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72" r:id="rId10"/>
    <p:sldId id="269" r:id="rId11"/>
    <p:sldId id="270" r:id="rId12"/>
    <p:sldId id="271" r:id="rId13"/>
    <p:sldId id="273" r:id="rId14"/>
    <p:sldId id="274" r:id="rId15"/>
    <p:sldId id="294" r:id="rId16"/>
    <p:sldId id="304" r:id="rId17"/>
    <p:sldId id="286" r:id="rId18"/>
    <p:sldId id="30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9" r:id="rId27"/>
    <p:sldId id="282" r:id="rId28"/>
    <p:sldId id="283" r:id="rId29"/>
    <p:sldId id="284" r:id="rId30"/>
    <p:sldId id="285" r:id="rId31"/>
    <p:sldId id="287" r:id="rId32"/>
    <p:sldId id="288" r:id="rId33"/>
    <p:sldId id="264" r:id="rId34"/>
    <p:sldId id="292" r:id="rId35"/>
    <p:sldId id="266" r:id="rId36"/>
    <p:sldId id="267" r:id="rId37"/>
    <p:sldId id="289" r:id="rId38"/>
    <p:sldId id="293" r:id="rId39"/>
    <p:sldId id="290" r:id="rId40"/>
    <p:sldId id="291" r:id="rId41"/>
    <p:sldId id="305" r:id="rId42"/>
    <p:sldId id="296" r:id="rId43"/>
    <p:sldId id="295" r:id="rId44"/>
    <p:sldId id="297" r:id="rId45"/>
    <p:sldId id="298" r:id="rId46"/>
    <p:sldId id="307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8" autoAdjust="0"/>
  </p:normalViewPr>
  <p:slideViewPr>
    <p:cSldViewPr>
      <p:cViewPr>
        <p:scale>
          <a:sx n="89" d="100"/>
          <a:sy n="89" d="100"/>
        </p:scale>
        <p:origin x="-215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surgeries done (3/6/14 till date)</c:v>
                </c:pt>
              </c:strCache>
            </c:strRef>
          </c:tx>
          <c:dLbls>
            <c:dLbl>
              <c:idx val="1"/>
              <c:layout>
                <c:manualLayout>
                  <c:x val="-2.3954579830063615E-2"/>
                  <c:y val="-5.263386917302823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Regional213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GA</c:v>
                </c:pt>
                <c:pt idx="1">
                  <c:v>Regional</c:v>
                </c:pt>
                <c:pt idx="2">
                  <c:v>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901</c:v>
                </c:pt>
                <c:pt idx="1">
                  <c:v>213</c:v>
                </c:pt>
                <c:pt idx="2">
                  <c:v>930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2BC4A-2F0F-4660-A577-236A7E636F73}" type="datetimeFigureOut">
              <a:rPr lang="en-IN" smtClean="0"/>
              <a:pPr/>
              <a:t>22-04-2016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37E23-1F10-456D-857F-6B75AFE480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76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7E23-1F10-456D-857F-6B75AFE48000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5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7E23-1F10-456D-857F-6B75AFE48000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86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7E23-1F10-456D-857F-6B75AFE48000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20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37E23-1F10-456D-857F-6B75AFE48000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27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ctr">
              <a:buNone/>
            </a:pPr>
            <a:r>
              <a:rPr lang="en-IN" b="1" dirty="0">
                <a:latin typeface="Times New Roman" pitchFamily="18" charset="0"/>
                <a:ea typeface="Calibri"/>
                <a:cs typeface="Times New Roman" pitchFamily="18" charset="0"/>
              </a:rPr>
              <a:t>Preoperative Risk Stratification and Patient Optimization for Elective surgeries</a:t>
            </a:r>
            <a:r>
              <a:rPr lang="en-IN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en-IN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Presenter- 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riyanka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Gupta (Assistant professor,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Dept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of Anaesthesia)</a:t>
            </a:r>
          </a:p>
          <a:p>
            <a:pPr marL="0" indent="0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Moderator- 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Prof.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Mukesh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Tripathi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(HOD, </a:t>
            </a:r>
            <a:r>
              <a:rPr lang="en-IN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Dept</a:t>
            </a: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Anaesthesia)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Vital signs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 </a:t>
            </a:r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pressure</a:t>
            </a:r>
          </a:p>
          <a:p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Resting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pulse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rate, rhythm, and fullness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Respiration</a:t>
            </a:r>
            <a:endParaRPr lang="en-I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rate, depth, and pattern at rest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 Body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pPr marL="0" indent="0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IN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Pain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score (baseline score)</a:t>
            </a:r>
          </a:p>
        </p:txBody>
      </p:sp>
    </p:spTree>
    <p:extLst>
      <p:ext uri="{BB962C8B-B14F-4D97-AF65-F5344CB8AC3E}">
        <p14:creationId xmlns:p14="http://schemas.microsoft.com/office/powerpoint/2010/main" val="27366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Airway Examination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Mallampati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classification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Interincisors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gap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Thyromental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distance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Forward movement of mandible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Range of cervical spine motion :</a:t>
            </a:r>
          </a:p>
          <a:p>
            <a:pPr marL="0" indent="0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flexion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and extension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Document loose or chipped teeth,</a:t>
            </a: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 tracheal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deviation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1"/>
            <a:ext cx="289560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4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Preoperative Evaluation Of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3200" dirty="0">
                <a:latin typeface="Times New Roman" pitchFamily="18" charset="0"/>
                <a:cs typeface="Times New Roman" pitchFamily="18" charset="0"/>
              </a:rPr>
            </a:b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Patients With Coexisting Disease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Identification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these comorbid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conditions often presents an opportunity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for the anaesthesiologist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to intervene to decrease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risk</a:t>
            </a:r>
          </a:p>
          <a:p>
            <a:pPr marL="0" indent="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These conditions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are best managed before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surgery,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thus allowing ample time for thoughtful evaluation,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consultation, and optimization.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0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Cardiovascular syste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May lead to serious perioperative adverse events</a:t>
            </a:r>
          </a:p>
          <a:p>
            <a:pPr marL="0" indent="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Cardiovascular complications account for almost half of the perioperative mortalities</a:t>
            </a:r>
          </a:p>
          <a:p>
            <a:pPr marL="0" indent="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erious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myocardial injury occurs in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approximately 80%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of patients who undergo major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 marL="0" indent="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Some perioperative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interventions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modify risks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for cardiovascular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morbidity and mortality</a:t>
            </a:r>
          </a:p>
        </p:txBody>
      </p:sp>
    </p:spTree>
    <p:extLst>
      <p:ext uri="{BB962C8B-B14F-4D97-AF65-F5344CB8AC3E}">
        <p14:creationId xmlns:p14="http://schemas.microsoft.com/office/powerpoint/2010/main" val="41837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Cardiovascular disorders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Hypertension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Ischemic heart disease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Heart failure</a:t>
            </a:r>
          </a:p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Valvular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heart disease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Patients with rhythm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disturbances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Patient with coronary stents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Patients with pacemakers and ICD devices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atients with peripheral arterial disease</a:t>
            </a:r>
          </a:p>
          <a:p>
            <a:pPr marL="0" indent="0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"/>
            <a:ext cx="31908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0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Revised Cardiac Risk Index (RCRI) has been</a:t>
            </a:r>
            <a:br>
              <a:rPr lang="en-IN" sz="2800" dirty="0">
                <a:latin typeface="Times New Roman" pitchFamily="18" charset="0"/>
                <a:cs typeface="Times New Roman" pitchFamily="18" charset="0"/>
              </a:rPr>
            </a:b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extensively validated for predicting perioperative cardiac</a:t>
            </a:r>
            <a:br>
              <a:rPr lang="en-IN" sz="2800" dirty="0">
                <a:latin typeface="Times New Roman" pitchFamily="18" charset="0"/>
                <a:cs typeface="Times New Roman" pitchFamily="18" charset="0"/>
              </a:rPr>
            </a:b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risk in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noncardiac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surgery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81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8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METS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43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5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064" y="0"/>
            <a:ext cx="550587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152001"/>
            <a:ext cx="1447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>
                <a:solidFill>
                  <a:prstClr val="black"/>
                </a:solidFill>
                <a:latin typeface="Goudy Old Style"/>
              </a:rPr>
              <a:t>Fliesher</a:t>
            </a:r>
            <a:r>
              <a:rPr lang="en-US" sz="1000" dirty="0">
                <a:solidFill>
                  <a:prstClr val="black"/>
                </a:solidFill>
                <a:latin typeface="Goudy Old Style"/>
              </a:rPr>
              <a:t> et al. “2014 ACC/AHA Guideline on Perioperative Cardiovascular </a:t>
            </a:r>
            <a:r>
              <a:rPr lang="en-US" sz="1000" dirty="0" err="1" smtClean="0">
                <a:solidFill>
                  <a:prstClr val="black"/>
                </a:solidFill>
                <a:latin typeface="Goudy Old Style"/>
              </a:rPr>
              <a:t>Evaluationand</a:t>
            </a:r>
            <a:r>
              <a:rPr lang="en-US" sz="1000" dirty="0" smtClean="0">
                <a:solidFill>
                  <a:prstClr val="black"/>
                </a:solidFill>
                <a:latin typeface="Goudy Old Style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Goudy Old Style"/>
              </a:rPr>
              <a:t>Management of Patients Undergoing </a:t>
            </a:r>
            <a:r>
              <a:rPr lang="en-US" sz="1000" dirty="0" err="1">
                <a:solidFill>
                  <a:prstClr val="black"/>
                </a:solidFill>
                <a:latin typeface="Goudy Old Style"/>
              </a:rPr>
              <a:t>Noncardiac</a:t>
            </a:r>
            <a:r>
              <a:rPr lang="en-US" sz="1000" dirty="0">
                <a:solidFill>
                  <a:prstClr val="black"/>
                </a:solidFill>
                <a:latin typeface="Goudy Old Style"/>
              </a:rPr>
              <a:t> Surgery.” http://content/onlinejacc.org/</a:t>
            </a:r>
          </a:p>
        </p:txBody>
      </p:sp>
    </p:spTree>
    <p:extLst>
      <p:ext uri="{BB962C8B-B14F-4D97-AF65-F5344CB8AC3E}">
        <p14:creationId xmlns:p14="http://schemas.microsoft.com/office/powerpoint/2010/main" val="25957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5" name="Picture 3" descr="C:\Users\Dr. Priyanka Gupta\Desktop\IMG_20160419_12225183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50" y="1600200"/>
            <a:ext cx="562339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Respiratory system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Respiratory function is inextricably linked to practice of anaesthesia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GA has significant effects on respiratory function and lung physiology and mechanics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Adverse respiratory event can occur during anaesthesia and the most significant is hypoxemia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ntegrative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measures of respiratory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are likely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predictors of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outcome following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anaesthesia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and surgery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Preoperative evaluation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Surgical procedures performed under anaesthesia require preoperative evaluation</a:t>
            </a:r>
          </a:p>
          <a:p>
            <a:pPr marL="0" indent="0">
              <a:buNone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 - Anaesthesia is an added risk to surgery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reanaesthetic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evaluation of  patients improve clinical safety </a:t>
            </a:r>
          </a:p>
          <a:p>
            <a:pPr marL="0" indent="0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- Minimizes morbidity in appropriately prepared patient</a:t>
            </a:r>
          </a:p>
          <a:p>
            <a:pPr marL="0" indent="0" algn="ctr"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r. Priyanka Gupta\Downloads\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1"/>
            <a:ext cx="220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Pulmonary disorder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Upper respiratory tract infection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Asthma and COPD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Chronic smokers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Restrictive lung diseases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Obstructive sleep apnoea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Patients scheduled for lung </a:t>
            </a:r>
          </a:p>
          <a:p>
            <a:pPr marL="0" indent="0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resection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3581399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4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Endocrine system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Diabetes Mellitus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Thyroid disorders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Hypothalamic- pituitary- adrenal disorders</a:t>
            </a:r>
          </a:p>
          <a:p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heochromocytoma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Renal system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Surgical stress, anaesthetic agents tend to decrease GFR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Renal impairment- CKD</a:t>
            </a:r>
          </a:p>
          <a:p>
            <a:pPr marL="0" indent="0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                         -  AKI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Contrast induced nephropathy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emphases of the preoperative evaluation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renal insufficiency are on the cardiovascular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system, cerebrovascular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system, fluid volume, and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electrolyte status</a:t>
            </a:r>
          </a:p>
          <a:p>
            <a:pPr marL="0" indent="0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"/>
            <a:ext cx="2390775" cy="152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5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Hepatic disorder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Liver diseases have significant impact on drug metabolism and pharmacokinetics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edatives./opioids might have exaggerated effects in patients with advanced liver disease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Hepatitis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Alcohol liver disease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Obstructive jaundice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Cirrhosis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Hematologic Disorders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Anaemia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Sickle cell disease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G6PD deficiency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Coagulopathies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Neurologic disease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Cerebrovascular disease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Seizure disorders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Multiple sclerosis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Aneurysm and AV malformation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Parkinson disease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Neuromuscular junction disorders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Muscular dystrophy and myopathy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3526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9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Dr. Priyanka Gupta\Downloads\946747_741774195959147_2625235635543164619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46" y="1600200"/>
            <a:ext cx="30173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2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Musculoskeletal and Connective tissue disorders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Rheumatoid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Arthritis</a:t>
            </a:r>
          </a:p>
          <a:p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Ankylosing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Spondylitis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Systemic Lupus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Erythematosus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Raynaud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Phenomenon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Miscellaneous conditions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Morbidly obese patient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Patient with transplanted organs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Patient with allergies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Patient with substance abuse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Specific group of patient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Children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Pregnant patient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Breast feeding patient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Elderly patient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Purpose 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obtain pertinent information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regarding.</a:t>
            </a:r>
          </a:p>
          <a:p>
            <a:pPr lvl="1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patient’s medical history,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Formulate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an assessment of the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patient’s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perioperative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risk</a:t>
            </a:r>
          </a:p>
          <a:p>
            <a:pPr lvl="1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Develop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 plan for any requisite clinical optimization.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Planning postoperative pain management in the background of preoperative pain medication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Preoperative laboratory and diagnostic studies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To screen the disease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To evaluate fitness for surgery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Should be based on patient’s medical history and proposed surgical procedure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. Priyanka Gupta\Downloads\12493580_723424497794117_4464208243819295408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733800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Preoperative diagnosis based investigations before elective surgery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199"/>
            <a:ext cx="8686800" cy="467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Preoperative risk assessment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 critical objective for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preanaesthesia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evaluation 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Improves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patients’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understanding of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risks inherent to the perioperative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period 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Helps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health care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providers for clinical decision making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Helps to identify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individuals who warrant potentially beneficial interventions, enhanced levels of postoperative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monitoring, or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consideration for alternative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nonoperative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treatment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for their underlying condition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Risk stratification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5105400"/>
          </a:xfrm>
        </p:spPr>
        <p:txBody>
          <a:bodyPr>
            <a:noAutofit/>
          </a:bodyPr>
          <a:lstStyle/>
          <a:p>
            <a:r>
              <a:rPr lang="en-IN" sz="2800" dirty="0" smtClean="0"/>
              <a:t>Meyer </a:t>
            </a:r>
            <a:r>
              <a:rPr lang="en-IN" sz="2800" dirty="0" err="1" smtClean="0"/>
              <a:t>Saklad</a:t>
            </a:r>
            <a:r>
              <a:rPr lang="en-IN" sz="2800" dirty="0" smtClean="0"/>
              <a:t> et al- 1941, described ‘six </a:t>
            </a:r>
            <a:r>
              <a:rPr lang="en-IN" sz="2800" dirty="0"/>
              <a:t>degree’ ASA PS grading of a patient’s </a:t>
            </a:r>
            <a:r>
              <a:rPr lang="en-IN" sz="2800" dirty="0" smtClean="0"/>
              <a:t>physical state </a:t>
            </a:r>
            <a:r>
              <a:rPr lang="en-IN" sz="2800" dirty="0"/>
              <a:t>as just one of the components of the operative </a:t>
            </a:r>
            <a:r>
              <a:rPr lang="en-IN" sz="2800" dirty="0" smtClean="0"/>
              <a:t>risk</a:t>
            </a:r>
            <a:endParaRPr lang="en-IN" sz="2800" dirty="0"/>
          </a:p>
          <a:p>
            <a:r>
              <a:rPr lang="en-IN" sz="2800" dirty="0"/>
              <a:t>He listed the other components as:</a:t>
            </a:r>
          </a:p>
          <a:p>
            <a:pPr marL="361950" indent="-361950">
              <a:buNone/>
            </a:pPr>
            <a:r>
              <a:rPr lang="en-IN" sz="2800" dirty="0" smtClean="0"/>
              <a:t>      -The </a:t>
            </a:r>
            <a:r>
              <a:rPr lang="en-IN" sz="2800" dirty="0"/>
              <a:t>planned surgical </a:t>
            </a:r>
            <a:r>
              <a:rPr lang="en-IN" sz="2800" dirty="0" smtClean="0"/>
              <a:t>procedure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-The </a:t>
            </a:r>
            <a:r>
              <a:rPr lang="en-IN" sz="2800" dirty="0"/>
              <a:t>ability and skill of the surgeon in the particular </a:t>
            </a:r>
            <a:r>
              <a:rPr lang="en-IN" sz="2800" dirty="0" smtClean="0"/>
              <a:t>   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 procedure contemplated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- </a:t>
            </a:r>
            <a:r>
              <a:rPr lang="en-IN" sz="2800" dirty="0"/>
              <a:t>T</a:t>
            </a:r>
            <a:r>
              <a:rPr lang="en-IN" sz="2800" dirty="0" smtClean="0"/>
              <a:t>he </a:t>
            </a:r>
            <a:r>
              <a:rPr lang="en-IN" sz="2800" dirty="0"/>
              <a:t>attention to postoperative </a:t>
            </a:r>
            <a:r>
              <a:rPr lang="en-IN" sz="2800" dirty="0" smtClean="0"/>
              <a:t>care</a:t>
            </a:r>
            <a:endParaRPr lang="en-IN" sz="2800" dirty="0"/>
          </a:p>
          <a:p>
            <a:pPr marL="0" indent="0">
              <a:buNone/>
            </a:pPr>
            <a:r>
              <a:rPr lang="en-IN" sz="2800" dirty="0"/>
              <a:t>  </a:t>
            </a:r>
            <a:r>
              <a:rPr lang="en-IN" sz="2800" dirty="0" smtClean="0"/>
              <a:t>    - </a:t>
            </a:r>
            <a:r>
              <a:rPr lang="en-IN" sz="2800" dirty="0"/>
              <a:t>T</a:t>
            </a:r>
            <a:r>
              <a:rPr lang="en-IN" sz="2800" dirty="0" smtClean="0"/>
              <a:t>he </a:t>
            </a:r>
            <a:r>
              <a:rPr lang="en-IN" sz="2800" dirty="0"/>
              <a:t>past experience of the anaesthetist in </a:t>
            </a:r>
            <a:r>
              <a:rPr lang="en-IN" sz="2800" dirty="0" smtClean="0"/>
              <a:t>similar</a:t>
            </a:r>
          </a:p>
          <a:p>
            <a:pPr marL="0" indent="0">
              <a:buNone/>
            </a:pPr>
            <a:r>
              <a:rPr lang="en-IN" sz="2800" dirty="0"/>
              <a:t> </a:t>
            </a:r>
            <a:r>
              <a:rPr lang="en-IN" sz="2800" dirty="0" smtClean="0"/>
              <a:t>       circumstances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8268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nfluences of various components on poor perioperative outcome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9304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45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" y="685800"/>
            <a:ext cx="910719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2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193613"/>
            <a:ext cx="7696200" cy="70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Preoperative medication management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Medications: to continue or not?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Need to understand risk/ benefit of continuing or holding a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medication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Diuretics, ACE Inhibitors, ARBS</a:t>
            </a:r>
          </a:p>
          <a:p>
            <a:pPr marL="0" indent="0">
              <a:buNone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- should be discontinued 12-24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prior to surgery to prevent</a:t>
            </a:r>
          </a:p>
          <a:p>
            <a:pPr marL="0" indent="0">
              <a:buNone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                    intraoperative hypotension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Nitrates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Digoxin, Clonidine, Beta Blockers, Calcium Channel Blockers, and Antiarrhythmic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drugs</a:t>
            </a:r>
          </a:p>
          <a:p>
            <a:pPr marL="0" indent="0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-Essentially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safe to continue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perioperatively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08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96175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30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Planning for postoperative pain management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have the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right to appropriate assessment and treatment of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preoperative evaluation should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baseline pain assessment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rovides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important opportunity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to discuss and plan for the management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of acute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postoperative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Specific issues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include their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tolerance to usual doses of opioid analgesics and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potential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for acute withdrawal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reactions should be assessed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1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Goals of Preoperative evaluation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ensure that patients can safely tolerate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anaesthesia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for planned surgical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procedures</a:t>
            </a:r>
          </a:p>
          <a:p>
            <a:pPr marL="0" indent="0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To mitigate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risks associated with the overall perioperative period</a:t>
            </a:r>
          </a:p>
        </p:txBody>
      </p:sp>
    </p:spTree>
    <p:extLst>
      <p:ext uri="{BB962C8B-B14F-4D97-AF65-F5344CB8AC3E}">
        <p14:creationId xmlns:p14="http://schemas.microsoft.com/office/powerpoint/2010/main" val="13865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Collaboration, Commitment and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eam work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preoperative evaluation clinic is a visible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partnership among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departments of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anaesthesia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, surgery, 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nursing, and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hospital administration to achieve common goals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590799"/>
            <a:ext cx="8181975" cy="335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Dr. Priyanka Gupta\Downloads\12472590_759355944200972_891472244916090308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36337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15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0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93" y="-4527"/>
            <a:ext cx="6019800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0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10" y="0"/>
            <a:ext cx="68264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Surgeries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done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w.e.f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3/6/14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till date)</a:t>
            </a:r>
            <a:br>
              <a:rPr lang="en-IN" dirty="0">
                <a:latin typeface="Times New Roman" pitchFamily="18" charset="0"/>
                <a:cs typeface="Times New Roman" pitchFamily="18" charset="0"/>
              </a:rPr>
            </a:b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933650"/>
              </p:ext>
            </p:extLst>
          </p:nvPr>
        </p:nvGraphicFramePr>
        <p:xfrm>
          <a:off x="457200" y="1295399"/>
          <a:ext cx="4495800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0" y="3105834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OPD based Preoperative evaluation was done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Grave morbidity- 7 cases (0.003%)</a:t>
            </a:r>
          </a:p>
        </p:txBody>
      </p:sp>
    </p:spTree>
    <p:extLst>
      <p:ext uri="{BB962C8B-B14F-4D97-AF65-F5344CB8AC3E}">
        <p14:creationId xmlns:p14="http://schemas.microsoft.com/office/powerpoint/2010/main" val="36802670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 Priyanka Gupta\Downloads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"/>
            <a:ext cx="8381999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934200" cy="66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Scope of Preoperative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General History (leading question based)</a:t>
            </a:r>
          </a:p>
          <a:p>
            <a:r>
              <a:rPr lang="en-IN" dirty="0" smtClean="0"/>
              <a:t>Physical examination</a:t>
            </a:r>
          </a:p>
          <a:p>
            <a:r>
              <a:rPr lang="en-IN" dirty="0" smtClean="0"/>
              <a:t>Evaluation of coexisting disease</a:t>
            </a:r>
          </a:p>
          <a:p>
            <a:r>
              <a:rPr lang="en-IN" dirty="0" err="1" smtClean="0"/>
              <a:t>Preop</a:t>
            </a:r>
            <a:r>
              <a:rPr lang="en-IN" dirty="0" smtClean="0"/>
              <a:t> lab and diagnostic investigations</a:t>
            </a:r>
          </a:p>
          <a:p>
            <a:r>
              <a:rPr lang="en-IN" dirty="0" err="1" smtClean="0"/>
              <a:t>Preop</a:t>
            </a:r>
            <a:r>
              <a:rPr lang="en-IN" dirty="0" smtClean="0"/>
              <a:t> medication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37466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History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Correct diagnosis can be made in 56% of cases on the basis of history alone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in general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coexisting medical illnesses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 History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taking medicine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allergies and drug reactions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 Anaesthetic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history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•  Family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7884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Physical examination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Special attention to the </a:t>
            </a:r>
            <a:r>
              <a:rPr lang="en-I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evaluation of </a:t>
            </a:r>
            <a:r>
              <a:rPr lang="en-I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endParaRPr lang="en-IN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ital 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signs,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(CNS, </a:t>
            </a:r>
            <a:r>
              <a:rPr lang="en-I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heart, lung,)</a:t>
            </a:r>
          </a:p>
          <a:p>
            <a:pPr lvl="1"/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irway,</a:t>
            </a:r>
            <a:r>
              <a:rPr lang="en-I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I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I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regional </a:t>
            </a:r>
            <a:r>
              <a:rPr lang="en-I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anaesthesia </a:t>
            </a:r>
            <a:r>
              <a:rPr lang="en-I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proposed </a:t>
            </a:r>
            <a:r>
              <a:rPr lang="en-I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2"/>
            <a:r>
              <a:rPr lang="en-I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Assessment </a:t>
            </a:r>
            <a:r>
              <a:rPr lang="en-I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I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site of block </a:t>
            </a:r>
          </a:p>
          <a:p>
            <a:pPr lvl="2"/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ack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Height </a:t>
            </a:r>
            <a:r>
              <a:rPr lang="en-IN" dirty="0"/>
              <a:t>and weight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Calculate BMI : obese</a:t>
            </a:r>
          </a:p>
          <a:p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Estimate drug dosages</a:t>
            </a:r>
          </a:p>
          <a:p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Determine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fluid volume requirement</a:t>
            </a:r>
          </a:p>
          <a:p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Calculate acceptable blood loss</a:t>
            </a:r>
          </a:p>
          <a:p>
            <a:r>
              <a:rPr lang="en-I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Adequacy of urine output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1051</Words>
  <Application>Microsoft Office PowerPoint</Application>
  <PresentationFormat>On-screen Show (4:3)</PresentationFormat>
  <Paragraphs>199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Preoperative evaluation</vt:lpstr>
      <vt:lpstr>Purpose </vt:lpstr>
      <vt:lpstr>Goals of Preoperative evaluation</vt:lpstr>
      <vt:lpstr>PowerPoint Presentation</vt:lpstr>
      <vt:lpstr>Scope of Preoperative Evaluation</vt:lpstr>
      <vt:lpstr>History</vt:lpstr>
      <vt:lpstr>Physical examination</vt:lpstr>
      <vt:lpstr> Height and weight </vt:lpstr>
      <vt:lpstr>Vital signs</vt:lpstr>
      <vt:lpstr>Airway Examination</vt:lpstr>
      <vt:lpstr>Preoperative Evaluation Of Patients With Coexisting Disease</vt:lpstr>
      <vt:lpstr>Cardiovascular system</vt:lpstr>
      <vt:lpstr>Cardiovascular disorders</vt:lpstr>
      <vt:lpstr>The Revised Cardiac Risk Index (RCRI) has been extensively validated for predicting perioperative cardiac risk in noncardiac surgery</vt:lpstr>
      <vt:lpstr>METS</vt:lpstr>
      <vt:lpstr>PowerPoint Presentation</vt:lpstr>
      <vt:lpstr>PowerPoint Presentation</vt:lpstr>
      <vt:lpstr>Respiratory system</vt:lpstr>
      <vt:lpstr>Pulmonary disorder</vt:lpstr>
      <vt:lpstr>Endocrine system</vt:lpstr>
      <vt:lpstr>Renal system</vt:lpstr>
      <vt:lpstr>Hepatic disorder</vt:lpstr>
      <vt:lpstr>Hematologic Disorders</vt:lpstr>
      <vt:lpstr>Neurologic disease</vt:lpstr>
      <vt:lpstr>PowerPoint Presentation</vt:lpstr>
      <vt:lpstr>Musculoskeletal and Connective tissue disorders</vt:lpstr>
      <vt:lpstr>Miscellaneous conditions</vt:lpstr>
      <vt:lpstr>Specific group of patient</vt:lpstr>
      <vt:lpstr>Preoperative laboratory and diagnostic studies</vt:lpstr>
      <vt:lpstr>Preoperative diagnosis based investigations before elective surgery</vt:lpstr>
      <vt:lpstr>Preoperative risk assessment</vt:lpstr>
      <vt:lpstr>Risk stratification</vt:lpstr>
      <vt:lpstr>Influences of various components on poor perioperative outcome</vt:lpstr>
      <vt:lpstr>PowerPoint Presentation</vt:lpstr>
      <vt:lpstr>PowerPoint Presentation</vt:lpstr>
      <vt:lpstr>Preoperative medication management</vt:lpstr>
      <vt:lpstr>PowerPoint Presentation</vt:lpstr>
      <vt:lpstr>Planning for postoperative pain management</vt:lpstr>
      <vt:lpstr>Collaboration, Commitment and Team work</vt:lpstr>
      <vt:lpstr>Summary</vt:lpstr>
      <vt:lpstr>PowerPoint Presentation</vt:lpstr>
      <vt:lpstr>PowerPoint Presentation</vt:lpstr>
      <vt:lpstr>PowerPoint Presentation</vt:lpstr>
      <vt:lpstr>PowerPoint Presentation</vt:lpstr>
      <vt:lpstr> Surgeries done (w.e.f 3/6/14 till date)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Priyanka Gupta</dc:creator>
  <cp:lastModifiedBy>Dr. Priyanka Gupta</cp:lastModifiedBy>
  <cp:revision>84</cp:revision>
  <dcterms:created xsi:type="dcterms:W3CDTF">2006-08-16T00:00:00Z</dcterms:created>
  <dcterms:modified xsi:type="dcterms:W3CDTF">2016-04-22T09:32:48Z</dcterms:modified>
</cp:coreProperties>
</file>