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6"/>
  </p:notesMasterIdLst>
  <p:sldIdLst>
    <p:sldId id="256" r:id="rId2"/>
    <p:sldId id="309" r:id="rId3"/>
    <p:sldId id="303" r:id="rId4"/>
    <p:sldId id="304" r:id="rId5"/>
    <p:sldId id="305" r:id="rId6"/>
    <p:sldId id="306" r:id="rId7"/>
    <p:sldId id="307" r:id="rId8"/>
    <p:sldId id="308" r:id="rId9"/>
    <p:sldId id="314" r:id="rId10"/>
    <p:sldId id="260" r:id="rId11"/>
    <p:sldId id="261" r:id="rId12"/>
    <p:sldId id="262" r:id="rId13"/>
    <p:sldId id="263" r:id="rId14"/>
    <p:sldId id="264" r:id="rId15"/>
    <p:sldId id="265" r:id="rId16"/>
    <p:sldId id="267" r:id="rId17"/>
    <p:sldId id="268" r:id="rId18"/>
    <p:sldId id="269" r:id="rId19"/>
    <p:sldId id="284" r:id="rId20"/>
    <p:sldId id="291" r:id="rId21"/>
    <p:sldId id="310" r:id="rId22"/>
    <p:sldId id="270" r:id="rId23"/>
    <p:sldId id="312" r:id="rId24"/>
    <p:sldId id="271" r:id="rId25"/>
    <p:sldId id="292" r:id="rId26"/>
    <p:sldId id="276" r:id="rId27"/>
    <p:sldId id="315" r:id="rId28"/>
    <p:sldId id="277" r:id="rId29"/>
    <p:sldId id="278" r:id="rId30"/>
    <p:sldId id="279" r:id="rId31"/>
    <p:sldId id="280" r:id="rId32"/>
    <p:sldId id="281" r:id="rId33"/>
    <p:sldId id="316" r:id="rId34"/>
    <p:sldId id="282" r:id="rId35"/>
    <p:sldId id="294" r:id="rId36"/>
    <p:sldId id="295" r:id="rId37"/>
    <p:sldId id="296" r:id="rId38"/>
    <p:sldId id="297" r:id="rId39"/>
    <p:sldId id="298" r:id="rId40"/>
    <p:sldId id="299" r:id="rId41"/>
    <p:sldId id="300" r:id="rId42"/>
    <p:sldId id="301" r:id="rId43"/>
    <p:sldId id="302" r:id="rId44"/>
    <p:sldId id="31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B03"/>
    <a:srgbClr val="28A428"/>
    <a:srgbClr val="52C2B5"/>
    <a:srgbClr val="D8B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35E2D-4A6B-4DBC-B84D-E3B691AF85D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42F6530B-5C04-4DD4-AEF1-3BBE7D04BE46}">
      <dgm:prSet/>
      <dgm:spPr>
        <a:solidFill>
          <a:schemeClr val="accent2">
            <a:alpha val="50000"/>
          </a:schemeClr>
        </a:solidFill>
      </dgm:spPr>
      <dgm:t>
        <a:bodyPr/>
        <a:lstStyle/>
        <a:p>
          <a:pPr rtl="0"/>
          <a:r>
            <a:rPr lang="en-US" b="1" dirty="0" smtClean="0"/>
            <a:t>Official inventory</a:t>
          </a:r>
          <a:endParaRPr lang="en-US" dirty="0"/>
        </a:p>
      </dgm:t>
    </dgm:pt>
    <dgm:pt modelId="{18B85400-FDCB-4213-8BB7-BAA00DAB6E78}" type="parTrans" cxnId="{32C987D9-B4FF-4472-82C9-A60D724E9D4B}">
      <dgm:prSet/>
      <dgm:spPr/>
      <dgm:t>
        <a:bodyPr/>
        <a:lstStyle/>
        <a:p>
          <a:endParaRPr lang="en-US"/>
        </a:p>
      </dgm:t>
    </dgm:pt>
    <dgm:pt modelId="{6ECD35EE-F59B-4D52-A243-C4726A5E22C9}" type="sibTrans" cxnId="{32C987D9-B4FF-4472-82C9-A60D724E9D4B}">
      <dgm:prSet/>
      <dgm:spPr/>
      <dgm:t>
        <a:bodyPr/>
        <a:lstStyle/>
        <a:p>
          <a:endParaRPr lang="en-US"/>
        </a:p>
      </dgm:t>
    </dgm:pt>
    <dgm:pt modelId="{22805F03-F9FD-4795-A97D-7D8FFC75F0A1}">
      <dgm:prSet/>
      <dgm:spPr>
        <a:solidFill>
          <a:srgbClr val="92D050">
            <a:alpha val="50000"/>
          </a:srgbClr>
        </a:solidFill>
      </dgm:spPr>
      <dgm:t>
        <a:bodyPr/>
        <a:lstStyle/>
        <a:p>
          <a:pPr rtl="0"/>
          <a:r>
            <a:rPr lang="en-US" b="1" dirty="0" smtClean="0"/>
            <a:t>Unofficial inventory</a:t>
          </a:r>
          <a:endParaRPr lang="en-US" dirty="0"/>
        </a:p>
      </dgm:t>
    </dgm:pt>
    <dgm:pt modelId="{D7C3002B-84BA-430C-A4C5-FA5886D9677B}" type="parTrans" cxnId="{C87DAF01-B545-4FDC-9DFF-3E863243E197}">
      <dgm:prSet/>
      <dgm:spPr/>
      <dgm:t>
        <a:bodyPr/>
        <a:lstStyle/>
        <a:p>
          <a:endParaRPr lang="en-US"/>
        </a:p>
      </dgm:t>
    </dgm:pt>
    <dgm:pt modelId="{860A50A6-FBCB-439F-8FB7-67C29189DA70}" type="sibTrans" cxnId="{C87DAF01-B545-4FDC-9DFF-3E863243E197}">
      <dgm:prSet/>
      <dgm:spPr/>
      <dgm:t>
        <a:bodyPr/>
        <a:lstStyle/>
        <a:p>
          <a:endParaRPr lang="en-US"/>
        </a:p>
      </dgm:t>
    </dgm:pt>
    <dgm:pt modelId="{54302097-1CA5-4D09-9214-901F9BB15948}" type="pres">
      <dgm:prSet presAssocID="{DFB35E2D-4A6B-4DBC-B84D-E3B691AF85D4}" presName="Name0" presStyleCnt="0">
        <dgm:presLayoutVars>
          <dgm:dir/>
          <dgm:resizeHandles val="exact"/>
        </dgm:presLayoutVars>
      </dgm:prSet>
      <dgm:spPr/>
      <dgm:t>
        <a:bodyPr/>
        <a:lstStyle/>
        <a:p>
          <a:endParaRPr lang="en-US"/>
        </a:p>
      </dgm:t>
    </dgm:pt>
    <dgm:pt modelId="{4E0AA49E-8A52-4DE6-B659-862BD4BDC23C}" type="pres">
      <dgm:prSet presAssocID="{42F6530B-5C04-4DD4-AEF1-3BBE7D04BE46}" presName="Name5" presStyleLbl="vennNode1" presStyleIdx="0" presStyleCnt="2">
        <dgm:presLayoutVars>
          <dgm:bulletEnabled val="1"/>
        </dgm:presLayoutVars>
      </dgm:prSet>
      <dgm:spPr/>
      <dgm:t>
        <a:bodyPr/>
        <a:lstStyle/>
        <a:p>
          <a:endParaRPr lang="en-US"/>
        </a:p>
      </dgm:t>
    </dgm:pt>
    <dgm:pt modelId="{015A9759-2D8C-4F5E-B47B-B5AC4AEBE902}" type="pres">
      <dgm:prSet presAssocID="{6ECD35EE-F59B-4D52-A243-C4726A5E22C9}" presName="space" presStyleCnt="0"/>
      <dgm:spPr/>
    </dgm:pt>
    <dgm:pt modelId="{7B20767D-9163-4DCA-8ED0-A2F603829883}" type="pres">
      <dgm:prSet presAssocID="{22805F03-F9FD-4795-A97D-7D8FFC75F0A1}" presName="Name5" presStyleLbl="vennNode1" presStyleIdx="1" presStyleCnt="2">
        <dgm:presLayoutVars>
          <dgm:bulletEnabled val="1"/>
        </dgm:presLayoutVars>
      </dgm:prSet>
      <dgm:spPr/>
      <dgm:t>
        <a:bodyPr/>
        <a:lstStyle/>
        <a:p>
          <a:endParaRPr lang="en-US"/>
        </a:p>
      </dgm:t>
    </dgm:pt>
  </dgm:ptLst>
  <dgm:cxnLst>
    <dgm:cxn modelId="{B0EB953C-F482-47DA-9971-48DC1E6C3D3C}" type="presOf" srcId="{22805F03-F9FD-4795-A97D-7D8FFC75F0A1}" destId="{7B20767D-9163-4DCA-8ED0-A2F603829883}" srcOrd="0" destOrd="0" presId="urn:microsoft.com/office/officeart/2005/8/layout/venn3"/>
    <dgm:cxn modelId="{5CDC0BFD-0107-4B9A-9FB4-B01ACFA44302}" type="presOf" srcId="{42F6530B-5C04-4DD4-AEF1-3BBE7D04BE46}" destId="{4E0AA49E-8A52-4DE6-B659-862BD4BDC23C}" srcOrd="0" destOrd="0" presId="urn:microsoft.com/office/officeart/2005/8/layout/venn3"/>
    <dgm:cxn modelId="{C87DAF01-B545-4FDC-9DFF-3E863243E197}" srcId="{DFB35E2D-4A6B-4DBC-B84D-E3B691AF85D4}" destId="{22805F03-F9FD-4795-A97D-7D8FFC75F0A1}" srcOrd="1" destOrd="0" parTransId="{D7C3002B-84BA-430C-A4C5-FA5886D9677B}" sibTransId="{860A50A6-FBCB-439F-8FB7-67C29189DA70}"/>
    <dgm:cxn modelId="{19454CFB-12C5-4694-9C18-F228823B5769}" type="presOf" srcId="{DFB35E2D-4A6B-4DBC-B84D-E3B691AF85D4}" destId="{54302097-1CA5-4D09-9214-901F9BB15948}" srcOrd="0" destOrd="0" presId="urn:microsoft.com/office/officeart/2005/8/layout/venn3"/>
    <dgm:cxn modelId="{32C987D9-B4FF-4472-82C9-A60D724E9D4B}" srcId="{DFB35E2D-4A6B-4DBC-B84D-E3B691AF85D4}" destId="{42F6530B-5C04-4DD4-AEF1-3BBE7D04BE46}" srcOrd="0" destOrd="0" parTransId="{18B85400-FDCB-4213-8BB7-BAA00DAB6E78}" sibTransId="{6ECD35EE-F59B-4D52-A243-C4726A5E22C9}"/>
    <dgm:cxn modelId="{BD56782A-CA1C-4886-90C0-8D8D15BE0CCC}" type="presParOf" srcId="{54302097-1CA5-4D09-9214-901F9BB15948}" destId="{4E0AA49E-8A52-4DE6-B659-862BD4BDC23C}" srcOrd="0" destOrd="0" presId="urn:microsoft.com/office/officeart/2005/8/layout/venn3"/>
    <dgm:cxn modelId="{97305FF8-FE87-416B-A6A9-2D488A93DAD3}" type="presParOf" srcId="{54302097-1CA5-4D09-9214-901F9BB15948}" destId="{015A9759-2D8C-4F5E-B47B-B5AC4AEBE902}" srcOrd="1" destOrd="0" presId="urn:microsoft.com/office/officeart/2005/8/layout/venn3"/>
    <dgm:cxn modelId="{5EDE0717-5D49-42FE-B7E7-7DD89434D0D3}" type="presParOf" srcId="{54302097-1CA5-4D09-9214-901F9BB15948}" destId="{7B20767D-9163-4DCA-8ED0-A2F603829883}"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A868DD-5D73-476E-A0DF-91F0476195BF}" type="doc">
      <dgm:prSet loTypeId="urn:microsoft.com/office/officeart/2005/8/layout/venn1" loCatId="relationship" qsTypeId="urn:microsoft.com/office/officeart/2005/8/quickstyle/3d2#1" qsCatId="3D" csTypeId="urn:microsoft.com/office/officeart/2005/8/colors/accent2_2" csCatId="accent2" phldr="1"/>
      <dgm:spPr/>
    </dgm:pt>
    <dgm:pt modelId="{124EE7FD-EEB0-417D-A8B9-BAF8B07E61AF}">
      <dgm:prSet phldrT="[Text]"/>
      <dgm:spPr/>
      <dgm:t>
        <a:bodyPr/>
        <a:lstStyle/>
        <a:p>
          <a:r>
            <a:rPr lang="en-US" dirty="0" smtClean="0"/>
            <a:t>Bin card</a:t>
          </a:r>
          <a:endParaRPr lang="en-US" dirty="0"/>
        </a:p>
      </dgm:t>
    </dgm:pt>
    <dgm:pt modelId="{A0398167-8D6A-4EDA-889C-1549A8AD33F4}" type="parTrans" cxnId="{AD376BFD-98D8-4E31-B9D5-9A5C19849796}">
      <dgm:prSet/>
      <dgm:spPr/>
      <dgm:t>
        <a:bodyPr/>
        <a:lstStyle/>
        <a:p>
          <a:endParaRPr lang="en-US"/>
        </a:p>
      </dgm:t>
    </dgm:pt>
    <dgm:pt modelId="{9EDFDED9-AAFE-4382-93F4-3BC587578FE8}" type="sibTrans" cxnId="{AD376BFD-98D8-4E31-B9D5-9A5C19849796}">
      <dgm:prSet/>
      <dgm:spPr/>
      <dgm:t>
        <a:bodyPr/>
        <a:lstStyle/>
        <a:p>
          <a:endParaRPr lang="en-US"/>
        </a:p>
      </dgm:t>
    </dgm:pt>
    <dgm:pt modelId="{C10B26AE-2606-4522-BD56-8C992EE06D3F}">
      <dgm:prSet phldrT="[Text]"/>
      <dgm:spPr/>
      <dgm:t>
        <a:bodyPr/>
        <a:lstStyle/>
        <a:p>
          <a:r>
            <a:rPr lang="en-US" dirty="0" smtClean="0"/>
            <a:t>Continuous stock taking</a:t>
          </a:r>
          <a:endParaRPr lang="en-US" dirty="0"/>
        </a:p>
      </dgm:t>
    </dgm:pt>
    <dgm:pt modelId="{12715294-4A6F-4E41-8B4D-AC70B7E3BCE9}" type="parTrans" cxnId="{D021A6CB-5C76-454D-883A-A1694852DE66}">
      <dgm:prSet/>
      <dgm:spPr/>
      <dgm:t>
        <a:bodyPr/>
        <a:lstStyle/>
        <a:p>
          <a:endParaRPr lang="en-US"/>
        </a:p>
      </dgm:t>
    </dgm:pt>
    <dgm:pt modelId="{0E376170-9E02-43AE-9B1A-15B0D538C4C0}" type="sibTrans" cxnId="{D021A6CB-5C76-454D-883A-A1694852DE66}">
      <dgm:prSet/>
      <dgm:spPr/>
      <dgm:t>
        <a:bodyPr/>
        <a:lstStyle/>
        <a:p>
          <a:endParaRPr lang="en-US"/>
        </a:p>
      </dgm:t>
    </dgm:pt>
    <dgm:pt modelId="{D0A1C419-0179-41EB-9AB4-A41CB391F261}">
      <dgm:prSet phldrT="[Text]"/>
      <dgm:spPr/>
      <dgm:t>
        <a:bodyPr/>
        <a:lstStyle/>
        <a:p>
          <a:r>
            <a:rPr lang="en-US" dirty="0" smtClean="0"/>
            <a:t>Store ledger</a:t>
          </a:r>
          <a:endParaRPr lang="en-US" dirty="0"/>
        </a:p>
      </dgm:t>
    </dgm:pt>
    <dgm:pt modelId="{C5F5A24C-ED97-4E74-8156-95ADC22D6197}" type="parTrans" cxnId="{560C1308-3809-44F6-80F1-1F6E80AEB956}">
      <dgm:prSet/>
      <dgm:spPr/>
      <dgm:t>
        <a:bodyPr/>
        <a:lstStyle/>
        <a:p>
          <a:endParaRPr lang="en-US"/>
        </a:p>
      </dgm:t>
    </dgm:pt>
    <dgm:pt modelId="{1ECD4B61-E4BB-4D70-8ED8-C77A32D4F0F9}" type="sibTrans" cxnId="{560C1308-3809-44F6-80F1-1F6E80AEB956}">
      <dgm:prSet/>
      <dgm:spPr/>
      <dgm:t>
        <a:bodyPr/>
        <a:lstStyle/>
        <a:p>
          <a:endParaRPr lang="en-US"/>
        </a:p>
      </dgm:t>
    </dgm:pt>
    <dgm:pt modelId="{16D2BED5-1736-47E6-AF61-663B05AB912B}" type="pres">
      <dgm:prSet presAssocID="{42A868DD-5D73-476E-A0DF-91F0476195BF}" presName="compositeShape" presStyleCnt="0">
        <dgm:presLayoutVars>
          <dgm:chMax val="7"/>
          <dgm:dir/>
          <dgm:resizeHandles val="exact"/>
        </dgm:presLayoutVars>
      </dgm:prSet>
      <dgm:spPr/>
    </dgm:pt>
    <dgm:pt modelId="{AB0FF997-E45F-4CF3-95CD-B5FF38EEE121}" type="pres">
      <dgm:prSet presAssocID="{124EE7FD-EEB0-417D-A8B9-BAF8B07E61AF}" presName="circ1" presStyleLbl="vennNode1" presStyleIdx="0" presStyleCnt="3" custLinFactNeighborX="6250" custLinFactNeighborY="0"/>
      <dgm:spPr/>
      <dgm:t>
        <a:bodyPr/>
        <a:lstStyle/>
        <a:p>
          <a:endParaRPr lang="en-US"/>
        </a:p>
      </dgm:t>
    </dgm:pt>
    <dgm:pt modelId="{1D66EA39-FBE2-4DEF-AC62-3BA3DF1FADCA}" type="pres">
      <dgm:prSet presAssocID="{124EE7FD-EEB0-417D-A8B9-BAF8B07E61AF}" presName="circ1Tx" presStyleLbl="revTx" presStyleIdx="0" presStyleCnt="0">
        <dgm:presLayoutVars>
          <dgm:chMax val="0"/>
          <dgm:chPref val="0"/>
          <dgm:bulletEnabled val="1"/>
        </dgm:presLayoutVars>
      </dgm:prSet>
      <dgm:spPr/>
      <dgm:t>
        <a:bodyPr/>
        <a:lstStyle/>
        <a:p>
          <a:endParaRPr lang="en-US"/>
        </a:p>
      </dgm:t>
    </dgm:pt>
    <dgm:pt modelId="{E6E72FC8-DB1F-4A7A-B313-E0AB9C5CE7C6}" type="pres">
      <dgm:prSet presAssocID="{C10B26AE-2606-4522-BD56-8C992EE06D3F}" presName="circ2" presStyleLbl="vennNode1" presStyleIdx="1" presStyleCnt="3"/>
      <dgm:spPr/>
      <dgm:t>
        <a:bodyPr/>
        <a:lstStyle/>
        <a:p>
          <a:endParaRPr lang="en-US"/>
        </a:p>
      </dgm:t>
    </dgm:pt>
    <dgm:pt modelId="{9AC2910B-DCF2-4F2D-A52E-F08826E8E0C6}" type="pres">
      <dgm:prSet presAssocID="{C10B26AE-2606-4522-BD56-8C992EE06D3F}" presName="circ2Tx" presStyleLbl="revTx" presStyleIdx="0" presStyleCnt="0">
        <dgm:presLayoutVars>
          <dgm:chMax val="0"/>
          <dgm:chPref val="0"/>
          <dgm:bulletEnabled val="1"/>
        </dgm:presLayoutVars>
      </dgm:prSet>
      <dgm:spPr/>
      <dgm:t>
        <a:bodyPr/>
        <a:lstStyle/>
        <a:p>
          <a:endParaRPr lang="en-US"/>
        </a:p>
      </dgm:t>
    </dgm:pt>
    <dgm:pt modelId="{DA6870ED-E541-4F53-A17E-CF029D440BAB}" type="pres">
      <dgm:prSet presAssocID="{D0A1C419-0179-41EB-9AB4-A41CB391F261}" presName="circ3" presStyleLbl="vennNode1" presStyleIdx="2" presStyleCnt="3"/>
      <dgm:spPr/>
      <dgm:t>
        <a:bodyPr/>
        <a:lstStyle/>
        <a:p>
          <a:endParaRPr lang="en-US"/>
        </a:p>
      </dgm:t>
    </dgm:pt>
    <dgm:pt modelId="{8D56A3C8-5D83-494A-9810-DE6685094A07}" type="pres">
      <dgm:prSet presAssocID="{D0A1C419-0179-41EB-9AB4-A41CB391F261}" presName="circ3Tx" presStyleLbl="revTx" presStyleIdx="0" presStyleCnt="0">
        <dgm:presLayoutVars>
          <dgm:chMax val="0"/>
          <dgm:chPref val="0"/>
          <dgm:bulletEnabled val="1"/>
        </dgm:presLayoutVars>
      </dgm:prSet>
      <dgm:spPr/>
      <dgm:t>
        <a:bodyPr/>
        <a:lstStyle/>
        <a:p>
          <a:endParaRPr lang="en-US"/>
        </a:p>
      </dgm:t>
    </dgm:pt>
  </dgm:ptLst>
  <dgm:cxnLst>
    <dgm:cxn modelId="{7CACF7F2-29A7-40EB-B1A8-13B96A7F280E}" type="presOf" srcId="{D0A1C419-0179-41EB-9AB4-A41CB391F261}" destId="{DA6870ED-E541-4F53-A17E-CF029D440BAB}" srcOrd="0" destOrd="0" presId="urn:microsoft.com/office/officeart/2005/8/layout/venn1"/>
    <dgm:cxn modelId="{8DEAF0D2-3DDF-48F8-A2A8-F4479290324B}" type="presOf" srcId="{C10B26AE-2606-4522-BD56-8C992EE06D3F}" destId="{E6E72FC8-DB1F-4A7A-B313-E0AB9C5CE7C6}" srcOrd="0" destOrd="0" presId="urn:microsoft.com/office/officeart/2005/8/layout/venn1"/>
    <dgm:cxn modelId="{9E055D17-919D-4B6D-9395-BF98064D147B}" type="presOf" srcId="{C10B26AE-2606-4522-BD56-8C992EE06D3F}" destId="{9AC2910B-DCF2-4F2D-A52E-F08826E8E0C6}" srcOrd="1" destOrd="0" presId="urn:microsoft.com/office/officeart/2005/8/layout/venn1"/>
    <dgm:cxn modelId="{D021A6CB-5C76-454D-883A-A1694852DE66}" srcId="{42A868DD-5D73-476E-A0DF-91F0476195BF}" destId="{C10B26AE-2606-4522-BD56-8C992EE06D3F}" srcOrd="1" destOrd="0" parTransId="{12715294-4A6F-4E41-8B4D-AC70B7E3BCE9}" sibTransId="{0E376170-9E02-43AE-9B1A-15B0D538C4C0}"/>
    <dgm:cxn modelId="{560C1308-3809-44F6-80F1-1F6E80AEB956}" srcId="{42A868DD-5D73-476E-A0DF-91F0476195BF}" destId="{D0A1C419-0179-41EB-9AB4-A41CB391F261}" srcOrd="2" destOrd="0" parTransId="{C5F5A24C-ED97-4E74-8156-95ADC22D6197}" sibTransId="{1ECD4B61-E4BB-4D70-8ED8-C77A32D4F0F9}"/>
    <dgm:cxn modelId="{94DCE054-0BA0-49D8-9A67-312BCF6AF38E}" type="presOf" srcId="{124EE7FD-EEB0-417D-A8B9-BAF8B07E61AF}" destId="{AB0FF997-E45F-4CF3-95CD-B5FF38EEE121}" srcOrd="0" destOrd="0" presId="urn:microsoft.com/office/officeart/2005/8/layout/venn1"/>
    <dgm:cxn modelId="{AE4987C2-8BF2-456B-A9D1-D0E32AEB88A0}" type="presOf" srcId="{D0A1C419-0179-41EB-9AB4-A41CB391F261}" destId="{8D56A3C8-5D83-494A-9810-DE6685094A07}" srcOrd="1" destOrd="0" presId="urn:microsoft.com/office/officeart/2005/8/layout/venn1"/>
    <dgm:cxn modelId="{FF50C173-25EF-49ED-A495-9FF86882184A}" type="presOf" srcId="{42A868DD-5D73-476E-A0DF-91F0476195BF}" destId="{16D2BED5-1736-47E6-AF61-663B05AB912B}" srcOrd="0" destOrd="0" presId="urn:microsoft.com/office/officeart/2005/8/layout/venn1"/>
    <dgm:cxn modelId="{AD376BFD-98D8-4E31-B9D5-9A5C19849796}" srcId="{42A868DD-5D73-476E-A0DF-91F0476195BF}" destId="{124EE7FD-EEB0-417D-A8B9-BAF8B07E61AF}" srcOrd="0" destOrd="0" parTransId="{A0398167-8D6A-4EDA-889C-1549A8AD33F4}" sibTransId="{9EDFDED9-AAFE-4382-93F4-3BC587578FE8}"/>
    <dgm:cxn modelId="{B4EDA580-51DC-4737-912A-0B7EA8B1A970}" type="presOf" srcId="{124EE7FD-EEB0-417D-A8B9-BAF8B07E61AF}" destId="{1D66EA39-FBE2-4DEF-AC62-3BA3DF1FADCA}" srcOrd="1" destOrd="0" presId="urn:microsoft.com/office/officeart/2005/8/layout/venn1"/>
    <dgm:cxn modelId="{DCA924E3-3D5D-4FBA-8B46-A170B5BF1F6A}" type="presParOf" srcId="{16D2BED5-1736-47E6-AF61-663B05AB912B}" destId="{AB0FF997-E45F-4CF3-95CD-B5FF38EEE121}" srcOrd="0" destOrd="0" presId="urn:microsoft.com/office/officeart/2005/8/layout/venn1"/>
    <dgm:cxn modelId="{778E2D10-80D2-4739-9A78-C7D292A41C50}" type="presParOf" srcId="{16D2BED5-1736-47E6-AF61-663B05AB912B}" destId="{1D66EA39-FBE2-4DEF-AC62-3BA3DF1FADCA}" srcOrd="1" destOrd="0" presId="urn:microsoft.com/office/officeart/2005/8/layout/venn1"/>
    <dgm:cxn modelId="{06275F7E-0B90-4848-88E7-BE79BBF7F078}" type="presParOf" srcId="{16D2BED5-1736-47E6-AF61-663B05AB912B}" destId="{E6E72FC8-DB1F-4A7A-B313-E0AB9C5CE7C6}" srcOrd="2" destOrd="0" presId="urn:microsoft.com/office/officeart/2005/8/layout/venn1"/>
    <dgm:cxn modelId="{7A9BCBF5-4FB9-4776-8ED8-E50DB4850AFA}" type="presParOf" srcId="{16D2BED5-1736-47E6-AF61-663B05AB912B}" destId="{9AC2910B-DCF2-4F2D-A52E-F08826E8E0C6}" srcOrd="3" destOrd="0" presId="urn:microsoft.com/office/officeart/2005/8/layout/venn1"/>
    <dgm:cxn modelId="{E8DD5441-04FC-4203-88CF-4890AFCBE03D}" type="presParOf" srcId="{16D2BED5-1736-47E6-AF61-663B05AB912B}" destId="{DA6870ED-E541-4F53-A17E-CF029D440BAB}" srcOrd="4" destOrd="0" presId="urn:microsoft.com/office/officeart/2005/8/layout/venn1"/>
    <dgm:cxn modelId="{6F2CAA5E-9E88-49BF-9BEA-0F0B2C08BBD4}" type="presParOf" srcId="{16D2BED5-1736-47E6-AF61-663B05AB912B}" destId="{8D56A3C8-5D83-494A-9810-DE6685094A0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AA49E-8A52-4DE6-B659-862BD4BDC23C}">
      <dsp:nvSpPr>
        <dsp:cNvPr id="0" name=""/>
        <dsp:cNvSpPr/>
      </dsp:nvSpPr>
      <dsp:spPr>
        <a:xfrm>
          <a:off x="183683" y="446"/>
          <a:ext cx="4113907" cy="4113907"/>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6402" tIns="57150" rIns="226402" bIns="57150" numCol="1" spcCol="1270" anchor="ctr" anchorCtr="0">
          <a:noAutofit/>
        </a:bodyPr>
        <a:lstStyle/>
        <a:p>
          <a:pPr lvl="0" algn="ctr" defTabSz="2000250" rtl="0">
            <a:lnSpc>
              <a:spcPct val="90000"/>
            </a:lnSpc>
            <a:spcBef>
              <a:spcPct val="0"/>
            </a:spcBef>
            <a:spcAft>
              <a:spcPct val="35000"/>
            </a:spcAft>
          </a:pPr>
          <a:r>
            <a:rPr lang="en-US" sz="4500" b="1" kern="1200" dirty="0" smtClean="0"/>
            <a:t>Official inventory</a:t>
          </a:r>
          <a:endParaRPr lang="en-US" sz="4500" kern="1200" dirty="0"/>
        </a:p>
      </dsp:txBody>
      <dsp:txXfrm>
        <a:off x="786151" y="602914"/>
        <a:ext cx="2908971" cy="2908971"/>
      </dsp:txXfrm>
    </dsp:sp>
    <dsp:sp modelId="{7B20767D-9163-4DCA-8ED0-A2F603829883}">
      <dsp:nvSpPr>
        <dsp:cNvPr id="0" name=""/>
        <dsp:cNvSpPr/>
      </dsp:nvSpPr>
      <dsp:spPr>
        <a:xfrm>
          <a:off x="3474809" y="446"/>
          <a:ext cx="4113907" cy="4113907"/>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6402" tIns="57150" rIns="226402" bIns="57150" numCol="1" spcCol="1270" anchor="ctr" anchorCtr="0">
          <a:noAutofit/>
        </a:bodyPr>
        <a:lstStyle/>
        <a:p>
          <a:pPr lvl="0" algn="ctr" defTabSz="2000250" rtl="0">
            <a:lnSpc>
              <a:spcPct val="90000"/>
            </a:lnSpc>
            <a:spcBef>
              <a:spcPct val="0"/>
            </a:spcBef>
            <a:spcAft>
              <a:spcPct val="35000"/>
            </a:spcAft>
          </a:pPr>
          <a:r>
            <a:rPr lang="en-US" sz="4500" b="1" kern="1200" dirty="0" smtClean="0"/>
            <a:t>Unofficial inventory</a:t>
          </a:r>
          <a:endParaRPr lang="en-US" sz="4500" kern="1200" dirty="0"/>
        </a:p>
      </dsp:txBody>
      <dsp:txXfrm>
        <a:off x="4077277" y="602914"/>
        <a:ext cx="2908971" cy="2908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F997-E45F-4CF3-95CD-B5FF38EEE121}">
      <dsp:nvSpPr>
        <dsp:cNvPr id="0" name=""/>
        <dsp:cNvSpPr/>
      </dsp:nvSpPr>
      <dsp:spPr>
        <a:xfrm>
          <a:off x="1981199" y="50799"/>
          <a:ext cx="2438400" cy="243840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Bin card</a:t>
          </a:r>
          <a:endParaRPr lang="en-US" sz="2400" kern="1200" dirty="0"/>
        </a:p>
      </dsp:txBody>
      <dsp:txXfrm>
        <a:off x="2306320" y="477519"/>
        <a:ext cx="1788160" cy="1097280"/>
      </dsp:txXfrm>
    </dsp:sp>
    <dsp:sp modelId="{E6E72FC8-DB1F-4A7A-B313-E0AB9C5CE7C6}">
      <dsp:nvSpPr>
        <dsp:cNvPr id="0" name=""/>
        <dsp:cNvSpPr/>
      </dsp:nvSpPr>
      <dsp:spPr>
        <a:xfrm>
          <a:off x="2708656" y="1574800"/>
          <a:ext cx="2438400" cy="243840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Continuous stock taking</a:t>
          </a:r>
          <a:endParaRPr lang="en-US" sz="2400" kern="1200" dirty="0"/>
        </a:p>
      </dsp:txBody>
      <dsp:txXfrm>
        <a:off x="3454400" y="2204720"/>
        <a:ext cx="1463040" cy="1341120"/>
      </dsp:txXfrm>
    </dsp:sp>
    <dsp:sp modelId="{DA6870ED-E541-4F53-A17E-CF029D440BAB}">
      <dsp:nvSpPr>
        <dsp:cNvPr id="0" name=""/>
        <dsp:cNvSpPr/>
      </dsp:nvSpPr>
      <dsp:spPr>
        <a:xfrm>
          <a:off x="948943" y="1574800"/>
          <a:ext cx="2438400" cy="243840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Store ledger</a:t>
          </a:r>
          <a:endParaRPr lang="en-US" sz="24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484CE0-6A11-47E4-9791-F3521EDCCEE9}" type="datetimeFigureOut">
              <a:rPr lang="en-US" smtClean="0"/>
              <a:pPr/>
              <a:t>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DD6BB-3751-4E6E-A491-4A915D4E0C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4DD6BB-3751-4E6E-A491-4A915D4E0CBD}"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4DD6BB-3751-4E6E-A491-4A915D4E0CBD}"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467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457200"/>
            <a:ext cx="5676900" cy="5467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8097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8097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097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8097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trips/>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14"/>
          <p:cNvGrpSpPr>
            <a:grpSpLocks/>
          </p:cNvGrpSpPr>
          <p:nvPr/>
        </p:nvGrpSpPr>
        <p:grpSpPr bwMode="auto">
          <a:xfrm>
            <a:off x="80963" y="0"/>
            <a:ext cx="1141412" cy="6788150"/>
            <a:chOff x="51" y="0"/>
            <a:chExt cx="719" cy="4276"/>
          </a:xfrm>
        </p:grpSpPr>
        <p:grpSp>
          <p:nvGrpSpPr>
            <p:cNvPr id="7" name="Group 4"/>
            <p:cNvGrpSpPr>
              <a:grpSpLocks/>
            </p:cNvGrpSpPr>
            <p:nvPr/>
          </p:nvGrpSpPr>
          <p:grpSpPr bwMode="auto">
            <a:xfrm>
              <a:off x="51" y="0"/>
              <a:ext cx="672" cy="3834"/>
              <a:chOff x="51" y="0"/>
              <a:chExt cx="672" cy="3834"/>
            </a:xfrm>
          </p:grpSpPr>
          <p:sp>
            <p:nvSpPr>
              <p:cNvPr id="2" name="Rectangle 2"/>
              <p:cNvSpPr>
                <a:spLocks noChangeArrowheads="1"/>
              </p:cNvSpPr>
              <p:nvPr/>
            </p:nvSpPr>
            <p:spPr bwMode="auto">
              <a:xfrm>
                <a:off x="51" y="0"/>
                <a:ext cx="672" cy="3834"/>
              </a:xfrm>
              <a:prstGeom prst="rect">
                <a:avLst/>
              </a:prstGeom>
              <a:gradFill rotWithShape="0">
                <a:gsLst>
                  <a:gs pos="0">
                    <a:srgbClr val="006D00">
                      <a:gamma/>
                      <a:tint val="50196"/>
                      <a:invGamma/>
                    </a:srgbClr>
                  </a:gs>
                  <a:gs pos="100000">
                    <a:srgbClr val="006D00"/>
                  </a:gs>
                </a:gsLst>
                <a:lin ang="5400000" scaled="1"/>
              </a:gradFill>
              <a:ln w="12700">
                <a:noFill/>
                <a:miter lim="800000"/>
                <a:headEnd/>
                <a:tailEnd/>
              </a:ln>
              <a:effectLst/>
            </p:spPr>
            <p:txBody>
              <a:bodyPr wrap="none" anchor="ctr"/>
              <a:lstStyle/>
              <a:p>
                <a:pPr>
                  <a:defRPr/>
                </a:pPr>
                <a:endParaRPr lang="en-US"/>
              </a:p>
            </p:txBody>
          </p:sp>
          <p:sp>
            <p:nvSpPr>
              <p:cNvPr id="3" name="Rectangle 3"/>
              <p:cNvSpPr>
                <a:spLocks noChangeArrowheads="1"/>
              </p:cNvSpPr>
              <p:nvPr/>
            </p:nvSpPr>
            <p:spPr bwMode="auto">
              <a:xfrm>
                <a:off x="306" y="0"/>
                <a:ext cx="174" cy="3833"/>
              </a:xfrm>
              <a:prstGeom prst="rect">
                <a:avLst/>
              </a:prstGeom>
              <a:gradFill rotWithShape="0">
                <a:gsLst>
                  <a:gs pos="0">
                    <a:srgbClr val="006D00"/>
                  </a:gs>
                  <a:gs pos="100000">
                    <a:srgbClr val="006D00">
                      <a:gamma/>
                      <a:tint val="40000"/>
                      <a:invGamma/>
                    </a:srgbClr>
                  </a:gs>
                </a:gsLst>
                <a:lin ang="5400000" scaled="1"/>
              </a:gradFill>
              <a:ln w="12700">
                <a:noFill/>
                <a:miter lim="800000"/>
                <a:headEnd/>
                <a:tailEnd/>
              </a:ln>
              <a:effectLst/>
            </p:spPr>
            <p:txBody>
              <a:bodyPr wrap="none" anchor="ctr"/>
              <a:lstStyle/>
              <a:p>
                <a:pPr>
                  <a:defRPr/>
                </a:pPr>
                <a:endParaRPr lang="en-US"/>
              </a:p>
            </p:txBody>
          </p:sp>
        </p:grpSp>
        <p:grpSp>
          <p:nvGrpSpPr>
            <p:cNvPr id="8" name="Group 13"/>
            <p:cNvGrpSpPr>
              <a:grpSpLocks/>
            </p:cNvGrpSpPr>
            <p:nvPr/>
          </p:nvGrpSpPr>
          <p:grpSpPr bwMode="auto">
            <a:xfrm>
              <a:off x="51" y="3593"/>
              <a:ext cx="719" cy="683"/>
              <a:chOff x="51" y="3593"/>
              <a:chExt cx="719" cy="683"/>
            </a:xfrm>
          </p:grpSpPr>
          <p:sp>
            <p:nvSpPr>
              <p:cNvPr id="4" name="Freeform 5"/>
              <p:cNvSpPr>
                <a:spLocks/>
              </p:cNvSpPr>
              <p:nvPr/>
            </p:nvSpPr>
            <p:spPr bwMode="auto">
              <a:xfrm>
                <a:off x="517" y="3869"/>
                <a:ext cx="252" cy="156"/>
              </a:xfrm>
              <a:custGeom>
                <a:avLst/>
                <a:gdLst/>
                <a:ahLst/>
                <a:cxnLst>
                  <a:cxn ang="0">
                    <a:pos x="0" y="127"/>
                  </a:cxn>
                  <a:cxn ang="0">
                    <a:pos x="41" y="155"/>
                  </a:cxn>
                  <a:cxn ang="0">
                    <a:pos x="251" y="2"/>
                  </a:cxn>
                  <a:cxn ang="0">
                    <a:pos x="166" y="0"/>
                  </a:cxn>
                  <a:cxn ang="0">
                    <a:pos x="0" y="127"/>
                  </a:cxn>
                </a:cxnLst>
                <a:rect l="0" t="0" r="r" b="b"/>
                <a:pathLst>
                  <a:path w="252" h="156">
                    <a:moveTo>
                      <a:pt x="0" y="127"/>
                    </a:moveTo>
                    <a:lnTo>
                      <a:pt x="41" y="155"/>
                    </a:lnTo>
                    <a:lnTo>
                      <a:pt x="251" y="2"/>
                    </a:lnTo>
                    <a:lnTo>
                      <a:pt x="166" y="0"/>
                    </a:lnTo>
                    <a:lnTo>
                      <a:pt x="0" y="127"/>
                    </a:lnTo>
                  </a:path>
                </a:pathLst>
              </a:custGeom>
              <a:solidFill>
                <a:schemeClr val="tx2"/>
              </a:solidFill>
              <a:ln w="12700" cap="rnd" cmpd="sng">
                <a:noFill/>
                <a:prstDash val="solid"/>
                <a:round/>
                <a:headEnd type="none" w="med" len="med"/>
                <a:tailEnd type="none" w="med" len="med"/>
              </a:ln>
              <a:effectLst/>
            </p:spPr>
            <p:txBody>
              <a:bodyPr/>
              <a:lstStyle/>
              <a:p>
                <a:pPr>
                  <a:defRPr/>
                </a:pPr>
                <a:endParaRPr lang="en-US"/>
              </a:p>
            </p:txBody>
          </p:sp>
          <p:sp>
            <p:nvSpPr>
              <p:cNvPr id="5" name="Freeform 6"/>
              <p:cNvSpPr>
                <a:spLocks/>
              </p:cNvSpPr>
              <p:nvPr/>
            </p:nvSpPr>
            <p:spPr bwMode="auto">
              <a:xfrm>
                <a:off x="51" y="3834"/>
                <a:ext cx="305" cy="37"/>
              </a:xfrm>
              <a:custGeom>
                <a:avLst/>
                <a:gdLst/>
                <a:ahLst/>
                <a:cxnLst>
                  <a:cxn ang="0">
                    <a:pos x="0" y="0"/>
                  </a:cxn>
                  <a:cxn ang="0">
                    <a:pos x="44" y="36"/>
                  </a:cxn>
                  <a:cxn ang="0">
                    <a:pos x="304" y="36"/>
                  </a:cxn>
                  <a:cxn ang="0">
                    <a:pos x="258" y="0"/>
                  </a:cxn>
                  <a:cxn ang="0">
                    <a:pos x="0" y="0"/>
                  </a:cxn>
                </a:cxnLst>
                <a:rect l="0" t="0" r="r" b="b"/>
                <a:pathLst>
                  <a:path w="305" h="37">
                    <a:moveTo>
                      <a:pt x="0" y="0"/>
                    </a:moveTo>
                    <a:lnTo>
                      <a:pt x="44" y="36"/>
                    </a:lnTo>
                    <a:lnTo>
                      <a:pt x="304" y="36"/>
                    </a:lnTo>
                    <a:lnTo>
                      <a:pt x="258" y="0"/>
                    </a:lnTo>
                    <a:lnTo>
                      <a:pt x="0" y="0"/>
                    </a:lnTo>
                  </a:path>
                </a:pathLst>
              </a:custGeom>
              <a:solidFill>
                <a:schemeClr val="folHlink"/>
              </a:solidFill>
              <a:ln w="12700" cap="rnd" cmpd="sng">
                <a:noFill/>
                <a:prstDash val="solid"/>
                <a:round/>
                <a:headEnd type="none" w="med" len="med"/>
                <a:tailEnd type="none" w="med" len="med"/>
              </a:ln>
              <a:effectLst/>
            </p:spPr>
            <p:txBody>
              <a:bodyPr/>
              <a:lstStyle/>
              <a:p>
                <a:pPr>
                  <a:defRPr/>
                </a:pPr>
                <a:endParaRPr lang="en-US"/>
              </a:p>
            </p:txBody>
          </p:sp>
          <p:sp>
            <p:nvSpPr>
              <p:cNvPr id="1031" name="Freeform 7"/>
              <p:cNvSpPr>
                <a:spLocks/>
              </p:cNvSpPr>
              <p:nvPr/>
            </p:nvSpPr>
            <p:spPr bwMode="auto">
              <a:xfrm>
                <a:off x="307" y="3593"/>
                <a:ext cx="123" cy="278"/>
              </a:xfrm>
              <a:custGeom>
                <a:avLst/>
                <a:gdLst/>
                <a:ahLst/>
                <a:cxnLst>
                  <a:cxn ang="0">
                    <a:pos x="46" y="277"/>
                  </a:cxn>
                  <a:cxn ang="0">
                    <a:pos x="122" y="32"/>
                  </a:cxn>
                  <a:cxn ang="0">
                    <a:pos x="77" y="0"/>
                  </a:cxn>
                  <a:cxn ang="0">
                    <a:pos x="0" y="241"/>
                  </a:cxn>
                  <a:cxn ang="0">
                    <a:pos x="46" y="277"/>
                  </a:cxn>
                </a:cxnLst>
                <a:rect l="0" t="0" r="r" b="b"/>
                <a:pathLst>
                  <a:path w="123" h="278">
                    <a:moveTo>
                      <a:pt x="46" y="277"/>
                    </a:moveTo>
                    <a:lnTo>
                      <a:pt x="122" y="32"/>
                    </a:lnTo>
                    <a:lnTo>
                      <a:pt x="77" y="0"/>
                    </a:lnTo>
                    <a:lnTo>
                      <a:pt x="0" y="241"/>
                    </a:lnTo>
                    <a:lnTo>
                      <a:pt x="46" y="277"/>
                    </a:lnTo>
                  </a:path>
                </a:pathLst>
              </a:custGeom>
              <a:solidFill>
                <a:schemeClr val="tx2"/>
              </a:solidFill>
              <a:ln w="12700" cap="rnd" cmpd="sng">
                <a:noFill/>
                <a:prstDash val="solid"/>
                <a:round/>
                <a:headEnd type="none" w="med" len="med"/>
                <a:tailEnd type="none" w="med" len="med"/>
              </a:ln>
              <a:effectLst/>
            </p:spPr>
            <p:txBody>
              <a:bodyPr/>
              <a:lstStyle/>
              <a:p>
                <a:pPr>
                  <a:defRPr/>
                </a:pPr>
                <a:endParaRPr lang="en-US"/>
              </a:p>
            </p:txBody>
          </p:sp>
          <p:sp>
            <p:nvSpPr>
              <p:cNvPr id="1032" name="Freeform 8"/>
              <p:cNvSpPr>
                <a:spLocks/>
              </p:cNvSpPr>
              <p:nvPr/>
            </p:nvSpPr>
            <p:spPr bwMode="auto">
              <a:xfrm>
                <a:off x="497" y="3834"/>
                <a:ext cx="273" cy="37"/>
              </a:xfrm>
              <a:custGeom>
                <a:avLst/>
                <a:gdLst/>
                <a:ahLst/>
                <a:cxnLst>
                  <a:cxn ang="0">
                    <a:pos x="15" y="36"/>
                  </a:cxn>
                  <a:cxn ang="0">
                    <a:pos x="0" y="0"/>
                  </a:cxn>
                  <a:cxn ang="0">
                    <a:pos x="227" y="0"/>
                  </a:cxn>
                  <a:cxn ang="0">
                    <a:pos x="272" y="36"/>
                  </a:cxn>
                  <a:cxn ang="0">
                    <a:pos x="15" y="36"/>
                  </a:cxn>
                </a:cxnLst>
                <a:rect l="0" t="0" r="r" b="b"/>
                <a:pathLst>
                  <a:path w="273" h="37">
                    <a:moveTo>
                      <a:pt x="15" y="36"/>
                    </a:moveTo>
                    <a:lnTo>
                      <a:pt x="0" y="0"/>
                    </a:lnTo>
                    <a:lnTo>
                      <a:pt x="227" y="0"/>
                    </a:lnTo>
                    <a:lnTo>
                      <a:pt x="272" y="36"/>
                    </a:lnTo>
                    <a:lnTo>
                      <a:pt x="15" y="36"/>
                    </a:lnTo>
                  </a:path>
                </a:pathLst>
              </a:custGeom>
              <a:solidFill>
                <a:schemeClr val="folHlink"/>
              </a:solidFill>
              <a:ln w="12700" cap="rnd" cmpd="sng">
                <a:noFill/>
                <a:prstDash val="solid"/>
                <a:round/>
                <a:headEnd type="none" w="med" len="med"/>
                <a:tailEnd type="none" w="med" len="med"/>
              </a:ln>
              <a:effectLst/>
            </p:spPr>
            <p:txBody>
              <a:bodyPr/>
              <a:lstStyle/>
              <a:p>
                <a:pPr>
                  <a:defRPr/>
                </a:pPr>
                <a:endParaRPr lang="en-US"/>
              </a:p>
            </p:txBody>
          </p:sp>
          <p:sp>
            <p:nvSpPr>
              <p:cNvPr id="1033" name="Freeform 9"/>
              <p:cNvSpPr>
                <a:spLocks/>
              </p:cNvSpPr>
              <p:nvPr/>
            </p:nvSpPr>
            <p:spPr bwMode="auto">
              <a:xfrm>
                <a:off x="189" y="4085"/>
                <a:ext cx="249" cy="184"/>
              </a:xfrm>
              <a:custGeom>
                <a:avLst/>
                <a:gdLst/>
                <a:ahLst/>
                <a:cxnLst>
                  <a:cxn ang="0">
                    <a:pos x="0" y="151"/>
                  </a:cxn>
                  <a:cxn ang="0">
                    <a:pos x="41" y="183"/>
                  </a:cxn>
                  <a:cxn ang="0">
                    <a:pos x="248" y="30"/>
                  </a:cxn>
                  <a:cxn ang="0">
                    <a:pos x="206" y="0"/>
                  </a:cxn>
                  <a:cxn ang="0">
                    <a:pos x="0" y="151"/>
                  </a:cxn>
                </a:cxnLst>
                <a:rect l="0" t="0" r="r" b="b"/>
                <a:pathLst>
                  <a:path w="249" h="184">
                    <a:moveTo>
                      <a:pt x="0" y="151"/>
                    </a:moveTo>
                    <a:lnTo>
                      <a:pt x="41" y="183"/>
                    </a:lnTo>
                    <a:lnTo>
                      <a:pt x="248" y="30"/>
                    </a:lnTo>
                    <a:lnTo>
                      <a:pt x="206" y="0"/>
                    </a:lnTo>
                    <a:lnTo>
                      <a:pt x="0" y="151"/>
                    </a:lnTo>
                  </a:path>
                </a:pathLst>
              </a:custGeom>
              <a:solidFill>
                <a:schemeClr val="tx2"/>
              </a:solidFill>
              <a:ln w="12700" cap="rnd" cmpd="sng">
                <a:noFill/>
                <a:prstDash val="solid"/>
                <a:round/>
                <a:headEnd type="none" w="med" len="med"/>
                <a:tailEnd type="none" w="med" len="med"/>
              </a:ln>
              <a:effectLst/>
            </p:spPr>
            <p:txBody>
              <a:bodyPr/>
              <a:lstStyle/>
              <a:p>
                <a:pPr>
                  <a:defRPr/>
                </a:pPr>
                <a:endParaRPr lang="en-US"/>
              </a:p>
            </p:txBody>
          </p:sp>
          <p:sp>
            <p:nvSpPr>
              <p:cNvPr id="1034" name="Freeform 10"/>
              <p:cNvSpPr>
                <a:spLocks/>
              </p:cNvSpPr>
              <p:nvPr/>
            </p:nvSpPr>
            <p:spPr bwMode="auto">
              <a:xfrm>
                <a:off x="515" y="3993"/>
                <a:ext cx="120" cy="283"/>
              </a:xfrm>
              <a:custGeom>
                <a:avLst/>
                <a:gdLst/>
                <a:ahLst/>
                <a:cxnLst>
                  <a:cxn ang="0">
                    <a:pos x="67" y="229"/>
                  </a:cxn>
                  <a:cxn ang="0">
                    <a:pos x="119" y="282"/>
                  </a:cxn>
                  <a:cxn ang="0">
                    <a:pos x="43" y="32"/>
                  </a:cxn>
                  <a:cxn ang="0">
                    <a:pos x="0" y="0"/>
                  </a:cxn>
                  <a:cxn ang="0">
                    <a:pos x="67" y="229"/>
                  </a:cxn>
                </a:cxnLst>
                <a:rect l="0" t="0" r="r" b="b"/>
                <a:pathLst>
                  <a:path w="120" h="283">
                    <a:moveTo>
                      <a:pt x="67" y="229"/>
                    </a:moveTo>
                    <a:lnTo>
                      <a:pt x="119" y="282"/>
                    </a:lnTo>
                    <a:lnTo>
                      <a:pt x="43" y="32"/>
                    </a:lnTo>
                    <a:lnTo>
                      <a:pt x="0" y="0"/>
                    </a:lnTo>
                    <a:lnTo>
                      <a:pt x="67" y="229"/>
                    </a:lnTo>
                  </a:path>
                </a:pathLst>
              </a:custGeom>
              <a:solidFill>
                <a:schemeClr val="tx2"/>
              </a:solidFill>
              <a:ln w="12700" cap="rnd" cmpd="sng">
                <a:noFill/>
                <a:prstDash val="solid"/>
                <a:round/>
                <a:headEnd type="none" w="med" len="med"/>
                <a:tailEnd type="none" w="med" len="med"/>
              </a:ln>
              <a:effectLst/>
            </p:spPr>
            <p:txBody>
              <a:bodyPr/>
              <a:lstStyle/>
              <a:p>
                <a:pPr>
                  <a:defRPr/>
                </a:pPr>
                <a:endParaRPr lang="en-US"/>
              </a:p>
            </p:txBody>
          </p:sp>
          <p:sp>
            <p:nvSpPr>
              <p:cNvPr id="1035" name="Freeform 11"/>
              <p:cNvSpPr>
                <a:spLocks/>
              </p:cNvSpPr>
              <p:nvPr/>
            </p:nvSpPr>
            <p:spPr bwMode="auto">
              <a:xfrm>
                <a:off x="184" y="3990"/>
                <a:ext cx="125" cy="279"/>
              </a:xfrm>
              <a:custGeom>
                <a:avLst/>
                <a:gdLst/>
                <a:ahLst/>
                <a:cxnLst>
                  <a:cxn ang="0">
                    <a:pos x="44" y="278"/>
                  </a:cxn>
                  <a:cxn ang="0">
                    <a:pos x="124" y="35"/>
                  </a:cxn>
                  <a:cxn ang="0">
                    <a:pos x="75" y="0"/>
                  </a:cxn>
                  <a:cxn ang="0">
                    <a:pos x="0" y="243"/>
                  </a:cxn>
                  <a:cxn ang="0">
                    <a:pos x="44" y="278"/>
                  </a:cxn>
                </a:cxnLst>
                <a:rect l="0" t="0" r="r" b="b"/>
                <a:pathLst>
                  <a:path w="125" h="279">
                    <a:moveTo>
                      <a:pt x="44" y="278"/>
                    </a:moveTo>
                    <a:lnTo>
                      <a:pt x="124" y="35"/>
                    </a:lnTo>
                    <a:lnTo>
                      <a:pt x="75" y="0"/>
                    </a:lnTo>
                    <a:lnTo>
                      <a:pt x="0" y="243"/>
                    </a:lnTo>
                    <a:lnTo>
                      <a:pt x="44" y="278"/>
                    </a:lnTo>
                  </a:path>
                </a:pathLst>
              </a:custGeom>
              <a:solidFill>
                <a:schemeClr val="folHlink"/>
              </a:solidFill>
              <a:ln w="12700" cap="rnd" cmpd="sng">
                <a:noFill/>
                <a:prstDash val="solid"/>
                <a:round/>
                <a:headEnd type="none" w="med" len="med"/>
                <a:tailEnd type="none" w="med" len="med"/>
              </a:ln>
              <a:effectLst/>
            </p:spPr>
            <p:txBody>
              <a:bodyPr/>
              <a:lstStyle/>
              <a:p>
                <a:pPr>
                  <a:defRPr/>
                </a:pPr>
                <a:endParaRPr lang="en-US"/>
              </a:p>
            </p:txBody>
          </p:sp>
          <p:sp useBgFill="1">
            <p:nvSpPr>
              <p:cNvPr id="1036" name="Freeform 12"/>
              <p:cNvSpPr>
                <a:spLocks/>
              </p:cNvSpPr>
              <p:nvPr/>
            </p:nvSpPr>
            <p:spPr bwMode="auto">
              <a:xfrm>
                <a:off x="93" y="3625"/>
                <a:ext cx="588" cy="598"/>
              </a:xfrm>
              <a:custGeom>
                <a:avLst/>
                <a:gdLst/>
                <a:ahLst/>
                <a:cxnLst>
                  <a:cxn ang="0">
                    <a:pos x="336" y="0"/>
                  </a:cxn>
                  <a:cxn ang="0">
                    <a:pos x="261" y="246"/>
                  </a:cxn>
                  <a:cxn ang="0">
                    <a:pos x="0" y="244"/>
                  </a:cxn>
                  <a:cxn ang="0">
                    <a:pos x="216" y="400"/>
                  </a:cxn>
                  <a:cxn ang="0">
                    <a:pos x="162" y="565"/>
                  </a:cxn>
                  <a:cxn ang="0">
                    <a:pos x="304" y="460"/>
                  </a:cxn>
                  <a:cxn ang="0">
                    <a:pos x="490" y="597"/>
                  </a:cxn>
                  <a:cxn ang="0">
                    <a:pos x="422" y="371"/>
                  </a:cxn>
                  <a:cxn ang="0">
                    <a:pos x="587" y="246"/>
                  </a:cxn>
                  <a:cxn ang="0">
                    <a:pos x="416" y="247"/>
                  </a:cxn>
                  <a:cxn ang="0">
                    <a:pos x="336" y="0"/>
                  </a:cxn>
                </a:cxnLst>
                <a:rect l="0" t="0" r="r" b="b"/>
                <a:pathLst>
                  <a:path w="588" h="598">
                    <a:moveTo>
                      <a:pt x="336" y="0"/>
                    </a:moveTo>
                    <a:lnTo>
                      <a:pt x="261" y="246"/>
                    </a:lnTo>
                    <a:lnTo>
                      <a:pt x="0" y="244"/>
                    </a:lnTo>
                    <a:lnTo>
                      <a:pt x="216" y="400"/>
                    </a:lnTo>
                    <a:lnTo>
                      <a:pt x="162" y="565"/>
                    </a:lnTo>
                    <a:lnTo>
                      <a:pt x="304" y="460"/>
                    </a:lnTo>
                    <a:lnTo>
                      <a:pt x="490" y="597"/>
                    </a:lnTo>
                    <a:lnTo>
                      <a:pt x="422" y="371"/>
                    </a:lnTo>
                    <a:lnTo>
                      <a:pt x="587" y="246"/>
                    </a:lnTo>
                    <a:lnTo>
                      <a:pt x="416" y="247"/>
                    </a:lnTo>
                    <a:lnTo>
                      <a:pt x="336" y="0"/>
                    </a:lnTo>
                  </a:path>
                </a:pathLst>
              </a:custGeom>
              <a:ln w="12700" cap="rnd" cmpd="sng">
                <a:noFill/>
                <a:prstDash val="solid"/>
                <a:round/>
                <a:headEnd type="none" w="med" len="med"/>
                <a:tailEnd type="none" w="med" len="med"/>
              </a:ln>
              <a:effectLst/>
            </p:spPr>
            <p:txBody>
              <a:bodyPr/>
              <a:lstStyle/>
              <a:p>
                <a:pPr>
                  <a:defRPr/>
                </a:pPr>
                <a:endParaRPr lang="en-US"/>
              </a:p>
            </p:txBody>
          </p:sp>
        </p:grpSp>
      </p:grpSp>
      <p:sp>
        <p:nvSpPr>
          <p:cNvPr id="1027" name="Rectangle 15"/>
          <p:cNvSpPr>
            <a:spLocks noGrp="1" noChangeArrowheads="1"/>
          </p:cNvSpPr>
          <p:nvPr>
            <p:ph type="title"/>
          </p:nvPr>
        </p:nvSpPr>
        <p:spPr bwMode="auto">
          <a:xfrm>
            <a:off x="838200" y="4572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8" name="Rectangle 16"/>
          <p:cNvSpPr>
            <a:spLocks noGrp="1" noChangeArrowheads="1"/>
          </p:cNvSpPr>
          <p:nvPr>
            <p:ph type="body" idx="1"/>
          </p:nvPr>
        </p:nvSpPr>
        <p:spPr bwMode="auto">
          <a:xfrm>
            <a:off x="838200" y="180975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02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utoUpdateAnimBg="0"/>
      <p:bldP spid="1028" grpId="0" build="p" autoUpdateAnimBg="0" advAuto="0"/>
    </p:bldLst>
  </p:timing>
  <p:txStyles>
    <p:titleStyle>
      <a:lvl1pPr algn="ctr"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Times New Roman" pitchFamily="18" charset="0"/>
        </a:defRPr>
      </a:lvl2pPr>
      <a:lvl3pPr algn="ctr" rtl="0" eaLnBrk="1" fontAlgn="base" hangingPunct="1">
        <a:spcBef>
          <a:spcPct val="0"/>
        </a:spcBef>
        <a:spcAft>
          <a:spcPct val="0"/>
        </a:spcAft>
        <a:defRPr sz="4400" b="1" i="1">
          <a:solidFill>
            <a:schemeClr val="tx2"/>
          </a:solidFill>
          <a:latin typeface="Times New Roman" pitchFamily="18" charset="0"/>
        </a:defRPr>
      </a:lvl3pPr>
      <a:lvl4pPr algn="ctr" rtl="0" eaLnBrk="1" fontAlgn="base" hangingPunct="1">
        <a:spcBef>
          <a:spcPct val="0"/>
        </a:spcBef>
        <a:spcAft>
          <a:spcPct val="0"/>
        </a:spcAft>
        <a:defRPr sz="4400" b="1" i="1">
          <a:solidFill>
            <a:schemeClr val="tx2"/>
          </a:solidFill>
          <a:latin typeface="Times New Roman" pitchFamily="18" charset="0"/>
        </a:defRPr>
      </a:lvl4pPr>
      <a:lvl5pPr algn="ctr" rtl="0" eaLnBrk="1" fontAlgn="base" hangingPunct="1">
        <a:spcBef>
          <a:spcPct val="0"/>
        </a:spcBef>
        <a:spcAft>
          <a:spcPct val="0"/>
        </a:spcAft>
        <a:defRPr sz="4400" b="1" i="1">
          <a:solidFill>
            <a:schemeClr val="tx2"/>
          </a:solidFill>
          <a:latin typeface="Times New Roman" pitchFamily="18" charset="0"/>
        </a:defRPr>
      </a:lvl5pPr>
      <a:lvl6pPr marL="457200" algn="ctr" rtl="0" eaLnBrk="1" fontAlgn="base" hangingPunct="1">
        <a:spcBef>
          <a:spcPct val="0"/>
        </a:spcBef>
        <a:spcAft>
          <a:spcPct val="0"/>
        </a:spcAft>
        <a:defRPr sz="4400" b="1" i="1">
          <a:solidFill>
            <a:schemeClr val="tx2"/>
          </a:solidFill>
          <a:latin typeface="Times New Roman" pitchFamily="18" charset="0"/>
        </a:defRPr>
      </a:lvl6pPr>
      <a:lvl7pPr marL="914400" algn="ctr" rtl="0" eaLnBrk="1" fontAlgn="base" hangingPunct="1">
        <a:spcBef>
          <a:spcPct val="0"/>
        </a:spcBef>
        <a:spcAft>
          <a:spcPct val="0"/>
        </a:spcAft>
        <a:defRPr sz="4400" b="1" i="1">
          <a:solidFill>
            <a:schemeClr val="tx2"/>
          </a:solidFill>
          <a:latin typeface="Times New Roman" pitchFamily="18" charset="0"/>
        </a:defRPr>
      </a:lvl7pPr>
      <a:lvl8pPr marL="1371600" algn="ctr" rtl="0" eaLnBrk="1" fontAlgn="base" hangingPunct="1">
        <a:spcBef>
          <a:spcPct val="0"/>
        </a:spcBef>
        <a:spcAft>
          <a:spcPct val="0"/>
        </a:spcAft>
        <a:defRPr sz="4400" b="1" i="1">
          <a:solidFill>
            <a:schemeClr val="tx2"/>
          </a:solidFill>
          <a:latin typeface="Times New Roman" pitchFamily="18" charset="0"/>
        </a:defRPr>
      </a:lvl8pPr>
      <a:lvl9pPr marL="1828800" algn="ctr" rtl="0" eaLnBrk="1" fontAlgn="base" hangingPunct="1">
        <a:spcBef>
          <a:spcPct val="0"/>
        </a:spcBef>
        <a:spcAft>
          <a:spcPct val="0"/>
        </a:spcAft>
        <a:defRPr sz="4400" b="1" i="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75000"/>
        <a:buFont typeface="Monotype Sorts" charset="2"/>
        <a:buChar char="H"/>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Monotype Sorts" charset="2"/>
        <a:buChar char="u"/>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100000"/>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100000"/>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10000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10000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10000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Inventory control &amp; condemnation procedures</a:t>
            </a:r>
            <a:endParaRPr lang="en-US" dirty="0"/>
          </a:p>
        </p:txBody>
      </p:sp>
      <p:sp>
        <p:nvSpPr>
          <p:cNvPr id="3" name="Subtitle 2"/>
          <p:cNvSpPr>
            <a:spLocks noGrp="1"/>
          </p:cNvSpPr>
          <p:nvPr>
            <p:ph type="subTitle" idx="1"/>
          </p:nvPr>
        </p:nvSpPr>
        <p:spPr>
          <a:xfrm>
            <a:off x="1371600" y="3886200"/>
            <a:ext cx="6400800" cy="2362200"/>
          </a:xfrm>
        </p:spPr>
        <p:txBody>
          <a:bodyPr/>
          <a:lstStyle/>
          <a:p>
            <a:pPr algn="r"/>
            <a:r>
              <a:rPr lang="en-US" dirty="0" smtClean="0"/>
              <a:t>Rupinder Deol</a:t>
            </a:r>
          </a:p>
          <a:p>
            <a:pPr algn="r"/>
            <a:r>
              <a:rPr lang="en-US" dirty="0" smtClean="0"/>
              <a:t>Assistant Professor</a:t>
            </a:r>
          </a:p>
          <a:p>
            <a:pPr algn="r"/>
            <a:r>
              <a:rPr lang="en-US" dirty="0" smtClean="0"/>
              <a:t>College of Nursing </a:t>
            </a:r>
          </a:p>
          <a:p>
            <a:pPr algn="r"/>
            <a:r>
              <a:rPr lang="en-US" dirty="0" smtClean="0"/>
              <a:t>AIIMS Rishikesh</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rot="20939913">
            <a:off x="1411812" y="1754510"/>
            <a:ext cx="7193468" cy="4114800"/>
          </a:xfrm>
        </p:spPr>
        <p:txBody>
          <a:bodyPr/>
          <a:lstStyle/>
          <a:p>
            <a:pPr algn="ctr"/>
            <a:endParaRPr lang="en-US" sz="4800" b="1" i="1" u="sng" dirty="0" smtClean="0">
              <a:solidFill>
                <a:schemeClr val="accent5">
                  <a:lumMod val="50000"/>
                </a:schemeClr>
              </a:solidFill>
              <a:latin typeface="Arial" pitchFamily="34" charset="0"/>
              <a:cs typeface="Arial" pitchFamily="34" charset="0"/>
            </a:endParaRPr>
          </a:p>
          <a:p>
            <a:pPr algn="ctr"/>
            <a:r>
              <a:rPr lang="en-US" sz="4800" b="1" i="1" u="sng" dirty="0" smtClean="0">
                <a:solidFill>
                  <a:schemeClr val="accent5">
                    <a:lumMod val="50000"/>
                  </a:schemeClr>
                </a:solidFill>
                <a:latin typeface="Arial" pitchFamily="34" charset="0"/>
                <a:cs typeface="Arial" pitchFamily="34" charset="0"/>
              </a:rPr>
              <a:t>Methods of inventory control</a:t>
            </a:r>
            <a:endParaRPr lang="en-US" sz="4800" b="1" i="1" u="sng" dirty="0">
              <a:solidFill>
                <a:schemeClr val="accent5">
                  <a:lumMod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Intuitive method</a:t>
            </a:r>
            <a:endParaRPr lang="en-US" dirty="0">
              <a:solidFill>
                <a:srgbClr val="C00000"/>
              </a:solidFill>
            </a:endParaRPr>
          </a:p>
        </p:txBody>
      </p:sp>
      <p:sp>
        <p:nvSpPr>
          <p:cNvPr id="3" name="Content Placeholder 2"/>
          <p:cNvSpPr>
            <a:spLocks noGrp="1"/>
          </p:cNvSpPr>
          <p:nvPr>
            <p:ph idx="1"/>
          </p:nvPr>
        </p:nvSpPr>
        <p:spPr/>
        <p:txBody>
          <a:bodyPr>
            <a:normAutofit/>
          </a:bodyPr>
          <a:lstStyle/>
          <a:p>
            <a:pPr algn="just"/>
            <a:r>
              <a:rPr lang="en-US" dirty="0" smtClean="0"/>
              <a:t>This </a:t>
            </a:r>
            <a:r>
              <a:rPr lang="en-US" dirty="0"/>
              <a:t>is the </a:t>
            </a:r>
            <a:r>
              <a:rPr lang="en-US" dirty="0" smtClean="0"/>
              <a:t>“want book method” &amp; </a:t>
            </a:r>
            <a:r>
              <a:rPr lang="en-US" dirty="0"/>
              <a:t>most effective method. </a:t>
            </a:r>
          </a:p>
          <a:p>
            <a:pPr algn="just"/>
            <a:r>
              <a:rPr lang="en-US" dirty="0" smtClean="0"/>
              <a:t>when </a:t>
            </a:r>
            <a:r>
              <a:rPr lang="en-US" dirty="0"/>
              <a:t>the no. of units in stock reaches close to </a:t>
            </a:r>
            <a:r>
              <a:rPr lang="en-US" dirty="0" smtClean="0"/>
              <a:t>zero. The items are recorded in the want book and The amount of items are best estimated and ordered.</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Perpetual method</a:t>
            </a:r>
            <a:endParaRPr lang="en-US" dirty="0">
              <a:solidFill>
                <a:srgbClr val="C00000"/>
              </a:solidFill>
            </a:endParaRPr>
          </a:p>
        </p:txBody>
      </p:sp>
      <p:sp>
        <p:nvSpPr>
          <p:cNvPr id="3" name="Content Placeholder 2"/>
          <p:cNvSpPr>
            <a:spLocks noGrp="1"/>
          </p:cNvSpPr>
          <p:nvPr>
            <p:ph idx="1"/>
          </p:nvPr>
        </p:nvSpPr>
        <p:spPr>
          <a:xfrm>
            <a:off x="914400" y="1447800"/>
            <a:ext cx="8001000" cy="5048250"/>
          </a:xfrm>
        </p:spPr>
        <p:txBody>
          <a:bodyPr>
            <a:normAutofit/>
          </a:bodyPr>
          <a:lstStyle/>
          <a:p>
            <a:pPr algn="just"/>
            <a:r>
              <a:rPr lang="en-US" dirty="0" smtClean="0"/>
              <a:t>This is </a:t>
            </a:r>
            <a:r>
              <a:rPr lang="en-US" dirty="0"/>
              <a:t>one of the best accurate and effective method of </a:t>
            </a:r>
            <a:r>
              <a:rPr lang="en-US" dirty="0" smtClean="0"/>
              <a:t>inventory is of course, an ideal </a:t>
            </a:r>
            <a:r>
              <a:rPr lang="en-US" dirty="0"/>
              <a:t>situation if the record keeping can </a:t>
            </a:r>
            <a:r>
              <a:rPr lang="en-US" dirty="0" smtClean="0"/>
              <a:t>be </a:t>
            </a:r>
            <a:r>
              <a:rPr lang="en-US" dirty="0"/>
              <a:t>kept </a:t>
            </a:r>
            <a:r>
              <a:rPr lang="en-US" dirty="0" smtClean="0"/>
              <a:t>up to </a:t>
            </a:r>
            <a:r>
              <a:rPr lang="en-US" dirty="0"/>
              <a:t>date . </a:t>
            </a:r>
            <a:endParaRPr lang="en-US" dirty="0" smtClean="0"/>
          </a:p>
          <a:p>
            <a:pPr algn="just"/>
            <a:r>
              <a:rPr lang="en-US" dirty="0" smtClean="0"/>
              <a:t>In a </a:t>
            </a:r>
            <a:r>
              <a:rPr lang="en-US" dirty="0"/>
              <a:t>ward situation , the nurse in charge of dispensing at the end of each day ,summarizes all drugs issued to patients and make the proper posting in perpetual </a:t>
            </a:r>
            <a:r>
              <a:rPr lang="en-US" dirty="0" smtClean="0"/>
              <a:t>inventory.</a:t>
            </a:r>
            <a:endParaRPr lang="en-US" dirty="0"/>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ABC method</a:t>
            </a:r>
            <a:endParaRPr lang="en-US" dirty="0">
              <a:solidFill>
                <a:srgbClr val="C00000"/>
              </a:solidFill>
            </a:endParaRPr>
          </a:p>
        </p:txBody>
      </p:sp>
      <p:sp>
        <p:nvSpPr>
          <p:cNvPr id="3" name="Content Placeholder 2"/>
          <p:cNvSpPr>
            <a:spLocks noGrp="1"/>
          </p:cNvSpPr>
          <p:nvPr>
            <p:ph idx="1"/>
          </p:nvPr>
        </p:nvSpPr>
        <p:spPr>
          <a:xfrm>
            <a:off x="914400" y="1524000"/>
            <a:ext cx="7772400" cy="5029200"/>
          </a:xfrm>
        </p:spPr>
        <p:txBody>
          <a:bodyPr/>
          <a:lstStyle/>
          <a:p>
            <a:r>
              <a:rPr lang="en-US" dirty="0" smtClean="0"/>
              <a:t>(Always Better Control)</a:t>
            </a:r>
            <a:endParaRPr lang="en-US" dirty="0"/>
          </a:p>
          <a:p>
            <a:r>
              <a:rPr lang="en-US" dirty="0"/>
              <a:t>This method is based on the fact that some stock items have  a much higher annual usage value than others.  This </a:t>
            </a:r>
            <a:r>
              <a:rPr lang="en-US" dirty="0" smtClean="0"/>
              <a:t> can be done on </a:t>
            </a:r>
            <a:r>
              <a:rPr lang="en-US" dirty="0"/>
              <a:t>cost </a:t>
            </a:r>
            <a:r>
              <a:rPr lang="en-US" dirty="0" smtClean="0"/>
              <a:t>analysis, stock </a:t>
            </a:r>
            <a:r>
              <a:rPr lang="en-US" dirty="0"/>
              <a:t>items are separated into </a:t>
            </a:r>
            <a:r>
              <a:rPr lang="en-US" dirty="0" smtClean="0"/>
              <a:t>different categories.</a:t>
            </a:r>
          </a:p>
          <a:p>
            <a:r>
              <a:rPr lang="en-US" dirty="0" smtClean="0"/>
              <a:t>A= highest  value/ cost </a:t>
            </a:r>
          </a:p>
          <a:p>
            <a:r>
              <a:rPr lang="en-US" dirty="0" smtClean="0"/>
              <a:t>B= medium  value/cost</a:t>
            </a:r>
          </a:p>
          <a:p>
            <a:r>
              <a:rPr lang="en-US" dirty="0" smtClean="0"/>
              <a:t>C= lower  value/cost</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VED method</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V= vital</a:t>
            </a:r>
          </a:p>
          <a:p>
            <a:r>
              <a:rPr lang="en-US" dirty="0" smtClean="0"/>
              <a:t>E=Essential</a:t>
            </a:r>
          </a:p>
          <a:p>
            <a:r>
              <a:rPr lang="en-US" dirty="0" smtClean="0"/>
              <a:t>D=Desirable</a:t>
            </a:r>
          </a:p>
          <a:p>
            <a:r>
              <a:rPr lang="en-US" dirty="0" smtClean="0"/>
              <a:t>In  </a:t>
            </a:r>
            <a:r>
              <a:rPr lang="en-US" dirty="0"/>
              <a:t>this method each item is divided on either </a:t>
            </a:r>
            <a:r>
              <a:rPr lang="en-US" dirty="0" smtClean="0">
                <a:solidFill>
                  <a:srgbClr val="7030A0"/>
                </a:solidFill>
              </a:rPr>
              <a:t>vital </a:t>
            </a:r>
            <a:r>
              <a:rPr lang="en-US" dirty="0">
                <a:solidFill>
                  <a:srgbClr val="7030A0"/>
                </a:solidFill>
              </a:rPr>
              <a:t>,</a:t>
            </a:r>
            <a:r>
              <a:rPr lang="en-US" dirty="0" smtClean="0">
                <a:solidFill>
                  <a:srgbClr val="7030A0"/>
                </a:solidFill>
              </a:rPr>
              <a:t>essential or </a:t>
            </a:r>
            <a:r>
              <a:rPr lang="en-US" dirty="0">
                <a:solidFill>
                  <a:srgbClr val="7030A0"/>
                </a:solidFill>
              </a:rPr>
              <a:t>desirable </a:t>
            </a:r>
            <a:r>
              <a:rPr lang="en-US" dirty="0"/>
              <a:t>based on </a:t>
            </a:r>
            <a:r>
              <a:rPr lang="en-US" dirty="0" smtClean="0"/>
              <a:t>h criticality of </a:t>
            </a:r>
            <a:r>
              <a:rPr lang="en-US" dirty="0"/>
              <a:t>the </a:t>
            </a:r>
            <a:r>
              <a:rPr lang="en-US" dirty="0" smtClean="0"/>
              <a:t>items.</a:t>
            </a:r>
            <a:endParaRPr lang="en-US" dirty="0"/>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Two bin method</a:t>
            </a:r>
            <a:endParaRPr lang="en-US" dirty="0">
              <a:solidFill>
                <a:srgbClr val="C00000"/>
              </a:solidFill>
            </a:endParaRPr>
          </a:p>
        </p:txBody>
      </p:sp>
      <p:sp>
        <p:nvSpPr>
          <p:cNvPr id="3" name="Content Placeholder 2"/>
          <p:cNvSpPr>
            <a:spLocks noGrp="1"/>
          </p:cNvSpPr>
          <p:nvPr>
            <p:ph idx="1"/>
          </p:nvPr>
        </p:nvSpPr>
        <p:spPr>
          <a:xfrm>
            <a:off x="762000" y="1524000"/>
            <a:ext cx="8229600" cy="5486400"/>
          </a:xfrm>
        </p:spPr>
        <p:txBody>
          <a:bodyPr>
            <a:normAutofit fontScale="77500" lnSpcReduction="20000"/>
          </a:bodyPr>
          <a:lstStyle/>
          <a:p>
            <a:pPr algn="just"/>
            <a:endParaRPr lang="en-US" dirty="0">
              <a:latin typeface="Arial" pitchFamily="34" charset="0"/>
              <a:cs typeface="Arial" pitchFamily="34" charset="0"/>
            </a:endParaRPr>
          </a:p>
          <a:p>
            <a:pPr algn="just"/>
            <a:r>
              <a:rPr lang="en-US" dirty="0">
                <a:latin typeface="Arial" pitchFamily="34" charset="0"/>
                <a:cs typeface="Arial" pitchFamily="34" charset="0"/>
              </a:rPr>
              <a:t>This method separates the stock of each item into two boxes </a:t>
            </a:r>
            <a:r>
              <a:rPr lang="en-US" dirty="0" smtClean="0">
                <a:latin typeface="Arial" pitchFamily="34" charset="0"/>
                <a:cs typeface="Arial" pitchFamily="34" charset="0"/>
              </a:rPr>
              <a:t>.</a:t>
            </a:r>
          </a:p>
          <a:p>
            <a:pPr algn="just"/>
            <a:endParaRPr lang="en-US" dirty="0">
              <a:latin typeface="Arial" pitchFamily="34" charset="0"/>
              <a:cs typeface="Arial" pitchFamily="34" charset="0"/>
            </a:endParaRPr>
          </a:p>
          <a:p>
            <a:pPr algn="just"/>
            <a:endParaRPr lang="en-US" dirty="0" smtClean="0">
              <a:latin typeface="Arial" pitchFamily="34" charset="0"/>
              <a:cs typeface="Arial" pitchFamily="34" charset="0"/>
            </a:endParaRPr>
          </a:p>
          <a:p>
            <a:pPr algn="just"/>
            <a:endParaRPr lang="en-US" dirty="0">
              <a:latin typeface="Arial" pitchFamily="34" charset="0"/>
              <a:cs typeface="Arial" pitchFamily="34" charset="0"/>
            </a:endParaRPr>
          </a:p>
          <a:p>
            <a:pPr algn="just"/>
            <a:endParaRPr lang="en-US" dirty="0" smtClean="0">
              <a:latin typeface="Arial" pitchFamily="34" charset="0"/>
              <a:cs typeface="Arial" pitchFamily="34" charset="0"/>
            </a:endParaRPr>
          </a:p>
          <a:p>
            <a:pPr algn="just">
              <a:buNone/>
            </a:pPr>
            <a:r>
              <a:rPr lang="en-US" dirty="0" smtClean="0">
                <a:latin typeface="Arial" pitchFamily="34" charset="0"/>
                <a:cs typeface="Arial" pitchFamily="34" charset="0"/>
              </a:rPr>
              <a:t> 	The second </a:t>
            </a:r>
            <a:r>
              <a:rPr lang="en-US" dirty="0">
                <a:latin typeface="Arial" pitchFamily="34" charset="0"/>
                <a:cs typeface="Arial" pitchFamily="34" charset="0"/>
              </a:rPr>
              <a:t>small bin contains enough stock to satisfy demand during the period necessary for </a:t>
            </a:r>
            <a:r>
              <a:rPr lang="en-US" dirty="0" smtClean="0">
                <a:latin typeface="Arial" pitchFamily="34" charset="0"/>
                <a:cs typeface="Arial" pitchFamily="34" charset="0"/>
              </a:rPr>
              <a:t>replenishment</a:t>
            </a:r>
            <a:r>
              <a:rPr lang="en-US" dirty="0">
                <a:latin typeface="Arial" pitchFamily="34" charset="0"/>
                <a:cs typeface="Arial" pitchFamily="34" charset="0"/>
              </a:rPr>
              <a:t>. </a:t>
            </a:r>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When </a:t>
            </a:r>
            <a:r>
              <a:rPr lang="en-US" dirty="0">
                <a:latin typeface="Arial" pitchFamily="34" charset="0"/>
                <a:cs typeface="Arial" pitchFamily="34" charset="0"/>
              </a:rPr>
              <a:t>the first bin is </a:t>
            </a:r>
            <a:r>
              <a:rPr lang="en-US" dirty="0" smtClean="0">
                <a:latin typeface="Arial" pitchFamily="34" charset="0"/>
                <a:cs typeface="Arial" pitchFamily="34" charset="0"/>
              </a:rPr>
              <a:t>exhausted, an </a:t>
            </a:r>
            <a:r>
              <a:rPr lang="en-US" dirty="0">
                <a:latin typeface="Arial" pitchFamily="34" charset="0"/>
                <a:cs typeface="Arial" pitchFamily="34" charset="0"/>
              </a:rPr>
              <a:t>order  for replenishment is </a:t>
            </a:r>
            <a:r>
              <a:rPr lang="en-US" dirty="0" smtClean="0">
                <a:latin typeface="Arial" pitchFamily="34" charset="0"/>
                <a:cs typeface="Arial" pitchFamily="34" charset="0"/>
              </a:rPr>
              <a:t>immediately </a:t>
            </a:r>
            <a:r>
              <a:rPr lang="en-US" dirty="0">
                <a:latin typeface="Arial" pitchFamily="34" charset="0"/>
                <a:cs typeface="Arial" pitchFamily="34" charset="0"/>
              </a:rPr>
              <a:t>placed</a:t>
            </a:r>
            <a:r>
              <a:rPr lang="en-US" dirty="0" smtClean="0">
                <a:latin typeface="Arial" pitchFamily="34" charset="0"/>
                <a:cs typeface="Arial" pitchFamily="34" charset="0"/>
              </a:rPr>
              <a:t>.</a:t>
            </a:r>
          </a:p>
          <a:p>
            <a:pPr algn="just"/>
            <a:r>
              <a:rPr lang="en-US" dirty="0" smtClean="0">
                <a:latin typeface="Arial" pitchFamily="34" charset="0"/>
                <a:cs typeface="Arial" pitchFamily="34" charset="0"/>
              </a:rPr>
              <a:t> </a:t>
            </a:r>
            <a:r>
              <a:rPr lang="en-US" dirty="0">
                <a:latin typeface="Arial" pitchFamily="34" charset="0"/>
                <a:cs typeface="Arial" pitchFamily="34" charset="0"/>
              </a:rPr>
              <a:t>In the mean time stock in the second bin is used to satisfy the </a:t>
            </a:r>
            <a:r>
              <a:rPr lang="en-US" dirty="0" smtClean="0">
                <a:latin typeface="Arial" pitchFamily="34" charset="0"/>
                <a:cs typeface="Arial" pitchFamily="34" charset="0"/>
              </a:rPr>
              <a:t>demand until </a:t>
            </a:r>
            <a:r>
              <a:rPr lang="en-US" dirty="0">
                <a:latin typeface="Arial" pitchFamily="34" charset="0"/>
                <a:cs typeface="Arial" pitchFamily="34" charset="0"/>
              </a:rPr>
              <a:t>the replenishment stock is arrived . </a:t>
            </a:r>
          </a:p>
        </p:txBody>
      </p:sp>
      <p:sp>
        <p:nvSpPr>
          <p:cNvPr id="4" name="Cube 3"/>
          <p:cNvSpPr/>
          <p:nvPr/>
        </p:nvSpPr>
        <p:spPr>
          <a:xfrm>
            <a:off x="2209800" y="2743200"/>
            <a:ext cx="1143000" cy="762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Daily use</a:t>
            </a:r>
            <a:endParaRPr lang="en-US" dirty="0">
              <a:solidFill>
                <a:srgbClr val="7030A0"/>
              </a:solidFill>
            </a:endParaRPr>
          </a:p>
        </p:txBody>
      </p:sp>
      <p:sp>
        <p:nvSpPr>
          <p:cNvPr id="5" name="Cube 4"/>
          <p:cNvSpPr/>
          <p:nvPr/>
        </p:nvSpPr>
        <p:spPr>
          <a:xfrm>
            <a:off x="4648200" y="2362200"/>
            <a:ext cx="2667000" cy="1447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Main stock</a:t>
            </a:r>
            <a:endParaRPr lang="en-US" dirty="0">
              <a:solidFill>
                <a:srgbClr val="7030A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Perpetual inventory or automatic inventory system</a:t>
            </a:r>
            <a:r>
              <a:rPr lang="en-US" dirty="0" smtClean="0"/>
              <a:t>:</a:t>
            </a:r>
            <a:br>
              <a:rPr lang="en-US" dirty="0" smtClean="0"/>
            </a:br>
            <a:endParaRPr lang="en-US" dirty="0"/>
          </a:p>
        </p:txBody>
      </p:sp>
      <p:sp>
        <p:nvSpPr>
          <p:cNvPr id="3" name="Content Placeholder 2"/>
          <p:cNvSpPr>
            <a:spLocks noGrp="1"/>
          </p:cNvSpPr>
          <p:nvPr>
            <p:ph idx="1"/>
          </p:nvPr>
        </p:nvSpPr>
        <p:spPr>
          <a:xfrm>
            <a:off x="457200" y="1143000"/>
            <a:ext cx="8382000" cy="5334000"/>
          </a:xfrm>
        </p:spPr>
        <p:txBody>
          <a:bodyPr>
            <a:noAutofit/>
          </a:bodyPr>
          <a:lstStyle/>
          <a:p>
            <a:pPr algn="just"/>
            <a:endParaRPr lang="en-US" sz="2800" dirty="0" smtClean="0"/>
          </a:p>
          <a:p>
            <a:pPr lvl="1" algn="just"/>
            <a:r>
              <a:rPr lang="en-US" sz="2400" dirty="0" smtClean="0"/>
              <a:t>The two main functions of the perpetual inventory system are:</a:t>
            </a:r>
          </a:p>
          <a:p>
            <a:pPr algn="just"/>
            <a:r>
              <a:rPr lang="en-US" sz="2800" dirty="0" smtClean="0"/>
              <a:t>I. Recording stores </a:t>
            </a:r>
            <a:r>
              <a:rPr lang="en-US" sz="2800" dirty="0" smtClean="0">
                <a:solidFill>
                  <a:srgbClr val="7030A0"/>
                </a:solidFill>
              </a:rPr>
              <a:t>receipts and issues </a:t>
            </a:r>
            <a:r>
              <a:rPr lang="en-US" sz="2800" dirty="0" smtClean="0"/>
              <a:t>so as to  	determine  	how much  stock in hand, </a:t>
            </a:r>
            <a:r>
              <a:rPr lang="en-US" sz="2800" dirty="0" smtClean="0">
                <a:solidFill>
                  <a:srgbClr val="7030A0"/>
                </a:solidFill>
              </a:rPr>
              <a:t>in quantity 	or value or 	both</a:t>
            </a:r>
            <a:r>
              <a:rPr lang="en-US" sz="2800" dirty="0" smtClean="0"/>
              <a:t> without the need for physical 	count of stock.</a:t>
            </a:r>
          </a:p>
          <a:p>
            <a:pPr algn="just"/>
            <a:r>
              <a:rPr lang="en-US" sz="2800" dirty="0" smtClean="0"/>
              <a:t>II. Continuous verification of the physical stock with 	</a:t>
            </a:r>
            <a:r>
              <a:rPr lang="en-US" sz="2800" dirty="0" smtClean="0">
                <a:solidFill>
                  <a:srgbClr val="7030A0"/>
                </a:solidFill>
              </a:rPr>
              <a:t>reference or the balance recorded </a:t>
            </a:r>
            <a:r>
              <a:rPr lang="en-US" sz="2800" dirty="0" smtClean="0"/>
              <a:t>in the stores 	records, at any frequency, as convenient for the 	management.</a:t>
            </a:r>
          </a:p>
          <a:p>
            <a:pPr algn="just"/>
            <a:r>
              <a:rPr lang="en-US" sz="2800" dirty="0" smtClean="0"/>
              <a:t>:</a:t>
            </a:r>
          </a:p>
          <a:p>
            <a:pPr algn="just">
              <a:buNone/>
            </a:pPr>
            <a:r>
              <a:rPr lang="en-US" sz="2800" dirty="0" smtClean="0"/>
              <a:t>:</a:t>
            </a:r>
          </a:p>
          <a:p>
            <a:pPr algn="just"/>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Perpetual inventory system is comprised of </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t>
            </a:r>
            <a:r>
              <a:rPr lang="en-US" dirty="0" smtClean="0">
                <a:solidFill>
                  <a:srgbClr val="C00000"/>
                </a:solidFill>
              </a:rPr>
              <a:t>Bin card</a:t>
            </a:r>
            <a:r>
              <a:rPr lang="en-US" dirty="0" smtClean="0"/>
              <a:t/>
            </a:r>
            <a:br>
              <a:rPr lang="en-US" dirty="0" smtClean="0"/>
            </a:br>
            <a:endParaRPr lang="en-US" dirty="0"/>
          </a:p>
        </p:txBody>
      </p:sp>
      <p:sp>
        <p:nvSpPr>
          <p:cNvPr id="3" name="Content Placeholder 2"/>
          <p:cNvSpPr>
            <a:spLocks noGrp="1"/>
          </p:cNvSpPr>
          <p:nvPr>
            <p:ph idx="1"/>
          </p:nvPr>
        </p:nvSpPr>
        <p:spPr>
          <a:xfrm>
            <a:off x="838200" y="1066800"/>
            <a:ext cx="8153400" cy="5181600"/>
          </a:xfrm>
        </p:spPr>
        <p:txBody>
          <a:bodyPr>
            <a:normAutofit/>
          </a:bodyPr>
          <a:lstStyle/>
          <a:p>
            <a:pPr>
              <a:buNone/>
            </a:pPr>
            <a:endParaRPr lang="en-US" dirty="0" smtClean="0"/>
          </a:p>
          <a:p>
            <a:pPr algn="just"/>
            <a:endParaRPr lang="en-US" dirty="0" smtClean="0"/>
          </a:p>
          <a:p>
            <a:pPr algn="just"/>
            <a:r>
              <a:rPr lang="en-US" dirty="0" smtClean="0"/>
              <a:t>A bin card is a </a:t>
            </a:r>
            <a:r>
              <a:rPr lang="en-US" dirty="0" smtClean="0">
                <a:solidFill>
                  <a:srgbClr val="7030A0"/>
                </a:solidFill>
              </a:rPr>
              <a:t>quantitative record of receipts, issues and closing balances </a:t>
            </a:r>
            <a:r>
              <a:rPr lang="en-US" dirty="0" smtClean="0"/>
              <a:t>of items.</a:t>
            </a:r>
          </a:p>
          <a:p>
            <a:pPr algn="just"/>
            <a:r>
              <a:rPr lang="en-US" dirty="0" smtClean="0"/>
              <a:t>Separate bin card are maintained for each item of medicine or any other material.</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7086600" y="152400"/>
            <a:ext cx="19050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Bin card:</a:t>
            </a:r>
            <a:br>
              <a:rPr lang="en-US" dirty="0" smtClean="0">
                <a:solidFill>
                  <a:srgbClr val="C00000"/>
                </a:solidFill>
              </a:rPr>
            </a:br>
            <a:r>
              <a:rPr lang="en-US" dirty="0" smtClean="0">
                <a:solidFill>
                  <a:srgbClr val="C00000"/>
                </a:solidFill>
              </a:rPr>
              <a:t>                     </a:t>
            </a:r>
            <a:r>
              <a:rPr lang="en-US" dirty="0" smtClean="0"/>
              <a:t/>
            </a:r>
            <a:br>
              <a:rPr lang="en-US" dirty="0" smtClean="0"/>
            </a:br>
            <a:endParaRPr lang="en-US" dirty="0"/>
          </a:p>
        </p:txBody>
      </p:sp>
      <p:sp>
        <p:nvSpPr>
          <p:cNvPr id="3" name="Content Placeholder 2"/>
          <p:cNvSpPr>
            <a:spLocks noGrp="1"/>
          </p:cNvSpPr>
          <p:nvPr>
            <p:ph idx="1"/>
          </p:nvPr>
        </p:nvSpPr>
        <p:spPr>
          <a:xfrm>
            <a:off x="838200" y="1066800"/>
            <a:ext cx="7772400" cy="5181600"/>
          </a:xfrm>
        </p:spPr>
        <p:txBody>
          <a:bodyPr>
            <a:normAutofit/>
          </a:bodyPr>
          <a:lstStyle/>
          <a:p>
            <a:pPr algn="r">
              <a:buNone/>
            </a:pPr>
            <a:r>
              <a:rPr lang="en-US" sz="1900" dirty="0" err="1" smtClean="0">
                <a:solidFill>
                  <a:srgbClr val="C00000"/>
                </a:solidFill>
              </a:rPr>
              <a:t>contd</a:t>
            </a:r>
            <a:r>
              <a:rPr lang="en-US" sz="1900" dirty="0" smtClean="0">
                <a:solidFill>
                  <a:srgbClr val="C00000"/>
                </a:solidFill>
              </a:rPr>
              <a:t>……</a:t>
            </a:r>
            <a:endParaRPr lang="en-US" dirty="0" smtClean="0"/>
          </a:p>
          <a:p>
            <a:pPr algn="just"/>
            <a:r>
              <a:rPr lang="en-US" dirty="0" smtClean="0"/>
              <a:t>On receipt of consignment of material and medicine, </a:t>
            </a:r>
            <a:r>
              <a:rPr lang="en-US" dirty="0" smtClean="0">
                <a:solidFill>
                  <a:srgbClr val="7030A0"/>
                </a:solidFill>
              </a:rPr>
              <a:t>entry of the quantity is made in the receipts column </a:t>
            </a:r>
            <a:r>
              <a:rPr lang="en-US" dirty="0" smtClean="0"/>
              <a:t>of the bin card from goods received note.</a:t>
            </a:r>
          </a:p>
          <a:p>
            <a:pPr algn="just"/>
            <a:r>
              <a:rPr lang="en-US" dirty="0" smtClean="0"/>
              <a:t> Similarly issues of materials /medicines to various departments of the hospital /agency </a:t>
            </a:r>
            <a:r>
              <a:rPr lang="en-US" dirty="0" smtClean="0">
                <a:solidFill>
                  <a:srgbClr val="7030A0"/>
                </a:solidFill>
              </a:rPr>
              <a:t>materials are recorded in the “issue” column.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inventory : </a:t>
            </a:r>
            <a:endParaRPr lang="en-US" dirty="0"/>
          </a:p>
        </p:txBody>
      </p:sp>
      <p:sp>
        <p:nvSpPr>
          <p:cNvPr id="3" name="Content Placeholder 2"/>
          <p:cNvSpPr>
            <a:spLocks noGrp="1"/>
          </p:cNvSpPr>
          <p:nvPr>
            <p:ph idx="1"/>
          </p:nvPr>
        </p:nvSpPr>
        <p:spPr/>
        <p:txBody>
          <a:bodyPr/>
          <a:lstStyle/>
          <a:p>
            <a:r>
              <a:rPr lang="en-US" b="1" dirty="0" smtClean="0"/>
              <a:t>Inventory</a:t>
            </a:r>
            <a:r>
              <a:rPr lang="en-US" dirty="0" smtClean="0"/>
              <a:t>: An inventory is a </a:t>
            </a:r>
            <a:r>
              <a:rPr lang="en-US" dirty="0" smtClean="0">
                <a:solidFill>
                  <a:srgbClr val="7030A0"/>
                </a:solidFill>
              </a:rPr>
              <a:t>record</a:t>
            </a:r>
            <a:r>
              <a:rPr lang="en-US" dirty="0" smtClean="0"/>
              <a:t> of all goods or materials procured, received, stored and used in the hospital.</a:t>
            </a:r>
          </a:p>
          <a:p>
            <a:r>
              <a:rPr lang="en-US" dirty="0" smtClean="0"/>
              <a:t>An inventory is a </a:t>
            </a:r>
            <a:r>
              <a:rPr lang="en-US" dirty="0" smtClean="0">
                <a:solidFill>
                  <a:srgbClr val="7030A0"/>
                </a:solidFill>
              </a:rPr>
              <a:t>detailed list </a:t>
            </a:r>
            <a:r>
              <a:rPr lang="en-US" dirty="0" smtClean="0"/>
              <a:t>of all materials, their specification and standard number or quantify</a:t>
            </a:r>
            <a:r>
              <a:rPr lang="en-US" b="1" i="1"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l="15705" t="22507" r="14583" b="3134"/>
          <a:stretch>
            <a:fillRect/>
          </a:stretch>
        </p:blipFill>
        <p:spPr bwMode="auto">
          <a:xfrm>
            <a:off x="0" y="762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srcRect/>
          <a:stretch>
            <a:fillRect/>
          </a:stretch>
        </p:blipFill>
        <p:spPr bwMode="auto">
          <a:xfrm>
            <a:off x="990600" y="152400"/>
            <a:ext cx="7848600"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Store ledger</a:t>
            </a:r>
            <a:br>
              <a:rPr lang="en-US"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a:xfrm>
            <a:off x="914400" y="1447800"/>
            <a:ext cx="4267200" cy="4114800"/>
          </a:xfrm>
        </p:spPr>
        <p:txBody>
          <a:bodyPr>
            <a:noAutofit/>
          </a:bodyPr>
          <a:lstStyle/>
          <a:p>
            <a:pPr algn="just"/>
            <a:r>
              <a:rPr lang="en-US" sz="2600" dirty="0" smtClean="0">
                <a:latin typeface="Arial" pitchFamily="34" charset="0"/>
                <a:cs typeface="Arial" pitchFamily="34" charset="0"/>
              </a:rPr>
              <a:t>Like the bin card the stores ledger is maintained to record all receipt and issues transaction in respect of materials.</a:t>
            </a:r>
          </a:p>
          <a:p>
            <a:pPr algn="just">
              <a:buNone/>
            </a:pPr>
            <a:r>
              <a:rPr lang="en-US" sz="2600" dirty="0" smtClean="0">
                <a:latin typeface="Arial" pitchFamily="34" charset="0"/>
                <a:cs typeface="Arial" pitchFamily="34" charset="0"/>
              </a:rPr>
              <a:t>	The difference that along with the quantities, the  </a:t>
            </a:r>
            <a:r>
              <a:rPr lang="en-US" sz="2600" dirty="0" smtClean="0">
                <a:solidFill>
                  <a:srgbClr val="7030A0"/>
                </a:solidFill>
                <a:latin typeface="Arial" pitchFamily="34" charset="0"/>
                <a:cs typeface="Arial" pitchFamily="34" charset="0"/>
              </a:rPr>
              <a:t>cost / values (sometimes the rate per unit quantity) </a:t>
            </a:r>
            <a:r>
              <a:rPr lang="en-US" sz="2600" dirty="0" smtClean="0">
                <a:latin typeface="Arial" pitchFamily="34" charset="0"/>
                <a:cs typeface="Arial" pitchFamily="34" charset="0"/>
              </a:rPr>
              <a:t>are entered in the receipt, issues and balance column.</a:t>
            </a:r>
          </a:p>
          <a:p>
            <a:pPr algn="just"/>
            <a:r>
              <a:rPr lang="en-US" sz="2600" dirty="0" smtClean="0">
                <a:latin typeface="Arial" pitchFamily="34" charset="0"/>
                <a:cs typeface="Arial" pitchFamily="34" charset="0"/>
              </a:rPr>
              <a:t> </a:t>
            </a:r>
          </a:p>
        </p:txBody>
      </p:sp>
      <p:pic>
        <p:nvPicPr>
          <p:cNvPr id="2050" name="Picture 2"/>
          <p:cNvPicPr>
            <a:picLocks noChangeAspect="1" noChangeArrowheads="1"/>
          </p:cNvPicPr>
          <p:nvPr/>
        </p:nvPicPr>
        <p:blipFill>
          <a:blip r:embed="rId2"/>
          <a:srcRect/>
          <a:stretch>
            <a:fillRect/>
          </a:stretch>
        </p:blipFill>
        <p:spPr bwMode="auto">
          <a:xfrm>
            <a:off x="5105400" y="1600200"/>
            <a:ext cx="3533775"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LEDGER</a:t>
            </a:r>
            <a:br>
              <a:rPr lang="en-US" dirty="0" smtClean="0"/>
            </a:br>
            <a:endParaRPr lang="en-US" dirty="0"/>
          </a:p>
        </p:txBody>
      </p:sp>
      <p:sp>
        <p:nvSpPr>
          <p:cNvPr id="3" name="Content Placeholder 2"/>
          <p:cNvSpPr>
            <a:spLocks noGrp="1"/>
          </p:cNvSpPr>
          <p:nvPr>
            <p:ph idx="1"/>
          </p:nvPr>
        </p:nvSpPr>
        <p:spPr>
          <a:xfrm>
            <a:off x="838200" y="1809750"/>
            <a:ext cx="8305800" cy="4114800"/>
          </a:xfrm>
        </p:spPr>
        <p:txBody>
          <a:bodyPr/>
          <a:lstStyle/>
          <a:p>
            <a:r>
              <a:rPr lang="en-US" sz="2800" b="1" dirty="0" smtClean="0"/>
              <a:t>ITEM:----------------</a:t>
            </a:r>
            <a:endParaRPr lang="en-US" sz="2800" dirty="0" smtClean="0"/>
          </a:p>
          <a:p>
            <a:r>
              <a:rPr lang="en-US" sz="2800" b="1" dirty="0" smtClean="0"/>
              <a:t> </a:t>
            </a:r>
            <a:endParaRPr lang="en-US" sz="2800" dirty="0" smtClean="0"/>
          </a:p>
          <a:p>
            <a:r>
              <a:rPr lang="en-US" dirty="0" smtClean="0"/>
              <a:t/>
            </a:r>
            <a:br>
              <a:rPr lang="en-US" dirty="0" smtClean="0"/>
            </a:br>
            <a:r>
              <a:rPr lang="en-US" sz="2000" b="1" dirty="0" smtClean="0"/>
              <a:t>          RECEIVED                                         ISSUE                   </a:t>
            </a:r>
            <a:r>
              <a:rPr lang="en-US" sz="1600" b="1" dirty="0" smtClean="0"/>
              <a:t>BALANCE</a:t>
            </a:r>
            <a:endParaRPr lang="en-US" sz="1600" dirty="0" smtClean="0"/>
          </a:p>
          <a:p>
            <a:r>
              <a:rPr lang="en-US" sz="1600" b="1" dirty="0" smtClean="0"/>
              <a:t>   Date    Reference Quantity Unit cost  </a:t>
            </a:r>
            <a:r>
              <a:rPr lang="en-US" sz="1400" b="1" dirty="0" smtClean="0"/>
              <a:t>Total cost  Quantity  Unit cost    total</a:t>
            </a:r>
          </a:p>
          <a:p>
            <a:r>
              <a:rPr lang="en-US" sz="1400" b="1" dirty="0" smtClean="0"/>
              <a:t>                                                                                                                                    </a:t>
            </a:r>
            <a:r>
              <a:rPr lang="en-US" sz="1600" b="1" dirty="0" smtClean="0"/>
              <a:t>cost </a:t>
            </a:r>
            <a:endParaRPr lang="en-US" sz="1600" dirty="0" smtClean="0"/>
          </a:p>
          <a:p>
            <a:pPr>
              <a:buNone/>
            </a:pPr>
            <a:endParaRPr lang="en-US" sz="1600" dirty="0" smtClean="0"/>
          </a:p>
          <a:p>
            <a:r>
              <a:rPr lang="en-US" sz="1600" dirty="0" smtClean="0"/>
              <a:t> </a:t>
            </a:r>
            <a:endParaRPr lang="en-US" sz="1600" dirty="0"/>
          </a:p>
        </p:txBody>
      </p:sp>
      <p:cxnSp>
        <p:nvCxnSpPr>
          <p:cNvPr id="5" name="Straight Connector 4"/>
          <p:cNvCxnSpPr/>
          <p:nvPr/>
        </p:nvCxnSpPr>
        <p:spPr bwMode="auto">
          <a:xfrm rot="5400000">
            <a:off x="990600" y="4800600"/>
            <a:ext cx="19819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rot="5400000">
            <a:off x="381000" y="4800600"/>
            <a:ext cx="19819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rot="5400000">
            <a:off x="1905000" y="4800600"/>
            <a:ext cx="19819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rot="5400000">
            <a:off x="2743200" y="4800600"/>
            <a:ext cx="1981994"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rot="5400000">
            <a:off x="3467894" y="4837906"/>
            <a:ext cx="2209800"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16200000" flipH="1">
            <a:off x="5294709" y="4687491"/>
            <a:ext cx="1830388" cy="7540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1371600" y="3733800"/>
            <a:ext cx="7772400" cy="76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5400000">
            <a:off x="6553597" y="4419203"/>
            <a:ext cx="2439194"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a:off x="4191000" y="4495800"/>
            <a:ext cx="2590800"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5400000">
            <a:off x="6096397" y="4724003"/>
            <a:ext cx="1981994"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Continuous physical stock verification</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smtClean="0"/>
              <a:t>The perpetual inventory system is not complete without a systematic procedure for physical verification of stores. </a:t>
            </a:r>
          </a:p>
          <a:p>
            <a:pPr algn="just"/>
            <a:r>
              <a:rPr lang="en-US" dirty="0" smtClean="0"/>
              <a:t>The bin cards and stores ledger record the balance but </a:t>
            </a:r>
            <a:r>
              <a:rPr lang="en-US" dirty="0" smtClean="0">
                <a:solidFill>
                  <a:srgbClr val="7030A0"/>
                </a:solidFill>
              </a:rPr>
              <a:t>their correctness can be verified by means of physical verification </a:t>
            </a:r>
            <a:r>
              <a:rPr lang="en-US" dirty="0" smtClean="0"/>
              <a:t>only.</a:t>
            </a:r>
          </a:p>
          <a:p>
            <a:pPr algn="just"/>
            <a:r>
              <a:rPr lang="en-US" dirty="0" smtClean="0"/>
              <a:t>It indicates balances, ‘should be” or “should have been’ where as physical check reveals </a:t>
            </a:r>
            <a:r>
              <a:rPr lang="en-US" dirty="0" smtClean="0">
                <a:solidFill>
                  <a:srgbClr val="7030A0"/>
                </a:solidFill>
              </a:rPr>
              <a:t>what the balances “actually are</a:t>
            </a:r>
            <a:r>
              <a:rPr lang="en-US" dirty="0" smtClean="0"/>
              <a:t>”</a:t>
            </a:r>
          </a:p>
          <a:p>
            <a:pPr algn="just"/>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of inventory</a:t>
            </a:r>
            <a:endParaRPr lang="en-US" dirty="0"/>
          </a:p>
        </p:txBody>
      </p:sp>
      <p:sp>
        <p:nvSpPr>
          <p:cNvPr id="3" name="Content Placeholder 2"/>
          <p:cNvSpPr>
            <a:spLocks noGrp="1"/>
          </p:cNvSpPr>
          <p:nvPr>
            <p:ph idx="1"/>
          </p:nvPr>
        </p:nvSpPr>
        <p:spPr/>
        <p:txBody>
          <a:bodyPr/>
          <a:lstStyle/>
          <a:p>
            <a:r>
              <a:rPr lang="en-US" dirty="0" smtClean="0"/>
              <a:t>Closing stock in the asset side of balance sheet is calculated by using the formula “</a:t>
            </a:r>
            <a:r>
              <a:rPr lang="en-US" dirty="0" smtClean="0">
                <a:solidFill>
                  <a:srgbClr val="00B050"/>
                </a:solidFill>
              </a:rPr>
              <a:t>cost price or market price which is lower’</a:t>
            </a:r>
          </a:p>
          <a:p>
            <a:endParaRPr lang="en-US" dirty="0" smtClean="0"/>
          </a:p>
          <a:p>
            <a:r>
              <a:rPr lang="en-US" i="1" dirty="0" smtClean="0"/>
              <a:t>But when any item purchased at different prices then</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1143000"/>
          </a:xfrm>
        </p:spPr>
        <p:txBody>
          <a:bodyPr/>
          <a:lstStyle/>
          <a:p>
            <a:r>
              <a:rPr lang="en-US" dirty="0" smtClean="0">
                <a:solidFill>
                  <a:srgbClr val="C00000"/>
                </a:solidFill>
              </a:rPr>
              <a:t>First in first out  method (FIFO)</a:t>
            </a:r>
            <a:endParaRPr lang="en-US" dirty="0">
              <a:solidFill>
                <a:srgbClr val="C00000"/>
              </a:solidFill>
            </a:endParaRPr>
          </a:p>
        </p:txBody>
      </p:sp>
      <p:sp>
        <p:nvSpPr>
          <p:cNvPr id="3" name="Content Placeholder 2"/>
          <p:cNvSpPr>
            <a:spLocks noGrp="1"/>
          </p:cNvSpPr>
          <p:nvPr>
            <p:ph idx="1"/>
          </p:nvPr>
        </p:nvSpPr>
        <p:spPr>
          <a:xfrm>
            <a:off x="838200" y="1809750"/>
            <a:ext cx="8001000" cy="4114800"/>
          </a:xfrm>
        </p:spPr>
        <p:txBody>
          <a:bodyPr>
            <a:noAutofit/>
          </a:bodyPr>
          <a:lstStyle/>
          <a:p>
            <a:pPr algn="just"/>
            <a:r>
              <a:rPr lang="en-US" sz="2800" dirty="0" smtClean="0">
                <a:latin typeface="Arial" pitchFamily="34" charset="0"/>
                <a:cs typeface="Arial" pitchFamily="34" charset="0"/>
              </a:rPr>
              <a:t>The oldest items in the stock are assumed to be issued  first </a:t>
            </a:r>
          </a:p>
          <a:p>
            <a:pPr algn="just"/>
            <a:r>
              <a:rPr lang="en-US" sz="2800" dirty="0" smtClean="0">
                <a:latin typeface="Arial" pitchFamily="34" charset="0"/>
                <a:cs typeface="Arial" pitchFamily="34" charset="0"/>
              </a:rPr>
              <a:t>then the new stock entered and the issued  is  priced  accordingly .</a:t>
            </a:r>
          </a:p>
          <a:p>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600200"/>
            <a:ext cx="7772400" cy="4324350"/>
          </a:xfrm>
        </p:spPr>
        <p:txBody>
          <a:bodyPr/>
          <a:lstStyle/>
          <a:p>
            <a:r>
              <a:rPr lang="en-US" sz="3600" b="1" dirty="0" smtClean="0"/>
              <a:t>Benefits of FIFO method</a:t>
            </a:r>
          </a:p>
          <a:p>
            <a:r>
              <a:rPr lang="en-US" dirty="0" smtClean="0"/>
              <a:t>The issues and inventory are priced exactly at original cost.</a:t>
            </a:r>
          </a:p>
          <a:p>
            <a:r>
              <a:rPr lang="en-US" sz="3600" b="1" dirty="0" smtClean="0"/>
              <a:t>Limitations:</a:t>
            </a:r>
          </a:p>
          <a:p>
            <a:r>
              <a:rPr lang="en-US" dirty="0" smtClean="0"/>
              <a:t>Not suitable in  “inflationary” condition.</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LAST IN OUT  FIRST METHOD (LIFO)</a:t>
            </a:r>
            <a:r>
              <a:rPr lang="en-US" dirty="0" smtClean="0"/>
              <a:t/>
            </a:r>
            <a:br>
              <a:rPr lang="en-US" dirty="0" smtClean="0"/>
            </a:br>
            <a:endParaRPr lang="en-US" dirty="0"/>
          </a:p>
        </p:txBody>
      </p:sp>
      <p:sp>
        <p:nvSpPr>
          <p:cNvPr id="3" name="Content Placeholder 2"/>
          <p:cNvSpPr>
            <a:spLocks noGrp="1"/>
          </p:cNvSpPr>
          <p:nvPr>
            <p:ph idx="1"/>
          </p:nvPr>
        </p:nvSpPr>
        <p:spPr>
          <a:xfrm>
            <a:off x="838200" y="1447800"/>
            <a:ext cx="8305800" cy="4876800"/>
          </a:xfrm>
        </p:spPr>
        <p:txBody>
          <a:bodyPr>
            <a:noAutofit/>
          </a:bodyPr>
          <a:lstStyle/>
          <a:p>
            <a:r>
              <a:rPr lang="en-US" dirty="0" smtClean="0">
                <a:latin typeface="Arial" pitchFamily="34" charset="0"/>
                <a:cs typeface="Arial" pitchFamily="34" charset="0"/>
              </a:rPr>
              <a:t>The newest Items in stock are assumed to be issued before the order and priced according.</a:t>
            </a:r>
          </a:p>
          <a:p>
            <a:r>
              <a:rPr lang="en-US" b="1" dirty="0" smtClean="0">
                <a:solidFill>
                  <a:srgbClr val="117B03"/>
                </a:solidFill>
                <a:latin typeface="Arial" pitchFamily="34" charset="0"/>
                <a:cs typeface="Arial" pitchFamily="34" charset="0"/>
              </a:rPr>
              <a:t>Benefits:</a:t>
            </a:r>
          </a:p>
          <a:p>
            <a:r>
              <a:rPr lang="en-US" i="1" dirty="0" smtClean="0">
                <a:latin typeface="Arial" pitchFamily="34" charset="0"/>
                <a:cs typeface="Arial" pitchFamily="34" charset="0"/>
              </a:rPr>
              <a:t>Suitable method for “inflationary” condition.</a:t>
            </a:r>
          </a:p>
          <a:p>
            <a:r>
              <a:rPr lang="en-US" b="1" dirty="0" smtClean="0">
                <a:solidFill>
                  <a:srgbClr val="117B03"/>
                </a:solidFill>
                <a:latin typeface="Arial" pitchFamily="34" charset="0"/>
                <a:cs typeface="Arial" pitchFamily="34" charset="0"/>
              </a:rPr>
              <a:t>Limitation: </a:t>
            </a:r>
            <a:r>
              <a:rPr lang="en-US" dirty="0" smtClean="0">
                <a:latin typeface="Arial" pitchFamily="34" charset="0"/>
                <a:cs typeface="Arial" pitchFamily="34" charset="0"/>
              </a:rPr>
              <a:t>not suitable for “ deflationary condition</a:t>
            </a:r>
          </a:p>
          <a:p>
            <a:endParaRPr lang="en-US" b="1" dirty="0" smtClean="0">
              <a:solidFill>
                <a:srgbClr val="117B03"/>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r>
              <a:rPr lang="en-US" dirty="0" smtClean="0">
                <a:solidFill>
                  <a:srgbClr val="C00000"/>
                </a:solidFill>
              </a:rPr>
              <a:t>Average unit price method</a:t>
            </a:r>
            <a:endParaRPr lang="en-US" dirty="0">
              <a:solidFill>
                <a:srgbClr val="C00000"/>
              </a:solidFill>
            </a:endParaRPr>
          </a:p>
        </p:txBody>
      </p:sp>
      <p:sp>
        <p:nvSpPr>
          <p:cNvPr id="3" name="Content Placeholder 2"/>
          <p:cNvSpPr>
            <a:spLocks noGrp="1"/>
          </p:cNvSpPr>
          <p:nvPr>
            <p:ph idx="1"/>
          </p:nvPr>
        </p:nvSpPr>
        <p:spPr>
          <a:xfrm>
            <a:off x="838200" y="1143000"/>
            <a:ext cx="7772400" cy="5048250"/>
          </a:xfrm>
        </p:spPr>
        <p:txBody>
          <a:bodyPr>
            <a:normAutofit lnSpcReduction="10000"/>
          </a:bodyPr>
          <a:lstStyle/>
          <a:p>
            <a:pPr algn="just"/>
            <a:r>
              <a:rPr lang="en-US" dirty="0" smtClean="0"/>
              <a:t>In this method the issue price and price of inventory is set by averaging in the quantities and prices of each new purchase of the item.</a:t>
            </a:r>
          </a:p>
          <a:p>
            <a:pPr algn="just"/>
            <a:r>
              <a:rPr lang="en-US" dirty="0" smtClean="0">
                <a:solidFill>
                  <a:srgbClr val="117B03"/>
                </a:solidFill>
              </a:rPr>
              <a:t>Advantage:</a:t>
            </a:r>
          </a:p>
          <a:p>
            <a:pPr algn="just">
              <a:buNone/>
            </a:pPr>
            <a:r>
              <a:rPr lang="en-US" dirty="0" smtClean="0"/>
              <a:t>   This is suitable both for inflationary and deflationary conditions since it reflects less gain or loss than the previous methods.</a:t>
            </a:r>
          </a:p>
          <a:p>
            <a:pPr algn="just"/>
            <a:r>
              <a:rPr lang="en-US" dirty="0" smtClean="0">
                <a:solidFill>
                  <a:srgbClr val="117B03"/>
                </a:solidFill>
              </a:rPr>
              <a:t>Difficulty:</a:t>
            </a:r>
          </a:p>
          <a:p>
            <a:pPr algn="just">
              <a:buNone/>
            </a:pPr>
            <a:r>
              <a:rPr lang="en-US" dirty="0" smtClean="0"/>
              <a:t>   Lots of mathematics involved in this system.</a:t>
            </a:r>
          </a:p>
          <a:p>
            <a:pPr algn="just"/>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685800"/>
          </a:xfrm>
        </p:spPr>
        <p:txBody>
          <a:bodyPr/>
          <a:lstStyle/>
          <a:p>
            <a:r>
              <a:rPr lang="en-US" dirty="0" smtClean="0"/>
              <a:t>Purposes of an inventory:</a:t>
            </a:r>
            <a:br>
              <a:rPr lang="en-US" dirty="0" smtClean="0"/>
            </a:br>
            <a:endParaRPr lang="en-US" dirty="0"/>
          </a:p>
        </p:txBody>
      </p:sp>
      <p:sp>
        <p:nvSpPr>
          <p:cNvPr id="3" name="Content Placeholder 2"/>
          <p:cNvSpPr>
            <a:spLocks noGrp="1"/>
          </p:cNvSpPr>
          <p:nvPr>
            <p:ph idx="1"/>
          </p:nvPr>
        </p:nvSpPr>
        <p:spPr>
          <a:xfrm>
            <a:off x="990600" y="838200"/>
            <a:ext cx="7772400" cy="4114800"/>
          </a:xfrm>
        </p:spPr>
        <p:txBody>
          <a:bodyPr/>
          <a:lstStyle/>
          <a:p>
            <a:pPr lvl="0">
              <a:buFont typeface="Wingdings" pitchFamily="2" charset="2"/>
              <a:buChar char="v"/>
            </a:pPr>
            <a:r>
              <a:rPr lang="en-US" dirty="0" smtClean="0"/>
              <a:t>To make an account of material held in the ward to check against the recommended standards.</a:t>
            </a:r>
          </a:p>
          <a:p>
            <a:pPr lvl="0">
              <a:buFont typeface="Wingdings" pitchFamily="2" charset="2"/>
              <a:buChar char="v"/>
            </a:pPr>
            <a:r>
              <a:rPr lang="en-US" dirty="0" smtClean="0"/>
              <a:t>To dispose excess and obsolete materials.</a:t>
            </a:r>
          </a:p>
          <a:p>
            <a:pPr lvl="0">
              <a:buFont typeface="Wingdings" pitchFamily="2" charset="2"/>
              <a:buChar char="v"/>
            </a:pPr>
            <a:r>
              <a:rPr lang="en-US" dirty="0" smtClean="0"/>
              <a:t>To determine the serviceability of all materials/equipments. </a:t>
            </a:r>
          </a:p>
          <a:p>
            <a:pPr lvl="0">
              <a:buFont typeface="Wingdings" pitchFamily="2" charset="2"/>
              <a:buChar char="v"/>
            </a:pPr>
            <a:r>
              <a:rPr lang="en-US" dirty="0" smtClean="0"/>
              <a:t>To request for repair or replacement.</a:t>
            </a:r>
          </a:p>
          <a:p>
            <a:pPr lvl="0">
              <a:buFont typeface="Wingdings" pitchFamily="2" charset="2"/>
              <a:buChar char="v"/>
            </a:pPr>
            <a:r>
              <a:rPr lang="en-US" dirty="0" smtClean="0"/>
              <a:t>To return equipment to its proper place if borrowed </a:t>
            </a:r>
            <a:r>
              <a:rPr lang="en-US" dirty="0" err="1" smtClean="0"/>
              <a:t>eg</a:t>
            </a:r>
            <a:r>
              <a:rPr lang="en-US" dirty="0" smtClean="0"/>
              <a:t>. Central supply dept. OT etc.</a:t>
            </a:r>
          </a:p>
          <a:p>
            <a:pPr>
              <a:buFont typeface="Wingdings" pitchFamily="2" charset="2"/>
              <a:buChar char="v"/>
            </a:pPr>
            <a:r>
              <a:rPr lang="en-US" dirty="0" smtClean="0"/>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1143000"/>
          </a:xfrm>
        </p:spPr>
        <p:txBody>
          <a:bodyPr/>
          <a:lstStyle/>
          <a:p>
            <a:r>
              <a:rPr lang="en-US" dirty="0" smtClean="0">
                <a:solidFill>
                  <a:srgbClr val="C00000"/>
                </a:solidFill>
              </a:rPr>
              <a:t>Fixed last price method</a:t>
            </a:r>
            <a:endParaRPr lang="en-US" dirty="0">
              <a:solidFill>
                <a:srgbClr val="C00000"/>
              </a:solidFill>
            </a:endParaRPr>
          </a:p>
        </p:txBody>
      </p:sp>
      <p:sp>
        <p:nvSpPr>
          <p:cNvPr id="3" name="Content Placeholder 2"/>
          <p:cNvSpPr>
            <a:spLocks noGrp="1"/>
          </p:cNvSpPr>
          <p:nvPr>
            <p:ph idx="1"/>
          </p:nvPr>
        </p:nvSpPr>
        <p:spPr>
          <a:xfrm>
            <a:off x="838200" y="1219200"/>
            <a:ext cx="7772400" cy="5257800"/>
          </a:xfrm>
        </p:spPr>
        <p:txBody>
          <a:bodyPr>
            <a:normAutofit/>
          </a:bodyPr>
          <a:lstStyle/>
          <a:p>
            <a:r>
              <a:rPr lang="en-US" dirty="0" smtClean="0"/>
              <a:t>In this method issues and inventory at stock taking time are priced at the price of the last receipt of the item. </a:t>
            </a:r>
          </a:p>
          <a:p>
            <a:pPr>
              <a:buNone/>
            </a:pPr>
            <a:r>
              <a:rPr lang="en-US" dirty="0" smtClean="0">
                <a:solidFill>
                  <a:srgbClr val="117B03"/>
                </a:solidFill>
              </a:rPr>
              <a:t>   Advantage </a:t>
            </a:r>
            <a:r>
              <a:rPr lang="en-US" dirty="0" smtClean="0"/>
              <a:t>:</a:t>
            </a:r>
          </a:p>
          <a:p>
            <a:r>
              <a:rPr lang="en-US" dirty="0" smtClean="0"/>
              <a:t>No cumbersome calculations are involved.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Donated  supplies</a:t>
            </a:r>
            <a:endParaRPr lang="en-US" dirty="0">
              <a:solidFill>
                <a:srgbClr val="C00000"/>
              </a:solidFill>
            </a:endParaRPr>
          </a:p>
        </p:txBody>
      </p:sp>
      <p:sp>
        <p:nvSpPr>
          <p:cNvPr id="3" name="Content Placeholder 2"/>
          <p:cNvSpPr>
            <a:spLocks noGrp="1"/>
          </p:cNvSpPr>
          <p:nvPr>
            <p:ph idx="1"/>
          </p:nvPr>
        </p:nvSpPr>
        <p:spPr>
          <a:xfrm>
            <a:off x="838200" y="1600200"/>
            <a:ext cx="7772400" cy="4114800"/>
          </a:xfrm>
        </p:spPr>
        <p:txBody>
          <a:bodyPr>
            <a:normAutofit fontScale="47500" lnSpcReduction="20000"/>
          </a:bodyPr>
          <a:lstStyle/>
          <a:p>
            <a:pPr algn="just">
              <a:buNone/>
            </a:pPr>
            <a:endParaRPr lang="en-US" dirty="0" smtClean="0"/>
          </a:p>
          <a:p>
            <a:pPr algn="just"/>
            <a:r>
              <a:rPr lang="en-US" sz="8000" dirty="0" smtClean="0">
                <a:latin typeface="Arial" pitchFamily="34" charset="0"/>
                <a:cs typeface="Arial" pitchFamily="34" charset="0"/>
              </a:rPr>
              <a:t>Hospitals and agencies often receive gifts in the form of donated supplies from public or any other agencies. Such supplies are entered in its books and shown in balance sheets.</a:t>
            </a:r>
          </a:p>
          <a:p>
            <a:pPr algn="just"/>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Narcotics:</a:t>
            </a:r>
            <a:r>
              <a:rPr lang="en-US" dirty="0" smtClean="0"/>
              <a:t/>
            </a:r>
            <a:br>
              <a:rPr lang="en-US" dirty="0" smtClean="0"/>
            </a:br>
            <a:endParaRPr lang="en-US" dirty="0"/>
          </a:p>
        </p:txBody>
      </p:sp>
      <p:sp>
        <p:nvSpPr>
          <p:cNvPr id="3" name="Content Placeholder 2"/>
          <p:cNvSpPr>
            <a:spLocks noGrp="1"/>
          </p:cNvSpPr>
          <p:nvPr>
            <p:ph idx="1"/>
          </p:nvPr>
        </p:nvSpPr>
        <p:spPr>
          <a:xfrm>
            <a:off x="762000" y="1066800"/>
            <a:ext cx="8153400" cy="5486400"/>
          </a:xfrm>
        </p:spPr>
        <p:txBody>
          <a:bodyPr>
            <a:normAutofit fontScale="70000" lnSpcReduction="20000"/>
          </a:bodyPr>
          <a:lstStyle/>
          <a:p>
            <a:pPr algn="just"/>
            <a:r>
              <a:rPr lang="en-US" sz="4000" dirty="0" smtClean="0"/>
              <a:t>Under the dangerous drugs act </a:t>
            </a:r>
            <a:r>
              <a:rPr lang="en-US" sz="4000" dirty="0" err="1" smtClean="0"/>
              <a:t>1950,it</a:t>
            </a:r>
            <a:r>
              <a:rPr lang="en-US" sz="4000" dirty="0" smtClean="0"/>
              <a:t> is imperative for every hospital to be conversant with rules and regulations governing the handling of dangerous  drugs in its own state.</a:t>
            </a:r>
          </a:p>
          <a:p>
            <a:pPr algn="just"/>
            <a:endParaRPr lang="en-US" sz="4000" dirty="0" smtClean="0"/>
          </a:p>
          <a:p>
            <a:pPr algn="just"/>
            <a:r>
              <a:rPr lang="en-US" sz="4000" dirty="0" smtClean="0"/>
              <a:t>An adequate perpetual inventory must be maintained by the pharmacy department for receipt and issued each narcotic.</a:t>
            </a:r>
          </a:p>
          <a:p>
            <a:pPr algn="just">
              <a:buNone/>
            </a:pPr>
            <a:r>
              <a:rPr lang="en-US" sz="4000" dirty="0" smtClean="0"/>
              <a:t> </a:t>
            </a:r>
          </a:p>
          <a:p>
            <a:pPr algn="just"/>
            <a:r>
              <a:rPr lang="en-US" sz="4000" dirty="0" smtClean="0"/>
              <a:t>Maintain  a “narcotic stock register” which will have a separate sheet in the register for each item.</a:t>
            </a:r>
          </a:p>
          <a:p>
            <a:pPr algn="just">
              <a:buNone/>
            </a:pPr>
            <a:r>
              <a:rPr lang="en-US" dirty="0" smtClean="0"/>
              <a:t> </a:t>
            </a:r>
          </a:p>
          <a:p>
            <a:pPr algn="just">
              <a:buNone/>
            </a:pPr>
            <a:r>
              <a:rPr lang="en-US" dirty="0" smtClean="0"/>
              <a:t> </a:t>
            </a:r>
          </a:p>
          <a:p>
            <a:pPr algn="just"/>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l="29968" t="38746" r="25801" b="25356"/>
          <a:stretch>
            <a:fillRect/>
          </a:stretch>
        </p:blipFill>
        <p:spPr bwMode="auto">
          <a:xfrm>
            <a:off x="0" y="0"/>
            <a:ext cx="9144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Narcotics</a:t>
            </a:r>
            <a:r>
              <a:rPr lang="en-US" dirty="0" smtClean="0"/>
              <a:t> </a:t>
            </a:r>
            <a:endParaRPr lang="en-US" dirty="0"/>
          </a:p>
        </p:txBody>
      </p:sp>
      <p:sp>
        <p:nvSpPr>
          <p:cNvPr id="3" name="Content Placeholder 2"/>
          <p:cNvSpPr>
            <a:spLocks noGrp="1"/>
          </p:cNvSpPr>
          <p:nvPr>
            <p:ph idx="1"/>
          </p:nvPr>
        </p:nvSpPr>
        <p:spPr>
          <a:xfrm>
            <a:off x="838200" y="1295400"/>
            <a:ext cx="8305800" cy="5562600"/>
          </a:xfrm>
        </p:spPr>
        <p:txBody>
          <a:bodyPr>
            <a:normAutofit/>
          </a:bodyPr>
          <a:lstStyle/>
          <a:p>
            <a:pPr algn="just"/>
            <a:r>
              <a:rPr lang="en-US" sz="3500" dirty="0" smtClean="0"/>
              <a:t>Further, to complete the records for doses administered in the ward, a record of narcotics must be maintained.</a:t>
            </a:r>
          </a:p>
          <a:p>
            <a:pPr algn="just"/>
            <a:r>
              <a:rPr lang="en-US" sz="3500" dirty="0" smtClean="0"/>
              <a:t>All records must be kept on file for </a:t>
            </a:r>
            <a:r>
              <a:rPr lang="en-US" sz="3500" dirty="0" smtClean="0">
                <a:solidFill>
                  <a:srgbClr val="7030A0"/>
                </a:solidFill>
              </a:rPr>
              <a:t>minimum of five years </a:t>
            </a:r>
            <a:r>
              <a:rPr lang="en-US" sz="3500" dirty="0" smtClean="0"/>
              <a:t>and is subject to government inspection at any time.</a:t>
            </a:r>
          </a:p>
          <a:p>
            <a:pPr>
              <a:buNone/>
            </a:pPr>
            <a:r>
              <a:rPr lang="en-US" sz="3500" dirty="0" smtClean="0"/>
              <a:t>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153400" cy="1143000"/>
          </a:xfrm>
        </p:spPr>
        <p:txBody>
          <a:bodyPr/>
          <a:lstStyle/>
          <a:p>
            <a:r>
              <a:rPr lang="en-US" dirty="0" smtClean="0"/>
              <a:t>CONDEMNATION &amp; DISPOSAL</a:t>
            </a:r>
            <a:endParaRPr lang="en-US" dirty="0"/>
          </a:p>
        </p:txBody>
      </p:sp>
      <p:sp>
        <p:nvSpPr>
          <p:cNvPr id="3" name="Content Placeholder 2"/>
          <p:cNvSpPr>
            <a:spLocks noGrp="1"/>
          </p:cNvSpPr>
          <p:nvPr>
            <p:ph idx="1"/>
          </p:nvPr>
        </p:nvSpPr>
        <p:spPr>
          <a:xfrm>
            <a:off x="838200" y="1809750"/>
            <a:ext cx="8305800" cy="4114800"/>
          </a:xfrm>
        </p:spPr>
        <p:txBody>
          <a:bodyPr/>
          <a:lstStyle/>
          <a:p>
            <a:r>
              <a:rPr lang="en-US" dirty="0" smtClean="0"/>
              <a:t>The materials which could not be used within its shelf life, deteriorated and declared unfit for use, became obsolete or banned due to legal provisions are considered for condemnation or disposal. </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condemnation:</a:t>
            </a:r>
            <a:endParaRPr lang="en-US" dirty="0"/>
          </a:p>
        </p:txBody>
      </p:sp>
      <p:sp>
        <p:nvSpPr>
          <p:cNvPr id="3" name="Content Placeholder 2"/>
          <p:cNvSpPr>
            <a:spLocks noGrp="1"/>
          </p:cNvSpPr>
          <p:nvPr>
            <p:ph idx="1"/>
          </p:nvPr>
        </p:nvSpPr>
        <p:spPr/>
        <p:txBody>
          <a:bodyPr/>
          <a:lstStyle/>
          <a:p>
            <a:r>
              <a:rPr lang="en-US" dirty="0" smtClean="0"/>
              <a:t>The equipment has become: </a:t>
            </a:r>
          </a:p>
          <a:p>
            <a:r>
              <a:rPr lang="en-US" dirty="0" smtClean="0"/>
              <a:t>1. Non-functional &amp; beyond economical repair</a:t>
            </a:r>
          </a:p>
          <a:p>
            <a:r>
              <a:rPr lang="en-US" dirty="0" smtClean="0"/>
              <a:t> 2. Non-functional &amp; obsolete </a:t>
            </a:r>
          </a:p>
          <a:p>
            <a:r>
              <a:rPr lang="en-US" dirty="0" smtClean="0"/>
              <a:t>3. Functional, but obsolete </a:t>
            </a:r>
          </a:p>
          <a:p>
            <a:r>
              <a:rPr lang="en-US" dirty="0" smtClean="0"/>
              <a:t>4. Functional, but hazardous</a:t>
            </a:r>
          </a:p>
          <a:p>
            <a:r>
              <a:rPr lang="en-US" dirty="0" smtClean="0"/>
              <a:t> 5. Functional, but no longer required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PROCEDURE FOR CONDEMNATION</a:t>
            </a:r>
            <a:endParaRPr lang="en-US" sz="3200" dirty="0"/>
          </a:p>
        </p:txBody>
      </p:sp>
      <p:sp>
        <p:nvSpPr>
          <p:cNvPr id="3" name="Content Placeholder 2"/>
          <p:cNvSpPr>
            <a:spLocks noGrp="1"/>
          </p:cNvSpPr>
          <p:nvPr>
            <p:ph idx="1"/>
          </p:nvPr>
        </p:nvSpPr>
        <p:spPr>
          <a:xfrm>
            <a:off x="838200" y="1295400"/>
            <a:ext cx="7772400" cy="4629150"/>
          </a:xfrm>
        </p:spPr>
        <p:txBody>
          <a:bodyPr/>
          <a:lstStyle/>
          <a:p>
            <a:r>
              <a:rPr lang="en-US" dirty="0" smtClean="0"/>
              <a:t>Following procedure is generally carried out in case of the materials particularly drugs and non-drug items:  </a:t>
            </a:r>
          </a:p>
          <a:p>
            <a:r>
              <a:rPr lang="en-US" dirty="0" smtClean="0"/>
              <a:t> A condemnation committee comprising of three or more members is constituted by the competent authority.</a:t>
            </a:r>
          </a:p>
          <a:p>
            <a:r>
              <a:rPr lang="en-US" dirty="0" smtClean="0"/>
              <a:t> the terms of reference of the committee are:  </a:t>
            </a:r>
          </a:p>
          <a:p>
            <a:r>
              <a:rPr lang="en-US" dirty="0" err="1" smtClean="0"/>
              <a:t>i</a:t>
            </a:r>
            <a:r>
              <a:rPr lang="en-US" dirty="0" smtClean="0"/>
              <a:t>. To go in details of the reasons as to why this situation has occurred.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305800" cy="457200"/>
          </a:xfrm>
        </p:spPr>
        <p:txBody>
          <a:bodyPr/>
          <a:lstStyle/>
          <a:p>
            <a:r>
              <a:rPr lang="en-US" sz="3200" dirty="0" smtClean="0"/>
              <a:t>PROCEDURE FOR CONDEMNATION contd…</a:t>
            </a:r>
            <a:endParaRPr lang="en-US" sz="3200" dirty="0"/>
          </a:p>
        </p:txBody>
      </p:sp>
      <p:sp>
        <p:nvSpPr>
          <p:cNvPr id="3" name="Content Placeholder 2"/>
          <p:cNvSpPr>
            <a:spLocks noGrp="1"/>
          </p:cNvSpPr>
          <p:nvPr>
            <p:ph idx="1"/>
          </p:nvPr>
        </p:nvSpPr>
        <p:spPr>
          <a:xfrm>
            <a:off x="838200" y="990600"/>
            <a:ext cx="7772400" cy="4933950"/>
          </a:xfrm>
        </p:spPr>
        <p:txBody>
          <a:bodyPr/>
          <a:lstStyle/>
          <a:p>
            <a:r>
              <a:rPr lang="en-US" dirty="0" smtClean="0"/>
              <a:t>ii. The people who are responsible for the lapses on the aspects from acquisition to storage and distribution of materials. </a:t>
            </a:r>
          </a:p>
          <a:p>
            <a:r>
              <a:rPr lang="en-US" dirty="0" smtClean="0"/>
              <a:t>iii. To suggest measures to be taken for disposal of the items.  </a:t>
            </a:r>
          </a:p>
          <a:p>
            <a:r>
              <a:rPr lang="en-US" dirty="0" smtClean="0"/>
              <a:t> The committee members go into details through inventory records right from the point of demand estimation to the distribution level of materials, and will find out reasons for being an item surplus and remained unused.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PROCEDURE FOR CONDEMNATION contd…</a:t>
            </a:r>
            <a:endParaRPr lang="en-US" sz="3200" dirty="0"/>
          </a:p>
        </p:txBody>
      </p:sp>
      <p:sp>
        <p:nvSpPr>
          <p:cNvPr id="3" name="Content Placeholder 2"/>
          <p:cNvSpPr>
            <a:spLocks noGrp="1"/>
          </p:cNvSpPr>
          <p:nvPr>
            <p:ph idx="1"/>
          </p:nvPr>
        </p:nvSpPr>
        <p:spPr>
          <a:xfrm>
            <a:off x="838200" y="1809750"/>
            <a:ext cx="7772400" cy="4438650"/>
          </a:xfrm>
        </p:spPr>
        <p:txBody>
          <a:bodyPr/>
          <a:lstStyle/>
          <a:p>
            <a:r>
              <a:rPr lang="en-US" dirty="0" smtClean="0"/>
              <a:t> The committee will declare the items condemned and make recommendation for further disposal of items.  </a:t>
            </a:r>
          </a:p>
          <a:p>
            <a:r>
              <a:rPr lang="en-US" dirty="0" smtClean="0"/>
              <a:t> The condemned items are to be destroyed, so it is to be taken out from the inventory registers</a:t>
            </a:r>
          </a:p>
          <a:p>
            <a:r>
              <a:rPr lang="en-US" dirty="0" smtClean="0"/>
              <a:t>A write off sanction of the competent authority is obtained before final disposal. </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contd..</a:t>
            </a:r>
            <a:endParaRPr lang="en-US" dirty="0"/>
          </a:p>
        </p:txBody>
      </p:sp>
      <p:sp>
        <p:nvSpPr>
          <p:cNvPr id="3" name="Content Placeholder 2"/>
          <p:cNvSpPr>
            <a:spLocks noGrp="1"/>
          </p:cNvSpPr>
          <p:nvPr>
            <p:ph idx="1"/>
          </p:nvPr>
        </p:nvSpPr>
        <p:spPr/>
        <p:txBody>
          <a:bodyPr/>
          <a:lstStyle/>
          <a:p>
            <a:pPr lvl="0">
              <a:buFont typeface="Wingdings" pitchFamily="2" charset="2"/>
              <a:buChar char="v"/>
            </a:pPr>
            <a:r>
              <a:rPr lang="en-US" dirty="0" smtClean="0"/>
              <a:t>To maintain and trace materials for their adequacy.</a:t>
            </a:r>
          </a:p>
          <a:p>
            <a:pPr lvl="0">
              <a:buFont typeface="Wingdings" pitchFamily="2" charset="2"/>
              <a:buChar char="v"/>
            </a:pPr>
            <a:r>
              <a:rPr lang="en-US" dirty="0" smtClean="0"/>
              <a:t> To identify discrepancies such as loss, damage.</a:t>
            </a:r>
          </a:p>
          <a:p>
            <a:pPr lvl="0">
              <a:buFont typeface="Wingdings" pitchFamily="2" charset="2"/>
              <a:buChar char="v"/>
            </a:pPr>
            <a:r>
              <a:rPr lang="en-US" dirty="0" smtClean="0"/>
              <a:t>To put the defective items for condemnation accordingly as per the polices of the organization.</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PROCEDURE FOR CONDEMNATION contd…</a:t>
            </a:r>
            <a:endParaRPr lang="en-US" sz="3200" dirty="0"/>
          </a:p>
        </p:txBody>
      </p:sp>
      <p:sp>
        <p:nvSpPr>
          <p:cNvPr id="3" name="Content Placeholder 2"/>
          <p:cNvSpPr>
            <a:spLocks noGrp="1"/>
          </p:cNvSpPr>
          <p:nvPr>
            <p:ph idx="1"/>
          </p:nvPr>
        </p:nvSpPr>
        <p:spPr/>
        <p:txBody>
          <a:bodyPr/>
          <a:lstStyle/>
          <a:p>
            <a:r>
              <a:rPr lang="en-US" dirty="0" smtClean="0"/>
              <a:t> The items particularly medicines which are toxic and cannot be disposed of by burial or as per the relevant laid down rules under the subject of waste disposal. </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PROCEDURE FOR CONDEMNATION contd…</a:t>
            </a:r>
            <a:endParaRPr lang="en-US" sz="3200" dirty="0"/>
          </a:p>
        </p:txBody>
      </p:sp>
      <p:sp>
        <p:nvSpPr>
          <p:cNvPr id="3" name="Content Placeholder 2"/>
          <p:cNvSpPr>
            <a:spLocks noGrp="1"/>
          </p:cNvSpPr>
          <p:nvPr>
            <p:ph idx="1"/>
          </p:nvPr>
        </p:nvSpPr>
        <p:spPr/>
        <p:txBody>
          <a:bodyPr/>
          <a:lstStyle/>
          <a:p>
            <a:r>
              <a:rPr lang="en-US" dirty="0" smtClean="0"/>
              <a:t>The effective measures are taken for disposal of surplus items before it becomes unfit for use is: </a:t>
            </a:r>
          </a:p>
          <a:p>
            <a:pPr>
              <a:buNone/>
            </a:pPr>
            <a:r>
              <a:rPr lang="en-US" dirty="0" smtClean="0"/>
              <a:t> </a:t>
            </a:r>
          </a:p>
          <a:p>
            <a:pPr>
              <a:buFont typeface="Wingdings" pitchFamily="2" charset="2"/>
              <a:buChar char="v"/>
            </a:pPr>
            <a:r>
              <a:rPr lang="en-US" dirty="0" smtClean="0"/>
              <a:t>A list of surplus material is circulated among the hospital staff/user units requesting them to pay special attention for mobilizing such items and giving priority to this category of items. </a:t>
            </a:r>
          </a:p>
          <a:p>
            <a:r>
              <a:rPr lang="en-US" dirty="0"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381000"/>
          </a:xfrm>
        </p:spPr>
        <p:txBody>
          <a:bodyPr/>
          <a:lstStyle/>
          <a:p>
            <a:r>
              <a:rPr lang="en-US" sz="3200" dirty="0" smtClean="0"/>
              <a:t>PROCEDURE FOR CONDEMNATION contd…</a:t>
            </a:r>
            <a:endParaRPr lang="en-US" sz="3200" dirty="0"/>
          </a:p>
        </p:txBody>
      </p:sp>
      <p:sp>
        <p:nvSpPr>
          <p:cNvPr id="3" name="Content Placeholder 2"/>
          <p:cNvSpPr>
            <a:spLocks noGrp="1"/>
          </p:cNvSpPr>
          <p:nvPr>
            <p:ph idx="1"/>
          </p:nvPr>
        </p:nvSpPr>
        <p:spPr>
          <a:xfrm>
            <a:off x="838200" y="990600"/>
            <a:ext cx="7772400" cy="4933950"/>
          </a:xfrm>
        </p:spPr>
        <p:txBody>
          <a:bodyPr/>
          <a:lstStyle/>
          <a:p>
            <a:pPr>
              <a:buFont typeface="Wingdings" pitchFamily="2" charset="2"/>
              <a:buChar char="v"/>
            </a:pPr>
            <a:r>
              <a:rPr lang="en-US" dirty="0" smtClean="0"/>
              <a:t>The surplus materials are transferred to other hospitals where these may be required.  </a:t>
            </a:r>
          </a:p>
          <a:p>
            <a:pPr>
              <a:buFont typeface="Wingdings" pitchFamily="2" charset="2"/>
              <a:buChar char="v"/>
            </a:pPr>
            <a:r>
              <a:rPr lang="en-US" dirty="0" smtClean="0"/>
              <a:t>The surplus materials are offered to the manufacturer/ suppliers for buy back.  </a:t>
            </a:r>
          </a:p>
          <a:p>
            <a:pPr>
              <a:buFont typeface="Wingdings" pitchFamily="2" charset="2"/>
              <a:buChar char="v"/>
            </a:pPr>
            <a:r>
              <a:rPr lang="en-US" dirty="0" smtClean="0"/>
              <a:t>In case of materials other than drugs like equipments, instruments any such articles are treated as salvage or scrap, whatever the case may be, action is taken accordingly: </a:t>
            </a:r>
          </a:p>
          <a:p>
            <a:pPr>
              <a:buNone/>
            </a:pPr>
            <a:r>
              <a:rPr lang="en-US" dirty="0"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PROCEDURE FOR CONDEMNATION contd…</a:t>
            </a:r>
            <a:endParaRPr lang="en-US" sz="3200" dirty="0"/>
          </a:p>
        </p:txBody>
      </p:sp>
      <p:sp>
        <p:nvSpPr>
          <p:cNvPr id="3" name="Content Placeholder 2"/>
          <p:cNvSpPr>
            <a:spLocks noGrp="1"/>
          </p:cNvSpPr>
          <p:nvPr>
            <p:ph idx="1"/>
          </p:nvPr>
        </p:nvSpPr>
        <p:spPr/>
        <p:txBody>
          <a:bodyPr/>
          <a:lstStyle/>
          <a:p>
            <a:r>
              <a:rPr lang="en-US" dirty="0" smtClean="0"/>
              <a:t> The materials may be sold by inviting tender.  </a:t>
            </a:r>
          </a:p>
          <a:p>
            <a:r>
              <a:rPr lang="en-US" dirty="0" smtClean="0"/>
              <a:t> Open auctions of items through authorized auctioneers.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b="1" dirty="0">
                <a:solidFill>
                  <a:schemeClr val="accent1"/>
                </a:solidFill>
              </a:rPr>
              <a:t>REFERENCES</a:t>
            </a:r>
            <a:r>
              <a:rPr lang="en-US" dirty="0"/>
              <a:t/>
            </a:r>
            <a:br>
              <a:rPr lang="en-US" dirty="0"/>
            </a:br>
            <a:endParaRPr lang="en-US" dirty="0"/>
          </a:p>
        </p:txBody>
      </p:sp>
      <p:sp>
        <p:nvSpPr>
          <p:cNvPr id="121859" name="Rectangle 3"/>
          <p:cNvSpPr>
            <a:spLocks noGrp="1" noChangeArrowheads="1"/>
          </p:cNvSpPr>
          <p:nvPr>
            <p:ph type="body" idx="1"/>
          </p:nvPr>
        </p:nvSpPr>
        <p:spPr/>
        <p:txBody>
          <a:bodyPr/>
          <a:lstStyle/>
          <a:p>
            <a:pPr>
              <a:lnSpc>
                <a:spcPct val="80000"/>
              </a:lnSpc>
            </a:pPr>
            <a:r>
              <a:rPr lang="en-US" sz="2000"/>
              <a:t>Margaret MM. Professionalization of nursing; current issues and trends. JB Lippincott company; Philadelphia: 1992</a:t>
            </a:r>
          </a:p>
          <a:p>
            <a:pPr>
              <a:lnSpc>
                <a:spcPct val="80000"/>
              </a:lnSpc>
            </a:pPr>
            <a:r>
              <a:rPr lang="en-US" sz="2000"/>
              <a:t>Karen P, Corrigan P. Quality improvement in nursing and health care. Chapman&amp; Hall; Newyork: 1995</a:t>
            </a:r>
          </a:p>
          <a:p>
            <a:pPr>
              <a:lnSpc>
                <a:spcPct val="80000"/>
              </a:lnSpc>
            </a:pPr>
            <a:r>
              <a:rPr lang="en-US" sz="2000"/>
              <a:t>Patrica&amp; Cerrell. Nursing leadership and management; A practical guide. Thomson Delmar; Canada: 2005</a:t>
            </a:r>
          </a:p>
          <a:p>
            <a:pPr>
              <a:lnSpc>
                <a:spcPct val="80000"/>
              </a:lnSpc>
            </a:pPr>
            <a:r>
              <a:rPr lang="en-US" sz="2000"/>
              <a:t>Roger E. Professional competence and quality assurance in the caring professions. Chapman&amp; Hall; USA: 1993</a:t>
            </a:r>
          </a:p>
          <a:p>
            <a:pPr>
              <a:lnSpc>
                <a:spcPct val="80000"/>
              </a:lnSpc>
            </a:pPr>
            <a:r>
              <a:rPr lang="en-US" sz="2000"/>
              <a:t>Basavanthappa BT. Nursing administration. Jaypee brothers; New Delhi: 2000</a:t>
            </a:r>
          </a:p>
          <a:p>
            <a:pPr>
              <a:lnSpc>
                <a:spcPct val="80000"/>
              </a:lnSpc>
            </a:pPr>
            <a:r>
              <a:rPr lang="en-US" sz="2000"/>
              <a:t>Srinivasan AV. Managing a modern hospital. Sage publishers; New Delhi: 2000.</a:t>
            </a:r>
          </a:p>
          <a:p>
            <a:pPr>
              <a:lnSpc>
                <a:spcPct val="80000"/>
              </a:lnSpc>
            </a:pPr>
            <a:r>
              <a:rPr lang="en-US" sz="2000"/>
              <a:t>Barbara C. Contemporary nursing issues trends and management, Mosby publication; St Louis: 2001.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goods can be put in inventory</a:t>
            </a:r>
            <a:br>
              <a:rPr lang="en-US" dirty="0" smtClean="0"/>
            </a:br>
            <a:endParaRPr lang="en-US" dirty="0"/>
          </a:p>
        </p:txBody>
      </p:sp>
      <p:sp>
        <p:nvSpPr>
          <p:cNvPr id="3" name="Content Placeholder 2"/>
          <p:cNvSpPr>
            <a:spLocks noGrp="1"/>
          </p:cNvSpPr>
          <p:nvPr>
            <p:ph idx="1"/>
          </p:nvPr>
        </p:nvSpPr>
        <p:spPr>
          <a:xfrm>
            <a:off x="838200" y="1371600"/>
            <a:ext cx="7772400" cy="4114800"/>
          </a:xfrm>
        </p:spPr>
        <p:txBody>
          <a:bodyPr/>
          <a:lstStyle/>
          <a:p>
            <a:pPr>
              <a:buNone/>
            </a:pPr>
            <a:r>
              <a:rPr lang="en-US" dirty="0" smtClean="0"/>
              <a:t> </a:t>
            </a:r>
          </a:p>
          <a:p>
            <a:r>
              <a:rPr lang="en-US" dirty="0" smtClean="0"/>
              <a:t> Raw materials </a:t>
            </a:r>
          </a:p>
          <a:p>
            <a:pPr>
              <a:buNone/>
            </a:pPr>
            <a:r>
              <a:rPr lang="en-US" dirty="0" smtClean="0"/>
              <a:t> </a:t>
            </a:r>
          </a:p>
          <a:p>
            <a:r>
              <a:rPr lang="en-US" dirty="0" smtClean="0"/>
              <a:t> Components </a:t>
            </a:r>
          </a:p>
          <a:p>
            <a:pPr>
              <a:buNone/>
            </a:pPr>
            <a:r>
              <a:rPr lang="en-US" dirty="0" smtClean="0"/>
              <a:t> </a:t>
            </a:r>
          </a:p>
          <a:p>
            <a:r>
              <a:rPr lang="en-US" dirty="0" smtClean="0"/>
              <a:t> Work in progress </a:t>
            </a:r>
          </a:p>
          <a:p>
            <a:pPr>
              <a:buNone/>
            </a:pPr>
            <a:r>
              <a:rPr lang="en-US" dirty="0" smtClean="0"/>
              <a:t> </a:t>
            </a:r>
          </a:p>
          <a:p>
            <a:r>
              <a:rPr lang="en-US" dirty="0" smtClean="0"/>
              <a:t> Finished goods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inventory</a:t>
            </a:r>
            <a:endParaRPr lang="en-US" dirty="0"/>
          </a:p>
        </p:txBody>
      </p:sp>
      <p:graphicFrame>
        <p:nvGraphicFramePr>
          <p:cNvPr id="4" name="Content Placeholder 3"/>
          <p:cNvGraphicFramePr>
            <a:graphicFrameLocks noGrp="1"/>
          </p:cNvGraphicFramePr>
          <p:nvPr>
            <p:ph idx="1"/>
          </p:nvPr>
        </p:nvGraphicFramePr>
        <p:xfrm>
          <a:off x="838200" y="180975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inventory:</a:t>
            </a:r>
            <a:endParaRPr lang="en-US" dirty="0"/>
          </a:p>
        </p:txBody>
      </p:sp>
      <p:sp>
        <p:nvSpPr>
          <p:cNvPr id="3" name="Content Placeholder 2"/>
          <p:cNvSpPr>
            <a:spLocks noGrp="1"/>
          </p:cNvSpPr>
          <p:nvPr>
            <p:ph idx="1"/>
          </p:nvPr>
        </p:nvSpPr>
        <p:spPr>
          <a:xfrm>
            <a:off x="1143000" y="1447800"/>
            <a:ext cx="7772400" cy="4114800"/>
          </a:xfrm>
        </p:spPr>
        <p:txBody>
          <a:bodyPr/>
          <a:lstStyle/>
          <a:p>
            <a:r>
              <a:rPr lang="en-US" dirty="0" smtClean="0"/>
              <a:t>The materials lying in the main store  and being accounted for but have not been issued to the user units.  </a:t>
            </a:r>
          </a:p>
          <a:p>
            <a:r>
              <a:rPr lang="en-US" dirty="0" smtClean="0"/>
              <a:t>a. Medical and surgical items  </a:t>
            </a:r>
          </a:p>
          <a:p>
            <a:r>
              <a:rPr lang="en-US" dirty="0" smtClean="0"/>
              <a:t>b. Dressings </a:t>
            </a:r>
          </a:p>
          <a:p>
            <a:r>
              <a:rPr lang="en-US" dirty="0" smtClean="0"/>
              <a:t>c. Linens  </a:t>
            </a:r>
          </a:p>
          <a:p>
            <a:r>
              <a:rPr lang="en-US" dirty="0" smtClean="0"/>
              <a:t>d. X-ray supplies  </a:t>
            </a:r>
          </a:p>
          <a:p>
            <a:r>
              <a:rPr lang="en-US" dirty="0" smtClean="0"/>
              <a:t>e. Laboratory supplies </a:t>
            </a:r>
          </a:p>
          <a:p>
            <a:r>
              <a:rPr lang="en-US" dirty="0" smtClean="0"/>
              <a:t>f. Housekeeping items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Unofficial inventory:</a:t>
            </a:r>
            <a:endParaRPr lang="en-US" dirty="0"/>
          </a:p>
        </p:txBody>
      </p:sp>
      <p:sp>
        <p:nvSpPr>
          <p:cNvPr id="3" name="Content Placeholder 2"/>
          <p:cNvSpPr>
            <a:spLocks noGrp="1"/>
          </p:cNvSpPr>
          <p:nvPr>
            <p:ph idx="1"/>
          </p:nvPr>
        </p:nvSpPr>
        <p:spPr/>
        <p:txBody>
          <a:bodyPr/>
          <a:lstStyle/>
          <a:p>
            <a:r>
              <a:rPr lang="en-US" dirty="0" smtClean="0"/>
              <a:t>The materials have been issued to the user units like the dispensary, </a:t>
            </a:r>
            <a:r>
              <a:rPr lang="en-US" dirty="0" err="1" smtClean="0"/>
              <a:t>CSSD</a:t>
            </a:r>
            <a:r>
              <a:rPr lang="en-US" dirty="0" smtClean="0"/>
              <a:t>, laundry, wards, OPD, cast rooms etc. </a:t>
            </a:r>
          </a:p>
          <a:p>
            <a:r>
              <a:rPr lang="en-US" dirty="0" smtClean="0"/>
              <a:t>In case of forecasting or demand estimation, these items are not taken into consideration by the hospital administration, so it is called as un-official inventory for hospitals.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INVENTORY ON THE BASIS OF COST</a:t>
            </a:r>
            <a:endParaRPr lang="en-US" dirty="0"/>
          </a:p>
        </p:txBody>
      </p:sp>
      <p:sp>
        <p:nvSpPr>
          <p:cNvPr id="3" name="Content Placeholder 2"/>
          <p:cNvSpPr>
            <a:spLocks noGrp="1"/>
          </p:cNvSpPr>
          <p:nvPr>
            <p:ph idx="1"/>
          </p:nvPr>
        </p:nvSpPr>
        <p:spPr/>
        <p:txBody>
          <a:bodyPr/>
          <a:lstStyle/>
          <a:p>
            <a:r>
              <a:rPr lang="en-US" dirty="0" smtClean="0"/>
              <a:t>Low cost inventory</a:t>
            </a:r>
          </a:p>
          <a:p>
            <a:r>
              <a:rPr lang="en-US" dirty="0" smtClean="0"/>
              <a:t>High cost inventory</a:t>
            </a:r>
          </a:p>
          <a:p>
            <a:endParaRPr lang="en-US" dirty="0" smtClean="0"/>
          </a:p>
          <a:p>
            <a:r>
              <a:rPr lang="en-US" dirty="0" smtClean="0"/>
              <a:t>Balancing the cost of carrying high inventory and cost of shortage is done on through a system of </a:t>
            </a:r>
            <a:r>
              <a:rPr lang="en-US" dirty="0" smtClean="0">
                <a:solidFill>
                  <a:srgbClr val="7030A0"/>
                </a:solidFill>
              </a:rPr>
              <a:t>scientific inventory control.</a:t>
            </a:r>
            <a:endParaRPr lang="en-US"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4">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2649</TotalTime>
  <Words>1500</Words>
  <Application>Microsoft Office PowerPoint</Application>
  <PresentationFormat>On-screen Show (4:3)</PresentationFormat>
  <Paragraphs>204</Paragraphs>
  <Slides>44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Monotype Sorts</vt:lpstr>
      <vt:lpstr>Times New Roman</vt:lpstr>
      <vt:lpstr>Wingdings</vt:lpstr>
      <vt:lpstr>Theme4</vt:lpstr>
      <vt:lpstr>Inventory control &amp; condemnation procedures</vt:lpstr>
      <vt:lpstr>Definition Of inventory : </vt:lpstr>
      <vt:lpstr>Purposes of an inventory: </vt:lpstr>
      <vt:lpstr>Purposes contd..</vt:lpstr>
      <vt:lpstr>Following goods can be put in inventory </vt:lpstr>
      <vt:lpstr>Types of inventory</vt:lpstr>
      <vt:lpstr>Official inventory:</vt:lpstr>
      <vt:lpstr>Unofficial inventory:</vt:lpstr>
      <vt:lpstr>TYPES OF INVENTORY ON THE BASIS OF COST</vt:lpstr>
      <vt:lpstr>PowerPoint Presentation</vt:lpstr>
      <vt:lpstr>Intuitive method</vt:lpstr>
      <vt:lpstr>Perpetual method</vt:lpstr>
      <vt:lpstr>ABC method</vt:lpstr>
      <vt:lpstr>VED method</vt:lpstr>
      <vt:lpstr>Two bin method</vt:lpstr>
      <vt:lpstr>Perpetual inventory or automatic inventory system: </vt:lpstr>
      <vt:lpstr>Perpetual inventory system is comprised of  </vt:lpstr>
      <vt:lpstr>  Bin card </vt:lpstr>
      <vt:lpstr>Bin card:                       </vt:lpstr>
      <vt:lpstr>PowerPoint Presentation</vt:lpstr>
      <vt:lpstr>PowerPoint Presentation</vt:lpstr>
      <vt:lpstr>Store ledger </vt:lpstr>
      <vt:lpstr>STORE LEDGER </vt:lpstr>
      <vt:lpstr>Continuous physical stock verification</vt:lpstr>
      <vt:lpstr>Valuation of inventory</vt:lpstr>
      <vt:lpstr>First in first out  method (FIFO)</vt:lpstr>
      <vt:lpstr>PowerPoint Presentation</vt:lpstr>
      <vt:lpstr>LAST IN OUT  FIRST METHOD (LIFO) </vt:lpstr>
      <vt:lpstr>Average unit price method</vt:lpstr>
      <vt:lpstr>Fixed last price method</vt:lpstr>
      <vt:lpstr>Donated  supplies</vt:lpstr>
      <vt:lpstr>Narcotics: </vt:lpstr>
      <vt:lpstr>PowerPoint Presentation</vt:lpstr>
      <vt:lpstr>Narcotics </vt:lpstr>
      <vt:lpstr>CONDEMNATION &amp; DISPOSAL</vt:lpstr>
      <vt:lpstr>Criteria for condemnation:</vt:lpstr>
      <vt:lpstr>PROCEDURE FOR CONDEMNATION</vt:lpstr>
      <vt:lpstr>PROCEDURE FOR CONDEMNATION contd…</vt:lpstr>
      <vt:lpstr>PROCEDURE FOR CONDEMNATION contd…</vt:lpstr>
      <vt:lpstr>PROCEDURE FOR CONDEMNATION contd…</vt:lpstr>
      <vt:lpstr>PROCEDURE FOR CONDEMNATION contd…</vt:lpstr>
      <vt:lpstr>PROCEDURE FOR CONDEMNATION contd…</vt:lpstr>
      <vt:lpstr>PROCEDURE FOR CONDEMNATION contd…</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 </dc:creator>
  <cp:lastModifiedBy>deolrains@gmail.com</cp:lastModifiedBy>
  <cp:revision>90</cp:revision>
  <dcterms:created xsi:type="dcterms:W3CDTF">2011-02-06T04:55:55Z</dcterms:created>
  <dcterms:modified xsi:type="dcterms:W3CDTF">2019-02-06T11:48:43Z</dcterms:modified>
</cp:coreProperties>
</file>