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7"/>
  </p:notesMasterIdLst>
  <p:sldIdLst>
    <p:sldId id="258" r:id="rId2"/>
    <p:sldId id="259" r:id="rId3"/>
    <p:sldId id="448" r:id="rId4"/>
    <p:sldId id="449" r:id="rId5"/>
    <p:sldId id="484" r:id="rId6"/>
    <p:sldId id="264" r:id="rId7"/>
    <p:sldId id="272" r:id="rId8"/>
    <p:sldId id="439" r:id="rId9"/>
    <p:sldId id="387" r:id="rId10"/>
    <p:sldId id="388" r:id="rId11"/>
    <p:sldId id="273" r:id="rId12"/>
    <p:sldId id="489" r:id="rId13"/>
    <p:sldId id="488" r:id="rId14"/>
    <p:sldId id="486" r:id="rId15"/>
    <p:sldId id="487" r:id="rId16"/>
    <p:sldId id="490" r:id="rId17"/>
    <p:sldId id="262" r:id="rId18"/>
    <p:sldId id="263" r:id="rId19"/>
    <p:sldId id="450" r:id="rId20"/>
    <p:sldId id="261" r:id="rId21"/>
    <p:sldId id="485" r:id="rId22"/>
    <p:sldId id="338" r:id="rId23"/>
    <p:sldId id="491" r:id="rId24"/>
    <p:sldId id="492" r:id="rId25"/>
    <p:sldId id="496" r:id="rId26"/>
    <p:sldId id="494" r:id="rId27"/>
    <p:sldId id="495" r:id="rId28"/>
    <p:sldId id="278" r:id="rId29"/>
    <p:sldId id="414" r:id="rId30"/>
    <p:sldId id="497" r:id="rId31"/>
    <p:sldId id="279" r:id="rId32"/>
    <p:sldId id="391" r:id="rId33"/>
    <p:sldId id="284" r:id="rId34"/>
    <p:sldId id="410" r:id="rId35"/>
    <p:sldId id="451" r:id="rId36"/>
    <p:sldId id="411" r:id="rId37"/>
    <p:sldId id="452" r:id="rId38"/>
    <p:sldId id="285" r:id="rId39"/>
    <p:sldId id="412" r:id="rId40"/>
    <p:sldId id="453" r:id="rId41"/>
    <p:sldId id="413" r:id="rId42"/>
    <p:sldId id="286" r:id="rId43"/>
    <p:sldId id="287" r:id="rId44"/>
    <p:sldId id="454" r:id="rId45"/>
    <p:sldId id="416" r:id="rId46"/>
    <p:sldId id="415" r:id="rId47"/>
    <p:sldId id="499" r:id="rId48"/>
    <p:sldId id="417" r:id="rId49"/>
    <p:sldId id="418" r:id="rId50"/>
    <p:sldId id="324" r:id="rId51"/>
    <p:sldId id="323" r:id="rId52"/>
    <p:sldId id="419" r:id="rId53"/>
    <p:sldId id="455" r:id="rId54"/>
    <p:sldId id="456" r:id="rId55"/>
    <p:sldId id="420" r:id="rId56"/>
    <p:sldId id="327" r:id="rId57"/>
    <p:sldId id="328" r:id="rId58"/>
    <p:sldId id="458" r:id="rId59"/>
    <p:sldId id="329" r:id="rId60"/>
    <p:sldId id="289" r:id="rId61"/>
    <p:sldId id="392" r:id="rId62"/>
    <p:sldId id="290" r:id="rId63"/>
    <p:sldId id="291" r:id="rId64"/>
    <p:sldId id="459" r:id="rId65"/>
    <p:sldId id="447" r:id="rId66"/>
    <p:sldId id="281" r:id="rId67"/>
    <p:sldId id="498" r:id="rId68"/>
    <p:sldId id="462" r:id="rId69"/>
    <p:sldId id="465" r:id="rId70"/>
    <p:sldId id="461" r:id="rId71"/>
    <p:sldId id="463" r:id="rId72"/>
    <p:sldId id="282" r:id="rId73"/>
    <p:sldId id="389" r:id="rId74"/>
    <p:sldId id="475" r:id="rId75"/>
    <p:sldId id="442" r:id="rId76"/>
    <p:sldId id="443" r:id="rId77"/>
    <p:sldId id="466" r:id="rId78"/>
    <p:sldId id="500" r:id="rId79"/>
    <p:sldId id="464" r:id="rId80"/>
    <p:sldId id="343" r:id="rId81"/>
    <p:sldId id="344" r:id="rId82"/>
    <p:sldId id="345" r:id="rId83"/>
    <p:sldId id="346" r:id="rId84"/>
    <p:sldId id="501" r:id="rId85"/>
    <p:sldId id="441" r:id="rId86"/>
    <p:sldId id="292" r:id="rId87"/>
    <p:sldId id="334" r:id="rId88"/>
    <p:sldId id="394" r:id="rId89"/>
    <p:sldId id="393" r:id="rId90"/>
    <p:sldId id="353" r:id="rId91"/>
    <p:sldId id="476" r:id="rId92"/>
    <p:sldId id="482" r:id="rId93"/>
    <p:sldId id="477" r:id="rId94"/>
    <p:sldId id="481" r:id="rId95"/>
    <p:sldId id="354" r:id="rId96"/>
    <p:sldId id="352" r:id="rId97"/>
    <p:sldId id="349" r:id="rId98"/>
    <p:sldId id="350" r:id="rId99"/>
    <p:sldId id="351" r:id="rId100"/>
    <p:sldId id="297" r:id="rId101"/>
    <p:sldId id="298" r:id="rId102"/>
    <p:sldId id="299" r:id="rId103"/>
    <p:sldId id="300" r:id="rId104"/>
    <p:sldId id="355" r:id="rId105"/>
    <p:sldId id="302" r:id="rId106"/>
    <p:sldId id="426" r:id="rId107"/>
    <p:sldId id="427" r:id="rId108"/>
    <p:sldId id="358" r:id="rId109"/>
    <p:sldId id="359" r:id="rId110"/>
    <p:sldId id="362" r:id="rId111"/>
    <p:sldId id="360" r:id="rId112"/>
    <p:sldId id="361" r:id="rId113"/>
    <p:sldId id="363" r:id="rId114"/>
    <p:sldId id="469" r:id="rId115"/>
    <p:sldId id="304" r:id="rId116"/>
    <p:sldId id="305" r:id="rId117"/>
    <p:sldId id="364" r:id="rId118"/>
    <p:sldId id="306" r:id="rId119"/>
    <p:sldId id="365" r:id="rId120"/>
    <p:sldId id="366" r:id="rId121"/>
    <p:sldId id="367" r:id="rId122"/>
    <p:sldId id="375" r:id="rId123"/>
    <p:sldId id="369" r:id="rId124"/>
    <p:sldId id="370" r:id="rId125"/>
    <p:sldId id="373" r:id="rId126"/>
    <p:sldId id="377" r:id="rId127"/>
    <p:sldId id="376" r:id="rId128"/>
    <p:sldId id="374" r:id="rId129"/>
    <p:sldId id="378" r:id="rId130"/>
    <p:sldId id="307" r:id="rId131"/>
    <p:sldId id="308" r:id="rId132"/>
    <p:sldId id="309" r:id="rId133"/>
    <p:sldId id="379" r:id="rId134"/>
    <p:sldId id="312" r:id="rId135"/>
    <p:sldId id="380" r:id="rId136"/>
    <p:sldId id="381" r:id="rId137"/>
    <p:sldId id="382" r:id="rId138"/>
    <p:sldId id="313" r:id="rId139"/>
    <p:sldId id="314" r:id="rId140"/>
    <p:sldId id="315" r:id="rId141"/>
    <p:sldId id="471" r:id="rId142"/>
    <p:sldId id="472" r:id="rId143"/>
    <p:sldId id="473" r:id="rId144"/>
    <p:sldId id="474" r:id="rId145"/>
    <p:sldId id="383" r:id="rId146"/>
    <p:sldId id="384" r:id="rId147"/>
    <p:sldId id="405" r:id="rId148"/>
    <p:sldId id="406" r:id="rId149"/>
    <p:sldId id="385" r:id="rId150"/>
    <p:sldId id="321" r:id="rId151"/>
    <p:sldId id="429" r:id="rId152"/>
    <p:sldId id="431" r:id="rId153"/>
    <p:sldId id="430" r:id="rId154"/>
    <p:sldId id="435" r:id="rId155"/>
    <p:sldId id="434" r:id="rId156"/>
    <p:sldId id="436" r:id="rId157"/>
    <p:sldId id="432" r:id="rId158"/>
    <p:sldId id="433" r:id="rId159"/>
    <p:sldId id="404" r:id="rId160"/>
    <p:sldId id="402" r:id="rId161"/>
    <p:sldId id="403" r:id="rId162"/>
    <p:sldId id="401" r:id="rId163"/>
    <p:sldId id="398" r:id="rId164"/>
    <p:sldId id="437" r:id="rId165"/>
    <p:sldId id="438" r:id="rId166"/>
    <p:sldId id="478" r:id="rId167"/>
    <p:sldId id="395" r:id="rId168"/>
    <p:sldId id="483" r:id="rId169"/>
    <p:sldId id="470" r:id="rId170"/>
    <p:sldId id="396" r:id="rId171"/>
    <p:sldId id="479" r:id="rId172"/>
    <p:sldId id="480" r:id="rId173"/>
    <p:sldId id="409" r:id="rId174"/>
    <p:sldId id="386" r:id="rId175"/>
    <p:sldId id="408" r:id="rId1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36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notesMaster" Target="notesMasters/notesMaster1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theme" Target="theme/theme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88538-C8C0-4A92-AD18-717DCFE6D78F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6C26D-8146-42BC-9953-FE78F80E37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0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32571-0508-47B6-B9FB-B20CD2FC369D}" type="slidenum">
              <a:rPr lang="ar-SA"/>
              <a:pPr/>
              <a:t>16</a:t>
            </a:fld>
            <a:endParaRPr lang="en-US"/>
          </a:p>
        </p:txBody>
      </p:sp>
      <p:sp>
        <p:nvSpPr>
          <p:cNvPr id="563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6325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0"/>
              </a:spcBef>
            </a:pPr>
            <a:fld id="{B987216B-CC4B-4E93-AA02-9B9A50D813A8}" type="slidenum">
              <a:rPr lang="ar-SA" sz="1200">
                <a:latin typeface="Times New Roman" pitchFamily="18" charset="0"/>
              </a:rPr>
              <a:pPr>
                <a:spcBef>
                  <a:spcPct val="0"/>
                </a:spcBef>
              </a:pPr>
              <a:t>16</a:t>
            </a:fld>
            <a:endParaRPr lang="ar-SA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8E364-B02F-4D71-9E21-BC4BE5A7CAA9}" type="slidenum">
              <a:rPr lang="ar-SA"/>
              <a:pPr/>
              <a:t>162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3972A3-E611-460C-817A-7016F7C526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Acid%20Base%20Tutorial.ppt" TargetMode="Externa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hyperlink" Target="Acid%20Base%20Tutorial.ppt" TargetMode="Externa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hyperlink" Target="Acid%20Base%20Tutorial.ppt" TargetMode="Externa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P:\TWISETH\A%20&amp;%20P\A&amp;P%20PRESENTATIONS\Advanced%20Physiology\Acid%20Base\jamesbondmedley.mid" TargetMode="External"/><Relationship Id="rId5" Type="http://schemas.openxmlformats.org/officeDocument/2006/relationships/image" Target="../media/image60.png"/><Relationship Id="rId4" Type="http://schemas.openxmlformats.org/officeDocument/2006/relationships/image" Target="../media/image59.wmf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4.bin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ACID BASE BALANCE</a:t>
            </a:r>
            <a:br>
              <a:rPr lang="en-US" sz="5400" b="1" dirty="0" smtClean="0"/>
            </a:br>
            <a:r>
              <a:rPr lang="en-US" sz="5400" b="1" dirty="0" smtClean="0"/>
              <a:t>OR</a:t>
            </a:r>
            <a:br>
              <a:rPr lang="en-US" sz="5400" b="1" dirty="0" smtClean="0"/>
            </a:br>
            <a:r>
              <a:rPr lang="en-US" sz="5400" b="1" dirty="0" smtClean="0">
                <a:solidFill>
                  <a:srgbClr val="FF0000"/>
                </a:solidFill>
              </a:rPr>
              <a:t>Homeostasis of Blood pH</a:t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/>
              <a:t>OR</a:t>
            </a:r>
            <a:br>
              <a:rPr lang="en-US" sz="5400" b="1" dirty="0" smtClean="0"/>
            </a:br>
            <a:r>
              <a:rPr lang="en-US" sz="5400" b="1" dirty="0" smtClean="0"/>
              <a:t>Regulation of Blood </a:t>
            </a:r>
            <a:r>
              <a:rPr lang="en-US" sz="5400" b="1" dirty="0" smtClean="0"/>
              <a:t>pH</a:t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err="1" smtClean="0">
                <a:solidFill>
                  <a:srgbClr val="7030A0"/>
                </a:solidFill>
              </a:rPr>
              <a:t>Dr</a:t>
            </a:r>
            <a:r>
              <a:rPr lang="en-US" sz="5400" b="1" dirty="0" smtClean="0">
                <a:solidFill>
                  <a:srgbClr val="7030A0"/>
                </a:solidFill>
              </a:rPr>
              <a:t> Anissa Atif Mirza</a:t>
            </a:r>
            <a:endParaRPr lang="en-US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Acids and Bases can be strong or weak: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 strong acid or base </a:t>
            </a:r>
            <a:r>
              <a:rPr lang="en-US" dirty="0" smtClean="0"/>
              <a:t>is one that </a:t>
            </a:r>
            <a:r>
              <a:rPr lang="en-US" dirty="0" smtClean="0">
                <a:hlinkClick r:id="rId2" action="ppaction://hlinkpres?slideindex=1&amp;slidetitle=" tooltip="To separate or split into smaller molecules; typically reversible in nature."/>
              </a:rPr>
              <a:t>dissociates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completely </a:t>
            </a:r>
            <a:r>
              <a:rPr lang="en-US" dirty="0" smtClean="0"/>
              <a:t>in a solution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- </a:t>
            </a:r>
            <a:r>
              <a:rPr lang="en-US" dirty="0" smtClean="0">
                <a:hlinkClick r:id="rId2" action="ppaction://hlinkpres?slideindex=1&amp;slidetitle=" tooltip="Hydrochloric acid, Sodium hydroxide and Sulfuric acid"/>
              </a:rPr>
              <a:t>HCl, NaOH, and H</a:t>
            </a:r>
            <a:r>
              <a:rPr lang="en-US" baseline="-25000" dirty="0" smtClean="0">
                <a:hlinkClick r:id="rId2" action="ppaction://hlinkpres?slideindex=1&amp;slidetitle=" tooltip="Hydrochloric acid, Sodium hydroxide and Sulfuric acid"/>
              </a:rPr>
              <a:t>2</a:t>
            </a:r>
            <a:r>
              <a:rPr lang="en-US" dirty="0" smtClean="0">
                <a:hlinkClick r:id="rId2" action="ppaction://hlinkpres?slideindex=1&amp;slidetitle=" tooltip="Hydrochloric acid, Sodium hydroxide and Sulfuric acid"/>
              </a:rPr>
              <a:t>SO</a:t>
            </a:r>
            <a:r>
              <a:rPr lang="en-US" baseline="-25000" dirty="0" smtClean="0">
                <a:hlinkClick r:id="rId2" action="ppaction://hlinkpres?slideindex=1&amp;slidetitle=" tooltip="Hydrochloric acid, Sodium hydroxide and Sulfuric acid"/>
              </a:rPr>
              <a:t>4</a:t>
            </a:r>
            <a:endParaRPr lang="en-US" baseline="-25000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b="1" dirty="0" smtClean="0"/>
              <a:t>A weak acid or base </a:t>
            </a:r>
            <a:r>
              <a:rPr lang="en-US" dirty="0" smtClean="0"/>
              <a:t>is one that </a:t>
            </a:r>
            <a:r>
              <a:rPr lang="en-US" b="1" dirty="0" smtClean="0">
                <a:solidFill>
                  <a:srgbClr val="C00000"/>
                </a:solidFill>
              </a:rPr>
              <a:t>dissociates partially i</a:t>
            </a:r>
            <a:r>
              <a:rPr lang="en-US" dirty="0" smtClean="0"/>
              <a:t>n a solution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-</a:t>
            </a:r>
            <a:r>
              <a:rPr lang="en-US" dirty="0" smtClean="0">
                <a:hlinkClick r:id="rId2" action="ppaction://hlinkpres?slideindex=1&amp;slidetitle=" tooltip="Carbonic acid, Lactic acid, and Acetic acid"/>
              </a:rPr>
              <a:t>H</a:t>
            </a:r>
            <a:r>
              <a:rPr lang="en-US" baseline="-25000" dirty="0" smtClean="0">
                <a:hlinkClick r:id="rId2" action="ppaction://hlinkpres?slideindex=1&amp;slidetitle=" tooltip="Carbonic acid, Lactic acid, and Acetic acid"/>
              </a:rPr>
              <a:t>2</a:t>
            </a:r>
            <a:r>
              <a:rPr lang="en-US" dirty="0" smtClean="0">
                <a:hlinkClick r:id="rId2" action="ppaction://hlinkpres?slideindex=1&amp;slidetitle=" tooltip="Carbonic acid, Lactic acid, and Acetic acid"/>
              </a:rPr>
              <a:t>CO</a:t>
            </a:r>
            <a:r>
              <a:rPr lang="en-US" baseline="-25000" dirty="0" smtClean="0">
                <a:hlinkClick r:id="rId2" action="ppaction://hlinkpres?slideindex=1&amp;slidetitle=" tooltip="Carbonic acid, Lactic acid, and Acetic acid"/>
              </a:rPr>
              <a:t>3</a:t>
            </a:r>
            <a:r>
              <a:rPr lang="en-US" dirty="0" smtClean="0">
                <a:hlinkClick r:id="rId2" action="ppaction://hlinkpres?slideindex=1&amp;slidetitle=" tooltip="Carbonic acid, Lactic acid, and Acetic acid"/>
              </a:rPr>
              <a:t>, C</a:t>
            </a:r>
            <a:r>
              <a:rPr lang="en-US" baseline="-25000" dirty="0" smtClean="0">
                <a:hlinkClick r:id="rId2" action="ppaction://hlinkpres?slideindex=1&amp;slidetitle=" tooltip="Carbonic acid, Lactic acid, and Acetic acid"/>
              </a:rPr>
              <a:t>3</a:t>
            </a:r>
            <a:r>
              <a:rPr lang="en-US" dirty="0" smtClean="0">
                <a:hlinkClick r:id="rId2" action="ppaction://hlinkpres?slideindex=1&amp;slidetitle=" tooltip="Carbonic acid, Lactic acid, and Acetic acid"/>
              </a:rPr>
              <a:t>H</a:t>
            </a:r>
            <a:r>
              <a:rPr lang="en-US" baseline="-25000" dirty="0" smtClean="0">
                <a:hlinkClick r:id="rId2" action="ppaction://hlinkpres?slideindex=1&amp;slidetitle=" tooltip="Carbonic acid, Lactic acid, and Acetic acid"/>
              </a:rPr>
              <a:t>6</a:t>
            </a:r>
            <a:r>
              <a:rPr lang="en-US" dirty="0" smtClean="0">
                <a:hlinkClick r:id="rId2" action="ppaction://hlinkpres?slideindex=1&amp;slidetitle=" tooltip="Carbonic acid, Lactic acid, and Acetic acid"/>
              </a:rPr>
              <a:t>O</a:t>
            </a:r>
            <a:r>
              <a:rPr lang="en-US" baseline="-25000" dirty="0" smtClean="0">
                <a:hlinkClick r:id="rId2" action="ppaction://hlinkpres?slideindex=1&amp;slidetitle=" tooltip="Carbonic acid, Lactic acid, and Acetic acid"/>
              </a:rPr>
              <a:t>3</a:t>
            </a:r>
            <a:r>
              <a:rPr lang="en-US" dirty="0" smtClean="0">
                <a:hlinkClick r:id="rId2" action="ppaction://hlinkpres?slideindex=1&amp;slidetitle=" tooltip="Carbonic acid, Lactic acid, and Acetic acid"/>
              </a:rPr>
              <a:t>, and CH</a:t>
            </a:r>
            <a:r>
              <a:rPr lang="en-US" baseline="-25000" dirty="0" smtClean="0">
                <a:hlinkClick r:id="rId2" action="ppaction://hlinkpres?slideindex=1&amp;slidetitle=" tooltip="Carbonic acid, Lactic acid, and Acetic acid"/>
              </a:rPr>
              <a:t>2</a:t>
            </a:r>
            <a:r>
              <a:rPr lang="en-US" dirty="0" smtClean="0">
                <a:hlinkClick r:id="rId2" action="ppaction://hlinkpres?slideindex=1&amp;slidetitle=" tooltip="Carbonic acid, Lactic acid, and Acetic acid"/>
              </a:rPr>
              <a:t>O</a:t>
            </a:r>
            <a:r>
              <a:rPr lang="en-US" dirty="0" smtClean="0"/>
              <a:t>, Lactate.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9A83-3BF0-4340-AC0B-667F4026A772}" type="slidenum">
              <a:rPr lang="en-US"/>
              <a:pPr/>
              <a:t>100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Respiratory Acidosis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Acute </a:t>
            </a:r>
            <a:r>
              <a:rPr lang="en-US" sz="4400" dirty="0" smtClean="0"/>
              <a:t>conditions:</a:t>
            </a:r>
            <a:endParaRPr lang="en-US" sz="4400" dirty="0"/>
          </a:p>
          <a:p>
            <a:pPr lvl="1"/>
            <a:r>
              <a:rPr lang="en-US" sz="4400" dirty="0"/>
              <a:t>Adult Respiratory Distress Syndrome</a:t>
            </a:r>
          </a:p>
          <a:p>
            <a:pPr lvl="1"/>
            <a:r>
              <a:rPr lang="en-US" sz="4400" dirty="0"/>
              <a:t>Pulmonary edema</a:t>
            </a:r>
          </a:p>
          <a:p>
            <a:pPr lvl="1"/>
            <a:r>
              <a:rPr lang="en-US" sz="4400" dirty="0"/>
              <a:t>Pneumothorax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C9D2-6985-460B-9BEB-BCB979C0D5E2}" type="slidenum">
              <a:rPr lang="en-US"/>
              <a:pPr/>
              <a:t>101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Compensation for Respiratory Acidosis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Kidneys eliminate hydrogen ion </a:t>
            </a:r>
            <a:r>
              <a:rPr lang="en-US" sz="6000" dirty="0"/>
              <a:t>and </a:t>
            </a:r>
            <a:r>
              <a:rPr lang="en-US" sz="6000" b="1" dirty="0"/>
              <a:t>retain bicarbonate </a:t>
            </a:r>
            <a:r>
              <a:rPr lang="en-US" sz="6000" b="1" dirty="0" smtClean="0"/>
              <a:t>ions.</a:t>
            </a:r>
            <a:endParaRPr lang="en-US" sz="60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3CB7-CF6F-42FC-A4C9-301CCAD41CC6}" type="slidenum">
              <a:rPr lang="en-US"/>
              <a:pPr/>
              <a:t>102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Signs and Symptoms of Respiratory Acidosis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30763"/>
          </a:xfrm>
        </p:spPr>
        <p:txBody>
          <a:bodyPr/>
          <a:lstStyle/>
          <a:p>
            <a:r>
              <a:rPr lang="en-US"/>
              <a:t>Breathlessness</a:t>
            </a:r>
          </a:p>
          <a:p>
            <a:r>
              <a:rPr lang="en-US"/>
              <a:t>Restlessness</a:t>
            </a:r>
          </a:p>
          <a:p>
            <a:r>
              <a:rPr lang="en-US"/>
              <a:t>Lethargy and disorientation</a:t>
            </a:r>
          </a:p>
          <a:p>
            <a:r>
              <a:rPr lang="en-US"/>
              <a:t>Tremors, convulsions, coma</a:t>
            </a:r>
          </a:p>
          <a:p>
            <a:r>
              <a:rPr lang="en-US"/>
              <a:t>Respiratory rate rapid, then gradually depressed</a:t>
            </a:r>
          </a:p>
          <a:p>
            <a:r>
              <a:rPr lang="en-US"/>
              <a:t>Skin warm and flushed due to vasodilation caused by excess CO</a:t>
            </a:r>
            <a:r>
              <a:rPr lang="en-US" baseline="-25000"/>
              <a:t>2</a:t>
            </a:r>
          </a:p>
          <a:p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889F-7926-4AD2-BEE2-A45D4C1A577F}" type="slidenum">
              <a:rPr lang="en-US"/>
              <a:pPr/>
              <a:t>103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Treatment of Respiratory Acidosis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Restore ventilation</a:t>
            </a:r>
          </a:p>
          <a:p>
            <a:r>
              <a:rPr lang="en-US" sz="5400" dirty="0"/>
              <a:t>IV lactate solution</a:t>
            </a:r>
          </a:p>
          <a:p>
            <a:r>
              <a:rPr lang="en-US" sz="5400" dirty="0"/>
              <a:t>Treat underlying dysfunction or disease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167E6-9BD0-4D5F-8971-41D428439645}" type="slidenum">
              <a:rPr lang="en-US"/>
              <a:pPr/>
              <a:t>104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524000"/>
          </a:xfrm>
          <a:noFill/>
          <a:ln/>
        </p:spPr>
        <p:txBody>
          <a:bodyPr/>
          <a:lstStyle/>
          <a:p>
            <a:r>
              <a:rPr lang="en-US" sz="4800" b="1" dirty="0"/>
              <a:t>RESPIRATORY ALKALOSIS</a:t>
            </a:r>
          </a:p>
        </p:txBody>
      </p:sp>
      <p:pic>
        <p:nvPicPr>
          <p:cNvPr id="28704" name="Picture 32" descr="lun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752600"/>
            <a:ext cx="3932238" cy="4876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9B51-2D01-43F4-8EAC-AA2C1192D5F3}" type="slidenum">
              <a:rPr lang="en-US"/>
              <a:pPr/>
              <a:t>105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Respiratory Alkalosis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5800" cy="48307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Primary Carbonic </a:t>
            </a:r>
            <a:r>
              <a:rPr lang="en-US" sz="3600" b="1" dirty="0">
                <a:solidFill>
                  <a:srgbClr val="FF0000"/>
                </a:solidFill>
              </a:rPr>
              <a:t>acid </a:t>
            </a:r>
            <a:r>
              <a:rPr lang="en-US" sz="3600" b="1" dirty="0" smtClean="0">
                <a:solidFill>
                  <a:srgbClr val="FF0000"/>
                </a:solidFill>
              </a:rPr>
              <a:t>deficit</a:t>
            </a:r>
          </a:p>
          <a:p>
            <a:r>
              <a:rPr lang="en-US" sz="3600" b="1" dirty="0" smtClean="0"/>
              <a:t>Decreased H2CO3</a:t>
            </a:r>
            <a:endParaRPr lang="en-US" sz="3600" b="1" dirty="0"/>
          </a:p>
          <a:p>
            <a:r>
              <a:rPr lang="en-US" sz="3600" dirty="0"/>
              <a:t>pCO</a:t>
            </a:r>
            <a:r>
              <a:rPr lang="en-US" sz="3600" baseline="-25000" dirty="0"/>
              <a:t>2</a:t>
            </a:r>
            <a:r>
              <a:rPr lang="en-US" sz="3600" dirty="0"/>
              <a:t> less than 35 mm Hg (hypocapnea)</a:t>
            </a:r>
          </a:p>
          <a:p>
            <a:r>
              <a:rPr lang="en-US" sz="3600" dirty="0"/>
              <a:t>Most common  acid-base imbalance</a:t>
            </a:r>
          </a:p>
          <a:p>
            <a:r>
              <a:rPr lang="en-US" sz="3600" dirty="0"/>
              <a:t>Primary cause is </a:t>
            </a:r>
            <a:r>
              <a:rPr lang="en-US" sz="3600" b="1" dirty="0" smtClean="0"/>
              <a:t>hyperventilation</a:t>
            </a:r>
          </a:p>
          <a:p>
            <a:r>
              <a:rPr lang="en-US" sz="3600" dirty="0" smtClean="0"/>
              <a:t>Washes out excessive quantity of H2CO3 through expiration process of lungs.</a:t>
            </a:r>
            <a:endParaRPr lang="en-US" sz="3600" dirty="0"/>
          </a:p>
          <a:p>
            <a:endParaRPr lang="en-US" sz="3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Stimulation of respiratory centre in brain</a:t>
            </a:r>
          </a:p>
          <a:p>
            <a:r>
              <a:rPr lang="en-US" sz="4800" dirty="0" smtClean="0"/>
              <a:t>Hyperventilation</a:t>
            </a:r>
            <a:endParaRPr lang="en-US" sz="4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4A47-E594-4987-AC27-CEF1C49C6DF2}" type="slidenum">
              <a:rPr lang="en-US"/>
              <a:pPr/>
              <a:t>107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Respiratory Alkalosis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r>
              <a:rPr lang="en-US" b="1" dirty="0"/>
              <a:t>Conditions that stimulate respiratory center:</a:t>
            </a:r>
          </a:p>
          <a:p>
            <a:pPr lvl="1"/>
            <a:r>
              <a:rPr lang="en-US" dirty="0"/>
              <a:t>Oxygen deficiency at high altitudes</a:t>
            </a:r>
          </a:p>
          <a:p>
            <a:pPr lvl="1"/>
            <a:r>
              <a:rPr lang="en-US" dirty="0"/>
              <a:t>Pulmonary disease and Congestive heart failure – caused by </a:t>
            </a:r>
            <a:r>
              <a:rPr lang="en-US" dirty="0" smtClean="0"/>
              <a:t>hypoxia</a:t>
            </a:r>
          </a:p>
          <a:p>
            <a:pPr lvl="1"/>
            <a:r>
              <a:rPr lang="en-US" dirty="0" smtClean="0"/>
              <a:t> Respiratory center lesions</a:t>
            </a:r>
            <a:endParaRPr lang="en-US" dirty="0"/>
          </a:p>
          <a:p>
            <a:pPr lvl="1"/>
            <a:r>
              <a:rPr lang="en-US" dirty="0"/>
              <a:t>Acute anxiety</a:t>
            </a:r>
          </a:p>
          <a:p>
            <a:pPr lvl="1"/>
            <a:r>
              <a:rPr lang="en-US" dirty="0"/>
              <a:t>Fever, anemia</a:t>
            </a:r>
          </a:p>
          <a:p>
            <a:pPr lvl="1"/>
            <a:r>
              <a:rPr lang="en-US" dirty="0"/>
              <a:t>Early salicylate  intoxication</a:t>
            </a:r>
          </a:p>
          <a:p>
            <a:pPr lvl="1"/>
            <a:r>
              <a:rPr lang="en-US" dirty="0"/>
              <a:t>Cirrhosis</a:t>
            </a:r>
          </a:p>
          <a:p>
            <a:pPr lvl="1"/>
            <a:r>
              <a:rPr lang="en-US" dirty="0"/>
              <a:t>Gram-negative </a:t>
            </a:r>
            <a:r>
              <a:rPr lang="en-US" dirty="0" smtClean="0"/>
              <a:t>sepsis/Meningitis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8E2F-6260-4274-A4BB-F63D28AC3CED}" type="slidenum">
              <a:rPr lang="en-US"/>
              <a:pPr/>
              <a:t>108</a:t>
            </a:fld>
            <a:endParaRPr lang="en-US"/>
          </a:p>
        </p:txBody>
      </p:sp>
      <p:pic>
        <p:nvPicPr>
          <p:cNvPr id="293893" name="Picture 5" descr="97970106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9850" y="1143000"/>
            <a:ext cx="4010025" cy="5715000"/>
          </a:xfrm>
          <a:prstGeom prst="rect">
            <a:avLst/>
          </a:prstGeom>
          <a:noFill/>
        </p:spPr>
      </p:pic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b="1" dirty="0"/>
              <a:t>RESPIRATORY ALKALOSIS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257800" cy="4495800"/>
          </a:xfrm>
        </p:spPr>
        <p:txBody>
          <a:bodyPr>
            <a:noAutofit/>
          </a:bodyPr>
          <a:lstStyle/>
          <a:p>
            <a:r>
              <a:rPr lang="en-US" sz="4000" b="1" dirty="0"/>
              <a:t>Anxiety</a:t>
            </a:r>
            <a:r>
              <a:rPr lang="en-US" sz="4000" dirty="0"/>
              <a:t> is an emotional disturbance</a:t>
            </a:r>
          </a:p>
          <a:p>
            <a:r>
              <a:rPr lang="en-US" sz="4000" dirty="0"/>
              <a:t>The most common cause of </a:t>
            </a:r>
            <a:r>
              <a:rPr lang="en-US" sz="4000" b="1" dirty="0"/>
              <a:t>hyperventilation,</a:t>
            </a:r>
            <a:r>
              <a:rPr lang="en-US" sz="4000" dirty="0"/>
              <a:t> and thus </a:t>
            </a:r>
            <a:r>
              <a:rPr lang="en-US" sz="4000" b="1" dirty="0"/>
              <a:t>respiratory alkalosis</a:t>
            </a:r>
            <a:r>
              <a:rPr lang="en-US" sz="4000" dirty="0"/>
              <a:t>, </a:t>
            </a:r>
            <a:r>
              <a:rPr lang="en-US" sz="4000" dirty="0" smtClean="0"/>
              <a:t>is noted in  </a:t>
            </a:r>
            <a:r>
              <a:rPr lang="en-US" sz="4000" b="1" dirty="0"/>
              <a:t>anxiety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6BB28-2574-42F4-94D6-D73A9D159B62}" type="slidenum">
              <a:rPr lang="en-US"/>
              <a:pPr/>
              <a:t>109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2575"/>
            <a:ext cx="7772400" cy="70802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b="1" dirty="0"/>
              <a:t>RESPIRATORY ALKALOSIS</a:t>
            </a:r>
          </a:p>
        </p:txBody>
      </p:sp>
      <p:pic>
        <p:nvPicPr>
          <p:cNvPr id="221191" name="Picture 7" descr="respth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1138" y="1524000"/>
            <a:ext cx="3852862" cy="4419600"/>
          </a:xfrm>
          <a:prstGeom prst="rect">
            <a:avLst/>
          </a:prstGeom>
          <a:noFill/>
        </p:spPr>
      </p:pic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4953000" cy="5638800"/>
          </a:xfrm>
          <a:noFill/>
          <a:ln/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Respiratory center lesions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Damage to brain centers responsible for monitoring breathing rates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Tumors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Strokes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59276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Acidic Substances of body:</a:t>
            </a:r>
          </a:p>
          <a:p>
            <a:pPr lvl="1"/>
            <a:r>
              <a:rPr lang="en-US" sz="3600" dirty="0" smtClean="0"/>
              <a:t>Carbonic acid(H2CO3)</a:t>
            </a:r>
          </a:p>
          <a:p>
            <a:pPr lvl="1"/>
            <a:r>
              <a:rPr lang="en-US" sz="3600" dirty="0" smtClean="0"/>
              <a:t>Phosphoric acid( H3PO4)</a:t>
            </a:r>
          </a:p>
          <a:p>
            <a:pPr lvl="1"/>
            <a:r>
              <a:rPr lang="en-US" sz="3600" dirty="0" smtClean="0"/>
              <a:t>Sulphuric acid (H2SO4)</a:t>
            </a:r>
          </a:p>
          <a:p>
            <a:r>
              <a:rPr lang="en-US" sz="3600" b="1" dirty="0" smtClean="0"/>
              <a:t>Organic Acids: </a:t>
            </a:r>
          </a:p>
          <a:p>
            <a:pPr lvl="1"/>
            <a:r>
              <a:rPr lang="en-US" sz="3600" dirty="0" smtClean="0"/>
              <a:t>Lactate, Acetoactate, Pyruvate</a:t>
            </a:r>
          </a:p>
          <a:p>
            <a:r>
              <a:rPr lang="en-US" sz="3600" b="1" dirty="0" smtClean="0"/>
              <a:t>Alkaline Substances of body: </a:t>
            </a:r>
          </a:p>
          <a:p>
            <a:pPr lvl="1"/>
            <a:r>
              <a:rPr lang="en-US" sz="3600" dirty="0" smtClean="0"/>
              <a:t>Citrate</a:t>
            </a:r>
          </a:p>
          <a:p>
            <a:pPr lvl="1"/>
            <a:r>
              <a:rPr lang="en-US" sz="3600" dirty="0" smtClean="0"/>
              <a:t>Bicarbonates.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892D8-5BAA-4657-94FB-151908F7E73F}" type="slidenum">
              <a:rPr lang="en-US"/>
              <a:pPr/>
              <a:t>110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0802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b="1" dirty="0"/>
              <a:t>RESPIRATORY ALKALOSIS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3352800"/>
          </a:xfrm>
          <a:noFill/>
          <a:ln/>
        </p:spPr>
        <p:txBody>
          <a:bodyPr/>
          <a:lstStyle/>
          <a:p>
            <a:r>
              <a:rPr lang="en-US" sz="3000" b="1">
                <a:effectLst>
                  <a:outerShdw blurRad="38100" dist="38100" dir="2700000" algn="tl">
                    <a:srgbClr val="000000"/>
                  </a:outerShdw>
                </a:effectLst>
              </a:rPr>
              <a:t>High Altitude</a:t>
            </a:r>
          </a:p>
          <a:p>
            <a:pPr lvl="1"/>
            <a:r>
              <a:rPr lang="en-US" sz="3000">
                <a:effectLst>
                  <a:outerShdw blurRad="38100" dist="38100" dir="2700000" algn="tl">
                    <a:srgbClr val="000000"/>
                  </a:outerShdw>
                </a:effectLst>
              </a:rPr>
              <a:t>Low concentrations of </a:t>
            </a:r>
            <a:r>
              <a:rPr lang="en-US" sz="3000" b="1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30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en-US" sz="3000">
                <a:effectLst>
                  <a:outerShdw blurRad="38100" dist="38100" dir="2700000" algn="tl">
                    <a:srgbClr val="000000"/>
                  </a:outerShdw>
                </a:effectLst>
              </a:rPr>
              <a:t>in the arterial blood reflexly stimulates ventilation in an attempt to obtain more</a:t>
            </a:r>
            <a:r>
              <a:rPr lang="en-US" sz="3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O</a:t>
            </a:r>
            <a:r>
              <a:rPr lang="en-US" sz="30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 lvl="1"/>
            <a:r>
              <a:rPr lang="en-US" sz="3000">
                <a:effectLst>
                  <a:outerShdw blurRad="38100" dist="38100" dir="2700000" algn="tl">
                    <a:srgbClr val="000000"/>
                  </a:outerShdw>
                </a:effectLst>
              </a:rPr>
              <a:t>Too much </a:t>
            </a:r>
            <a:r>
              <a:rPr lang="en-US" sz="30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</a:t>
            </a:r>
            <a:r>
              <a:rPr lang="en-US" sz="30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000">
                <a:effectLst>
                  <a:outerShdw blurRad="38100" dist="38100" dir="2700000" algn="tl">
                    <a:srgbClr val="000000"/>
                  </a:outerShdw>
                </a:effectLst>
              </a:rPr>
              <a:t> is “blown off” in the process</a:t>
            </a:r>
          </a:p>
        </p:txBody>
      </p:sp>
      <p:pic>
        <p:nvPicPr>
          <p:cNvPr id="149509" name="Picture 5" descr="Hero-Sh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65600"/>
            <a:ext cx="4038600" cy="2692400"/>
          </a:xfrm>
          <a:prstGeom prst="rect">
            <a:avLst/>
          </a:prstGeom>
          <a:noFill/>
        </p:spPr>
      </p:pic>
      <p:pic>
        <p:nvPicPr>
          <p:cNvPr id="149511" name="Picture 7" descr="mount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844925"/>
            <a:ext cx="3200400" cy="3013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1EAB-772F-4D12-8F86-BD5F95827BCE}" type="slidenum">
              <a:rPr lang="en-US"/>
              <a:pPr/>
              <a:t>111</a:t>
            </a:fld>
            <a:endParaRPr lang="en-US"/>
          </a:p>
        </p:txBody>
      </p:sp>
      <p:sp>
        <p:nvSpPr>
          <p:cNvPr id="146438" name="Oval 6"/>
          <p:cNvSpPr>
            <a:spLocks noChangeArrowheads="1"/>
          </p:cNvSpPr>
          <p:nvPr/>
        </p:nvSpPr>
        <p:spPr bwMode="auto">
          <a:xfrm>
            <a:off x="1066800" y="3505200"/>
            <a:ext cx="2209800" cy="2895600"/>
          </a:xfrm>
          <a:prstGeom prst="ellipse">
            <a:avLst/>
          </a:prstGeom>
          <a:solidFill>
            <a:srgbClr val="F5F5F5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2575"/>
            <a:ext cx="7772400" cy="70802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b="1" dirty="0"/>
              <a:t>RESPIRATORY ALKALOSIS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4953000" cy="2438400"/>
          </a:xfrm>
          <a:noFill/>
          <a:ln/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ever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Rapid shallow breathing blows off too much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</a:t>
            </a:r>
            <a:r>
              <a:rPr lang="en-US" sz="3200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pic>
        <p:nvPicPr>
          <p:cNvPr id="146437" name="Picture 5" descr="fever_md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3276600"/>
            <a:ext cx="1263650" cy="2895600"/>
          </a:xfrm>
          <a:prstGeom prst="rect">
            <a:avLst/>
          </a:prstGeom>
          <a:noFill/>
        </p:spPr>
      </p:pic>
      <p:pic>
        <p:nvPicPr>
          <p:cNvPr id="146440" name="Picture 8" descr="fe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2563" y="1066800"/>
            <a:ext cx="3881437" cy="5791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3DE0E-5C5F-4866-B712-67CFCA59293C}" type="slidenum">
              <a:rPr lang="en-US"/>
              <a:pPr/>
              <a:t>112</a:t>
            </a:fld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2575"/>
            <a:ext cx="7772400" cy="70802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b="1" dirty="0"/>
              <a:t>RESPIRATORY ALKALOSIS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5638800" cy="4953000"/>
          </a:xfrm>
          <a:noFill/>
          <a:ln/>
        </p:spPr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Salicylate poisoning </a:t>
            </a:r>
            <a:endParaRPr lang="en-US" sz="3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Aspirin overdose)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Ventilation is stimulated without regard to the status of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3200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</a:t>
            </a:r>
            <a:r>
              <a:rPr lang="en-US" sz="3200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or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in the body fluids</a:t>
            </a:r>
          </a:p>
        </p:txBody>
      </p:sp>
      <p:pic>
        <p:nvPicPr>
          <p:cNvPr id="147461" name="Picture 5" descr="aspiri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673" t="1762" r="5139" b="3264"/>
          <a:stretch>
            <a:fillRect/>
          </a:stretch>
        </p:blipFill>
        <p:spPr bwMode="auto">
          <a:xfrm>
            <a:off x="1600200" y="4368800"/>
            <a:ext cx="3605213" cy="2489200"/>
          </a:xfrm>
          <a:prstGeom prst="rect">
            <a:avLst/>
          </a:prstGeom>
          <a:noFill/>
        </p:spPr>
      </p:pic>
      <p:pic>
        <p:nvPicPr>
          <p:cNvPr id="147463" name="Picture 7" descr="aspir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3613" y="1371600"/>
            <a:ext cx="3100387" cy="4191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F54F-8205-4F68-9F2A-016DEC83309B}" type="slidenum">
              <a:rPr lang="en-US"/>
              <a:pPr/>
              <a:t>113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  <a:noFill/>
          <a:ln/>
        </p:spPr>
        <p:txBody>
          <a:bodyPr/>
          <a:lstStyle/>
          <a:p>
            <a:r>
              <a:rPr lang="en-US" b="1" dirty="0"/>
              <a:t>RESPIRATORY ALKALOSIS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772400" cy="1828800"/>
          </a:xfrm>
          <a:noFill/>
          <a:ln/>
        </p:spPr>
        <p:txBody>
          <a:bodyPr/>
          <a:lstStyle/>
          <a:p>
            <a:r>
              <a:rPr lang="en-US" sz="3200" dirty="0"/>
              <a:t>Kidneys compensate by: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Retaining hydrogen ions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Increasing bicarbonate excretion</a:t>
            </a:r>
          </a:p>
        </p:txBody>
      </p:sp>
      <p:pic>
        <p:nvPicPr>
          <p:cNvPr id="59397" name="Picture 1029" descr="kidn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0050" y="2743200"/>
            <a:ext cx="3475038" cy="4114800"/>
          </a:xfrm>
          <a:prstGeom prst="rect">
            <a:avLst/>
          </a:prstGeom>
          <a:noFill/>
        </p:spPr>
      </p:pic>
      <p:sp>
        <p:nvSpPr>
          <p:cNvPr id="59398" name="Text Box 1030"/>
          <p:cNvSpPr txBox="1">
            <a:spLocks noChangeArrowheads="1"/>
          </p:cNvSpPr>
          <p:nvPr/>
        </p:nvSpPr>
        <p:spPr bwMode="auto">
          <a:xfrm>
            <a:off x="4724400" y="3429000"/>
            <a:ext cx="609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H</a:t>
            </a:r>
            <a:r>
              <a:rPr lang="en-US" baseline="3000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59399" name="Text Box 1031"/>
          <p:cNvSpPr txBox="1">
            <a:spLocks noChangeArrowheads="1"/>
          </p:cNvSpPr>
          <p:nvPr/>
        </p:nvSpPr>
        <p:spPr bwMode="auto">
          <a:xfrm>
            <a:off x="4495800" y="4724400"/>
            <a:ext cx="1066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/>
              <a:t>HCO</a:t>
            </a:r>
            <a:r>
              <a:rPr lang="en-US" baseline="-25000"/>
              <a:t>3</a:t>
            </a:r>
            <a:r>
              <a:rPr lang="en-US" baseline="30000"/>
              <a:t>-</a:t>
            </a:r>
          </a:p>
        </p:txBody>
      </p:sp>
      <p:sp>
        <p:nvSpPr>
          <p:cNvPr id="59400" name="Text Box 1032"/>
          <p:cNvSpPr txBox="1">
            <a:spLocks noChangeArrowheads="1"/>
          </p:cNvSpPr>
          <p:nvPr/>
        </p:nvSpPr>
        <p:spPr bwMode="auto">
          <a:xfrm>
            <a:off x="3962400" y="5257800"/>
            <a:ext cx="1066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/>
              <a:t>HCO</a:t>
            </a:r>
            <a:r>
              <a:rPr lang="en-US" baseline="-25000"/>
              <a:t>3</a:t>
            </a:r>
            <a:r>
              <a:rPr lang="en-US" baseline="30000"/>
              <a:t>-</a:t>
            </a:r>
          </a:p>
        </p:txBody>
      </p:sp>
      <p:sp>
        <p:nvSpPr>
          <p:cNvPr id="59401" name="Text Box 1033"/>
          <p:cNvSpPr txBox="1">
            <a:spLocks noChangeArrowheads="1"/>
          </p:cNvSpPr>
          <p:nvPr/>
        </p:nvSpPr>
        <p:spPr bwMode="auto">
          <a:xfrm>
            <a:off x="4267200" y="5867400"/>
            <a:ext cx="1066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/>
              <a:t>HCO</a:t>
            </a:r>
            <a:r>
              <a:rPr lang="en-US" baseline="-25000"/>
              <a:t>3</a:t>
            </a:r>
            <a:r>
              <a:rPr lang="en-US" baseline="30000"/>
              <a:t>-</a:t>
            </a:r>
          </a:p>
        </p:txBody>
      </p:sp>
      <p:sp>
        <p:nvSpPr>
          <p:cNvPr id="59402" name="Text Box 1034"/>
          <p:cNvSpPr txBox="1">
            <a:spLocks noChangeArrowheads="1"/>
          </p:cNvSpPr>
          <p:nvPr/>
        </p:nvSpPr>
        <p:spPr bwMode="auto">
          <a:xfrm>
            <a:off x="4876800" y="5470525"/>
            <a:ext cx="1066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/>
              <a:t>HCO</a:t>
            </a:r>
            <a:r>
              <a:rPr lang="en-US" baseline="-25000"/>
              <a:t>3</a:t>
            </a:r>
            <a:r>
              <a:rPr lang="en-US" baseline="30000"/>
              <a:t>-</a:t>
            </a:r>
          </a:p>
        </p:txBody>
      </p:sp>
      <p:sp>
        <p:nvSpPr>
          <p:cNvPr id="59403" name="Text Box 1035"/>
          <p:cNvSpPr txBox="1">
            <a:spLocks noChangeArrowheads="1"/>
          </p:cNvSpPr>
          <p:nvPr/>
        </p:nvSpPr>
        <p:spPr bwMode="auto">
          <a:xfrm>
            <a:off x="5334000" y="4343400"/>
            <a:ext cx="1066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/>
              <a:t>HCO</a:t>
            </a:r>
            <a:r>
              <a:rPr lang="en-US" baseline="-25000"/>
              <a:t>3</a:t>
            </a:r>
            <a:r>
              <a:rPr lang="en-US" baseline="30000"/>
              <a:t>-</a:t>
            </a:r>
          </a:p>
        </p:txBody>
      </p:sp>
      <p:sp>
        <p:nvSpPr>
          <p:cNvPr id="59404" name="Text Box 1036"/>
          <p:cNvSpPr txBox="1">
            <a:spLocks noChangeArrowheads="1"/>
          </p:cNvSpPr>
          <p:nvPr/>
        </p:nvSpPr>
        <p:spPr bwMode="auto">
          <a:xfrm>
            <a:off x="5181600" y="3276600"/>
            <a:ext cx="1066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/>
              <a:t>HCO</a:t>
            </a:r>
            <a:r>
              <a:rPr lang="en-US" baseline="-25000"/>
              <a:t>3</a:t>
            </a:r>
            <a:r>
              <a:rPr lang="en-US" baseline="30000"/>
              <a:t>-</a:t>
            </a:r>
          </a:p>
        </p:txBody>
      </p:sp>
      <p:sp>
        <p:nvSpPr>
          <p:cNvPr id="59405" name="Text Box 1037"/>
          <p:cNvSpPr txBox="1">
            <a:spLocks noChangeArrowheads="1"/>
          </p:cNvSpPr>
          <p:nvPr/>
        </p:nvSpPr>
        <p:spPr bwMode="auto">
          <a:xfrm>
            <a:off x="4267200" y="3657600"/>
            <a:ext cx="1066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/>
              <a:t>HCO</a:t>
            </a:r>
            <a:r>
              <a:rPr lang="en-US" baseline="-25000"/>
              <a:t>3</a:t>
            </a:r>
            <a:r>
              <a:rPr lang="en-US" baseline="30000"/>
              <a:t>-</a:t>
            </a:r>
          </a:p>
        </p:txBody>
      </p:sp>
      <p:sp>
        <p:nvSpPr>
          <p:cNvPr id="59406" name="Text Box 1038"/>
          <p:cNvSpPr txBox="1">
            <a:spLocks noChangeArrowheads="1"/>
          </p:cNvSpPr>
          <p:nvPr/>
        </p:nvSpPr>
        <p:spPr bwMode="auto">
          <a:xfrm>
            <a:off x="5257800" y="3733800"/>
            <a:ext cx="1066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/>
              <a:t>HCO</a:t>
            </a:r>
            <a:r>
              <a:rPr lang="en-US" baseline="-25000"/>
              <a:t>3</a:t>
            </a:r>
            <a:r>
              <a:rPr lang="en-US" baseline="30000"/>
              <a:t>-</a:t>
            </a:r>
          </a:p>
        </p:txBody>
      </p:sp>
      <p:sp>
        <p:nvSpPr>
          <p:cNvPr id="59407" name="Text Box 1039"/>
          <p:cNvSpPr txBox="1">
            <a:spLocks noChangeArrowheads="1"/>
          </p:cNvSpPr>
          <p:nvPr/>
        </p:nvSpPr>
        <p:spPr bwMode="auto">
          <a:xfrm>
            <a:off x="5257800" y="5013325"/>
            <a:ext cx="1066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/>
              <a:t>HCO</a:t>
            </a:r>
            <a:r>
              <a:rPr lang="en-US" baseline="-25000"/>
              <a:t>3</a:t>
            </a:r>
            <a:r>
              <a:rPr lang="en-US" baseline="30000"/>
              <a:t>-</a:t>
            </a:r>
          </a:p>
        </p:txBody>
      </p:sp>
      <p:sp>
        <p:nvSpPr>
          <p:cNvPr id="59408" name="Text Box 1040"/>
          <p:cNvSpPr txBox="1">
            <a:spLocks noChangeArrowheads="1"/>
          </p:cNvSpPr>
          <p:nvPr/>
        </p:nvSpPr>
        <p:spPr bwMode="auto">
          <a:xfrm>
            <a:off x="4572000" y="2971800"/>
            <a:ext cx="1066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/>
              <a:t>HCO</a:t>
            </a:r>
            <a:r>
              <a:rPr lang="en-US" baseline="-25000"/>
              <a:t>3</a:t>
            </a:r>
            <a:r>
              <a:rPr lang="en-US" baseline="30000"/>
              <a:t>-</a:t>
            </a:r>
          </a:p>
        </p:txBody>
      </p:sp>
      <p:sp>
        <p:nvSpPr>
          <p:cNvPr id="59409" name="Text Box 1041"/>
          <p:cNvSpPr txBox="1">
            <a:spLocks noChangeArrowheads="1"/>
          </p:cNvSpPr>
          <p:nvPr/>
        </p:nvSpPr>
        <p:spPr bwMode="auto">
          <a:xfrm>
            <a:off x="5181600" y="4022725"/>
            <a:ext cx="609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H</a:t>
            </a:r>
            <a:r>
              <a:rPr lang="en-US" baseline="3000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59410" name="Text Box 1042"/>
          <p:cNvSpPr txBox="1">
            <a:spLocks noChangeArrowheads="1"/>
          </p:cNvSpPr>
          <p:nvPr/>
        </p:nvSpPr>
        <p:spPr bwMode="auto">
          <a:xfrm>
            <a:off x="4800600" y="5105400"/>
            <a:ext cx="609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H</a:t>
            </a:r>
            <a:r>
              <a:rPr lang="en-US" baseline="3000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59411" name="Text Box 1043"/>
          <p:cNvSpPr txBox="1">
            <a:spLocks noChangeArrowheads="1"/>
          </p:cNvSpPr>
          <p:nvPr/>
        </p:nvSpPr>
        <p:spPr bwMode="auto">
          <a:xfrm>
            <a:off x="4267200" y="6248400"/>
            <a:ext cx="609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H</a:t>
            </a:r>
            <a:r>
              <a:rPr lang="en-US" baseline="3000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59412" name="Text Box 1044"/>
          <p:cNvSpPr txBox="1">
            <a:spLocks noChangeArrowheads="1"/>
          </p:cNvSpPr>
          <p:nvPr/>
        </p:nvSpPr>
        <p:spPr bwMode="auto">
          <a:xfrm>
            <a:off x="3810000" y="5638800"/>
            <a:ext cx="609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H</a:t>
            </a:r>
            <a:r>
              <a:rPr lang="en-US" baseline="3000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59413" name="Text Box 1045"/>
          <p:cNvSpPr txBox="1">
            <a:spLocks noChangeArrowheads="1"/>
          </p:cNvSpPr>
          <p:nvPr/>
        </p:nvSpPr>
        <p:spPr bwMode="auto">
          <a:xfrm>
            <a:off x="5105400" y="5791200"/>
            <a:ext cx="609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H</a:t>
            </a:r>
            <a:r>
              <a:rPr lang="en-US" baseline="3000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59414" name="Text Box 1046"/>
          <p:cNvSpPr txBox="1">
            <a:spLocks noChangeArrowheads="1"/>
          </p:cNvSpPr>
          <p:nvPr/>
        </p:nvSpPr>
        <p:spPr bwMode="auto">
          <a:xfrm>
            <a:off x="5334000" y="4648200"/>
            <a:ext cx="609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H</a:t>
            </a:r>
            <a:r>
              <a:rPr lang="en-US" baseline="3000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59415" name="Text Box 1047"/>
          <p:cNvSpPr txBox="1">
            <a:spLocks noChangeArrowheads="1"/>
          </p:cNvSpPr>
          <p:nvPr/>
        </p:nvSpPr>
        <p:spPr bwMode="auto">
          <a:xfrm>
            <a:off x="5638800" y="3489325"/>
            <a:ext cx="609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H</a:t>
            </a:r>
            <a:r>
              <a:rPr lang="en-US" baseline="3000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59416" name="Text Box 1048"/>
          <p:cNvSpPr txBox="1">
            <a:spLocks noChangeArrowheads="1"/>
          </p:cNvSpPr>
          <p:nvPr/>
        </p:nvSpPr>
        <p:spPr bwMode="auto">
          <a:xfrm>
            <a:off x="5715000" y="4038600"/>
            <a:ext cx="609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H</a:t>
            </a:r>
            <a:r>
              <a:rPr lang="en-US" baseline="3000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59417" name="Text Box 1049"/>
          <p:cNvSpPr txBox="1">
            <a:spLocks noChangeArrowheads="1"/>
          </p:cNvSpPr>
          <p:nvPr/>
        </p:nvSpPr>
        <p:spPr bwMode="auto">
          <a:xfrm>
            <a:off x="5486400" y="5241925"/>
            <a:ext cx="609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H</a:t>
            </a:r>
            <a:r>
              <a:rPr lang="en-US" baseline="3000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59418" name="Text Box 1050"/>
          <p:cNvSpPr txBox="1">
            <a:spLocks noChangeArrowheads="1"/>
          </p:cNvSpPr>
          <p:nvPr/>
        </p:nvSpPr>
        <p:spPr bwMode="auto">
          <a:xfrm>
            <a:off x="4191000" y="3886200"/>
            <a:ext cx="609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H</a:t>
            </a:r>
            <a:r>
              <a:rPr lang="en-US" baseline="30000">
                <a:solidFill>
                  <a:srgbClr val="FFFF00"/>
                </a:solidFill>
              </a:rPr>
              <a:t>+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C -0.02518 -0.00764 -0.05035 -0.01505 -0.0724 -0.00671 C -0.09445 0.00162 -0.1158 0.02616 -0.13247 0.05 C -0.14914 0.07384 -0.16164 0.1044 -0.1724 0.13657 C -0.18316 0.16875 -0.18733 0.21227 -0.1974 0.24329 C -0.20747 0.27431 -0.22657 0.30995 -0.23247 0.32338 " pathEditMode="relative" ptsTypes="aaaaaA">
                                      <p:cBhvr>
                                        <p:cTn id="10" dur="5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C 0.01979 -0.03102 0.03958 -0.06181 0.05 -0.09005 C 0.06041 -0.11829 0.06875 -0.15463 0.0625 -0.17014 C 0.05625 -0.18565 0.03454 -0.1838 0.0125 -0.18334 C -0.00955 -0.18287 -0.04879 -0.18172 -0.06997 -0.16667 C -0.09115 -0.15162 -0.1007 -0.12153 -0.11494 -0.09329 C -0.12917 -0.06505 -0.14497 -0.02616 -0.15504 0.00324 C -0.16511 0.03264 -0.16546 0.05231 -0.175 0.08333 C -0.18455 0.11435 -0.19862 0.15208 -0.2125 0.19004 " pathEditMode="relative" ptsTypes="aaaaaaaaA">
                                      <p:cBhvr>
                                        <p:cTn id="16" dur="5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C 0.01632 0.04398 0.03282 0.08819 0.03247 0.12315 C 0.03212 0.1581 0.0165 0.19329 -0.0026 0.20995 C -0.0217 0.22662 -0.05572 0.22037 -0.08246 0.22315 C -0.1092 0.22593 -0.14253 0.21875 -0.1625 0.22662 C -0.18246 0.23449 -0.18888 0.24491 -0.2026 0.26991 C -0.21631 0.29491 -0.2342 0.34329 -0.24496 0.37662 C -0.25572 0.40995 -0.25503 0.43495 -0.26753 0.46991 C -0.28003 0.50486 -0.3 0.5456 -0.31996 0.58657 " pathEditMode="relative" ptsTypes="aaaaaaaaA">
                                      <p:cBhvr>
                                        <p:cTn id="22" dur="5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2.22222E-6 C 0.00503 0.03449 0.01024 0.06898 -0.00261 0.08009 C -0.01546 0.0912 -0.05087 0.06898 -0.07761 0.06667 C -0.10435 0.06435 -0.13803 0.05949 -0.16251 0.06667 C -0.18698 0.07384 -0.20747 0.08565 -0.22501 0.11019 C -0.24254 0.13472 -0.25678 0.17963 -0.26754 0.21343 C -0.2783 0.24722 -0.27639 0.27685 -0.29011 0.31343 C -0.30382 0.35 -0.32691 0.39167 -0.35001 0.43333 " pathEditMode="relative" ptsTypes="aaaaaaaA">
                                      <p:cBhvr>
                                        <p:cTn id="28" dur="5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C 0.00591 0.0544 0.01198 0.10879 -0.00503 0.13333 C -0.02204 0.15787 -0.07343 0.14166 -0.1026 0.14676 C -0.13177 0.15185 -0.16041 0.15347 -0.18003 0.16342 C -0.19965 0.17338 -0.20746 0.18287 -0.21996 0.20671 C -0.23246 0.23055 -0.24618 0.27731 -0.25503 0.30671 C -0.26388 0.33611 -0.26336 0.35162 -0.27256 0.38333 C -0.28177 0.41504 -0.29809 0.47291 -0.31006 0.49676 C -0.32204 0.5206 -0.3335 0.52361 -0.34496 0.52685 " pathEditMode="relative" ptsTypes="aaaaaaaaA">
                                      <p:cBhvr>
                                        <p:cTn id="34" dur="5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  <p:bldP spid="59401" grpId="0"/>
      <p:bldP spid="59403" grpId="0"/>
      <p:bldP spid="59404" grpId="0"/>
      <p:bldP spid="59406" grpId="0"/>
      <p:bldP spid="59410" grpId="0"/>
      <p:bldP spid="59412" grpId="0"/>
      <p:bldP spid="59415" grpId="0"/>
      <p:bldP spid="59416" grpId="0"/>
      <p:bldP spid="59417" grpId="0"/>
      <p:bldP spid="59418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EBAD5-30AF-4EED-92B5-23527275FB77}" type="slidenum">
              <a:rPr lang="en-US"/>
              <a:pPr/>
              <a:t>114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HYPERVENTILATION </a:t>
            </a:r>
            <a:br>
              <a:rPr lang="en-US" sz="4000" b="1" dirty="0" smtClean="0"/>
            </a:br>
            <a:r>
              <a:rPr lang="en-US" sz="4000" b="1" dirty="0" smtClean="0"/>
              <a:t>Causes Respiratory Alkalosis</a:t>
            </a:r>
            <a:endParaRPr lang="en-US" sz="4000" b="1" dirty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838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Hyper = “Over”</a:t>
            </a: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2743200" y="2286000"/>
            <a:ext cx="64008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Elimination of CO</a:t>
            </a:r>
            <a:r>
              <a:rPr lang="en-US" sz="5400" b="1" baseline="-25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2743200" y="4038600"/>
            <a:ext cx="1216025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H</a:t>
            </a:r>
            <a:r>
              <a:rPr lang="en-US" sz="5400" baseline="30000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2743200" y="5729288"/>
            <a:ext cx="2187575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pH</a:t>
            </a:r>
            <a:endParaRPr lang="en-US" sz="5400" baseline="30000" dirty="0">
              <a:solidFill>
                <a:srgbClr val="C00000"/>
              </a:solidFill>
            </a:endParaRPr>
          </a:p>
        </p:txBody>
      </p:sp>
      <p:sp>
        <p:nvSpPr>
          <p:cNvPr id="219143" name="AutoShape 7"/>
          <p:cNvSpPr>
            <a:spLocks noChangeArrowheads="1"/>
          </p:cNvSpPr>
          <p:nvPr/>
        </p:nvSpPr>
        <p:spPr bwMode="auto">
          <a:xfrm rot="-21600000">
            <a:off x="1752600" y="2133600"/>
            <a:ext cx="685800" cy="1219200"/>
          </a:xfrm>
          <a:prstGeom prst="upArrow">
            <a:avLst>
              <a:gd name="adj1" fmla="val 50000"/>
              <a:gd name="adj2" fmla="val 44444"/>
            </a:avLst>
          </a:prstGeom>
          <a:solidFill>
            <a:srgbClr val="FF3300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9144" name="AutoShape 8"/>
          <p:cNvSpPr>
            <a:spLocks noChangeArrowheads="1"/>
          </p:cNvSpPr>
          <p:nvPr/>
        </p:nvSpPr>
        <p:spPr bwMode="auto">
          <a:xfrm rot="-21600000">
            <a:off x="1752600" y="5334000"/>
            <a:ext cx="685800" cy="1219200"/>
          </a:xfrm>
          <a:prstGeom prst="upArrow">
            <a:avLst>
              <a:gd name="adj1" fmla="val 50000"/>
              <a:gd name="adj2" fmla="val 44444"/>
            </a:avLst>
          </a:prstGeom>
          <a:solidFill>
            <a:srgbClr val="FF3300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9145" name="AutoShape 9"/>
          <p:cNvSpPr>
            <a:spLocks noChangeArrowheads="1"/>
          </p:cNvSpPr>
          <p:nvPr/>
        </p:nvSpPr>
        <p:spPr bwMode="auto">
          <a:xfrm rot="-32400000">
            <a:off x="1752600" y="3733800"/>
            <a:ext cx="685800" cy="1219200"/>
          </a:xfrm>
          <a:prstGeom prst="upArrow">
            <a:avLst>
              <a:gd name="adj1" fmla="val 50000"/>
              <a:gd name="adj2" fmla="val 44444"/>
            </a:avLst>
          </a:prstGeom>
          <a:solidFill>
            <a:srgbClr val="66FFFF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972B-374A-45A4-AB97-479DB10DB8A0}" type="slidenum">
              <a:rPr lang="en-US"/>
              <a:pPr/>
              <a:t>115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Compensation of Respiratory Alkalosis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If </a:t>
            </a:r>
            <a:r>
              <a:rPr lang="en-US" sz="4400" b="1" dirty="0" smtClean="0"/>
              <a:t>kidneys </a:t>
            </a:r>
            <a:r>
              <a:rPr lang="en-US" sz="4400" dirty="0" smtClean="0"/>
              <a:t>are functioning normal</a:t>
            </a:r>
          </a:p>
          <a:p>
            <a:r>
              <a:rPr lang="en-US" sz="4400" dirty="0" smtClean="0"/>
              <a:t>The conditions of respiratory acidosis or alkalosis are compensated.</a:t>
            </a:r>
          </a:p>
          <a:p>
            <a:r>
              <a:rPr lang="en-US" sz="4400" b="1" dirty="0" smtClean="0"/>
              <a:t>Kidneys </a:t>
            </a:r>
            <a:r>
              <a:rPr lang="en-US" sz="4400" b="1" dirty="0"/>
              <a:t>conserve hydrogen ion</a:t>
            </a:r>
          </a:p>
          <a:p>
            <a:r>
              <a:rPr lang="en-US" sz="4400" b="1" dirty="0"/>
              <a:t>Excrete bicarbonate ion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F3F2-239E-4863-B61A-2C74DB819F20}" type="slidenum">
              <a:rPr lang="en-US"/>
              <a:pPr/>
              <a:t>116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Treatment of Respiratory Alkalosis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Treat underlying cause</a:t>
            </a:r>
          </a:p>
          <a:p>
            <a:r>
              <a:rPr lang="en-US" sz="4800" dirty="0"/>
              <a:t>Breathe into a paper bag</a:t>
            </a:r>
          </a:p>
          <a:p>
            <a:r>
              <a:rPr lang="en-US" sz="4800" dirty="0"/>
              <a:t>IV Chloride containing solution </a:t>
            </a:r>
            <a:r>
              <a:rPr lang="en-US" sz="4800" dirty="0" smtClean="0"/>
              <a:t>Cl</a:t>
            </a:r>
            <a:r>
              <a:rPr lang="en-US" sz="4800" baseline="30000" dirty="0" smtClean="0"/>
              <a:t>- </a:t>
            </a:r>
            <a:r>
              <a:rPr lang="en-US" sz="4800" dirty="0"/>
              <a:t>ions replace lost bicarbonate ions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F41B2-2EA9-4E81-8DA2-13F42F9A4D66}" type="slidenum">
              <a:rPr lang="en-US"/>
              <a:pPr/>
              <a:t>117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74612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4800" b="1" dirty="0"/>
              <a:t>METABOLIC ACIDOSIS</a:t>
            </a:r>
          </a:p>
        </p:txBody>
      </p:sp>
      <p:pic>
        <p:nvPicPr>
          <p:cNvPr id="37920" name="Picture 1056" descr="beach%20run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7391400" cy="4772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9D4C-EB98-4119-B679-0658D045A949}" type="slidenum">
              <a:rPr lang="en-US"/>
              <a:pPr/>
              <a:t>118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Metabolic Acidosis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Primary Alkali deficit</a:t>
            </a:r>
          </a:p>
          <a:p>
            <a:r>
              <a:rPr lang="en-US" b="1" dirty="0" smtClean="0"/>
              <a:t>Bicarbonate </a:t>
            </a:r>
            <a:r>
              <a:rPr lang="en-US" b="1" dirty="0"/>
              <a:t>deficit  </a:t>
            </a:r>
            <a:r>
              <a:rPr lang="en-US" dirty="0"/>
              <a:t>- blood concentrations of </a:t>
            </a:r>
            <a:r>
              <a:rPr lang="en-US" dirty="0" smtClean="0"/>
              <a:t>bicarbonate </a:t>
            </a:r>
            <a:r>
              <a:rPr lang="en-US" dirty="0"/>
              <a:t>drop below 22mEq/L</a:t>
            </a:r>
          </a:p>
          <a:p>
            <a:r>
              <a:rPr lang="en-US" dirty="0"/>
              <a:t>Causes:</a:t>
            </a:r>
          </a:p>
          <a:p>
            <a:pPr lvl="1"/>
            <a:r>
              <a:rPr lang="en-US" b="1" dirty="0"/>
              <a:t>Loss of bicarbonate through diarrhea or renal </a:t>
            </a:r>
            <a:r>
              <a:rPr lang="en-US" b="1" dirty="0" smtClean="0"/>
              <a:t>dysfunction.</a:t>
            </a:r>
            <a:endParaRPr lang="en-US" b="1" dirty="0"/>
          </a:p>
          <a:p>
            <a:pPr lvl="1"/>
            <a:r>
              <a:rPr lang="en-US" b="1" dirty="0" smtClean="0"/>
              <a:t>Overproduction production </a:t>
            </a:r>
            <a:r>
              <a:rPr lang="en-US" b="1" dirty="0"/>
              <a:t>of acids (lactic acid or ketones)</a:t>
            </a:r>
          </a:p>
          <a:p>
            <a:pPr lvl="1"/>
            <a:r>
              <a:rPr lang="en-US" b="1" dirty="0"/>
              <a:t>Failure of kidneys to excrete H</a:t>
            </a:r>
            <a:r>
              <a:rPr lang="en-US" b="1" baseline="30000" dirty="0"/>
              <a:t>+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31262-F86E-442A-8222-F8962A79791D}" type="slidenum">
              <a:rPr lang="en-US"/>
              <a:pPr/>
              <a:t>119</a:t>
            </a:fld>
            <a:endParaRPr lang="en-US" dirty="0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8275"/>
            <a:ext cx="7772400" cy="74612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b="1" dirty="0"/>
              <a:t>METABOLIC ACIDOSIS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2895600"/>
          </a:xfrm>
          <a:noFill/>
          <a:ln/>
        </p:spPr>
        <p:txBody>
          <a:bodyPr/>
          <a:lstStyle/>
          <a:p>
            <a:r>
              <a:rPr lang="en-US" sz="3200"/>
              <a:t>Occurs when there is a decrease in the normal 20:1 ratio</a:t>
            </a:r>
          </a:p>
          <a:p>
            <a:pPr lvl="1"/>
            <a:r>
              <a:rPr lang="en-US" sz="3200"/>
              <a:t>Decrease in blood 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pH</a:t>
            </a:r>
            <a:r>
              <a:rPr lang="en-US" sz="3200"/>
              <a:t> and bicarbonate level</a:t>
            </a:r>
          </a:p>
          <a:p>
            <a:r>
              <a:rPr lang="en-US" sz="3200"/>
              <a:t>Excessive 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32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3200"/>
              <a:t> or decreased 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HCO</a:t>
            </a:r>
            <a:r>
              <a:rPr lang="en-US" sz="32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32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en-US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3657600"/>
            <a:ext cx="8991600" cy="3124200"/>
            <a:chOff x="144" y="2304"/>
            <a:chExt cx="5664" cy="196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44" y="2304"/>
              <a:ext cx="2496" cy="1968"/>
              <a:chOff x="1440" y="2304"/>
              <a:chExt cx="2496" cy="1968"/>
            </a:xfrm>
          </p:grpSpPr>
          <p:sp>
            <p:nvSpPr>
              <p:cNvPr id="297990" name="AutoShape 6"/>
              <p:cNvSpPr>
                <a:spLocks noChangeArrowheads="1"/>
              </p:cNvSpPr>
              <p:nvPr/>
            </p:nvSpPr>
            <p:spPr bwMode="auto">
              <a:xfrm>
                <a:off x="2304" y="3600"/>
                <a:ext cx="720" cy="67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 w="12700">
                <a:miter lim="800000"/>
                <a:headEnd type="none" w="sm" len="sm"/>
                <a:tailEnd type="none" w="sm" len="sm"/>
              </a:ln>
              <a:effectLst/>
              <a:scene3d>
                <a:camera prst="legacyObliqueTopRight"/>
                <a:lightRig rig="legacyFlat2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80808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97991" name="Rectangle 7"/>
              <p:cNvSpPr>
                <a:spLocks noChangeArrowheads="1"/>
              </p:cNvSpPr>
              <p:nvPr/>
            </p:nvSpPr>
            <p:spPr bwMode="auto">
              <a:xfrm>
                <a:off x="1440" y="3456"/>
                <a:ext cx="2496" cy="144"/>
              </a:xfrm>
              <a:prstGeom prst="rect">
                <a:avLst/>
              </a:prstGeom>
              <a:solidFill>
                <a:schemeClr val="folHlink"/>
              </a:solidFill>
              <a:ln w="12700">
                <a:miter lim="800000"/>
                <a:headEnd type="none" w="sm" len="sm"/>
                <a:tailEnd type="none" w="sm" len="sm"/>
              </a:ln>
              <a:effectLst/>
              <a:scene3d>
                <a:camera prst="legacyObliqueTopRight"/>
                <a:lightRig rig="legacyFlat2" dir="t"/>
              </a:scene3d>
              <a:sp3d extrusionH="608000" prstMaterial="legacyMatte">
                <a:bevelT w="13500" h="13500" prst="angle"/>
                <a:bevelB w="13500" h="13500" prst="angle"/>
                <a:extrusionClr>
                  <a:srgbClr val="969696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97992" name="Freeform 8"/>
              <p:cNvSpPr>
                <a:spLocks/>
              </p:cNvSpPr>
              <p:nvPr/>
            </p:nvSpPr>
            <p:spPr bwMode="auto">
              <a:xfrm>
                <a:off x="1562" y="2304"/>
                <a:ext cx="672" cy="1104"/>
              </a:xfrm>
              <a:custGeom>
                <a:avLst/>
                <a:gdLst/>
                <a:ahLst/>
                <a:cxnLst>
                  <a:cxn ang="0">
                    <a:pos x="144" y="48"/>
                  </a:cxn>
                  <a:cxn ang="0">
                    <a:pos x="144" y="144"/>
                  </a:cxn>
                  <a:cxn ang="0">
                    <a:pos x="240" y="144"/>
                  </a:cxn>
                  <a:cxn ang="0">
                    <a:pos x="240" y="192"/>
                  </a:cxn>
                  <a:cxn ang="0">
                    <a:pos x="0" y="192"/>
                  </a:cxn>
                  <a:cxn ang="0">
                    <a:pos x="0" y="1008"/>
                  </a:cxn>
                  <a:cxn ang="0">
                    <a:pos x="624" y="1008"/>
                  </a:cxn>
                  <a:cxn ang="0">
                    <a:pos x="624" y="192"/>
                  </a:cxn>
                  <a:cxn ang="0">
                    <a:pos x="402" y="186"/>
                  </a:cxn>
                  <a:cxn ang="0">
                    <a:pos x="402" y="138"/>
                  </a:cxn>
                  <a:cxn ang="0">
                    <a:pos x="480" y="144"/>
                  </a:cxn>
                  <a:cxn ang="0">
                    <a:pos x="480" y="0"/>
                  </a:cxn>
                  <a:cxn ang="0">
                    <a:pos x="144" y="0"/>
                  </a:cxn>
                  <a:cxn ang="0">
                    <a:pos x="144" y="96"/>
                  </a:cxn>
                </a:cxnLst>
                <a:rect l="0" t="0" r="r" b="b"/>
                <a:pathLst>
                  <a:path w="624" h="1008">
                    <a:moveTo>
                      <a:pt x="144" y="48"/>
                    </a:moveTo>
                    <a:lnTo>
                      <a:pt x="144" y="144"/>
                    </a:lnTo>
                    <a:lnTo>
                      <a:pt x="240" y="144"/>
                    </a:lnTo>
                    <a:lnTo>
                      <a:pt x="240" y="192"/>
                    </a:lnTo>
                    <a:lnTo>
                      <a:pt x="0" y="192"/>
                    </a:lnTo>
                    <a:lnTo>
                      <a:pt x="0" y="1008"/>
                    </a:lnTo>
                    <a:lnTo>
                      <a:pt x="624" y="1008"/>
                    </a:lnTo>
                    <a:lnTo>
                      <a:pt x="624" y="192"/>
                    </a:lnTo>
                    <a:lnTo>
                      <a:pt x="402" y="186"/>
                    </a:lnTo>
                    <a:lnTo>
                      <a:pt x="402" y="138"/>
                    </a:lnTo>
                    <a:lnTo>
                      <a:pt x="480" y="144"/>
                    </a:lnTo>
                    <a:lnTo>
                      <a:pt x="480" y="0"/>
                    </a:lnTo>
                    <a:lnTo>
                      <a:pt x="144" y="0"/>
                    </a:lnTo>
                    <a:lnTo>
                      <a:pt x="144" y="96"/>
                    </a:lnTo>
                  </a:path>
                </a:pathLst>
              </a:custGeom>
              <a:solidFill>
                <a:srgbClr val="FF91BE"/>
              </a:solidFill>
              <a:ln w="12700" cap="flat" cmpd="sng">
                <a:prstDash val="solid"/>
                <a:round/>
                <a:headEnd type="none" w="sm" len="sm"/>
                <a:tailEnd type="none" w="sm" len="sm"/>
              </a:ln>
              <a:effectLst/>
              <a:scene3d>
                <a:camera prst="legacyObliqueTopRight"/>
                <a:lightRig rig="legacyFlat2" dir="t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FF91BE"/>
                </a:extrusionClr>
              </a:sp3d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97993" name="Text Box 9"/>
              <p:cNvSpPr txBox="1">
                <a:spLocks noChangeArrowheads="1"/>
              </p:cNvSpPr>
              <p:nvPr/>
            </p:nvSpPr>
            <p:spPr bwMode="auto">
              <a:xfrm>
                <a:off x="1536" y="2688"/>
                <a:ext cx="72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/>
                  <a:t>H</a:t>
                </a:r>
                <a:r>
                  <a:rPr lang="en-US" sz="2400" baseline="-25000"/>
                  <a:t>2</a:t>
                </a:r>
                <a:r>
                  <a:rPr lang="en-US" sz="2400"/>
                  <a:t>CO</a:t>
                </a:r>
                <a:r>
                  <a:rPr lang="en-US" sz="2400" baseline="-25000"/>
                  <a:t>3</a:t>
                </a:r>
              </a:p>
            </p:txBody>
          </p:sp>
          <p:sp>
            <p:nvSpPr>
              <p:cNvPr id="297994" name="Freeform 10"/>
              <p:cNvSpPr>
                <a:spLocks/>
              </p:cNvSpPr>
              <p:nvPr/>
            </p:nvSpPr>
            <p:spPr bwMode="auto">
              <a:xfrm>
                <a:off x="3168" y="2304"/>
                <a:ext cx="672" cy="1104"/>
              </a:xfrm>
              <a:custGeom>
                <a:avLst/>
                <a:gdLst/>
                <a:ahLst/>
                <a:cxnLst>
                  <a:cxn ang="0">
                    <a:pos x="144" y="48"/>
                  </a:cxn>
                  <a:cxn ang="0">
                    <a:pos x="144" y="144"/>
                  </a:cxn>
                  <a:cxn ang="0">
                    <a:pos x="240" y="144"/>
                  </a:cxn>
                  <a:cxn ang="0">
                    <a:pos x="240" y="192"/>
                  </a:cxn>
                  <a:cxn ang="0">
                    <a:pos x="0" y="192"/>
                  </a:cxn>
                  <a:cxn ang="0">
                    <a:pos x="0" y="1008"/>
                  </a:cxn>
                  <a:cxn ang="0">
                    <a:pos x="624" y="1008"/>
                  </a:cxn>
                  <a:cxn ang="0">
                    <a:pos x="624" y="192"/>
                  </a:cxn>
                  <a:cxn ang="0">
                    <a:pos x="402" y="186"/>
                  </a:cxn>
                  <a:cxn ang="0">
                    <a:pos x="402" y="138"/>
                  </a:cxn>
                  <a:cxn ang="0">
                    <a:pos x="480" y="144"/>
                  </a:cxn>
                  <a:cxn ang="0">
                    <a:pos x="480" y="0"/>
                  </a:cxn>
                  <a:cxn ang="0">
                    <a:pos x="144" y="0"/>
                  </a:cxn>
                  <a:cxn ang="0">
                    <a:pos x="144" y="96"/>
                  </a:cxn>
                </a:cxnLst>
                <a:rect l="0" t="0" r="r" b="b"/>
                <a:pathLst>
                  <a:path w="624" h="1008">
                    <a:moveTo>
                      <a:pt x="144" y="48"/>
                    </a:moveTo>
                    <a:lnTo>
                      <a:pt x="144" y="144"/>
                    </a:lnTo>
                    <a:lnTo>
                      <a:pt x="240" y="144"/>
                    </a:lnTo>
                    <a:lnTo>
                      <a:pt x="240" y="192"/>
                    </a:lnTo>
                    <a:lnTo>
                      <a:pt x="0" y="192"/>
                    </a:lnTo>
                    <a:lnTo>
                      <a:pt x="0" y="1008"/>
                    </a:lnTo>
                    <a:lnTo>
                      <a:pt x="624" y="1008"/>
                    </a:lnTo>
                    <a:lnTo>
                      <a:pt x="624" y="192"/>
                    </a:lnTo>
                    <a:lnTo>
                      <a:pt x="402" y="186"/>
                    </a:lnTo>
                    <a:lnTo>
                      <a:pt x="402" y="138"/>
                    </a:lnTo>
                    <a:lnTo>
                      <a:pt x="480" y="144"/>
                    </a:lnTo>
                    <a:lnTo>
                      <a:pt x="480" y="0"/>
                    </a:lnTo>
                    <a:lnTo>
                      <a:pt x="144" y="0"/>
                    </a:lnTo>
                    <a:lnTo>
                      <a:pt x="144" y="96"/>
                    </a:lnTo>
                  </a:path>
                </a:pathLst>
              </a:custGeom>
              <a:solidFill>
                <a:srgbClr val="66FFFF"/>
              </a:solidFill>
              <a:ln w="12700" cap="flat" cmpd="sng">
                <a:prstDash val="solid"/>
                <a:round/>
                <a:headEnd type="none" w="sm" len="sm"/>
                <a:tailEnd type="none" w="sm" len="sm"/>
              </a:ln>
              <a:effectLst/>
              <a:scene3d>
                <a:camera prst="legacyObliqueTopRight"/>
                <a:lightRig rig="legacyFlat2" dir="t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66FFFF"/>
                </a:extrusionClr>
              </a:sp3d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97995" name="Text Box 11"/>
              <p:cNvSpPr txBox="1">
                <a:spLocks noChangeArrowheads="1"/>
              </p:cNvSpPr>
              <p:nvPr/>
            </p:nvSpPr>
            <p:spPr bwMode="auto">
              <a:xfrm>
                <a:off x="3168" y="2688"/>
                <a:ext cx="72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/>
                  <a:t>HCO</a:t>
                </a:r>
                <a:r>
                  <a:rPr lang="en-US" sz="2400" baseline="-25000"/>
                  <a:t>3</a:t>
                </a:r>
                <a:r>
                  <a:rPr lang="en-US" sz="2400" baseline="30000"/>
                  <a:t>-</a:t>
                </a:r>
              </a:p>
            </p:txBody>
          </p:sp>
          <p:sp>
            <p:nvSpPr>
              <p:cNvPr id="297996" name="Text Box 12"/>
              <p:cNvSpPr txBox="1">
                <a:spLocks noChangeArrowheads="1"/>
              </p:cNvSpPr>
              <p:nvPr/>
            </p:nvSpPr>
            <p:spPr bwMode="auto">
              <a:xfrm>
                <a:off x="1920" y="3783"/>
                <a:ext cx="336" cy="44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4000">
                    <a:solidFill>
                      <a:srgbClr val="FFFF00"/>
                    </a:solidFill>
                  </a:rPr>
                  <a:t>1</a:t>
                </a:r>
                <a:endParaRPr lang="en-US" sz="4000" baseline="-25000">
                  <a:solidFill>
                    <a:srgbClr val="FFFF00"/>
                  </a:solidFill>
                </a:endParaRPr>
              </a:p>
            </p:txBody>
          </p:sp>
          <p:sp>
            <p:nvSpPr>
              <p:cNvPr id="297997" name="Text Box 13"/>
              <p:cNvSpPr txBox="1">
                <a:spLocks noChangeArrowheads="1"/>
              </p:cNvSpPr>
              <p:nvPr/>
            </p:nvSpPr>
            <p:spPr bwMode="auto">
              <a:xfrm>
                <a:off x="3168" y="3783"/>
                <a:ext cx="576" cy="44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4000">
                    <a:solidFill>
                      <a:srgbClr val="FFFF00"/>
                    </a:solidFill>
                  </a:rPr>
                  <a:t>20</a:t>
                </a:r>
                <a:endParaRPr lang="en-US" sz="4000" baseline="-25000">
                  <a:solidFill>
                    <a:srgbClr val="FFFF00"/>
                  </a:solidFill>
                </a:endParaRPr>
              </a:p>
            </p:txBody>
          </p:sp>
          <p:sp>
            <p:nvSpPr>
              <p:cNvPr id="297998" name="Text Box 14"/>
              <p:cNvSpPr txBox="1">
                <a:spLocks noChangeArrowheads="1"/>
              </p:cNvSpPr>
              <p:nvPr/>
            </p:nvSpPr>
            <p:spPr bwMode="auto">
              <a:xfrm>
                <a:off x="2544" y="3744"/>
                <a:ext cx="336" cy="48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4400">
                    <a:solidFill>
                      <a:srgbClr val="FFFF00"/>
                    </a:solidFill>
                  </a:rPr>
                  <a:t>:</a:t>
                </a:r>
                <a:endParaRPr lang="en-US" sz="4400" baseline="-2500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97999" name="Text Box 15"/>
            <p:cNvSpPr txBox="1">
              <a:spLocks noChangeArrowheads="1"/>
            </p:cNvSpPr>
            <p:nvPr/>
          </p:nvSpPr>
          <p:spPr bwMode="auto">
            <a:xfrm>
              <a:off x="3120" y="2880"/>
              <a:ext cx="672" cy="98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9600" dirty="0">
                  <a:solidFill>
                    <a:srgbClr val="FFFF00"/>
                  </a:solidFill>
                </a:rPr>
                <a:t>=</a:t>
              </a:r>
            </a:p>
          </p:txBody>
        </p:sp>
        <p:sp>
          <p:nvSpPr>
            <p:cNvPr id="298000" name="Text Box 16"/>
            <p:cNvSpPr txBox="1">
              <a:spLocks noChangeArrowheads="1"/>
            </p:cNvSpPr>
            <p:nvPr/>
          </p:nvSpPr>
          <p:spPr bwMode="auto">
            <a:xfrm>
              <a:off x="3936" y="2880"/>
              <a:ext cx="1872" cy="98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9600">
                  <a:solidFill>
                    <a:srgbClr val="FFFF00"/>
                  </a:solidFill>
                </a:rPr>
                <a:t>7.4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20650" y="3875088"/>
            <a:ext cx="8915400" cy="2906712"/>
            <a:chOff x="192" y="2441"/>
            <a:chExt cx="5616" cy="1831"/>
          </a:xfrm>
        </p:grpSpPr>
        <p:sp>
          <p:nvSpPr>
            <p:cNvPr id="298002" name="AutoShape 18"/>
            <p:cNvSpPr>
              <a:spLocks noChangeArrowheads="1"/>
            </p:cNvSpPr>
            <p:nvPr/>
          </p:nvSpPr>
          <p:spPr bwMode="auto">
            <a:xfrm>
              <a:off x="1118" y="3600"/>
              <a:ext cx="720" cy="672"/>
            </a:xfrm>
            <a:prstGeom prst="triangle">
              <a:avLst>
                <a:gd name="adj" fmla="val 50000"/>
              </a:avLst>
            </a:prstGeom>
            <a:solidFill>
              <a:schemeClr val="folHlink"/>
            </a:soli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98003" name="Rectangle 19"/>
            <p:cNvSpPr>
              <a:spLocks noChangeArrowheads="1"/>
            </p:cNvSpPr>
            <p:nvPr/>
          </p:nvSpPr>
          <p:spPr bwMode="auto">
            <a:xfrm rot="-865247">
              <a:off x="254" y="3456"/>
              <a:ext cx="2496" cy="144"/>
            </a:xfrm>
            <a:prstGeom prst="rect">
              <a:avLst/>
            </a:prstGeom>
            <a:solidFill>
              <a:schemeClr val="folHlink"/>
            </a:soli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2" dir="t"/>
            </a:scene3d>
            <a:sp3d extrusionH="6080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98004" name="Freeform 20"/>
            <p:cNvSpPr>
              <a:spLocks/>
            </p:cNvSpPr>
            <p:nvPr/>
          </p:nvSpPr>
          <p:spPr bwMode="auto">
            <a:xfrm rot="-907115">
              <a:off x="218" y="2502"/>
              <a:ext cx="672" cy="1104"/>
            </a:xfrm>
            <a:custGeom>
              <a:avLst/>
              <a:gdLst/>
              <a:ahLst/>
              <a:cxnLst>
                <a:cxn ang="0">
                  <a:pos x="144" y="48"/>
                </a:cxn>
                <a:cxn ang="0">
                  <a:pos x="144" y="144"/>
                </a:cxn>
                <a:cxn ang="0">
                  <a:pos x="240" y="144"/>
                </a:cxn>
                <a:cxn ang="0">
                  <a:pos x="240" y="192"/>
                </a:cxn>
                <a:cxn ang="0">
                  <a:pos x="0" y="192"/>
                </a:cxn>
                <a:cxn ang="0">
                  <a:pos x="0" y="1008"/>
                </a:cxn>
                <a:cxn ang="0">
                  <a:pos x="624" y="1008"/>
                </a:cxn>
                <a:cxn ang="0">
                  <a:pos x="624" y="192"/>
                </a:cxn>
                <a:cxn ang="0">
                  <a:pos x="402" y="186"/>
                </a:cxn>
                <a:cxn ang="0">
                  <a:pos x="402" y="138"/>
                </a:cxn>
                <a:cxn ang="0">
                  <a:pos x="480" y="144"/>
                </a:cxn>
                <a:cxn ang="0">
                  <a:pos x="480" y="0"/>
                </a:cxn>
                <a:cxn ang="0">
                  <a:pos x="144" y="0"/>
                </a:cxn>
                <a:cxn ang="0">
                  <a:pos x="144" y="96"/>
                </a:cxn>
              </a:cxnLst>
              <a:rect l="0" t="0" r="r" b="b"/>
              <a:pathLst>
                <a:path w="624" h="1008">
                  <a:moveTo>
                    <a:pt x="144" y="48"/>
                  </a:moveTo>
                  <a:lnTo>
                    <a:pt x="144" y="144"/>
                  </a:lnTo>
                  <a:lnTo>
                    <a:pt x="240" y="144"/>
                  </a:lnTo>
                  <a:lnTo>
                    <a:pt x="240" y="192"/>
                  </a:lnTo>
                  <a:lnTo>
                    <a:pt x="0" y="192"/>
                  </a:lnTo>
                  <a:lnTo>
                    <a:pt x="0" y="1008"/>
                  </a:lnTo>
                  <a:lnTo>
                    <a:pt x="624" y="1008"/>
                  </a:lnTo>
                  <a:lnTo>
                    <a:pt x="624" y="192"/>
                  </a:lnTo>
                  <a:lnTo>
                    <a:pt x="402" y="186"/>
                  </a:lnTo>
                  <a:lnTo>
                    <a:pt x="402" y="138"/>
                  </a:lnTo>
                  <a:lnTo>
                    <a:pt x="480" y="144"/>
                  </a:lnTo>
                  <a:lnTo>
                    <a:pt x="480" y="0"/>
                  </a:lnTo>
                  <a:lnTo>
                    <a:pt x="144" y="0"/>
                  </a:lnTo>
                  <a:lnTo>
                    <a:pt x="144" y="96"/>
                  </a:lnTo>
                </a:path>
              </a:pathLst>
            </a:custGeom>
            <a:solidFill>
              <a:srgbClr val="FF91BE"/>
            </a:solid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91BE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98005" name="Text Box 21"/>
            <p:cNvSpPr txBox="1">
              <a:spLocks noChangeArrowheads="1"/>
            </p:cNvSpPr>
            <p:nvPr/>
          </p:nvSpPr>
          <p:spPr bwMode="auto">
            <a:xfrm rot="-911150">
              <a:off x="192" y="2886"/>
              <a:ext cx="72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2400"/>
                <a:t>H</a:t>
              </a:r>
              <a:r>
                <a:rPr lang="en-US" sz="2400" baseline="-25000"/>
                <a:t>2</a:t>
              </a:r>
              <a:r>
                <a:rPr lang="en-US" sz="2400"/>
                <a:t>CO</a:t>
              </a:r>
              <a:r>
                <a:rPr lang="en-US" sz="2400" baseline="-25000"/>
                <a:t>3</a:t>
              </a:r>
            </a:p>
          </p:txBody>
        </p:sp>
        <p:sp>
          <p:nvSpPr>
            <p:cNvPr id="298006" name="Freeform 22"/>
            <p:cNvSpPr>
              <a:spLocks/>
            </p:cNvSpPr>
            <p:nvPr/>
          </p:nvSpPr>
          <p:spPr bwMode="auto">
            <a:xfrm rot="-854166">
              <a:off x="1854" y="2441"/>
              <a:ext cx="672" cy="768"/>
            </a:xfrm>
            <a:custGeom>
              <a:avLst/>
              <a:gdLst/>
              <a:ahLst/>
              <a:cxnLst>
                <a:cxn ang="0">
                  <a:pos x="144" y="48"/>
                </a:cxn>
                <a:cxn ang="0">
                  <a:pos x="144" y="144"/>
                </a:cxn>
                <a:cxn ang="0">
                  <a:pos x="240" y="144"/>
                </a:cxn>
                <a:cxn ang="0">
                  <a:pos x="240" y="192"/>
                </a:cxn>
                <a:cxn ang="0">
                  <a:pos x="0" y="192"/>
                </a:cxn>
                <a:cxn ang="0">
                  <a:pos x="0" y="1008"/>
                </a:cxn>
                <a:cxn ang="0">
                  <a:pos x="624" y="1008"/>
                </a:cxn>
                <a:cxn ang="0">
                  <a:pos x="624" y="192"/>
                </a:cxn>
                <a:cxn ang="0">
                  <a:pos x="402" y="186"/>
                </a:cxn>
                <a:cxn ang="0">
                  <a:pos x="402" y="138"/>
                </a:cxn>
                <a:cxn ang="0">
                  <a:pos x="480" y="144"/>
                </a:cxn>
                <a:cxn ang="0">
                  <a:pos x="480" y="0"/>
                </a:cxn>
                <a:cxn ang="0">
                  <a:pos x="144" y="0"/>
                </a:cxn>
                <a:cxn ang="0">
                  <a:pos x="144" y="96"/>
                </a:cxn>
              </a:cxnLst>
              <a:rect l="0" t="0" r="r" b="b"/>
              <a:pathLst>
                <a:path w="624" h="1008">
                  <a:moveTo>
                    <a:pt x="144" y="48"/>
                  </a:moveTo>
                  <a:lnTo>
                    <a:pt x="144" y="144"/>
                  </a:lnTo>
                  <a:lnTo>
                    <a:pt x="240" y="144"/>
                  </a:lnTo>
                  <a:lnTo>
                    <a:pt x="240" y="192"/>
                  </a:lnTo>
                  <a:lnTo>
                    <a:pt x="0" y="192"/>
                  </a:lnTo>
                  <a:lnTo>
                    <a:pt x="0" y="1008"/>
                  </a:lnTo>
                  <a:lnTo>
                    <a:pt x="624" y="1008"/>
                  </a:lnTo>
                  <a:lnTo>
                    <a:pt x="624" y="192"/>
                  </a:lnTo>
                  <a:lnTo>
                    <a:pt x="402" y="186"/>
                  </a:lnTo>
                  <a:lnTo>
                    <a:pt x="402" y="138"/>
                  </a:lnTo>
                  <a:lnTo>
                    <a:pt x="480" y="144"/>
                  </a:lnTo>
                  <a:lnTo>
                    <a:pt x="480" y="0"/>
                  </a:lnTo>
                  <a:lnTo>
                    <a:pt x="144" y="0"/>
                  </a:lnTo>
                  <a:lnTo>
                    <a:pt x="144" y="96"/>
                  </a:lnTo>
                </a:path>
              </a:pathLst>
            </a:custGeom>
            <a:solidFill>
              <a:srgbClr val="66FFFF"/>
            </a:solid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66FF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98007" name="Text Box 23"/>
            <p:cNvSpPr txBox="1">
              <a:spLocks noChangeArrowheads="1"/>
            </p:cNvSpPr>
            <p:nvPr/>
          </p:nvSpPr>
          <p:spPr bwMode="auto">
            <a:xfrm rot="-883292">
              <a:off x="1842" y="2636"/>
              <a:ext cx="72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2400"/>
                <a:t>HCO</a:t>
              </a:r>
              <a:r>
                <a:rPr lang="en-US" sz="2400" baseline="-25000"/>
                <a:t>3</a:t>
              </a:r>
              <a:r>
                <a:rPr lang="en-US" sz="2400" baseline="30000"/>
                <a:t>-</a:t>
              </a:r>
            </a:p>
          </p:txBody>
        </p:sp>
        <p:sp>
          <p:nvSpPr>
            <p:cNvPr id="298008" name="Text Box 24"/>
            <p:cNvSpPr txBox="1">
              <a:spLocks noChangeArrowheads="1"/>
            </p:cNvSpPr>
            <p:nvPr/>
          </p:nvSpPr>
          <p:spPr bwMode="auto">
            <a:xfrm>
              <a:off x="734" y="3783"/>
              <a:ext cx="336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>
                  <a:solidFill>
                    <a:srgbClr val="C00000"/>
                  </a:solidFill>
                </a:rPr>
                <a:t>1</a:t>
              </a:r>
              <a:endParaRPr lang="en-US" sz="4000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298009" name="Text Box 25"/>
            <p:cNvSpPr txBox="1">
              <a:spLocks noChangeArrowheads="1"/>
            </p:cNvSpPr>
            <p:nvPr/>
          </p:nvSpPr>
          <p:spPr bwMode="auto">
            <a:xfrm>
              <a:off x="1982" y="3783"/>
              <a:ext cx="576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4000" b="1" dirty="0">
                  <a:solidFill>
                    <a:srgbClr val="C00000"/>
                  </a:solidFill>
                </a:rPr>
                <a:t>10</a:t>
              </a:r>
              <a:endParaRPr lang="en-US" sz="4000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298010" name="Text Box 26"/>
            <p:cNvSpPr txBox="1">
              <a:spLocks noChangeArrowheads="1"/>
            </p:cNvSpPr>
            <p:nvPr/>
          </p:nvSpPr>
          <p:spPr bwMode="auto">
            <a:xfrm>
              <a:off x="1358" y="3744"/>
              <a:ext cx="336" cy="48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4400">
                  <a:solidFill>
                    <a:srgbClr val="FFFF00"/>
                  </a:solidFill>
                </a:rPr>
                <a:t>:</a:t>
              </a:r>
              <a:endParaRPr lang="en-US" sz="4400" baseline="-25000">
                <a:solidFill>
                  <a:srgbClr val="FFFF00"/>
                </a:solidFill>
              </a:endParaRPr>
            </a:p>
          </p:txBody>
        </p:sp>
        <p:sp>
          <p:nvSpPr>
            <p:cNvPr id="298011" name="Text Box 27"/>
            <p:cNvSpPr txBox="1">
              <a:spLocks noChangeArrowheads="1"/>
            </p:cNvSpPr>
            <p:nvPr/>
          </p:nvSpPr>
          <p:spPr bwMode="auto">
            <a:xfrm>
              <a:off x="2976" y="2880"/>
              <a:ext cx="672" cy="98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9600" dirty="0"/>
                <a:t>=</a:t>
              </a:r>
            </a:p>
          </p:txBody>
        </p:sp>
        <p:sp>
          <p:nvSpPr>
            <p:cNvPr id="298012" name="Text Box 28"/>
            <p:cNvSpPr txBox="1">
              <a:spLocks noChangeArrowheads="1"/>
            </p:cNvSpPr>
            <p:nvPr/>
          </p:nvSpPr>
          <p:spPr bwMode="auto">
            <a:xfrm>
              <a:off x="3936" y="2880"/>
              <a:ext cx="1872" cy="98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9600" dirty="0"/>
                <a:t>7.4</a:t>
              </a:r>
            </a:p>
          </p:txBody>
        </p:sp>
        <p:sp>
          <p:nvSpPr>
            <p:cNvPr id="298013" name="AutoShape 29"/>
            <p:cNvSpPr>
              <a:spLocks noChangeArrowheads="1"/>
            </p:cNvSpPr>
            <p:nvPr/>
          </p:nvSpPr>
          <p:spPr bwMode="auto">
            <a:xfrm>
              <a:off x="3504" y="2736"/>
              <a:ext cx="384" cy="1104"/>
            </a:xfrm>
            <a:prstGeom prst="downArrow">
              <a:avLst>
                <a:gd name="adj1" fmla="val 50000"/>
                <a:gd name="adj2" fmla="val 71875"/>
              </a:avLst>
            </a:prstGeom>
            <a:solidFill>
              <a:srgbClr val="FF0000"/>
            </a:soli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What </a:t>
            </a:r>
            <a:r>
              <a:rPr lang="en-US" sz="5400" b="1" dirty="0" smtClean="0"/>
              <a:t>is </a:t>
            </a:r>
            <a:r>
              <a:rPr lang="en-US" sz="5400" b="1" dirty="0"/>
              <a:t>Acid Base Balance?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7350463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2E74D-D9FC-45E3-B8E1-014BA8C08062}" type="slidenum">
              <a:rPr lang="en-US"/>
              <a:pPr/>
              <a:t>120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b="1" dirty="0"/>
              <a:t>METABOLIC ACIDOSIS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4953000" cy="5410200"/>
          </a:xfrm>
          <a:noFill/>
          <a:ln/>
        </p:spPr>
        <p:txBody>
          <a:bodyPr/>
          <a:lstStyle/>
          <a:p>
            <a:r>
              <a:rPr lang="en-US" sz="3200"/>
              <a:t>Any acid-base imbalance not attributable to 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</a:t>
            </a:r>
            <a:r>
              <a:rPr lang="en-US" sz="32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200"/>
              <a:t> is classified as metabolic</a:t>
            </a:r>
          </a:p>
          <a:p>
            <a:pPr lvl="1"/>
            <a:r>
              <a:rPr lang="en-US" sz="3200"/>
              <a:t>Metabolic production of 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Acids</a:t>
            </a:r>
            <a:r>
              <a:rPr lang="en-US" sz="3200"/>
              <a:t> </a:t>
            </a:r>
          </a:p>
          <a:p>
            <a:pPr lvl="1"/>
            <a:r>
              <a:rPr lang="en-US" sz="3200"/>
              <a:t>Or loss of 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Bases</a:t>
            </a:r>
          </a:p>
        </p:txBody>
      </p:sp>
      <p:pic>
        <p:nvPicPr>
          <p:cNvPr id="79877" name="Picture 5" descr="exerci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1613" y="990600"/>
            <a:ext cx="3862387" cy="586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66D8E-5798-4F34-AA9D-FE3CF8E240F2}" type="slidenum">
              <a:rPr lang="en-US"/>
              <a:pPr/>
              <a:t>121</a:t>
            </a:fld>
            <a:endParaRPr 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z="4000" b="1" dirty="0"/>
              <a:t>METABOLIC ACIDOSIS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4724400"/>
          </a:xfrm>
        </p:spPr>
        <p:txBody>
          <a:bodyPr/>
          <a:lstStyle/>
          <a:p>
            <a:r>
              <a:rPr lang="en-US" sz="3200"/>
              <a:t>The causes of metabolic acidosis can be grouped into </a:t>
            </a:r>
            <a:r>
              <a:rPr lang="en-US" sz="32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five</a:t>
            </a:r>
            <a:r>
              <a:rPr lang="en-US" sz="3200"/>
              <a:t> major categories</a:t>
            </a:r>
          </a:p>
          <a:p>
            <a:pPr lvl="1"/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1)</a:t>
            </a:r>
            <a:r>
              <a:rPr lang="en-US" sz="3200" b="1"/>
              <a:t> Ingesting</a:t>
            </a:r>
            <a:r>
              <a:rPr lang="en-US" sz="3200"/>
              <a:t> an acid or a substance that is metabolized to acid</a:t>
            </a:r>
          </a:p>
          <a:p>
            <a:pPr lvl="1"/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2) Abnormal Metabolism</a:t>
            </a:r>
          </a:p>
          <a:p>
            <a:pPr lvl="1"/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3) Kidney Insufficiencies</a:t>
            </a:r>
          </a:p>
          <a:p>
            <a:pPr lvl="1"/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4) Strenuous Exercise</a:t>
            </a:r>
          </a:p>
          <a:p>
            <a:pPr lvl="1"/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5) Severe Diarrhea</a:t>
            </a:r>
          </a:p>
        </p:txBody>
      </p:sp>
      <p:pic>
        <p:nvPicPr>
          <p:cNvPr id="264197" name="Picture 5" descr="foodacidic"/>
          <p:cNvPicPr>
            <a:picLocks noChangeAspect="1" noChangeArrowheads="1"/>
          </p:cNvPicPr>
          <p:nvPr/>
        </p:nvPicPr>
        <p:blipFill>
          <a:blip r:embed="rId3" cstate="print"/>
          <a:srcRect r="61111"/>
          <a:stretch>
            <a:fillRect/>
          </a:stretch>
        </p:blipFill>
        <p:spPr bwMode="auto">
          <a:xfrm>
            <a:off x="6553200" y="2743200"/>
            <a:ext cx="2201863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8121C-D40D-4207-9645-314CBFF5CD25}" type="slidenum">
              <a:rPr lang="en-US"/>
              <a:pPr/>
              <a:t>122</a:t>
            </a:fld>
            <a:endParaRPr lang="en-US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z="4000" b="1" dirty="0"/>
              <a:t>METABOLIC ACIDOSIS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10600" cy="5943600"/>
          </a:xfrm>
        </p:spPr>
        <p:txBody>
          <a:bodyPr/>
          <a:lstStyle/>
          <a:p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1) Ingesting An Acid</a:t>
            </a:r>
          </a:p>
          <a:p>
            <a:pPr lvl="1"/>
            <a:r>
              <a:rPr lang="en-US" sz="3000" dirty="0"/>
              <a:t>Most substances that cause acidosis when ingested are considered poisonous </a:t>
            </a:r>
          </a:p>
          <a:p>
            <a:pPr lvl="1"/>
            <a:r>
              <a:rPr lang="en-US" sz="3000" dirty="0"/>
              <a:t>Examples include</a:t>
            </a:r>
            <a:br>
              <a:rPr lang="en-US" sz="3000" dirty="0"/>
            </a:br>
            <a:r>
              <a:rPr lang="en-US" sz="3000" b="1" dirty="0"/>
              <a:t>wood alcohol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(methanol) and</a:t>
            </a:r>
            <a:br>
              <a:rPr lang="en-US" sz="3000" dirty="0"/>
            </a:br>
            <a:r>
              <a:rPr lang="en-US" sz="3000" dirty="0"/>
              <a:t>antifreeze</a:t>
            </a:r>
            <a:br>
              <a:rPr lang="en-US" sz="3000" dirty="0"/>
            </a:br>
            <a:r>
              <a:rPr lang="en-US" sz="3000" dirty="0"/>
              <a:t>(ethylene glycol)</a:t>
            </a:r>
          </a:p>
          <a:p>
            <a:pPr lvl="1"/>
            <a:r>
              <a:rPr lang="en-US" sz="3000" dirty="0"/>
              <a:t>However, even an </a:t>
            </a:r>
            <a:r>
              <a:rPr lang="en-US" sz="3000" b="1" dirty="0"/>
              <a:t>overdose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of </a:t>
            </a:r>
            <a:r>
              <a:rPr lang="en-US" sz="3000" b="1" dirty="0"/>
              <a:t>aspirin</a:t>
            </a:r>
            <a:r>
              <a:rPr lang="en-US" sz="3000" dirty="0"/>
              <a:t> (acetylsalicylic acid)</a:t>
            </a:r>
            <a:br>
              <a:rPr lang="en-US" sz="3000" dirty="0"/>
            </a:br>
            <a:r>
              <a:rPr lang="en-US" sz="3000" dirty="0"/>
              <a:t>can cause </a:t>
            </a:r>
            <a:r>
              <a:rPr lang="en-US" sz="3000" b="1" dirty="0"/>
              <a:t>metabolic acidosis</a:t>
            </a:r>
          </a:p>
        </p:txBody>
      </p:sp>
      <p:pic>
        <p:nvPicPr>
          <p:cNvPr id="267269" name="Picture 5" descr="aspir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5613" y="3505200"/>
            <a:ext cx="2119312" cy="3162300"/>
          </a:xfrm>
          <a:prstGeom prst="rect">
            <a:avLst/>
          </a:prstGeom>
          <a:noFill/>
        </p:spPr>
      </p:pic>
      <p:pic>
        <p:nvPicPr>
          <p:cNvPr id="267271" name="Picture 7" descr="antifreeze-640x480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 l="15874" t="11905" r="11111" b="26190"/>
          <a:stretch>
            <a:fillRect/>
          </a:stretch>
        </p:blipFill>
        <p:spPr bwMode="auto">
          <a:xfrm>
            <a:off x="4724400" y="2743200"/>
            <a:ext cx="1752600" cy="1981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METABOLIC ACIDOSIS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943600"/>
          </a:xfrm>
        </p:spPr>
        <p:txBody>
          <a:bodyPr>
            <a:no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2) Abnormal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Metabolism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dirty="0"/>
              <a:t>The body can produce excess acid as a result of several </a:t>
            </a:r>
            <a:r>
              <a:rPr lang="en-US" dirty="0" smtClean="0"/>
              <a:t>diseases</a:t>
            </a:r>
            <a:endParaRPr lang="en-US" dirty="0"/>
          </a:p>
          <a:p>
            <a:pPr lvl="2"/>
            <a:r>
              <a:rPr lang="en-US" sz="2800" b="1" dirty="0" smtClean="0">
                <a:solidFill>
                  <a:srgbClr val="C00000"/>
                </a:solidFill>
              </a:rPr>
              <a:t>Ketoacidosis</a:t>
            </a:r>
          </a:p>
          <a:p>
            <a:pPr lvl="2"/>
            <a:r>
              <a:rPr lang="en-US" sz="2800" b="1" dirty="0" smtClean="0"/>
              <a:t>Type </a:t>
            </a:r>
            <a:r>
              <a:rPr lang="en-US" sz="2800" b="1" dirty="0"/>
              <a:t>I Diabetes </a:t>
            </a:r>
            <a:r>
              <a:rPr lang="en-US" sz="2800" b="1" dirty="0" smtClean="0"/>
              <a:t>Mellitus</a:t>
            </a:r>
          </a:p>
          <a:p>
            <a:pPr lvl="2"/>
            <a:r>
              <a:rPr lang="en-US" sz="2800" b="1" dirty="0" smtClean="0"/>
              <a:t>Uncontrolled Diabetes mellitus</a:t>
            </a:r>
          </a:p>
          <a:p>
            <a:pPr lvl="2"/>
            <a:r>
              <a:rPr lang="en-US" sz="2800" b="1" dirty="0" smtClean="0"/>
              <a:t>Prolonged Starvation</a:t>
            </a:r>
          </a:p>
          <a:p>
            <a:pPr lvl="2"/>
            <a:r>
              <a:rPr lang="en-US" sz="2800" b="1" dirty="0" smtClean="0">
                <a:solidFill>
                  <a:srgbClr val="C00000"/>
                </a:solidFill>
              </a:rPr>
              <a:t>Lacticacidosis</a:t>
            </a:r>
          </a:p>
          <a:p>
            <a:pPr lvl="2"/>
            <a:r>
              <a:rPr lang="en-US" sz="2800" b="1" dirty="0" smtClean="0"/>
              <a:t>Shock</a:t>
            </a:r>
          </a:p>
          <a:p>
            <a:pPr lvl="2"/>
            <a:r>
              <a:rPr lang="en-US" sz="2800" b="1" dirty="0" smtClean="0"/>
              <a:t>Haemorrhage</a:t>
            </a:r>
          </a:p>
          <a:p>
            <a:pPr lvl="2"/>
            <a:r>
              <a:rPr lang="en-US" sz="2800" b="1" dirty="0" smtClean="0"/>
              <a:t>Violent Exercise- </a:t>
            </a:r>
            <a:endParaRPr lang="en-US" sz="2800" b="1" dirty="0"/>
          </a:p>
        </p:txBody>
      </p:sp>
      <p:pic>
        <p:nvPicPr>
          <p:cNvPr id="268293" name="Picture 5" descr="Diabetes_20Mann_20spritzt,templateId=blo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971800"/>
            <a:ext cx="2220913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559F-4121-41DB-89F7-7812D019D47C}" type="slidenum">
              <a:rPr lang="en-US"/>
              <a:pPr/>
              <a:t>124</a:t>
            </a:fld>
            <a:endParaRPr lang="en-US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  <a:noFill/>
          <a:ln/>
        </p:spPr>
        <p:txBody>
          <a:bodyPr/>
          <a:lstStyle/>
          <a:p>
            <a:r>
              <a:rPr lang="en-US" b="1" dirty="0"/>
              <a:t>METABOLIC ACIDOSIS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4800600" cy="5334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Unregulated diabetes mellitus causes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ketoacidosis</a:t>
            </a:r>
            <a:endParaRPr lang="en-US" sz="3200" b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sz="3200" dirty="0"/>
              <a:t>Body metabolizes fat rather than glucose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Accumulations of metabolic acids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(Keto Acids)</a:t>
            </a:r>
            <a:r>
              <a:rPr lang="en-US" sz="3200" dirty="0"/>
              <a:t> cause an increase in plasma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pic>
        <p:nvPicPr>
          <p:cNvPr id="301062" name="Picture 6" descr="Diabetes%20girl%20shot%20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76400"/>
            <a:ext cx="3952875" cy="39290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sz="4000" b="1" dirty="0"/>
              <a:t>METABOLIC ACIDOSIS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610600" cy="5347855"/>
          </a:xfrm>
        </p:spPr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3) Kidney Insufficiencies</a:t>
            </a:r>
          </a:p>
          <a:p>
            <a:pPr lvl="1"/>
            <a:r>
              <a:rPr lang="en-US" sz="3200" dirty="0"/>
              <a:t>This type of kidney malfunction is called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renal tubular acidosis</a:t>
            </a:r>
            <a:r>
              <a:rPr lang="en-US" sz="3200" dirty="0"/>
              <a:t>  or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uremic acidosis</a:t>
            </a:r>
            <a:r>
              <a:rPr lang="en-US" sz="3200" dirty="0"/>
              <a:t> and may occur in people with kidney failure or with abnormalities that affect the kidneys' </a:t>
            </a:r>
            <a:r>
              <a:rPr lang="en-US" sz="3200" b="1" dirty="0"/>
              <a:t>ability to excrete acid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A637F-1A60-4EDA-A7E7-64941D9667AC}" type="slidenum">
              <a:rPr lang="en-US"/>
              <a:pPr/>
              <a:t>126</a:t>
            </a:fld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z="4000" b="1" dirty="0"/>
              <a:t>METABOLIC ACIDOSIS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5943600" cy="6019800"/>
          </a:xfrm>
        </p:spPr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3) Kidney Insufficiencies</a:t>
            </a:r>
          </a:p>
          <a:p>
            <a:pPr lvl="1"/>
            <a:r>
              <a:rPr lang="en-US" sz="3200" dirty="0"/>
              <a:t>Kidneys may be </a:t>
            </a:r>
            <a:r>
              <a:rPr lang="en-US" sz="3200" b="1" dirty="0"/>
              <a:t>unable to rid </a:t>
            </a:r>
            <a:r>
              <a:rPr lang="en-US" sz="3200" dirty="0"/>
              <a:t>the plasma of even the normal amounts of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3200" dirty="0"/>
              <a:t> generated from metabolic acids</a:t>
            </a:r>
          </a:p>
          <a:p>
            <a:pPr lvl="1"/>
            <a:r>
              <a:rPr lang="en-US" sz="3200" dirty="0"/>
              <a:t>Kidneys may be also </a:t>
            </a:r>
            <a:r>
              <a:rPr lang="en-US" sz="3200" b="1" dirty="0"/>
              <a:t>unable to conserve</a:t>
            </a:r>
            <a:r>
              <a:rPr lang="en-US" sz="3200" dirty="0"/>
              <a:t> an adequate amount of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HCO</a:t>
            </a:r>
            <a:r>
              <a:rPr lang="en-US" sz="3200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3200" dirty="0"/>
              <a:t> to buffer the normal acid load</a:t>
            </a:r>
          </a:p>
        </p:txBody>
      </p:sp>
      <p:pic>
        <p:nvPicPr>
          <p:cNvPr id="327684" name="Picture 4" descr="kidney-filt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2363" y="1524000"/>
            <a:ext cx="2820987" cy="3962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4DD88-7842-4AE0-A558-AB26EED68A28}" type="slidenum">
              <a:rPr lang="en-US"/>
              <a:pPr/>
              <a:t>127</a:t>
            </a:fld>
            <a:endParaRPr lang="en-US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METABOLIC ACIDOSIS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2895600"/>
          </a:xfrm>
        </p:spPr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4) Strenuous Exercise</a:t>
            </a:r>
          </a:p>
          <a:p>
            <a:pPr lvl="1"/>
            <a:r>
              <a:rPr lang="en-US" sz="3200" dirty="0"/>
              <a:t>Muscles resort to anaerobic glycolysis during strenuous exercise</a:t>
            </a:r>
          </a:p>
          <a:p>
            <a:pPr lvl="1"/>
            <a:r>
              <a:rPr lang="en-US" sz="3200" dirty="0"/>
              <a:t>Anaerobic respiration leads to the production of </a:t>
            </a:r>
            <a:r>
              <a:rPr lang="en-US" sz="3200" b="1" dirty="0"/>
              <a:t>large amounts </a:t>
            </a:r>
            <a:r>
              <a:rPr lang="en-US" sz="3200" dirty="0"/>
              <a:t>of </a:t>
            </a:r>
            <a:r>
              <a:rPr lang="en-US" sz="3200" b="1" dirty="0"/>
              <a:t>lactic acid</a:t>
            </a:r>
          </a:p>
        </p:txBody>
      </p:sp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152400" y="4700588"/>
            <a:ext cx="8839200" cy="60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400" b="1" dirty="0"/>
              <a:t>C</a:t>
            </a:r>
            <a:r>
              <a:rPr lang="en-US" sz="3400" b="1" baseline="-25000" dirty="0"/>
              <a:t>6</a:t>
            </a:r>
            <a:r>
              <a:rPr lang="en-US" sz="3400" b="1" dirty="0"/>
              <a:t>H</a:t>
            </a:r>
            <a:r>
              <a:rPr lang="en-US" sz="3400" b="1" baseline="-25000" dirty="0"/>
              <a:t>12</a:t>
            </a:r>
            <a:r>
              <a:rPr lang="en-US" sz="3400" b="1" dirty="0"/>
              <a:t>O</a:t>
            </a:r>
            <a:r>
              <a:rPr lang="en-US" sz="3400" b="1" baseline="-25000" dirty="0"/>
              <a:t>6</a:t>
            </a:r>
            <a:r>
              <a:rPr lang="en-US" sz="3400" b="1" dirty="0"/>
              <a:t>			2C</a:t>
            </a:r>
            <a:r>
              <a:rPr lang="en-US" sz="3400" b="1" baseline="-25000" dirty="0"/>
              <a:t>3</a:t>
            </a:r>
            <a:r>
              <a:rPr lang="en-US" sz="3400" b="1" dirty="0"/>
              <a:t>H</a:t>
            </a:r>
            <a:r>
              <a:rPr lang="en-US" sz="3400" b="1" baseline="-25000" dirty="0"/>
              <a:t>6</a:t>
            </a:r>
            <a:r>
              <a:rPr lang="en-US" sz="3400" b="1" dirty="0"/>
              <a:t>O</a:t>
            </a:r>
            <a:r>
              <a:rPr lang="en-US" sz="3400" b="1" baseline="-25000" dirty="0"/>
              <a:t>3</a:t>
            </a:r>
            <a:r>
              <a:rPr lang="en-US" sz="3400" b="1" dirty="0"/>
              <a:t> + ATP (energy)</a:t>
            </a:r>
          </a:p>
        </p:txBody>
      </p:sp>
      <p:sp>
        <p:nvSpPr>
          <p:cNvPr id="329733" name="AutoShape 5"/>
          <p:cNvSpPr>
            <a:spLocks noChangeArrowheads="1"/>
          </p:cNvSpPr>
          <p:nvPr/>
        </p:nvSpPr>
        <p:spPr bwMode="auto">
          <a:xfrm>
            <a:off x="1981200" y="4872038"/>
            <a:ext cx="1828800" cy="304800"/>
          </a:xfrm>
          <a:prstGeom prst="rightArrow">
            <a:avLst>
              <a:gd name="adj1" fmla="val 50000"/>
              <a:gd name="adj2" fmla="val 113528"/>
            </a:avLst>
          </a:prstGeom>
          <a:solidFill>
            <a:srgbClr val="66FFFF"/>
          </a:solidFill>
          <a:ln w="28575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34" name="Text Box 6"/>
          <p:cNvSpPr txBox="1">
            <a:spLocks noChangeArrowheads="1"/>
          </p:cNvSpPr>
          <p:nvPr/>
        </p:nvSpPr>
        <p:spPr bwMode="auto">
          <a:xfrm>
            <a:off x="1981200" y="4557713"/>
            <a:ext cx="1676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</a:rPr>
              <a:t>Enzymes</a:t>
            </a:r>
          </a:p>
        </p:txBody>
      </p: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3590925" y="5272088"/>
            <a:ext cx="23622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Lactic Acid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z="4000" b="1" dirty="0"/>
              <a:t>METABOLIC ACIDOSIS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8610600" cy="2971800"/>
          </a:xfrm>
        </p:spPr>
        <p:txBody>
          <a:bodyPr/>
          <a:lstStyle/>
          <a:p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5) Severe Diarrhea</a:t>
            </a:r>
          </a:p>
          <a:p>
            <a:pPr lvl="1"/>
            <a:r>
              <a:rPr lang="en-US" sz="3000" dirty="0"/>
              <a:t>Fluids rich in </a:t>
            </a: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HCO</a:t>
            </a:r>
            <a:r>
              <a:rPr lang="en-US" sz="3000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3000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3000" dirty="0"/>
              <a:t> are released and reabsorbed during the digestive process</a:t>
            </a:r>
          </a:p>
          <a:p>
            <a:pPr lvl="1"/>
            <a:r>
              <a:rPr lang="en-US" sz="3000" dirty="0"/>
              <a:t>During </a:t>
            </a:r>
            <a:r>
              <a:rPr lang="en-US" sz="3000" b="1" dirty="0"/>
              <a:t>diarrhea</a:t>
            </a:r>
            <a:r>
              <a:rPr lang="en-US" sz="3000" dirty="0"/>
              <a:t> this </a:t>
            </a: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HCO</a:t>
            </a:r>
            <a:r>
              <a:rPr lang="en-US" sz="3000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3000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3000" dirty="0"/>
              <a:t> is </a:t>
            </a:r>
            <a:r>
              <a:rPr lang="en-US" sz="3000" b="1" dirty="0"/>
              <a:t>lost from the body </a:t>
            </a:r>
            <a:r>
              <a:rPr lang="en-US" sz="3000" dirty="0"/>
              <a:t>rather than reabsorbed</a:t>
            </a:r>
          </a:p>
        </p:txBody>
      </p:sp>
    </p:spTree>
  </p:cSld>
  <p:clrMapOvr>
    <a:masterClrMapping/>
  </p:clrMapOvr>
  <p:transition spd="slow">
    <p:wedge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z="4000" b="1" dirty="0"/>
              <a:t>METABOLIC ACIDOSIS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10600" cy="4038600"/>
          </a:xfrm>
        </p:spPr>
        <p:txBody>
          <a:bodyPr/>
          <a:lstStyle/>
          <a:p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5) Severe Diarrhea</a:t>
            </a:r>
          </a:p>
          <a:p>
            <a:pPr lvl="1"/>
            <a:r>
              <a:rPr lang="en-US" sz="3000" dirty="0"/>
              <a:t>The loss of </a:t>
            </a: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HCO</a:t>
            </a:r>
            <a:r>
              <a:rPr lang="en-US" sz="3000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3000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3000" dirty="0"/>
              <a:t> without a corresponding loss of H</a:t>
            </a:r>
            <a:r>
              <a:rPr lang="en-US" sz="3000" baseline="30000" dirty="0"/>
              <a:t>+</a:t>
            </a:r>
            <a:r>
              <a:rPr lang="en-US" sz="3000" dirty="0"/>
              <a:t> lowers the pH</a:t>
            </a:r>
          </a:p>
          <a:p>
            <a:pPr lvl="1"/>
            <a:r>
              <a:rPr lang="en-US" sz="3000" dirty="0"/>
              <a:t>Less </a:t>
            </a: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HCO</a:t>
            </a:r>
            <a:r>
              <a:rPr lang="en-US" sz="3000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3000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3000" dirty="0"/>
              <a:t> is available for buffering </a:t>
            </a: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3000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  <a:p>
            <a:pPr lvl="1"/>
            <a:r>
              <a:rPr lang="en-US" sz="3000" dirty="0"/>
              <a:t>Prolonged deep (from duodenum) vomiting can result in the same situation</a:t>
            </a:r>
          </a:p>
        </p:txBody>
      </p:sp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Homeostatic Mechanisms </a:t>
            </a:r>
            <a:br>
              <a:rPr lang="en-US" sz="4800" b="1" dirty="0" smtClean="0"/>
            </a:br>
            <a:r>
              <a:rPr lang="en-US" sz="4800" b="1" dirty="0" smtClean="0"/>
              <a:t>That </a:t>
            </a:r>
            <a:br>
              <a:rPr lang="en-US" sz="4800" b="1" dirty="0" smtClean="0"/>
            </a:br>
            <a:r>
              <a:rPr lang="en-US" sz="4800" b="1" dirty="0" smtClean="0"/>
              <a:t>Regulate Blood/Body pH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39033368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F8E5-0501-4127-B7CC-428886E3D0BE}" type="slidenum">
              <a:rPr lang="en-US"/>
              <a:pPr/>
              <a:t>130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Symptoms of Metabolic Acidosis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Headache, lethargy</a:t>
            </a:r>
          </a:p>
          <a:p>
            <a:r>
              <a:rPr lang="en-US" sz="5400" dirty="0"/>
              <a:t>Nausea, vomiting, diarrhea</a:t>
            </a:r>
          </a:p>
          <a:p>
            <a:r>
              <a:rPr lang="en-US" sz="5400" dirty="0"/>
              <a:t>Coma</a:t>
            </a:r>
          </a:p>
          <a:p>
            <a:r>
              <a:rPr lang="en-US" sz="5400" dirty="0"/>
              <a:t>Death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BDD0-D30F-4A6D-A175-8BAD9DC1369E}" type="slidenum">
              <a:rPr lang="en-US"/>
              <a:pPr/>
              <a:t>131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Compensation for Metabolic Acidosis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/>
              <a:t>Increased </a:t>
            </a:r>
            <a:r>
              <a:rPr lang="en-US" sz="4400" dirty="0" smtClean="0"/>
              <a:t>ventilation.</a:t>
            </a:r>
            <a:endParaRPr lang="en-US" sz="4400" dirty="0"/>
          </a:p>
          <a:p>
            <a:r>
              <a:rPr lang="en-US" sz="4400" dirty="0"/>
              <a:t>Renal excretion of hydrogen ions if </a:t>
            </a:r>
            <a:r>
              <a:rPr lang="en-US" sz="4400" dirty="0" smtClean="0"/>
              <a:t>possible.</a:t>
            </a:r>
            <a:endParaRPr lang="en-US" sz="4400" dirty="0"/>
          </a:p>
          <a:p>
            <a:r>
              <a:rPr lang="en-US" sz="4400" dirty="0"/>
              <a:t>K</a:t>
            </a:r>
            <a:r>
              <a:rPr lang="en-US" sz="4400" baseline="30000" dirty="0"/>
              <a:t>+</a:t>
            </a:r>
            <a:r>
              <a:rPr lang="en-US" sz="4400" dirty="0"/>
              <a:t> exchanges  with excess H</a:t>
            </a:r>
            <a:r>
              <a:rPr lang="en-US" sz="4400" baseline="30000" dirty="0"/>
              <a:t>+</a:t>
            </a:r>
            <a:r>
              <a:rPr lang="en-US" sz="4400" dirty="0"/>
              <a:t> in </a:t>
            </a:r>
            <a:r>
              <a:rPr lang="en-US" sz="4400" dirty="0" smtClean="0"/>
              <a:t>ECF.</a:t>
            </a:r>
            <a:endParaRPr lang="en-US" sz="4400" dirty="0"/>
          </a:p>
          <a:p>
            <a:r>
              <a:rPr lang="en-US" sz="4400" dirty="0" smtClean="0"/>
              <a:t>H</a:t>
            </a:r>
            <a:r>
              <a:rPr lang="en-US" sz="4400" baseline="30000" dirty="0"/>
              <a:t>+</a:t>
            </a:r>
            <a:r>
              <a:rPr lang="en-US" sz="4400" dirty="0"/>
              <a:t> into cells, K</a:t>
            </a:r>
            <a:r>
              <a:rPr lang="en-US" sz="4400" baseline="30000" dirty="0"/>
              <a:t>+</a:t>
            </a:r>
            <a:r>
              <a:rPr lang="en-US" sz="4400" dirty="0"/>
              <a:t> out of </a:t>
            </a:r>
            <a:r>
              <a:rPr lang="en-US" sz="4400" dirty="0" smtClean="0"/>
              <a:t>cells.</a:t>
            </a:r>
            <a:endParaRPr lang="en-US" sz="4400" dirty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302-83BD-4BC3-93DC-DC87BE389A74}" type="slidenum">
              <a:rPr lang="en-US"/>
              <a:pPr/>
              <a:t>132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of Metabolic Acidosis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IV lactate solution </a:t>
            </a:r>
          </a:p>
          <a:p>
            <a:endParaRPr lang="en-US" sz="4000" b="1" dirty="0"/>
          </a:p>
        </p:txBody>
      </p:sp>
    </p:spTree>
  </p:cSld>
  <p:clrMapOvr>
    <a:masterClrMapping/>
  </p:clrMapOvr>
  <p:transition spd="slow">
    <p:wedge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5362D-CDC7-41D1-8029-F701231989B5}" type="slidenum">
              <a:rPr lang="en-US"/>
              <a:pPr/>
              <a:t>133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858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4400" b="1" dirty="0"/>
              <a:t>METABOLIC ALKALOSIS</a:t>
            </a:r>
          </a:p>
        </p:txBody>
      </p:sp>
      <p:pic>
        <p:nvPicPr>
          <p:cNvPr id="159750" name="Picture 6" descr="diarrhea"/>
          <p:cNvPicPr>
            <a:picLocks noChangeAspect="1" noChangeArrowheads="1"/>
          </p:cNvPicPr>
          <p:nvPr/>
        </p:nvPicPr>
        <p:blipFill>
          <a:blip r:embed="rId3" cstate="print"/>
          <a:srcRect l="3108" t="2861" r="3288" b="3918"/>
          <a:stretch>
            <a:fillRect/>
          </a:stretch>
        </p:blipFill>
        <p:spPr bwMode="auto">
          <a:xfrm>
            <a:off x="685800" y="1524000"/>
            <a:ext cx="77724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0DCD-6497-4A1B-ABDD-55CCB589486C}" type="slidenum">
              <a:rPr lang="en-US"/>
              <a:pPr/>
              <a:t>134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Metabolic Alkalosis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Bicarbonate </a:t>
            </a:r>
            <a:r>
              <a:rPr lang="en-US" b="1" dirty="0" smtClean="0"/>
              <a:t>Excess</a:t>
            </a:r>
            <a:r>
              <a:rPr lang="en-US" dirty="0" smtClean="0"/>
              <a:t> </a:t>
            </a:r>
            <a:r>
              <a:rPr lang="en-US" dirty="0"/>
              <a:t>-   concentration in blood is greater than 26 </a:t>
            </a:r>
            <a:r>
              <a:rPr lang="en-US" dirty="0" err="1"/>
              <a:t>mEq</a:t>
            </a:r>
            <a:r>
              <a:rPr lang="en-US" dirty="0"/>
              <a:t>/L</a:t>
            </a:r>
          </a:p>
          <a:p>
            <a:pPr>
              <a:lnSpc>
                <a:spcPct val="90000"/>
              </a:lnSpc>
            </a:pPr>
            <a:r>
              <a:rPr lang="en-US" dirty="0"/>
              <a:t>Causes: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Excess vomiting = loss of stomach acid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Excessive use of alkaline drugs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Certain diuretics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Endocrine disorders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Heavy ingestion of antacids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Severe </a:t>
            </a:r>
            <a:r>
              <a:rPr lang="en-US" dirty="0" smtClean="0"/>
              <a:t>dehydration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Cushings Syndrome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Prolonged exposure to x rays and UV rays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9DD08-514A-41B9-971B-FAD9700433F4}" type="slidenum">
              <a:rPr lang="en-US"/>
              <a:pPr/>
              <a:t>135</a:t>
            </a:fld>
            <a:endParaRPr lang="en-US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METABOLIC ALKALOSIS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4648200"/>
          </a:xfrm>
          <a:noFill/>
          <a:ln/>
        </p:spPr>
        <p:txBody>
          <a:bodyPr/>
          <a:lstStyle/>
          <a:p>
            <a:r>
              <a:rPr lang="en-US" sz="3200"/>
              <a:t>Elevation of 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pH</a:t>
            </a:r>
            <a:r>
              <a:rPr lang="en-US" sz="3200"/>
              <a:t> due to an increased 20:1 ratio</a:t>
            </a:r>
          </a:p>
          <a:p>
            <a:pPr lvl="1"/>
            <a:r>
              <a:rPr lang="en-US" sz="3200"/>
              <a:t>May be caused by: </a:t>
            </a:r>
          </a:p>
          <a:p>
            <a:pPr lvl="2"/>
            <a:r>
              <a:rPr lang="en-US" sz="3200"/>
              <a:t>An </a:t>
            </a:r>
            <a:r>
              <a:rPr lang="en-US" sz="3200" b="1"/>
              <a:t>increase</a:t>
            </a:r>
            <a:r>
              <a:rPr lang="en-US" sz="3200"/>
              <a:t> of bicarbonate </a:t>
            </a:r>
          </a:p>
          <a:p>
            <a:pPr lvl="2"/>
            <a:r>
              <a:rPr lang="en-US" sz="3200"/>
              <a:t>A </a:t>
            </a:r>
            <a:r>
              <a:rPr lang="en-US" sz="3200" b="1"/>
              <a:t>decrease</a:t>
            </a:r>
            <a:r>
              <a:rPr lang="en-US" sz="3200"/>
              <a:t> in hydrogen ions</a:t>
            </a:r>
          </a:p>
          <a:p>
            <a:pPr lvl="1"/>
            <a:r>
              <a:rPr lang="en-US" sz="3200"/>
              <a:t>Imbalance again cannot be due to 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</a:t>
            </a:r>
            <a:r>
              <a:rPr lang="en-US" sz="32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 lvl="1"/>
            <a:r>
              <a:rPr lang="en-US" sz="3200"/>
              <a:t>Increase in 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pH</a:t>
            </a:r>
            <a:r>
              <a:rPr lang="en-US" sz="3200"/>
              <a:t> which has a non-respiratory origin</a:t>
            </a:r>
          </a:p>
        </p:txBody>
      </p:sp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6096000" y="5257800"/>
            <a:ext cx="2971800" cy="1555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9600" b="1" dirty="0"/>
              <a:t>7.4</a:t>
            </a:r>
          </a:p>
        </p:txBody>
      </p:sp>
      <p:sp>
        <p:nvSpPr>
          <p:cNvPr id="305157" name="AutoShape 5"/>
          <p:cNvSpPr>
            <a:spLocks noChangeArrowheads="1"/>
          </p:cNvSpPr>
          <p:nvPr/>
        </p:nvSpPr>
        <p:spPr bwMode="auto">
          <a:xfrm rot="10800000">
            <a:off x="5029200" y="5334000"/>
            <a:ext cx="762000" cy="1306513"/>
          </a:xfrm>
          <a:prstGeom prst="downArrow">
            <a:avLst>
              <a:gd name="adj1" fmla="val 50000"/>
              <a:gd name="adj2" fmla="val 42865"/>
            </a:avLst>
          </a:prstGeom>
          <a:solidFill>
            <a:srgbClr val="FF0000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93C3F-8869-4C91-99B1-DF667D4A831F}" type="slidenum">
              <a:rPr lang="en-US"/>
              <a:pPr/>
              <a:t>136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  <a:noFill/>
          <a:ln/>
        </p:spPr>
        <p:txBody>
          <a:bodyPr/>
          <a:lstStyle/>
          <a:p>
            <a:r>
              <a:rPr lang="en-US"/>
              <a:t>METABOLIC ALKALOSIS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816975" cy="2286000"/>
          </a:xfrm>
          <a:noFill/>
          <a:ln/>
        </p:spPr>
        <p:txBody>
          <a:bodyPr/>
          <a:lstStyle/>
          <a:p>
            <a:r>
              <a:rPr lang="en-US" sz="3200"/>
              <a:t>Can be the result of:</a:t>
            </a:r>
          </a:p>
          <a:p>
            <a:pPr lvl="1"/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1) Ingestion of Alkaline Substances</a:t>
            </a:r>
          </a:p>
          <a:p>
            <a:pPr lvl="1"/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2) Vomiting ( loss of HCl )</a:t>
            </a:r>
          </a:p>
        </p:txBody>
      </p:sp>
      <p:pic>
        <p:nvPicPr>
          <p:cNvPr id="38918" name="Picture 6" descr="tu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95600"/>
            <a:ext cx="2454275" cy="3962400"/>
          </a:xfrm>
          <a:prstGeom prst="rect">
            <a:avLst/>
          </a:prstGeom>
          <a:noFill/>
        </p:spPr>
      </p:pic>
      <p:pic>
        <p:nvPicPr>
          <p:cNvPr id="38920" name="Picture 8" descr="vom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819400"/>
            <a:ext cx="4267200" cy="3890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6EEF1-5E72-49AB-A1AB-15C5C092E822}" type="slidenum">
              <a:rPr lang="en-US"/>
              <a:pPr/>
              <a:t>137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METABOLIC ALKALOSIS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1752600"/>
          </a:xfrm>
        </p:spPr>
        <p:txBody>
          <a:bodyPr/>
          <a:lstStyle/>
          <a:p>
            <a:r>
              <a:rPr lang="en-US" sz="3200"/>
              <a:t>Baking soda (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NaHCO</a:t>
            </a:r>
            <a:r>
              <a:rPr lang="en-US" sz="32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3200"/>
              <a:t>) often used as a remedy for gastric hyperacidity</a:t>
            </a:r>
          </a:p>
          <a:p>
            <a:pPr lvl="1"/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NaHCO</a:t>
            </a:r>
            <a:r>
              <a:rPr lang="en-US" sz="32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3200"/>
              <a:t> dissociates to 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32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3200"/>
              <a:t> and 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HCO</a:t>
            </a:r>
            <a:r>
              <a:rPr lang="en-US" sz="32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32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124200" y="3200400"/>
            <a:ext cx="2717800" cy="3657600"/>
            <a:chOff x="1968" y="2016"/>
            <a:chExt cx="1712" cy="2304"/>
          </a:xfrm>
        </p:grpSpPr>
        <p:sp>
          <p:nvSpPr>
            <p:cNvPr id="332808" name="Freeform 8"/>
            <p:cNvSpPr>
              <a:spLocks/>
            </p:cNvSpPr>
            <p:nvPr/>
          </p:nvSpPr>
          <p:spPr bwMode="auto">
            <a:xfrm>
              <a:off x="2529" y="2454"/>
              <a:ext cx="967" cy="1094"/>
            </a:xfrm>
            <a:custGeom>
              <a:avLst/>
              <a:gdLst/>
              <a:ahLst/>
              <a:cxnLst>
                <a:cxn ang="0">
                  <a:pos x="86" y="207"/>
                </a:cxn>
                <a:cxn ang="0">
                  <a:pos x="57" y="270"/>
                </a:cxn>
                <a:cxn ang="0">
                  <a:pos x="23" y="368"/>
                </a:cxn>
                <a:cxn ang="0">
                  <a:pos x="23" y="651"/>
                </a:cxn>
                <a:cxn ang="0">
                  <a:pos x="69" y="743"/>
                </a:cxn>
                <a:cxn ang="0">
                  <a:pos x="334" y="967"/>
                </a:cxn>
                <a:cxn ang="0">
                  <a:pos x="386" y="996"/>
                </a:cxn>
                <a:cxn ang="0">
                  <a:pos x="397" y="1014"/>
                </a:cxn>
                <a:cxn ang="0">
                  <a:pos x="449" y="1031"/>
                </a:cxn>
                <a:cxn ang="0">
                  <a:pos x="599" y="1071"/>
                </a:cxn>
                <a:cxn ang="0">
                  <a:pos x="679" y="1083"/>
                </a:cxn>
                <a:cxn ang="0">
                  <a:pos x="881" y="1048"/>
                </a:cxn>
                <a:cxn ang="0">
                  <a:pos x="933" y="962"/>
                </a:cxn>
                <a:cxn ang="0">
                  <a:pos x="967" y="760"/>
                </a:cxn>
                <a:cxn ang="0">
                  <a:pos x="962" y="507"/>
                </a:cxn>
                <a:cxn ang="0">
                  <a:pos x="910" y="288"/>
                </a:cxn>
                <a:cxn ang="0">
                  <a:pos x="881" y="126"/>
                </a:cxn>
                <a:cxn ang="0">
                  <a:pos x="697" y="0"/>
                </a:cxn>
                <a:cxn ang="0">
                  <a:pos x="460" y="46"/>
                </a:cxn>
                <a:cxn ang="0">
                  <a:pos x="288" y="86"/>
                </a:cxn>
                <a:cxn ang="0">
                  <a:pos x="190" y="103"/>
                </a:cxn>
                <a:cxn ang="0">
                  <a:pos x="80" y="126"/>
                </a:cxn>
                <a:cxn ang="0">
                  <a:pos x="28" y="173"/>
                </a:cxn>
                <a:cxn ang="0">
                  <a:pos x="51" y="340"/>
                </a:cxn>
                <a:cxn ang="0">
                  <a:pos x="69" y="380"/>
                </a:cxn>
              </a:cxnLst>
              <a:rect l="0" t="0" r="r" b="b"/>
              <a:pathLst>
                <a:path w="967" h="1094">
                  <a:moveTo>
                    <a:pt x="86" y="207"/>
                  </a:moveTo>
                  <a:cubicBezTo>
                    <a:pt x="67" y="260"/>
                    <a:pt x="78" y="240"/>
                    <a:pt x="57" y="270"/>
                  </a:cubicBezTo>
                  <a:cubicBezTo>
                    <a:pt x="31" y="350"/>
                    <a:pt x="43" y="317"/>
                    <a:pt x="23" y="368"/>
                  </a:cubicBezTo>
                  <a:cubicBezTo>
                    <a:pt x="9" y="466"/>
                    <a:pt x="9" y="550"/>
                    <a:pt x="23" y="651"/>
                  </a:cubicBezTo>
                  <a:cubicBezTo>
                    <a:pt x="30" y="700"/>
                    <a:pt x="44" y="705"/>
                    <a:pt x="69" y="743"/>
                  </a:cubicBezTo>
                  <a:cubicBezTo>
                    <a:pt x="136" y="848"/>
                    <a:pt x="211" y="933"/>
                    <a:pt x="334" y="967"/>
                  </a:cubicBezTo>
                  <a:cubicBezTo>
                    <a:pt x="351" y="977"/>
                    <a:pt x="371" y="983"/>
                    <a:pt x="386" y="996"/>
                  </a:cubicBezTo>
                  <a:cubicBezTo>
                    <a:pt x="391" y="1001"/>
                    <a:pt x="391" y="1010"/>
                    <a:pt x="397" y="1014"/>
                  </a:cubicBezTo>
                  <a:cubicBezTo>
                    <a:pt x="406" y="1021"/>
                    <a:pt x="437" y="1028"/>
                    <a:pt x="449" y="1031"/>
                  </a:cubicBezTo>
                  <a:cubicBezTo>
                    <a:pt x="497" y="1062"/>
                    <a:pt x="543" y="1064"/>
                    <a:pt x="599" y="1071"/>
                  </a:cubicBezTo>
                  <a:cubicBezTo>
                    <a:pt x="626" y="1074"/>
                    <a:pt x="679" y="1083"/>
                    <a:pt x="679" y="1083"/>
                  </a:cubicBezTo>
                  <a:cubicBezTo>
                    <a:pt x="784" y="1075"/>
                    <a:pt x="816" y="1094"/>
                    <a:pt x="881" y="1048"/>
                  </a:cubicBezTo>
                  <a:cubicBezTo>
                    <a:pt x="892" y="1018"/>
                    <a:pt x="913" y="987"/>
                    <a:pt x="933" y="962"/>
                  </a:cubicBezTo>
                  <a:cubicBezTo>
                    <a:pt x="950" y="896"/>
                    <a:pt x="960" y="828"/>
                    <a:pt x="967" y="760"/>
                  </a:cubicBezTo>
                  <a:cubicBezTo>
                    <a:pt x="965" y="676"/>
                    <a:pt x="965" y="591"/>
                    <a:pt x="962" y="507"/>
                  </a:cubicBezTo>
                  <a:cubicBezTo>
                    <a:pt x="959" y="432"/>
                    <a:pt x="926" y="360"/>
                    <a:pt x="910" y="288"/>
                  </a:cubicBezTo>
                  <a:cubicBezTo>
                    <a:pt x="899" y="239"/>
                    <a:pt x="903" y="171"/>
                    <a:pt x="881" y="126"/>
                  </a:cubicBezTo>
                  <a:cubicBezTo>
                    <a:pt x="850" y="63"/>
                    <a:pt x="764" y="14"/>
                    <a:pt x="697" y="0"/>
                  </a:cubicBezTo>
                  <a:cubicBezTo>
                    <a:pt x="611" y="6"/>
                    <a:pt x="541" y="25"/>
                    <a:pt x="460" y="46"/>
                  </a:cubicBezTo>
                  <a:cubicBezTo>
                    <a:pt x="408" y="80"/>
                    <a:pt x="349" y="81"/>
                    <a:pt x="288" y="86"/>
                  </a:cubicBezTo>
                  <a:cubicBezTo>
                    <a:pt x="254" y="93"/>
                    <a:pt x="225" y="99"/>
                    <a:pt x="190" y="103"/>
                  </a:cubicBezTo>
                  <a:cubicBezTo>
                    <a:pt x="152" y="116"/>
                    <a:pt x="121" y="122"/>
                    <a:pt x="80" y="126"/>
                  </a:cubicBezTo>
                  <a:cubicBezTo>
                    <a:pt x="34" y="159"/>
                    <a:pt x="49" y="141"/>
                    <a:pt x="28" y="173"/>
                  </a:cubicBezTo>
                  <a:cubicBezTo>
                    <a:pt x="12" y="227"/>
                    <a:pt x="0" y="304"/>
                    <a:pt x="51" y="340"/>
                  </a:cubicBezTo>
                  <a:cubicBezTo>
                    <a:pt x="56" y="353"/>
                    <a:pt x="69" y="367"/>
                    <a:pt x="69" y="380"/>
                  </a:cubicBezTo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332807" name="Picture 7" descr="sodabox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68" y="2016"/>
              <a:ext cx="1712" cy="23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923D-1F4E-4B32-8D8C-CA1FE5F7DD5A}" type="slidenum">
              <a:rPr lang="en-US"/>
              <a:pPr/>
              <a:t>138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Compensation for Metabolic Alkalosis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Alkalosis most commonly occurs with renal dysfunction, so can’t count on </a:t>
            </a:r>
            <a:r>
              <a:rPr lang="en-US" sz="4400" dirty="0" smtClean="0"/>
              <a:t>kidneys.</a:t>
            </a:r>
            <a:endParaRPr lang="en-US" sz="4400" dirty="0"/>
          </a:p>
          <a:p>
            <a:r>
              <a:rPr lang="en-US" sz="4400" dirty="0"/>
              <a:t>Respiratory compensation difficult – hypoventilation limited by </a:t>
            </a:r>
            <a:r>
              <a:rPr lang="en-US" sz="4400" dirty="0" smtClean="0"/>
              <a:t>hypoxia.</a:t>
            </a:r>
            <a:endParaRPr lang="en-US" sz="4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BD38-C83F-491F-BB4A-B85CDB9E68C6}" type="slidenum">
              <a:rPr lang="en-US"/>
              <a:pPr/>
              <a:t>139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Symptoms of Metabolic Alkalosis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/>
              <a:t>Respiration slow and shallow</a:t>
            </a:r>
          </a:p>
          <a:p>
            <a:r>
              <a:rPr lang="en-US" sz="4400" dirty="0"/>
              <a:t>Hyperactive reflexes ; </a:t>
            </a:r>
            <a:r>
              <a:rPr lang="en-US" sz="4400" dirty="0" err="1"/>
              <a:t>tetany</a:t>
            </a:r>
            <a:endParaRPr lang="en-US" sz="4400" dirty="0"/>
          </a:p>
          <a:p>
            <a:r>
              <a:rPr lang="en-US" sz="4400" dirty="0"/>
              <a:t>Often related to depletion of electrolytes</a:t>
            </a:r>
          </a:p>
          <a:p>
            <a:r>
              <a:rPr lang="en-US" sz="4400" dirty="0" err="1"/>
              <a:t>Atrial</a:t>
            </a:r>
            <a:r>
              <a:rPr lang="en-US" sz="4400" dirty="0"/>
              <a:t> tachycardia</a:t>
            </a:r>
          </a:p>
          <a:p>
            <a:r>
              <a:rPr lang="en-US" sz="4400" dirty="0" err="1"/>
              <a:t>Dysrhythmias</a:t>
            </a:r>
            <a:endParaRPr lang="en-US" sz="4400" dirty="0"/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6400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Acid Base balance is a </a:t>
            </a:r>
            <a:r>
              <a:rPr lang="en-US" sz="4800" b="1" dirty="0" smtClean="0">
                <a:solidFill>
                  <a:srgbClr val="C00000"/>
                </a:solidFill>
              </a:rPr>
              <a:t>homeostatic mechanism</a:t>
            </a:r>
          </a:p>
          <a:p>
            <a:r>
              <a:rPr lang="en-US" sz="4800" dirty="0" smtClean="0"/>
              <a:t>Carried out to </a:t>
            </a:r>
            <a:r>
              <a:rPr lang="en-US" sz="4800" b="1" dirty="0" smtClean="0"/>
              <a:t>regulate the altered pH of blood </a:t>
            </a:r>
            <a:r>
              <a:rPr lang="en-US" sz="4800" dirty="0" smtClean="0"/>
              <a:t>and other body compartments </a:t>
            </a:r>
            <a:r>
              <a:rPr lang="en-US" sz="4800" b="1" dirty="0" smtClean="0">
                <a:solidFill>
                  <a:srgbClr val="0070C0"/>
                </a:solidFill>
              </a:rPr>
              <a:t>to its normal constant range.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274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0179-1C8E-4D3E-8375-FF44E31F8EFE}" type="slidenum">
              <a:rPr lang="en-US"/>
              <a:pPr/>
              <a:t>140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Treatment of Metabolic Alkalosis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Electrolytes to replace those lost</a:t>
            </a:r>
          </a:p>
          <a:p>
            <a:r>
              <a:rPr lang="en-US" sz="5400" dirty="0"/>
              <a:t>IV chloride containing solution</a:t>
            </a:r>
          </a:p>
          <a:p>
            <a:r>
              <a:rPr lang="en-US" sz="5400" dirty="0"/>
              <a:t>Treat underlying disorder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A2C9-7BD1-4773-AC4B-4A60706844EB}" type="slidenum">
              <a:rPr lang="en-US"/>
              <a:pPr/>
              <a:t>141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Acidosis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915400" cy="4906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Principal </a:t>
            </a:r>
            <a:r>
              <a:rPr lang="en-US" dirty="0"/>
              <a:t>effect of </a:t>
            </a:r>
            <a:r>
              <a:rPr lang="en-US" b="1" dirty="0"/>
              <a:t>acidosis is depression of the CNS </a:t>
            </a:r>
            <a:r>
              <a:rPr lang="en-US" dirty="0"/>
              <a:t>through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↓</a:t>
            </a:r>
            <a:r>
              <a:rPr lang="en-US" dirty="0"/>
              <a:t>  in synaptic transmission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Generalized </a:t>
            </a:r>
            <a:r>
              <a:rPr lang="en-US" dirty="0" smtClean="0"/>
              <a:t>weakness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Deranged CNS function </a:t>
            </a:r>
            <a:r>
              <a:rPr lang="en-US" dirty="0"/>
              <a:t>the greatest </a:t>
            </a:r>
            <a:r>
              <a:rPr lang="en-US" dirty="0" smtClean="0"/>
              <a:t>threat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</a:rPr>
              <a:t>Severe acidosis causes </a:t>
            </a:r>
          </a:p>
          <a:p>
            <a:pPr lvl="1">
              <a:lnSpc>
                <a:spcPct val="90000"/>
              </a:lnSpc>
            </a:pPr>
            <a:r>
              <a:rPr lang="en-US" sz="3200" b="1" dirty="0"/>
              <a:t>Disorientation</a:t>
            </a:r>
          </a:p>
          <a:p>
            <a:pPr lvl="1">
              <a:lnSpc>
                <a:spcPct val="90000"/>
              </a:lnSpc>
            </a:pPr>
            <a:r>
              <a:rPr lang="en-US" sz="3200" b="1" dirty="0"/>
              <a:t>C</a:t>
            </a:r>
            <a:r>
              <a:rPr lang="en-US" sz="3200" b="1" dirty="0" smtClean="0"/>
              <a:t>oma </a:t>
            </a:r>
            <a:endParaRPr lang="en-US" sz="3200" b="1" dirty="0"/>
          </a:p>
          <a:p>
            <a:pPr lvl="1">
              <a:lnSpc>
                <a:spcPct val="90000"/>
              </a:lnSpc>
            </a:pPr>
            <a:r>
              <a:rPr lang="en-US" sz="3200" b="1" dirty="0"/>
              <a:t>D</a:t>
            </a:r>
            <a:r>
              <a:rPr lang="en-US" sz="3200" b="1" dirty="0" smtClean="0"/>
              <a:t>eath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BC58-DF08-40A1-945C-EA7E5A6F42A3}" type="slidenum">
              <a:rPr lang="en-US"/>
              <a:pPr/>
              <a:t>142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/>
              <a:t>Alkalosis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Alkalosis causes over excitability of the central and peripheral nervous systems.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Numbness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Light headedness</a:t>
            </a:r>
            <a:endParaRPr lang="en-US" sz="2800" dirty="0"/>
          </a:p>
          <a:p>
            <a:pPr algn="ctr">
              <a:lnSpc>
                <a:spcPct val="90000"/>
              </a:lnSpc>
            </a:pPr>
            <a:r>
              <a:rPr lang="en-US" sz="2800" b="1" dirty="0" smtClean="0"/>
              <a:t>Severe Alkalosis causes </a:t>
            </a:r>
            <a:r>
              <a:rPr lang="en-US" sz="2800" b="1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Nervousness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muscle spasms or </a:t>
            </a:r>
            <a:r>
              <a:rPr lang="en-US" dirty="0" err="1"/>
              <a:t>T</a:t>
            </a:r>
            <a:r>
              <a:rPr lang="en-US" dirty="0" err="1" smtClean="0"/>
              <a:t>etany</a:t>
            </a: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Convulsions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Loss of consciousness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Death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Compensation Of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 Acid Base Imbalance</a:t>
            </a:r>
            <a:br>
              <a:rPr lang="en-US" b="1" dirty="0" smtClean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body response to acid-base imbalance is called </a:t>
            </a:r>
            <a:r>
              <a:rPr lang="en-US" b="1" dirty="0" smtClean="0"/>
              <a:t>compensation</a:t>
            </a:r>
          </a:p>
          <a:p>
            <a:r>
              <a:rPr lang="en-US" dirty="0" smtClean="0"/>
              <a:t>May be </a:t>
            </a:r>
            <a:r>
              <a:rPr lang="en-US" b="1" dirty="0" smtClean="0"/>
              <a:t>complete compensation</a:t>
            </a:r>
            <a:r>
              <a:rPr lang="en-US" dirty="0" smtClean="0"/>
              <a:t> if  altered pH brought back within normal limits</a:t>
            </a:r>
          </a:p>
          <a:p>
            <a:r>
              <a:rPr lang="en-US" b="1" dirty="0" smtClean="0"/>
              <a:t>Partial compensation</a:t>
            </a:r>
            <a:r>
              <a:rPr lang="en-US" dirty="0" smtClean="0"/>
              <a:t> if pH range is still outside norms.</a:t>
            </a:r>
          </a:p>
          <a:p>
            <a:r>
              <a:rPr lang="en-US" b="1" dirty="0" smtClean="0"/>
              <a:t>Uncompensated</a:t>
            </a:r>
            <a:r>
              <a:rPr lang="en-US" dirty="0" smtClean="0"/>
              <a:t> if pH range is very out from norms.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b="1" dirty="0" smtClean="0"/>
              <a:t>underlying</a:t>
            </a:r>
            <a:r>
              <a:rPr lang="en-US" dirty="0" smtClean="0"/>
              <a:t> </a:t>
            </a:r>
            <a:r>
              <a:rPr lang="en-US" b="1" dirty="0" smtClean="0"/>
              <a:t>problem is respiratory</a:t>
            </a:r>
            <a:r>
              <a:rPr lang="en-US" dirty="0" smtClean="0"/>
              <a:t>, renal mechanisms can bring about </a:t>
            </a:r>
            <a:r>
              <a:rPr lang="en-US" b="1" dirty="0" smtClean="0"/>
              <a:t>metabolic compensation.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</a:t>
            </a:r>
            <a:r>
              <a:rPr lang="en-US" b="1" dirty="0" smtClean="0"/>
              <a:t>underlying problem is metabolic</a:t>
            </a:r>
            <a:r>
              <a:rPr lang="en-US" dirty="0" smtClean="0"/>
              <a:t>,  hyperventilation or hypoventilation can help : </a:t>
            </a:r>
            <a:r>
              <a:rPr lang="en-US" b="1" dirty="0" smtClean="0"/>
              <a:t>respiratory compensation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3774A-5AF4-42A4-B316-AFF9AC36AB4A}" type="slidenum">
              <a:rPr lang="en-US"/>
              <a:pPr/>
              <a:t>145</a:t>
            </a:fld>
            <a:endParaRPr lang="en-US"/>
          </a:p>
        </p:txBody>
      </p:sp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3530600" y="5588000"/>
            <a:ext cx="487363" cy="576263"/>
          </a:xfrm>
          <a:prstGeom prst="downArrow">
            <a:avLst>
              <a:gd name="adj1" fmla="val 50000"/>
              <a:gd name="adj2" fmla="val 86677"/>
            </a:avLst>
          </a:prstGeom>
          <a:solidFill>
            <a:schemeClr val="bg1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711200" y="1854200"/>
            <a:ext cx="406400" cy="635000"/>
          </a:xfrm>
          <a:prstGeom prst="downArrow">
            <a:avLst>
              <a:gd name="adj1" fmla="val 50000"/>
              <a:gd name="adj2" fmla="val 84701"/>
            </a:avLst>
          </a:prstGeom>
          <a:solidFill>
            <a:schemeClr val="bg1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 rot="2880000">
            <a:off x="6914357" y="2774156"/>
            <a:ext cx="398462" cy="1876425"/>
          </a:xfrm>
          <a:prstGeom prst="downArrow">
            <a:avLst>
              <a:gd name="adj1" fmla="val 50000"/>
              <a:gd name="adj2" fmla="val 173803"/>
            </a:avLst>
          </a:prstGeom>
          <a:solidFill>
            <a:schemeClr val="bg1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 rot="19620000">
            <a:off x="4867275" y="2797175"/>
            <a:ext cx="474663" cy="1674813"/>
          </a:xfrm>
          <a:prstGeom prst="downArrow">
            <a:avLst>
              <a:gd name="adj1" fmla="val 50000"/>
              <a:gd name="adj2" fmla="val 101638"/>
            </a:avLst>
          </a:prstGeom>
          <a:solidFill>
            <a:schemeClr val="bg1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 rot="900000">
            <a:off x="6710363" y="5268913"/>
            <a:ext cx="1666875" cy="468312"/>
          </a:xfrm>
          <a:prstGeom prst="leftArrow">
            <a:avLst>
              <a:gd name="adj1" fmla="val 50000"/>
              <a:gd name="adj2" fmla="val 79014"/>
            </a:avLst>
          </a:prstGeom>
          <a:solidFill>
            <a:schemeClr val="bg1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6959600" y="4368800"/>
            <a:ext cx="1425575" cy="423863"/>
          </a:xfrm>
          <a:prstGeom prst="leftArrow">
            <a:avLst>
              <a:gd name="adj1" fmla="val 50000"/>
              <a:gd name="adj2" fmla="val 118385"/>
            </a:avLst>
          </a:prstGeom>
          <a:solidFill>
            <a:schemeClr val="bg1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>
            <a:off x="1016000" y="3073400"/>
            <a:ext cx="406400" cy="1168400"/>
          </a:xfrm>
          <a:prstGeom prst="downArrow">
            <a:avLst>
              <a:gd name="adj1" fmla="val 50000"/>
              <a:gd name="adj2" fmla="val 106109"/>
            </a:avLst>
          </a:prstGeom>
          <a:solidFill>
            <a:schemeClr val="bg1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3225800" y="1320800"/>
            <a:ext cx="406400" cy="1168400"/>
          </a:xfrm>
          <a:prstGeom prst="downArrow">
            <a:avLst>
              <a:gd name="adj1" fmla="val 50000"/>
              <a:gd name="adj2" fmla="val 106109"/>
            </a:avLst>
          </a:prstGeom>
          <a:solidFill>
            <a:schemeClr val="bg1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 rot="18360000">
            <a:off x="2390776" y="1382712"/>
            <a:ext cx="423862" cy="1649413"/>
          </a:xfrm>
          <a:prstGeom prst="downArrow">
            <a:avLst>
              <a:gd name="adj1" fmla="val 50000"/>
              <a:gd name="adj2" fmla="val 99645"/>
            </a:avLst>
          </a:prstGeom>
          <a:solidFill>
            <a:schemeClr val="bg1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4597400" y="1320800"/>
            <a:ext cx="406400" cy="1168400"/>
          </a:xfrm>
          <a:prstGeom prst="downArrow">
            <a:avLst>
              <a:gd name="adj1" fmla="val 50000"/>
              <a:gd name="adj2" fmla="val 106109"/>
            </a:avLst>
          </a:prstGeom>
          <a:solidFill>
            <a:schemeClr val="bg1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 rot="2700000">
            <a:off x="5326856" y="1226344"/>
            <a:ext cx="398463" cy="1831975"/>
          </a:xfrm>
          <a:prstGeom prst="downArrow">
            <a:avLst>
              <a:gd name="adj1" fmla="val 50000"/>
              <a:gd name="adj2" fmla="val 169686"/>
            </a:avLst>
          </a:prstGeom>
          <a:solidFill>
            <a:schemeClr val="bg1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8077200" y="1295400"/>
            <a:ext cx="487363" cy="1168400"/>
          </a:xfrm>
          <a:prstGeom prst="downArrow">
            <a:avLst>
              <a:gd name="adj1" fmla="val 50000"/>
              <a:gd name="adj2" fmla="val 68581"/>
            </a:avLst>
          </a:prstGeom>
          <a:solidFill>
            <a:schemeClr val="bg1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AutoShape 14"/>
          <p:cNvSpPr>
            <a:spLocks noChangeArrowheads="1"/>
          </p:cNvSpPr>
          <p:nvPr/>
        </p:nvSpPr>
        <p:spPr bwMode="auto">
          <a:xfrm>
            <a:off x="4445000" y="4826000"/>
            <a:ext cx="936625" cy="487363"/>
          </a:xfrm>
          <a:prstGeom prst="leftArrow">
            <a:avLst>
              <a:gd name="adj1" fmla="val 50000"/>
              <a:gd name="adj2" fmla="val 70912"/>
            </a:avLst>
          </a:prstGeom>
          <a:solidFill>
            <a:schemeClr val="bg1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Rectangle 15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284163"/>
          </a:xfrm>
          <a:ln/>
        </p:spPr>
        <p:txBody>
          <a:bodyPr>
            <a:normAutofit fontScale="90000"/>
          </a:bodyPr>
          <a:lstStyle/>
          <a:p>
            <a:r>
              <a:rPr lang="en-US" b="1" u="sng" dirty="0"/>
              <a:t>ACIDOSIS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61950" y="760413"/>
            <a:ext cx="1241425" cy="1069975"/>
            <a:chOff x="228" y="479"/>
            <a:chExt cx="782" cy="674"/>
          </a:xfrm>
        </p:grpSpPr>
        <p:sp>
          <p:nvSpPr>
            <p:cNvPr id="42003" name="Rectangle 19"/>
            <p:cNvSpPr>
              <a:spLocks noChangeArrowheads="1"/>
            </p:cNvSpPr>
            <p:nvPr/>
          </p:nvSpPr>
          <p:spPr bwMode="auto">
            <a:xfrm>
              <a:off x="244" y="484"/>
              <a:ext cx="760" cy="664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Rectangle 20"/>
            <p:cNvSpPr>
              <a:spLocks noChangeArrowheads="1"/>
            </p:cNvSpPr>
            <p:nvPr/>
          </p:nvSpPr>
          <p:spPr bwMode="auto">
            <a:xfrm>
              <a:off x="228" y="479"/>
              <a:ext cx="782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decreased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removal of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CO</a:t>
              </a:r>
              <a:r>
                <a:rPr lang="en-US" sz="1600" baseline="-25000">
                  <a:solidFill>
                    <a:srgbClr val="FFFF00"/>
                  </a:solidFill>
                </a:rPr>
                <a:t>2 </a:t>
              </a:r>
              <a:r>
                <a:rPr lang="en-US" sz="1600">
                  <a:solidFill>
                    <a:srgbClr val="FFFF00"/>
                  </a:solidFill>
                </a:rPr>
                <a:t>from 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lungs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758950" y="760413"/>
            <a:ext cx="1231900" cy="1069975"/>
            <a:chOff x="1108" y="479"/>
            <a:chExt cx="776" cy="674"/>
          </a:xfrm>
        </p:grpSpPr>
        <p:sp>
          <p:nvSpPr>
            <p:cNvPr id="42006" name="Rectangle 22"/>
            <p:cNvSpPr>
              <a:spLocks noChangeArrowheads="1"/>
            </p:cNvSpPr>
            <p:nvPr/>
          </p:nvSpPr>
          <p:spPr bwMode="auto">
            <a:xfrm>
              <a:off x="1108" y="484"/>
              <a:ext cx="738" cy="664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Rectangle 23"/>
            <p:cNvSpPr>
              <a:spLocks noChangeArrowheads="1"/>
            </p:cNvSpPr>
            <p:nvPr/>
          </p:nvSpPr>
          <p:spPr bwMode="auto">
            <a:xfrm>
              <a:off x="1133" y="479"/>
              <a:ext cx="751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chemeClr val="bg1"/>
                  </a:solidFill>
                </a:rPr>
                <a:t>failure of 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chemeClr val="bg1"/>
                  </a:solidFill>
                </a:rPr>
                <a:t>kidneys to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chemeClr val="bg1"/>
                  </a:solidFill>
                </a:rPr>
                <a:t>excrete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chemeClr val="bg1"/>
                  </a:solidFill>
                </a:rPr>
                <a:t>acids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054350" y="790575"/>
            <a:ext cx="1195388" cy="581025"/>
            <a:chOff x="1924" y="479"/>
            <a:chExt cx="753" cy="366"/>
          </a:xfrm>
        </p:grpSpPr>
        <p:sp>
          <p:nvSpPr>
            <p:cNvPr id="42009" name="Rectangle 25"/>
            <p:cNvSpPr>
              <a:spLocks noChangeArrowheads="1"/>
            </p:cNvSpPr>
            <p:nvPr/>
          </p:nvSpPr>
          <p:spPr bwMode="auto">
            <a:xfrm>
              <a:off x="1924" y="484"/>
              <a:ext cx="737" cy="32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0" name="Rectangle 26"/>
            <p:cNvSpPr>
              <a:spLocks noChangeArrowheads="1"/>
            </p:cNvSpPr>
            <p:nvPr/>
          </p:nvSpPr>
          <p:spPr bwMode="auto">
            <a:xfrm>
              <a:off x="1948" y="479"/>
              <a:ext cx="72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chemeClr val="bg1"/>
                  </a:solidFill>
                </a:rPr>
                <a:t>metabolic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chemeClr val="bg1"/>
                  </a:solidFill>
                </a:rPr>
                <a:t>acid 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349750" y="760413"/>
            <a:ext cx="1504950" cy="622300"/>
            <a:chOff x="2740" y="479"/>
            <a:chExt cx="948" cy="392"/>
          </a:xfrm>
        </p:grpSpPr>
        <p:sp>
          <p:nvSpPr>
            <p:cNvPr id="42012" name="Rectangle 28"/>
            <p:cNvSpPr>
              <a:spLocks noChangeArrowheads="1"/>
            </p:cNvSpPr>
            <p:nvPr/>
          </p:nvSpPr>
          <p:spPr bwMode="auto">
            <a:xfrm>
              <a:off x="2740" y="484"/>
              <a:ext cx="948" cy="387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Rectangle 29"/>
            <p:cNvSpPr>
              <a:spLocks noChangeArrowheads="1"/>
            </p:cNvSpPr>
            <p:nvPr/>
          </p:nvSpPr>
          <p:spPr bwMode="auto">
            <a:xfrm>
              <a:off x="2776" y="479"/>
              <a:ext cx="89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chemeClr val="bg1"/>
                  </a:solidFill>
                </a:rPr>
                <a:t>production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chemeClr val="bg1"/>
                  </a:solidFill>
                </a:rPr>
                <a:t>of keto acids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5924550" y="760413"/>
            <a:ext cx="1743075" cy="892175"/>
            <a:chOff x="3732" y="479"/>
            <a:chExt cx="1098" cy="562"/>
          </a:xfrm>
        </p:grpSpPr>
        <p:sp>
          <p:nvSpPr>
            <p:cNvPr id="42015" name="Rectangle 31"/>
            <p:cNvSpPr>
              <a:spLocks noChangeArrowheads="1"/>
            </p:cNvSpPr>
            <p:nvPr/>
          </p:nvSpPr>
          <p:spPr bwMode="auto">
            <a:xfrm>
              <a:off x="3748" y="484"/>
              <a:ext cx="1046" cy="557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6" name="Rectangle 32"/>
            <p:cNvSpPr>
              <a:spLocks noChangeArrowheads="1"/>
            </p:cNvSpPr>
            <p:nvPr/>
          </p:nvSpPr>
          <p:spPr bwMode="auto">
            <a:xfrm>
              <a:off x="3732" y="479"/>
              <a:ext cx="109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chemeClr val="bg1"/>
                  </a:solidFill>
                </a:rPr>
                <a:t>absorption of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chemeClr val="bg1"/>
                  </a:solidFill>
                </a:rPr>
                <a:t>metabolic acids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chemeClr val="bg1"/>
                  </a:solidFill>
                </a:rPr>
                <a:t>from GI tract</a:t>
              </a: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7758113" y="760413"/>
            <a:ext cx="1198562" cy="622300"/>
            <a:chOff x="4887" y="479"/>
            <a:chExt cx="755" cy="392"/>
          </a:xfrm>
        </p:grpSpPr>
        <p:sp>
          <p:nvSpPr>
            <p:cNvPr id="42018" name="Rectangle 34"/>
            <p:cNvSpPr>
              <a:spLocks noChangeArrowheads="1"/>
            </p:cNvSpPr>
            <p:nvPr/>
          </p:nvSpPr>
          <p:spPr bwMode="auto">
            <a:xfrm>
              <a:off x="4904" y="484"/>
              <a:ext cx="708" cy="387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9" name="Rectangle 35"/>
            <p:cNvSpPr>
              <a:spLocks noChangeArrowheads="1"/>
            </p:cNvSpPr>
            <p:nvPr/>
          </p:nvSpPr>
          <p:spPr bwMode="auto">
            <a:xfrm>
              <a:off x="4887" y="479"/>
              <a:ext cx="75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prolonged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diarrhea</a:t>
              </a: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314325" y="2513013"/>
            <a:ext cx="1870075" cy="622300"/>
            <a:chOff x="198" y="1583"/>
            <a:chExt cx="1178" cy="392"/>
          </a:xfrm>
        </p:grpSpPr>
        <p:sp>
          <p:nvSpPr>
            <p:cNvPr id="42021" name="Rectangle 37"/>
            <p:cNvSpPr>
              <a:spLocks noChangeArrowheads="1"/>
            </p:cNvSpPr>
            <p:nvPr/>
          </p:nvSpPr>
          <p:spPr bwMode="auto">
            <a:xfrm>
              <a:off x="198" y="1588"/>
              <a:ext cx="1178" cy="387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2" name="Rectangle 38"/>
            <p:cNvSpPr>
              <a:spLocks noChangeArrowheads="1"/>
            </p:cNvSpPr>
            <p:nvPr/>
          </p:nvSpPr>
          <p:spPr bwMode="auto">
            <a:xfrm>
              <a:off x="273" y="1583"/>
              <a:ext cx="103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accumulation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of CO</a:t>
              </a:r>
              <a:r>
                <a:rPr lang="en-US" sz="1600" baseline="-25000">
                  <a:solidFill>
                    <a:srgbClr val="FFFF00"/>
                  </a:solidFill>
                </a:rPr>
                <a:t>2 </a:t>
              </a:r>
              <a:r>
                <a:rPr lang="en-US" sz="1600">
                  <a:solidFill>
                    <a:srgbClr val="FFFF00"/>
                  </a:solidFill>
                </a:rPr>
                <a:t>in blood</a:t>
              </a:r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3260725" y="2513013"/>
            <a:ext cx="1685925" cy="581025"/>
            <a:chOff x="2054" y="1583"/>
            <a:chExt cx="1062" cy="366"/>
          </a:xfrm>
        </p:grpSpPr>
        <p:sp>
          <p:nvSpPr>
            <p:cNvPr id="42024" name="Rectangle 40"/>
            <p:cNvSpPr>
              <a:spLocks noChangeArrowheads="1"/>
            </p:cNvSpPr>
            <p:nvPr/>
          </p:nvSpPr>
          <p:spPr bwMode="auto">
            <a:xfrm>
              <a:off x="2068" y="1588"/>
              <a:ext cx="1048" cy="328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5" name="Rectangle 41"/>
            <p:cNvSpPr>
              <a:spLocks noChangeArrowheads="1"/>
            </p:cNvSpPr>
            <p:nvPr/>
          </p:nvSpPr>
          <p:spPr bwMode="auto">
            <a:xfrm>
              <a:off x="2054" y="1583"/>
              <a:ext cx="106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accumulation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of acid in blood</a:t>
              </a:r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7096125" y="2513013"/>
            <a:ext cx="1781175" cy="892175"/>
            <a:chOff x="4470" y="1583"/>
            <a:chExt cx="1122" cy="562"/>
          </a:xfrm>
        </p:grpSpPr>
        <p:sp>
          <p:nvSpPr>
            <p:cNvPr id="42027" name="Rectangle 43"/>
            <p:cNvSpPr>
              <a:spLocks noChangeArrowheads="1"/>
            </p:cNvSpPr>
            <p:nvPr/>
          </p:nvSpPr>
          <p:spPr bwMode="auto">
            <a:xfrm>
              <a:off x="4470" y="1588"/>
              <a:ext cx="1122" cy="557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8" name="Rectangle 44"/>
            <p:cNvSpPr>
              <a:spLocks noChangeArrowheads="1"/>
            </p:cNvSpPr>
            <p:nvPr/>
          </p:nvSpPr>
          <p:spPr bwMode="auto">
            <a:xfrm>
              <a:off x="4543" y="1583"/>
              <a:ext cx="101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excessive loss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of NaHCO</a:t>
              </a:r>
              <a:r>
                <a:rPr lang="en-US" sz="1600" baseline="-25000">
                  <a:solidFill>
                    <a:srgbClr val="FFFF00"/>
                  </a:solidFill>
                </a:rPr>
                <a:t>3</a:t>
              </a:r>
              <a:r>
                <a:rPr lang="en-US" sz="1600">
                  <a:solidFill>
                    <a:srgbClr val="FFFF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from blood</a:t>
              </a:r>
            </a:p>
          </p:txBody>
        </p:sp>
      </p:grp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5194300" y="4279900"/>
            <a:ext cx="1803400" cy="1117600"/>
            <a:chOff x="3272" y="2696"/>
            <a:chExt cx="1136" cy="704"/>
          </a:xfrm>
        </p:grpSpPr>
        <p:sp>
          <p:nvSpPr>
            <p:cNvPr id="42030" name="Oval 46"/>
            <p:cNvSpPr>
              <a:spLocks noChangeArrowheads="1"/>
            </p:cNvSpPr>
            <p:nvPr/>
          </p:nvSpPr>
          <p:spPr bwMode="auto">
            <a:xfrm>
              <a:off x="3272" y="2696"/>
              <a:ext cx="1136" cy="704"/>
            </a:xfrm>
            <a:prstGeom prst="ellipse">
              <a:avLst/>
            </a:prstGeom>
            <a:solidFill>
              <a:srgbClr val="66FFFF"/>
            </a:solidFill>
            <a:ln w="25400">
              <a:solidFill>
                <a:srgbClr val="FF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1" name="Rectangle 47"/>
            <p:cNvSpPr>
              <a:spLocks noChangeArrowheads="1"/>
            </p:cNvSpPr>
            <p:nvPr/>
          </p:nvSpPr>
          <p:spPr bwMode="auto">
            <a:xfrm>
              <a:off x="3322" y="2822"/>
              <a:ext cx="103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metabolic</a:t>
              </a:r>
            </a:p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acidosis</a:t>
              </a:r>
            </a:p>
          </p:txBody>
        </p:sp>
      </p:grpSp>
      <p:sp>
        <p:nvSpPr>
          <p:cNvPr id="42033" name="Rectangle 49"/>
          <p:cNvSpPr>
            <a:spLocks noChangeArrowheads="1"/>
          </p:cNvSpPr>
          <p:nvPr/>
        </p:nvSpPr>
        <p:spPr bwMode="auto">
          <a:xfrm>
            <a:off x="7781925" y="3886200"/>
            <a:ext cx="1152525" cy="1152525"/>
          </a:xfrm>
          <a:prstGeom prst="rect">
            <a:avLst/>
          </a:prstGeom>
          <a:solidFill>
            <a:srgbClr val="333300"/>
          </a:solidFill>
          <a:ln w="12700">
            <a:solidFill>
              <a:srgbClr val="FF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Rectangle 50"/>
          <p:cNvSpPr>
            <a:spLocks noChangeArrowheads="1"/>
          </p:cNvSpPr>
          <p:nvPr/>
        </p:nvSpPr>
        <p:spPr bwMode="auto">
          <a:xfrm>
            <a:off x="7847013" y="3884613"/>
            <a:ext cx="10287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>
                <a:solidFill>
                  <a:srgbClr val="FFFF00"/>
                </a:solidFill>
              </a:rPr>
              <a:t>deep</a:t>
            </a:r>
          </a:p>
          <a:p>
            <a:pPr algn="ctr">
              <a:spcBef>
                <a:spcPct val="0"/>
              </a:spcBef>
            </a:pPr>
            <a:r>
              <a:rPr lang="en-US" sz="1600">
                <a:solidFill>
                  <a:srgbClr val="FFFF00"/>
                </a:solidFill>
              </a:rPr>
              <a:t>vomiting</a:t>
            </a:r>
          </a:p>
          <a:p>
            <a:pPr algn="ctr">
              <a:spcBef>
                <a:spcPct val="0"/>
              </a:spcBef>
            </a:pPr>
            <a:r>
              <a:rPr lang="en-US" sz="1600">
                <a:solidFill>
                  <a:srgbClr val="FFFF00"/>
                </a:solidFill>
              </a:rPr>
              <a:t>from </a:t>
            </a:r>
          </a:p>
          <a:p>
            <a:pPr algn="ctr">
              <a:spcBef>
                <a:spcPct val="0"/>
              </a:spcBef>
            </a:pPr>
            <a:r>
              <a:rPr lang="en-US" sz="1600">
                <a:solidFill>
                  <a:srgbClr val="FFFF00"/>
                </a:solidFill>
              </a:rPr>
              <a:t>GI tract</a:t>
            </a:r>
          </a:p>
        </p:txBody>
      </p:sp>
      <p:sp>
        <p:nvSpPr>
          <p:cNvPr id="42035" name="Rectangle 51"/>
          <p:cNvSpPr>
            <a:spLocks noChangeArrowheads="1"/>
          </p:cNvSpPr>
          <p:nvPr/>
        </p:nvSpPr>
        <p:spPr bwMode="auto">
          <a:xfrm>
            <a:off x="7781925" y="5264150"/>
            <a:ext cx="1152525" cy="973138"/>
          </a:xfrm>
          <a:prstGeom prst="rect">
            <a:avLst/>
          </a:prstGeom>
          <a:solidFill>
            <a:srgbClr val="333300"/>
          </a:solidFill>
          <a:ln w="12700">
            <a:solidFill>
              <a:srgbClr val="FF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Rectangle 52"/>
          <p:cNvSpPr>
            <a:spLocks noChangeArrowheads="1"/>
          </p:cNvSpPr>
          <p:nvPr/>
        </p:nvSpPr>
        <p:spPr bwMode="auto">
          <a:xfrm>
            <a:off x="7845425" y="5256213"/>
            <a:ext cx="10144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>
                <a:solidFill>
                  <a:srgbClr val="FFFF00"/>
                </a:solidFill>
              </a:rPr>
              <a:t>kidney</a:t>
            </a:r>
          </a:p>
          <a:p>
            <a:pPr algn="ctr">
              <a:spcBef>
                <a:spcPct val="0"/>
              </a:spcBef>
            </a:pPr>
            <a:r>
              <a:rPr lang="en-US" sz="1600">
                <a:solidFill>
                  <a:srgbClr val="FFFF00"/>
                </a:solidFill>
              </a:rPr>
              <a:t>disease</a:t>
            </a:r>
          </a:p>
          <a:p>
            <a:pPr algn="ctr">
              <a:spcBef>
                <a:spcPct val="0"/>
              </a:spcBef>
            </a:pPr>
            <a:r>
              <a:rPr lang="en-US" sz="1600">
                <a:solidFill>
                  <a:srgbClr val="FFFF00"/>
                </a:solidFill>
              </a:rPr>
              <a:t>(uremia)</a:t>
            </a:r>
          </a:p>
        </p:txBody>
      </p:sp>
      <p:sp>
        <p:nvSpPr>
          <p:cNvPr id="42037" name="Rectangle 53"/>
          <p:cNvSpPr>
            <a:spLocks noChangeArrowheads="1"/>
          </p:cNvSpPr>
          <p:nvPr/>
        </p:nvSpPr>
        <p:spPr bwMode="auto">
          <a:xfrm>
            <a:off x="2978150" y="4806950"/>
            <a:ext cx="1435100" cy="749300"/>
          </a:xfrm>
          <a:prstGeom prst="rect">
            <a:avLst/>
          </a:prstGeom>
          <a:solidFill>
            <a:srgbClr val="660066"/>
          </a:solidFill>
          <a:ln w="12700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Rectangle 54"/>
          <p:cNvSpPr>
            <a:spLocks noChangeArrowheads="1"/>
          </p:cNvSpPr>
          <p:nvPr/>
        </p:nvSpPr>
        <p:spPr bwMode="auto">
          <a:xfrm>
            <a:off x="2900363" y="4748213"/>
            <a:ext cx="156845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>
                <a:solidFill>
                  <a:srgbClr val="FFFF00"/>
                </a:solidFill>
              </a:rPr>
              <a:t>increase in</a:t>
            </a:r>
          </a:p>
          <a:p>
            <a:pPr algn="ctr">
              <a:spcBef>
                <a:spcPct val="0"/>
              </a:spcBef>
            </a:pPr>
            <a:r>
              <a:rPr lang="en-US" sz="1600">
                <a:solidFill>
                  <a:srgbClr val="FFFF00"/>
                </a:solidFill>
              </a:rPr>
              <a:t>plasma H</a:t>
            </a:r>
            <a:r>
              <a:rPr lang="en-US" sz="1600" baseline="30000">
                <a:solidFill>
                  <a:srgbClr val="FFFF00"/>
                </a:solidFill>
              </a:rPr>
              <a:t>+</a:t>
            </a:r>
          </a:p>
          <a:p>
            <a:pPr algn="ctr">
              <a:spcBef>
                <a:spcPct val="0"/>
              </a:spcBef>
            </a:pPr>
            <a:r>
              <a:rPr lang="en-US" sz="1600">
                <a:solidFill>
                  <a:srgbClr val="FFFF00"/>
                </a:solidFill>
              </a:rPr>
              <a:t>concentration</a:t>
            </a:r>
          </a:p>
        </p:txBody>
      </p:sp>
      <p:sp>
        <p:nvSpPr>
          <p:cNvPr id="42039" name="Rectangle 55"/>
          <p:cNvSpPr>
            <a:spLocks noChangeArrowheads="1"/>
          </p:cNvSpPr>
          <p:nvPr/>
        </p:nvSpPr>
        <p:spPr bwMode="auto">
          <a:xfrm>
            <a:off x="2901950" y="6102350"/>
            <a:ext cx="1587500" cy="520700"/>
          </a:xfrm>
          <a:prstGeom prst="rect">
            <a:avLst/>
          </a:prstGeom>
          <a:solidFill>
            <a:srgbClr val="660066"/>
          </a:solidFill>
          <a:ln w="12700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0" name="Rectangle 56"/>
          <p:cNvSpPr>
            <a:spLocks noChangeArrowheads="1"/>
          </p:cNvSpPr>
          <p:nvPr/>
        </p:nvSpPr>
        <p:spPr bwMode="auto">
          <a:xfrm>
            <a:off x="2835275" y="6069013"/>
            <a:ext cx="1730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>
                <a:solidFill>
                  <a:srgbClr val="FFFF00"/>
                </a:solidFill>
              </a:rPr>
              <a:t>depression of</a:t>
            </a:r>
          </a:p>
          <a:p>
            <a:pPr algn="ctr">
              <a:spcBef>
                <a:spcPct val="0"/>
              </a:spcBef>
            </a:pPr>
            <a:r>
              <a:rPr lang="en-US" sz="1600">
                <a:solidFill>
                  <a:srgbClr val="FFFF00"/>
                </a:solidFill>
              </a:rPr>
              <a:t>nervous system</a:t>
            </a: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304800" y="2514600"/>
            <a:ext cx="1870075" cy="622300"/>
            <a:chOff x="198" y="1583"/>
            <a:chExt cx="1178" cy="392"/>
          </a:xfrm>
        </p:grpSpPr>
        <p:sp>
          <p:nvSpPr>
            <p:cNvPr id="158723" name="Rectangle 3"/>
            <p:cNvSpPr>
              <a:spLocks noChangeArrowheads="1"/>
            </p:cNvSpPr>
            <p:nvPr/>
          </p:nvSpPr>
          <p:spPr bwMode="auto">
            <a:xfrm>
              <a:off x="198" y="1588"/>
              <a:ext cx="1178" cy="387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24" name="Rectangle 4"/>
            <p:cNvSpPr>
              <a:spLocks noChangeArrowheads="1"/>
            </p:cNvSpPr>
            <p:nvPr/>
          </p:nvSpPr>
          <p:spPr bwMode="auto">
            <a:xfrm>
              <a:off x="273" y="1583"/>
              <a:ext cx="103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accumulation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of CO</a:t>
              </a:r>
              <a:r>
                <a:rPr lang="en-US" sz="1600" baseline="-25000">
                  <a:solidFill>
                    <a:srgbClr val="FFFF00"/>
                  </a:solidFill>
                </a:rPr>
                <a:t>2 </a:t>
              </a:r>
              <a:r>
                <a:rPr lang="en-US" sz="1600">
                  <a:solidFill>
                    <a:srgbClr val="FFFF00"/>
                  </a:solidFill>
                </a:rPr>
                <a:t>in blood</a:t>
              </a:r>
            </a:p>
          </p:txBody>
        </p:sp>
      </p:grp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3254375" y="2514600"/>
            <a:ext cx="1685925" cy="581025"/>
            <a:chOff x="2054" y="1583"/>
            <a:chExt cx="1062" cy="366"/>
          </a:xfrm>
        </p:grpSpPr>
        <p:sp>
          <p:nvSpPr>
            <p:cNvPr id="158726" name="Rectangle 6"/>
            <p:cNvSpPr>
              <a:spLocks noChangeArrowheads="1"/>
            </p:cNvSpPr>
            <p:nvPr/>
          </p:nvSpPr>
          <p:spPr bwMode="auto">
            <a:xfrm>
              <a:off x="2068" y="1588"/>
              <a:ext cx="1048" cy="328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27" name="Rectangle 7"/>
            <p:cNvSpPr>
              <a:spLocks noChangeArrowheads="1"/>
            </p:cNvSpPr>
            <p:nvPr/>
          </p:nvSpPr>
          <p:spPr bwMode="auto">
            <a:xfrm>
              <a:off x="2054" y="1583"/>
              <a:ext cx="106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accumulation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of acid in blood</a:t>
              </a:r>
            </a:p>
          </p:txBody>
        </p:sp>
      </p:grp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7086600" y="2514600"/>
            <a:ext cx="1781175" cy="892175"/>
            <a:chOff x="4470" y="1583"/>
            <a:chExt cx="1122" cy="562"/>
          </a:xfrm>
        </p:grpSpPr>
        <p:sp>
          <p:nvSpPr>
            <p:cNvPr id="158729" name="Rectangle 9"/>
            <p:cNvSpPr>
              <a:spLocks noChangeArrowheads="1"/>
            </p:cNvSpPr>
            <p:nvPr/>
          </p:nvSpPr>
          <p:spPr bwMode="auto">
            <a:xfrm>
              <a:off x="4470" y="1588"/>
              <a:ext cx="1122" cy="557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30" name="Rectangle 10"/>
            <p:cNvSpPr>
              <a:spLocks noChangeArrowheads="1"/>
            </p:cNvSpPr>
            <p:nvPr/>
          </p:nvSpPr>
          <p:spPr bwMode="auto">
            <a:xfrm>
              <a:off x="4543" y="1583"/>
              <a:ext cx="101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excessive loss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of NaHCO</a:t>
              </a:r>
              <a:r>
                <a:rPr lang="en-US" sz="1600" baseline="-25000">
                  <a:solidFill>
                    <a:srgbClr val="FFFF00"/>
                  </a:solidFill>
                </a:rPr>
                <a:t>3</a:t>
              </a:r>
              <a:r>
                <a:rPr lang="en-US" sz="1600">
                  <a:solidFill>
                    <a:srgbClr val="FFFF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from blood</a:t>
              </a:r>
            </a:p>
          </p:txBody>
        </p:sp>
      </p:grpSp>
      <p:sp>
        <p:nvSpPr>
          <p:cNvPr id="158731" name="AutoShape 11"/>
          <p:cNvSpPr>
            <a:spLocks noChangeArrowheads="1"/>
          </p:cNvSpPr>
          <p:nvPr/>
        </p:nvSpPr>
        <p:spPr bwMode="auto">
          <a:xfrm rot="10800000">
            <a:off x="1676400" y="4848225"/>
            <a:ext cx="1241425" cy="487363"/>
          </a:xfrm>
          <a:prstGeom prst="leftArrow">
            <a:avLst>
              <a:gd name="adj1" fmla="val 50000"/>
              <a:gd name="adj2" fmla="val 93988"/>
            </a:avLst>
          </a:prstGeom>
          <a:solidFill>
            <a:schemeClr val="bg1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227013" y="4279900"/>
            <a:ext cx="1843087" cy="1117600"/>
            <a:chOff x="143" y="2696"/>
            <a:chExt cx="1161" cy="704"/>
          </a:xfrm>
        </p:grpSpPr>
        <p:sp>
          <p:nvSpPr>
            <p:cNvPr id="42000" name="Oval 16"/>
            <p:cNvSpPr>
              <a:spLocks noChangeArrowheads="1"/>
            </p:cNvSpPr>
            <p:nvPr/>
          </p:nvSpPr>
          <p:spPr bwMode="auto">
            <a:xfrm>
              <a:off x="152" y="2696"/>
              <a:ext cx="1136" cy="704"/>
            </a:xfrm>
            <a:prstGeom prst="ellipse">
              <a:avLst/>
            </a:prstGeom>
            <a:solidFill>
              <a:srgbClr val="66FFFF"/>
            </a:solidFill>
            <a:ln w="25400">
              <a:solidFill>
                <a:srgbClr val="FF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Rectangle 17"/>
            <p:cNvSpPr>
              <a:spLocks noChangeArrowheads="1"/>
            </p:cNvSpPr>
            <p:nvPr/>
          </p:nvSpPr>
          <p:spPr bwMode="auto">
            <a:xfrm>
              <a:off x="143" y="2822"/>
              <a:ext cx="116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/>
                <a:t>respiratory</a:t>
              </a:r>
              <a:endParaRPr lang="en-US">
                <a:solidFill>
                  <a:srgbClr val="FFFF00"/>
                </a:solidFill>
              </a:endParaRPr>
            </a:p>
            <a:p>
              <a:pPr algn="ctr">
                <a:spcBef>
                  <a:spcPct val="0"/>
                </a:spcBef>
              </a:pPr>
              <a:r>
                <a:rPr lang="en-US" sz="2400"/>
                <a:t>acidosis</a:t>
              </a:r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4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4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4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15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4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4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4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4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1987" grpId="0" animBg="1"/>
      <p:bldP spid="41988" grpId="0" animBg="1"/>
      <p:bldP spid="41989" grpId="0" animBg="1"/>
      <p:bldP spid="41990" grpId="0" animBg="1"/>
      <p:bldP spid="41991" grpId="0" animBg="1"/>
      <p:bldP spid="41992" grpId="0" animBg="1"/>
      <p:bldP spid="41993" grpId="0" animBg="1"/>
      <p:bldP spid="41994" grpId="0" animBg="1"/>
      <p:bldP spid="41995" grpId="0" animBg="1"/>
      <p:bldP spid="41996" grpId="0" animBg="1"/>
      <p:bldP spid="41997" grpId="0" animBg="1"/>
      <p:bldP spid="41998" grpId="0" animBg="1"/>
      <p:bldP spid="42033" grpId="0" animBg="1"/>
      <p:bldP spid="42034" grpId="0"/>
      <p:bldP spid="42035" grpId="0" animBg="1"/>
      <p:bldP spid="42036" grpId="0"/>
      <p:bldP spid="42037" grpId="0" animBg="1"/>
      <p:bldP spid="42038" grpId="0"/>
      <p:bldP spid="42039" grpId="0" animBg="1"/>
      <p:bldP spid="42040" grpId="0"/>
      <p:bldP spid="158731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2CB48-3F22-4EF9-833C-D30A7DD6790F}" type="slidenum">
              <a:rPr lang="en-US"/>
              <a:pPr/>
              <a:t>146</a:t>
            </a:fld>
            <a:endParaRPr lang="en-US"/>
          </a:p>
        </p:txBody>
      </p:sp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2006600" y="2997200"/>
            <a:ext cx="406400" cy="635000"/>
          </a:xfrm>
          <a:prstGeom prst="downArrow">
            <a:avLst>
              <a:gd name="adj1" fmla="val 50000"/>
              <a:gd name="adj2" fmla="val 57668"/>
            </a:avLst>
          </a:prstGeom>
          <a:solidFill>
            <a:schemeClr val="bg1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 rot="1436759">
            <a:off x="3073400" y="1066800"/>
            <a:ext cx="406400" cy="1117600"/>
          </a:xfrm>
          <a:prstGeom prst="downArrow">
            <a:avLst>
              <a:gd name="adj1" fmla="val 50000"/>
              <a:gd name="adj2" fmla="val 101495"/>
            </a:avLst>
          </a:prstGeom>
          <a:solidFill>
            <a:schemeClr val="bg1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 rot="20040000">
            <a:off x="1054100" y="773113"/>
            <a:ext cx="447675" cy="1484312"/>
          </a:xfrm>
          <a:prstGeom prst="downArrow">
            <a:avLst>
              <a:gd name="adj1" fmla="val 50000"/>
              <a:gd name="adj2" fmla="val 84901"/>
            </a:avLst>
          </a:prstGeom>
          <a:solidFill>
            <a:schemeClr val="bg1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4749800" y="1016000"/>
            <a:ext cx="406400" cy="1168400"/>
          </a:xfrm>
          <a:prstGeom prst="downArrow">
            <a:avLst>
              <a:gd name="adj1" fmla="val 50000"/>
              <a:gd name="adj2" fmla="val 106109"/>
            </a:avLst>
          </a:prstGeom>
          <a:solidFill>
            <a:schemeClr val="bg1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 rot="18060000" flipH="1">
            <a:off x="2844800" y="4064000"/>
            <a:ext cx="406400" cy="1168400"/>
          </a:xfrm>
          <a:prstGeom prst="downArrow">
            <a:avLst>
              <a:gd name="adj1" fmla="val 50000"/>
              <a:gd name="adj2" fmla="val 106109"/>
            </a:avLst>
          </a:prstGeom>
          <a:solidFill>
            <a:schemeClr val="bg1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685800" y="1524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spcBef>
                <a:spcPct val="0"/>
              </a:spcBef>
            </a:pPr>
            <a:r>
              <a:rPr lang="en-US" sz="3600" u="sng">
                <a:solidFill>
                  <a:srgbClr val="00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ALKALOSIS</a:t>
            </a: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2006600" y="1016000"/>
            <a:ext cx="406400" cy="1168400"/>
          </a:xfrm>
          <a:prstGeom prst="downArrow">
            <a:avLst>
              <a:gd name="adj1" fmla="val 50000"/>
              <a:gd name="adj2" fmla="val 106109"/>
            </a:avLst>
          </a:prstGeom>
          <a:solidFill>
            <a:schemeClr val="bg1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93813" y="3670300"/>
            <a:ext cx="1843087" cy="1117600"/>
            <a:chOff x="815" y="2312"/>
            <a:chExt cx="1161" cy="704"/>
          </a:xfrm>
        </p:grpSpPr>
        <p:sp>
          <p:nvSpPr>
            <p:cNvPr id="43017" name="Oval 9"/>
            <p:cNvSpPr>
              <a:spLocks noChangeArrowheads="1"/>
            </p:cNvSpPr>
            <p:nvPr/>
          </p:nvSpPr>
          <p:spPr bwMode="auto">
            <a:xfrm>
              <a:off x="824" y="2312"/>
              <a:ext cx="1136" cy="704"/>
            </a:xfrm>
            <a:prstGeom prst="ellipse">
              <a:avLst/>
            </a:prstGeom>
            <a:solidFill>
              <a:srgbClr val="66FFFF"/>
            </a:solidFill>
            <a:ln w="25400">
              <a:solidFill>
                <a:srgbClr val="FF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Rectangle 10"/>
            <p:cNvSpPr>
              <a:spLocks noChangeArrowheads="1"/>
            </p:cNvSpPr>
            <p:nvPr/>
          </p:nvSpPr>
          <p:spPr bwMode="auto">
            <a:xfrm>
              <a:off x="815" y="2438"/>
              <a:ext cx="116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/>
                <a:t>respiratory</a:t>
              </a:r>
              <a:endParaRPr lang="en-US">
                <a:solidFill>
                  <a:srgbClr val="FFFF00"/>
                </a:solidFill>
              </a:endParaRPr>
            </a:p>
            <a:p>
              <a:pPr algn="ctr">
                <a:spcBef>
                  <a:spcPct val="0"/>
                </a:spcBef>
              </a:pPr>
              <a:r>
                <a:rPr lang="en-US" sz="2400"/>
                <a:t>alkalosis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11150" y="685800"/>
            <a:ext cx="1206500" cy="376238"/>
            <a:chOff x="196" y="479"/>
            <a:chExt cx="760" cy="237"/>
          </a:xfrm>
        </p:grpSpPr>
        <p:sp>
          <p:nvSpPr>
            <p:cNvPr id="43020" name="Rectangle 12"/>
            <p:cNvSpPr>
              <a:spLocks noChangeArrowheads="1"/>
            </p:cNvSpPr>
            <p:nvPr/>
          </p:nvSpPr>
          <p:spPr bwMode="auto">
            <a:xfrm>
              <a:off x="196" y="484"/>
              <a:ext cx="760" cy="23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1" name="Rectangle 13"/>
            <p:cNvSpPr>
              <a:spLocks noChangeArrowheads="1"/>
            </p:cNvSpPr>
            <p:nvPr/>
          </p:nvSpPr>
          <p:spPr bwMode="auto">
            <a:xfrm>
              <a:off x="292" y="479"/>
              <a:ext cx="5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anxiety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684338" y="685800"/>
            <a:ext cx="1171575" cy="833438"/>
            <a:chOff x="1061" y="479"/>
            <a:chExt cx="738" cy="525"/>
          </a:xfrm>
        </p:grpSpPr>
        <p:sp>
          <p:nvSpPr>
            <p:cNvPr id="43023" name="Rectangle 15"/>
            <p:cNvSpPr>
              <a:spLocks noChangeArrowheads="1"/>
            </p:cNvSpPr>
            <p:nvPr/>
          </p:nvSpPr>
          <p:spPr bwMode="auto">
            <a:xfrm>
              <a:off x="1061" y="484"/>
              <a:ext cx="686" cy="52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4" name="Rectangle 16"/>
            <p:cNvSpPr>
              <a:spLocks noChangeArrowheads="1"/>
            </p:cNvSpPr>
            <p:nvPr/>
          </p:nvSpPr>
          <p:spPr bwMode="auto">
            <a:xfrm>
              <a:off x="1069" y="479"/>
              <a:ext cx="730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overdose 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of certain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drugs</a:t>
              </a:r>
            </a:p>
          </p:txBody>
        </p:sp>
      </p:grpSp>
      <p:sp>
        <p:nvSpPr>
          <p:cNvPr id="43026" name="AutoShape 18"/>
          <p:cNvSpPr>
            <a:spLocks noChangeArrowheads="1"/>
          </p:cNvSpPr>
          <p:nvPr/>
        </p:nvSpPr>
        <p:spPr bwMode="auto">
          <a:xfrm>
            <a:off x="6807200" y="1092200"/>
            <a:ext cx="406400" cy="1168400"/>
          </a:xfrm>
          <a:prstGeom prst="downArrow">
            <a:avLst>
              <a:gd name="adj1" fmla="val 50000"/>
              <a:gd name="adj2" fmla="val 106109"/>
            </a:avLst>
          </a:prstGeom>
          <a:solidFill>
            <a:schemeClr val="bg1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978150" y="685800"/>
            <a:ext cx="1169988" cy="581025"/>
            <a:chOff x="1876" y="479"/>
            <a:chExt cx="737" cy="366"/>
          </a:xfrm>
        </p:grpSpPr>
        <p:sp>
          <p:nvSpPr>
            <p:cNvPr id="43027" name="Rectangle 19"/>
            <p:cNvSpPr>
              <a:spLocks noChangeArrowheads="1"/>
            </p:cNvSpPr>
            <p:nvPr/>
          </p:nvSpPr>
          <p:spPr bwMode="auto">
            <a:xfrm>
              <a:off x="1876" y="484"/>
              <a:ext cx="737" cy="32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8" name="Rectangle 20"/>
            <p:cNvSpPr>
              <a:spLocks noChangeArrowheads="1"/>
            </p:cNvSpPr>
            <p:nvPr/>
          </p:nvSpPr>
          <p:spPr bwMode="auto">
            <a:xfrm>
              <a:off x="1938" y="479"/>
              <a:ext cx="65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high 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altitudes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349750" y="685800"/>
            <a:ext cx="1276350" cy="604838"/>
            <a:chOff x="2740" y="479"/>
            <a:chExt cx="804" cy="381"/>
          </a:xfrm>
        </p:grpSpPr>
        <p:sp>
          <p:nvSpPr>
            <p:cNvPr id="43030" name="Rectangle 22"/>
            <p:cNvSpPr>
              <a:spLocks noChangeArrowheads="1"/>
            </p:cNvSpPr>
            <p:nvPr/>
          </p:nvSpPr>
          <p:spPr bwMode="auto">
            <a:xfrm>
              <a:off x="2740" y="484"/>
              <a:ext cx="804" cy="376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1" name="Rectangle 23"/>
            <p:cNvSpPr>
              <a:spLocks noChangeArrowheads="1"/>
            </p:cNvSpPr>
            <p:nvPr/>
          </p:nvSpPr>
          <p:spPr bwMode="auto">
            <a:xfrm>
              <a:off x="2776" y="479"/>
              <a:ext cx="75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prolonged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vomiting</a:t>
              </a:r>
            </a:p>
          </p:txBody>
        </p:sp>
      </p:grpSp>
      <p:sp>
        <p:nvSpPr>
          <p:cNvPr id="43033" name="AutoShape 25"/>
          <p:cNvSpPr>
            <a:spLocks noChangeArrowheads="1"/>
          </p:cNvSpPr>
          <p:nvPr/>
        </p:nvSpPr>
        <p:spPr bwMode="auto">
          <a:xfrm>
            <a:off x="7874000" y="1092200"/>
            <a:ext cx="406400" cy="1168400"/>
          </a:xfrm>
          <a:prstGeom prst="downArrow">
            <a:avLst>
              <a:gd name="adj1" fmla="val 50000"/>
              <a:gd name="adj2" fmla="val 106109"/>
            </a:avLst>
          </a:prstGeom>
          <a:solidFill>
            <a:schemeClr val="bg1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5797550" y="685800"/>
            <a:ext cx="1660525" cy="833438"/>
            <a:chOff x="3652" y="479"/>
            <a:chExt cx="1046" cy="525"/>
          </a:xfrm>
        </p:grpSpPr>
        <p:sp>
          <p:nvSpPr>
            <p:cNvPr id="43034" name="Rectangle 26"/>
            <p:cNvSpPr>
              <a:spLocks noChangeArrowheads="1"/>
            </p:cNvSpPr>
            <p:nvPr/>
          </p:nvSpPr>
          <p:spPr bwMode="auto">
            <a:xfrm>
              <a:off x="3652" y="484"/>
              <a:ext cx="1046" cy="52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5" name="Rectangle 27"/>
            <p:cNvSpPr>
              <a:spLocks noChangeArrowheads="1"/>
            </p:cNvSpPr>
            <p:nvPr/>
          </p:nvSpPr>
          <p:spPr bwMode="auto">
            <a:xfrm>
              <a:off x="3690" y="479"/>
              <a:ext cx="994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ingestion of 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excessive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alkaline drugs</a:t>
              </a: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7580313" y="685800"/>
            <a:ext cx="1368425" cy="696913"/>
            <a:chOff x="4775" y="432"/>
            <a:chExt cx="862" cy="439"/>
          </a:xfrm>
        </p:grpSpPr>
        <p:sp>
          <p:nvSpPr>
            <p:cNvPr id="43037" name="Rectangle 29"/>
            <p:cNvSpPr>
              <a:spLocks noChangeArrowheads="1"/>
            </p:cNvSpPr>
            <p:nvPr/>
          </p:nvSpPr>
          <p:spPr bwMode="auto">
            <a:xfrm>
              <a:off x="4788" y="437"/>
              <a:ext cx="818" cy="434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8" name="Rectangle 30"/>
            <p:cNvSpPr>
              <a:spLocks noChangeArrowheads="1"/>
            </p:cNvSpPr>
            <p:nvPr/>
          </p:nvSpPr>
          <p:spPr bwMode="auto">
            <a:xfrm>
              <a:off x="4775" y="432"/>
              <a:ext cx="86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excess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aldosterone</a:t>
              </a:r>
            </a:p>
          </p:txBody>
        </p:sp>
      </p:grpSp>
      <p:sp>
        <p:nvSpPr>
          <p:cNvPr id="43040" name="AutoShape 32"/>
          <p:cNvSpPr>
            <a:spLocks noChangeArrowheads="1"/>
          </p:cNvSpPr>
          <p:nvPr/>
        </p:nvSpPr>
        <p:spPr bwMode="auto">
          <a:xfrm rot="-973374">
            <a:off x="5334000" y="2441575"/>
            <a:ext cx="406400" cy="1346200"/>
          </a:xfrm>
          <a:prstGeom prst="downArrow">
            <a:avLst>
              <a:gd name="adj1" fmla="val 50000"/>
              <a:gd name="adj2" fmla="val 122256"/>
            </a:avLst>
          </a:prstGeom>
          <a:solidFill>
            <a:schemeClr val="bg1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41" name="AutoShape 33"/>
          <p:cNvSpPr>
            <a:spLocks noChangeArrowheads="1"/>
          </p:cNvSpPr>
          <p:nvPr/>
        </p:nvSpPr>
        <p:spPr bwMode="auto">
          <a:xfrm rot="1120851">
            <a:off x="6883400" y="2616200"/>
            <a:ext cx="406400" cy="1168400"/>
          </a:xfrm>
          <a:prstGeom prst="downArrow">
            <a:avLst>
              <a:gd name="adj1" fmla="val 50000"/>
              <a:gd name="adj2" fmla="val 106109"/>
            </a:avLst>
          </a:prstGeom>
          <a:solidFill>
            <a:schemeClr val="bg1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1533525" y="2208213"/>
            <a:ext cx="1870075" cy="1069975"/>
            <a:chOff x="966" y="1391"/>
            <a:chExt cx="1178" cy="660"/>
          </a:xfrm>
        </p:grpSpPr>
        <p:sp>
          <p:nvSpPr>
            <p:cNvPr id="43042" name="Rectangle 34"/>
            <p:cNvSpPr>
              <a:spLocks noChangeArrowheads="1"/>
            </p:cNvSpPr>
            <p:nvPr/>
          </p:nvSpPr>
          <p:spPr bwMode="auto">
            <a:xfrm>
              <a:off x="966" y="1396"/>
              <a:ext cx="1178" cy="616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3" name="Rectangle 35"/>
            <p:cNvSpPr>
              <a:spLocks noChangeArrowheads="1"/>
            </p:cNvSpPr>
            <p:nvPr/>
          </p:nvSpPr>
          <p:spPr bwMode="auto">
            <a:xfrm>
              <a:off x="997" y="1391"/>
              <a:ext cx="1123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hyperventilation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loss of CO</a:t>
              </a:r>
              <a:r>
                <a:rPr lang="en-US" sz="1600" baseline="-25000">
                  <a:solidFill>
                    <a:srgbClr val="FFFF00"/>
                  </a:solidFill>
                </a:rPr>
                <a:t>2</a:t>
              </a:r>
              <a:r>
                <a:rPr lang="en-US" sz="1600">
                  <a:solidFill>
                    <a:srgbClr val="FFFF00"/>
                  </a:solidFill>
                </a:rPr>
                <a:t> and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H</a:t>
              </a:r>
              <a:r>
                <a:rPr lang="en-US" sz="1600" baseline="-25000">
                  <a:solidFill>
                    <a:srgbClr val="FFFF00"/>
                  </a:solidFill>
                </a:rPr>
                <a:t>2</a:t>
              </a:r>
              <a:r>
                <a:rPr lang="en-US" sz="1600">
                  <a:solidFill>
                    <a:srgbClr val="FFFF00"/>
                  </a:solidFill>
                </a:rPr>
                <a:t>CO</a:t>
              </a:r>
              <a:r>
                <a:rPr lang="en-US" sz="1600" baseline="-25000">
                  <a:solidFill>
                    <a:srgbClr val="FFFF00"/>
                  </a:solidFill>
                </a:rPr>
                <a:t>2</a:t>
              </a:r>
              <a:r>
                <a:rPr lang="en-US" sz="1600">
                  <a:solidFill>
                    <a:srgbClr val="FFFF00"/>
                  </a:solidFill>
                </a:rPr>
                <a:t> from 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blood</a:t>
              </a:r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4356100" y="2208213"/>
            <a:ext cx="1435100" cy="376237"/>
            <a:chOff x="2740" y="1391"/>
            <a:chExt cx="904" cy="237"/>
          </a:xfrm>
        </p:grpSpPr>
        <p:sp>
          <p:nvSpPr>
            <p:cNvPr id="43045" name="Rectangle 37"/>
            <p:cNvSpPr>
              <a:spLocks noChangeArrowheads="1"/>
            </p:cNvSpPr>
            <p:nvPr/>
          </p:nvSpPr>
          <p:spPr bwMode="auto">
            <a:xfrm>
              <a:off x="2740" y="1396"/>
              <a:ext cx="904" cy="232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6" name="Rectangle 38"/>
            <p:cNvSpPr>
              <a:spLocks noChangeArrowheads="1"/>
            </p:cNvSpPr>
            <p:nvPr/>
          </p:nvSpPr>
          <p:spPr bwMode="auto">
            <a:xfrm>
              <a:off x="2802" y="1391"/>
              <a:ext cx="8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loss of acid</a:t>
              </a:r>
            </a:p>
          </p:txBody>
        </p:sp>
      </p:grpSp>
      <p:sp>
        <p:nvSpPr>
          <p:cNvPr id="43048" name="AutoShape 40"/>
          <p:cNvSpPr>
            <a:spLocks noChangeArrowheads="1"/>
          </p:cNvSpPr>
          <p:nvPr/>
        </p:nvSpPr>
        <p:spPr bwMode="auto">
          <a:xfrm>
            <a:off x="4140200" y="5232400"/>
            <a:ext cx="406400" cy="635000"/>
          </a:xfrm>
          <a:prstGeom prst="downArrow">
            <a:avLst>
              <a:gd name="adj1" fmla="val 50000"/>
              <a:gd name="adj2" fmla="val 57668"/>
            </a:avLst>
          </a:prstGeom>
          <a:solidFill>
            <a:schemeClr val="bg1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49" name="AutoShape 41"/>
          <p:cNvSpPr>
            <a:spLocks noChangeArrowheads="1"/>
          </p:cNvSpPr>
          <p:nvPr/>
        </p:nvSpPr>
        <p:spPr bwMode="auto">
          <a:xfrm rot="3540000">
            <a:off x="5283200" y="4064000"/>
            <a:ext cx="406400" cy="1168400"/>
          </a:xfrm>
          <a:prstGeom prst="downArrow">
            <a:avLst>
              <a:gd name="adj1" fmla="val 50000"/>
              <a:gd name="adj2" fmla="val 106109"/>
            </a:avLst>
          </a:prstGeom>
          <a:solidFill>
            <a:schemeClr val="bg1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6788150" y="2208213"/>
            <a:ext cx="1535113" cy="581025"/>
            <a:chOff x="4276" y="1391"/>
            <a:chExt cx="967" cy="366"/>
          </a:xfrm>
        </p:grpSpPr>
        <p:sp>
          <p:nvSpPr>
            <p:cNvPr id="43050" name="Rectangle 42"/>
            <p:cNvSpPr>
              <a:spLocks noChangeArrowheads="1"/>
            </p:cNvSpPr>
            <p:nvPr/>
          </p:nvSpPr>
          <p:spPr bwMode="auto">
            <a:xfrm>
              <a:off x="4276" y="1396"/>
              <a:ext cx="952" cy="328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1" name="Rectangle 43"/>
            <p:cNvSpPr>
              <a:spLocks noChangeArrowheads="1"/>
            </p:cNvSpPr>
            <p:nvPr/>
          </p:nvSpPr>
          <p:spPr bwMode="auto">
            <a:xfrm>
              <a:off x="4286" y="1391"/>
              <a:ext cx="95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accumulation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of base</a:t>
              </a:r>
            </a:p>
          </p:txBody>
        </p:sp>
      </p:grpSp>
      <p:grpSp>
        <p:nvGrpSpPr>
          <p:cNvPr id="12" name="Group 47"/>
          <p:cNvGrpSpPr>
            <a:grpSpLocks/>
          </p:cNvGrpSpPr>
          <p:nvPr/>
        </p:nvGrpSpPr>
        <p:grpSpPr bwMode="auto">
          <a:xfrm>
            <a:off x="5422900" y="3594100"/>
            <a:ext cx="1803400" cy="1117600"/>
            <a:chOff x="3416" y="2264"/>
            <a:chExt cx="1136" cy="704"/>
          </a:xfrm>
        </p:grpSpPr>
        <p:sp>
          <p:nvSpPr>
            <p:cNvPr id="43053" name="Oval 45"/>
            <p:cNvSpPr>
              <a:spLocks noChangeArrowheads="1"/>
            </p:cNvSpPr>
            <p:nvPr/>
          </p:nvSpPr>
          <p:spPr bwMode="auto">
            <a:xfrm>
              <a:off x="3416" y="2264"/>
              <a:ext cx="1136" cy="704"/>
            </a:xfrm>
            <a:prstGeom prst="ellipse">
              <a:avLst/>
            </a:prstGeom>
            <a:solidFill>
              <a:srgbClr val="66FFFF"/>
            </a:solidFill>
            <a:ln w="25400">
              <a:solidFill>
                <a:srgbClr val="FF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4" name="Rectangle 46"/>
            <p:cNvSpPr>
              <a:spLocks noChangeArrowheads="1"/>
            </p:cNvSpPr>
            <p:nvPr/>
          </p:nvSpPr>
          <p:spPr bwMode="auto">
            <a:xfrm>
              <a:off x="3466" y="2390"/>
              <a:ext cx="103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metabolic</a:t>
              </a:r>
            </a:p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alkalosis</a:t>
              </a:r>
            </a:p>
          </p:txBody>
        </p:sp>
      </p:grp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3468688" y="4646613"/>
            <a:ext cx="1568450" cy="839787"/>
            <a:chOff x="2185" y="2927"/>
            <a:chExt cx="988" cy="477"/>
          </a:xfrm>
        </p:grpSpPr>
        <p:sp>
          <p:nvSpPr>
            <p:cNvPr id="43056" name="Rectangle 48"/>
            <p:cNvSpPr>
              <a:spLocks noChangeArrowheads="1"/>
            </p:cNvSpPr>
            <p:nvPr/>
          </p:nvSpPr>
          <p:spPr bwMode="auto">
            <a:xfrm>
              <a:off x="2213" y="2932"/>
              <a:ext cx="920" cy="472"/>
            </a:xfrm>
            <a:prstGeom prst="rect">
              <a:avLst/>
            </a:prstGeom>
            <a:solidFill>
              <a:srgbClr val="333300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7" name="Rectangle 49"/>
            <p:cNvSpPr>
              <a:spLocks noChangeArrowheads="1"/>
            </p:cNvSpPr>
            <p:nvPr/>
          </p:nvSpPr>
          <p:spPr bwMode="auto">
            <a:xfrm>
              <a:off x="2185" y="2927"/>
              <a:ext cx="988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decrease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in plasma H</a:t>
              </a:r>
              <a:r>
                <a:rPr lang="en-US" sz="1600" baseline="30000">
                  <a:solidFill>
                    <a:srgbClr val="FFFF00"/>
                  </a:solidFill>
                </a:rPr>
                <a:t>+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concentration</a:t>
              </a:r>
            </a:p>
          </p:txBody>
        </p:sp>
      </p:grpSp>
      <p:sp>
        <p:nvSpPr>
          <p:cNvPr id="43058" name="Rectangle 50"/>
          <p:cNvSpPr>
            <a:spLocks noChangeArrowheads="1"/>
          </p:cNvSpPr>
          <p:nvPr/>
        </p:nvSpPr>
        <p:spPr bwMode="auto">
          <a:xfrm>
            <a:off x="3436938" y="5880100"/>
            <a:ext cx="1738312" cy="825500"/>
          </a:xfrm>
          <a:prstGeom prst="rect">
            <a:avLst/>
          </a:prstGeom>
          <a:solidFill>
            <a:srgbClr val="333300"/>
          </a:solidFill>
          <a:ln w="12700">
            <a:solidFill>
              <a:srgbClr val="FF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59" name="Rectangle 51"/>
          <p:cNvSpPr>
            <a:spLocks noChangeArrowheads="1"/>
          </p:cNvSpPr>
          <p:nvPr/>
        </p:nvSpPr>
        <p:spPr bwMode="auto">
          <a:xfrm>
            <a:off x="3505200" y="5867400"/>
            <a:ext cx="1695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>
                <a:solidFill>
                  <a:srgbClr val="FFFF00"/>
                </a:solidFill>
              </a:rPr>
              <a:t>overexcitability</a:t>
            </a:r>
          </a:p>
          <a:p>
            <a:pPr algn="ctr">
              <a:spcBef>
                <a:spcPct val="0"/>
              </a:spcBef>
            </a:pPr>
            <a:r>
              <a:rPr lang="en-US" sz="1600">
                <a:solidFill>
                  <a:srgbClr val="FFFF00"/>
                </a:solidFill>
              </a:rPr>
              <a:t>of nervous</a:t>
            </a:r>
          </a:p>
          <a:p>
            <a:pPr algn="ctr">
              <a:spcBef>
                <a:spcPct val="0"/>
              </a:spcBef>
            </a:pPr>
            <a:r>
              <a:rPr lang="en-US" sz="1600">
                <a:solidFill>
                  <a:srgbClr val="FFFF00"/>
                </a:solidFill>
              </a:rPr>
              <a:t>system</a:t>
            </a:r>
          </a:p>
        </p:txBody>
      </p: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1527175" y="2209800"/>
            <a:ext cx="1870075" cy="1069975"/>
            <a:chOff x="966" y="1391"/>
            <a:chExt cx="1178" cy="660"/>
          </a:xfrm>
        </p:grpSpPr>
        <p:sp>
          <p:nvSpPr>
            <p:cNvPr id="171011" name="Rectangle 3"/>
            <p:cNvSpPr>
              <a:spLocks noChangeArrowheads="1"/>
            </p:cNvSpPr>
            <p:nvPr/>
          </p:nvSpPr>
          <p:spPr bwMode="auto">
            <a:xfrm>
              <a:off x="966" y="1396"/>
              <a:ext cx="1178" cy="616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12" name="Rectangle 4"/>
            <p:cNvSpPr>
              <a:spLocks noChangeArrowheads="1"/>
            </p:cNvSpPr>
            <p:nvPr/>
          </p:nvSpPr>
          <p:spPr bwMode="auto">
            <a:xfrm>
              <a:off x="997" y="1391"/>
              <a:ext cx="1123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hyperventilation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loss of CO</a:t>
              </a:r>
              <a:r>
                <a:rPr lang="en-US" sz="1600" baseline="-25000">
                  <a:solidFill>
                    <a:srgbClr val="FFFF00"/>
                  </a:solidFill>
                </a:rPr>
                <a:t>2</a:t>
              </a:r>
              <a:r>
                <a:rPr lang="en-US" sz="1600">
                  <a:solidFill>
                    <a:srgbClr val="FFFF00"/>
                  </a:solidFill>
                </a:rPr>
                <a:t> and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H</a:t>
              </a:r>
              <a:r>
                <a:rPr lang="en-US" sz="1600" baseline="-25000">
                  <a:solidFill>
                    <a:srgbClr val="FFFF00"/>
                  </a:solidFill>
                </a:rPr>
                <a:t>2</a:t>
              </a:r>
              <a:r>
                <a:rPr lang="en-US" sz="1600">
                  <a:solidFill>
                    <a:srgbClr val="FFFF00"/>
                  </a:solidFill>
                </a:rPr>
                <a:t>CO</a:t>
              </a:r>
              <a:r>
                <a:rPr lang="en-US" sz="1600" baseline="-25000">
                  <a:solidFill>
                    <a:srgbClr val="FFFF00"/>
                  </a:solidFill>
                </a:rPr>
                <a:t>2</a:t>
              </a:r>
              <a:r>
                <a:rPr lang="en-US" sz="1600">
                  <a:solidFill>
                    <a:srgbClr val="FFFF00"/>
                  </a:solidFill>
                </a:rPr>
                <a:t> from 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blood</a:t>
              </a:r>
            </a:p>
          </p:txBody>
        </p:sp>
      </p:grpSp>
      <p:grpSp>
        <p:nvGrpSpPr>
          <p:cNvPr id="15" name="Group 6"/>
          <p:cNvGrpSpPr>
            <a:grpSpLocks/>
          </p:cNvGrpSpPr>
          <p:nvPr/>
        </p:nvGrpSpPr>
        <p:grpSpPr bwMode="auto">
          <a:xfrm>
            <a:off x="4343400" y="2193925"/>
            <a:ext cx="1435100" cy="376238"/>
            <a:chOff x="2740" y="1391"/>
            <a:chExt cx="904" cy="237"/>
          </a:xfrm>
        </p:grpSpPr>
        <p:sp>
          <p:nvSpPr>
            <p:cNvPr id="171015" name="Rectangle 7"/>
            <p:cNvSpPr>
              <a:spLocks noChangeArrowheads="1"/>
            </p:cNvSpPr>
            <p:nvPr/>
          </p:nvSpPr>
          <p:spPr bwMode="auto">
            <a:xfrm>
              <a:off x="2740" y="1396"/>
              <a:ext cx="904" cy="232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16" name="Rectangle 8"/>
            <p:cNvSpPr>
              <a:spLocks noChangeArrowheads="1"/>
            </p:cNvSpPr>
            <p:nvPr/>
          </p:nvSpPr>
          <p:spPr bwMode="auto">
            <a:xfrm>
              <a:off x="2802" y="1391"/>
              <a:ext cx="8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loss of acid</a:t>
              </a:r>
            </a:p>
          </p:txBody>
        </p:sp>
      </p:grp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6770688" y="2209800"/>
            <a:ext cx="1535112" cy="581025"/>
            <a:chOff x="4276" y="1391"/>
            <a:chExt cx="967" cy="366"/>
          </a:xfrm>
        </p:grpSpPr>
        <p:sp>
          <p:nvSpPr>
            <p:cNvPr id="171018" name="Rectangle 10"/>
            <p:cNvSpPr>
              <a:spLocks noChangeArrowheads="1"/>
            </p:cNvSpPr>
            <p:nvPr/>
          </p:nvSpPr>
          <p:spPr bwMode="auto">
            <a:xfrm>
              <a:off x="4276" y="1396"/>
              <a:ext cx="952" cy="328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19" name="Rectangle 11"/>
            <p:cNvSpPr>
              <a:spLocks noChangeArrowheads="1"/>
            </p:cNvSpPr>
            <p:nvPr/>
          </p:nvSpPr>
          <p:spPr bwMode="auto">
            <a:xfrm>
              <a:off x="4286" y="1391"/>
              <a:ext cx="95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accumulation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FFFF00"/>
                  </a:solidFill>
                </a:rPr>
                <a:t>of base</a:t>
              </a:r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4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4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4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4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 animBg="1"/>
      <p:bldP spid="43012" grpId="0" animBg="1"/>
      <p:bldP spid="43013" grpId="0" animBg="1"/>
      <p:bldP spid="43014" grpId="0" animBg="1"/>
      <p:bldP spid="43016" grpId="0" animBg="1"/>
      <p:bldP spid="43026" grpId="0" animBg="1"/>
      <p:bldP spid="43033" grpId="0" animBg="1"/>
      <p:bldP spid="43040" grpId="0" animBg="1"/>
      <p:bldP spid="43041" grpId="0" animBg="1"/>
      <p:bldP spid="43048" grpId="0" animBg="1"/>
      <p:bldP spid="43049" grpId="0" animBg="1"/>
      <p:bldP spid="43058" grpId="0" animBg="1"/>
      <p:bldP spid="43059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03263" y="228600"/>
            <a:ext cx="8440737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</a:rPr>
              <a:t>Organ </a:t>
            </a:r>
            <a:r>
              <a:rPr lang="en-US" b="1" dirty="0" smtClean="0">
                <a:latin typeface="Times New Roman" pitchFamily="18" charset="0"/>
              </a:rPr>
              <a:t>dysfunction </a:t>
            </a:r>
            <a:br>
              <a:rPr lang="en-US" b="1" dirty="0" smtClean="0">
                <a:latin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</a:rPr>
              <a:t>And</a:t>
            </a:r>
            <a:br>
              <a:rPr lang="en-US" b="1" dirty="0" smtClean="0">
                <a:latin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</a:rPr>
              <a:t> Acid Base Imbalance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6106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CNS</a:t>
            </a:r>
            <a:r>
              <a:rPr lang="en-US" dirty="0">
                <a:latin typeface="Times New Roman" pitchFamily="18" charset="0"/>
              </a:rPr>
              <a:t> – </a:t>
            </a:r>
            <a:r>
              <a:rPr lang="en-US" sz="2800" dirty="0">
                <a:latin typeface="Times New Roman" pitchFamily="18" charset="0"/>
              </a:rPr>
              <a:t>respiratory acidosis (suppression) and alkalosis (stimulation)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Pulmonary </a:t>
            </a:r>
            <a:r>
              <a:rPr lang="en-US" dirty="0">
                <a:latin typeface="Times New Roman" pitchFamily="18" charset="0"/>
              </a:rPr>
              <a:t>– </a:t>
            </a:r>
            <a:r>
              <a:rPr lang="en-US" sz="2800" dirty="0">
                <a:latin typeface="Times New Roman" pitchFamily="18" charset="0"/>
              </a:rPr>
              <a:t>respiratory acidosis (COPD) and alkalosis (hypoxia, pulmonary embolism)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Cardiac </a:t>
            </a:r>
            <a:r>
              <a:rPr lang="en-US" dirty="0">
                <a:latin typeface="Times New Roman" pitchFamily="18" charset="0"/>
              </a:rPr>
              <a:t>– </a:t>
            </a:r>
            <a:r>
              <a:rPr lang="en-US" sz="2800" dirty="0">
                <a:latin typeface="Times New Roman" pitchFamily="18" charset="0"/>
              </a:rPr>
              <a:t>respiratory alkalosis, respiratory acidosis, metabolic acidosis (pulmonary edema)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</a:rPr>
              <a:t>GIT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– </a:t>
            </a:r>
            <a:r>
              <a:rPr lang="en-US" sz="2800" dirty="0">
                <a:latin typeface="Times New Roman" pitchFamily="18" charset="0"/>
              </a:rPr>
              <a:t>metabolic alkalosis (vomiting) and acidosis (diarrhea)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Liver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– respiratory alkalosis, metabolic acidosis (liver failure)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Kidney</a:t>
            </a:r>
            <a:r>
              <a:rPr lang="en-US" sz="2800" dirty="0">
                <a:latin typeface="Times New Roman" pitchFamily="18" charset="0"/>
              </a:rPr>
              <a:t> – metabolic acidosis  (RTA) and alkalosis (1</a:t>
            </a:r>
            <a:r>
              <a:rPr lang="en-US" sz="2800" baseline="30000" dirty="0">
                <a:latin typeface="Times New Roman" pitchFamily="18" charset="0"/>
              </a:rPr>
              <a:t>st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Aldosterone</a:t>
            </a:r>
            <a:r>
              <a:rPr lang="en-US" sz="2800" dirty="0"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spd="slow">
    <p:wedge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6400" y="609600"/>
            <a:ext cx="8509000" cy="11430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</a:rPr>
              <a:t>Organ Dysfunction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534400" cy="5334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Endocrine</a:t>
            </a:r>
          </a:p>
          <a:p>
            <a:pPr lvl="1"/>
            <a:r>
              <a:rPr lang="en-US" b="1" dirty="0">
                <a:latin typeface="Times New Roman" pitchFamily="18" charset="0"/>
              </a:rPr>
              <a:t>Diabetes mellitus </a:t>
            </a:r>
            <a:r>
              <a:rPr lang="en-US" dirty="0">
                <a:latin typeface="Times New Roman" pitchFamily="18" charset="0"/>
              </a:rPr>
              <a:t>– </a:t>
            </a:r>
            <a:r>
              <a:rPr lang="en-US" sz="2600" dirty="0">
                <a:latin typeface="Times New Roman" pitchFamily="18" charset="0"/>
              </a:rPr>
              <a:t>metabolic acidosis</a:t>
            </a:r>
          </a:p>
          <a:p>
            <a:pPr lvl="1"/>
            <a:r>
              <a:rPr lang="en-US" sz="2600" b="1" dirty="0" smtClean="0">
                <a:latin typeface="Times New Roman" pitchFamily="18" charset="0"/>
              </a:rPr>
              <a:t>Addisons Disease</a:t>
            </a:r>
            <a:r>
              <a:rPr lang="en-US" sz="2600" dirty="0" smtClean="0">
                <a:latin typeface="Times New Roman" pitchFamily="18" charset="0"/>
              </a:rPr>
              <a:t>/Adrenal insufficiency </a:t>
            </a:r>
            <a:r>
              <a:rPr lang="en-US" sz="2600" dirty="0">
                <a:latin typeface="Times New Roman" pitchFamily="18" charset="0"/>
              </a:rPr>
              <a:t>– </a:t>
            </a:r>
            <a:r>
              <a:rPr lang="en-US" sz="2600" b="1" dirty="0">
                <a:latin typeface="Times New Roman" pitchFamily="18" charset="0"/>
              </a:rPr>
              <a:t>metabolic </a:t>
            </a:r>
            <a:r>
              <a:rPr lang="en-US" sz="2600" b="1" dirty="0" smtClean="0">
                <a:latin typeface="Times New Roman" pitchFamily="18" charset="0"/>
              </a:rPr>
              <a:t>acidosis.</a:t>
            </a:r>
            <a:r>
              <a:rPr lang="en-US" sz="2600" dirty="0" smtClean="0">
                <a:latin typeface="Times New Roman" pitchFamily="18" charset="0"/>
              </a:rPr>
              <a:t>(Decreased H</a:t>
            </a:r>
            <a:r>
              <a:rPr lang="en-US" sz="2600" baseline="30000" dirty="0" smtClean="0">
                <a:latin typeface="Times New Roman" pitchFamily="18" charset="0"/>
              </a:rPr>
              <a:t>+ </a:t>
            </a:r>
            <a:r>
              <a:rPr lang="en-US" sz="2600" dirty="0" smtClean="0">
                <a:latin typeface="Times New Roman" pitchFamily="18" charset="0"/>
              </a:rPr>
              <a:t>ions excretion)</a:t>
            </a:r>
            <a:endParaRPr lang="en-US" sz="2600" dirty="0">
              <a:latin typeface="Times New Roman" pitchFamily="18" charset="0"/>
            </a:endParaRPr>
          </a:p>
          <a:p>
            <a:pPr lvl="1"/>
            <a:r>
              <a:rPr lang="en-US" sz="2600" b="1" dirty="0" smtClean="0">
                <a:latin typeface="Times New Roman" pitchFamily="18" charset="0"/>
              </a:rPr>
              <a:t>Cushing’s Syndrome </a:t>
            </a:r>
            <a:r>
              <a:rPr lang="en-US" sz="2600" dirty="0">
                <a:latin typeface="Times New Roman" pitchFamily="18" charset="0"/>
              </a:rPr>
              <a:t>– </a:t>
            </a:r>
            <a:r>
              <a:rPr lang="en-US" sz="2600" b="1" dirty="0">
                <a:latin typeface="Times New Roman" pitchFamily="18" charset="0"/>
              </a:rPr>
              <a:t>metabolic </a:t>
            </a:r>
            <a:r>
              <a:rPr lang="en-US" sz="2600" b="1" dirty="0" smtClean="0">
                <a:latin typeface="Times New Roman" pitchFamily="18" charset="0"/>
              </a:rPr>
              <a:t>alkalosis </a:t>
            </a:r>
          </a:p>
          <a:p>
            <a:pPr lvl="1">
              <a:buNone/>
            </a:pPr>
            <a:r>
              <a:rPr lang="en-US" sz="2600" dirty="0" smtClean="0">
                <a:latin typeface="Times New Roman" pitchFamily="18" charset="0"/>
              </a:rPr>
              <a:t>   (Increased </a:t>
            </a:r>
            <a:r>
              <a:rPr lang="en-US" sz="2600" dirty="0" err="1" smtClean="0">
                <a:latin typeface="Times New Roman" pitchFamily="18" charset="0"/>
              </a:rPr>
              <a:t>Cortisol</a:t>
            </a:r>
            <a:r>
              <a:rPr lang="en-US" sz="2600" dirty="0" smtClean="0">
                <a:latin typeface="Times New Roman" pitchFamily="18" charset="0"/>
              </a:rPr>
              <a:t>- Increased H</a:t>
            </a:r>
            <a:r>
              <a:rPr lang="en-US" sz="2600" baseline="30000" dirty="0" smtClean="0">
                <a:latin typeface="Times New Roman" pitchFamily="18" charset="0"/>
              </a:rPr>
              <a:t>+ </a:t>
            </a:r>
            <a:r>
              <a:rPr lang="en-US" sz="2600" dirty="0" smtClean="0">
                <a:latin typeface="Times New Roman" pitchFamily="18" charset="0"/>
              </a:rPr>
              <a:t>ions excretion)</a:t>
            </a:r>
            <a:endParaRPr lang="en-US" sz="2600" dirty="0">
              <a:latin typeface="Times New Roman" pitchFamily="18" charset="0"/>
            </a:endParaRPr>
          </a:p>
          <a:p>
            <a:pPr lvl="1"/>
            <a:r>
              <a:rPr lang="en-US" sz="2600" b="1" dirty="0">
                <a:latin typeface="Times New Roman" pitchFamily="18" charset="0"/>
              </a:rPr>
              <a:t>Primary aldosteronism </a:t>
            </a:r>
            <a:r>
              <a:rPr lang="en-US" sz="2600" dirty="0">
                <a:latin typeface="Times New Roman" pitchFamily="18" charset="0"/>
              </a:rPr>
              <a:t>– metabolic alkalosis</a:t>
            </a:r>
          </a:p>
          <a:p>
            <a:r>
              <a:rPr lang="en-US" sz="3000" dirty="0">
                <a:solidFill>
                  <a:srgbClr val="C00000"/>
                </a:solidFill>
                <a:latin typeface="Times New Roman" pitchFamily="18" charset="0"/>
              </a:rPr>
              <a:t>Drugs/toxins</a:t>
            </a:r>
          </a:p>
          <a:p>
            <a:pPr lvl="1"/>
            <a:r>
              <a:rPr lang="en-US" sz="2500" dirty="0">
                <a:latin typeface="Times New Roman" pitchFamily="18" charset="0"/>
              </a:rPr>
              <a:t>Toxic alcohols – metabolic acidosis </a:t>
            </a:r>
          </a:p>
          <a:p>
            <a:pPr lvl="1"/>
            <a:r>
              <a:rPr lang="en-US" sz="2500" dirty="0" smtClean="0">
                <a:latin typeface="Times New Roman" pitchFamily="18" charset="0"/>
              </a:rPr>
              <a:t>ASA/Aspirin </a:t>
            </a:r>
            <a:r>
              <a:rPr lang="en-US" sz="2500" dirty="0">
                <a:latin typeface="Times New Roman" pitchFamily="18" charset="0"/>
              </a:rPr>
              <a:t>– metabolic acidosis and respiratory </a:t>
            </a:r>
            <a:r>
              <a:rPr lang="en-US" sz="2500" dirty="0" smtClean="0">
                <a:latin typeface="Times New Roman" pitchFamily="18" charset="0"/>
              </a:rPr>
              <a:t>alkalosis( Causes Hyperventilation)</a:t>
            </a:r>
            <a:endParaRPr lang="en-US" sz="2500" dirty="0">
              <a:latin typeface="Times New Roman" pitchFamily="18" charset="0"/>
            </a:endParaRPr>
          </a:p>
          <a:p>
            <a:pPr lvl="1"/>
            <a:r>
              <a:rPr lang="en-US" sz="2500" dirty="0" err="1">
                <a:latin typeface="Times New Roman" pitchFamily="18" charset="0"/>
              </a:rPr>
              <a:t>Theophylline</a:t>
            </a:r>
            <a:r>
              <a:rPr lang="en-US" sz="2500" dirty="0">
                <a:latin typeface="Times New Roman" pitchFamily="18" charset="0"/>
              </a:rPr>
              <a:t> overdose – respiratory alkalosis</a:t>
            </a:r>
          </a:p>
          <a:p>
            <a:pPr lvl="1"/>
            <a:endParaRPr lang="en-US" sz="26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2F39-5D29-44B1-B0FE-0D18D62323EE}" type="slidenum">
              <a:rPr lang="en-US"/>
              <a:pPr/>
              <a:t>149</a:t>
            </a:fld>
            <a:endParaRPr lang="en-US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/>
              <a:t>ACID – BASE DISORDERS</a:t>
            </a:r>
          </a:p>
        </p:txBody>
      </p:sp>
      <p:graphicFrame>
        <p:nvGraphicFramePr>
          <p:cNvPr id="275251" name="Group 819"/>
          <p:cNvGraphicFramePr>
            <a:graphicFrameLocks noGrp="1"/>
          </p:cNvGraphicFramePr>
          <p:nvPr/>
        </p:nvGraphicFramePr>
        <p:xfrm>
          <a:off x="0" y="890591"/>
          <a:ext cx="9144000" cy="5967409"/>
        </p:xfrm>
        <a:graphic>
          <a:graphicData uri="http://schemas.openxmlformats.org/drawingml/2006/table">
            <a:tbl>
              <a:tblPr/>
              <a:tblGrid>
                <a:gridCol w="5110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52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Clinical State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Acid-Base Disorder 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0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Pulmonary Embolus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Respiratory Alkalosis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0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Cirrhosis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Respiratory Alkalosis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0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Pregnancy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Respiratory Alkalosis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0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Diuretic Use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Metabolic Alkalosis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0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Vomiting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Metabolic Alkalosis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0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Chronic Obstructive Pulmonary Disease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Respiratory Acidosis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0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Shock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Metabolic Acidosis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17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Severe Diarrhea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Metabolic Acidosis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00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Renal Failure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Metabolic Acidosis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59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Sepsis (Bloodstream Infection)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Respiratory Alkalosis,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Metabolic Acidosis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458200" cy="5364163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Maintenance of Acid Base balance </a:t>
            </a:r>
          </a:p>
          <a:p>
            <a:r>
              <a:rPr lang="en-US" sz="6600" b="1" dirty="0" smtClean="0">
                <a:solidFill>
                  <a:srgbClr val="C00000"/>
                </a:solidFill>
              </a:rPr>
              <a:t>Is a prime requisite to maintain normal healthy and active life</a:t>
            </a:r>
            <a:r>
              <a:rPr lang="en-US" sz="6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06052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91CD-470E-4104-AFFC-1883C66D0E77}" type="slidenum">
              <a:rPr lang="en-US"/>
              <a:pPr/>
              <a:t>150</a:t>
            </a:fld>
            <a:endParaRPr lang="en-US"/>
          </a:p>
        </p:txBody>
      </p:sp>
      <p:pic>
        <p:nvPicPr>
          <p:cNvPr id="4098" name="Picture 2" descr="A02801-04-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956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Anion Gap</a:t>
            </a:r>
            <a:endParaRPr lang="en-US" sz="88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Sum of anion and cations is always equal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3300"/>
                </a:solidFill>
              </a:rPr>
              <a:t>Sodium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FF3300"/>
                </a:solidFill>
              </a:rPr>
              <a:t>Potassium</a:t>
            </a:r>
            <a:r>
              <a:rPr lang="en-US" b="1" dirty="0" smtClean="0"/>
              <a:t> accounts for 95% of cations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3300"/>
                </a:solidFill>
              </a:rPr>
              <a:t>Chloride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FF3300"/>
                </a:solidFill>
              </a:rPr>
              <a:t>bicarbonate</a:t>
            </a:r>
            <a:r>
              <a:rPr lang="en-US" b="1" dirty="0" smtClean="0"/>
              <a:t> accounts for 68% of anions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There is </a:t>
            </a:r>
            <a:r>
              <a:rPr lang="en-US" b="1" dirty="0" smtClean="0">
                <a:solidFill>
                  <a:srgbClr val="FF3300"/>
                </a:solidFill>
              </a:rPr>
              <a:t>difference between measured anion and cation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FF3300"/>
                </a:solidFill>
              </a:rPr>
              <a:t>unmeasured anions constitute the ANION GAP</a:t>
            </a:r>
            <a:r>
              <a:rPr lang="en-US" b="1" dirty="0" smtClean="0"/>
              <a:t>.</a:t>
            </a:r>
          </a:p>
          <a:p>
            <a:pPr>
              <a:spcBef>
                <a:spcPct val="50000"/>
              </a:spcBef>
              <a:buNone/>
            </a:pP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7545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 dirty="0" smtClean="0"/>
              <a:t>They are protein anions ,sulphates ,phosphates and organic acid(Unmeasured Anions)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AG can be calculated as </a:t>
            </a:r>
            <a:r>
              <a:rPr lang="en-US" b="1" dirty="0" smtClean="0">
                <a:solidFill>
                  <a:srgbClr val="FF3300"/>
                </a:solidFill>
              </a:rPr>
              <a:t>(Na</a:t>
            </a:r>
            <a:r>
              <a:rPr lang="en-US" b="1" baseline="30000" dirty="0" smtClean="0">
                <a:solidFill>
                  <a:srgbClr val="FF3300"/>
                </a:solidFill>
              </a:rPr>
              <a:t>+</a:t>
            </a:r>
            <a:r>
              <a:rPr lang="en-US" b="1" dirty="0" smtClean="0">
                <a:solidFill>
                  <a:srgbClr val="FF3300"/>
                </a:solidFill>
              </a:rPr>
              <a:t> + K</a:t>
            </a:r>
            <a:r>
              <a:rPr lang="en-US" b="1" baseline="30000" dirty="0" smtClean="0">
                <a:solidFill>
                  <a:srgbClr val="FF3300"/>
                </a:solidFill>
              </a:rPr>
              <a:t>+</a:t>
            </a:r>
            <a:r>
              <a:rPr lang="en-US" b="1" dirty="0" smtClean="0">
                <a:solidFill>
                  <a:srgbClr val="FF3300"/>
                </a:solidFill>
              </a:rPr>
              <a:t>)—(HCO</a:t>
            </a:r>
            <a:r>
              <a:rPr lang="en-US" b="1" baseline="-25000" dirty="0" smtClean="0">
                <a:solidFill>
                  <a:srgbClr val="FF3300"/>
                </a:solidFill>
              </a:rPr>
              <a:t>3</a:t>
            </a:r>
            <a:r>
              <a:rPr lang="en-US" b="1" baseline="30000" dirty="0" smtClean="0">
                <a:solidFill>
                  <a:srgbClr val="FF3300"/>
                </a:solidFill>
              </a:rPr>
              <a:t>-</a:t>
            </a:r>
            <a:r>
              <a:rPr lang="en-US" b="1" dirty="0" smtClean="0">
                <a:solidFill>
                  <a:srgbClr val="FF3300"/>
                </a:solidFill>
              </a:rPr>
              <a:t> + </a:t>
            </a:r>
            <a:r>
              <a:rPr lang="en-US" b="1" dirty="0" err="1" smtClean="0">
                <a:solidFill>
                  <a:srgbClr val="FF3300"/>
                </a:solidFill>
              </a:rPr>
              <a:t>Cl</a:t>
            </a:r>
            <a:r>
              <a:rPr lang="en-US" b="1" baseline="30000" dirty="0" smtClean="0">
                <a:solidFill>
                  <a:srgbClr val="FF3300"/>
                </a:solidFill>
              </a:rPr>
              <a:t>-</a:t>
            </a:r>
            <a:r>
              <a:rPr lang="en-US" b="1" dirty="0" smtClean="0">
                <a:solidFill>
                  <a:srgbClr val="FF33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High anion gap acidosis: renal failure, DM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Normal anion gap acidosis: diarrhea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Hyperchloremic acidosis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Calculation Of Anion Gap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Na </a:t>
            </a:r>
            <a:r>
              <a:rPr lang="en-US" sz="4400" baseline="30000" dirty="0" smtClean="0"/>
              <a:t>+</a:t>
            </a:r>
            <a:r>
              <a:rPr lang="en-US" sz="4400" dirty="0" smtClean="0"/>
              <a:t>+ K</a:t>
            </a:r>
            <a:r>
              <a:rPr lang="en-US" sz="4400" baseline="30000" dirty="0" smtClean="0"/>
              <a:t>+</a:t>
            </a:r>
            <a:r>
              <a:rPr lang="en-US" sz="4400" dirty="0" smtClean="0"/>
              <a:t> = Cl</a:t>
            </a:r>
            <a:r>
              <a:rPr lang="en-US" sz="4400" baseline="30000" dirty="0" smtClean="0"/>
              <a:t>- </a:t>
            </a:r>
            <a:r>
              <a:rPr lang="en-US" sz="4400" dirty="0" smtClean="0"/>
              <a:t>+ HCO3 </a:t>
            </a:r>
            <a:r>
              <a:rPr lang="en-US" sz="4400" baseline="30000" dirty="0" smtClean="0"/>
              <a:t>-</a:t>
            </a:r>
            <a:r>
              <a:rPr lang="en-US" sz="4400" dirty="0" smtClean="0"/>
              <a:t> + A</a:t>
            </a:r>
            <a:r>
              <a:rPr lang="en-US" sz="4400" baseline="30000" dirty="0" smtClean="0"/>
              <a:t>-</a:t>
            </a:r>
          </a:p>
          <a:p>
            <a:r>
              <a:rPr lang="en-US" sz="4400" dirty="0" smtClean="0"/>
              <a:t>136+  4  = 100 + 25</a:t>
            </a:r>
          </a:p>
          <a:p>
            <a:r>
              <a:rPr lang="en-US" sz="4400" dirty="0" smtClean="0"/>
              <a:t>A</a:t>
            </a:r>
            <a:r>
              <a:rPr lang="en-US" sz="4400" baseline="30000" dirty="0" smtClean="0"/>
              <a:t>- </a:t>
            </a:r>
            <a:r>
              <a:rPr lang="en-US" sz="4400" dirty="0" smtClean="0"/>
              <a:t>= 15 mEq/L</a:t>
            </a:r>
            <a:endParaRPr lang="en-US" sz="4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Normal AG is typically 12 ± 4 </a:t>
            </a:r>
            <a:r>
              <a:rPr lang="en-US" sz="4800" dirty="0" err="1" smtClean="0"/>
              <a:t>mEq</a:t>
            </a:r>
            <a:r>
              <a:rPr lang="en-US" sz="4800" dirty="0" smtClean="0"/>
              <a:t>/L.  </a:t>
            </a:r>
          </a:p>
          <a:p>
            <a:r>
              <a:rPr lang="en-US" sz="4800" dirty="0" smtClean="0"/>
              <a:t>If AG is calculated using K+, the normal AG is 16 ± 4 </a:t>
            </a:r>
            <a:r>
              <a:rPr lang="en-US" sz="4800" dirty="0" err="1" smtClean="0"/>
              <a:t>mEq</a:t>
            </a:r>
            <a:r>
              <a:rPr lang="en-US" sz="4800" dirty="0" smtClean="0"/>
              <a:t>/L</a:t>
            </a:r>
            <a:endParaRPr lang="en-US" sz="4800" b="1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Significance of Anion Gap Calculation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Calculation of Anion gap and its values help in diagnosing conditions of Acid Base Balance and Imbalance.</a:t>
            </a:r>
            <a:endParaRPr lang="en-US" sz="5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sz="3600" dirty="0" smtClean="0"/>
              <a:t>The </a:t>
            </a:r>
            <a:r>
              <a:rPr lang="en-US" sz="3600" b="1" dirty="0" smtClean="0"/>
              <a:t>anion gap is increased </a:t>
            </a:r>
            <a:r>
              <a:rPr lang="en-US" sz="3600" dirty="0" smtClean="0"/>
              <a:t>in conditions such as </a:t>
            </a:r>
            <a:r>
              <a:rPr lang="en-US" sz="3600" b="1" dirty="0" smtClean="0"/>
              <a:t>metabolic acidosis</a:t>
            </a:r>
            <a:r>
              <a:rPr lang="en-US" sz="3600" dirty="0" smtClean="0"/>
              <a:t>: </a:t>
            </a:r>
          </a:p>
          <a:p>
            <a:r>
              <a:rPr lang="en-US" sz="3600" dirty="0" smtClean="0"/>
              <a:t>That result from elevated levels of metabolic acids (metabolic acidosis)</a:t>
            </a:r>
          </a:p>
          <a:p>
            <a:pPr lvl="1"/>
            <a:r>
              <a:rPr lang="en-US" sz="4000" dirty="0" smtClean="0">
                <a:solidFill>
                  <a:srgbClr val="C00000"/>
                </a:solidFill>
              </a:rPr>
              <a:t>Lactic acidosis</a:t>
            </a:r>
          </a:p>
          <a:p>
            <a:pPr lvl="1"/>
            <a:r>
              <a:rPr lang="en-US" sz="4000" dirty="0" smtClean="0">
                <a:solidFill>
                  <a:srgbClr val="C00000"/>
                </a:solidFill>
              </a:rPr>
              <a:t>Diabetic Ketoacidosis</a:t>
            </a:r>
          </a:p>
          <a:p>
            <a:pPr lvl="1"/>
            <a:r>
              <a:rPr lang="en-US" sz="4000" dirty="0" smtClean="0">
                <a:solidFill>
                  <a:srgbClr val="C00000"/>
                </a:solidFill>
              </a:rPr>
              <a:t>Renal Failure  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4000" dirty="0" smtClean="0"/>
              <a:t>A low anion gap occurs in conditions that cause a fall in unmeasured </a:t>
            </a:r>
            <a:r>
              <a:rPr lang="en-US" sz="4000" dirty="0" smtClean="0">
                <a:hlinkClick r:id="rId2" action="ppaction://hlinkpres?slideindex=1&amp;slidetitle=" tooltip="Negatively charged ions"/>
              </a:rPr>
              <a:t>anions</a:t>
            </a:r>
            <a:r>
              <a:rPr lang="en-US" sz="4000" dirty="0" smtClean="0"/>
              <a:t>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4000" dirty="0" smtClean="0"/>
              <a:t>(primarily </a:t>
            </a:r>
            <a:r>
              <a:rPr lang="en-US" sz="4000" dirty="0" smtClean="0">
                <a:hlinkClick r:id="rId2" action="ppaction://hlinkpres?slideindex=1&amp;slidetitle=" tooltip="A plasma protein contributing to plasma osmotic pressure &amp; maintenance of blood volume"/>
              </a:rPr>
              <a:t>albumin</a:t>
            </a:r>
            <a:r>
              <a:rPr lang="en-US" sz="4000" dirty="0" smtClean="0"/>
              <a:t>) OR a rise in unmeasured </a:t>
            </a:r>
            <a:r>
              <a:rPr lang="en-US" sz="4000" dirty="0" smtClean="0">
                <a:hlinkClick r:id="rId2" action="ppaction://hlinkpres?slideindex=1&amp;slidetitle=" tooltip="Positively charged ions"/>
              </a:rPr>
              <a:t>cations</a:t>
            </a:r>
            <a:endParaRPr lang="en-US" sz="4000" dirty="0" smtClean="0"/>
          </a:p>
          <a:p>
            <a:endParaRPr lang="en-US" sz="4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608" y="0"/>
            <a:ext cx="92326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Acid-Base Balance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524000"/>
            <a:ext cx="87630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It is the regulation of </a:t>
            </a:r>
            <a:r>
              <a:rPr lang="en-US" sz="2800" b="1" dirty="0" smtClean="0"/>
              <a:t>HYDROGEN</a:t>
            </a:r>
            <a:r>
              <a:rPr lang="en-US" dirty="0" smtClean="0"/>
              <a:t> ions.</a:t>
            </a:r>
          </a:p>
          <a:p>
            <a:pPr eaLnBrk="1" hangingPunct="1"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r>
              <a:rPr lang="en-US" sz="2400" dirty="0" smtClean="0"/>
              <a:t>(</a:t>
            </a:r>
            <a:r>
              <a:rPr lang="en-US" sz="2400" i="1" dirty="0" smtClean="0"/>
              <a:t>The </a:t>
            </a:r>
            <a:r>
              <a:rPr lang="en-US" sz="2400" i="1" u="sng" dirty="0" smtClean="0"/>
              <a:t>more</a:t>
            </a:r>
            <a:r>
              <a:rPr lang="en-US" sz="2400" i="1" dirty="0" smtClean="0"/>
              <a:t> Hydrogen ions, the more acidic the solution and the </a:t>
            </a:r>
            <a:r>
              <a:rPr lang="en-US" sz="2400" i="1" u="sng" dirty="0" smtClean="0"/>
              <a:t>LOWER</a:t>
            </a:r>
            <a:r>
              <a:rPr lang="en-US" sz="2400" i="1" dirty="0" smtClean="0"/>
              <a:t> the pH</a:t>
            </a:r>
            <a:r>
              <a:rPr lang="en-US" sz="2400" dirty="0" smtClean="0"/>
              <a:t>)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  <a:p>
            <a:pPr lvl="1" eaLnBrk="1" hangingPunct="1"/>
            <a:r>
              <a:rPr lang="en-US" dirty="0" smtClean="0"/>
              <a:t>The acidity or alkalinity of a solution is measured as </a:t>
            </a:r>
            <a:r>
              <a:rPr lang="en-US" b="1" dirty="0" smtClean="0"/>
              <a:t>pH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783211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Calculate the Anion Gap</a:t>
            </a:r>
            <a:br>
              <a:rPr lang="en-US" sz="4000"/>
            </a:br>
            <a:endParaRPr lang="en-US" sz="4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1.  Calculate the anion gap as described.</a:t>
            </a:r>
          </a:p>
          <a:p>
            <a:pPr algn="l" rtl="0"/>
            <a:r>
              <a:rPr lang="en-US" dirty="0"/>
              <a:t>2.  An anion gap ,over 25 suggests a severe metabolic acidosis.</a:t>
            </a:r>
          </a:p>
          <a:p>
            <a:pPr algn="l" rtl="0"/>
            <a:r>
              <a:rPr lang="en-US" dirty="0"/>
              <a:t>3.  Causes of an high anion gap: ethylene glycol, lactic acid, methanol, paraldehyde, aspirin, renal failure, </a:t>
            </a:r>
            <a:r>
              <a:rPr lang="en-US" dirty="0" err="1"/>
              <a:t>ketoacidosis</a:t>
            </a:r>
            <a:r>
              <a:rPr lang="en-US" dirty="0"/>
              <a:t> (diabetic or ethanol).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Anion Gap Acidosis: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Anion gap &gt;12 </a:t>
            </a:r>
            <a:r>
              <a:rPr lang="en-US" dirty="0" err="1"/>
              <a:t>mmol</a:t>
            </a:r>
            <a:r>
              <a:rPr lang="en-US" dirty="0"/>
              <a:t>/L; caused by a decrease in [HCO3 -] </a:t>
            </a:r>
          </a:p>
          <a:p>
            <a:r>
              <a:rPr lang="en-US" dirty="0"/>
              <a:t>B</a:t>
            </a:r>
            <a:r>
              <a:rPr lang="en-US" dirty="0" smtClean="0"/>
              <a:t>alanced </a:t>
            </a:r>
            <a:r>
              <a:rPr lang="en-US" dirty="0"/>
              <a:t>by an increase in an unmeasured acid ion from either endogenous production or exogenous ingestion (</a:t>
            </a:r>
            <a:r>
              <a:rPr lang="en-US" b="1" dirty="0" err="1"/>
              <a:t>normochloremic</a:t>
            </a:r>
            <a:r>
              <a:rPr lang="en-US" b="1" dirty="0"/>
              <a:t> acidosis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303463" y="1981200"/>
            <a:ext cx="17335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>
                <a:latin typeface="Comic Sans MS" pitchFamily="66" charset="0"/>
              </a:rPr>
              <a:t>1. Normal gap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961063" y="1874838"/>
            <a:ext cx="204628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>
                <a:latin typeface="Comic Sans MS" pitchFamily="66" charset="0"/>
              </a:rPr>
              <a:t>2. Increased gap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422400" y="3429000"/>
            <a:ext cx="18811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spcBef>
                <a:spcPct val="0"/>
              </a:spcBef>
              <a:buFont typeface="Times" charset="0"/>
              <a:buAutoNum type="arabicPeriod"/>
            </a:pPr>
            <a:r>
              <a:rPr lang="en-US">
                <a:latin typeface="Comic Sans MS" pitchFamily="66" charset="0"/>
              </a:rPr>
              <a:t>Renal “HCO</a:t>
            </a:r>
            <a:r>
              <a:rPr lang="en-US" baseline="-25000">
                <a:latin typeface="Comic Sans MS" pitchFamily="66" charset="0"/>
              </a:rPr>
              <a:t>3</a:t>
            </a:r>
            <a:r>
              <a:rPr lang="en-US">
                <a:latin typeface="Comic Sans MS" pitchFamily="66" charset="0"/>
              </a:rPr>
              <a:t>” </a:t>
            </a:r>
          </a:p>
          <a:p>
            <a:pPr marL="457200" indent="-457200">
              <a:spcBef>
                <a:spcPct val="0"/>
              </a:spcBef>
              <a:buFont typeface="Times" charset="0"/>
              <a:buNone/>
            </a:pPr>
            <a:r>
              <a:rPr lang="en-US">
                <a:latin typeface="Comic Sans MS" pitchFamily="66" charset="0"/>
              </a:rPr>
              <a:t>	losses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386138" y="3452813"/>
            <a:ext cx="153035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1" i="1">
                <a:latin typeface="Comic Sans MS" pitchFamily="66" charset="0"/>
              </a:rPr>
              <a:t>2. GI “HCO</a:t>
            </a:r>
            <a:r>
              <a:rPr lang="en-US" sz="1600" b="1" i="1" baseline="-25000">
                <a:latin typeface="Comic Sans MS" pitchFamily="66" charset="0"/>
              </a:rPr>
              <a:t>3</a:t>
            </a:r>
            <a:r>
              <a:rPr lang="en-US" sz="1600" b="1" i="1">
                <a:latin typeface="Comic Sans MS" pitchFamily="66" charset="0"/>
              </a:rPr>
              <a:t>”</a:t>
            </a:r>
          </a:p>
          <a:p>
            <a:pPr>
              <a:spcBef>
                <a:spcPct val="0"/>
              </a:spcBef>
            </a:pPr>
            <a:r>
              <a:rPr lang="en-US" sz="1600" b="1" i="1">
                <a:latin typeface="Comic Sans MS" pitchFamily="66" charset="0"/>
              </a:rPr>
              <a:t> losses</a:t>
            </a:r>
            <a:r>
              <a:rPr lang="en-US">
                <a:latin typeface="Comic Sans MS" pitchFamily="66" charset="0"/>
              </a:rPr>
              <a:t> 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760538" y="5105400"/>
            <a:ext cx="1503362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omic Sans MS" pitchFamily="66" charset="0"/>
              </a:rPr>
              <a:t> Proximal RTA</a:t>
            </a:r>
          </a:p>
          <a:p>
            <a:pPr>
              <a:spcBef>
                <a:spcPct val="0"/>
              </a:spcBef>
            </a:pPr>
            <a:r>
              <a:rPr lang="en-US">
                <a:latin typeface="Comic Sans MS" pitchFamily="66" charset="0"/>
              </a:rPr>
              <a:t> Distal RTA</a:t>
            </a:r>
          </a:p>
          <a:p>
            <a:pPr>
              <a:spcBef>
                <a:spcPct val="0"/>
              </a:spcBef>
            </a:pPr>
            <a:r>
              <a:rPr lang="en-US">
                <a:latin typeface="Comic Sans MS" pitchFamily="66" charset="0"/>
              </a:rPr>
              <a:t>	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589338" y="5257800"/>
            <a:ext cx="10001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omic Sans MS" pitchFamily="66" charset="0"/>
              </a:rPr>
              <a:t>Diarrhea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2303463" y="4267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3860800" y="4267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2506663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3929063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5410200" y="3200400"/>
            <a:ext cx="142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omic Sans MS" pitchFamily="66" charset="0"/>
              </a:rPr>
              <a:t>1. </a:t>
            </a:r>
            <a:r>
              <a:rPr lang="en-US">
                <a:latin typeface="Comic Sans MS" pitchFamily="66" charset="0"/>
                <a:sym typeface="Symbol" pitchFamily="18" charset="2"/>
              </a:rPr>
              <a:t> </a:t>
            </a:r>
            <a:r>
              <a:rPr lang="en-US">
                <a:latin typeface="Comic Sans MS" pitchFamily="66" charset="0"/>
              </a:rPr>
              <a:t>Acid prod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6850063" y="3276600"/>
            <a:ext cx="2293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omic Sans MS" pitchFamily="66" charset="0"/>
              </a:rPr>
              <a:t>2. </a:t>
            </a:r>
            <a:r>
              <a:rPr lang="en-US">
                <a:latin typeface="Comic Sans MS" pitchFamily="66" charset="0"/>
                <a:sym typeface="Symbol" pitchFamily="18" charset="2"/>
              </a:rPr>
              <a:t> </a:t>
            </a:r>
            <a:r>
              <a:rPr lang="en-US">
                <a:latin typeface="Comic Sans MS" pitchFamily="66" charset="0"/>
              </a:rPr>
              <a:t>Acid elimination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5568950" y="4921250"/>
            <a:ext cx="120015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>
                <a:latin typeface="Comic Sans MS" pitchFamily="66" charset="0"/>
              </a:rPr>
              <a:t>Lactate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>
                <a:latin typeface="Comic Sans MS" pitchFamily="66" charset="0"/>
              </a:rPr>
              <a:t>DKA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>
                <a:latin typeface="Comic Sans MS" pitchFamily="66" charset="0"/>
              </a:rPr>
              <a:t>Ketosis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>
                <a:latin typeface="Comic Sans MS" pitchFamily="66" charset="0"/>
              </a:rPr>
              <a:t>Toxins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>
                <a:latin typeface="Comic Sans MS" pitchFamily="66" charset="0"/>
              </a:rPr>
              <a:t>    </a:t>
            </a:r>
            <a:r>
              <a:rPr lang="en-US" sz="1400">
                <a:latin typeface="Comic Sans MS" pitchFamily="66" charset="0"/>
              </a:rPr>
              <a:t>Alcohols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     Salicylates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     Iron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7173913" y="4870450"/>
            <a:ext cx="1490662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omic Sans MS" pitchFamily="66" charset="0"/>
              </a:rPr>
              <a:t> Renal disease</a:t>
            </a:r>
          </a:p>
          <a:p>
            <a:pPr>
              <a:spcBef>
                <a:spcPct val="0"/>
              </a:spcBef>
            </a:pPr>
            <a:endParaRPr lang="en-US"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endParaRPr lang="en-US">
              <a:latin typeface="Comic Sans MS" pitchFamily="66" charset="0"/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6381750" y="240665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7600950" y="233045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6245225" y="40068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7667625" y="40068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24" name="Rectangle 20"/>
          <p:cNvSpPr>
            <a:spLocks noChangeArrowheads="1"/>
          </p:cNvSpPr>
          <p:nvPr/>
        </p:nvSpPr>
        <p:spPr bwMode="auto">
          <a:xfrm>
            <a:off x="152400" y="1524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62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4000" dirty="0">
                <a:solidFill>
                  <a:schemeClr val="accent2"/>
                </a:solidFill>
              </a:rPr>
              <a:t>Metabolic </a:t>
            </a:r>
            <a:r>
              <a:rPr lang="en-US" sz="4000" dirty="0" smtClean="0">
                <a:solidFill>
                  <a:schemeClr val="accent2"/>
                </a:solidFill>
              </a:rPr>
              <a:t>Acidosis </a:t>
            </a:r>
            <a:r>
              <a:rPr lang="en-US" sz="4000" dirty="0">
                <a:solidFill>
                  <a:schemeClr val="accent2"/>
                </a:solidFill>
              </a:rPr>
              <a:t>and the </a:t>
            </a:r>
            <a:r>
              <a:rPr lang="en-US" sz="4000" dirty="0" smtClean="0">
                <a:solidFill>
                  <a:schemeClr val="accent2"/>
                </a:solidFill>
              </a:rPr>
              <a:t>Anion </a:t>
            </a:r>
            <a:r>
              <a:rPr lang="en-US" sz="4000" dirty="0">
                <a:solidFill>
                  <a:schemeClr val="accent2"/>
                </a:solidFill>
              </a:rPr>
              <a:t>gap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4876800" y="1676400"/>
            <a:ext cx="0" cy="487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0596" name="Picture 4" descr="anion g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763000" cy="6477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Henderson Hasselbalch Equation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pH= </a:t>
            </a:r>
            <a:r>
              <a:rPr lang="en-US" sz="4000" dirty="0" err="1" smtClean="0"/>
              <a:t>pka</a:t>
            </a:r>
            <a:r>
              <a:rPr lang="en-US" sz="4000" dirty="0" smtClean="0"/>
              <a:t> +log [HCO3</a:t>
            </a:r>
            <a:r>
              <a:rPr lang="en-US" sz="4000" baseline="30000" dirty="0" smtClean="0"/>
              <a:t>-</a:t>
            </a:r>
            <a:r>
              <a:rPr lang="en-US" sz="4000" dirty="0" smtClean="0"/>
              <a:t>]/[H2CO3]</a:t>
            </a:r>
          </a:p>
          <a:p>
            <a:r>
              <a:rPr lang="en-US" sz="4000" dirty="0" smtClean="0"/>
              <a:t>At pH 7.4 the ratio of HCO3</a:t>
            </a:r>
            <a:r>
              <a:rPr lang="en-US" sz="4000" baseline="30000" dirty="0" smtClean="0"/>
              <a:t>-</a:t>
            </a:r>
            <a:r>
              <a:rPr lang="en-US" sz="4000" dirty="0" smtClean="0"/>
              <a:t>/H2CO3 is 1:20.</a:t>
            </a:r>
          </a:p>
          <a:p>
            <a:r>
              <a:rPr lang="en-US" sz="4000" dirty="0" smtClean="0"/>
              <a:t>A buffer is most effective when pH=</a:t>
            </a:r>
            <a:r>
              <a:rPr lang="en-US" sz="4000" dirty="0" err="1" smtClean="0"/>
              <a:t>pKa</a:t>
            </a:r>
            <a:endParaRPr lang="en-US" sz="4000" dirty="0" smtClean="0"/>
          </a:p>
          <a:p>
            <a:r>
              <a:rPr lang="en-US" sz="4000" dirty="0" smtClean="0"/>
              <a:t>When concentration of salt and acid are equal.</a:t>
            </a:r>
            <a:endParaRPr lang="en-US" sz="4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Significance of Henderson Hasselbalch Equation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The equation helps in calculating pH of Buffers.</a:t>
            </a:r>
          </a:p>
          <a:p>
            <a:r>
              <a:rPr lang="en-US" sz="5400" dirty="0" smtClean="0"/>
              <a:t>The equation helps in assessing status of Acid Base balance.  </a:t>
            </a:r>
            <a:endParaRPr lang="en-US" sz="5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74663" y="609600"/>
            <a:ext cx="8440737" cy="1143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Stepwise Approaches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534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</a:rPr>
              <a:t>History &amp; physical examination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Arterial blood gas for pH, pCO</a:t>
            </a:r>
            <a:r>
              <a:rPr lang="en-US" sz="2800" b="1" baseline="-25000" dirty="0">
                <a:solidFill>
                  <a:srgbClr val="C00000"/>
                </a:solidFill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, (HCO</a:t>
            </a:r>
            <a:r>
              <a:rPr lang="en-US" sz="2800" b="1" baseline="-25000" dirty="0">
                <a:solidFill>
                  <a:srgbClr val="C00000"/>
                </a:solidFill>
                <a:latin typeface="Times New Roman" pitchFamily="18" charset="0"/>
              </a:rPr>
              <a:t>3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</a:rPr>
              <a:t>Use the HCO</a:t>
            </a:r>
            <a:r>
              <a:rPr lang="en-US" sz="2400" baseline="-25000" dirty="0">
                <a:latin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</a:rPr>
              <a:t> from ABG to determine compensation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</a:rPr>
              <a:t>Serum Na, K, Cl, CO</a:t>
            </a:r>
            <a:r>
              <a:rPr lang="en-US" sz="2800" baseline="-25000" dirty="0">
                <a:latin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</a:rPr>
              <a:t> content</a:t>
            </a:r>
            <a:endParaRPr lang="en-US" sz="2800" baseline="-25000" dirty="0"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</a:rPr>
              <a:t>Use CO</a:t>
            </a:r>
            <a:r>
              <a:rPr lang="en-US" sz="2400" baseline="-25000" dirty="0">
                <a:latin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</a:rPr>
              <a:t> content to calculate anion gap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</a:rPr>
              <a:t>Calculate anion gap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</a:rPr>
              <a:t>Anion gap = {Na - (Cl + CO</a:t>
            </a:r>
            <a:r>
              <a:rPr lang="en-US" sz="2400" baseline="-25000" dirty="0">
                <a:latin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</a:rPr>
              <a:t> content)}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</a:rPr>
              <a:t>Determine appropriate compensation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</a:rPr>
              <a:t>Determine the primary cause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DIAGNOSTIC LAB VALUES &amp; 	  </a:t>
            </a:r>
            <a:br>
              <a:rPr lang="en-US" sz="5400" b="1" dirty="0" smtClean="0"/>
            </a:br>
            <a:r>
              <a:rPr lang="en-US" sz="5400" b="1" dirty="0" smtClean="0"/>
              <a:t>INTERPRETATION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 Arterial Blood Gas(ABG )Analyzer </a:t>
            </a:r>
            <a:r>
              <a:rPr lang="en-US" sz="6600" dirty="0" smtClean="0"/>
              <a:t>determines Acid Base Balance and Imbalance.</a:t>
            </a:r>
            <a:endParaRPr lang="en-US" sz="6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5E70-1947-4594-95E3-01372236B260}" type="slidenum">
              <a:rPr lang="en-US"/>
              <a:pPr/>
              <a:t>169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Diagnosis of Acid-Base Imbalances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b="1" dirty="0"/>
              <a:t>Note</a:t>
            </a:r>
            <a:r>
              <a:rPr lang="en-US" dirty="0"/>
              <a:t> whether </a:t>
            </a:r>
            <a:r>
              <a:rPr lang="en-US" b="1" dirty="0"/>
              <a:t>the pH </a:t>
            </a:r>
            <a:r>
              <a:rPr lang="en-US" dirty="0"/>
              <a:t>is low (acidosis) or high (alkalosis)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Decide which value, pCO</a:t>
            </a:r>
            <a:r>
              <a:rPr lang="en-US" baseline="-25000" dirty="0"/>
              <a:t>2</a:t>
            </a:r>
            <a:r>
              <a:rPr lang="en-US" dirty="0"/>
              <a:t> or 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 , is outside the normal </a:t>
            </a:r>
            <a:r>
              <a:rPr lang="en-US" dirty="0" smtClean="0"/>
              <a:t>range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the cause is a </a:t>
            </a:r>
            <a:r>
              <a:rPr lang="en-US" b="1" dirty="0"/>
              <a:t>change in  pCO</a:t>
            </a:r>
            <a:r>
              <a:rPr lang="en-US" b="1" baseline="-25000" dirty="0"/>
              <a:t>2</a:t>
            </a:r>
            <a:r>
              <a:rPr lang="en-US" b="1" baseline="-25000" dirty="0" smtClean="0"/>
              <a:t>,/</a:t>
            </a:r>
            <a:r>
              <a:rPr lang="en-US" b="1" dirty="0" smtClean="0"/>
              <a:t>H2CO3 </a:t>
            </a:r>
            <a:r>
              <a:rPr lang="en-US" dirty="0"/>
              <a:t>the problem </a:t>
            </a:r>
            <a:r>
              <a:rPr lang="en-US" b="1" dirty="0"/>
              <a:t>is respiratory</a:t>
            </a:r>
            <a:r>
              <a:rPr lang="en-US" b="1" dirty="0" smtClean="0"/>
              <a:t>.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 </a:t>
            </a:r>
            <a:r>
              <a:rPr lang="en-US" dirty="0"/>
              <a:t>If </a:t>
            </a:r>
            <a:r>
              <a:rPr lang="en-US" b="1" dirty="0"/>
              <a:t>the </a:t>
            </a:r>
            <a:r>
              <a:rPr lang="en-US" b="1" dirty="0" smtClean="0"/>
              <a:t>change is in  </a:t>
            </a:r>
            <a:r>
              <a:rPr lang="en-US" b="1" dirty="0"/>
              <a:t>HCO</a:t>
            </a:r>
            <a:r>
              <a:rPr lang="en-US" b="1" baseline="-25000" dirty="0"/>
              <a:t>3</a:t>
            </a:r>
            <a:r>
              <a:rPr lang="en-US" b="1" baseline="30000" dirty="0"/>
              <a:t>-</a:t>
            </a:r>
            <a:r>
              <a:rPr lang="en-US" b="1" dirty="0"/>
              <a:t> </a:t>
            </a:r>
            <a:r>
              <a:rPr lang="en-US" dirty="0"/>
              <a:t>the problem is </a:t>
            </a:r>
            <a:r>
              <a:rPr lang="en-US" b="1" dirty="0"/>
              <a:t>metabolic.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382000" cy="3276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Acid Base Balance Regulates pH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Why it is Very Essential To Regulate pH?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010400" cy="1524000"/>
          </a:xfrm>
        </p:spPr>
        <p:txBody>
          <a:bodyPr/>
          <a:lstStyle/>
          <a:p>
            <a:r>
              <a:rPr lang="en-US" sz="3500" b="1" dirty="0" smtClean="0"/>
              <a:t>Normal Arterial Blood Gas (ABG)</a:t>
            </a:r>
            <a:br>
              <a:rPr lang="en-US" sz="3500" b="1" dirty="0" smtClean="0"/>
            </a:br>
            <a:r>
              <a:rPr lang="en-US" sz="3500" b="1" dirty="0" smtClean="0"/>
              <a:t>Lab Values: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Arterial pH: 7.35 – 7.45</a:t>
            </a:r>
          </a:p>
          <a:p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: 22 – 26 </a:t>
            </a:r>
            <a:r>
              <a:rPr lang="en-US" dirty="0" err="1" smtClean="0">
                <a:hlinkClick r:id="rId2" action="ppaction://hlinkpres?slideindex=1&amp;slidetitle=" tooltip="Milliequivalents per liter"/>
              </a:rPr>
              <a:t>mEq</a:t>
            </a:r>
            <a:r>
              <a:rPr lang="en-US" dirty="0" smtClean="0">
                <a:hlinkClick r:id="rId2" action="ppaction://hlinkpres?slideindex=1&amp;slidetitle=" tooltip="Milliequivalents per liter"/>
              </a:rPr>
              <a:t>/L</a:t>
            </a:r>
            <a:endParaRPr lang="en-US" dirty="0" smtClean="0"/>
          </a:p>
          <a:p>
            <a:r>
              <a:rPr lang="en-US" dirty="0" smtClean="0"/>
              <a:t>PCO</a:t>
            </a:r>
            <a:r>
              <a:rPr lang="en-US" baseline="-25000" dirty="0" smtClean="0"/>
              <a:t>2</a:t>
            </a:r>
            <a:r>
              <a:rPr lang="en-US" dirty="0" smtClean="0"/>
              <a:t>: 35 – 45 mmHg</a:t>
            </a:r>
          </a:p>
          <a:p>
            <a:r>
              <a:rPr lang="en-US" dirty="0" smtClean="0"/>
              <a:t>TCO</a:t>
            </a:r>
            <a:r>
              <a:rPr lang="en-US" baseline="-25000" dirty="0" smtClean="0"/>
              <a:t>2</a:t>
            </a:r>
            <a:r>
              <a:rPr lang="en-US" dirty="0" smtClean="0"/>
              <a:t>: 23 – 27 </a:t>
            </a:r>
            <a:r>
              <a:rPr lang="en-US" dirty="0" err="1" smtClean="0">
                <a:hlinkClick r:id="rId2" action="ppaction://hlinkpres?slideindex=1&amp;slidetitle=" tooltip="Millimoles per Liter"/>
              </a:rPr>
              <a:t>mmol</a:t>
            </a:r>
            <a:r>
              <a:rPr lang="en-US" dirty="0" smtClean="0">
                <a:hlinkClick r:id="rId2" action="ppaction://hlinkpres?slideindex=1&amp;slidetitle=" tooltip="Millimoles per Liter"/>
              </a:rPr>
              <a:t>/L</a:t>
            </a:r>
            <a:endParaRPr lang="en-US" dirty="0" smtClean="0"/>
          </a:p>
          <a:p>
            <a:r>
              <a:rPr lang="en-US" dirty="0" smtClean="0"/>
              <a:t>PO</a:t>
            </a:r>
            <a:r>
              <a:rPr lang="en-US" baseline="-25000" dirty="0" smtClean="0"/>
              <a:t>2</a:t>
            </a:r>
            <a:r>
              <a:rPr lang="en-US" dirty="0" smtClean="0"/>
              <a:t>: 80 – 100 mmHg</a:t>
            </a:r>
          </a:p>
          <a:p>
            <a:r>
              <a:rPr lang="en-US" dirty="0" smtClean="0"/>
              <a:t>Base Excess: -2 to +2</a:t>
            </a:r>
          </a:p>
          <a:p>
            <a:r>
              <a:rPr lang="en-US" dirty="0" smtClean="0"/>
              <a:t>Anion Gap: 12 – 14 mEq/L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3F10-5B0E-445A-9154-264E62852713}" type="slidenum">
              <a:rPr lang="en-US"/>
              <a:pPr/>
              <a:t>171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patient is in intensive care because he suffered a severe myocardial infarction 3 days ago. The lab reports the following values from an arterial blood sample:</a:t>
            </a:r>
          </a:p>
          <a:p>
            <a:pPr lvl="1"/>
            <a:r>
              <a:rPr lang="en-US" dirty="0"/>
              <a:t>pH 7.3</a:t>
            </a:r>
          </a:p>
          <a:p>
            <a:pPr lvl="1"/>
            <a:r>
              <a:rPr lang="en-US" dirty="0"/>
              <a:t>HCO3- = 20 mEq / L ( 22 - 26)</a:t>
            </a:r>
          </a:p>
          <a:p>
            <a:pPr lvl="1"/>
            <a:r>
              <a:rPr lang="en-US" dirty="0"/>
              <a:t>pCO2 = 32 mm Hg  (35 - 45)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0458-6FC2-4372-862B-E77431A519B3}" type="slidenum">
              <a:rPr lang="en-US"/>
              <a:pPr/>
              <a:t>172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Diagnosis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Metabolic acidosis</a:t>
            </a:r>
          </a:p>
          <a:p>
            <a:r>
              <a:rPr lang="en-US" sz="4400" dirty="0"/>
              <a:t>With compensation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u="sng" dirty="0" smtClean="0"/>
              <a:t>Long Essays.</a:t>
            </a:r>
            <a:r>
              <a:rPr lang="en-US" b="1" dirty="0" smtClean="0"/>
              <a:t>										</a:t>
            </a:r>
            <a:endParaRPr lang="en-US" dirty="0" smtClean="0"/>
          </a:p>
          <a:p>
            <a:r>
              <a:rPr lang="en-US" dirty="0" smtClean="0"/>
              <a:t>What is acid-base balance? Describe the homeostatic mechanism by which the blood pH is regulated.</a:t>
            </a:r>
          </a:p>
          <a:p>
            <a:r>
              <a:rPr lang="en-US" b="1" u="sng" dirty="0" smtClean="0"/>
              <a:t>Short Notes</a:t>
            </a:r>
            <a:r>
              <a:rPr lang="en-US" b="1" dirty="0" smtClean="0"/>
              <a:t>										</a:t>
            </a:r>
            <a:endParaRPr lang="en-US" dirty="0" smtClean="0"/>
          </a:p>
          <a:p>
            <a:pPr lvl="0"/>
            <a:r>
              <a:rPr lang="en-US" dirty="0" smtClean="0"/>
              <a:t>Blood Buffer System.</a:t>
            </a:r>
          </a:p>
          <a:p>
            <a:pPr lvl="0"/>
            <a:r>
              <a:rPr lang="en-US" dirty="0" smtClean="0"/>
              <a:t>Role of Kidney in acid-base balance.</a:t>
            </a:r>
          </a:p>
          <a:p>
            <a:pPr lvl="0"/>
            <a:r>
              <a:rPr lang="en-US" dirty="0" smtClean="0"/>
              <a:t>Hb as Buffer system.</a:t>
            </a:r>
          </a:p>
          <a:p>
            <a:pPr lvl="0"/>
            <a:r>
              <a:rPr lang="en-US" dirty="0" smtClean="0"/>
              <a:t>Acid-Base imbalance.</a:t>
            </a:r>
          </a:p>
          <a:p>
            <a:pPr lvl="0"/>
            <a:r>
              <a:rPr lang="en-US" dirty="0" smtClean="0"/>
              <a:t>Metabolic Acidosis.</a:t>
            </a:r>
          </a:p>
          <a:p>
            <a:pPr lvl="0"/>
            <a:r>
              <a:rPr lang="en-US" dirty="0" smtClean="0"/>
              <a:t>Difference between acidosis &amp; alkalosis.</a:t>
            </a:r>
          </a:p>
          <a:p>
            <a:pPr lvl="0"/>
            <a:r>
              <a:rPr lang="en-US" dirty="0" smtClean="0"/>
              <a:t>Anion Gap.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206C4-E01D-45CE-8301-99C9302EE905}" type="slidenum">
              <a:rPr lang="en-US"/>
              <a:pPr/>
              <a:t>174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END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6700" dirty="0"/>
              <a:t>ACID - BASE </a:t>
            </a:r>
            <a:r>
              <a:rPr lang="en-US" sz="6700" dirty="0" smtClean="0"/>
              <a:t>BALANCE</a:t>
            </a:r>
            <a:br>
              <a:rPr lang="en-US" sz="67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THANKS</a:t>
            </a:r>
            <a:endParaRPr lang="en-US" sz="4800" dirty="0"/>
          </a:p>
        </p:txBody>
      </p:sp>
      <p:pic>
        <p:nvPicPr>
          <p:cNvPr id="61443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590800"/>
            <a:ext cx="8001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06" name="jamesbondmedley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6576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61443"/>
                                        </p:tgtEl>
                                      </p:cBhvr>
                                      <p:by x="2500000" y="25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48428" fill="hold"/>
                                        <p:tgtEl>
                                          <p:spTgt spid="1536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06"/>
                </p:tgtEl>
              </p:cMediaNode>
            </p:audio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THANK YOU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pH of blood and other body compartments are precisely regulated.</a:t>
            </a:r>
          </a:p>
          <a:p>
            <a:r>
              <a:rPr lang="en-US" sz="4400" dirty="0" smtClean="0"/>
              <a:t>pH is always tried to be maintained to its normal constant range.</a:t>
            </a:r>
            <a:endParaRPr lang="en-US" sz="4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Acid Base Balance maintains the blood pH at normal constant narrow range of 7.35-7.45.</a:t>
            </a:r>
          </a:p>
          <a:p>
            <a:endParaRPr lang="en-US" sz="5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Synopsis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Introduction</a:t>
            </a:r>
          </a:p>
          <a:p>
            <a:r>
              <a:rPr lang="en-US" sz="4000" dirty="0" smtClean="0"/>
              <a:t>Sources of Acids and Bases in body</a:t>
            </a:r>
          </a:p>
          <a:p>
            <a:r>
              <a:rPr lang="en-US" sz="4000" dirty="0" smtClean="0"/>
              <a:t>What is Acid Base Balance?</a:t>
            </a:r>
          </a:p>
          <a:p>
            <a:r>
              <a:rPr lang="en-US" sz="4000" dirty="0" smtClean="0"/>
              <a:t>Mechanisms Regulating Blood pH.</a:t>
            </a:r>
          </a:p>
          <a:p>
            <a:r>
              <a:rPr lang="en-US" sz="4000" dirty="0" smtClean="0"/>
              <a:t>Significance of Maintaining Acid Base Balance</a:t>
            </a:r>
          </a:p>
          <a:p>
            <a:r>
              <a:rPr lang="en-US" sz="4000" dirty="0" smtClean="0"/>
              <a:t>Acid Base Imbalance and their conditions.</a:t>
            </a:r>
          </a:p>
          <a:p>
            <a:r>
              <a:rPr lang="en-US" sz="4000" dirty="0" smtClean="0"/>
              <a:t>Diagnostic Tests</a:t>
            </a:r>
          </a:p>
          <a:p>
            <a:endParaRPr lang="en-US" sz="4000" dirty="0" smtClean="0"/>
          </a:p>
          <a:p>
            <a:endParaRPr lang="en-US" sz="4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287963"/>
          </a:xfrm>
        </p:spPr>
        <p:txBody>
          <a:bodyPr/>
          <a:lstStyle/>
          <a:p>
            <a:r>
              <a:rPr lang="en-US" sz="4800" dirty="0" smtClean="0"/>
              <a:t>pH of the medium directly affects the enzyme activities</a:t>
            </a:r>
          </a:p>
          <a:p>
            <a:r>
              <a:rPr lang="en-US" sz="4800" dirty="0" smtClean="0"/>
              <a:t>Optimum pH is an essential requisite for  enzyme activities and normal metabolism.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686800" cy="5668963"/>
          </a:xfrm>
        </p:spPr>
        <p:txBody>
          <a:bodyPr>
            <a:normAutofit lnSpcReduction="10000"/>
          </a:bodyPr>
          <a:lstStyle/>
          <a:p>
            <a:r>
              <a:rPr lang="en-US" sz="5400" dirty="0" smtClean="0"/>
              <a:t>It </a:t>
            </a:r>
            <a:r>
              <a:rPr lang="en-US" sz="5400" dirty="0"/>
              <a:t>is prerequisite for regulating </a:t>
            </a:r>
            <a:r>
              <a:rPr lang="en-US" sz="5400" dirty="0" smtClean="0"/>
              <a:t>blood/body pH:</a:t>
            </a:r>
          </a:p>
          <a:p>
            <a:pPr lvl="2"/>
            <a:r>
              <a:rPr lang="en-US" sz="4600" b="1" dirty="0" smtClean="0">
                <a:solidFill>
                  <a:srgbClr val="C00000"/>
                </a:solidFill>
              </a:rPr>
              <a:t>To maintain normal/optimal Enzyme activities </a:t>
            </a:r>
          </a:p>
          <a:p>
            <a:pPr lvl="2"/>
            <a:r>
              <a:rPr lang="en-US" sz="4600" b="1" dirty="0" smtClean="0">
                <a:solidFill>
                  <a:srgbClr val="C00000"/>
                </a:solidFill>
              </a:rPr>
              <a:t>Normal metabolism</a:t>
            </a:r>
          </a:p>
          <a:p>
            <a:pPr lvl="2"/>
            <a:r>
              <a:rPr lang="en-US" sz="4600" b="1" dirty="0" smtClean="0">
                <a:solidFill>
                  <a:srgbClr val="C00000"/>
                </a:solidFill>
              </a:rPr>
              <a:t>Normal Coordination </a:t>
            </a:r>
          </a:p>
          <a:p>
            <a:pPr lvl="2"/>
            <a:r>
              <a:rPr lang="en-US" sz="4600" b="1" dirty="0" smtClean="0">
                <a:solidFill>
                  <a:srgbClr val="C00000"/>
                </a:solidFill>
              </a:rPr>
              <a:t>Normal Health</a:t>
            </a:r>
            <a:endParaRPr lang="en-US" sz="4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228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D34F-F2E8-4971-B7CC-AB646F99A0B4}" type="slidenum">
              <a:rPr lang="en-US"/>
              <a:pPr/>
              <a:t>22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892" y="76200"/>
            <a:ext cx="8191308" cy="10668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Factors Regulating </a:t>
            </a:r>
            <a:br>
              <a:rPr lang="en-US" sz="4800" b="1" dirty="0" smtClean="0"/>
            </a:br>
            <a:r>
              <a:rPr lang="en-US" sz="4800" b="1" dirty="0" smtClean="0"/>
              <a:t>Acid Base Balance</a:t>
            </a:r>
            <a:endParaRPr lang="en-US" sz="4800" b="1" dirty="0"/>
          </a:p>
        </p:txBody>
      </p:sp>
      <p:pic>
        <p:nvPicPr>
          <p:cNvPr id="10287" name="Picture 1071" descr="kidn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567237"/>
            <a:ext cx="3352800" cy="2290763"/>
          </a:xfrm>
          <a:prstGeom prst="rect">
            <a:avLst/>
          </a:prstGeom>
          <a:noFill/>
        </p:spPr>
      </p:pic>
      <p:sp>
        <p:nvSpPr>
          <p:cNvPr id="10290" name="Freeform 1074"/>
          <p:cNvSpPr>
            <a:spLocks/>
          </p:cNvSpPr>
          <p:nvPr/>
        </p:nvSpPr>
        <p:spPr bwMode="auto">
          <a:xfrm>
            <a:off x="6162675" y="2570163"/>
            <a:ext cx="735013" cy="1858962"/>
          </a:xfrm>
          <a:custGeom>
            <a:avLst/>
            <a:gdLst/>
            <a:ahLst/>
            <a:cxnLst>
              <a:cxn ang="0">
                <a:pos x="396" y="43"/>
              </a:cxn>
              <a:cxn ang="0">
                <a:pos x="312" y="109"/>
              </a:cxn>
              <a:cxn ang="0">
                <a:pos x="252" y="175"/>
              </a:cxn>
              <a:cxn ang="0">
                <a:pos x="216" y="235"/>
              </a:cxn>
              <a:cxn ang="0">
                <a:pos x="120" y="385"/>
              </a:cxn>
              <a:cxn ang="0">
                <a:pos x="42" y="571"/>
              </a:cxn>
              <a:cxn ang="0">
                <a:pos x="18" y="721"/>
              </a:cxn>
              <a:cxn ang="0">
                <a:pos x="0" y="787"/>
              </a:cxn>
              <a:cxn ang="0">
                <a:pos x="6" y="1033"/>
              </a:cxn>
              <a:cxn ang="0">
                <a:pos x="36" y="1111"/>
              </a:cxn>
              <a:cxn ang="0">
                <a:pos x="72" y="1135"/>
              </a:cxn>
              <a:cxn ang="0">
                <a:pos x="120" y="1171"/>
              </a:cxn>
              <a:cxn ang="0">
                <a:pos x="228" y="1141"/>
              </a:cxn>
              <a:cxn ang="0">
                <a:pos x="270" y="1033"/>
              </a:cxn>
              <a:cxn ang="0">
                <a:pos x="318" y="745"/>
              </a:cxn>
              <a:cxn ang="0">
                <a:pos x="378" y="481"/>
              </a:cxn>
              <a:cxn ang="0">
                <a:pos x="420" y="367"/>
              </a:cxn>
              <a:cxn ang="0">
                <a:pos x="450" y="277"/>
              </a:cxn>
              <a:cxn ang="0">
                <a:pos x="462" y="241"/>
              </a:cxn>
              <a:cxn ang="0">
                <a:pos x="420" y="55"/>
              </a:cxn>
              <a:cxn ang="0">
                <a:pos x="396" y="43"/>
              </a:cxn>
            </a:cxnLst>
            <a:rect l="0" t="0" r="r" b="b"/>
            <a:pathLst>
              <a:path w="463" h="1171">
                <a:moveTo>
                  <a:pt x="396" y="43"/>
                </a:moveTo>
                <a:cubicBezTo>
                  <a:pt x="353" y="57"/>
                  <a:pt x="341" y="80"/>
                  <a:pt x="312" y="109"/>
                </a:cubicBezTo>
                <a:cubicBezTo>
                  <a:pt x="288" y="133"/>
                  <a:pt x="269" y="140"/>
                  <a:pt x="252" y="175"/>
                </a:cubicBezTo>
                <a:cubicBezTo>
                  <a:pt x="240" y="200"/>
                  <a:pt x="236" y="215"/>
                  <a:pt x="216" y="235"/>
                </a:cubicBezTo>
                <a:cubicBezTo>
                  <a:pt x="198" y="288"/>
                  <a:pt x="152" y="340"/>
                  <a:pt x="120" y="385"/>
                </a:cubicBezTo>
                <a:cubicBezTo>
                  <a:pt x="92" y="424"/>
                  <a:pt x="58" y="522"/>
                  <a:pt x="42" y="571"/>
                </a:cubicBezTo>
                <a:cubicBezTo>
                  <a:pt x="26" y="619"/>
                  <a:pt x="24" y="672"/>
                  <a:pt x="18" y="721"/>
                </a:cubicBezTo>
                <a:cubicBezTo>
                  <a:pt x="15" y="744"/>
                  <a:pt x="0" y="787"/>
                  <a:pt x="0" y="787"/>
                </a:cubicBezTo>
                <a:cubicBezTo>
                  <a:pt x="2" y="869"/>
                  <a:pt x="2" y="951"/>
                  <a:pt x="6" y="1033"/>
                </a:cubicBezTo>
                <a:cubicBezTo>
                  <a:pt x="7" y="1055"/>
                  <a:pt x="17" y="1095"/>
                  <a:pt x="36" y="1111"/>
                </a:cubicBezTo>
                <a:cubicBezTo>
                  <a:pt x="47" y="1120"/>
                  <a:pt x="72" y="1135"/>
                  <a:pt x="72" y="1135"/>
                </a:cubicBezTo>
                <a:cubicBezTo>
                  <a:pt x="86" y="1156"/>
                  <a:pt x="96" y="1163"/>
                  <a:pt x="120" y="1171"/>
                </a:cubicBezTo>
                <a:cubicBezTo>
                  <a:pt x="162" y="1166"/>
                  <a:pt x="194" y="1164"/>
                  <a:pt x="228" y="1141"/>
                </a:cubicBezTo>
                <a:cubicBezTo>
                  <a:pt x="251" y="1107"/>
                  <a:pt x="257" y="1071"/>
                  <a:pt x="270" y="1033"/>
                </a:cubicBezTo>
                <a:cubicBezTo>
                  <a:pt x="284" y="937"/>
                  <a:pt x="299" y="841"/>
                  <a:pt x="318" y="745"/>
                </a:cubicBezTo>
                <a:cubicBezTo>
                  <a:pt x="336" y="654"/>
                  <a:pt x="346" y="568"/>
                  <a:pt x="378" y="481"/>
                </a:cubicBezTo>
                <a:cubicBezTo>
                  <a:pt x="392" y="445"/>
                  <a:pt x="399" y="399"/>
                  <a:pt x="420" y="367"/>
                </a:cubicBezTo>
                <a:cubicBezTo>
                  <a:pt x="428" y="335"/>
                  <a:pt x="438" y="307"/>
                  <a:pt x="450" y="277"/>
                </a:cubicBezTo>
                <a:cubicBezTo>
                  <a:pt x="455" y="265"/>
                  <a:pt x="462" y="241"/>
                  <a:pt x="462" y="241"/>
                </a:cubicBezTo>
                <a:cubicBezTo>
                  <a:pt x="460" y="210"/>
                  <a:pt x="463" y="90"/>
                  <a:pt x="420" y="55"/>
                </a:cubicBezTo>
                <a:cubicBezTo>
                  <a:pt x="351" y="0"/>
                  <a:pt x="428" y="75"/>
                  <a:pt x="396" y="43"/>
                </a:cubicBez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1" name="Freeform 1075"/>
          <p:cNvSpPr>
            <a:spLocks/>
          </p:cNvSpPr>
          <p:nvPr/>
        </p:nvSpPr>
        <p:spPr bwMode="auto">
          <a:xfrm>
            <a:off x="7080250" y="1560513"/>
            <a:ext cx="615950" cy="1892300"/>
          </a:xfrm>
          <a:custGeom>
            <a:avLst/>
            <a:gdLst/>
            <a:ahLst/>
            <a:cxnLst>
              <a:cxn ang="0">
                <a:pos x="46" y="91"/>
              </a:cxn>
              <a:cxn ang="0">
                <a:pos x="10" y="187"/>
              </a:cxn>
              <a:cxn ang="0">
                <a:pos x="34" y="265"/>
              </a:cxn>
              <a:cxn ang="0">
                <a:pos x="52" y="367"/>
              </a:cxn>
              <a:cxn ang="0">
                <a:pos x="58" y="1003"/>
              </a:cxn>
              <a:cxn ang="0">
                <a:pos x="46" y="1069"/>
              </a:cxn>
              <a:cxn ang="0">
                <a:pos x="34" y="1117"/>
              </a:cxn>
              <a:cxn ang="0">
                <a:pos x="118" y="1183"/>
              </a:cxn>
              <a:cxn ang="0">
                <a:pos x="190" y="1171"/>
              </a:cxn>
              <a:cxn ang="0">
                <a:pos x="244" y="1123"/>
              </a:cxn>
              <a:cxn ang="0">
                <a:pos x="268" y="1111"/>
              </a:cxn>
              <a:cxn ang="0">
                <a:pos x="304" y="1075"/>
              </a:cxn>
              <a:cxn ang="0">
                <a:pos x="340" y="1051"/>
              </a:cxn>
              <a:cxn ang="0">
                <a:pos x="352" y="1033"/>
              </a:cxn>
              <a:cxn ang="0">
                <a:pos x="370" y="1021"/>
              </a:cxn>
              <a:cxn ang="0">
                <a:pos x="388" y="937"/>
              </a:cxn>
              <a:cxn ang="0">
                <a:pos x="382" y="871"/>
              </a:cxn>
              <a:cxn ang="0">
                <a:pos x="310" y="817"/>
              </a:cxn>
              <a:cxn ang="0">
                <a:pos x="250" y="799"/>
              </a:cxn>
              <a:cxn ang="0">
                <a:pos x="214" y="787"/>
              </a:cxn>
              <a:cxn ang="0">
                <a:pos x="190" y="733"/>
              </a:cxn>
              <a:cxn ang="0">
                <a:pos x="214" y="571"/>
              </a:cxn>
              <a:cxn ang="0">
                <a:pos x="220" y="229"/>
              </a:cxn>
              <a:cxn ang="0">
                <a:pos x="238" y="175"/>
              </a:cxn>
              <a:cxn ang="0">
                <a:pos x="208" y="61"/>
              </a:cxn>
              <a:cxn ang="0">
                <a:pos x="184" y="25"/>
              </a:cxn>
              <a:cxn ang="0">
                <a:pos x="148" y="13"/>
              </a:cxn>
              <a:cxn ang="0">
                <a:pos x="130" y="1"/>
              </a:cxn>
              <a:cxn ang="0">
                <a:pos x="22" y="25"/>
              </a:cxn>
              <a:cxn ang="0">
                <a:pos x="22" y="229"/>
              </a:cxn>
              <a:cxn ang="0">
                <a:pos x="40" y="313"/>
              </a:cxn>
            </a:cxnLst>
            <a:rect l="0" t="0" r="r" b="b"/>
            <a:pathLst>
              <a:path w="388" h="1192">
                <a:moveTo>
                  <a:pt x="46" y="91"/>
                </a:moveTo>
                <a:cubicBezTo>
                  <a:pt x="6" y="104"/>
                  <a:pt x="22" y="151"/>
                  <a:pt x="10" y="187"/>
                </a:cubicBezTo>
                <a:cubicBezTo>
                  <a:pt x="15" y="222"/>
                  <a:pt x="16" y="237"/>
                  <a:pt x="34" y="265"/>
                </a:cubicBezTo>
                <a:cubicBezTo>
                  <a:pt x="41" y="301"/>
                  <a:pt x="48" y="329"/>
                  <a:pt x="52" y="367"/>
                </a:cubicBezTo>
                <a:cubicBezTo>
                  <a:pt x="60" y="590"/>
                  <a:pt x="64" y="768"/>
                  <a:pt x="58" y="1003"/>
                </a:cubicBezTo>
                <a:cubicBezTo>
                  <a:pt x="58" y="1010"/>
                  <a:pt x="48" y="1060"/>
                  <a:pt x="46" y="1069"/>
                </a:cubicBezTo>
                <a:cubicBezTo>
                  <a:pt x="42" y="1085"/>
                  <a:pt x="34" y="1117"/>
                  <a:pt x="34" y="1117"/>
                </a:cubicBezTo>
                <a:cubicBezTo>
                  <a:pt x="42" y="1192"/>
                  <a:pt x="42" y="1175"/>
                  <a:pt x="118" y="1183"/>
                </a:cubicBezTo>
                <a:cubicBezTo>
                  <a:pt x="142" y="1180"/>
                  <a:pt x="170" y="1184"/>
                  <a:pt x="190" y="1171"/>
                </a:cubicBezTo>
                <a:cubicBezTo>
                  <a:pt x="209" y="1158"/>
                  <a:pt x="225" y="1137"/>
                  <a:pt x="244" y="1123"/>
                </a:cubicBezTo>
                <a:cubicBezTo>
                  <a:pt x="251" y="1118"/>
                  <a:pt x="261" y="1117"/>
                  <a:pt x="268" y="1111"/>
                </a:cubicBezTo>
                <a:cubicBezTo>
                  <a:pt x="281" y="1100"/>
                  <a:pt x="290" y="1084"/>
                  <a:pt x="304" y="1075"/>
                </a:cubicBezTo>
                <a:cubicBezTo>
                  <a:pt x="316" y="1067"/>
                  <a:pt x="340" y="1051"/>
                  <a:pt x="340" y="1051"/>
                </a:cubicBezTo>
                <a:cubicBezTo>
                  <a:pt x="344" y="1045"/>
                  <a:pt x="347" y="1038"/>
                  <a:pt x="352" y="1033"/>
                </a:cubicBezTo>
                <a:cubicBezTo>
                  <a:pt x="357" y="1028"/>
                  <a:pt x="367" y="1027"/>
                  <a:pt x="370" y="1021"/>
                </a:cubicBezTo>
                <a:cubicBezTo>
                  <a:pt x="377" y="1006"/>
                  <a:pt x="385" y="956"/>
                  <a:pt x="388" y="937"/>
                </a:cubicBezTo>
                <a:cubicBezTo>
                  <a:pt x="386" y="915"/>
                  <a:pt x="388" y="892"/>
                  <a:pt x="382" y="871"/>
                </a:cubicBezTo>
                <a:cubicBezTo>
                  <a:pt x="375" y="845"/>
                  <a:pt x="332" y="827"/>
                  <a:pt x="310" y="817"/>
                </a:cubicBezTo>
                <a:cubicBezTo>
                  <a:pt x="291" y="809"/>
                  <a:pt x="270" y="806"/>
                  <a:pt x="250" y="799"/>
                </a:cubicBezTo>
                <a:cubicBezTo>
                  <a:pt x="238" y="795"/>
                  <a:pt x="214" y="787"/>
                  <a:pt x="214" y="787"/>
                </a:cubicBezTo>
                <a:cubicBezTo>
                  <a:pt x="203" y="771"/>
                  <a:pt x="190" y="733"/>
                  <a:pt x="190" y="733"/>
                </a:cubicBezTo>
                <a:cubicBezTo>
                  <a:pt x="196" y="678"/>
                  <a:pt x="205" y="625"/>
                  <a:pt x="214" y="571"/>
                </a:cubicBezTo>
                <a:cubicBezTo>
                  <a:pt x="216" y="457"/>
                  <a:pt x="215" y="343"/>
                  <a:pt x="220" y="229"/>
                </a:cubicBezTo>
                <a:cubicBezTo>
                  <a:pt x="221" y="210"/>
                  <a:pt x="238" y="175"/>
                  <a:pt x="238" y="175"/>
                </a:cubicBezTo>
                <a:cubicBezTo>
                  <a:pt x="235" y="131"/>
                  <a:pt x="246" y="86"/>
                  <a:pt x="208" y="61"/>
                </a:cubicBezTo>
                <a:cubicBezTo>
                  <a:pt x="200" y="49"/>
                  <a:pt x="192" y="37"/>
                  <a:pt x="184" y="25"/>
                </a:cubicBezTo>
                <a:cubicBezTo>
                  <a:pt x="177" y="14"/>
                  <a:pt x="159" y="20"/>
                  <a:pt x="148" y="13"/>
                </a:cubicBezTo>
                <a:cubicBezTo>
                  <a:pt x="142" y="9"/>
                  <a:pt x="136" y="5"/>
                  <a:pt x="130" y="1"/>
                </a:cubicBezTo>
                <a:cubicBezTo>
                  <a:pt x="77" y="5"/>
                  <a:pt x="60" y="0"/>
                  <a:pt x="22" y="25"/>
                </a:cubicBezTo>
                <a:cubicBezTo>
                  <a:pt x="0" y="90"/>
                  <a:pt x="10" y="162"/>
                  <a:pt x="22" y="229"/>
                </a:cubicBezTo>
                <a:cubicBezTo>
                  <a:pt x="29" y="266"/>
                  <a:pt x="40" y="276"/>
                  <a:pt x="40" y="313"/>
                </a:cubicBezTo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289" name="Picture 1073" descr="lung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00" t="5576" r="8501" b="7806"/>
          <a:stretch>
            <a:fillRect/>
          </a:stretch>
        </p:blipFill>
        <p:spPr bwMode="auto">
          <a:xfrm>
            <a:off x="6019800" y="1295400"/>
            <a:ext cx="2579688" cy="3514725"/>
          </a:xfrm>
          <a:prstGeom prst="rect">
            <a:avLst/>
          </a:prstGeom>
          <a:noFill/>
        </p:spPr>
      </p:pic>
      <p:pic>
        <p:nvPicPr>
          <p:cNvPr id="10295" name="Picture 1079" descr="cell1"/>
          <p:cNvPicPr>
            <a:picLocks noChangeAspect="1" noChangeArrowheads="1"/>
          </p:cNvPicPr>
          <p:nvPr/>
        </p:nvPicPr>
        <p:blipFill>
          <a:blip r:embed="rId5" cstate="print"/>
          <a:srcRect t="11429"/>
          <a:stretch>
            <a:fillRect/>
          </a:stretch>
        </p:blipFill>
        <p:spPr bwMode="auto">
          <a:xfrm>
            <a:off x="647892" y="1371600"/>
            <a:ext cx="2857308" cy="2919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Acid Base Balance is Regulated By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2578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First Line of Defense</a:t>
            </a:r>
          </a:p>
          <a:p>
            <a:pPr lvl="1">
              <a:buFont typeface="Wingdings" pitchFamily="2" charset="2"/>
              <a:buChar char="v"/>
            </a:pPr>
            <a:r>
              <a:rPr lang="en-US" sz="4400" b="1" dirty="0" smtClean="0">
                <a:solidFill>
                  <a:srgbClr val="0070C0"/>
                </a:solidFill>
              </a:rPr>
              <a:t>Blood Buffer System</a:t>
            </a:r>
          </a:p>
          <a:p>
            <a:r>
              <a:rPr lang="en-US" sz="4800" b="1" dirty="0" smtClean="0">
                <a:solidFill>
                  <a:srgbClr val="C00000"/>
                </a:solidFill>
              </a:rPr>
              <a:t>Second Line of Defense</a:t>
            </a:r>
          </a:p>
          <a:p>
            <a:pPr lvl="1"/>
            <a:r>
              <a:rPr lang="en-US" sz="4400" b="1" dirty="0">
                <a:solidFill>
                  <a:srgbClr val="0070C0"/>
                </a:solidFill>
              </a:rPr>
              <a:t>Respiratory Mechanism</a:t>
            </a:r>
            <a:endParaRPr lang="en-US" sz="4400" b="1" dirty="0" smtClean="0">
              <a:solidFill>
                <a:srgbClr val="0070C0"/>
              </a:solidFill>
            </a:endParaRPr>
          </a:p>
          <a:p>
            <a:r>
              <a:rPr lang="en-US" sz="4800" b="1" dirty="0" smtClean="0">
                <a:solidFill>
                  <a:srgbClr val="C00000"/>
                </a:solidFill>
              </a:rPr>
              <a:t>Third </a:t>
            </a:r>
            <a:r>
              <a:rPr lang="en-US" sz="4800" b="1" dirty="0">
                <a:solidFill>
                  <a:srgbClr val="C00000"/>
                </a:solidFill>
              </a:rPr>
              <a:t>Line of </a:t>
            </a:r>
            <a:r>
              <a:rPr lang="en-US" sz="4800" b="1" dirty="0" smtClean="0">
                <a:solidFill>
                  <a:srgbClr val="C00000"/>
                </a:solidFill>
              </a:rPr>
              <a:t>Defense</a:t>
            </a:r>
            <a:endParaRPr lang="en-US" sz="4400" dirty="0" smtClean="0"/>
          </a:p>
          <a:p>
            <a:pPr lvl="1"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0070C0"/>
                </a:solidFill>
              </a:rPr>
              <a:t>Renal Mechanism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2065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10C7E-0709-438F-8FCB-C35DC2EFEFC2}" type="slidenum">
              <a:rPr lang="en-US"/>
              <a:pPr/>
              <a:t>24</a:t>
            </a:fld>
            <a:endParaRPr lang="en-US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  <a:ln/>
        </p:spPr>
        <p:txBody>
          <a:bodyPr>
            <a:normAutofit/>
          </a:bodyPr>
          <a:lstStyle/>
          <a:p>
            <a:pPr marL="971550" lvl="1" indent="-514350">
              <a:buAutoNum type="arabicParenR"/>
            </a:pPr>
            <a:r>
              <a:rPr lang="en-US" sz="32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Chemical Buffers</a:t>
            </a:r>
            <a:endParaRPr lang="en-US" sz="3200" b="1" dirty="0"/>
          </a:p>
          <a:p>
            <a:pPr lvl="2"/>
            <a:r>
              <a:rPr lang="en-US" sz="3200" b="1" dirty="0">
                <a:solidFill>
                  <a:srgbClr val="C00000"/>
                </a:solidFill>
              </a:rPr>
              <a:t>React very </a:t>
            </a:r>
            <a:r>
              <a:rPr lang="en-US" sz="3200" b="1" dirty="0" smtClean="0">
                <a:solidFill>
                  <a:srgbClr val="C00000"/>
                </a:solidFill>
              </a:rPr>
              <a:t>rapidly (less </a:t>
            </a:r>
            <a:r>
              <a:rPr lang="en-US" sz="3200" b="1" dirty="0">
                <a:solidFill>
                  <a:srgbClr val="C00000"/>
                </a:solidFill>
              </a:rPr>
              <a:t>than a second</a:t>
            </a:r>
            <a:r>
              <a:rPr lang="en-US" sz="3200" b="1" dirty="0" smtClean="0">
                <a:solidFill>
                  <a:srgbClr val="C00000"/>
                </a:solidFill>
              </a:rPr>
              <a:t>)</a:t>
            </a:r>
          </a:p>
          <a:p>
            <a:pPr lvl="2">
              <a:buNone/>
            </a:pPr>
            <a:endParaRPr lang="en-US" sz="3200" dirty="0"/>
          </a:p>
          <a:p>
            <a:pPr lvl="1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2)</a:t>
            </a:r>
            <a:r>
              <a:rPr lang="en-US" sz="3200" b="1" dirty="0"/>
              <a:t> </a:t>
            </a:r>
            <a:r>
              <a:rPr lang="en-US" sz="32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Respiratory Regulation</a:t>
            </a:r>
            <a:endParaRPr lang="en-US" sz="3200" b="1" dirty="0"/>
          </a:p>
          <a:p>
            <a:pPr lvl="2"/>
            <a:r>
              <a:rPr lang="en-US" sz="3200" b="1" dirty="0">
                <a:solidFill>
                  <a:srgbClr val="002060"/>
                </a:solidFill>
              </a:rPr>
              <a:t>Reacts rapidly (seconds to minutes</a:t>
            </a:r>
            <a:r>
              <a:rPr lang="en-US" sz="3200" b="1" dirty="0" smtClean="0">
                <a:solidFill>
                  <a:srgbClr val="002060"/>
                </a:solidFill>
              </a:rPr>
              <a:t>)</a:t>
            </a:r>
          </a:p>
          <a:p>
            <a:pPr lvl="2">
              <a:buNone/>
            </a:pPr>
            <a:endParaRPr lang="en-US" sz="3200" dirty="0"/>
          </a:p>
          <a:p>
            <a:pPr lvl="1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3)</a:t>
            </a:r>
            <a:r>
              <a:rPr lang="en-US" sz="3200" b="1" dirty="0"/>
              <a:t> </a:t>
            </a:r>
            <a:r>
              <a:rPr lang="en-US" sz="32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Renal Regulation</a:t>
            </a:r>
            <a:endParaRPr lang="en-US" sz="3200" b="1" dirty="0"/>
          </a:p>
          <a:p>
            <a:pPr lvl="2"/>
            <a:r>
              <a:rPr lang="en-US" sz="3200" b="1" dirty="0">
                <a:solidFill>
                  <a:schemeClr val="accent2"/>
                </a:solidFill>
              </a:rPr>
              <a:t>Reacts slowly (minutes to hours)</a:t>
            </a:r>
          </a:p>
        </p:txBody>
      </p:sp>
    </p:spTree>
    <p:extLst>
      <p:ext uri="{BB962C8B-B14F-4D97-AF65-F5344CB8AC3E}">
        <p14:creationId xmlns:p14="http://schemas.microsoft.com/office/powerpoint/2010/main" val="223195140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Role of Blood Buffer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 smtClean="0"/>
              <a:t>First line of defense in mechanism of Acid Base Balance.</a:t>
            </a:r>
          </a:p>
          <a:p>
            <a:r>
              <a:rPr lang="en-US" sz="4800" b="1" dirty="0" smtClean="0">
                <a:solidFill>
                  <a:srgbClr val="C00000"/>
                </a:solidFill>
              </a:rPr>
              <a:t>Acids (H</a:t>
            </a:r>
            <a:r>
              <a:rPr lang="en-US" sz="4800" b="1" baseline="30000" dirty="0" smtClean="0">
                <a:solidFill>
                  <a:srgbClr val="C00000"/>
                </a:solidFill>
              </a:rPr>
              <a:t>+</a:t>
            </a:r>
            <a:r>
              <a:rPr lang="en-US" sz="4800" b="1" dirty="0" smtClean="0">
                <a:solidFill>
                  <a:srgbClr val="C00000"/>
                </a:solidFill>
              </a:rPr>
              <a:t>) added are neutralized by </a:t>
            </a:r>
            <a:r>
              <a:rPr lang="en-US" sz="4800" dirty="0" smtClean="0"/>
              <a:t>the </a:t>
            </a:r>
            <a:r>
              <a:rPr lang="en-US" sz="4800" b="1" dirty="0" smtClean="0"/>
              <a:t>salt part of buffer.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681972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Extracellular Buffers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b="1" dirty="0" smtClean="0"/>
              <a:t>Bicarbonate Buffer</a:t>
            </a:r>
          </a:p>
          <a:p>
            <a:pPr lvl="1"/>
            <a:r>
              <a:rPr lang="en-US" sz="4400" dirty="0" smtClean="0"/>
              <a:t>NaHCO3/H2CO3 (20:1 at 7.4 pH) </a:t>
            </a:r>
          </a:p>
          <a:p>
            <a:r>
              <a:rPr lang="en-US" sz="4400" b="1" dirty="0" smtClean="0"/>
              <a:t>Phosphate Buffer</a:t>
            </a:r>
          </a:p>
          <a:p>
            <a:pPr lvl="1"/>
            <a:r>
              <a:rPr lang="en-US" sz="4400" dirty="0" smtClean="0"/>
              <a:t>Na2HPO4/NaH2PO4 (4:1 at 7.4 pH)</a:t>
            </a:r>
          </a:p>
          <a:p>
            <a:r>
              <a:rPr lang="en-US" sz="4400" b="1" dirty="0" smtClean="0"/>
              <a:t>Protein Buffer</a:t>
            </a:r>
          </a:p>
          <a:p>
            <a:pPr lvl="1"/>
            <a:r>
              <a:rPr lang="en-US" sz="4400" dirty="0" smtClean="0"/>
              <a:t>Na-Protein/H-Protein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2619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Intracellular Buffers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b="1" dirty="0" smtClean="0"/>
              <a:t>Bicarbonate Buffer</a:t>
            </a:r>
          </a:p>
          <a:p>
            <a:pPr lvl="1"/>
            <a:r>
              <a:rPr lang="en-US" sz="4400" dirty="0" smtClean="0"/>
              <a:t>KHCO3/H2CO3</a:t>
            </a:r>
          </a:p>
          <a:p>
            <a:r>
              <a:rPr lang="en-US" sz="4400" b="1" dirty="0" smtClean="0"/>
              <a:t>Phosphate Buffer</a:t>
            </a:r>
          </a:p>
          <a:p>
            <a:pPr lvl="1"/>
            <a:r>
              <a:rPr lang="en-US" sz="4400" dirty="0" smtClean="0"/>
              <a:t>K2HPO4/KH2PO4</a:t>
            </a:r>
          </a:p>
          <a:p>
            <a:r>
              <a:rPr lang="en-US" sz="4400" b="1" dirty="0" smtClean="0"/>
              <a:t>Protein Buffer</a:t>
            </a:r>
          </a:p>
          <a:p>
            <a:pPr lvl="1"/>
            <a:r>
              <a:rPr lang="en-US" sz="4400" dirty="0" smtClean="0"/>
              <a:t>K-</a:t>
            </a:r>
            <a:r>
              <a:rPr lang="en-US" sz="4400" dirty="0" err="1" smtClean="0"/>
              <a:t>Hb</a:t>
            </a:r>
            <a:r>
              <a:rPr lang="en-US" sz="4400" dirty="0" smtClean="0"/>
              <a:t>/H-Protein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565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Mechanism Action of Buffer 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Buffers </a:t>
            </a:r>
            <a:r>
              <a:rPr lang="en-US" sz="4800" b="1" dirty="0" smtClean="0"/>
              <a:t>mixture of weak acids and its salts</a:t>
            </a:r>
          </a:p>
          <a:p>
            <a:r>
              <a:rPr lang="en-US" sz="4800" b="1" dirty="0" smtClean="0">
                <a:solidFill>
                  <a:srgbClr val="0070C0"/>
                </a:solidFill>
              </a:rPr>
              <a:t>Resist change in pH of blood </a:t>
            </a:r>
            <a:r>
              <a:rPr lang="en-US" sz="4800" dirty="0" smtClean="0"/>
              <a:t>when small amount of acids or alkalis added to the medium.</a:t>
            </a:r>
            <a:endParaRPr lang="en-US" sz="4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Buffers </a:t>
            </a:r>
            <a:r>
              <a:rPr lang="en-US" sz="6000" b="1" dirty="0" smtClean="0"/>
              <a:t>act quickly but not permanently</a:t>
            </a:r>
            <a:endParaRPr lang="en-US" sz="60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Autofit/>
          </a:bodyPr>
          <a:lstStyle/>
          <a:p>
            <a:r>
              <a:rPr lang="en-US" sz="6000" dirty="0" smtClean="0"/>
              <a:t>Acid Base Balance is a </a:t>
            </a:r>
            <a:r>
              <a:rPr lang="en-US" sz="6000" b="1" dirty="0" smtClean="0">
                <a:solidFill>
                  <a:srgbClr val="C00000"/>
                </a:solidFill>
              </a:rPr>
              <a:t>physiological and biochemical mechanism </a:t>
            </a:r>
            <a:r>
              <a:rPr lang="en-US" sz="6000" dirty="0" smtClean="0"/>
              <a:t>associated to </a:t>
            </a:r>
            <a:r>
              <a:rPr lang="en-US" sz="6000" b="1" dirty="0" smtClean="0">
                <a:solidFill>
                  <a:srgbClr val="0070C0"/>
                </a:solidFill>
              </a:rPr>
              <a:t>body/blood pH</a:t>
            </a:r>
            <a:r>
              <a:rPr lang="en-US" sz="6000" dirty="0" smtClean="0"/>
              <a:t>.</a:t>
            </a:r>
            <a:endParaRPr lang="en-US" sz="6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CD36-C88E-42D2-8D6D-EEB1D1B0F30A}" type="slidenum">
              <a:rPr lang="en-US"/>
              <a:pPr/>
              <a:t>30</a:t>
            </a:fld>
            <a:endParaRPr lang="en-US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b="1" dirty="0" smtClean="0"/>
              <a:t>Bicarbonate Buffer System</a:t>
            </a:r>
            <a:br>
              <a:rPr lang="en-US" b="1" dirty="0" smtClean="0"/>
            </a:br>
            <a:r>
              <a:rPr lang="en-US" b="1" dirty="0" smtClean="0"/>
              <a:t>Respiratory Buffer System</a:t>
            </a:r>
            <a:endParaRPr lang="en-US" b="1" dirty="0"/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7175"/>
            <a:ext cx="8610600" cy="4244975"/>
          </a:xfrm>
          <a:noFill/>
          <a:ln/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Acid - Base</a:t>
            </a:r>
            <a:r>
              <a:rPr lang="en-US" sz="3600" dirty="0"/>
              <a:t> balance is primarily concerned </a:t>
            </a:r>
            <a:r>
              <a:rPr lang="en-US" sz="3600" dirty="0" smtClean="0"/>
              <a:t>with Bicarbonate Buffer mechanism :</a:t>
            </a:r>
            <a:endParaRPr lang="en-US" sz="3600" dirty="0"/>
          </a:p>
          <a:p>
            <a:pPr lvl="1"/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H2CO3/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Hydrogen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(H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+</a:t>
            </a:r>
            <a:r>
              <a:rPr lang="en-US" sz="3600" b="1" dirty="0" smtClean="0">
                <a:solidFill>
                  <a:srgbClr val="C00000"/>
                </a:solidFill>
              </a:rPr>
              <a:t>) </a:t>
            </a:r>
            <a:endParaRPr lang="en-US" sz="3600" b="1" dirty="0">
              <a:solidFill>
                <a:srgbClr val="C00000"/>
              </a:solidFill>
            </a:endParaRPr>
          </a:p>
          <a:p>
            <a:pPr lvl="1"/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Bicarbonate</a:t>
            </a:r>
            <a:r>
              <a:rPr lang="en-US" sz="3600" dirty="0" smtClean="0"/>
              <a:t> </a:t>
            </a:r>
            <a:r>
              <a:rPr lang="en-US" sz="3600" b="1" dirty="0"/>
              <a:t>(HCO</a:t>
            </a:r>
            <a:r>
              <a:rPr lang="en-US" sz="3600" b="1" baseline="-25000" dirty="0"/>
              <a:t>3</a:t>
            </a:r>
            <a:r>
              <a:rPr lang="en-US" sz="3600" b="1" baseline="30000" dirty="0"/>
              <a:t>- </a:t>
            </a:r>
            <a:r>
              <a:rPr lang="en-US" sz="3600" b="1" dirty="0" smtClean="0"/>
              <a:t>) (Alkali Reserve)</a:t>
            </a:r>
          </a:p>
          <a:p>
            <a:pPr lvl="1">
              <a:buNone/>
            </a:pP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228600" y="4724400"/>
            <a:ext cx="2133600" cy="1708150"/>
          </a:xfrm>
          <a:prstGeom prst="rect">
            <a:avLst/>
          </a:prstGeom>
          <a:solidFill>
            <a:srgbClr val="FF0033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0600">
                <a:solidFill>
                  <a:srgbClr val="FFFF00"/>
                </a:solidFill>
              </a:rPr>
              <a:t>H</a:t>
            </a:r>
            <a:r>
              <a:rPr lang="en-US" sz="10600" baseline="3000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287749" name="Text Box 5"/>
          <p:cNvSpPr txBox="1">
            <a:spLocks noChangeArrowheads="1"/>
          </p:cNvSpPr>
          <p:nvPr/>
        </p:nvSpPr>
        <p:spPr bwMode="auto">
          <a:xfrm>
            <a:off x="4495800" y="4711700"/>
            <a:ext cx="4419600" cy="1841500"/>
          </a:xfrm>
          <a:prstGeom prst="rect">
            <a:avLst/>
          </a:prstGeom>
          <a:solidFill>
            <a:srgbClr val="66FF33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sz="10600"/>
              <a:t>HCO</a:t>
            </a:r>
            <a:r>
              <a:rPr lang="en-US" sz="10600" baseline="-25000"/>
              <a:t>3</a:t>
            </a:r>
            <a:r>
              <a:rPr lang="en-US" sz="10600" baseline="3000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70053369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Bicarbonate Buffer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Bicarbonate Buffer- </a:t>
            </a:r>
            <a:r>
              <a:rPr lang="en-US" sz="4400" b="1" dirty="0" smtClean="0"/>
              <a:t>Chief Buffer system of Blood.</a:t>
            </a:r>
          </a:p>
          <a:p>
            <a:r>
              <a:rPr lang="en-US" sz="4400" b="1" dirty="0" smtClean="0"/>
              <a:t>NaHCO3</a:t>
            </a:r>
            <a:r>
              <a:rPr lang="en-US" sz="4400" dirty="0" smtClean="0"/>
              <a:t>  the salt part of buffer neutralizes the strong and non volatile acids added to blood. </a:t>
            </a:r>
          </a:p>
          <a:p>
            <a:r>
              <a:rPr lang="en-US" sz="4400" dirty="0" smtClean="0"/>
              <a:t>It constitutes </a:t>
            </a:r>
            <a:r>
              <a:rPr lang="en-US" sz="4400" b="1" dirty="0" smtClean="0"/>
              <a:t>Alkali reserve(HCO3</a:t>
            </a:r>
            <a:r>
              <a:rPr lang="en-US" sz="4400" b="1" baseline="30000" dirty="0" smtClean="0"/>
              <a:t>-</a:t>
            </a:r>
            <a:r>
              <a:rPr lang="en-US" sz="4400" b="1" dirty="0" smtClean="0"/>
              <a:t>)</a:t>
            </a:r>
            <a:endParaRPr lang="en-US" sz="4400" dirty="0" smtClean="0"/>
          </a:p>
          <a:p>
            <a:endParaRPr lang="en-US" sz="4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828800"/>
            <a:ext cx="6248400" cy="35052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01380" name="Picture 4" descr="bicarb buff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3BAA-71B5-4939-8B82-330CD9503F71}" type="slidenum">
              <a:rPr lang="en-US"/>
              <a:pPr/>
              <a:t>33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Bicarbonate </a:t>
            </a:r>
            <a:r>
              <a:rPr lang="en-US" b="1" dirty="0" smtClean="0"/>
              <a:t>Buffer</a:t>
            </a:r>
            <a:endParaRPr lang="en-US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Sodium Bicarbonate (NaHCO</a:t>
            </a:r>
            <a:r>
              <a:rPr lang="en-US" baseline="-25000" dirty="0"/>
              <a:t>3</a:t>
            </a:r>
            <a:r>
              <a:rPr lang="en-US" dirty="0"/>
              <a:t>) and carbonic acid (H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Maintain a 20:1 ratio : HCO</a:t>
            </a:r>
            <a:r>
              <a:rPr lang="en-US" baseline="-25000" dirty="0"/>
              <a:t>3</a:t>
            </a:r>
            <a:r>
              <a:rPr lang="en-US" baseline="30000" dirty="0"/>
              <a:t>-  </a:t>
            </a:r>
            <a:r>
              <a:rPr lang="en-US" dirty="0"/>
              <a:t>: 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</a:p>
          <a:p>
            <a:endParaRPr lang="en-US" baseline="-25000" dirty="0"/>
          </a:p>
          <a:p>
            <a:pPr>
              <a:buFontTx/>
              <a:buNone/>
            </a:pPr>
            <a:r>
              <a:rPr lang="en-US" sz="4400" b="1" dirty="0"/>
              <a:t>HCl + NaHCO</a:t>
            </a:r>
            <a:r>
              <a:rPr lang="en-US" sz="4400" b="1" baseline="-25000" dirty="0"/>
              <a:t>3</a:t>
            </a:r>
            <a:r>
              <a:rPr lang="en-US" sz="4400" b="1" dirty="0"/>
              <a:t>  </a:t>
            </a:r>
            <a:r>
              <a:rPr lang="en-US" sz="4400" b="1" dirty="0">
                <a:cs typeface="Arial" charset="0"/>
              </a:rPr>
              <a:t>↔ </a:t>
            </a:r>
            <a:r>
              <a:rPr lang="en-US" sz="4400" b="1" dirty="0"/>
              <a:t>H</a:t>
            </a:r>
            <a:r>
              <a:rPr lang="en-US" sz="4400" b="1" baseline="-25000" dirty="0"/>
              <a:t>2</a:t>
            </a:r>
            <a:r>
              <a:rPr lang="en-US" sz="4400" b="1" dirty="0"/>
              <a:t>CO</a:t>
            </a:r>
            <a:r>
              <a:rPr lang="en-US" sz="4400" b="1" baseline="-25000" dirty="0"/>
              <a:t>3 </a:t>
            </a:r>
            <a:r>
              <a:rPr lang="en-US" sz="4400" b="1" dirty="0"/>
              <a:t> + NaCl</a:t>
            </a:r>
          </a:p>
          <a:p>
            <a:pPr>
              <a:buFontTx/>
              <a:buNone/>
            </a:pPr>
            <a:endParaRPr lang="en-US" sz="4400" b="1" dirty="0"/>
          </a:p>
          <a:p>
            <a:pPr>
              <a:buFontTx/>
              <a:buNone/>
            </a:pPr>
            <a:r>
              <a:rPr lang="en-US" sz="4400" b="1" dirty="0"/>
              <a:t>NaOH + H</a:t>
            </a:r>
            <a:r>
              <a:rPr lang="en-US" sz="4400" b="1" baseline="-25000" dirty="0"/>
              <a:t>2</a:t>
            </a:r>
            <a:r>
              <a:rPr lang="en-US" sz="4400" b="1" dirty="0"/>
              <a:t>CO</a:t>
            </a:r>
            <a:r>
              <a:rPr lang="en-US" sz="4400" b="1" baseline="-25000" dirty="0"/>
              <a:t>3 </a:t>
            </a:r>
            <a:r>
              <a:rPr lang="en-US" sz="4400" b="1" dirty="0"/>
              <a:t> </a:t>
            </a:r>
            <a:r>
              <a:rPr lang="en-US" sz="4400" b="1" dirty="0">
                <a:cs typeface="Arial" charset="0"/>
              </a:rPr>
              <a:t>↔ </a:t>
            </a:r>
            <a:r>
              <a:rPr lang="en-US" sz="4400" b="1" dirty="0"/>
              <a:t>NaHCO</a:t>
            </a:r>
            <a:r>
              <a:rPr lang="en-US" sz="4400" b="1" baseline="-25000" dirty="0"/>
              <a:t>3</a:t>
            </a:r>
            <a:r>
              <a:rPr lang="en-US" sz="4400" b="1" dirty="0"/>
              <a:t>  + H</a:t>
            </a:r>
            <a:r>
              <a:rPr lang="en-US" sz="4400" b="1" baseline="-25000" dirty="0"/>
              <a:t>2</a:t>
            </a:r>
            <a:r>
              <a:rPr lang="en-US" sz="4400" b="1" dirty="0"/>
              <a:t>O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382000" cy="55927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Action of Bicarbonate (NaHCO3) </a:t>
            </a:r>
            <a:r>
              <a:rPr lang="en-US" sz="5400" b="1" dirty="0" smtClean="0"/>
              <a:t>converts strong </a:t>
            </a:r>
            <a:r>
              <a:rPr lang="en-US" sz="5400" dirty="0" smtClean="0"/>
              <a:t>dissociable acid into </a:t>
            </a:r>
            <a:r>
              <a:rPr lang="en-US" sz="5400" b="1" dirty="0" smtClean="0"/>
              <a:t>weak non dissociable acid </a:t>
            </a:r>
            <a:r>
              <a:rPr lang="en-US" sz="5400" dirty="0" smtClean="0"/>
              <a:t>(H2CO3) and a neutral salt </a:t>
            </a:r>
            <a:r>
              <a:rPr lang="en-US" sz="5400" b="1" dirty="0" smtClean="0"/>
              <a:t>without altering the pH.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/>
              <a:t>Weak acid H2CO3 </a:t>
            </a:r>
            <a:r>
              <a:rPr lang="en-US" sz="4000" dirty="0" smtClean="0"/>
              <a:t>formed during buffering action of </a:t>
            </a:r>
            <a:r>
              <a:rPr lang="en-US" sz="4000" b="1" dirty="0" smtClean="0"/>
              <a:t>Bicarbonate buffer is then expired out by Lungs.</a:t>
            </a:r>
          </a:p>
          <a:p>
            <a:pPr>
              <a:buNone/>
            </a:pPr>
            <a:endParaRPr lang="en-US" sz="4000" b="1" dirty="0" smtClean="0"/>
          </a:p>
          <a:p>
            <a:r>
              <a:rPr lang="en-US" sz="4000" dirty="0" smtClean="0"/>
              <a:t>Thus</a:t>
            </a:r>
            <a:r>
              <a:rPr lang="en-US" sz="4000" b="1" dirty="0" smtClean="0"/>
              <a:t> Bicarbonate buffer </a:t>
            </a:r>
            <a:r>
              <a:rPr lang="en-US" sz="4000" dirty="0" smtClean="0"/>
              <a:t>is </a:t>
            </a:r>
            <a:r>
              <a:rPr lang="en-US" sz="4000" b="1" dirty="0" smtClean="0">
                <a:solidFill>
                  <a:srgbClr val="C00000"/>
                </a:solidFill>
              </a:rPr>
              <a:t>connected to </a:t>
            </a:r>
            <a:r>
              <a:rPr lang="en-US" sz="4000" dirty="0" smtClean="0"/>
              <a:t>the </a:t>
            </a:r>
            <a:r>
              <a:rPr lang="en-US" sz="4000" b="1" dirty="0" smtClean="0"/>
              <a:t>respiratory system</a:t>
            </a:r>
          </a:p>
          <a:p>
            <a:pPr>
              <a:buNone/>
            </a:pPr>
            <a:endParaRPr lang="en-US" sz="4000" dirty="0" smtClean="0"/>
          </a:p>
          <a:p>
            <a:r>
              <a:rPr lang="en-US" sz="4000" b="1" dirty="0" smtClean="0"/>
              <a:t>Bicarbonate buffer </a:t>
            </a:r>
            <a:r>
              <a:rPr lang="en-US" sz="4000" dirty="0" smtClean="0"/>
              <a:t>is also </a:t>
            </a:r>
            <a:r>
              <a:rPr lang="en-US" sz="4000" b="1" dirty="0" smtClean="0"/>
              <a:t>termed as </a:t>
            </a:r>
            <a:r>
              <a:rPr lang="en-US" sz="4000" b="1" dirty="0" smtClean="0">
                <a:solidFill>
                  <a:srgbClr val="C00000"/>
                </a:solidFill>
              </a:rPr>
              <a:t>Respiratory buffer. </a:t>
            </a:r>
          </a:p>
          <a:p>
            <a:endParaRPr lang="en-US" sz="4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592763"/>
          </a:xfrm>
        </p:spPr>
        <p:txBody>
          <a:bodyPr>
            <a:normAutofit/>
          </a:bodyPr>
          <a:lstStyle/>
          <a:p>
            <a:r>
              <a:rPr lang="en-US" b="1" dirty="0" smtClean="0"/>
              <a:t>Alkali reserve </a:t>
            </a:r>
            <a:r>
              <a:rPr lang="en-US" dirty="0" smtClean="0"/>
              <a:t>is represented by the </a:t>
            </a:r>
            <a:r>
              <a:rPr lang="en-US" b="1" dirty="0" smtClean="0">
                <a:solidFill>
                  <a:srgbClr val="C00000"/>
                </a:solidFill>
              </a:rPr>
              <a:t>concentration of NaHCO3 </a:t>
            </a:r>
            <a:r>
              <a:rPr lang="en-US" dirty="0" smtClean="0"/>
              <a:t>in the blood.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Alkali reserve concentration(HCO3</a:t>
            </a:r>
            <a:r>
              <a:rPr lang="en-US" b="1" baseline="30000" dirty="0" smtClean="0"/>
              <a:t>-</a:t>
            </a:r>
            <a:r>
              <a:rPr lang="en-US" b="1" dirty="0" smtClean="0"/>
              <a:t>) </a:t>
            </a:r>
            <a:r>
              <a:rPr lang="en-US" dirty="0" smtClean="0"/>
              <a:t>determines the </a:t>
            </a:r>
            <a:r>
              <a:rPr lang="en-US" b="1" dirty="0" smtClean="0"/>
              <a:t>strength of buffering action </a:t>
            </a:r>
            <a:r>
              <a:rPr lang="en-US" dirty="0" smtClean="0"/>
              <a:t>towards added H</a:t>
            </a:r>
            <a:r>
              <a:rPr lang="en-US" baseline="30000" dirty="0" smtClean="0"/>
              <a:t>+</a:t>
            </a:r>
            <a:r>
              <a:rPr lang="en-US" dirty="0" smtClean="0"/>
              <a:t> ions by acids.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More</a:t>
            </a:r>
            <a:r>
              <a:rPr lang="en-US" dirty="0" smtClean="0"/>
              <a:t> the concentration of </a:t>
            </a:r>
            <a:r>
              <a:rPr lang="en-US" b="1" dirty="0" smtClean="0"/>
              <a:t>Alkali reserve </a:t>
            </a:r>
            <a:r>
              <a:rPr lang="en-US" dirty="0" smtClean="0"/>
              <a:t>,</a:t>
            </a:r>
            <a:r>
              <a:rPr lang="en-US" b="1" dirty="0" smtClean="0">
                <a:solidFill>
                  <a:srgbClr val="C00000"/>
                </a:solidFill>
              </a:rPr>
              <a:t>more is the buffering action </a:t>
            </a:r>
            <a:r>
              <a:rPr lang="en-US" dirty="0" smtClean="0"/>
              <a:t>and vice a versa.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791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</a:t>
            </a:r>
            <a:r>
              <a:rPr lang="en-US" sz="4800" b="1" dirty="0" smtClean="0"/>
              <a:t>blood buffers are effective </a:t>
            </a:r>
            <a:r>
              <a:rPr lang="en-US" sz="4800" dirty="0" smtClean="0"/>
              <a:t>as long as </a:t>
            </a:r>
          </a:p>
          <a:p>
            <a:pPr lvl="2"/>
            <a:r>
              <a:rPr lang="en-US" sz="4000" dirty="0" smtClean="0"/>
              <a:t>The </a:t>
            </a:r>
            <a:r>
              <a:rPr lang="en-US" sz="4000" b="1" dirty="0" smtClean="0"/>
              <a:t>acid load added is not very high </a:t>
            </a:r>
            <a:r>
              <a:rPr lang="en-US" sz="4000" dirty="0" smtClean="0"/>
              <a:t>and </a:t>
            </a:r>
          </a:p>
          <a:p>
            <a:pPr lvl="2"/>
            <a:r>
              <a:rPr lang="en-US" sz="4000" dirty="0" smtClean="0"/>
              <a:t>The alkali </a:t>
            </a:r>
            <a:r>
              <a:rPr lang="en-US" sz="4000" b="1" dirty="0" smtClean="0"/>
              <a:t>reserve (HCO3 </a:t>
            </a:r>
            <a:r>
              <a:rPr lang="en-US" sz="4000" b="1" baseline="30000" dirty="0" smtClean="0"/>
              <a:t>-</a:t>
            </a:r>
            <a:r>
              <a:rPr lang="en-US" sz="4000" b="1" dirty="0" smtClean="0"/>
              <a:t>) is not exhausted.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A72C-CBC5-4F66-AF44-71C1731D902C}" type="slidenum">
              <a:rPr lang="en-US"/>
              <a:pPr/>
              <a:t>38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Phosphate </a:t>
            </a:r>
            <a:r>
              <a:rPr lang="en-US" b="1" dirty="0" smtClean="0"/>
              <a:t>Buffer/Urine Buffer</a:t>
            </a:r>
            <a:endParaRPr lang="en-US" b="1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4400" dirty="0" smtClean="0"/>
              <a:t>Na2HPO4/NaH2PO4 (4:1 at 7.4 pH)</a:t>
            </a:r>
          </a:p>
          <a:p>
            <a:endParaRPr lang="en-US" dirty="0" smtClean="0"/>
          </a:p>
          <a:p>
            <a:r>
              <a:rPr lang="en-US" dirty="0" smtClean="0"/>
              <a:t>H</a:t>
            </a:r>
            <a:r>
              <a:rPr lang="en-US" baseline="30000" dirty="0"/>
              <a:t>+</a:t>
            </a:r>
            <a:r>
              <a:rPr lang="en-US" dirty="0"/>
              <a:t> + HPO</a:t>
            </a:r>
            <a:r>
              <a:rPr lang="en-US" baseline="-25000" dirty="0"/>
              <a:t>4</a:t>
            </a:r>
            <a:r>
              <a:rPr lang="en-US" baseline="30000" dirty="0"/>
              <a:t>2-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↔</a:t>
            </a:r>
            <a:r>
              <a:rPr lang="en-US" dirty="0"/>
              <a:t>  H</a:t>
            </a:r>
            <a:r>
              <a:rPr lang="en-US" baseline="-25000" dirty="0"/>
              <a:t>2</a:t>
            </a:r>
            <a:r>
              <a:rPr lang="en-US" dirty="0"/>
              <a:t>PO4</a:t>
            </a:r>
            <a:r>
              <a:rPr lang="en-US" baseline="30000" dirty="0"/>
              <a:t>-</a:t>
            </a:r>
          </a:p>
          <a:p>
            <a:endParaRPr lang="en-US" baseline="30000" dirty="0"/>
          </a:p>
          <a:p>
            <a:r>
              <a:rPr lang="en-US" dirty="0"/>
              <a:t>OH</a:t>
            </a:r>
            <a:r>
              <a:rPr lang="en-US" baseline="30000" dirty="0"/>
              <a:t>-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n-US" baseline="30000" dirty="0"/>
              <a:t>-</a:t>
            </a:r>
            <a:r>
              <a:rPr lang="en-US" dirty="0"/>
              <a:t>  </a:t>
            </a:r>
            <a:r>
              <a:rPr lang="en-US" dirty="0">
                <a:cs typeface="Arial" charset="0"/>
              </a:rPr>
              <a:t>↔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O +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</a:t>
            </a:r>
          </a:p>
          <a:p>
            <a:pPr>
              <a:buNone/>
            </a:pPr>
            <a:endParaRPr lang="en-US" baseline="30000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Phosphate Buffer Mechanism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Autofit/>
          </a:bodyPr>
          <a:lstStyle/>
          <a:p>
            <a:r>
              <a:rPr lang="en-US" sz="4400" dirty="0" smtClean="0"/>
              <a:t>When H+ ions added they are neutralized/fixed by Na2HPO4</a:t>
            </a:r>
          </a:p>
          <a:p>
            <a:pPr>
              <a:buNone/>
            </a:pPr>
            <a:r>
              <a:rPr lang="en-US" sz="4400" dirty="0" smtClean="0"/>
              <a:t>   (Alkaline Phosphate) and converted to </a:t>
            </a:r>
            <a:r>
              <a:rPr lang="en-US" sz="4400" b="1" dirty="0" smtClean="0"/>
              <a:t>NaH2PO4 (Acid Phosphates).</a:t>
            </a:r>
          </a:p>
          <a:p>
            <a:r>
              <a:rPr lang="en-US" sz="4400" b="1" dirty="0" smtClean="0">
                <a:solidFill>
                  <a:srgbClr val="C00000"/>
                </a:solidFill>
              </a:rPr>
              <a:t>These acid phosphates then excreted  out through kidneys </a:t>
            </a:r>
            <a:r>
              <a:rPr lang="en-US" sz="4400" dirty="0" smtClean="0"/>
              <a:t>as </a:t>
            </a:r>
            <a:r>
              <a:rPr lang="en-US" sz="4400" b="1" dirty="0" smtClean="0"/>
              <a:t>acidic urine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pH?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pH is a Hydrogen ion concentration.</a:t>
            </a:r>
          </a:p>
          <a:p>
            <a:r>
              <a:rPr lang="en-US" sz="4400" dirty="0" smtClean="0"/>
              <a:t>pH = - log [H</a:t>
            </a:r>
            <a:r>
              <a:rPr lang="en-US" sz="4400" baseline="30000" dirty="0" smtClean="0"/>
              <a:t>+</a:t>
            </a:r>
            <a:r>
              <a:rPr lang="en-US" sz="4400" dirty="0" smtClean="0"/>
              <a:t>]</a:t>
            </a:r>
          </a:p>
          <a:p>
            <a:r>
              <a:rPr lang="en-US" sz="4400" dirty="0" smtClean="0"/>
              <a:t>Different compartment of human body has specific pH.</a:t>
            </a:r>
          </a:p>
          <a:p>
            <a:r>
              <a:rPr lang="en-US" sz="4400" dirty="0" smtClean="0"/>
              <a:t>pH has role in Enzyme activity.</a:t>
            </a:r>
          </a:p>
          <a:p>
            <a:endParaRPr lang="en-US" sz="4400" dirty="0" smtClean="0"/>
          </a:p>
          <a:p>
            <a:endParaRPr lang="en-US" sz="4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sz="6600" baseline="30000" dirty="0" smtClean="0"/>
              <a:t>Thus </a:t>
            </a:r>
            <a:r>
              <a:rPr lang="en-US" sz="6600" b="1" baseline="30000" dirty="0" smtClean="0">
                <a:solidFill>
                  <a:srgbClr val="0070C0"/>
                </a:solidFill>
              </a:rPr>
              <a:t>Phosphate Buffer</a:t>
            </a:r>
            <a:r>
              <a:rPr lang="en-US" sz="6600" baseline="30000" dirty="0" smtClean="0">
                <a:solidFill>
                  <a:srgbClr val="0070C0"/>
                </a:solidFill>
              </a:rPr>
              <a:t> </a:t>
            </a:r>
            <a:r>
              <a:rPr lang="en-US" sz="6600" baseline="30000" dirty="0" smtClean="0"/>
              <a:t>is </a:t>
            </a:r>
            <a:r>
              <a:rPr lang="en-US" sz="6600" b="1" baseline="30000" dirty="0" smtClean="0"/>
              <a:t>connected to </a:t>
            </a:r>
            <a:r>
              <a:rPr lang="en-US" sz="6600" b="1" baseline="30000" dirty="0" smtClean="0">
                <a:solidFill>
                  <a:srgbClr val="C00000"/>
                </a:solidFill>
              </a:rPr>
              <a:t>Excretory system .</a:t>
            </a:r>
          </a:p>
          <a:p>
            <a:pPr>
              <a:buNone/>
            </a:pPr>
            <a:endParaRPr lang="en-US" sz="6600" baseline="30000" dirty="0" smtClean="0"/>
          </a:p>
          <a:p>
            <a:r>
              <a:rPr lang="en-US" sz="6600" b="1" baseline="30000" dirty="0" smtClean="0"/>
              <a:t>Phosphate Buffer also termed as Urine Buffer.</a:t>
            </a:r>
          </a:p>
          <a:p>
            <a:endParaRPr lang="en-US" sz="6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When an alkali enters it is buffered by the acid phosphate NaH2PO4 which converted to </a:t>
            </a:r>
            <a:r>
              <a:rPr lang="en-US" sz="4400" b="1" dirty="0" smtClean="0"/>
              <a:t>Na2HPO4 alkaline phosphate.</a:t>
            </a:r>
          </a:p>
          <a:p>
            <a:r>
              <a:rPr lang="en-US" sz="4400" dirty="0" smtClean="0"/>
              <a:t>Excreted in urine making it </a:t>
            </a:r>
            <a:r>
              <a:rPr lang="en-US" sz="4400" b="1" dirty="0" smtClean="0"/>
              <a:t>alkaline urine.</a:t>
            </a:r>
            <a:endParaRPr lang="en-US" sz="44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12DA-C9F4-4E08-81A2-5345C33B74D7}" type="slidenum">
              <a:rPr lang="en-US"/>
              <a:pPr/>
              <a:t>42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Protein Buffers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sz="4400" dirty="0"/>
              <a:t>Includes hemoglobin, work in </a:t>
            </a:r>
            <a:r>
              <a:rPr lang="en-US" sz="4400" dirty="0" smtClean="0"/>
              <a:t>blood.</a:t>
            </a:r>
            <a:endParaRPr lang="en-US" sz="4400" dirty="0"/>
          </a:p>
          <a:p>
            <a:r>
              <a:rPr lang="en-US" sz="4400" dirty="0"/>
              <a:t>Carboxyl group gives up H</a:t>
            </a:r>
            <a:r>
              <a:rPr lang="en-US" sz="4400" baseline="30000" dirty="0"/>
              <a:t>+</a:t>
            </a:r>
            <a:r>
              <a:rPr lang="en-US" sz="4400" dirty="0"/>
              <a:t>  </a:t>
            </a:r>
          </a:p>
          <a:p>
            <a:r>
              <a:rPr lang="en-US" sz="4400" dirty="0"/>
              <a:t>Amino Group accepts H</a:t>
            </a:r>
            <a:r>
              <a:rPr lang="en-US" sz="4400" baseline="30000" dirty="0"/>
              <a:t>+</a:t>
            </a:r>
          </a:p>
          <a:p>
            <a:r>
              <a:rPr lang="en-US" sz="4400" dirty="0" smtClean="0"/>
              <a:t>The </a:t>
            </a:r>
            <a:r>
              <a:rPr lang="en-US" sz="4400" b="1" dirty="0" smtClean="0"/>
              <a:t>Imidazole group </a:t>
            </a:r>
            <a:r>
              <a:rPr lang="en-US" sz="4400" dirty="0" smtClean="0"/>
              <a:t>of </a:t>
            </a:r>
            <a:r>
              <a:rPr lang="en-US" sz="4400" b="1" dirty="0" smtClean="0"/>
              <a:t>Histidine </a:t>
            </a:r>
            <a:r>
              <a:rPr lang="en-US" sz="4400" dirty="0" smtClean="0"/>
              <a:t>present in </a:t>
            </a:r>
            <a:r>
              <a:rPr lang="en-US" sz="4400" b="1" dirty="0" smtClean="0"/>
              <a:t>Hb structure </a:t>
            </a:r>
            <a:r>
              <a:rPr lang="en-US" sz="4400" dirty="0" smtClean="0"/>
              <a:t>has </a:t>
            </a:r>
            <a:r>
              <a:rPr lang="en-US" sz="4400" b="1" dirty="0" smtClean="0"/>
              <a:t>buffering capacity.</a:t>
            </a:r>
            <a:endParaRPr lang="en-US" sz="44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Role of Respiratory Mechanisms</a:t>
            </a:r>
            <a:endParaRPr lang="en-US" b="1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Respiratory system plays </a:t>
            </a:r>
            <a:r>
              <a:rPr lang="en-US" sz="4800" b="1" dirty="0" smtClean="0"/>
              <a:t>second line of defense mechanism </a:t>
            </a:r>
            <a:r>
              <a:rPr lang="en-US" sz="4800" dirty="0" smtClean="0"/>
              <a:t>of Acid Base Balance.</a:t>
            </a:r>
          </a:p>
          <a:p>
            <a:r>
              <a:rPr lang="en-US" sz="4800" dirty="0" smtClean="0"/>
              <a:t>Role of respiration in acid base balance is </a:t>
            </a:r>
            <a:r>
              <a:rPr lang="en-US" sz="4800" b="1" dirty="0" smtClean="0"/>
              <a:t>short term regulatory process.</a:t>
            </a:r>
          </a:p>
          <a:p>
            <a:endParaRPr lang="en-US" sz="4800" b="1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H2CO3 formed from Bicarbonate Buffer, is exhaled out through respiratory system.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Increased H2CO3 stimulates </a:t>
            </a:r>
            <a:r>
              <a:rPr lang="en-US" dirty="0" smtClean="0"/>
              <a:t>the </a:t>
            </a:r>
            <a:r>
              <a:rPr lang="en-US" b="1" dirty="0" smtClean="0"/>
              <a:t>respiratory centre </a:t>
            </a:r>
            <a:r>
              <a:rPr lang="en-US" dirty="0" smtClean="0"/>
              <a:t>in Medulla Oblongata.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in turn </a:t>
            </a:r>
            <a:r>
              <a:rPr lang="en-US" b="1" dirty="0" smtClean="0"/>
              <a:t>stimulates  hyperventilation </a:t>
            </a:r>
            <a:r>
              <a:rPr lang="en-US" dirty="0" smtClean="0"/>
              <a:t>which promptly removes H2CO3 from blood by expiration.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059363"/>
          </a:xfrm>
        </p:spPr>
        <p:txBody>
          <a:bodyPr/>
          <a:lstStyle/>
          <a:p>
            <a:r>
              <a:rPr lang="en-US" sz="4000" dirty="0" smtClean="0"/>
              <a:t>Exhalation of  H2CO3 is as carbon dioxide by activity of enzyme Carbonic Anhydrase of Lungs.</a:t>
            </a:r>
          </a:p>
          <a:p>
            <a:pPr>
              <a:buNone/>
            </a:pPr>
            <a:endParaRPr lang="en-US" dirty="0" smtClean="0"/>
          </a:p>
          <a:p>
            <a:r>
              <a:rPr lang="en-US" sz="4000" b="1" dirty="0" smtClean="0"/>
              <a:t>H</a:t>
            </a:r>
            <a:r>
              <a:rPr lang="en-US" sz="4000" b="1" baseline="30000" dirty="0" smtClean="0"/>
              <a:t>+</a:t>
            </a:r>
            <a:r>
              <a:rPr lang="en-US" sz="4000" b="1" dirty="0" smtClean="0"/>
              <a:t>  + HCO</a:t>
            </a:r>
            <a:r>
              <a:rPr lang="en-US" sz="4000" b="1" baseline="-25000" dirty="0" smtClean="0"/>
              <a:t>3</a:t>
            </a:r>
            <a:r>
              <a:rPr lang="en-US" sz="4000" b="1" baseline="30000" dirty="0" smtClean="0"/>
              <a:t>- </a:t>
            </a:r>
            <a:r>
              <a:rPr lang="en-US" sz="4000" b="1" dirty="0" smtClean="0">
                <a:cs typeface="Arial" charset="0"/>
              </a:rPr>
              <a:t>↔</a:t>
            </a:r>
            <a:r>
              <a:rPr lang="en-US" sz="4000" b="1" dirty="0" smtClean="0"/>
              <a:t> H</a:t>
            </a:r>
            <a:r>
              <a:rPr lang="en-US" sz="4000" b="1" baseline="-25000" dirty="0" smtClean="0"/>
              <a:t>2</a:t>
            </a:r>
            <a:r>
              <a:rPr lang="en-US" sz="4000" b="1" dirty="0" smtClean="0"/>
              <a:t>CO</a:t>
            </a:r>
            <a:r>
              <a:rPr lang="en-US" sz="4000" b="1" baseline="-25000" dirty="0" smtClean="0"/>
              <a:t>3</a:t>
            </a:r>
            <a:r>
              <a:rPr lang="en-US" sz="4000" b="1" dirty="0" smtClean="0"/>
              <a:t>  </a:t>
            </a:r>
            <a:r>
              <a:rPr lang="en-US" sz="4000" b="1" dirty="0" smtClean="0">
                <a:cs typeface="Arial" charset="0"/>
              </a:rPr>
              <a:t>↔</a:t>
            </a:r>
            <a:r>
              <a:rPr lang="en-US" sz="4000" b="1" dirty="0" smtClean="0"/>
              <a:t> CO</a:t>
            </a:r>
            <a:r>
              <a:rPr lang="en-US" sz="4000" b="1" baseline="-25000" dirty="0" smtClean="0"/>
              <a:t>2 </a:t>
            </a:r>
            <a:r>
              <a:rPr lang="en-US" sz="4000" b="1" dirty="0" smtClean="0"/>
              <a:t> +  H</a:t>
            </a:r>
            <a:r>
              <a:rPr lang="en-US" sz="4000" b="1" baseline="-25000" dirty="0" smtClean="0"/>
              <a:t>2</a:t>
            </a:r>
            <a:r>
              <a:rPr lang="en-US" sz="4000" b="1" dirty="0" smtClean="0"/>
              <a:t>0</a:t>
            </a:r>
            <a:endParaRPr lang="en-US" sz="4000" b="1" baseline="30000" dirty="0" smtClean="0"/>
          </a:p>
          <a:p>
            <a:endParaRPr lang="en-US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15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Respiratory mechanism is powerful, but only works with </a:t>
            </a:r>
            <a:r>
              <a:rPr lang="en-US" sz="4800" b="1" dirty="0" smtClean="0"/>
              <a:t>volatile acids.</a:t>
            </a:r>
          </a:p>
          <a:p>
            <a:r>
              <a:rPr lang="en-US" sz="4800" dirty="0" smtClean="0"/>
              <a:t>Doesn’t affect </a:t>
            </a:r>
            <a:r>
              <a:rPr lang="en-US" sz="4800" b="1" dirty="0" smtClean="0"/>
              <a:t>fixed acids</a:t>
            </a:r>
            <a:r>
              <a:rPr lang="en-US" sz="4800" dirty="0" smtClean="0"/>
              <a:t> like lactic acid.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5400" b="1" dirty="0"/>
              <a:t>Blood pH can be adjusted </a:t>
            </a:r>
            <a:r>
              <a:rPr lang="en-US" sz="5400" b="1" dirty="0" smtClean="0"/>
              <a:t>through </a:t>
            </a:r>
            <a:r>
              <a:rPr lang="en-US" sz="5400" b="1" dirty="0"/>
              <a:t>respiratory </a:t>
            </a:r>
            <a:r>
              <a:rPr lang="en-US" sz="5400" b="1" dirty="0" smtClean="0"/>
              <a:t>mechanism</a:t>
            </a:r>
          </a:p>
          <a:p>
            <a:r>
              <a:rPr lang="en-US" sz="5400" b="1" dirty="0" smtClean="0"/>
              <a:t>By </a:t>
            </a:r>
            <a:r>
              <a:rPr lang="en-US" sz="5400" b="1" dirty="0"/>
              <a:t>changing rate and depth of breathing.</a:t>
            </a:r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26713094"/>
      </p:ext>
    </p:extLst>
  </p:cSld>
  <p:clrMapOvr>
    <a:masterClrMapping/>
  </p:clrMapOvr>
  <p:transition spd="slow">
    <p:wedg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382000" cy="54403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Low H2CO3 concentration </a:t>
            </a:r>
            <a:r>
              <a:rPr lang="en-US" sz="4800" dirty="0" smtClean="0"/>
              <a:t>in blood  </a:t>
            </a:r>
            <a:r>
              <a:rPr lang="en-US" sz="4800" b="1" dirty="0" smtClean="0"/>
              <a:t>depresses respiratory centre</a:t>
            </a:r>
            <a:r>
              <a:rPr lang="en-US" sz="4800" dirty="0" smtClean="0"/>
              <a:t> ,causes </a:t>
            </a:r>
            <a:r>
              <a:rPr lang="en-US" sz="4800" b="1" dirty="0" smtClean="0"/>
              <a:t>hypoventilation</a:t>
            </a:r>
            <a:r>
              <a:rPr lang="en-US" sz="4800" dirty="0" smtClean="0"/>
              <a:t> </a:t>
            </a:r>
            <a:r>
              <a:rPr lang="en-US" sz="4800" dirty="0" err="1" smtClean="0"/>
              <a:t>i.e</a:t>
            </a:r>
            <a:r>
              <a:rPr lang="en-US" sz="4800" dirty="0" smtClean="0"/>
              <a:t> slow and shallow respiration.</a:t>
            </a:r>
          </a:p>
          <a:p>
            <a:r>
              <a:rPr lang="en-US" sz="4800" dirty="0" smtClean="0"/>
              <a:t>This </a:t>
            </a:r>
            <a:r>
              <a:rPr lang="en-US" sz="4800" b="1" dirty="0" smtClean="0"/>
              <a:t>retains H2CO3 </a:t>
            </a:r>
            <a:r>
              <a:rPr lang="en-US" sz="4800" dirty="0" smtClean="0"/>
              <a:t>in blood.</a:t>
            </a:r>
            <a:endParaRPr lang="en-US" sz="4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53400" cy="5440363"/>
          </a:xfrm>
        </p:spPr>
        <p:txBody>
          <a:bodyPr>
            <a:normAutofit lnSpcReduction="10000"/>
          </a:bodyPr>
          <a:lstStyle/>
          <a:p>
            <a:r>
              <a:rPr lang="en-US" sz="7200" dirty="0" smtClean="0"/>
              <a:t>If  Nervous centre / Respiratory system fails. </a:t>
            </a:r>
          </a:p>
          <a:p>
            <a:r>
              <a:rPr lang="en-US" sz="7200" dirty="0" smtClean="0"/>
              <a:t>Acid Base Balance fails.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Why blood pH is </a:t>
            </a:r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US" b="1" dirty="0" smtClean="0">
                <a:solidFill>
                  <a:srgbClr val="C00000"/>
                </a:solidFill>
              </a:rPr>
              <a:t>ltered?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545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0656-8839-48D3-AD5F-CE26A6B0C89E}" type="slidenum">
              <a:rPr lang="en-US"/>
              <a:pPr/>
              <a:t>50</a:t>
            </a:fld>
            <a:endParaRPr lang="en-US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4FD"/>
              </a:clrFrom>
              <a:clrTo>
                <a:srgbClr val="FFF4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533400"/>
            <a:ext cx="6934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28600" y="0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Generation of bicarbonate by RBC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152400" y="5257800"/>
            <a:ext cx="876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LACK OF AEROBIC ACTIVITY,DIFFUSION OF CARBONDIOXIDE,H+ BUFFERED BY HHb.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3844-D773-4AC7-B3DF-78EC0F6318F4}" type="slidenum">
              <a:rPr lang="en-US"/>
              <a:pPr/>
              <a:t>51</a:t>
            </a:fld>
            <a:endParaRPr lang="en-US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Events in lungs and tissue</a:t>
            </a:r>
            <a:endParaRPr lang="en-US" sz="2400" b="1" baseline="-25000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762000" y="1752600"/>
            <a:ext cx="2514600" cy="3962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Oval 6"/>
          <p:cNvSpPr>
            <a:spLocks noChangeArrowheads="1"/>
          </p:cNvSpPr>
          <p:nvPr/>
        </p:nvSpPr>
        <p:spPr bwMode="auto">
          <a:xfrm>
            <a:off x="5867400" y="1828800"/>
            <a:ext cx="3276600" cy="4114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7162800" y="2209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HCO</a:t>
            </a:r>
            <a:r>
              <a:rPr lang="en-US" b="1" baseline="-25000"/>
              <a:t>3</a:t>
            </a:r>
            <a:r>
              <a:rPr lang="en-US" b="1" baseline="30000"/>
              <a:t>-</a:t>
            </a:r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 flipH="1">
            <a:off x="2362200" y="2438400"/>
            <a:ext cx="480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1524000" y="22860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HCO</a:t>
            </a:r>
            <a:r>
              <a:rPr lang="en-US" b="1" baseline="-25000"/>
              <a:t>3</a:t>
            </a:r>
            <a:r>
              <a:rPr lang="en-US" b="1" baseline="30000"/>
              <a:t>-</a:t>
            </a:r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>
            <a:off x="1905000" y="2743200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1447800" y="4495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</a:t>
            </a:r>
            <a:r>
              <a:rPr lang="en-US" b="1" baseline="-25000"/>
              <a:t>2</a:t>
            </a:r>
            <a:r>
              <a:rPr lang="en-US" b="1"/>
              <a:t>CO</a:t>
            </a:r>
            <a:r>
              <a:rPr lang="en-US" b="1" baseline="-25000"/>
              <a:t>3</a:t>
            </a:r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>
            <a:off x="1905000" y="4876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1600200" y="5029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CO</a:t>
            </a:r>
            <a:r>
              <a:rPr lang="en-US" b="1" baseline="-25000"/>
              <a:t>2</a:t>
            </a:r>
          </a:p>
        </p:txBody>
      </p:sp>
      <p:sp>
        <p:nvSpPr>
          <p:cNvPr id="80911" name="Line 15"/>
          <p:cNvSpPr>
            <a:spLocks noChangeShapeType="1"/>
          </p:cNvSpPr>
          <p:nvPr/>
        </p:nvSpPr>
        <p:spPr bwMode="auto">
          <a:xfrm flipH="1">
            <a:off x="1447800" y="4800600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990600" y="5029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914400" y="4953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</a:t>
            </a:r>
            <a:r>
              <a:rPr lang="en-US" b="1" baseline="-25000"/>
              <a:t>2</a:t>
            </a:r>
            <a:r>
              <a:rPr lang="en-US" b="1"/>
              <a:t>O</a:t>
            </a:r>
          </a:p>
        </p:txBody>
      </p:sp>
      <p:sp>
        <p:nvSpPr>
          <p:cNvPr id="80914" name="Line 18"/>
          <p:cNvSpPr>
            <a:spLocks noChangeShapeType="1"/>
          </p:cNvSpPr>
          <p:nvPr/>
        </p:nvSpPr>
        <p:spPr bwMode="auto">
          <a:xfrm>
            <a:off x="1905000" y="5334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1066800" y="6019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EXPIRED AIR</a:t>
            </a:r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6477000" y="60960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METABOLISM</a:t>
            </a: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2362200" y="3048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HHb</a:t>
            </a:r>
          </a:p>
        </p:txBody>
      </p:sp>
      <p:sp>
        <p:nvSpPr>
          <p:cNvPr id="80918" name="Text Box 22"/>
          <p:cNvSpPr txBox="1">
            <a:spLocks noChangeArrowheads="1"/>
          </p:cNvSpPr>
          <p:nvPr/>
        </p:nvSpPr>
        <p:spPr bwMode="auto">
          <a:xfrm>
            <a:off x="6477000" y="2971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HHb</a:t>
            </a:r>
          </a:p>
        </p:txBody>
      </p:sp>
      <p:sp>
        <p:nvSpPr>
          <p:cNvPr id="80919" name="Line 23"/>
          <p:cNvSpPr>
            <a:spLocks noChangeShapeType="1"/>
          </p:cNvSpPr>
          <p:nvPr/>
        </p:nvSpPr>
        <p:spPr bwMode="auto">
          <a:xfrm flipH="1">
            <a:off x="2895600" y="32004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2362200" y="4572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HbO</a:t>
            </a:r>
            <a:r>
              <a:rPr lang="en-US" b="1" baseline="-25000"/>
              <a:t>2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6477000" y="4572000"/>
            <a:ext cx="838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HbO</a:t>
            </a:r>
            <a:r>
              <a:rPr lang="en-US" b="1" baseline="-25000"/>
              <a:t>2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0922" name="Line 26"/>
          <p:cNvSpPr>
            <a:spLocks noChangeShapeType="1"/>
          </p:cNvSpPr>
          <p:nvPr/>
        </p:nvSpPr>
        <p:spPr bwMode="auto">
          <a:xfrm>
            <a:off x="2743200" y="34290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923" name="Line 27"/>
          <p:cNvSpPr>
            <a:spLocks noChangeShapeType="1"/>
          </p:cNvSpPr>
          <p:nvPr/>
        </p:nvSpPr>
        <p:spPr bwMode="auto">
          <a:xfrm>
            <a:off x="3124200" y="4800600"/>
            <a:ext cx="327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924" name="Line 28"/>
          <p:cNvSpPr>
            <a:spLocks noChangeShapeType="1"/>
          </p:cNvSpPr>
          <p:nvPr/>
        </p:nvSpPr>
        <p:spPr bwMode="auto">
          <a:xfrm flipV="1">
            <a:off x="6781800" y="33528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927" name="Freeform 31"/>
          <p:cNvSpPr>
            <a:spLocks/>
          </p:cNvSpPr>
          <p:nvPr/>
        </p:nvSpPr>
        <p:spPr bwMode="auto">
          <a:xfrm>
            <a:off x="2438400" y="3733800"/>
            <a:ext cx="3048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96"/>
              </a:cxn>
              <a:cxn ang="0">
                <a:pos x="0" y="192"/>
              </a:cxn>
            </a:cxnLst>
            <a:rect l="0" t="0" r="r" b="b"/>
            <a:pathLst>
              <a:path w="96" h="192">
                <a:moveTo>
                  <a:pt x="0" y="0"/>
                </a:moveTo>
                <a:cubicBezTo>
                  <a:pt x="48" y="32"/>
                  <a:pt x="96" y="64"/>
                  <a:pt x="96" y="96"/>
                </a:cubicBezTo>
                <a:cubicBezTo>
                  <a:pt x="96" y="128"/>
                  <a:pt x="16" y="176"/>
                  <a:pt x="0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928" name="Freeform 32"/>
          <p:cNvSpPr>
            <a:spLocks/>
          </p:cNvSpPr>
          <p:nvPr/>
        </p:nvSpPr>
        <p:spPr bwMode="auto">
          <a:xfrm flipH="1">
            <a:off x="6781800" y="3657600"/>
            <a:ext cx="304800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96"/>
              </a:cxn>
              <a:cxn ang="0">
                <a:pos x="0" y="192"/>
              </a:cxn>
            </a:cxnLst>
            <a:rect l="0" t="0" r="r" b="b"/>
            <a:pathLst>
              <a:path w="96" h="192">
                <a:moveTo>
                  <a:pt x="0" y="0"/>
                </a:moveTo>
                <a:cubicBezTo>
                  <a:pt x="48" y="32"/>
                  <a:pt x="96" y="64"/>
                  <a:pt x="96" y="96"/>
                </a:cubicBezTo>
                <a:cubicBezTo>
                  <a:pt x="96" y="128"/>
                  <a:pt x="16" y="176"/>
                  <a:pt x="0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929" name="Line 33"/>
          <p:cNvSpPr>
            <a:spLocks noChangeShapeType="1"/>
          </p:cNvSpPr>
          <p:nvPr/>
        </p:nvSpPr>
        <p:spPr bwMode="auto">
          <a:xfrm flipH="1">
            <a:off x="2438400" y="41910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930" name="Line 34"/>
          <p:cNvSpPr>
            <a:spLocks noChangeShapeType="1"/>
          </p:cNvSpPr>
          <p:nvPr/>
        </p:nvSpPr>
        <p:spPr bwMode="auto">
          <a:xfrm flipV="1">
            <a:off x="7086600" y="35814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931" name="Text Box 35"/>
          <p:cNvSpPr txBox="1">
            <a:spLocks noChangeArrowheads="1"/>
          </p:cNvSpPr>
          <p:nvPr/>
        </p:nvSpPr>
        <p:spPr bwMode="auto">
          <a:xfrm>
            <a:off x="2057400" y="4038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</a:t>
            </a:r>
            <a:r>
              <a:rPr lang="en-US" b="1" baseline="30000"/>
              <a:t>+</a:t>
            </a:r>
          </a:p>
        </p:txBody>
      </p:sp>
      <p:sp>
        <p:nvSpPr>
          <p:cNvPr id="80932" name="Line 36"/>
          <p:cNvSpPr>
            <a:spLocks noChangeShapeType="1"/>
          </p:cNvSpPr>
          <p:nvPr/>
        </p:nvSpPr>
        <p:spPr bwMode="auto">
          <a:xfrm flipH="1">
            <a:off x="1905000" y="426720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933" name="Text Box 37"/>
          <p:cNvSpPr txBox="1">
            <a:spLocks noChangeArrowheads="1"/>
          </p:cNvSpPr>
          <p:nvPr/>
        </p:nvSpPr>
        <p:spPr bwMode="auto">
          <a:xfrm>
            <a:off x="7010400" y="4114800"/>
            <a:ext cx="533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</a:t>
            </a:r>
            <a:r>
              <a:rPr lang="en-US" b="1" baseline="30000"/>
              <a:t>+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0934" name="Text Box 38"/>
          <p:cNvSpPr txBox="1">
            <a:spLocks noChangeArrowheads="1"/>
          </p:cNvSpPr>
          <p:nvPr/>
        </p:nvSpPr>
        <p:spPr bwMode="auto">
          <a:xfrm>
            <a:off x="2133600" y="3581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</a:t>
            </a:r>
            <a:r>
              <a:rPr lang="en-US" b="1" baseline="-25000"/>
              <a:t>2</a:t>
            </a:r>
          </a:p>
        </p:txBody>
      </p:sp>
      <p:sp>
        <p:nvSpPr>
          <p:cNvPr id="80935" name="Text Box 39"/>
          <p:cNvSpPr txBox="1">
            <a:spLocks noChangeArrowheads="1"/>
          </p:cNvSpPr>
          <p:nvPr/>
        </p:nvSpPr>
        <p:spPr bwMode="auto">
          <a:xfrm>
            <a:off x="7086600" y="3429000"/>
            <a:ext cx="609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</a:t>
            </a:r>
            <a:r>
              <a:rPr lang="en-US" b="1" baseline="-25000"/>
              <a:t>2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0936" name="Line 40"/>
          <p:cNvSpPr>
            <a:spLocks noChangeShapeType="1"/>
          </p:cNvSpPr>
          <p:nvPr/>
        </p:nvSpPr>
        <p:spPr bwMode="auto">
          <a:xfrm flipV="1">
            <a:off x="7696200" y="5638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937" name="Text Box 41"/>
          <p:cNvSpPr txBox="1">
            <a:spLocks noChangeArrowheads="1"/>
          </p:cNvSpPr>
          <p:nvPr/>
        </p:nvSpPr>
        <p:spPr bwMode="auto">
          <a:xfrm>
            <a:off x="7467600" y="5334000"/>
            <a:ext cx="838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CO</a:t>
            </a:r>
            <a:r>
              <a:rPr lang="en-US" b="1" baseline="-25000"/>
              <a:t>2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0938" name="Line 42"/>
          <p:cNvSpPr>
            <a:spLocks noChangeShapeType="1"/>
          </p:cNvSpPr>
          <p:nvPr/>
        </p:nvSpPr>
        <p:spPr bwMode="auto">
          <a:xfrm flipV="1">
            <a:off x="7772400" y="4953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940" name="Line 44"/>
          <p:cNvSpPr>
            <a:spLocks noChangeShapeType="1"/>
          </p:cNvSpPr>
          <p:nvPr/>
        </p:nvSpPr>
        <p:spPr bwMode="auto">
          <a:xfrm flipH="1" flipV="1">
            <a:off x="7772400" y="5181600"/>
            <a:ext cx="304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941" name="Text Box 45"/>
          <p:cNvSpPr txBox="1">
            <a:spLocks noChangeArrowheads="1"/>
          </p:cNvSpPr>
          <p:nvPr/>
        </p:nvSpPr>
        <p:spPr bwMode="auto">
          <a:xfrm>
            <a:off x="8001000" y="5257800"/>
            <a:ext cx="762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</a:t>
            </a:r>
            <a:r>
              <a:rPr lang="en-US" b="1" baseline="-25000"/>
              <a:t>2</a:t>
            </a:r>
            <a:r>
              <a:rPr lang="en-US" b="1"/>
              <a:t>O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0943" name="Text Box 47"/>
          <p:cNvSpPr txBox="1">
            <a:spLocks noChangeArrowheads="1"/>
          </p:cNvSpPr>
          <p:nvPr/>
        </p:nvSpPr>
        <p:spPr bwMode="auto">
          <a:xfrm>
            <a:off x="7391400" y="4648200"/>
            <a:ext cx="1143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</a:t>
            </a:r>
            <a:r>
              <a:rPr lang="en-US" b="1" baseline="-25000"/>
              <a:t>2</a:t>
            </a:r>
            <a:r>
              <a:rPr lang="en-US" b="1"/>
              <a:t>CO</a:t>
            </a:r>
            <a:r>
              <a:rPr lang="en-US" b="1" baseline="-25000"/>
              <a:t>3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0944" name="Line 48"/>
          <p:cNvSpPr>
            <a:spLocks noChangeShapeType="1"/>
          </p:cNvSpPr>
          <p:nvPr/>
        </p:nvSpPr>
        <p:spPr bwMode="auto">
          <a:xfrm flipV="1">
            <a:off x="7620000" y="25908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945" name="Line 49"/>
          <p:cNvSpPr>
            <a:spLocks noChangeShapeType="1"/>
          </p:cNvSpPr>
          <p:nvPr/>
        </p:nvSpPr>
        <p:spPr bwMode="auto">
          <a:xfrm flipH="1" flipV="1">
            <a:off x="7239000" y="4343400"/>
            <a:ext cx="3810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946" name="Text Box 50"/>
          <p:cNvSpPr txBox="1">
            <a:spLocks noChangeArrowheads="1"/>
          </p:cNvSpPr>
          <p:nvPr/>
        </p:nvSpPr>
        <p:spPr bwMode="auto">
          <a:xfrm>
            <a:off x="1066800" y="13716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lung</a:t>
            </a:r>
          </a:p>
        </p:txBody>
      </p:sp>
      <p:sp>
        <p:nvSpPr>
          <p:cNvPr id="80947" name="Text Box 51"/>
          <p:cNvSpPr txBox="1">
            <a:spLocks noChangeArrowheads="1"/>
          </p:cNvSpPr>
          <p:nvPr/>
        </p:nvSpPr>
        <p:spPr bwMode="auto">
          <a:xfrm>
            <a:off x="7086600" y="13716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tissue</a:t>
            </a:r>
          </a:p>
        </p:txBody>
      </p:sp>
      <p:sp>
        <p:nvSpPr>
          <p:cNvPr id="80948" name="Text Box 52"/>
          <p:cNvSpPr txBox="1">
            <a:spLocks noChangeArrowheads="1"/>
          </p:cNvSpPr>
          <p:nvPr/>
        </p:nvSpPr>
        <p:spPr bwMode="auto">
          <a:xfrm>
            <a:off x="3581400" y="57150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Isohydric transport of </a:t>
            </a:r>
            <a:r>
              <a:rPr lang="en-US" b="1"/>
              <a:t>co</a:t>
            </a:r>
            <a:r>
              <a:rPr lang="en-US" b="1" baseline="-25000"/>
              <a:t>2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85E1-3C4A-4DF4-BA82-BCF367794C3D}" type="slidenum">
              <a:rPr lang="en-US"/>
              <a:pPr/>
              <a:t>52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Role of Renal Mechanism</a:t>
            </a:r>
            <a:endParaRPr lang="en-US" b="1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Renal mechanism </a:t>
            </a:r>
            <a:r>
              <a:rPr lang="en-US" sz="4800" dirty="0" smtClean="0"/>
              <a:t>is the </a:t>
            </a:r>
            <a:r>
              <a:rPr lang="en-US" sz="4800" b="1" dirty="0" smtClean="0"/>
              <a:t>third line of defense mechanism</a:t>
            </a:r>
            <a:r>
              <a:rPr lang="en-US" sz="4800" dirty="0" smtClean="0"/>
              <a:t>.</a:t>
            </a:r>
          </a:p>
          <a:p>
            <a:r>
              <a:rPr lang="en-US" sz="4800" dirty="0" smtClean="0"/>
              <a:t>Role of renal mechanism is </a:t>
            </a:r>
            <a:r>
              <a:rPr lang="en-US" sz="4800" b="1" dirty="0" smtClean="0">
                <a:solidFill>
                  <a:srgbClr val="C00000"/>
                </a:solidFill>
              </a:rPr>
              <a:t>long term regulatory process.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sz="4000" dirty="0" smtClean="0"/>
              <a:t>The </a:t>
            </a:r>
            <a:r>
              <a:rPr lang="en-US" sz="4000" b="1" dirty="0" smtClean="0"/>
              <a:t>acid and alkaline phosphates </a:t>
            </a:r>
            <a:r>
              <a:rPr lang="en-US" sz="4000" dirty="0" smtClean="0"/>
              <a:t>formed during </a:t>
            </a:r>
            <a:r>
              <a:rPr lang="en-US" sz="4000" b="1" dirty="0" smtClean="0"/>
              <a:t>phosphate buffering </a:t>
            </a:r>
            <a:r>
              <a:rPr lang="en-US" sz="4000" dirty="0" smtClean="0"/>
              <a:t>mechanism are filtered from blood and </a:t>
            </a:r>
            <a:r>
              <a:rPr lang="en-US" sz="4000" b="1" dirty="0" smtClean="0"/>
              <a:t>excreted out through urine.</a:t>
            </a:r>
          </a:p>
          <a:p>
            <a:pPr>
              <a:buNone/>
            </a:pPr>
            <a:endParaRPr lang="en-US" sz="4000" b="1" dirty="0" smtClean="0"/>
          </a:p>
          <a:p>
            <a:r>
              <a:rPr lang="en-US" sz="4000" dirty="0" smtClean="0"/>
              <a:t>Thus the </a:t>
            </a:r>
            <a:r>
              <a:rPr lang="en-US" sz="4000" b="1" dirty="0" smtClean="0">
                <a:solidFill>
                  <a:srgbClr val="C00000"/>
                </a:solidFill>
              </a:rPr>
              <a:t>phosphate buffer system is directly connected to renal mechanism.</a:t>
            </a:r>
          </a:p>
          <a:p>
            <a:endParaRPr lang="en-US" sz="4000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8037"/>
            <a:ext cx="8458200" cy="5364163"/>
          </a:xfrm>
        </p:spPr>
        <p:txBody>
          <a:bodyPr>
            <a:noAutofit/>
          </a:bodyPr>
          <a:lstStyle/>
          <a:p>
            <a:r>
              <a:rPr lang="en-US" sz="4000" dirty="0" smtClean="0"/>
              <a:t>Renal mechanism conserve and produce Bicarbonate ions ( Alkali reserve).</a:t>
            </a:r>
          </a:p>
          <a:p>
            <a:pPr>
              <a:buNone/>
            </a:pPr>
            <a:endParaRPr lang="en-US" sz="4000" dirty="0" smtClean="0"/>
          </a:p>
          <a:p>
            <a:r>
              <a:rPr lang="en-US" sz="4000" dirty="0" smtClean="0"/>
              <a:t>Renal Mechanism is the </a:t>
            </a:r>
            <a:r>
              <a:rPr lang="en-US" sz="4000" b="1" dirty="0" smtClean="0"/>
              <a:t>most effective regulator </a:t>
            </a:r>
            <a:r>
              <a:rPr lang="en-US" sz="4000" dirty="0" smtClean="0"/>
              <a:t>of  blood pH.</a:t>
            </a:r>
          </a:p>
          <a:p>
            <a:pPr>
              <a:buNone/>
            </a:pPr>
            <a:endParaRPr lang="en-US" sz="4000" dirty="0" smtClean="0"/>
          </a:p>
          <a:p>
            <a:r>
              <a:rPr lang="en-US" sz="4000" b="1" dirty="0" smtClean="0">
                <a:solidFill>
                  <a:srgbClr val="C00000"/>
                </a:solidFill>
              </a:rPr>
              <a:t>If kidneys fail, pH balance fails.</a:t>
            </a:r>
          </a:p>
          <a:p>
            <a:endParaRPr lang="en-US" sz="4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440363"/>
          </a:xfrm>
        </p:spPr>
        <p:txBody>
          <a:bodyPr>
            <a:normAutofit fontScale="62500" lnSpcReduction="20000"/>
          </a:bodyPr>
          <a:lstStyle/>
          <a:p>
            <a:r>
              <a:rPr lang="en-US" sz="5400" b="1" dirty="0" smtClean="0"/>
              <a:t>Renal System maintains Acid Base Balance through:</a:t>
            </a:r>
          </a:p>
          <a:p>
            <a:pPr>
              <a:buNone/>
            </a:pPr>
            <a:endParaRPr lang="en-US" sz="5400" b="1" dirty="0" smtClean="0"/>
          </a:p>
          <a:p>
            <a:pPr lvl="1"/>
            <a:r>
              <a:rPr lang="en-US" sz="5100" b="1" dirty="0" smtClean="0">
                <a:solidFill>
                  <a:srgbClr val="C00000"/>
                </a:solidFill>
              </a:rPr>
              <a:t>Reabsorption of Bicarbonate (HCO3</a:t>
            </a:r>
            <a:r>
              <a:rPr lang="en-US" sz="5100" b="1" baseline="30000" dirty="0" smtClean="0">
                <a:solidFill>
                  <a:srgbClr val="C00000"/>
                </a:solidFill>
              </a:rPr>
              <a:t>-</a:t>
            </a:r>
            <a:r>
              <a:rPr lang="en-US" sz="5100" b="1" dirty="0" smtClean="0">
                <a:solidFill>
                  <a:srgbClr val="C00000"/>
                </a:solidFill>
              </a:rPr>
              <a:t>) ions. </a:t>
            </a:r>
          </a:p>
          <a:p>
            <a:pPr lvl="1">
              <a:buNone/>
            </a:pPr>
            <a:endParaRPr lang="en-US" sz="5100" b="1" dirty="0" smtClean="0">
              <a:solidFill>
                <a:srgbClr val="C00000"/>
              </a:solidFill>
            </a:endParaRPr>
          </a:p>
          <a:p>
            <a:pPr lvl="1"/>
            <a:r>
              <a:rPr lang="en-US" sz="5100" b="1" dirty="0" smtClean="0">
                <a:solidFill>
                  <a:srgbClr val="C00000"/>
                </a:solidFill>
              </a:rPr>
              <a:t>Excretion of H</a:t>
            </a:r>
            <a:r>
              <a:rPr lang="en-US" sz="5100" b="1" normalizeH="1" baseline="30000" dirty="0" smtClean="0">
                <a:solidFill>
                  <a:srgbClr val="C00000"/>
                </a:solidFill>
              </a:rPr>
              <a:t>+</a:t>
            </a:r>
            <a:r>
              <a:rPr lang="en-US" sz="5100" b="1" dirty="0" smtClean="0">
                <a:solidFill>
                  <a:srgbClr val="C00000"/>
                </a:solidFill>
              </a:rPr>
              <a:t> ions</a:t>
            </a:r>
          </a:p>
          <a:p>
            <a:pPr lvl="1">
              <a:buNone/>
            </a:pPr>
            <a:endParaRPr lang="en-US" sz="5100" b="1" dirty="0" smtClean="0">
              <a:solidFill>
                <a:srgbClr val="C00000"/>
              </a:solidFill>
            </a:endParaRPr>
          </a:p>
          <a:p>
            <a:pPr lvl="1"/>
            <a:r>
              <a:rPr lang="en-US" sz="5100" b="1" dirty="0" smtClean="0">
                <a:solidFill>
                  <a:srgbClr val="C00000"/>
                </a:solidFill>
              </a:rPr>
              <a:t>Excretion of titrable acids(Acid Phosphates)</a:t>
            </a:r>
          </a:p>
          <a:p>
            <a:pPr lvl="1">
              <a:buNone/>
            </a:pPr>
            <a:endParaRPr lang="en-US" sz="5100" b="1" dirty="0" smtClean="0">
              <a:solidFill>
                <a:srgbClr val="C00000"/>
              </a:solidFill>
            </a:endParaRPr>
          </a:p>
          <a:p>
            <a:pPr lvl="1"/>
            <a:r>
              <a:rPr lang="en-US" sz="5100" b="1" dirty="0" smtClean="0">
                <a:solidFill>
                  <a:srgbClr val="C00000"/>
                </a:solidFill>
              </a:rPr>
              <a:t>Excretion of Ammonium ions </a:t>
            </a:r>
          </a:p>
          <a:p>
            <a:pPr lvl="1">
              <a:buNone/>
            </a:pPr>
            <a:r>
              <a:rPr lang="en-US" sz="5100" b="1" dirty="0" smtClean="0">
                <a:solidFill>
                  <a:srgbClr val="C00000"/>
                </a:solidFill>
              </a:rPr>
              <a:t>   (Glutaminase activity)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9CA6-F0F7-4324-8C47-ED767DD182AD}" type="slidenum">
              <a:rPr lang="en-US"/>
              <a:pPr/>
              <a:t>56</a:t>
            </a:fld>
            <a:endParaRPr lang="en-US"/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22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609600" y="228600"/>
            <a:ext cx="739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REABSORPTION OF BICARBONATE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457200" y="4648200"/>
            <a:ext cx="7924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~Conservation of </a:t>
            </a:r>
            <a:r>
              <a:rPr lang="en-US" sz="2000" b="1" dirty="0" smtClean="0"/>
              <a:t>Bicarbonate</a:t>
            </a:r>
            <a:endParaRPr lang="en-US" sz="2000" b="1" dirty="0"/>
          </a:p>
          <a:p>
            <a:pPr>
              <a:spcBef>
                <a:spcPct val="50000"/>
              </a:spcBef>
            </a:pPr>
            <a:r>
              <a:rPr lang="en-US" sz="2000" b="1" dirty="0"/>
              <a:t>~Urine is free of HCO</a:t>
            </a:r>
            <a:r>
              <a:rPr lang="en-US" sz="2000" b="1" baseline="-25000" dirty="0"/>
              <a:t>3</a:t>
            </a:r>
            <a:r>
              <a:rPr lang="en-US" sz="2000" b="1" baseline="30000" dirty="0"/>
              <a:t>-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~Simultaneous </a:t>
            </a:r>
            <a:r>
              <a:rPr lang="en-US" sz="2000" b="1" dirty="0" smtClean="0"/>
              <a:t>excretion </a:t>
            </a:r>
            <a:r>
              <a:rPr lang="en-US" sz="2000" b="1" dirty="0"/>
              <a:t>of H</a:t>
            </a:r>
            <a:r>
              <a:rPr lang="en-US" sz="2000" b="1" baseline="30000" dirty="0"/>
              <a:t>+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BA04-8CEB-47EF-8372-1F0405014B7F}" type="slidenum">
              <a:rPr lang="en-US"/>
              <a:pPr/>
              <a:t>57</a:t>
            </a:fld>
            <a:endParaRPr lang="en-US"/>
          </a:p>
        </p:txBody>
      </p:sp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38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533400" y="152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/>
              <a:t>EXCRETION </a:t>
            </a:r>
            <a:r>
              <a:rPr lang="en-US" sz="2400" b="1" dirty="0"/>
              <a:t>OF TITRABLE ACIDS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0" y="419100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~measure of acid excreated by kidney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~no. of millilitres of N/10 NaOH required to titrate 1 litre of urine to pH 7.4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~role of phosphate buffer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A5AD-6F02-49D7-810F-CE93C04D4838}" type="slidenum">
              <a:rPr lang="en-US"/>
              <a:pPr/>
              <a:t>58</a:t>
            </a:fld>
            <a:endParaRPr lang="en-US"/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07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381000" y="0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Excretion Of H</a:t>
            </a:r>
            <a:r>
              <a:rPr lang="en-US" sz="3200" b="1" baseline="30000" dirty="0" smtClean="0"/>
              <a:t>+ </a:t>
            </a:r>
            <a:r>
              <a:rPr lang="en-US" sz="3200" b="1" dirty="0" smtClean="0"/>
              <a:t>ions</a:t>
            </a:r>
            <a:endParaRPr lang="en-US" sz="3200" b="1" dirty="0"/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152400" y="4495800"/>
            <a:ext cx="88392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~Elimination of nonvolatile acid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~Excretion of H+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~Occurs in PCT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~Regeneration of bicarbonate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~H+ combine with non carbonate base and excreated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C7E5-69A5-45C6-BE89-8FCBA357F209}" type="slidenum">
              <a:rPr lang="en-US"/>
              <a:pPr/>
              <a:t>59</a:t>
            </a:fld>
            <a:endParaRPr lang="en-US"/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00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304800" y="1524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EXCRETION OF AMMONIUM ION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0" y="44958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0" y="434340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NH3 is obtained from </a:t>
            </a:r>
            <a:r>
              <a:rPr lang="en-US" sz="2000" b="1" dirty="0" smtClean="0"/>
              <a:t>Deamination </a:t>
            </a:r>
            <a:r>
              <a:rPr lang="en-US" sz="2000" b="1" dirty="0"/>
              <a:t>of </a:t>
            </a:r>
            <a:r>
              <a:rPr lang="en-US" sz="2000" b="1" dirty="0" smtClean="0"/>
              <a:t>Glutamine</a:t>
            </a:r>
            <a:endParaRPr lang="en-US" sz="2000" b="1" dirty="0"/>
          </a:p>
          <a:p>
            <a:pPr>
              <a:spcBef>
                <a:spcPct val="50000"/>
              </a:spcBef>
            </a:pPr>
            <a:r>
              <a:rPr lang="en-US" sz="2000" b="1" dirty="0"/>
              <a:t>NH</a:t>
            </a:r>
            <a:r>
              <a:rPr lang="en-US" sz="2000" b="1" baseline="-25000" dirty="0"/>
              <a:t>4</a:t>
            </a:r>
            <a:r>
              <a:rPr lang="en-US" sz="2000" b="1" baseline="30000" dirty="0"/>
              <a:t>+</a:t>
            </a:r>
            <a:r>
              <a:rPr lang="en-US" sz="2000" b="1" dirty="0"/>
              <a:t> cant diffuse back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2/3 of body acid load liberated in the form of NH</a:t>
            </a:r>
            <a:r>
              <a:rPr lang="en-US" sz="2000" b="1" baseline="-25000" dirty="0"/>
              <a:t>4</a:t>
            </a:r>
            <a:r>
              <a:rPr lang="en-US" sz="2000" b="1" baseline="30000" dirty="0"/>
              <a:t>+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98982"/>
            <a:ext cx="8305800" cy="5745163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Addition</a:t>
            </a:r>
            <a:r>
              <a:rPr lang="en-US" sz="6600" dirty="0" smtClean="0"/>
              <a:t> of various </a:t>
            </a:r>
            <a:r>
              <a:rPr lang="en-US" sz="6600" b="1" dirty="0" smtClean="0">
                <a:solidFill>
                  <a:srgbClr val="C00000"/>
                </a:solidFill>
              </a:rPr>
              <a:t>acids or alkalies </a:t>
            </a:r>
            <a:r>
              <a:rPr lang="en-US" sz="6600" dirty="0" smtClean="0"/>
              <a:t>by metabolic activities </a:t>
            </a:r>
            <a:r>
              <a:rPr lang="en-US" sz="6600" b="1" dirty="0" smtClean="0">
                <a:solidFill>
                  <a:srgbClr val="0070C0"/>
                </a:solidFill>
              </a:rPr>
              <a:t>alters body/blood pH.</a:t>
            </a:r>
          </a:p>
          <a:p>
            <a:pPr>
              <a:buNone/>
            </a:pPr>
            <a:endParaRPr lang="en-US" sz="48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5AAE-2E82-4701-8D57-EC2FD333B50F}" type="slidenum">
              <a:rPr lang="en-US"/>
              <a:pPr/>
              <a:t>60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Rates of correction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Buffers function almost instantaneously</a:t>
            </a:r>
          </a:p>
          <a:p>
            <a:r>
              <a:rPr lang="en-US" sz="4400" dirty="0"/>
              <a:t>Respiratory mechanisms take several minutes to hours</a:t>
            </a:r>
          </a:p>
          <a:p>
            <a:r>
              <a:rPr lang="en-US" sz="4400" dirty="0"/>
              <a:t>Renal mechanisms may take several hours to days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3429" name="Picture 5" descr="acid-base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763000" cy="662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1E27-602E-46A2-8388-10968EA9FC4C}" type="slidenum">
              <a:rPr lang="en-US"/>
              <a:pPr/>
              <a:t>62</a:t>
            </a:fld>
            <a:endParaRPr lang="en-US"/>
          </a:p>
        </p:txBody>
      </p:sp>
      <p:pic>
        <p:nvPicPr>
          <p:cNvPr id="10242" name="Picture 2" descr="defen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E827-131B-4195-A13C-26128298F40D}" type="slidenum">
              <a:rPr lang="en-US"/>
              <a:pPr/>
              <a:t>63</a:t>
            </a:fld>
            <a:endParaRPr lang="en-US"/>
          </a:p>
        </p:txBody>
      </p:sp>
      <p:pic>
        <p:nvPicPr>
          <p:cNvPr id="3074" name="Picture 2" descr="A02801-04-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MECHANISM FOR REGULATION OF ACID BASE BALANCE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458200" cy="414496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Buffer system: temporary solution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Respiratory mechanism provide short time regulation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Renal mechanism :  permanent solution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Urine pH &lt; plasma pH ,4.5-9.5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Eliminate nonvolatile acid, buffered by cation   (principally Na</a:t>
            </a:r>
            <a:r>
              <a:rPr lang="en-US" b="1" baseline="30000" dirty="0" smtClean="0"/>
              <a:t>+</a:t>
            </a:r>
            <a:r>
              <a:rPr lang="en-US" b="1" dirty="0" smtClean="0"/>
              <a:t>)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Maintain alkali reserve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Acid Base Imbalance</a:t>
            </a:r>
            <a:br>
              <a:rPr lang="en-US" sz="6000" b="1" dirty="0" smtClean="0"/>
            </a:br>
            <a:r>
              <a:rPr lang="en-US" sz="6000" b="1" dirty="0" smtClean="0"/>
              <a:t>OR</a:t>
            </a:r>
            <a:br>
              <a:rPr lang="en-US" sz="6000" b="1" dirty="0" smtClean="0"/>
            </a:br>
            <a:r>
              <a:rPr lang="en-US" sz="6000" b="1" dirty="0" smtClean="0">
                <a:solidFill>
                  <a:srgbClr val="C00000"/>
                </a:solidFill>
              </a:rPr>
              <a:t>Conditions Of Acid Base Disturbances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7D74-B389-44E4-A3CE-EAAC1814777D}" type="slidenum">
              <a:rPr lang="en-US"/>
              <a:pPr/>
              <a:t>66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Body and pH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Homeostasis of </a:t>
            </a:r>
            <a:r>
              <a:rPr lang="en-US" sz="4000" dirty="0" smtClean="0"/>
              <a:t>blood pH </a:t>
            </a:r>
            <a:r>
              <a:rPr lang="en-US" sz="4000" dirty="0"/>
              <a:t>is </a:t>
            </a:r>
            <a:r>
              <a:rPr lang="en-US" sz="4000" b="1" dirty="0"/>
              <a:t>tightly </a:t>
            </a:r>
            <a:r>
              <a:rPr lang="en-US" sz="4000" b="1" dirty="0" smtClean="0"/>
              <a:t>controlled by mechanisms of Acid Base Balance.</a:t>
            </a:r>
            <a:endParaRPr lang="en-US" sz="4000" b="1" dirty="0"/>
          </a:p>
          <a:p>
            <a:r>
              <a:rPr lang="en-US" sz="4000" dirty="0"/>
              <a:t>Extracellular fluid = 7.4</a:t>
            </a:r>
          </a:p>
          <a:p>
            <a:r>
              <a:rPr lang="en-US" sz="4000" dirty="0" smtClean="0"/>
              <a:t>Blood pH regulated to </a:t>
            </a:r>
            <a:r>
              <a:rPr lang="en-US" sz="4000" dirty="0"/>
              <a:t>= 7.35 – </a:t>
            </a:r>
            <a:r>
              <a:rPr lang="en-US" sz="4000" dirty="0" smtClean="0"/>
              <a:t>7.45</a:t>
            </a:r>
            <a:endParaRPr lang="en-US" sz="4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Occurrence of Acid Base Imbalance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>
            <a:noAutofit/>
          </a:bodyPr>
          <a:lstStyle/>
          <a:p>
            <a:r>
              <a:rPr lang="en-US" sz="4400" dirty="0"/>
              <a:t>When Factors involved in homeostatic mechanisms to regulate Acid Base Balance fails to work efficiently.</a:t>
            </a:r>
          </a:p>
          <a:p>
            <a:r>
              <a:rPr lang="en-US" sz="4400" dirty="0"/>
              <a:t>Does not maintain the altered pH of blood to normal constant range.</a:t>
            </a:r>
          </a:p>
          <a:p>
            <a:r>
              <a:rPr lang="en-US" sz="4400" dirty="0"/>
              <a:t>Results into Acid Base Imbalance. 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8681205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ACIDOSIS / ALKALOSIS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2819400"/>
          </a:xfrm>
        </p:spPr>
        <p:txBody>
          <a:bodyPr>
            <a:noAutofit/>
          </a:bodyPr>
          <a:lstStyle/>
          <a:p>
            <a:r>
              <a:rPr lang="en-US" sz="6000" dirty="0"/>
              <a:t>T</a:t>
            </a:r>
            <a:r>
              <a:rPr lang="en-US" sz="6000" dirty="0" smtClean="0"/>
              <a:t>wo </a:t>
            </a:r>
            <a:r>
              <a:rPr lang="en-US" sz="6000" dirty="0"/>
              <a:t>major disturbances in </a:t>
            </a:r>
            <a:r>
              <a:rPr lang="en-US" sz="6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Acid-Base</a:t>
            </a:r>
            <a:r>
              <a:rPr lang="en-US" sz="6000" dirty="0"/>
              <a:t> balance</a:t>
            </a:r>
          </a:p>
          <a:p>
            <a:pPr lvl="1"/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Acidosis</a:t>
            </a:r>
          </a:p>
          <a:p>
            <a:pPr lvl="1"/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Alkalosis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Conditions Of Acid Base Imbalance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1"/>
            <a:ext cx="7772400" cy="1752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Acidosis /Acidemia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   ( Decreased pH/Increased H</a:t>
            </a:r>
            <a:r>
              <a:rPr lang="en-US" sz="4000" b="1" baseline="30000" dirty="0" smtClean="0">
                <a:solidFill>
                  <a:srgbClr val="C00000"/>
                </a:solidFill>
              </a:rPr>
              <a:t>+</a:t>
            </a:r>
            <a:r>
              <a:rPr lang="en-US" sz="4000" b="1" dirty="0" smtClean="0">
                <a:solidFill>
                  <a:srgbClr val="C00000"/>
                </a:solidFill>
              </a:rPr>
              <a:t> ions)</a:t>
            </a:r>
          </a:p>
          <a:p>
            <a:pPr>
              <a:buNone/>
            </a:pPr>
            <a:endParaRPr lang="en-US" sz="4000" b="1" dirty="0" smtClean="0">
              <a:solidFill>
                <a:srgbClr val="C00000"/>
              </a:solidFill>
            </a:endParaRPr>
          </a:p>
          <a:p>
            <a:r>
              <a:rPr lang="en-US" sz="4000" b="1" dirty="0" smtClean="0">
                <a:solidFill>
                  <a:srgbClr val="C00000"/>
                </a:solidFill>
              </a:rPr>
              <a:t>Alkalosis/</a:t>
            </a:r>
            <a:r>
              <a:rPr lang="en-US" sz="4000" b="1" dirty="0" err="1" smtClean="0">
                <a:solidFill>
                  <a:srgbClr val="C00000"/>
                </a:solidFill>
              </a:rPr>
              <a:t>Alkalemia</a:t>
            </a:r>
            <a:endParaRPr lang="en-US" sz="4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 (Increased pH/Decreased H</a:t>
            </a:r>
            <a:r>
              <a:rPr lang="en-US" sz="4000" b="1" baseline="30000" dirty="0" smtClean="0">
                <a:solidFill>
                  <a:srgbClr val="C00000"/>
                </a:solidFill>
              </a:rPr>
              <a:t>+</a:t>
            </a:r>
            <a:r>
              <a:rPr lang="en-US" sz="4000" b="1" dirty="0" smtClean="0">
                <a:solidFill>
                  <a:srgbClr val="C00000"/>
                </a:solidFill>
              </a:rPr>
              <a:t> ions)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Sources and Types </a:t>
            </a:r>
            <a:br>
              <a:rPr lang="en-US" sz="5400" b="1" dirty="0" smtClean="0"/>
            </a:br>
            <a:r>
              <a:rPr lang="en-US" sz="5400" b="1" dirty="0" smtClean="0"/>
              <a:t>of </a:t>
            </a:r>
            <a:br>
              <a:rPr lang="en-US" sz="5400" b="1" dirty="0" smtClean="0"/>
            </a:br>
            <a:r>
              <a:rPr lang="en-US" sz="5400" b="1" dirty="0" smtClean="0"/>
              <a:t>Acids and Alkalies </a:t>
            </a:r>
            <a:br>
              <a:rPr lang="en-US" sz="5400" b="1" dirty="0" smtClean="0"/>
            </a:br>
            <a:r>
              <a:rPr lang="en-US" sz="5400" b="1" dirty="0" smtClean="0"/>
              <a:t>Added During </a:t>
            </a:r>
            <a:br>
              <a:rPr lang="en-US" sz="5400" b="1" dirty="0" smtClean="0"/>
            </a:br>
            <a:r>
              <a:rPr lang="en-US" sz="5400" b="1" dirty="0" smtClean="0"/>
              <a:t>Metabolic Life Processes</a:t>
            </a:r>
            <a:endParaRPr lang="en-US" sz="54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9873"/>
            <a:ext cx="8305800" cy="5592763"/>
          </a:xfrm>
        </p:spPr>
        <p:txBody>
          <a:bodyPr/>
          <a:lstStyle/>
          <a:p>
            <a:r>
              <a:rPr lang="en-US" sz="4400" dirty="0" smtClean="0"/>
              <a:t>Acidosis (Acidemia) below 7.35</a:t>
            </a:r>
          </a:p>
          <a:p>
            <a:r>
              <a:rPr lang="en-US" sz="4400" dirty="0" smtClean="0"/>
              <a:t>Alkalosis (Alkalemia) above 7.45</a:t>
            </a:r>
          </a:p>
          <a:p>
            <a:r>
              <a:rPr lang="en-US" sz="4400" dirty="0" smtClean="0"/>
              <a:t>Blood pH &lt; 6.8 or &gt; 8.0 death occurs</a:t>
            </a:r>
          </a:p>
          <a:p>
            <a:endParaRPr lang="en-US" sz="4400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554CC-5C55-4BF3-A9D6-DEE4A4094816}" type="slidenum">
              <a:rPr lang="en-US"/>
              <a:pPr/>
              <a:t>71</a:t>
            </a:fld>
            <a:endParaRPr lang="en-US"/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228600" y="4191000"/>
            <a:ext cx="8915400" cy="2667000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228600" y="1371600"/>
            <a:ext cx="8915400" cy="2743200"/>
          </a:xfrm>
          <a:prstGeom prst="rect">
            <a:avLst/>
          </a:prstGeom>
          <a:solidFill>
            <a:srgbClr val="FF8BBA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ACIDOSIS / ALKALOSIS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610600" cy="40386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11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Acidosis</a:t>
            </a:r>
            <a:endParaRPr lang="en-US" sz="11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sz="11000" dirty="0">
                <a:solidFill>
                  <a:schemeClr val="tx1"/>
                </a:solidFill>
              </a:rPr>
              <a:t>A condition in which the blood has </a:t>
            </a:r>
            <a:r>
              <a:rPr lang="en-US" sz="11000" b="1" dirty="0">
                <a:solidFill>
                  <a:schemeClr val="tx1"/>
                </a:solidFill>
              </a:rPr>
              <a:t>too much acid </a:t>
            </a:r>
            <a:r>
              <a:rPr lang="en-US" sz="11000" dirty="0">
                <a:solidFill>
                  <a:schemeClr val="tx1"/>
                </a:solidFill>
              </a:rPr>
              <a:t>(or too little base), frequently resulting in a </a:t>
            </a:r>
            <a:r>
              <a:rPr lang="en-US" sz="11000" b="1" dirty="0">
                <a:solidFill>
                  <a:schemeClr val="tx1"/>
                </a:solidFill>
              </a:rPr>
              <a:t>decrease in blood </a:t>
            </a:r>
            <a:r>
              <a:rPr lang="en-US" sz="11000" b="1" dirty="0" smtClean="0">
                <a:solidFill>
                  <a:schemeClr val="tx1"/>
                </a:solidFill>
              </a:rPr>
              <a:t>pH.</a:t>
            </a:r>
            <a:endParaRPr lang="en-US" sz="11000" b="1" dirty="0">
              <a:solidFill>
                <a:schemeClr val="tx1"/>
              </a:solidFill>
            </a:endParaRPr>
          </a:p>
          <a:p>
            <a:endParaRPr lang="en-US" sz="11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11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12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Alkalosis</a:t>
            </a:r>
            <a:endParaRPr lang="en-US" sz="123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sz="12300" dirty="0">
                <a:solidFill>
                  <a:schemeClr val="tx1"/>
                </a:solidFill>
              </a:rPr>
              <a:t>A condition in which the blood has </a:t>
            </a:r>
            <a:r>
              <a:rPr lang="en-US" sz="12300" b="1" dirty="0">
                <a:solidFill>
                  <a:schemeClr val="tx1"/>
                </a:solidFill>
              </a:rPr>
              <a:t>too much base</a:t>
            </a:r>
            <a:r>
              <a:rPr lang="en-US" sz="12300" dirty="0">
                <a:solidFill>
                  <a:schemeClr val="tx1"/>
                </a:solidFill>
              </a:rPr>
              <a:t> (or too little acid), occasionally resulting in an </a:t>
            </a:r>
            <a:r>
              <a:rPr lang="en-US" sz="12300" b="1" dirty="0">
                <a:solidFill>
                  <a:schemeClr val="tx1"/>
                </a:solidFill>
              </a:rPr>
              <a:t>increase in blood </a:t>
            </a:r>
            <a:r>
              <a:rPr lang="en-US" sz="12300" b="1" dirty="0" smtClean="0">
                <a:solidFill>
                  <a:schemeClr val="tx1"/>
                </a:solidFill>
              </a:rPr>
              <a:t>pH.</a:t>
            </a:r>
            <a:endParaRPr lang="en-US" sz="123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DA70-7AF5-4230-B557-73AF8483EC0C}" type="slidenum">
              <a:rPr lang="en-US"/>
              <a:pPr/>
              <a:t>72</a:t>
            </a:fld>
            <a:endParaRPr lang="en-US"/>
          </a:p>
        </p:txBody>
      </p:sp>
      <p:pic>
        <p:nvPicPr>
          <p:cNvPr id="15362" name="Picture 2" descr="pH 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9572" name="Picture 4" descr="acid-base 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3FB2-A19F-4C1B-B2B4-569439562029}" type="slidenum">
              <a:rPr lang="en-US"/>
              <a:pPr/>
              <a:t>74</a:t>
            </a:fld>
            <a:endParaRPr lang="en-US"/>
          </a:p>
        </p:txBody>
      </p:sp>
      <p:pic>
        <p:nvPicPr>
          <p:cNvPr id="16386" name="Picture 2" descr="pH flux 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Effect of Altered pH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 smtClean="0"/>
              <a:t>Altered pH may seriously disturbs the vital processes. </a:t>
            </a:r>
          </a:p>
          <a:p>
            <a:r>
              <a:rPr lang="en-US" sz="6000" dirty="0" smtClean="0"/>
              <a:t>Might lead to fatality.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Autofit/>
          </a:bodyPr>
          <a:lstStyle/>
          <a:p>
            <a:r>
              <a:rPr lang="en-US" sz="4800" dirty="0" smtClean="0"/>
              <a:t>Most enzymes function only with narrow pH ranges.</a:t>
            </a:r>
          </a:p>
          <a:p>
            <a:r>
              <a:rPr lang="en-US" sz="4800" dirty="0" smtClean="0"/>
              <a:t>Extremes of </a:t>
            </a:r>
            <a:r>
              <a:rPr lang="en-US" sz="4800" b="1" dirty="0" smtClean="0"/>
              <a:t>pH affects the enzymatic action </a:t>
            </a:r>
            <a:r>
              <a:rPr lang="en-US" sz="4800" dirty="0" smtClean="0"/>
              <a:t>by </a:t>
            </a:r>
            <a:r>
              <a:rPr lang="en-US" sz="4800" b="1" dirty="0" smtClean="0"/>
              <a:t>protonation or deprotonation </a:t>
            </a:r>
            <a:r>
              <a:rPr lang="en-US" sz="4800" dirty="0" smtClean="0"/>
              <a:t>at the </a:t>
            </a:r>
            <a:r>
              <a:rPr lang="en-US" sz="4800" b="1" dirty="0" smtClean="0"/>
              <a:t>active sites of Enzymes</a:t>
            </a:r>
            <a:r>
              <a:rPr lang="en-US" sz="4800" dirty="0" smtClean="0"/>
              <a:t>.</a:t>
            </a:r>
          </a:p>
          <a:p>
            <a:r>
              <a:rPr lang="en-US" sz="4800" dirty="0" smtClean="0"/>
              <a:t>Makes </a:t>
            </a:r>
            <a:r>
              <a:rPr lang="en-US" sz="4800" b="1" dirty="0" smtClean="0"/>
              <a:t>Enzymes inactive</a:t>
            </a:r>
            <a:r>
              <a:rPr lang="en-US" sz="4800" dirty="0" smtClean="0"/>
              <a:t>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1355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Inactivated Enzymes</a:t>
            </a:r>
            <a:r>
              <a:rPr lang="en-US" sz="4800" dirty="0" smtClean="0"/>
              <a:t> affect metabolic reactions and metabolic pathways.</a:t>
            </a:r>
          </a:p>
          <a:p>
            <a:r>
              <a:rPr lang="en-US" sz="4800" b="1" dirty="0" smtClean="0"/>
              <a:t>Metabolism gets deranged </a:t>
            </a:r>
            <a:r>
              <a:rPr lang="en-US" sz="4800" dirty="0" smtClean="0"/>
              <a:t>.</a:t>
            </a:r>
          </a:p>
          <a:p>
            <a:r>
              <a:rPr lang="en-US" sz="4800" dirty="0" smtClean="0"/>
              <a:t>Leads to </a:t>
            </a:r>
            <a:r>
              <a:rPr lang="en-US" sz="4800" b="1" dirty="0" smtClean="0"/>
              <a:t>metabolic syndromes.</a:t>
            </a:r>
          </a:p>
          <a:p>
            <a:endParaRPr lang="en-US" sz="4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27FD8-0625-45CF-BA2F-EAA6895A0158}" type="slidenum">
              <a:rPr lang="en-US"/>
              <a:pPr/>
              <a:t>78</a:t>
            </a:fld>
            <a:endParaRPr lang="en-US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22860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4800" dirty="0" smtClean="0"/>
              <a:t>pH also </a:t>
            </a:r>
            <a:r>
              <a:rPr lang="en-US" sz="4800" dirty="0"/>
              <a:t>affect excitability </a:t>
            </a:r>
            <a:r>
              <a:rPr lang="en-US" sz="4800" dirty="0" smtClean="0"/>
              <a:t>of Nerve </a:t>
            </a:r>
            <a:r>
              <a:rPr lang="en-US" sz="4800" dirty="0"/>
              <a:t>and </a:t>
            </a:r>
            <a:r>
              <a:rPr lang="en-US" sz="4800" dirty="0" smtClean="0"/>
              <a:t>Muscle </a:t>
            </a:r>
            <a:r>
              <a:rPr lang="en-US" sz="4800" dirty="0"/>
              <a:t>cells</a:t>
            </a: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1447800" y="3124200"/>
            <a:ext cx="1371600" cy="1098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6600" dirty="0"/>
              <a:t>pH</a:t>
            </a:r>
          </a:p>
        </p:txBody>
      </p:sp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1447800" y="5105400"/>
            <a:ext cx="1371600" cy="1098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pH</a:t>
            </a:r>
          </a:p>
        </p:txBody>
      </p:sp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4038600" y="3124200"/>
            <a:ext cx="5105400" cy="1098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6600" dirty="0"/>
              <a:t>Excitability</a:t>
            </a:r>
          </a:p>
        </p:txBody>
      </p:sp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4038600" y="5105400"/>
            <a:ext cx="4953000" cy="1098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Excitability</a:t>
            </a:r>
          </a:p>
        </p:txBody>
      </p:sp>
      <p:sp>
        <p:nvSpPr>
          <p:cNvPr id="214024" name="AutoShape 8"/>
          <p:cNvSpPr>
            <a:spLocks noChangeArrowheads="1"/>
          </p:cNvSpPr>
          <p:nvPr/>
        </p:nvSpPr>
        <p:spPr bwMode="auto">
          <a:xfrm>
            <a:off x="457200" y="3048000"/>
            <a:ext cx="838200" cy="1295400"/>
          </a:xfrm>
          <a:prstGeom prst="downArrow">
            <a:avLst>
              <a:gd name="adj1" fmla="val 50000"/>
              <a:gd name="adj2" fmla="val 38636"/>
            </a:avLst>
          </a:prstGeom>
          <a:solidFill>
            <a:srgbClr val="FF3300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4025" name="AutoShape 9"/>
          <p:cNvSpPr>
            <a:spLocks noChangeArrowheads="1"/>
          </p:cNvSpPr>
          <p:nvPr/>
        </p:nvSpPr>
        <p:spPr bwMode="auto">
          <a:xfrm>
            <a:off x="3048000" y="3048000"/>
            <a:ext cx="838200" cy="1295400"/>
          </a:xfrm>
          <a:prstGeom prst="downArrow">
            <a:avLst>
              <a:gd name="adj1" fmla="val 50000"/>
              <a:gd name="adj2" fmla="val 38636"/>
            </a:avLst>
          </a:prstGeom>
          <a:solidFill>
            <a:srgbClr val="FF3300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4026" name="AutoShape 10"/>
          <p:cNvSpPr>
            <a:spLocks noChangeArrowheads="1"/>
          </p:cNvSpPr>
          <p:nvPr/>
        </p:nvSpPr>
        <p:spPr bwMode="auto">
          <a:xfrm rot="-10800000">
            <a:off x="457200" y="5105400"/>
            <a:ext cx="838200" cy="1295400"/>
          </a:xfrm>
          <a:prstGeom prst="downArrow">
            <a:avLst>
              <a:gd name="adj1" fmla="val 50000"/>
              <a:gd name="adj2" fmla="val 38636"/>
            </a:avLst>
          </a:prstGeom>
          <a:solidFill>
            <a:srgbClr val="66FF33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4027" name="AutoShape 11"/>
          <p:cNvSpPr>
            <a:spLocks noChangeArrowheads="1"/>
          </p:cNvSpPr>
          <p:nvPr/>
        </p:nvSpPr>
        <p:spPr bwMode="auto">
          <a:xfrm rot="-10800000">
            <a:off x="3048000" y="5105400"/>
            <a:ext cx="838200" cy="1295400"/>
          </a:xfrm>
          <a:prstGeom prst="downArrow">
            <a:avLst>
              <a:gd name="adj1" fmla="val 50000"/>
              <a:gd name="adj2" fmla="val 38636"/>
            </a:avLst>
          </a:prstGeom>
          <a:solidFill>
            <a:srgbClr val="66FF33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687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0" grpId="0"/>
      <p:bldP spid="214021" grpId="0"/>
      <p:bldP spid="214022" grpId="0"/>
      <p:bldP spid="214023" grpId="0"/>
      <p:bldP spid="214024" grpId="0" animBg="1"/>
      <p:bldP spid="214025" grpId="0" animBg="1"/>
      <p:bldP spid="214026" grpId="0" animBg="1"/>
      <p:bldP spid="21402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2AC64-904D-4984-B8DA-284B1775C3A3}" type="slidenum">
              <a:rPr lang="en-US"/>
              <a:pPr/>
              <a:t>79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ACID-BASE REGULATION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7772400" cy="1676400"/>
          </a:xfrm>
          <a:noFill/>
          <a:ln/>
        </p:spPr>
        <p:txBody>
          <a:bodyPr/>
          <a:lstStyle/>
          <a:p>
            <a:r>
              <a:rPr lang="en-US" sz="3200" dirty="0"/>
              <a:t>Enzymes, </a:t>
            </a:r>
            <a:r>
              <a:rPr lang="en-US" sz="3200" dirty="0" smtClean="0"/>
              <a:t>Hormones </a:t>
            </a:r>
            <a:r>
              <a:rPr lang="en-US" sz="3200" dirty="0"/>
              <a:t>and ion distribution are all affected by Hydrogen ion concentrations</a:t>
            </a:r>
          </a:p>
        </p:txBody>
      </p:sp>
      <p:pic>
        <p:nvPicPr>
          <p:cNvPr id="69644" name="Picture 1036" descr="body fluid electrolytes"/>
          <p:cNvPicPr>
            <a:picLocks noChangeAspect="1" noChangeArrowheads="1"/>
          </p:cNvPicPr>
          <p:nvPr/>
        </p:nvPicPr>
        <p:blipFill>
          <a:blip r:embed="rId3" cstate="print"/>
          <a:srcRect l="4344" t="1476" b="4353"/>
          <a:stretch>
            <a:fillRect/>
          </a:stretch>
        </p:blipFill>
        <p:spPr bwMode="auto">
          <a:xfrm>
            <a:off x="1" y="2492375"/>
            <a:ext cx="9144000" cy="4365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DE05-4A40-4CAA-9642-9025D21DE15A}" type="slidenum">
              <a:rPr lang="en-US"/>
              <a:pPr/>
              <a:t>8</a:t>
            </a:fld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>
            <a:noAutofit/>
          </a:bodyPr>
          <a:lstStyle/>
          <a:p>
            <a:r>
              <a:rPr lang="en-US" sz="8000" dirty="0"/>
              <a:t>Acids are H</a:t>
            </a:r>
            <a:r>
              <a:rPr lang="en-US" sz="8000" baseline="30000" dirty="0"/>
              <a:t>+ </a:t>
            </a:r>
            <a:r>
              <a:rPr lang="en-US" sz="8000" dirty="0"/>
              <a:t>donors.</a:t>
            </a:r>
          </a:p>
          <a:p>
            <a:r>
              <a:rPr lang="en-US" sz="8000" dirty="0"/>
              <a:t>Bases are H</a:t>
            </a:r>
            <a:r>
              <a:rPr lang="en-US" sz="8000" baseline="30000" dirty="0"/>
              <a:t>+ </a:t>
            </a:r>
            <a:r>
              <a:rPr lang="en-US" sz="8000" dirty="0"/>
              <a:t>acceptors, or give up OH</a:t>
            </a:r>
            <a:r>
              <a:rPr lang="en-US" sz="8000" baseline="30000" dirty="0"/>
              <a:t>-</a:t>
            </a:r>
            <a:r>
              <a:rPr lang="en-US" sz="8000" dirty="0"/>
              <a:t> in solution.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0E092-87D0-4B9A-ADDF-BB6DE0B22A1F}" type="slidenum">
              <a:rPr lang="en-US"/>
              <a:pPr/>
              <a:t>80</a:t>
            </a:fld>
            <a:endParaRPr 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/>
              <a:t>ACIDOSIS / ALKALOSIS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4953000"/>
          </a:xfrm>
        </p:spPr>
        <p:txBody>
          <a:bodyPr/>
          <a:lstStyle/>
          <a:p>
            <a:r>
              <a:rPr lang="en-US" sz="3200" dirty="0"/>
              <a:t>pH changes have dramatic effects on normal cell function</a:t>
            </a:r>
          </a:p>
          <a:p>
            <a:pPr lvl="1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1)</a:t>
            </a:r>
            <a:r>
              <a:rPr lang="en-US" sz="3200" dirty="0"/>
              <a:t> Changes in excitability of nerve and muscle cells</a:t>
            </a:r>
          </a:p>
          <a:p>
            <a:pPr lvl="1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2)</a:t>
            </a:r>
            <a:r>
              <a:rPr lang="en-US" sz="3200" dirty="0"/>
              <a:t> Influences </a:t>
            </a:r>
            <a:r>
              <a:rPr lang="en-US" sz="3200" dirty="0" smtClean="0"/>
              <a:t>Enzyme </a:t>
            </a:r>
            <a:r>
              <a:rPr lang="en-US" sz="3200" dirty="0"/>
              <a:t>activity</a:t>
            </a:r>
          </a:p>
          <a:p>
            <a:pPr lvl="1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3)</a:t>
            </a:r>
            <a:r>
              <a:rPr lang="en-US" sz="3200" dirty="0"/>
              <a:t> Influences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3200" dirty="0"/>
              <a:t> </a:t>
            </a:r>
            <a:r>
              <a:rPr lang="en-US" sz="3200" dirty="0" smtClean="0"/>
              <a:t>levels/Retention of K</a:t>
            </a:r>
            <a:r>
              <a:rPr lang="en-US" sz="3200" baseline="30000" dirty="0" smtClean="0"/>
              <a:t>+</a:t>
            </a:r>
            <a:endParaRPr lang="en-US" sz="3200" baseline="30000" dirty="0"/>
          </a:p>
        </p:txBody>
      </p:sp>
      <p:pic>
        <p:nvPicPr>
          <p:cNvPr id="311300" name="Picture 4" descr="ANIMATED NEVE IMPULS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495800"/>
            <a:ext cx="4619625" cy="22304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CHANGES IN CELL EXCITABILITY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sz="3200" b="1" dirty="0"/>
              <a:t>pH decrease </a:t>
            </a:r>
            <a:r>
              <a:rPr lang="en-US" sz="3200" dirty="0"/>
              <a:t>(more acidic) </a:t>
            </a:r>
            <a:r>
              <a:rPr lang="en-US" sz="3200" b="1" dirty="0"/>
              <a:t>depresses</a:t>
            </a:r>
            <a:r>
              <a:rPr lang="en-US" sz="3200" dirty="0"/>
              <a:t> the central </a:t>
            </a:r>
            <a:r>
              <a:rPr lang="en-US" sz="3200" b="1" dirty="0"/>
              <a:t>nervous system</a:t>
            </a:r>
          </a:p>
          <a:p>
            <a:pPr lvl="1"/>
            <a:r>
              <a:rPr lang="en-US" sz="3200" dirty="0"/>
              <a:t>Can lead to loss of </a:t>
            </a:r>
            <a:r>
              <a:rPr lang="en-US" sz="3200" dirty="0" smtClean="0"/>
              <a:t>consciousness </a:t>
            </a:r>
            <a:endParaRPr lang="en-US" sz="3200" dirty="0"/>
          </a:p>
          <a:p>
            <a:r>
              <a:rPr lang="en-US" sz="3200" b="1" dirty="0"/>
              <a:t>pH increase </a:t>
            </a:r>
            <a:r>
              <a:rPr lang="en-US" sz="3200" dirty="0"/>
              <a:t>(more </a:t>
            </a:r>
            <a:r>
              <a:rPr lang="en-US" sz="3200" dirty="0" smtClean="0"/>
              <a:t>basic)causes</a:t>
            </a:r>
            <a:r>
              <a:rPr lang="en-US" sz="3200" b="1" dirty="0" smtClean="0"/>
              <a:t> over excitability </a:t>
            </a:r>
            <a:r>
              <a:rPr lang="en-US" sz="3200" dirty="0" smtClean="0"/>
              <a:t>of</a:t>
            </a:r>
            <a:r>
              <a:rPr lang="en-US" sz="3200" b="1" dirty="0" smtClean="0"/>
              <a:t> nervous system.</a:t>
            </a:r>
            <a:endParaRPr lang="en-US" sz="3200" b="1" dirty="0"/>
          </a:p>
          <a:p>
            <a:pPr lvl="1"/>
            <a:r>
              <a:rPr lang="en-US" sz="3200" dirty="0"/>
              <a:t>Tingling sensations, nervousness, muscle twitches</a:t>
            </a:r>
          </a:p>
        </p:txBody>
      </p:sp>
      <p:pic>
        <p:nvPicPr>
          <p:cNvPr id="312326" name="Picture 6" descr="neuron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7150" y="5305425"/>
            <a:ext cx="3524250" cy="1171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2BB99-90A5-4262-B555-E8223D56BB18}" type="slidenum">
              <a:rPr lang="en-US"/>
              <a:pPr/>
              <a:t>82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762000"/>
          </a:xfrm>
        </p:spPr>
        <p:txBody>
          <a:bodyPr/>
          <a:lstStyle/>
          <a:p>
            <a:r>
              <a:rPr lang="en-US"/>
              <a:t>INFLUENCES ON ENZYME ACTIVITY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3200400"/>
          </a:xfrm>
        </p:spPr>
        <p:txBody>
          <a:bodyPr/>
          <a:lstStyle/>
          <a:p>
            <a:r>
              <a:rPr lang="en-US" sz="3200"/>
              <a:t>pH increases or decreases can alter the shape of the enzyme rendering it non-functional</a:t>
            </a:r>
          </a:p>
          <a:p>
            <a:r>
              <a:rPr lang="en-US" sz="3200"/>
              <a:t>Changes in enzyme structure can result in accelerated or depressed metabolic actions within the cell</a:t>
            </a:r>
          </a:p>
        </p:txBody>
      </p:sp>
      <p:pic>
        <p:nvPicPr>
          <p:cNvPr id="313351" name="Picture 7" descr="Enzyme and substr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389438"/>
            <a:ext cx="3810000" cy="24685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3352" name="Picture 8" descr="Den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376738"/>
            <a:ext cx="5105400" cy="251777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F9A4-50EA-4F79-BE3B-4ED681FEBEB4}" type="slidenum">
              <a:rPr lang="en-US"/>
              <a:pPr/>
              <a:t>83</a:t>
            </a:fld>
            <a:endParaRPr 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838200"/>
          </a:xfrm>
        </p:spPr>
        <p:txBody>
          <a:bodyPr/>
          <a:lstStyle/>
          <a:p>
            <a:r>
              <a:rPr lang="en-US"/>
              <a:t>INFLUENCES ON K</a:t>
            </a:r>
            <a:r>
              <a:rPr lang="en-US" baseline="30000"/>
              <a:t>+</a:t>
            </a:r>
            <a:r>
              <a:rPr lang="en-US"/>
              <a:t> LEVELS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3048000"/>
          </a:xfrm>
        </p:spPr>
        <p:txBody>
          <a:bodyPr/>
          <a:lstStyle/>
          <a:p>
            <a:r>
              <a:rPr lang="en-US" sz="3200" dirty="0"/>
              <a:t>If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3200" dirty="0"/>
              <a:t> concentrations are high (acidosis) than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3200" dirty="0"/>
              <a:t> is secreted in greater amounts</a:t>
            </a:r>
          </a:p>
          <a:p>
            <a:r>
              <a:rPr lang="en-US" sz="3200" dirty="0"/>
              <a:t>This leaves less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3200" dirty="0"/>
              <a:t> than usual </a:t>
            </a:r>
            <a:r>
              <a:rPr lang="en-US" sz="3200" dirty="0" smtClean="0"/>
              <a:t>excreted.</a:t>
            </a:r>
            <a:endParaRPr lang="en-US" sz="3200" dirty="0"/>
          </a:p>
          <a:p>
            <a:r>
              <a:rPr lang="en-US" sz="3200" dirty="0"/>
              <a:t>The resultant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3200" dirty="0"/>
              <a:t> retention can affect cardiac function and other systems</a:t>
            </a:r>
          </a:p>
        </p:txBody>
      </p:sp>
      <p:pic>
        <p:nvPicPr>
          <p:cNvPr id="315396" name="Picture 4" descr="renal tubu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5257800"/>
            <a:ext cx="9153525" cy="1600200"/>
          </a:xfrm>
          <a:prstGeom prst="rect">
            <a:avLst/>
          </a:prstGeom>
          <a:noFill/>
        </p:spPr>
      </p:pic>
      <p:sp>
        <p:nvSpPr>
          <p:cNvPr id="315397" name="Oval 5"/>
          <p:cNvSpPr>
            <a:spLocks noChangeArrowheads="1"/>
          </p:cNvSpPr>
          <p:nvPr/>
        </p:nvSpPr>
        <p:spPr bwMode="auto">
          <a:xfrm>
            <a:off x="457200" y="5334000"/>
            <a:ext cx="3048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200"/>
              <a:t>K</a:t>
            </a:r>
            <a:r>
              <a:rPr lang="en-US" sz="1200" baseline="30000"/>
              <a:t>+</a:t>
            </a:r>
          </a:p>
        </p:txBody>
      </p:sp>
      <p:sp>
        <p:nvSpPr>
          <p:cNvPr id="315398" name="Oval 6"/>
          <p:cNvSpPr>
            <a:spLocks noChangeArrowheads="1"/>
          </p:cNvSpPr>
          <p:nvPr/>
        </p:nvSpPr>
        <p:spPr bwMode="auto">
          <a:xfrm>
            <a:off x="457200" y="5334000"/>
            <a:ext cx="3048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200"/>
              <a:t>K</a:t>
            </a:r>
            <a:r>
              <a:rPr lang="en-US" sz="1200" baseline="30000"/>
              <a:t>+</a:t>
            </a:r>
          </a:p>
        </p:txBody>
      </p:sp>
      <p:sp>
        <p:nvSpPr>
          <p:cNvPr id="315399" name="Oval 7"/>
          <p:cNvSpPr>
            <a:spLocks noChangeArrowheads="1"/>
          </p:cNvSpPr>
          <p:nvPr/>
        </p:nvSpPr>
        <p:spPr bwMode="auto">
          <a:xfrm>
            <a:off x="457200" y="5334000"/>
            <a:ext cx="3048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200"/>
              <a:t>K</a:t>
            </a:r>
            <a:r>
              <a:rPr lang="en-US" sz="1200" baseline="30000"/>
              <a:t>+</a:t>
            </a:r>
          </a:p>
        </p:txBody>
      </p:sp>
      <p:pic>
        <p:nvPicPr>
          <p:cNvPr id="315403" name="Picture 11" descr="renal tubule"/>
          <p:cNvPicPr>
            <a:picLocks noChangeAspect="1" noChangeArrowheads="1"/>
          </p:cNvPicPr>
          <p:nvPr/>
        </p:nvPicPr>
        <p:blipFill>
          <a:blip r:embed="rId3" cstate="print"/>
          <a:srcRect l="24246" r="60770"/>
          <a:stretch>
            <a:fillRect/>
          </a:stretch>
        </p:blipFill>
        <p:spPr bwMode="auto">
          <a:xfrm>
            <a:off x="2209800" y="5257800"/>
            <a:ext cx="1371600" cy="1600200"/>
          </a:xfrm>
          <a:prstGeom prst="rect">
            <a:avLst/>
          </a:prstGeom>
          <a:noFill/>
        </p:spPr>
      </p:pic>
      <p:sp>
        <p:nvSpPr>
          <p:cNvPr id="315404" name="Oval 12"/>
          <p:cNvSpPr>
            <a:spLocks noChangeArrowheads="1"/>
          </p:cNvSpPr>
          <p:nvPr/>
        </p:nvSpPr>
        <p:spPr bwMode="auto">
          <a:xfrm>
            <a:off x="8534400" y="5410200"/>
            <a:ext cx="304800" cy="304800"/>
          </a:xfrm>
          <a:prstGeom prst="ellipse">
            <a:avLst/>
          </a:prstGeom>
          <a:solidFill>
            <a:srgbClr val="66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200"/>
              <a:t>Na</a:t>
            </a:r>
            <a:r>
              <a:rPr lang="en-US" sz="1200" baseline="30000"/>
              <a:t>+</a:t>
            </a:r>
          </a:p>
        </p:txBody>
      </p:sp>
      <p:sp>
        <p:nvSpPr>
          <p:cNvPr id="315405" name="Oval 13"/>
          <p:cNvSpPr>
            <a:spLocks noChangeArrowheads="1"/>
          </p:cNvSpPr>
          <p:nvPr/>
        </p:nvSpPr>
        <p:spPr bwMode="auto">
          <a:xfrm>
            <a:off x="8534400" y="5410200"/>
            <a:ext cx="304800" cy="304800"/>
          </a:xfrm>
          <a:prstGeom prst="ellipse">
            <a:avLst/>
          </a:prstGeom>
          <a:solidFill>
            <a:srgbClr val="66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200"/>
              <a:t>Na</a:t>
            </a:r>
            <a:r>
              <a:rPr lang="en-US" sz="1200" baseline="30000"/>
              <a:t>+</a:t>
            </a:r>
          </a:p>
        </p:txBody>
      </p:sp>
      <p:sp>
        <p:nvSpPr>
          <p:cNvPr id="315406" name="Oval 14"/>
          <p:cNvSpPr>
            <a:spLocks noChangeArrowheads="1"/>
          </p:cNvSpPr>
          <p:nvPr/>
        </p:nvSpPr>
        <p:spPr bwMode="auto">
          <a:xfrm>
            <a:off x="8534400" y="5410200"/>
            <a:ext cx="304800" cy="304800"/>
          </a:xfrm>
          <a:prstGeom prst="ellipse">
            <a:avLst/>
          </a:prstGeom>
          <a:solidFill>
            <a:srgbClr val="66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200"/>
              <a:t>Na</a:t>
            </a:r>
            <a:r>
              <a:rPr lang="en-US" sz="1200" baseline="30000"/>
              <a:t>+</a:t>
            </a:r>
          </a:p>
        </p:txBody>
      </p:sp>
      <p:sp>
        <p:nvSpPr>
          <p:cNvPr id="315407" name="Oval 15"/>
          <p:cNvSpPr>
            <a:spLocks noChangeArrowheads="1"/>
          </p:cNvSpPr>
          <p:nvPr/>
        </p:nvSpPr>
        <p:spPr bwMode="auto">
          <a:xfrm>
            <a:off x="8534400" y="5410200"/>
            <a:ext cx="304800" cy="304800"/>
          </a:xfrm>
          <a:prstGeom prst="ellipse">
            <a:avLst/>
          </a:prstGeom>
          <a:solidFill>
            <a:srgbClr val="66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200"/>
              <a:t>Na</a:t>
            </a:r>
            <a:r>
              <a:rPr lang="en-US" sz="1200" baseline="30000"/>
              <a:t>+</a:t>
            </a:r>
          </a:p>
        </p:txBody>
      </p:sp>
      <p:sp>
        <p:nvSpPr>
          <p:cNvPr id="315408" name="Oval 16"/>
          <p:cNvSpPr>
            <a:spLocks noChangeArrowheads="1"/>
          </p:cNvSpPr>
          <p:nvPr/>
        </p:nvSpPr>
        <p:spPr bwMode="auto">
          <a:xfrm>
            <a:off x="8534400" y="5410200"/>
            <a:ext cx="304800" cy="304800"/>
          </a:xfrm>
          <a:prstGeom prst="ellipse">
            <a:avLst/>
          </a:prstGeom>
          <a:solidFill>
            <a:srgbClr val="66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200"/>
              <a:t>Na</a:t>
            </a:r>
            <a:r>
              <a:rPr lang="en-US" sz="1200" baseline="30000"/>
              <a:t>+</a:t>
            </a:r>
          </a:p>
        </p:txBody>
      </p:sp>
      <p:sp>
        <p:nvSpPr>
          <p:cNvPr id="315409" name="Oval 17"/>
          <p:cNvSpPr>
            <a:spLocks noChangeArrowheads="1"/>
          </p:cNvSpPr>
          <p:nvPr/>
        </p:nvSpPr>
        <p:spPr bwMode="auto">
          <a:xfrm>
            <a:off x="8534400" y="5410200"/>
            <a:ext cx="304800" cy="304800"/>
          </a:xfrm>
          <a:prstGeom prst="ellipse">
            <a:avLst/>
          </a:prstGeom>
          <a:solidFill>
            <a:srgbClr val="66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200"/>
              <a:t>Na</a:t>
            </a:r>
            <a:r>
              <a:rPr lang="en-US" sz="1200" baseline="30000"/>
              <a:t>+</a:t>
            </a:r>
          </a:p>
        </p:txBody>
      </p:sp>
      <p:sp>
        <p:nvSpPr>
          <p:cNvPr id="315410" name="AutoShape 18"/>
          <p:cNvSpPr>
            <a:spLocks noChangeArrowheads="1"/>
          </p:cNvSpPr>
          <p:nvPr/>
        </p:nvSpPr>
        <p:spPr bwMode="auto">
          <a:xfrm>
            <a:off x="4953000" y="5410200"/>
            <a:ext cx="609600" cy="609600"/>
          </a:xfrm>
          <a:prstGeom prst="plus">
            <a:avLst>
              <a:gd name="adj" fmla="val 44532"/>
            </a:avLst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11" name="AutoShape 19"/>
          <p:cNvSpPr>
            <a:spLocks noChangeArrowheads="1"/>
          </p:cNvSpPr>
          <p:nvPr/>
        </p:nvSpPr>
        <p:spPr bwMode="auto">
          <a:xfrm>
            <a:off x="1219200" y="5334000"/>
            <a:ext cx="609600" cy="609600"/>
          </a:xfrm>
          <a:prstGeom prst="plus">
            <a:avLst>
              <a:gd name="adj" fmla="val 44532"/>
            </a:avLst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12" name="Oval 20"/>
          <p:cNvSpPr>
            <a:spLocks noChangeArrowheads="1"/>
          </p:cNvSpPr>
          <p:nvPr/>
        </p:nvSpPr>
        <p:spPr bwMode="auto">
          <a:xfrm>
            <a:off x="381000" y="5715000"/>
            <a:ext cx="304800" cy="3048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200"/>
              <a:t>H</a:t>
            </a:r>
            <a:r>
              <a:rPr lang="en-US" sz="1200" baseline="30000"/>
              <a:t>+</a:t>
            </a:r>
          </a:p>
        </p:txBody>
      </p:sp>
      <p:sp>
        <p:nvSpPr>
          <p:cNvPr id="315413" name="Oval 21"/>
          <p:cNvSpPr>
            <a:spLocks noChangeArrowheads="1"/>
          </p:cNvSpPr>
          <p:nvPr/>
        </p:nvSpPr>
        <p:spPr bwMode="auto">
          <a:xfrm>
            <a:off x="381000" y="5715000"/>
            <a:ext cx="304800" cy="3048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200"/>
              <a:t>H</a:t>
            </a:r>
            <a:r>
              <a:rPr lang="en-US" sz="1200" baseline="30000"/>
              <a:t>+</a:t>
            </a:r>
          </a:p>
        </p:txBody>
      </p:sp>
      <p:sp>
        <p:nvSpPr>
          <p:cNvPr id="315414" name="Oval 22"/>
          <p:cNvSpPr>
            <a:spLocks noChangeArrowheads="1"/>
          </p:cNvSpPr>
          <p:nvPr/>
        </p:nvSpPr>
        <p:spPr bwMode="auto">
          <a:xfrm>
            <a:off x="381000" y="5715000"/>
            <a:ext cx="304800" cy="3048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200"/>
              <a:t>H</a:t>
            </a:r>
            <a:r>
              <a:rPr lang="en-US" sz="1200" baseline="30000"/>
              <a:t>+</a:t>
            </a:r>
          </a:p>
        </p:txBody>
      </p:sp>
      <p:sp>
        <p:nvSpPr>
          <p:cNvPr id="315415" name="Oval 23"/>
          <p:cNvSpPr>
            <a:spLocks noChangeArrowheads="1"/>
          </p:cNvSpPr>
          <p:nvPr/>
        </p:nvSpPr>
        <p:spPr bwMode="auto">
          <a:xfrm>
            <a:off x="381000" y="5715000"/>
            <a:ext cx="304800" cy="3048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200"/>
              <a:t>H</a:t>
            </a:r>
            <a:r>
              <a:rPr lang="en-US" sz="1200" baseline="30000"/>
              <a:t>+</a:t>
            </a:r>
          </a:p>
        </p:txBody>
      </p:sp>
      <p:sp>
        <p:nvSpPr>
          <p:cNvPr id="315416" name="Oval 24"/>
          <p:cNvSpPr>
            <a:spLocks noChangeArrowheads="1"/>
          </p:cNvSpPr>
          <p:nvPr/>
        </p:nvSpPr>
        <p:spPr bwMode="auto">
          <a:xfrm>
            <a:off x="381000" y="5715000"/>
            <a:ext cx="304800" cy="3048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200"/>
              <a:t>H</a:t>
            </a:r>
            <a:r>
              <a:rPr lang="en-US" sz="1200" baseline="30000"/>
              <a:t>+</a:t>
            </a:r>
          </a:p>
        </p:txBody>
      </p:sp>
      <p:sp>
        <p:nvSpPr>
          <p:cNvPr id="315417" name="Oval 25"/>
          <p:cNvSpPr>
            <a:spLocks noChangeArrowheads="1"/>
          </p:cNvSpPr>
          <p:nvPr/>
        </p:nvSpPr>
        <p:spPr bwMode="auto">
          <a:xfrm>
            <a:off x="381000" y="5715000"/>
            <a:ext cx="304800" cy="3048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200"/>
              <a:t>H</a:t>
            </a:r>
            <a:r>
              <a:rPr lang="en-US" sz="1200" baseline="30000"/>
              <a:t>+</a:t>
            </a:r>
          </a:p>
        </p:txBody>
      </p:sp>
      <p:sp>
        <p:nvSpPr>
          <p:cNvPr id="315418" name="Oval 26"/>
          <p:cNvSpPr>
            <a:spLocks noChangeArrowheads="1"/>
          </p:cNvSpPr>
          <p:nvPr/>
        </p:nvSpPr>
        <p:spPr bwMode="auto">
          <a:xfrm>
            <a:off x="381000" y="5715000"/>
            <a:ext cx="304800" cy="3048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200"/>
              <a:t>H</a:t>
            </a:r>
            <a:r>
              <a:rPr lang="en-US" sz="1200" baseline="30000"/>
              <a:t>+</a:t>
            </a:r>
          </a:p>
        </p:txBody>
      </p:sp>
      <p:sp>
        <p:nvSpPr>
          <p:cNvPr id="315419" name="Oval 27"/>
          <p:cNvSpPr>
            <a:spLocks noChangeArrowheads="1"/>
          </p:cNvSpPr>
          <p:nvPr/>
        </p:nvSpPr>
        <p:spPr bwMode="auto">
          <a:xfrm>
            <a:off x="457200" y="5334000"/>
            <a:ext cx="3048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200"/>
              <a:t>K</a:t>
            </a:r>
            <a:r>
              <a:rPr lang="en-US" sz="1200" baseline="30000"/>
              <a:t>+</a:t>
            </a:r>
          </a:p>
        </p:txBody>
      </p:sp>
      <p:sp>
        <p:nvSpPr>
          <p:cNvPr id="315420" name="Oval 28"/>
          <p:cNvSpPr>
            <a:spLocks noChangeArrowheads="1"/>
          </p:cNvSpPr>
          <p:nvPr/>
        </p:nvSpPr>
        <p:spPr bwMode="auto">
          <a:xfrm>
            <a:off x="457200" y="5334000"/>
            <a:ext cx="3048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200"/>
              <a:t>K</a:t>
            </a:r>
            <a:r>
              <a:rPr lang="en-US" sz="1200" baseline="30000"/>
              <a:t>+</a:t>
            </a:r>
          </a:p>
        </p:txBody>
      </p:sp>
      <p:sp>
        <p:nvSpPr>
          <p:cNvPr id="315423" name="Oval 31"/>
          <p:cNvSpPr>
            <a:spLocks noChangeArrowheads="1"/>
          </p:cNvSpPr>
          <p:nvPr/>
        </p:nvSpPr>
        <p:spPr bwMode="auto">
          <a:xfrm>
            <a:off x="457200" y="5334000"/>
            <a:ext cx="3048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200"/>
              <a:t>K</a:t>
            </a:r>
            <a:r>
              <a:rPr lang="en-US" sz="1200" baseline="30000"/>
              <a:t>+</a:t>
            </a:r>
          </a:p>
        </p:txBody>
      </p:sp>
      <p:sp>
        <p:nvSpPr>
          <p:cNvPr id="315424" name="Oval 32"/>
          <p:cNvSpPr>
            <a:spLocks noChangeArrowheads="1"/>
          </p:cNvSpPr>
          <p:nvPr/>
        </p:nvSpPr>
        <p:spPr bwMode="auto">
          <a:xfrm>
            <a:off x="457200" y="5334000"/>
            <a:ext cx="3048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200"/>
              <a:t>K</a:t>
            </a:r>
            <a:r>
              <a:rPr lang="en-US" sz="1200" baseline="30000"/>
              <a:t>+</a:t>
            </a:r>
          </a:p>
        </p:txBody>
      </p:sp>
      <p:sp>
        <p:nvSpPr>
          <p:cNvPr id="315425" name="Oval 33"/>
          <p:cNvSpPr>
            <a:spLocks noChangeArrowheads="1"/>
          </p:cNvSpPr>
          <p:nvPr/>
        </p:nvSpPr>
        <p:spPr bwMode="auto">
          <a:xfrm>
            <a:off x="457200" y="5334000"/>
            <a:ext cx="3048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200"/>
              <a:t>K</a:t>
            </a:r>
            <a:r>
              <a:rPr lang="en-US" sz="1200" baseline="30000"/>
              <a:t>+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8000" fill="hold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80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28267E-7 C -0.05504 0.00093 -0.12396 0.00765 -0.18091 -0.00162 C -0.25816 5.28267E-7 -0.23108 -0.0051 -0.26441 0.00347 C -0.27153 0.00301 -0.27882 0.00278 -0.28594 0.00185 C -0.29219 0.00093 -0.29879 -0.00301 -0.30504 -0.00487 C -0.31355 -0.00741 -0.32153 -0.0088 -0.33039 -0.00996 C -0.33959 -0.0095 -0.34896 -0.00927 -0.35816 -0.00834 C -0.36823 -0.00741 -0.37848 -0.00185 -0.38855 5.28267E-7 C -0.4125 0.0088 -0.43889 0.00765 -0.4632 0.00857 C -0.49514 0.00487 -0.51164 0.00579 -0.55053 0.00695 C -0.5698 0.0095 -0.5875 0.01599 -0.60625 0.02039 C -0.62726 0.02525 -0.64862 0.02688 -0.66962 0.03058 C -0.71546 0.02896 -0.75921 0.02757 -0.80504 0.02873 C -0.81598 0.03267 -0.804 0.02873 -0.82275 0.03221 C -0.82848 0.03313 -0.83386 0.03661 -0.83924 0.03892 C -0.84775 0.04657 -0.84393 0.04425 -0.85053 0.0475 C -0.85139 0.04912 -0.85191 0.05097 -0.85313 0.05236 C -0.85539 0.05514 -0.86077 0.05931 -0.86077 0.05931 C -0.86667 0.0709 -0.86337 0.06696 -0.86962 0.07275 C -0.87101 0.07831 -0.87327 0.08248 -0.87466 0.08804 C -0.87674 0.11284 -0.88091 0.13716 -0.88733 0.16056 C -0.88941 0.17748 -0.89063 0.19439 -0.89237 0.21131 C -0.89115 0.25255 -0.89809 0.25 -0.87969 0.26877 C -0.8691 0.27942 -0.8816 0.27294 -0.87205 0.27711 C -0.86077 0.29217 -0.84584 0.30259 -0.83039 0.30746 C -0.82275 0.31256 -0.81424 0.31603 -0.80625 0.31928 C -0.78698 0.32715 -0.76945 0.3392 -0.74931 0.34291 C -0.74115 0.34847 -0.73559 0.34986 -0.72657 0.35148 C -0.6757 0.37141 -0.62223 0.37257 -0.56962 0.37674 C -0.53768 0.38183 -0.57813 0.37604 -0.50747 0.37674 C -0.4257 0.37743 -0.39636 0.37905 -0.3316 0.38183 C -0.31684 0.38322 -0.30313 0.3874 -0.28855 0.39041 C -0.26615 0.40199 -0.24289 0.40083 -0.21893 0.40222 C -0.14271 0.40083 -0.14115 0.40315 -0.0948 0.39713 C -0.08525 0.39064 -0.07483 0.38855 -0.06441 0.38531 C -0.05452 0.3823 -0.04375 0.37766 -0.03421 0.37349 C -0.02466 0.36446 -0.0165 0.35565 -0.00747 0.34639 C -0.00226 0.34106 -0.0007 0.34221 0.00382 0.33619 C 0.0085 0.32993 0.0125 0.32391 0.01909 0.32113 C 0.02725 0.31372 0.03472 0.30514 0.04184 0.29564 C 0.04392 0.29286 0.04687 0.29124 0.04947 0.28892 C 0.05069 0.28777 0.05329 0.28568 0.05329 0.28568 C 0.05625 0.27966 0.06007 0.27757 0.06336 0.27201 C 0.06822 0.2639 0.07239 0.25602 0.07604 0.24676 C 0.07638 0.24444 0.07656 0.24212 0.07725 0.24004 C 0.07864 0.23633 0.08229 0.22984 0.08229 0.22984 C 0.08437 0.21756 0.08663 0.20528 0.08871 0.19277 C 0.08975 0.1652 0.09166 0.13948 0.09253 0.11168 C 0.09132 0.01575 0.11232 0.01321 0.07343 -0.00324 C 0.02118 0.00093 0.04566 5.28267E-7 4.44444E-6 5.28267E-7 Z " pathEditMode="relative" ptsTypes="ffffffffffffffffffffffffffffffffffffffffffffffffff">
                                      <p:cBhvr>
                                        <p:cTn id="10" dur="15000" fill="hold"/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2725E-6 C 0.02014 -0.00255 0.03906 -0.00857 0.05937 -0.01019 C 0.07691 -0.01251 0.09114 -0.00811 0.10677 -0.00834 C 0.12257 -0.00672 0.1401 -0.00139 0.15364 -1.42725E-6 C 0.16857 0.00116 0.17482 -0.00278 0.18784 -1.42725E-6 C 0.20468 -0.00301 0.22239 -0.00255 0.23836 0.0051 C 0.24444 0.01321 0.25208 0.00742 0.25694 0.01692 C 0.26111 0.03452 0.25451 0.00834 0.26076 0.02711 C 0.26336 0.03476 0.2651 0.04426 0.26701 0.05236 C 0.26666 0.06766 0.26649 0.08272 0.2658 0.09801 C 0.26527 0.11029 0.25885 0.12211 0.25555 0.13346 C 0.25191 0.14597 0.2493 0.15941 0.2467 0.17238 C 0.24566 0.18211 0.24427 0.19138 0.24288 0.20111 C 0.24201 0.22312 0.24375 0.27224 0.23159 0.29217 C 0.22795 0.29796 0.22534 0.29935 0.22014 0.30399 C 0.21371 0.30955 0.19861 0.30769 0.18975 0.31094 C 0.15798 0.31001 0.13489 0.31117 0.10625 0.30584 C 0.09896 0.30306 0.09236 0.30074 0.08472 0.29912 C 0.07725 0.29541 0.06961 0.2931 0.06198 0.29055 C 0.0559 0.28638 0.04948 0.28082 0.04288 0.27873 C 0.02639 0.26738 0.04843 0.28337 0.03402 0.27039 C 0.02396 0.26135 0.03715 0.27688 0.02656 0.26529 C 0.01562 0.25348 0.03211 0.26877 0.01771 0.25 C 0.01423 0.2456 0.01093 0.24097 0.00746 0.23656 C 0.00642 0.23517 0.00486 0.23448 0.00364 0.23309 C 0.00052 0.22938 -0.00226 0.22521 -0.00521 0.22127 C -0.00764 0.2178 -0.01268 0.21108 -0.01268 0.21131 C -0.01493 0.2032 -0.01441 0.20737 -0.01268 0.19602 C -0.01198 0.19138 -0.01025 0.18235 -0.01025 0.18258 C -0.00712 0.11029 -0.01025 0.19787 -0.01025 0.0811 C -0.01025 0.05978 -0.00955 0.03823 -0.00886 0.01692 C -0.00851 0.00556 -0.00747 0.00834 3.33333E-6 0.00162 C 0.00486 -0.00255 0.00503 -0.00232 3.33333E-6 -1.42725E-6 Z " pathEditMode="relative" rAng="0" ptsTypes="ffaffffffffffffffffffffffffffffff">
                                      <p:cBhvr>
                                        <p:cTn id="12" dur="15000" fill="hold"/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149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44444E-6 5.28267E-7 C -0.05504 0.00093 -0.12396 0.00765 -0.18091 -0.00162 C -0.25816 5.28267E-7 -0.23108 -0.0051 -0.26441 0.00347 C -0.27153 0.00301 -0.27882 0.00278 -0.28594 0.00185 C -0.29219 0.00093 -0.29879 -0.00301 -0.30504 -0.00487 C -0.31355 -0.00741 -0.32153 -0.0088 -0.33039 -0.00996 C -0.33959 -0.0095 -0.34896 -0.00927 -0.35816 -0.00834 C -0.36823 -0.00741 -0.37848 -0.00185 -0.38855 5.28267E-7 C -0.4125 0.0088 -0.43889 0.00765 -0.4632 0.00857 C -0.49514 0.00487 -0.51164 0.00579 -0.55053 0.00695 C -0.5698 0.0095 -0.5875 0.01599 -0.60625 0.02039 C -0.62726 0.02525 -0.64862 0.02688 -0.66962 0.03058 C -0.71546 0.02896 -0.75921 0.02757 -0.80504 0.02873 C -0.81598 0.03267 -0.804 0.02873 -0.82275 0.03221 C -0.82848 0.03313 -0.83386 0.03661 -0.83924 0.03892 C -0.84775 0.04657 -0.84393 0.04425 -0.85053 0.0475 C -0.85139 0.04912 -0.85191 0.05097 -0.85313 0.05236 C -0.85539 0.05514 -0.86077 0.05931 -0.86077 0.05931 C -0.86667 0.0709 -0.86337 0.06696 -0.86962 0.07275 C -0.87101 0.07831 -0.87327 0.08248 -0.87466 0.08804 C -0.87674 0.11284 -0.88091 0.13716 -0.88733 0.16056 C -0.88941 0.17748 -0.89063 0.19439 -0.89237 0.21131 C -0.89115 0.25255 -0.89809 0.25 -0.87969 0.26877 C -0.8691 0.27942 -0.8816 0.27294 -0.87205 0.27711 C -0.86077 0.29217 -0.84584 0.30259 -0.83039 0.30746 C -0.82275 0.31256 -0.81424 0.31603 -0.80625 0.31928 C -0.78698 0.32715 -0.76945 0.3392 -0.74931 0.34291 C -0.74115 0.34847 -0.73559 0.34986 -0.72657 0.35148 C -0.6757 0.37141 -0.62223 0.37257 -0.56962 0.37674 C -0.53768 0.38183 -0.57813 0.37604 -0.50747 0.37674 C -0.4257 0.37743 -0.39636 0.37905 -0.3316 0.38183 C -0.31684 0.38322 -0.30313 0.3874 -0.28855 0.39041 C -0.26615 0.40199 -0.24289 0.40083 -0.21893 0.40222 C -0.14271 0.40083 -0.14115 0.40315 -0.0948 0.39713 C -0.08525 0.39064 -0.07483 0.38855 -0.06441 0.38531 C -0.05452 0.3823 -0.04375 0.37766 -0.03421 0.37349 C -0.02466 0.36446 -0.0165 0.35565 -0.00747 0.34639 C -0.00226 0.34106 -0.0007 0.34221 0.00382 0.33619 C 0.0085 0.32993 0.0125 0.32391 0.01909 0.32113 C 0.02725 0.31372 0.03472 0.30514 0.04184 0.29564 C 0.04392 0.29286 0.04687 0.29124 0.04947 0.28892 C 0.05069 0.28777 0.05329 0.28568 0.05329 0.28568 C 0.05625 0.27966 0.06007 0.27757 0.06336 0.27201 C 0.06822 0.2639 0.07239 0.25602 0.07604 0.24676 C 0.07638 0.24444 0.07656 0.24212 0.07725 0.24004 C 0.07864 0.23633 0.08229 0.22984 0.08229 0.22984 C 0.08437 0.21756 0.08663 0.20528 0.08871 0.19277 C 0.08975 0.1652 0.09166 0.13948 0.09253 0.11168 C 0.09132 0.01575 0.11232 0.01321 0.07343 -0.00324 C 0.02118 0.00093 0.04566 5.28267E-7 4.44444E-6 5.28267E-7 Z " pathEditMode="relative" ptsTypes="ffffffffffffffffffffffffffffffffffffffffffffffffff">
                                      <p:cBhvr>
                                        <p:cTn id="14" dur="15000" fill="hold"/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1.42725E-6 C 0.02014 -0.00255 0.03906 -0.00857 0.05937 -0.01019 C 0.07691 -0.01251 0.09114 -0.00811 0.10677 -0.00834 C 0.12257 -0.00672 0.1401 -0.00139 0.15364 -1.42725E-6 C 0.16857 0.00116 0.17482 -0.00278 0.18784 -1.42725E-6 C 0.20468 -0.00301 0.22239 -0.00255 0.23836 0.0051 C 0.24444 0.01321 0.25208 0.00742 0.25694 0.01692 C 0.26111 0.03452 0.25451 0.00834 0.26076 0.02711 C 0.26336 0.03476 0.2651 0.04426 0.26701 0.05236 C 0.26666 0.06766 0.26649 0.08272 0.2658 0.09801 C 0.26527 0.11029 0.25885 0.12211 0.25555 0.13346 C 0.25191 0.14597 0.2493 0.15941 0.2467 0.17238 C 0.24566 0.18211 0.24427 0.19138 0.24288 0.20111 C 0.24201 0.22312 0.24375 0.27224 0.23159 0.29217 C 0.22795 0.29796 0.22534 0.29935 0.22014 0.30399 C 0.21371 0.30955 0.19861 0.30769 0.18975 0.31094 C 0.15798 0.31001 0.13489 0.31117 0.10625 0.30584 C 0.09896 0.30306 0.09236 0.30074 0.08472 0.29912 C 0.07725 0.29541 0.06961 0.2931 0.06198 0.29055 C 0.0559 0.28638 0.04948 0.28082 0.04288 0.27873 C 0.02639 0.26738 0.04843 0.28337 0.03402 0.27039 C 0.02396 0.26135 0.03715 0.27688 0.02656 0.26529 C 0.01562 0.25348 0.03211 0.26877 0.01771 0.25 C 0.01423 0.2456 0.01093 0.24097 0.00746 0.23656 C 0.00642 0.23517 0.00486 0.23448 0.00364 0.23309 C 0.00052 0.22938 -0.00226 0.22521 -0.00521 0.22127 C -0.00764 0.2178 -0.01268 0.21108 -0.01268 0.21131 C -0.01493 0.2032 -0.01441 0.20737 -0.01268 0.19602 C -0.01198 0.19138 -0.01025 0.18235 -0.01025 0.18258 C -0.00712 0.11029 -0.01025 0.19787 -0.01025 0.0811 C -0.01025 0.05978 -0.00955 0.03823 -0.00886 0.01692 C -0.00851 0.00556 -0.00747 0.00834 3.33333E-6 0.00162 C 0.00486 -0.00255 0.00503 -0.00232 3.33333E-6 -1.42725E-6 Z " pathEditMode="relative" rAng="0" ptsTypes="ffaffffffffffffffffffffffffffffff">
                                      <p:cBhvr>
                                        <p:cTn id="16" dur="150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149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44444E-6 5.28267E-7 C -0.05504 0.00093 -0.12396 0.00765 -0.18091 -0.00162 C -0.25816 5.28267E-7 -0.23108 -0.0051 -0.26441 0.00347 C -0.27153 0.00301 -0.27882 0.00278 -0.28594 0.00185 C -0.29219 0.00093 -0.29879 -0.00301 -0.30504 -0.00487 C -0.31355 -0.00741 -0.32153 -0.0088 -0.33039 -0.00996 C -0.33959 -0.0095 -0.34896 -0.00927 -0.35816 -0.00834 C -0.36823 -0.00741 -0.37848 -0.00185 -0.38855 5.28267E-7 C -0.4125 0.0088 -0.43889 0.00765 -0.4632 0.00857 C -0.49514 0.00487 -0.51164 0.00579 -0.55053 0.00695 C -0.5698 0.0095 -0.5875 0.01599 -0.60625 0.02039 C -0.62726 0.02525 -0.64862 0.02688 -0.66962 0.03058 C -0.71546 0.02896 -0.75921 0.02757 -0.80504 0.02873 C -0.81598 0.03267 -0.804 0.02873 -0.82275 0.03221 C -0.82848 0.03313 -0.83386 0.03661 -0.83924 0.03892 C -0.84775 0.04657 -0.84393 0.04425 -0.85053 0.0475 C -0.85139 0.04912 -0.85191 0.05097 -0.85313 0.05236 C -0.85539 0.05514 -0.86077 0.05931 -0.86077 0.05931 C -0.86667 0.0709 -0.86337 0.06696 -0.86962 0.07275 C -0.87101 0.07831 -0.87327 0.08248 -0.87466 0.08804 C -0.87674 0.11284 -0.88091 0.13716 -0.88733 0.16056 C -0.88941 0.17748 -0.89063 0.19439 -0.89237 0.21131 C -0.89115 0.25255 -0.89809 0.25 -0.87969 0.26877 C -0.8691 0.27942 -0.8816 0.27294 -0.87205 0.27711 C -0.86077 0.29217 -0.84584 0.30259 -0.83039 0.30746 C -0.82275 0.31256 -0.81424 0.31603 -0.80625 0.31928 C -0.78698 0.32715 -0.76945 0.3392 -0.74931 0.34291 C -0.74115 0.34847 -0.73559 0.34986 -0.72657 0.35148 C -0.6757 0.37141 -0.62223 0.37257 -0.56962 0.37674 C -0.53768 0.38183 -0.57813 0.37604 -0.50747 0.37674 C -0.4257 0.37743 -0.39636 0.37905 -0.3316 0.38183 C -0.31684 0.38322 -0.30313 0.3874 -0.28855 0.39041 C -0.26615 0.40199 -0.24289 0.40083 -0.21893 0.40222 C -0.14271 0.40083 -0.14115 0.40315 -0.0948 0.39713 C -0.08525 0.39064 -0.07483 0.38855 -0.06441 0.38531 C -0.05452 0.3823 -0.04375 0.37766 -0.03421 0.37349 C -0.02466 0.36446 -0.0165 0.35565 -0.00747 0.34639 C -0.00226 0.34106 -0.0007 0.34221 0.00382 0.33619 C 0.0085 0.32993 0.0125 0.32391 0.01909 0.32113 C 0.02725 0.31372 0.03472 0.30514 0.04184 0.29564 C 0.04392 0.29286 0.04687 0.29124 0.04947 0.28892 C 0.05069 0.28777 0.05329 0.28568 0.05329 0.28568 C 0.05625 0.27966 0.06007 0.27757 0.06336 0.27201 C 0.06822 0.2639 0.07239 0.25602 0.07604 0.24676 C 0.07638 0.24444 0.07656 0.24212 0.07725 0.24004 C 0.07864 0.23633 0.08229 0.22984 0.08229 0.22984 C 0.08437 0.21756 0.08663 0.20528 0.08871 0.19277 C 0.08975 0.1652 0.09166 0.13948 0.09253 0.11168 C 0.09132 0.01575 0.11232 0.01321 0.07343 -0.00324 C 0.02118 0.00093 0.04566 5.28267E-7 4.44444E-6 5.28267E-7 Z " pathEditMode="relative" ptsTypes="ffffffffffffffffffffffffffffffffffffffffffffffffff">
                                      <p:cBhvr>
                                        <p:cTn id="18" dur="15000" fill="hold"/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 0.0 C 0.00173 0.00046 0.00381 0.0 0.0052 0.00139 C 0.01006 0.00648 0.01145 0.01667 0.01562 0.02222 C 0.01892 0.03518 0.01822 0.04745 0.01562 0.06111 C 0.01666 0.07407 0.01631 0.0787 0.02291 0.0875 C 0.02777 0.10671 0.02343 0.12639 0.02187 0.14583 C 0.02152 0.16157 0.02586 0.20856 0.01041 0.22222 C 0.00781 0.22731 0.00381 0.23264 0.0 0.23611 C -0.00625 0.26134 -0.00018 0.2412 -0.05105 0.23889 C -0.06389 0.23819 -0.07622 0.23333 -0.08855 0.22917 C -0.09289 0.22523 -0.09688 0.22315 -0.10105 0.21944 C -0.10539 0.21088 -0.10747 0.19907 -0.10938 0.18889 C -0.10903 0.13935 -0.10886 0.08981 -0.10834 0.04028 C -0.10799 0.01157 -0.10695 -0.02107 -0.10001 -0.04861 C -0.09879 -0.05347 -0.07709 -0.05903 -0.07292 -0.05972 C -0.05903 -0.06597 -0.04428 -0.05926 -0.03021 -0.05695 C -0.02448 -0.0544 -0.01754 -0.05208 -0.0125 -0.04722 C -0.01129 -0.04607 -0.0106 -0.04421 -0.00938 -0.04306 C -0.00226 -0.03634 -0.00799 -0.04398 -0.00209 -0.0375 C 0.00208 -0.03287 0.00451 -0.02593 0.00833 -0.02083 C 0.00763 -0.01296 0.00625 -0.00648 0.00625 0.00139 " pathEditMode="relative" ptsTypes="ffffffffffffffffffffA">
                                      <p:cBhvr>
                                        <p:cTn id="20" dur="5000" fill="hold"/>
                                        <p:tgtEl>
                                          <p:spTgt spid="315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44444E-6 5.28267E-7 C -0.05504 0.00093 -0.12396 0.00765 -0.18091 -0.00162 C -0.25816 5.28267E-7 -0.23108 -0.0051 -0.26441 0.00347 C -0.27153 0.00301 -0.27882 0.00278 -0.28594 0.00185 C -0.29219 0.00093 -0.29879 -0.00301 -0.30504 -0.00487 C -0.31355 -0.00741 -0.32153 -0.0088 -0.33039 -0.00996 C -0.33959 -0.0095 -0.34896 -0.00927 -0.35816 -0.00834 C -0.36823 -0.00741 -0.37848 -0.00185 -0.38855 5.28267E-7 C -0.4125 0.0088 -0.43889 0.00765 -0.4632 0.00857 C -0.49514 0.00487 -0.51164 0.00579 -0.55053 0.00695 C -0.5698 0.0095 -0.5875 0.01599 -0.60625 0.02039 C -0.62726 0.02525 -0.64862 0.02688 -0.66962 0.03058 C -0.71546 0.02896 -0.75921 0.02757 -0.80504 0.02873 C -0.81598 0.03267 -0.804 0.02873 -0.82275 0.03221 C -0.82848 0.03313 -0.83386 0.03661 -0.83924 0.03892 C -0.84775 0.04657 -0.84393 0.04425 -0.85053 0.0475 C -0.85139 0.04912 -0.85191 0.05097 -0.85313 0.05236 C -0.85539 0.05514 -0.86077 0.05931 -0.86077 0.05931 C -0.86667 0.0709 -0.86337 0.06696 -0.86962 0.07275 C -0.87101 0.07831 -0.87327 0.08248 -0.87466 0.08804 C -0.87674 0.11284 -0.88091 0.13716 -0.88733 0.16056 C -0.88941 0.17748 -0.89063 0.19439 -0.89237 0.21131 C -0.89115 0.25255 -0.89809 0.25 -0.87969 0.26877 C -0.8691 0.27942 -0.8816 0.27294 -0.87205 0.27711 C -0.86077 0.29217 -0.84584 0.30259 -0.83039 0.30746 C -0.82275 0.31256 -0.81424 0.31603 -0.80625 0.31928 C -0.78698 0.32715 -0.76945 0.3392 -0.74931 0.34291 C -0.74115 0.34847 -0.73559 0.34986 -0.72657 0.35148 C -0.6757 0.37141 -0.62223 0.37257 -0.56962 0.37674 C -0.53768 0.38183 -0.57813 0.37604 -0.50747 0.37674 C -0.4257 0.37743 -0.39636 0.37905 -0.3316 0.38183 C -0.31684 0.38322 -0.30313 0.3874 -0.28855 0.39041 C -0.26615 0.40199 -0.24289 0.40083 -0.21893 0.40222 C -0.14271 0.40083 -0.14115 0.40315 -0.0948 0.39713 C -0.08525 0.39064 -0.07483 0.38855 -0.06441 0.38531 C -0.05452 0.3823 -0.04375 0.37766 -0.03421 0.37349 C -0.02466 0.36446 -0.0165 0.35565 -0.00747 0.34639 C -0.00226 0.34106 -0.0007 0.34221 0.00382 0.33619 C 0.0085 0.32993 0.0125 0.32391 0.01909 0.32113 C 0.02725 0.31372 0.03472 0.30514 0.04184 0.29564 C 0.04392 0.29286 0.04687 0.29124 0.04947 0.28892 C 0.05069 0.28777 0.05329 0.28568 0.05329 0.28568 C 0.05625 0.27966 0.06007 0.27757 0.06336 0.27201 C 0.06822 0.2639 0.07239 0.25602 0.07604 0.24676 C 0.07638 0.24444 0.07656 0.24212 0.07725 0.24004 C 0.07864 0.23633 0.08229 0.22984 0.08229 0.22984 C 0.08437 0.21756 0.08663 0.20528 0.08871 0.19277 C 0.08975 0.1652 0.09166 0.13948 0.09253 0.11168 C 0.09132 0.01575 0.11232 0.01321 0.07343 -0.00324 C 0.02118 0.00093 0.04566 5.28267E-7 4.44444E-6 5.28267E-7 Z " pathEditMode="relative" ptsTypes="ffffffffffffffffffffffffffffffffffffffffffffffffff">
                                      <p:cBhvr>
                                        <p:cTn id="24" dur="15000" fill="hold"/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3.33333E-6 4.44444E-6 C 0.02014 -0.00255 0.03073 -0.05394 0.05105 -0.05556 C 0.06858 -0.05787 0.09757 -0.06621 0.11459 -0.05695 C 0.13594 -0.0551 0.16146 -0.04885 0.17882 -0.04445 C 0.19393 -0.04329 0.2073 -0.03334 0.22032 -0.03056 C 0.23716 -0.03357 0.28716 -0.0382 0.30313 -0.03056 C 0.3092 -0.02246 0.43212 0.00995 0.4375 0.01944 C 0.44115 0.03703 0.51632 0.02847 0.52257 0.04722 C 0.52535 0.05486 0.66684 0.0655 0.66875 0.07361 C 0.66858 0.08888 0.66945 0.10555 0.66875 0.12083 C 0.66806 0.1331 0.66806 0.14699 0.66459 0.15833 C 0.66111 0.17083 0.48507 0.16064 0.4823 0.17361 C 0.48143 0.18333 0.32969 0.22916 0.32813 0.23888 C 0.32691 0.26088 0.24375 0.27222 0.23143 0.29213 C 0.22778 0.29791 0.22466 0.2993 0.2198 0.30393 C 0.2132 0.30949 0.19827 0.30763 0.18976 0.31088 C 0.15799 0.30995 0.1349 0.31111 0.10625 0.30578 C 0.09844 0.303 0.09202 0.30069 0.08455 0.29907 C 0.07709 0.29537 0.06962 0.29305 0.06198 0.2905 C 0.05591 0.28634 0.04948 0.28078 0.04289 0.2787 C 0.02639 0.26736 0.04844 0.28333 0.03403 0.27037 C 0.02396 0.26134 0.03716 0.27685 0.02657 0.26527 C 0.01563 0.25347 0.03212 0.26875 0.01771 0.25 C 0.01424 0.2456 0.01094 0.24097 0.00747 0.23657 C 0.00643 0.23518 0.00486 0.23449 0.00365 0.2331 C 0.00052 0.22939 -0.00225 0.22523 -0.0052 0.22129 C -0.00764 0.21782 -0.01267 0.21111 -0.01267 0.21134 C -0.01493 0.20324 -0.01441 0.2074 -0.01267 0.19606 C -0.01198 0.19143 -0.01024 0.1824 -0.01024 0.18263 C -0.00711 0.11018 -0.01024 0.19791 -0.01024 0.08101 C -0.01024 0.05972 -0.00955 0.03819 -0.00885 0.01689 C -0.0085 0.00555 -0.00746 0.00833 -3.33333E-6 0.00162 C 0.00486 -0.00255 0.00504 -0.00232 -3.33333E-6 4.44444E-6 Z " pathEditMode="relative" rAng="0" ptsTypes="ffaffffffffffffffffffffffffffffff">
                                      <p:cBhvr>
                                        <p:cTn id="26" dur="15000" fill="hold"/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0" y="122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4.44444E-6 5.28267E-7 C -0.05504 0.00093 -0.12396 0.00765 -0.18091 -0.00162 C -0.25816 5.28267E-7 -0.23108 -0.0051 -0.26441 0.00347 C -0.27153 0.00301 -0.27882 0.00278 -0.28594 0.00185 C -0.29219 0.00093 -0.29879 -0.00301 -0.30504 -0.00487 C -0.31355 -0.00741 -0.32153 -0.0088 -0.33039 -0.00996 C -0.33959 -0.0095 -0.34896 -0.00927 -0.35816 -0.00834 C -0.36823 -0.00741 -0.37848 -0.00185 -0.38855 5.28267E-7 C -0.4125 0.0088 -0.43889 0.00765 -0.4632 0.00857 C -0.49514 0.00487 -0.51164 0.00579 -0.55053 0.00695 C -0.5698 0.0095 -0.5875 0.01599 -0.60625 0.02039 C -0.62726 0.02525 -0.64862 0.02688 -0.66962 0.03058 C -0.71546 0.02896 -0.75921 0.02757 -0.80504 0.02873 C -0.81598 0.03267 -0.804 0.02873 -0.82275 0.03221 C -0.82848 0.03313 -0.83386 0.03661 -0.83924 0.03892 C -0.84775 0.04657 -0.84393 0.04425 -0.85053 0.0475 C -0.85139 0.04912 -0.85191 0.05097 -0.85313 0.05236 C -0.85539 0.05514 -0.86077 0.05931 -0.86077 0.05931 C -0.86667 0.0709 -0.86337 0.06696 -0.86962 0.07275 C -0.87101 0.07831 -0.87327 0.08248 -0.87466 0.08804 C -0.87674 0.11284 -0.88091 0.13716 -0.88733 0.16056 C -0.88941 0.17748 -0.89063 0.19439 -0.89237 0.21131 C -0.89115 0.25255 -0.89809 0.25 -0.87969 0.26877 C -0.8691 0.27942 -0.8816 0.27294 -0.87205 0.27711 C -0.86077 0.29217 -0.84584 0.30259 -0.83039 0.30746 C -0.82275 0.31256 -0.81424 0.31603 -0.80625 0.31928 C -0.78698 0.32715 -0.76945 0.3392 -0.74931 0.34291 C -0.74115 0.34847 -0.73559 0.34986 -0.72657 0.35148 C -0.6757 0.37141 -0.62223 0.37257 -0.56962 0.37674 C -0.53768 0.38183 -0.57813 0.37604 -0.50747 0.37674 C -0.4257 0.37743 -0.39636 0.37905 -0.3316 0.38183 C -0.31684 0.38322 -0.30313 0.3874 -0.28855 0.39041 C -0.26615 0.40199 -0.24289 0.40083 -0.21893 0.40222 C -0.14271 0.40083 -0.14115 0.40315 -0.0948 0.39713 C -0.08525 0.39064 -0.07483 0.38855 -0.06441 0.38531 C -0.05452 0.3823 -0.04375 0.37766 -0.03421 0.37349 C -0.02466 0.36446 -0.0165 0.35565 -0.00747 0.34639 C -0.00226 0.34106 -0.0007 0.34221 0.00382 0.33619 C 0.0085 0.32993 0.0125 0.32391 0.01909 0.32113 C 0.02725 0.31372 0.03472 0.30514 0.04184 0.29564 C 0.04392 0.29286 0.04687 0.29124 0.04947 0.28892 C 0.05069 0.28777 0.05329 0.28568 0.05329 0.28568 C 0.05625 0.27966 0.06007 0.27757 0.06336 0.27201 C 0.06822 0.2639 0.07239 0.25602 0.07604 0.24676 C 0.07638 0.24444 0.07656 0.24212 0.07725 0.24004 C 0.07864 0.23633 0.08229 0.22984 0.08229 0.22984 C 0.08437 0.21756 0.08663 0.20528 0.08871 0.19277 C 0.08975 0.1652 0.09166 0.13948 0.09253 0.11168 C 0.09132 0.01575 0.11232 0.01321 0.07343 -0.00324 C 0.02118 0.00093 0.04566 5.28267E-7 4.44444E-6 5.28267E-7 Z " pathEditMode="relative" ptsTypes="ffffffffffffffffffffffffffffffffffffffffffffffffff">
                                      <p:cBhvr>
                                        <p:cTn id="28" dur="15000" fill="hold"/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3.33333E-6 4.44444E-6 C 0.02014 -0.00255 0.03073 -0.05394 0.05105 -0.05556 C 0.06858 -0.05787 0.09757 -0.06621 0.11459 -0.05695 C 0.13594 -0.0551 0.16146 -0.04885 0.17882 -0.04445 C 0.19393 -0.04329 0.2073 -0.03334 0.22032 -0.03056 C 0.23716 -0.03357 0.28716 -0.0382 0.30313 -0.03056 C 0.3092 -0.02246 0.43212 0.00995 0.4375 0.01944 C 0.44115 0.03703 0.51632 0.02847 0.52257 0.04722 C 0.52535 0.05486 0.66684 0.0655 0.66875 0.07361 C 0.66858 0.08888 0.66945 0.10555 0.66875 0.12083 C 0.66806 0.1331 0.66806 0.14699 0.66459 0.15833 C 0.66111 0.17083 0.48507 0.16064 0.4823 0.17361 C 0.48143 0.18333 0.32969 0.22916 0.32813 0.23888 C 0.32691 0.26088 0.24375 0.27222 0.23143 0.29213 C 0.22778 0.29791 0.22466 0.2993 0.2198 0.30393 C 0.2132 0.30949 0.19827 0.30763 0.18976 0.31088 C 0.15799 0.30995 0.1349 0.31111 0.10625 0.30578 C 0.09844 0.303 0.09202 0.30069 0.08455 0.29907 C 0.07709 0.29537 0.06962 0.29305 0.06198 0.2905 C 0.05591 0.28634 0.04948 0.28078 0.04289 0.2787 C 0.02639 0.26736 0.04844 0.28333 0.03403 0.27037 C 0.02396 0.26134 0.03716 0.27685 0.02657 0.26527 C 0.01563 0.25347 0.03212 0.26875 0.01771 0.25 C 0.01424 0.2456 0.01094 0.24097 0.00747 0.23657 C 0.00643 0.23518 0.00486 0.23449 0.00365 0.2331 C 0.00052 0.22939 -0.00225 0.22523 -0.0052 0.22129 C -0.00764 0.21782 -0.01267 0.21111 -0.01267 0.21134 C -0.01493 0.20324 -0.01441 0.2074 -0.01267 0.19606 C -0.01198 0.19143 -0.01024 0.1824 -0.01024 0.18263 C -0.00711 0.11018 -0.01024 0.19791 -0.01024 0.08101 C -0.01024 0.05972 -0.00955 0.03819 -0.00885 0.01689 C -0.0085 0.00555 -0.00746 0.00833 -3.33333E-6 0.00162 C 0.00486 -0.00255 0.00504 -0.00232 -3.33333E-6 4.44444E-6 Z " pathEditMode="relative" rAng="0" ptsTypes="ffaffffffffffffffffffffffffffffff">
                                      <p:cBhvr>
                                        <p:cTn id="30" dur="15000" fill="hold"/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0" y="122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0 0.0 C 0.00173 0.00046 0.00381 0.0 0.0052 0.00139 C 0.01006 0.00648 0.01145 0.01667 0.01562 0.02222 C 0.01892 0.03518 0.01822 0.04745 0.01562 0.06111 C 0.01666 0.07407 0.01631 0.0787 0.02291 0.0875 C 0.02777 0.10671 0.02343 0.12639 0.02187 0.14583 C 0.02152 0.16157 0.02586 0.20856 0.01041 0.22222 C 0.00781 0.22731 0.00381 0.23264 0.0 0.23611 C -0.00625 0.26134 -0.00018 0.2412 -0.05105 0.23889 C -0.06389 0.23819 -0.07622 0.23333 -0.08855 0.22917 C -0.09289 0.22523 -0.09688 0.22315 -0.10105 0.21944 C -0.10539 0.21088 -0.10747 0.19907 -0.10938 0.18889 C -0.10903 0.13935 -0.10886 0.08981 -0.10834 0.04028 C -0.10799 0.01157 -0.10695 -0.02107 -0.10001 -0.04861 C -0.09879 -0.05347 -0.07709 -0.05903 -0.07292 -0.05972 C -0.05903 -0.06597 -0.04428 -0.05926 -0.03021 -0.05695 C -0.02448 -0.0544 -0.01754 -0.05208 -0.0125 -0.04722 C -0.01129 -0.04607 -0.0106 -0.04421 -0.00938 -0.04306 C -0.00226 -0.03634 -0.00799 -0.04398 -0.00209 -0.0375 C 0.00208 -0.03287 0.00451 -0.02593 0.00833 -0.02083 C 0.00763 -0.01296 0.00625 -0.00648 0.00625 0.00139 " pathEditMode="relative" ptsTypes="ffffffffffffffffffffA">
                                      <p:cBhvr>
                                        <p:cTn id="32" dur="5000" fill="hold"/>
                                        <p:tgtEl>
                                          <p:spTgt spid="315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44444E-6 5.28267E-7 C -0.05504 0.00093 -0.12396 0.00765 -0.18091 -0.00162 C -0.25816 5.28267E-7 -0.23108 -0.0051 -0.26441 0.00347 C -0.27153 0.00301 -0.27882 0.00278 -0.28594 0.00185 C -0.29219 0.00093 -0.29879 -0.00301 -0.30504 -0.00487 C -0.31355 -0.00741 -0.32153 -0.0088 -0.33039 -0.00996 C -0.33959 -0.0095 -0.34896 -0.00927 -0.35816 -0.00834 C -0.36823 -0.00741 -0.37848 -0.00185 -0.38855 5.28267E-7 C -0.4125 0.0088 -0.43889 0.00765 -0.4632 0.00857 C -0.49514 0.00487 -0.51164 0.00579 -0.55053 0.00695 C -0.5698 0.0095 -0.5875 0.01599 -0.60625 0.02039 C -0.62726 0.02525 -0.64862 0.02688 -0.66962 0.03058 C -0.71546 0.02896 -0.75921 0.02757 -0.80504 0.02873 C -0.81598 0.03267 -0.804 0.02873 -0.82275 0.03221 C -0.82848 0.03313 -0.83386 0.03661 -0.83924 0.03892 C -0.84775 0.04657 -0.84393 0.04425 -0.85053 0.0475 C -0.85139 0.04912 -0.85191 0.05097 -0.85313 0.05236 C -0.85539 0.05514 -0.86077 0.05931 -0.86077 0.05931 C -0.86667 0.0709 -0.86337 0.06696 -0.86962 0.07275 C -0.87101 0.07831 -0.87327 0.08248 -0.87466 0.08804 C -0.87674 0.11284 -0.88091 0.13716 -0.88733 0.16056 C -0.88941 0.17748 -0.89063 0.19439 -0.89237 0.21131 C -0.89115 0.25255 -0.89809 0.25 -0.87969 0.26877 C -0.8691 0.27942 -0.8816 0.27294 -0.87205 0.27711 C -0.86077 0.29217 -0.84584 0.30259 -0.83039 0.30746 C -0.82275 0.31256 -0.81424 0.31603 -0.80625 0.31928 C -0.78698 0.32715 -0.76945 0.3392 -0.74931 0.34291 C -0.74115 0.34847 -0.73559 0.34986 -0.72657 0.35148 C -0.6757 0.37141 -0.62223 0.37257 -0.56962 0.37674 C -0.53768 0.38183 -0.57813 0.37604 -0.50747 0.37674 C -0.4257 0.37743 -0.39636 0.37905 -0.3316 0.38183 C -0.31684 0.38322 -0.30313 0.3874 -0.28855 0.39041 C -0.26615 0.40199 -0.24289 0.40083 -0.21893 0.40222 C -0.14271 0.40083 -0.14115 0.40315 -0.0948 0.39713 C -0.08525 0.39064 -0.07483 0.38855 -0.06441 0.38531 C -0.05452 0.3823 -0.04375 0.37766 -0.03421 0.37349 C -0.02466 0.36446 -0.0165 0.35565 -0.00747 0.34639 C -0.00226 0.34106 -0.0007 0.34221 0.00382 0.33619 C 0.0085 0.32993 0.0125 0.32391 0.01909 0.32113 C 0.02725 0.31372 0.03472 0.30514 0.04184 0.29564 C 0.04392 0.29286 0.04687 0.29124 0.04947 0.28892 C 0.05069 0.28777 0.05329 0.28568 0.05329 0.28568 C 0.05625 0.27966 0.06007 0.27757 0.06336 0.27201 C 0.06822 0.2639 0.07239 0.25602 0.07604 0.24676 C 0.07638 0.24444 0.07656 0.24212 0.07725 0.24004 C 0.07864 0.23633 0.08229 0.22984 0.08229 0.22984 C 0.08437 0.21756 0.08663 0.20528 0.08871 0.19277 C 0.08975 0.1652 0.09166 0.13948 0.09253 0.11168 C 0.09132 0.01575 0.11232 0.01321 0.07343 -0.00324 C 0.02118 0.00093 0.04566 5.28267E-7 4.44444E-6 5.28267E-7 Z " pathEditMode="relative" ptsTypes="ffffffffffffffffffffffffffffffffffffffffffffffffff">
                                      <p:cBhvr>
                                        <p:cTn id="34" dur="15000" fill="hold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3.33333E-6 4.44444E-6 C 0.02014 -0.00255 0.03073 -0.05394 0.05105 -0.05556 C 0.06858 -0.05787 0.09757 -0.06621 0.11459 -0.05695 C 0.13594 -0.0551 0.16146 -0.04885 0.17882 -0.04445 C 0.19393 -0.04329 0.2073 -0.03334 0.22032 -0.03056 C 0.23716 -0.03357 0.28716 -0.0382 0.30313 -0.03056 C 0.3092 -0.02246 0.43212 0.00995 0.4375 0.01944 C 0.44115 0.03703 0.51632 0.02847 0.52257 0.04722 C 0.52535 0.05486 0.66684 0.0655 0.66875 0.07361 C 0.66858 0.08888 0.66945 0.10555 0.66875 0.12083 C 0.66806 0.1331 0.66806 0.14699 0.66459 0.15833 C 0.66111 0.17083 0.48507 0.16064 0.4823 0.17361 C 0.48143 0.18333 0.32969 0.22916 0.32813 0.23888 C 0.32691 0.26088 0.24375 0.27222 0.23143 0.29213 C 0.22778 0.29791 0.22466 0.2993 0.2198 0.30393 C 0.2132 0.30949 0.19827 0.30763 0.18976 0.31088 C 0.15799 0.30995 0.1349 0.31111 0.10625 0.30578 C 0.09844 0.303 0.09202 0.30069 0.08455 0.29907 C 0.07709 0.29537 0.06962 0.29305 0.06198 0.2905 C 0.05591 0.28634 0.04948 0.28078 0.04289 0.2787 C 0.02639 0.26736 0.04844 0.28333 0.03403 0.27037 C 0.02396 0.26134 0.03716 0.27685 0.02657 0.26527 C 0.01563 0.25347 0.03212 0.26875 0.01771 0.25 C 0.01424 0.2456 0.01094 0.24097 0.00747 0.23657 C 0.00643 0.23518 0.00486 0.23449 0.00365 0.2331 C 0.00052 0.22939 -0.00225 0.22523 -0.0052 0.22129 C -0.00764 0.21782 -0.01267 0.21111 -0.01267 0.21134 C -0.01493 0.20324 -0.01441 0.2074 -0.01267 0.19606 C -0.01198 0.19143 -0.01024 0.1824 -0.01024 0.18263 C -0.00711 0.11018 -0.01024 0.19791 -0.01024 0.08101 C -0.01024 0.05972 -0.00955 0.03819 -0.00885 0.01689 C -0.0085 0.00555 -0.00746 0.00833 -3.33333E-6 0.00162 C 0.00486 -0.00255 0.00504 -0.00232 -3.33333E-6 4.44444E-6 Z " pathEditMode="relative" rAng="0" ptsTypes="ffaffffffffffffffffffffffffffffff">
                                      <p:cBhvr>
                                        <p:cTn id="36" dur="15000" fill="hold"/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0" y="122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0 0.0 C 0.00173 0.00046 0.00381 0.0 0.0052 0.00139 C 0.01006 0.00648 0.01145 0.01667 0.01562 0.02222 C 0.01892 0.03518 0.01822 0.04745 0.01562 0.06111 C 0.01666 0.07407 0.01631 0.0787 0.02291 0.0875 C 0.02777 0.10671 0.02343 0.12639 0.02187 0.14583 C 0.02152 0.16157 0.02586 0.20856 0.01041 0.22222 C 0.00781 0.22731 0.00381 0.23264 0.0 0.23611 C -0.00625 0.26134 -0.00018 0.2412 -0.05105 0.23889 C -0.06389 0.23819 -0.07622 0.23333 -0.08855 0.22917 C -0.09289 0.22523 -0.09688 0.22315 -0.10105 0.21944 C -0.10539 0.21088 -0.10747 0.19907 -0.10938 0.18889 C -0.10903 0.13935 -0.10886 0.08981 -0.10834 0.04028 C -0.10799 0.01157 -0.10695 -0.02107 -0.10001 -0.04861 C -0.09879 -0.05347 -0.07709 -0.05903 -0.07292 -0.05972 C -0.05903 -0.06597 -0.04428 -0.05926 -0.03021 -0.05695 C -0.02448 -0.0544 -0.01754 -0.05208 -0.0125 -0.04722 C -0.01129 -0.04607 -0.0106 -0.04421 -0.00938 -0.04306 C -0.00226 -0.03634 -0.00799 -0.04398 -0.00209 -0.0375 C 0.00208 -0.03287 0.00451 -0.02593 0.00833 -0.02083 C 0.00763 -0.01296 0.00625 -0.00648 0.00625 0.00139 " pathEditMode="relative" ptsTypes="ffffffffffffffffffffA">
                                      <p:cBhvr>
                                        <p:cTn id="38" dur="5000" fill="hold"/>
                                        <p:tgtEl>
                                          <p:spTgt spid="315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3.33333E-6 4.44444E-6 C 0.02014 -0.00255 0.03073 -0.05394 0.05105 -0.05556 C 0.06858 -0.05787 0.09757 -0.06621 0.11459 -0.05695 C 0.13594 -0.0551 0.16146 -0.04885 0.17882 -0.04445 C 0.19393 -0.04329 0.2073 -0.03334 0.22032 -0.03056 C 0.23716 -0.03357 0.28716 -0.0382 0.30313 -0.03056 C 0.3092 -0.02246 0.43212 0.00995 0.4375 0.01944 C 0.44115 0.03703 0.51632 0.02847 0.52257 0.04722 C 0.52535 0.05486 0.66684 0.0655 0.66875 0.07361 C 0.66858 0.08888 0.66945 0.10555 0.66875 0.12083 C 0.66806 0.1331 0.66806 0.14699 0.66459 0.15833 C 0.66111 0.17083 0.48507 0.16064 0.4823 0.17361 C 0.48143 0.18333 0.32969 0.22916 0.32813 0.23888 C 0.32691 0.26088 0.24375 0.27222 0.23143 0.29213 C 0.22778 0.29791 0.22466 0.2993 0.2198 0.30393 C 0.2132 0.30949 0.19827 0.30763 0.18976 0.31088 C 0.15799 0.30995 0.1349 0.31111 0.10625 0.30578 C 0.09844 0.303 0.09202 0.30069 0.08455 0.29907 C 0.07709 0.29537 0.06962 0.29305 0.06198 0.2905 C 0.05591 0.28634 0.04948 0.28078 0.04289 0.2787 C 0.02639 0.26736 0.04844 0.28333 0.03403 0.27037 C 0.02396 0.26134 0.03716 0.27685 0.02657 0.26527 C 0.01563 0.25347 0.03212 0.26875 0.01771 0.25 C 0.01424 0.2456 0.01094 0.24097 0.00747 0.23657 C 0.00643 0.23518 0.00486 0.23449 0.00365 0.2331 C 0.00052 0.22939 -0.00225 0.22523 -0.0052 0.22129 C -0.00764 0.21782 -0.01267 0.21111 -0.01267 0.21134 C -0.01493 0.20324 -0.01441 0.2074 -0.01267 0.19606 C -0.01198 0.19143 -0.01024 0.1824 -0.01024 0.18263 C -0.00711 0.11018 -0.01024 0.19791 -0.01024 0.08101 C -0.01024 0.05972 -0.00955 0.03819 -0.00885 0.01689 C -0.0085 0.00555 -0.00746 0.00833 -3.33333E-6 0.00162 C 0.00486 -0.00255 0.00504 -0.00232 -3.33333E-6 4.44444E-6 Z " pathEditMode="relative" rAng="0" ptsTypes="ffaffffffffffffffffffffffffffffff">
                                      <p:cBhvr>
                                        <p:cTn id="40" dur="15000" fill="hold"/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0" y="122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3.33333E-6 4.44444E-6 C 0.02014 -0.00255 0.03073 -0.05394 0.05105 -0.05556 C 0.06858 -0.05787 0.09757 -0.06621 0.11459 -0.05695 C 0.13594 -0.0551 0.16146 -0.04885 0.17882 -0.04445 C 0.19393 -0.04329 0.2073 -0.03334 0.22032 -0.03056 C 0.23716 -0.03357 0.28716 -0.0382 0.30313 -0.03056 C 0.3092 -0.02246 0.43212 0.00995 0.4375 0.01944 C 0.44115 0.03703 0.51632 0.02847 0.52257 0.04722 C 0.52535 0.05486 0.66684 0.0655 0.66875 0.07361 C 0.66858 0.08888 0.66945 0.10555 0.66875 0.12083 C 0.66806 0.1331 0.66806 0.14699 0.66459 0.15833 C 0.66111 0.17083 0.48507 0.16064 0.4823 0.17361 C 0.48143 0.18333 0.32969 0.22916 0.32813 0.23888 C 0.32691 0.26088 0.24375 0.27222 0.23143 0.29213 C 0.22778 0.29791 0.22466 0.2993 0.2198 0.30393 C 0.2132 0.30949 0.19827 0.30763 0.18976 0.31088 C 0.15799 0.30995 0.1349 0.31111 0.10625 0.30578 C 0.09844 0.303 0.09202 0.30069 0.08455 0.29907 C 0.07709 0.29537 0.06962 0.29305 0.06198 0.2905 C 0.05591 0.28634 0.04948 0.28078 0.04289 0.2787 C 0.02639 0.26736 0.04844 0.28333 0.03403 0.27037 C 0.02396 0.26134 0.03716 0.27685 0.02657 0.26527 C 0.01563 0.25347 0.03212 0.26875 0.01771 0.25 C 0.01424 0.2456 0.01094 0.24097 0.00747 0.23657 C 0.00643 0.23518 0.00486 0.23449 0.00365 0.2331 C 0.00052 0.22939 -0.00225 0.22523 -0.0052 0.22129 C -0.00764 0.21782 -0.01267 0.21111 -0.01267 0.21134 C -0.01493 0.20324 -0.01441 0.2074 -0.01267 0.19606 C -0.01198 0.19143 -0.01024 0.1824 -0.01024 0.18263 C -0.00711 0.11018 -0.01024 0.19791 -0.01024 0.08101 C -0.01024 0.05972 -0.00955 0.03819 -0.00885 0.01689 C -0.0085 0.00555 -0.00746 0.00833 -3.33333E-6 0.00162 C 0.00486 -0.00255 0.00504 -0.00232 -3.33333E-6 4.44444E-6 Z " pathEditMode="relative" rAng="0" ptsTypes="ffaffffffffffffffffffffffffffffff">
                                      <p:cBhvr>
                                        <p:cTn id="42" dur="15000" fill="hold"/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0" y="122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0.0 0.0 C 0.00173 0.00046 0.00381 0.0 0.0052 0.00139 C 0.01006 0.00648 0.01145 0.01667 0.01562 0.02222 C 0.01892 0.03518 0.01822 0.04745 0.01562 0.06111 C 0.01666 0.07407 0.01631 0.0787 0.02291 0.0875 C 0.02777 0.10671 0.02343 0.12639 0.02187 0.14583 C 0.02152 0.16157 0.02586 0.20856 0.01041 0.22222 C 0.00781 0.22731 0.00381 0.23264 0.0 0.23611 C -0.00625 0.26134 -0.00018 0.2412 -0.05105 0.23889 C -0.06389 0.23819 -0.07622 0.23333 -0.08855 0.22917 C -0.09289 0.22523 -0.09688 0.22315 -0.10105 0.21944 C -0.10539 0.21088 -0.10747 0.19907 -0.10938 0.18889 C -0.10903 0.13935 -0.10886 0.08981 -0.10834 0.04028 C -0.10799 0.01157 -0.10695 -0.02107 -0.10001 -0.04861 C -0.09879 -0.05347 -0.07709 -0.05903 -0.07292 -0.05972 C -0.05903 -0.06597 -0.04428 -0.05926 -0.03021 -0.05695 C -0.02448 -0.0544 -0.01754 -0.05208 -0.0125 -0.04722 C -0.01129 -0.04607 -0.0106 -0.04421 -0.00938 -0.04306 C -0.00226 -0.03634 -0.00799 -0.04398 -0.00209 -0.0375 C 0.00208 -0.03287 0.00451 -0.02593 0.00833 -0.02083 C 0.00763 -0.01296 0.00625 -0.00648 0.00625 0.00139 " pathEditMode="relative" ptsTypes="ffffffffffffffffffffA">
                                      <p:cBhvr>
                                        <p:cTn id="44" dur="5000" fill="hold"/>
                                        <p:tgtEl>
                                          <p:spTgt spid="315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-3.33333E-6 4.44444E-6 C 0.02014 -0.00255 0.03073 -0.05394 0.05105 -0.05556 C 0.06858 -0.05787 0.09757 -0.06621 0.11459 -0.05695 C 0.13594 -0.0551 0.16146 -0.04885 0.17882 -0.04445 C 0.19393 -0.04329 0.2073 -0.03334 0.22032 -0.03056 C 0.23716 -0.03357 0.28716 -0.0382 0.30313 -0.03056 C 0.3092 -0.02246 0.43212 0.00995 0.4375 0.01944 C 0.44115 0.03703 0.51632 0.02847 0.52257 0.04722 C 0.52535 0.05486 0.66684 0.0655 0.66875 0.07361 C 0.66858 0.08888 0.66945 0.10555 0.66875 0.12083 C 0.66806 0.1331 0.66806 0.14699 0.66459 0.15833 C 0.66111 0.17083 0.48507 0.16064 0.4823 0.17361 C 0.48143 0.18333 0.32969 0.22916 0.32813 0.23888 C 0.32691 0.26088 0.24375 0.27222 0.23143 0.29213 C 0.22778 0.29791 0.22466 0.2993 0.2198 0.30393 C 0.2132 0.30949 0.19827 0.30763 0.18976 0.31088 C 0.15799 0.30995 0.1349 0.31111 0.10625 0.30578 C 0.09844 0.303 0.09202 0.30069 0.08455 0.29907 C 0.07709 0.29537 0.06962 0.29305 0.06198 0.2905 C 0.05591 0.28634 0.04948 0.28078 0.04289 0.2787 C 0.02639 0.26736 0.04844 0.28333 0.03403 0.27037 C 0.02396 0.26134 0.03716 0.27685 0.02657 0.26527 C 0.01563 0.25347 0.03212 0.26875 0.01771 0.25 C 0.01424 0.2456 0.01094 0.24097 0.00747 0.23657 C 0.00643 0.23518 0.00486 0.23449 0.00365 0.2331 C 0.00052 0.22939 -0.00225 0.22523 -0.0052 0.22129 C -0.00764 0.21782 -0.01267 0.21111 -0.01267 0.21134 C -0.01493 0.20324 -0.01441 0.2074 -0.01267 0.19606 C -0.01198 0.19143 -0.01024 0.1824 -0.01024 0.18263 C -0.00711 0.11018 -0.01024 0.19791 -0.01024 0.08101 C -0.01024 0.05972 -0.00955 0.03819 -0.00885 0.01689 C -0.0085 0.00555 -0.00746 0.00833 -3.33333E-6 0.00162 C 0.00486 -0.00255 0.00504 -0.00232 -3.33333E-6 4.44444E-6 Z " pathEditMode="relative" rAng="0" ptsTypes="ffaffffffffffffffffffffffffffffff">
                                      <p:cBhvr>
                                        <p:cTn id="46" dur="15000" fill="hold"/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0" y="122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-3.33333E-6 4.44444E-6 C 0.02014 -0.00255 0.03073 -0.05394 0.05105 -0.05556 C 0.06858 -0.05787 0.09757 -0.06621 0.11459 -0.05695 C 0.13594 -0.0551 0.16146 -0.04885 0.17882 -0.04445 C 0.19393 -0.04329 0.2073 -0.03334 0.22032 -0.03056 C 0.23716 -0.03357 0.28716 -0.0382 0.30313 -0.03056 C 0.3092 -0.02246 0.43212 0.00995 0.4375 0.01944 C 0.44115 0.03703 0.51632 0.02847 0.52257 0.04722 C 0.52535 0.05486 0.66684 0.0655 0.66875 0.07361 C 0.66858 0.08888 0.66945 0.10555 0.66875 0.12083 C 0.66806 0.1331 0.66806 0.14699 0.66459 0.15833 C 0.66111 0.17083 0.48507 0.16064 0.4823 0.17361 C 0.48143 0.18333 0.32969 0.22916 0.32813 0.23888 C 0.32691 0.26088 0.24375 0.27222 0.23143 0.29213 C 0.22778 0.29791 0.22466 0.2993 0.2198 0.30393 C 0.2132 0.30949 0.19827 0.30763 0.18976 0.31088 C 0.15799 0.30995 0.1349 0.31111 0.10625 0.30578 C 0.09844 0.303 0.09202 0.30069 0.08455 0.29907 C 0.07709 0.29537 0.06962 0.29305 0.06198 0.2905 C 0.05591 0.28634 0.04948 0.28078 0.04289 0.2787 C 0.02639 0.26736 0.04844 0.28333 0.03403 0.27037 C 0.02396 0.26134 0.03716 0.27685 0.02657 0.26527 C 0.01563 0.25347 0.03212 0.26875 0.01771 0.25 C 0.01424 0.2456 0.01094 0.24097 0.00747 0.23657 C 0.00643 0.23518 0.00486 0.23449 0.00365 0.2331 C 0.00052 0.22939 -0.00225 0.22523 -0.0052 0.22129 C -0.00764 0.21782 -0.01267 0.21111 -0.01267 0.21134 C -0.01493 0.20324 -0.01441 0.2074 -0.01267 0.19606 C -0.01198 0.19143 -0.01024 0.1824 -0.01024 0.18263 C -0.00711 0.11018 -0.01024 0.19791 -0.01024 0.08101 C -0.01024 0.05972 -0.00955 0.03819 -0.00885 0.01689 C -0.0085 0.00555 -0.00746 0.00833 -3.33333E-6 0.00162 C 0.00486 -0.00255 0.00504 -0.00232 -3.33333E-6 4.44444E-6 Z " pathEditMode="relative" rAng="0" ptsTypes="ffaffffffffffffffffffffffffffffff">
                                      <p:cBhvr>
                                        <p:cTn id="48" dur="15000" fill="hold"/>
                                        <p:tgtEl>
                                          <p:spTgt spid="315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0" y="122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0.0 0.0 C 0.00173 0.00046 0.00381 0.0 0.0052 0.00139 C 0.01006 0.00648 0.01145 0.01667 0.01562 0.02222 C 0.01892 0.03518 0.01822 0.04745 0.01562 0.06111 C 0.01666 0.07407 0.01631 0.0787 0.02291 0.0875 C 0.02777 0.10671 0.02343 0.12639 0.02187 0.14583 C 0.02152 0.16157 0.02586 0.20856 0.01041 0.22222 C 0.00781 0.22731 0.00381 0.23264 0.0 0.23611 C -0.00625 0.26134 -0.00018 0.2412 -0.05105 0.23889 C -0.06389 0.23819 -0.07622 0.23333 -0.08855 0.22917 C -0.09289 0.22523 -0.09688 0.22315 -0.10105 0.21944 C -0.10539 0.21088 -0.10747 0.19907 -0.10938 0.18889 C -0.10903 0.13935 -0.10886 0.08981 -0.10834 0.04028 C -0.10799 0.01157 -0.10695 -0.02107 -0.10001 -0.04861 C -0.09879 -0.05347 -0.07709 -0.05903 -0.07292 -0.05972 C -0.05903 -0.06597 -0.04428 -0.05926 -0.03021 -0.05695 C -0.02448 -0.0544 -0.01754 -0.05208 -0.0125 -0.04722 C -0.01129 -0.04607 -0.0106 -0.04421 -0.00938 -0.04306 C -0.00226 -0.03634 -0.00799 -0.04398 -0.00209 -0.0375 C 0.00208 -0.03287 0.00451 -0.02593 0.00833 -0.02083 C 0.00763 -0.01296 0.00625 -0.00648 0.00625 0.00139 " pathEditMode="relative" ptsTypes="ffffffffffffffffffffA">
                                      <p:cBhvr>
                                        <p:cTn id="50" dur="5000" fill="hold"/>
                                        <p:tgtEl>
                                          <p:spTgt spid="315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7" grpId="0" animBg="1"/>
      <p:bldP spid="315398" grpId="0" animBg="1"/>
      <p:bldP spid="315399" grpId="0" animBg="1"/>
      <p:bldP spid="315404" grpId="0" animBg="1"/>
      <p:bldP spid="315405" grpId="0" animBg="1"/>
      <p:bldP spid="315406" grpId="0" animBg="1"/>
      <p:bldP spid="315407" grpId="0" animBg="1"/>
      <p:bldP spid="315408" grpId="0" animBg="1"/>
      <p:bldP spid="315409" grpId="0" animBg="1"/>
      <p:bldP spid="315410" grpId="0" animBg="1"/>
      <p:bldP spid="315411" grpId="0" animBg="1"/>
      <p:bldP spid="315412" grpId="0" animBg="1"/>
      <p:bldP spid="315413" grpId="0" animBg="1"/>
      <p:bldP spid="315414" grpId="0" animBg="1"/>
      <p:bldP spid="315415" grpId="0" animBg="1"/>
      <p:bldP spid="315416" grpId="0" animBg="1"/>
      <p:bldP spid="315417" grpId="0" animBg="1"/>
      <p:bldP spid="315418" grpId="0" animBg="1"/>
      <p:bldP spid="315419" grpId="0" animBg="1"/>
      <p:bldP spid="315420" grpId="0" animBg="1"/>
      <p:bldP spid="315423" grpId="0" animBg="1"/>
      <p:bldP spid="315424" grpId="0" animBg="1"/>
      <p:bldP spid="31542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B8D2-8B66-48E6-B7E4-B33FD042EE5B}" type="slidenum">
              <a:rPr lang="en-US"/>
              <a:pPr/>
              <a:t>84</a:t>
            </a:fld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Small changes in pH can produce major disturbances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Acid-base </a:t>
            </a:r>
            <a:r>
              <a:rPr lang="en-US" sz="4800" dirty="0"/>
              <a:t>balance can also affect </a:t>
            </a:r>
            <a:r>
              <a:rPr lang="en-US" sz="4800" dirty="0" smtClean="0"/>
              <a:t>Electrolytes </a:t>
            </a:r>
            <a:r>
              <a:rPr lang="en-US" sz="4800" dirty="0"/>
              <a:t>(Na</a:t>
            </a:r>
            <a:r>
              <a:rPr lang="en-US" sz="4800" baseline="30000" dirty="0"/>
              <a:t>+</a:t>
            </a:r>
            <a:r>
              <a:rPr lang="en-US" sz="4800" dirty="0"/>
              <a:t>, K</a:t>
            </a:r>
            <a:r>
              <a:rPr lang="en-US" sz="4800" baseline="30000" dirty="0"/>
              <a:t>+</a:t>
            </a:r>
            <a:r>
              <a:rPr lang="en-US" sz="4800" dirty="0"/>
              <a:t>, Cl</a:t>
            </a:r>
            <a:r>
              <a:rPr lang="en-US" sz="4800" baseline="30000" dirty="0"/>
              <a:t>-</a:t>
            </a:r>
            <a:r>
              <a:rPr lang="en-US" sz="4800" dirty="0"/>
              <a:t>)</a:t>
            </a:r>
          </a:p>
          <a:p>
            <a:r>
              <a:rPr lang="en-US" sz="4800" dirty="0"/>
              <a:t>Can also affect </a:t>
            </a:r>
            <a:r>
              <a:rPr lang="en-US" sz="4800" dirty="0" smtClean="0"/>
              <a:t>Hormones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2495429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/>
          <a:lstStyle/>
          <a:p>
            <a:r>
              <a:rPr lang="en-US" b="1" dirty="0"/>
              <a:t>ACID-BASE </a:t>
            </a:r>
            <a:r>
              <a:rPr lang="en-US" b="1" dirty="0" smtClean="0"/>
              <a:t>IMBALANCE</a:t>
            </a:r>
            <a:endParaRPr lang="en-US" b="1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038600" cy="5410200"/>
          </a:xfrm>
          <a:noFill/>
          <a:ln/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Derangements </a:t>
            </a:r>
            <a:r>
              <a:rPr lang="en-US" sz="3200" dirty="0" smtClean="0"/>
              <a:t>of</a:t>
            </a:r>
          </a:p>
          <a:p>
            <a:r>
              <a:rPr lang="en-US" sz="3200" dirty="0" smtClean="0"/>
              <a:t> </a:t>
            </a:r>
            <a:r>
              <a:rPr lang="en-US" b="1" dirty="0" smtClean="0"/>
              <a:t>H</a:t>
            </a:r>
            <a:r>
              <a:rPr lang="en-US" sz="3200" b="1" dirty="0" smtClean="0"/>
              <a:t>ydrogen/Carbonic acid </a:t>
            </a:r>
            <a:r>
              <a:rPr lang="en-US" sz="3200" dirty="0" smtClean="0"/>
              <a:t>(H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/H2CO3) </a:t>
            </a:r>
          </a:p>
          <a:p>
            <a:r>
              <a:rPr lang="en-US" sz="3200" b="1" dirty="0" smtClean="0"/>
              <a:t>Bicarbonate</a:t>
            </a:r>
            <a:endParaRPr lang="en-US" b="1" dirty="0" smtClean="0"/>
          </a:p>
          <a:p>
            <a:pPr>
              <a:buNone/>
            </a:pPr>
            <a:r>
              <a:rPr lang="en-US" sz="3200" dirty="0" smtClean="0"/>
              <a:t>   (HCO3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) </a:t>
            </a:r>
            <a:r>
              <a:rPr lang="en-US" sz="3200" dirty="0"/>
              <a:t>concentrations </a:t>
            </a:r>
            <a:endParaRPr lang="en-US" sz="3200" dirty="0" smtClean="0"/>
          </a:p>
          <a:p>
            <a:pPr>
              <a:buNone/>
            </a:pPr>
            <a:r>
              <a:rPr lang="en-US" dirty="0" smtClean="0"/>
              <a:t>    I</a:t>
            </a:r>
            <a:r>
              <a:rPr lang="en-US" sz="3200" dirty="0" smtClean="0"/>
              <a:t>n </a:t>
            </a:r>
            <a:r>
              <a:rPr lang="en-US" sz="3200" dirty="0"/>
              <a:t>body fluids are common </a:t>
            </a:r>
            <a:r>
              <a:rPr lang="en-US" sz="3200" dirty="0" smtClean="0"/>
              <a:t>in conditions of </a:t>
            </a:r>
            <a:r>
              <a:rPr lang="en-US" sz="3200" b="1" dirty="0" smtClean="0">
                <a:solidFill>
                  <a:srgbClr val="FF0000"/>
                </a:solidFill>
              </a:rPr>
              <a:t>Acid Base Imbalance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6567" name="Picture 7" descr="vom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400685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Acid-Base Imbalances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pH&lt; 7.35 </a:t>
            </a:r>
            <a:r>
              <a:rPr lang="en-US" sz="6000" dirty="0" smtClean="0"/>
              <a:t>Acidosis</a:t>
            </a:r>
            <a:endParaRPr lang="en-US" sz="6000" dirty="0"/>
          </a:p>
          <a:p>
            <a:r>
              <a:rPr lang="en-US" sz="6000" dirty="0"/>
              <a:t>pH &gt; 7.45 </a:t>
            </a:r>
            <a:r>
              <a:rPr lang="en-US" sz="6000" dirty="0" smtClean="0"/>
              <a:t>Alkalosis</a:t>
            </a:r>
            <a:endParaRPr lang="en-US" sz="6000" dirty="0"/>
          </a:p>
          <a:p>
            <a:endParaRPr lang="en-US" sz="6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F1A0-1812-4027-B51D-48AA734D4B66}" type="slidenum">
              <a:rPr lang="en-US"/>
              <a:pPr/>
              <a:t>87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09638" y="274638"/>
            <a:ext cx="777716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4 </a:t>
            </a:r>
            <a:r>
              <a:rPr lang="en-US" sz="4000" b="1" dirty="0" smtClean="0"/>
              <a:t>Types </a:t>
            </a:r>
            <a:r>
              <a:rPr lang="en-US" sz="4000" b="1" dirty="0"/>
              <a:t>of </a:t>
            </a:r>
            <a:r>
              <a:rPr lang="en-US" sz="4000" b="1" dirty="0" smtClean="0"/>
              <a:t>Primary Acid-Base </a:t>
            </a:r>
            <a:r>
              <a:rPr lang="en-US" sz="4000" b="1" dirty="0"/>
              <a:t>D</a:t>
            </a:r>
            <a:r>
              <a:rPr lang="en-US" sz="4000" b="1" dirty="0" smtClean="0"/>
              <a:t>isorders</a:t>
            </a:r>
            <a:endParaRPr lang="en-US" sz="4000" b="1" dirty="0"/>
          </a:p>
        </p:txBody>
      </p:sp>
      <p:graphicFrame>
        <p:nvGraphicFramePr>
          <p:cNvPr id="94211" name="Group 3"/>
          <p:cNvGraphicFramePr>
            <a:graphicFrameLocks noGrp="1"/>
          </p:cNvGraphicFramePr>
          <p:nvPr>
            <p:ph sz="quarter" idx="1"/>
          </p:nvPr>
        </p:nvGraphicFramePr>
        <p:xfrm>
          <a:off x="0" y="1447802"/>
          <a:ext cx="9144000" cy="5410197"/>
        </p:xfrm>
        <a:graphic>
          <a:graphicData uri="http://schemas.openxmlformats.org/drawingml/2006/table">
            <a:tbl>
              <a:tblPr/>
              <a:tblGrid>
                <a:gridCol w="57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34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Acid Base Imbalances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Biochemical Change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6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Respiratory Acidosis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Increased H2CO3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16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Respiratory Alkalosis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Decreased H2CO3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16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Metabolic Acidosis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16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Metabolic Alkalosis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4231" name="Object 2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96000" y="4038600"/>
          <a:ext cx="1676400" cy="5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Equation" r:id="rId3" imgW="520560" imgH="241200" progId="">
                  <p:embed/>
                </p:oleObj>
              </mc:Choice>
              <mc:Fallback>
                <p:oleObj name="Equation" r:id="rId3" imgW="520560" imgH="241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038600"/>
                        <a:ext cx="1676400" cy="5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32" name="Object 2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096000" y="4800600"/>
          <a:ext cx="19812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Equation" r:id="rId5" imgW="711000" imgH="279360" progId="">
                  <p:embed/>
                </p:oleObj>
              </mc:Choice>
              <mc:Fallback>
                <p:oleObj name="Equation" r:id="rId5" imgW="711000" imgH="2793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800600"/>
                        <a:ext cx="19812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33" name="Object 25"/>
          <p:cNvGraphicFramePr>
            <a:graphicFrameLocks noChangeAspect="1"/>
          </p:cNvGraphicFramePr>
          <p:nvPr/>
        </p:nvGraphicFramePr>
        <p:xfrm>
          <a:off x="6172200" y="5867400"/>
          <a:ext cx="1905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Equation" r:id="rId7" imgW="711000" imgH="279360" progId="">
                  <p:embed/>
                </p:oleObj>
              </mc:Choice>
              <mc:Fallback>
                <p:oleObj name="Equation" r:id="rId7" imgW="711000" imgH="279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867400"/>
                        <a:ext cx="19050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34" name="Object 2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553200" y="2895600"/>
          <a:ext cx="16002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Equation" r:id="rId9" imgW="520560" imgH="241200" progId="">
                  <p:embed/>
                </p:oleObj>
              </mc:Choice>
              <mc:Fallback>
                <p:oleObj name="Equation" r:id="rId9" imgW="520560" imgH="2412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895600"/>
                        <a:ext cx="1600200" cy="7413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8548" name="Picture 4" descr="resp abnormali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7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7524" name="Picture 4" descr="met abnormali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04" name="Picture 4" descr="acid produ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92D4C-F659-43DE-B78D-30D74BF54BFB}" type="slidenum">
              <a:rPr lang="en-US"/>
              <a:pPr/>
              <a:t>90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6858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4800" b="1" dirty="0"/>
              <a:t>RESPIRATORY ACIDOSIS</a:t>
            </a:r>
          </a:p>
        </p:txBody>
      </p:sp>
      <p:pic>
        <p:nvPicPr>
          <p:cNvPr id="44058" name="Picture 1050" descr="lun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371600"/>
            <a:ext cx="5029200" cy="48021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Respiratory Acidosis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906963"/>
          </a:xfrm>
        </p:spPr>
        <p:txBody>
          <a:bodyPr>
            <a:normAutofit fontScale="85000" lnSpcReduction="10000"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Primary Carbonic acid excess</a:t>
            </a:r>
          </a:p>
          <a:p>
            <a:r>
              <a:rPr lang="en-US" sz="4800" b="1" dirty="0" smtClean="0"/>
              <a:t>Increased</a:t>
            </a:r>
            <a:r>
              <a:rPr lang="en-US" sz="4800" dirty="0" smtClean="0"/>
              <a:t> </a:t>
            </a:r>
            <a:r>
              <a:rPr lang="en-US" sz="4800" b="1" dirty="0" smtClean="0"/>
              <a:t>H2CO3/Increased pCO2</a:t>
            </a:r>
          </a:p>
          <a:p>
            <a:r>
              <a:rPr lang="en-US" sz="4800" b="1" dirty="0" smtClean="0"/>
              <a:t>Defect in respiratory centre </a:t>
            </a:r>
            <a:r>
              <a:rPr lang="en-US" sz="4800" dirty="0" smtClean="0"/>
              <a:t>of brain</a:t>
            </a:r>
          </a:p>
          <a:p>
            <a:r>
              <a:rPr lang="en-US" sz="4800" b="1" dirty="0" smtClean="0"/>
              <a:t>Defect in respiratory organ </a:t>
            </a:r>
            <a:r>
              <a:rPr lang="en-US" sz="4800" dirty="0" smtClean="0"/>
              <a:t>system</a:t>
            </a:r>
          </a:p>
          <a:p>
            <a:r>
              <a:rPr lang="en-US" sz="4800" b="1" dirty="0" smtClean="0"/>
              <a:t>Decreased elimination of H2CO3 </a:t>
            </a:r>
            <a:r>
              <a:rPr lang="en-US" sz="4800" dirty="0" smtClean="0"/>
              <a:t>by the lungs.</a:t>
            </a:r>
          </a:p>
          <a:p>
            <a:r>
              <a:rPr lang="en-US" sz="4800" b="1" dirty="0" smtClean="0"/>
              <a:t>Hypoventilation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C1EAF-ACD8-46D8-A8E9-2C9E2AF801EE}" type="slidenum">
              <a:rPr lang="en-US"/>
              <a:pPr/>
              <a:t>92</a:t>
            </a:fld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382000" cy="5516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1" dirty="0" smtClean="0"/>
              <a:t>Increased</a:t>
            </a:r>
            <a:r>
              <a:rPr lang="en-US" sz="5400" dirty="0" smtClean="0"/>
              <a:t> </a:t>
            </a:r>
            <a:r>
              <a:rPr lang="en-US" sz="5400" dirty="0"/>
              <a:t>blood levels of CO</a:t>
            </a:r>
            <a:r>
              <a:rPr lang="en-US" sz="5400" baseline="-25000" dirty="0"/>
              <a:t>2</a:t>
            </a:r>
            <a:r>
              <a:rPr lang="en-US" sz="5400" dirty="0"/>
              <a:t> above 45 mm Hg. </a:t>
            </a:r>
          </a:p>
          <a:p>
            <a:pPr>
              <a:lnSpc>
                <a:spcPct val="90000"/>
              </a:lnSpc>
            </a:pPr>
            <a:r>
              <a:rPr lang="en-US" sz="5400" b="1" dirty="0"/>
              <a:t>Hypercapnia</a:t>
            </a:r>
            <a:r>
              <a:rPr lang="en-US" sz="5400" dirty="0"/>
              <a:t> – high levels of </a:t>
            </a:r>
            <a:r>
              <a:rPr lang="en-US" sz="5400" dirty="0" smtClean="0"/>
              <a:t>pCO</a:t>
            </a:r>
            <a:r>
              <a:rPr lang="en-US" sz="5400" baseline="-25000" dirty="0" smtClean="0"/>
              <a:t>2 </a:t>
            </a:r>
            <a:r>
              <a:rPr lang="en-US" sz="5400" dirty="0"/>
              <a:t>in </a:t>
            </a:r>
            <a:r>
              <a:rPr lang="en-US" sz="5400" dirty="0" smtClean="0"/>
              <a:t>blood</a:t>
            </a:r>
            <a:endParaRPr lang="en-US" sz="5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4DF60-119E-4585-A0DB-359E94613621}" type="slidenum">
              <a:rPr lang="en-US"/>
              <a:pPr/>
              <a:t>93</a:t>
            </a:fld>
            <a:endParaRPr lang="en-US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RESPIRATORY ACIDOSIS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4648200" cy="4953000"/>
          </a:xfrm>
        </p:spPr>
        <p:txBody>
          <a:bodyPr>
            <a:normAutofit/>
          </a:bodyPr>
          <a:lstStyle/>
          <a:p>
            <a:r>
              <a:rPr lang="en-US" dirty="0"/>
              <a:t>Respiratory acidosis develops when the lungs don't expel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</a:t>
            </a:r>
            <a:r>
              <a:rPr lang="en-US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dirty="0"/>
              <a:t> </a:t>
            </a:r>
            <a:r>
              <a:rPr lang="en-US" dirty="0" smtClean="0"/>
              <a:t>adequately.</a:t>
            </a:r>
            <a:endParaRPr lang="en-US" dirty="0"/>
          </a:p>
          <a:p>
            <a:r>
              <a:rPr lang="en-US" dirty="0"/>
              <a:t>This can happen in diseases that severely affect the </a:t>
            </a:r>
            <a:r>
              <a:rPr lang="en-US" dirty="0" smtClean="0"/>
              <a:t>lungs.</a:t>
            </a:r>
            <a:endParaRPr lang="en-US" dirty="0"/>
          </a:p>
        </p:txBody>
      </p:sp>
      <p:pic>
        <p:nvPicPr>
          <p:cNvPr id="257029" name="Picture 5" descr="0d1f4bc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05000"/>
            <a:ext cx="4114800" cy="3654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Chronic conditions: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Depression of  respiratory center in brain that controls breathing rate – drugs or head trauma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Paralysis of respiratory or chest muscles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Emphysema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Asthma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Pneumonia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Pulmonary edema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Obstruction of respiratory tract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Congestive Cardiac Failure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7086600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HYPOVENTILATION</a:t>
            </a:r>
            <a:br>
              <a:rPr lang="en-US" sz="4000" b="1" dirty="0" smtClean="0"/>
            </a:br>
            <a:r>
              <a:rPr lang="en-US" sz="4000" b="1" dirty="0" smtClean="0"/>
              <a:t>Causes Respiratory Acidosis</a:t>
            </a:r>
            <a:endParaRPr lang="en-US" sz="4000" b="1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685800"/>
          </a:xfrm>
        </p:spPr>
        <p:txBody>
          <a:bodyPr/>
          <a:lstStyle/>
          <a:p>
            <a:r>
              <a:rPr lang="en-US" sz="3200"/>
              <a:t>Hypo = “Under”</a:t>
            </a:r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2743200" y="2286000"/>
            <a:ext cx="64008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Elimination of CO</a:t>
            </a:r>
            <a:r>
              <a:rPr lang="en-US" sz="5400" baseline="-25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2743200" y="4038600"/>
            <a:ext cx="1216025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H</a:t>
            </a:r>
            <a:r>
              <a:rPr lang="en-US" sz="5400" baseline="30000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2743200" y="5729288"/>
            <a:ext cx="2187575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pH</a:t>
            </a:r>
            <a:endParaRPr lang="en-US" sz="5400" baseline="30000" dirty="0">
              <a:solidFill>
                <a:srgbClr val="C00000"/>
              </a:solidFill>
            </a:endParaRPr>
          </a:p>
        </p:txBody>
      </p:sp>
      <p:sp>
        <p:nvSpPr>
          <p:cNvPr id="218119" name="AutoShape 7"/>
          <p:cNvSpPr>
            <a:spLocks noChangeArrowheads="1"/>
          </p:cNvSpPr>
          <p:nvPr/>
        </p:nvSpPr>
        <p:spPr bwMode="auto">
          <a:xfrm rot="-10800000">
            <a:off x="1752600" y="2133600"/>
            <a:ext cx="685800" cy="1219200"/>
          </a:xfrm>
          <a:prstGeom prst="upArrow">
            <a:avLst>
              <a:gd name="adj1" fmla="val 50000"/>
              <a:gd name="adj2" fmla="val 44444"/>
            </a:avLst>
          </a:prstGeom>
          <a:solidFill>
            <a:srgbClr val="FF3300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8120" name="AutoShape 8"/>
          <p:cNvSpPr>
            <a:spLocks noChangeArrowheads="1"/>
          </p:cNvSpPr>
          <p:nvPr/>
        </p:nvSpPr>
        <p:spPr bwMode="auto">
          <a:xfrm rot="-10800000">
            <a:off x="1752600" y="5334000"/>
            <a:ext cx="685800" cy="1219200"/>
          </a:xfrm>
          <a:prstGeom prst="upArrow">
            <a:avLst>
              <a:gd name="adj1" fmla="val 50000"/>
              <a:gd name="adj2" fmla="val 44444"/>
            </a:avLst>
          </a:prstGeom>
          <a:solidFill>
            <a:srgbClr val="FF3300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8121" name="AutoShape 9"/>
          <p:cNvSpPr>
            <a:spLocks noChangeArrowheads="1"/>
          </p:cNvSpPr>
          <p:nvPr/>
        </p:nvSpPr>
        <p:spPr bwMode="auto">
          <a:xfrm rot="-21600000">
            <a:off x="1752600" y="3733800"/>
            <a:ext cx="685800" cy="1219200"/>
          </a:xfrm>
          <a:prstGeom prst="upArrow">
            <a:avLst>
              <a:gd name="adj1" fmla="val 50000"/>
              <a:gd name="adj2" fmla="val 44444"/>
            </a:avLst>
          </a:prstGeom>
          <a:solidFill>
            <a:srgbClr val="66FFFF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E5EBC-2E42-43CE-A730-A03F964F6B07}" type="slidenum">
              <a:rPr lang="en-US"/>
              <a:pPr/>
              <a:t>96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b="1" dirty="0"/>
              <a:t>RESPIRATORY ACIDOSIS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457200" y="52578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lang="en-US" sz="2800" dirty="0">
                <a:latin typeface="Arial" charset="0"/>
              </a:rPr>
              <a:t>breathing is suppressed holding CO</a:t>
            </a:r>
            <a:r>
              <a:rPr lang="en-US" sz="2800" baseline="-25000" dirty="0">
                <a:latin typeface="Arial" charset="0"/>
              </a:rPr>
              <a:t>2 </a:t>
            </a:r>
            <a:r>
              <a:rPr lang="en-US" sz="2800" dirty="0">
                <a:latin typeface="Arial" charset="0"/>
              </a:rPr>
              <a:t>in body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2800" dirty="0">
                <a:latin typeface="Arial" charset="0"/>
              </a:rPr>
              <a:t>pH = 7.1</a:t>
            </a:r>
          </a:p>
        </p:txBody>
      </p:sp>
      <p:sp>
        <p:nvSpPr>
          <p:cNvPr id="71694" name="AutoShape 14"/>
          <p:cNvSpPr>
            <a:spLocks noChangeArrowheads="1"/>
          </p:cNvSpPr>
          <p:nvPr/>
        </p:nvSpPr>
        <p:spPr bwMode="auto">
          <a:xfrm>
            <a:off x="1905000" y="3429000"/>
            <a:ext cx="1143000" cy="10668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 rot="-1015650">
            <a:off x="533400" y="3200400"/>
            <a:ext cx="3962400" cy="228600"/>
          </a:xfrm>
          <a:prstGeom prst="rect">
            <a:avLst/>
          </a:prstGeom>
          <a:solidFill>
            <a:schemeClr val="folHlink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608000" prstMaterial="legacyMatte">
            <a:bevelT w="13500" h="13500" prst="angle"/>
            <a:bevelB w="13500" h="13500" prst="angle"/>
            <a:extrusionClr>
              <a:srgbClr val="969696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1696" name="Freeform 16"/>
          <p:cNvSpPr>
            <a:spLocks/>
          </p:cNvSpPr>
          <p:nvPr/>
        </p:nvSpPr>
        <p:spPr bwMode="auto">
          <a:xfrm rot="-990041">
            <a:off x="465138" y="1004888"/>
            <a:ext cx="1066800" cy="2514600"/>
          </a:xfrm>
          <a:custGeom>
            <a:avLst/>
            <a:gdLst/>
            <a:ahLst/>
            <a:cxnLst>
              <a:cxn ang="0">
                <a:pos x="144" y="48"/>
              </a:cxn>
              <a:cxn ang="0">
                <a:pos x="144" y="144"/>
              </a:cxn>
              <a:cxn ang="0">
                <a:pos x="240" y="144"/>
              </a:cxn>
              <a:cxn ang="0">
                <a:pos x="240" y="192"/>
              </a:cxn>
              <a:cxn ang="0">
                <a:pos x="0" y="192"/>
              </a:cxn>
              <a:cxn ang="0">
                <a:pos x="0" y="1008"/>
              </a:cxn>
              <a:cxn ang="0">
                <a:pos x="624" y="1008"/>
              </a:cxn>
              <a:cxn ang="0">
                <a:pos x="624" y="192"/>
              </a:cxn>
              <a:cxn ang="0">
                <a:pos x="402" y="186"/>
              </a:cxn>
              <a:cxn ang="0">
                <a:pos x="402" y="138"/>
              </a:cxn>
              <a:cxn ang="0">
                <a:pos x="480" y="144"/>
              </a:cxn>
              <a:cxn ang="0">
                <a:pos x="480" y="0"/>
              </a:cxn>
              <a:cxn ang="0">
                <a:pos x="144" y="0"/>
              </a:cxn>
              <a:cxn ang="0">
                <a:pos x="144" y="96"/>
              </a:cxn>
            </a:cxnLst>
            <a:rect l="0" t="0" r="r" b="b"/>
            <a:pathLst>
              <a:path w="624" h="1008">
                <a:moveTo>
                  <a:pt x="144" y="48"/>
                </a:moveTo>
                <a:lnTo>
                  <a:pt x="144" y="144"/>
                </a:lnTo>
                <a:lnTo>
                  <a:pt x="240" y="144"/>
                </a:lnTo>
                <a:lnTo>
                  <a:pt x="240" y="192"/>
                </a:lnTo>
                <a:lnTo>
                  <a:pt x="0" y="192"/>
                </a:lnTo>
                <a:lnTo>
                  <a:pt x="0" y="1008"/>
                </a:lnTo>
                <a:lnTo>
                  <a:pt x="624" y="1008"/>
                </a:lnTo>
                <a:lnTo>
                  <a:pt x="624" y="192"/>
                </a:lnTo>
                <a:lnTo>
                  <a:pt x="402" y="186"/>
                </a:lnTo>
                <a:lnTo>
                  <a:pt x="402" y="138"/>
                </a:lnTo>
                <a:lnTo>
                  <a:pt x="480" y="144"/>
                </a:lnTo>
                <a:lnTo>
                  <a:pt x="480" y="0"/>
                </a:lnTo>
                <a:lnTo>
                  <a:pt x="144" y="0"/>
                </a:lnTo>
                <a:lnTo>
                  <a:pt x="144" y="96"/>
                </a:lnTo>
              </a:path>
            </a:pathLst>
          </a:custGeom>
          <a:solidFill>
            <a:srgbClr val="FF91BE"/>
          </a:solidFill>
          <a:ln w="12700" cap="flat" cmpd="sng"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2" dir="t"/>
          </a:scene3d>
          <a:sp3d extrusionH="201600" prstMaterial="legacyMatte">
            <a:bevelT w="13500" h="13500" prst="angle"/>
            <a:bevelB w="13500" h="13500" prst="angle"/>
            <a:extrusionClr>
              <a:srgbClr val="FF91BE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 rot="-986049">
            <a:off x="533400" y="2362200"/>
            <a:ext cx="1143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400"/>
              <a:t>H</a:t>
            </a:r>
            <a:r>
              <a:rPr lang="en-US" sz="2400" baseline="-25000"/>
              <a:t>2</a:t>
            </a:r>
            <a:r>
              <a:rPr lang="en-US" sz="2400"/>
              <a:t>CO</a:t>
            </a:r>
            <a:r>
              <a:rPr lang="en-US" sz="2400" baseline="-25000"/>
              <a:t>3</a:t>
            </a:r>
          </a:p>
        </p:txBody>
      </p:sp>
      <p:sp>
        <p:nvSpPr>
          <p:cNvPr id="71698" name="Freeform 18"/>
          <p:cNvSpPr>
            <a:spLocks/>
          </p:cNvSpPr>
          <p:nvPr/>
        </p:nvSpPr>
        <p:spPr bwMode="auto">
          <a:xfrm rot="-924073">
            <a:off x="3097213" y="1363663"/>
            <a:ext cx="1066800" cy="1371600"/>
          </a:xfrm>
          <a:custGeom>
            <a:avLst/>
            <a:gdLst/>
            <a:ahLst/>
            <a:cxnLst>
              <a:cxn ang="0">
                <a:pos x="144" y="48"/>
              </a:cxn>
              <a:cxn ang="0">
                <a:pos x="144" y="144"/>
              </a:cxn>
              <a:cxn ang="0">
                <a:pos x="240" y="144"/>
              </a:cxn>
              <a:cxn ang="0">
                <a:pos x="240" y="192"/>
              </a:cxn>
              <a:cxn ang="0">
                <a:pos x="0" y="192"/>
              </a:cxn>
              <a:cxn ang="0">
                <a:pos x="0" y="1008"/>
              </a:cxn>
              <a:cxn ang="0">
                <a:pos x="624" y="1008"/>
              </a:cxn>
              <a:cxn ang="0">
                <a:pos x="624" y="192"/>
              </a:cxn>
              <a:cxn ang="0">
                <a:pos x="402" y="186"/>
              </a:cxn>
              <a:cxn ang="0">
                <a:pos x="402" y="138"/>
              </a:cxn>
              <a:cxn ang="0">
                <a:pos x="480" y="144"/>
              </a:cxn>
              <a:cxn ang="0">
                <a:pos x="480" y="0"/>
              </a:cxn>
              <a:cxn ang="0">
                <a:pos x="144" y="0"/>
              </a:cxn>
              <a:cxn ang="0">
                <a:pos x="144" y="96"/>
              </a:cxn>
            </a:cxnLst>
            <a:rect l="0" t="0" r="r" b="b"/>
            <a:pathLst>
              <a:path w="624" h="1008">
                <a:moveTo>
                  <a:pt x="144" y="48"/>
                </a:moveTo>
                <a:lnTo>
                  <a:pt x="144" y="144"/>
                </a:lnTo>
                <a:lnTo>
                  <a:pt x="240" y="144"/>
                </a:lnTo>
                <a:lnTo>
                  <a:pt x="240" y="192"/>
                </a:lnTo>
                <a:lnTo>
                  <a:pt x="0" y="192"/>
                </a:lnTo>
                <a:lnTo>
                  <a:pt x="0" y="1008"/>
                </a:lnTo>
                <a:lnTo>
                  <a:pt x="624" y="1008"/>
                </a:lnTo>
                <a:lnTo>
                  <a:pt x="624" y="192"/>
                </a:lnTo>
                <a:lnTo>
                  <a:pt x="402" y="186"/>
                </a:lnTo>
                <a:lnTo>
                  <a:pt x="402" y="138"/>
                </a:lnTo>
                <a:lnTo>
                  <a:pt x="480" y="144"/>
                </a:lnTo>
                <a:lnTo>
                  <a:pt x="480" y="0"/>
                </a:lnTo>
                <a:lnTo>
                  <a:pt x="144" y="0"/>
                </a:lnTo>
                <a:lnTo>
                  <a:pt x="144" y="96"/>
                </a:lnTo>
              </a:path>
            </a:pathLst>
          </a:custGeom>
          <a:solidFill>
            <a:srgbClr val="66FFFF"/>
          </a:solidFill>
          <a:ln w="12700" cap="flat" cmpd="sng"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2" dir="t"/>
          </a:scene3d>
          <a:sp3d extrusionH="2016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 rot="-936856">
            <a:off x="3048000" y="1600200"/>
            <a:ext cx="1143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400"/>
              <a:t>HCO</a:t>
            </a:r>
            <a:r>
              <a:rPr lang="en-US" sz="2400" baseline="-25000"/>
              <a:t>3</a:t>
            </a:r>
            <a:r>
              <a:rPr lang="en-US" sz="2400" baseline="30000"/>
              <a:t>-</a:t>
            </a:r>
          </a:p>
        </p:txBody>
      </p: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1295400" y="3719513"/>
            <a:ext cx="5334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4000"/>
              <a:t>2</a:t>
            </a:r>
            <a:endParaRPr lang="en-US" sz="4000" baseline="-25000"/>
          </a:p>
        </p:txBody>
      </p:sp>
      <p:sp>
        <p:nvSpPr>
          <p:cNvPr id="71701" name="Text Box 21"/>
          <p:cNvSpPr txBox="1">
            <a:spLocks noChangeArrowheads="1"/>
          </p:cNvSpPr>
          <p:nvPr/>
        </p:nvSpPr>
        <p:spPr bwMode="auto">
          <a:xfrm>
            <a:off x="3276600" y="3719513"/>
            <a:ext cx="9144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4000" dirty="0"/>
              <a:t>20</a:t>
            </a:r>
            <a:endParaRPr lang="en-US" sz="4000" baseline="-25000" dirty="0"/>
          </a:p>
        </p:txBody>
      </p: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2286000" y="3657600"/>
            <a:ext cx="5334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4400">
                <a:solidFill>
                  <a:srgbClr val="FFFF00"/>
                </a:solidFill>
              </a:rPr>
              <a:t>:</a:t>
            </a:r>
            <a:endParaRPr lang="en-US" sz="4400" baseline="-25000">
              <a:solidFill>
                <a:srgbClr val="FFFF00"/>
              </a:solidFill>
            </a:endParaRPr>
          </a:p>
        </p:txBody>
      </p:sp>
      <p:pic>
        <p:nvPicPr>
          <p:cNvPr id="71705" name="Picture 25" descr="lu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990600"/>
            <a:ext cx="3962400" cy="3962400"/>
          </a:xfrm>
          <a:prstGeom prst="rect">
            <a:avLst/>
          </a:prstGeom>
          <a:noFill/>
        </p:spPr>
      </p:pic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8001000" y="1219200"/>
            <a:ext cx="685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/>
              <a:t>CO</a:t>
            </a:r>
            <a:r>
              <a:rPr lang="en-US" baseline="-25000"/>
              <a:t>2</a:t>
            </a:r>
          </a:p>
        </p:txBody>
      </p:sp>
      <p:sp>
        <p:nvSpPr>
          <p:cNvPr id="71709" name="Text Box 29"/>
          <p:cNvSpPr txBox="1">
            <a:spLocks noChangeArrowheads="1"/>
          </p:cNvSpPr>
          <p:nvPr/>
        </p:nvSpPr>
        <p:spPr bwMode="auto">
          <a:xfrm>
            <a:off x="8534400" y="1905000"/>
            <a:ext cx="685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/>
              <a:t>CO</a:t>
            </a:r>
            <a:r>
              <a:rPr lang="en-US" baseline="-25000"/>
              <a:t>2</a:t>
            </a:r>
          </a:p>
        </p:txBody>
      </p:sp>
      <p:sp>
        <p:nvSpPr>
          <p:cNvPr id="71711" name="Text Box 31"/>
          <p:cNvSpPr txBox="1">
            <a:spLocks noChangeArrowheads="1"/>
          </p:cNvSpPr>
          <p:nvPr/>
        </p:nvSpPr>
        <p:spPr bwMode="auto">
          <a:xfrm>
            <a:off x="5915025" y="1109663"/>
            <a:ext cx="685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/>
              <a:t>CO</a:t>
            </a:r>
            <a:r>
              <a:rPr lang="en-US" baseline="-25000"/>
              <a:t>2</a:t>
            </a:r>
          </a:p>
        </p:txBody>
      </p:sp>
      <p:sp>
        <p:nvSpPr>
          <p:cNvPr id="71713" name="Text Box 33"/>
          <p:cNvSpPr txBox="1">
            <a:spLocks noChangeArrowheads="1"/>
          </p:cNvSpPr>
          <p:nvPr/>
        </p:nvSpPr>
        <p:spPr bwMode="auto">
          <a:xfrm>
            <a:off x="5138738" y="1752600"/>
            <a:ext cx="685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/>
              <a:t>CO</a:t>
            </a:r>
            <a:r>
              <a:rPr lang="en-US" baseline="-25000"/>
              <a:t>2</a:t>
            </a:r>
          </a:p>
        </p:txBody>
      </p:sp>
      <p:sp>
        <p:nvSpPr>
          <p:cNvPr id="71716" name="Freeform 36"/>
          <p:cNvSpPr>
            <a:spLocks/>
          </p:cNvSpPr>
          <p:nvPr/>
        </p:nvSpPr>
        <p:spPr bwMode="auto">
          <a:xfrm>
            <a:off x="6172200" y="1447800"/>
            <a:ext cx="355600" cy="3175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192" y="96"/>
              </a:cxn>
              <a:cxn ang="0">
                <a:pos x="192" y="192"/>
              </a:cxn>
              <a:cxn ang="0">
                <a:pos x="0" y="144"/>
              </a:cxn>
            </a:cxnLst>
            <a:rect l="0" t="0" r="r" b="b"/>
            <a:pathLst>
              <a:path w="224" h="200">
                <a:moveTo>
                  <a:pt x="48" y="0"/>
                </a:moveTo>
                <a:cubicBezTo>
                  <a:pt x="108" y="32"/>
                  <a:pt x="168" y="64"/>
                  <a:pt x="192" y="96"/>
                </a:cubicBezTo>
                <a:cubicBezTo>
                  <a:pt x="216" y="128"/>
                  <a:pt x="224" y="184"/>
                  <a:pt x="192" y="192"/>
                </a:cubicBezTo>
                <a:cubicBezTo>
                  <a:pt x="160" y="200"/>
                  <a:pt x="80" y="172"/>
                  <a:pt x="0" y="144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17" name="Freeform 37"/>
          <p:cNvSpPr>
            <a:spLocks/>
          </p:cNvSpPr>
          <p:nvPr/>
        </p:nvSpPr>
        <p:spPr bwMode="auto">
          <a:xfrm>
            <a:off x="5715000" y="2057400"/>
            <a:ext cx="355600" cy="3175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192" y="96"/>
              </a:cxn>
              <a:cxn ang="0">
                <a:pos x="192" y="192"/>
              </a:cxn>
              <a:cxn ang="0">
                <a:pos x="0" y="144"/>
              </a:cxn>
            </a:cxnLst>
            <a:rect l="0" t="0" r="r" b="b"/>
            <a:pathLst>
              <a:path w="224" h="200">
                <a:moveTo>
                  <a:pt x="48" y="0"/>
                </a:moveTo>
                <a:cubicBezTo>
                  <a:pt x="108" y="32"/>
                  <a:pt x="168" y="64"/>
                  <a:pt x="192" y="96"/>
                </a:cubicBezTo>
                <a:cubicBezTo>
                  <a:pt x="216" y="128"/>
                  <a:pt x="224" y="184"/>
                  <a:pt x="192" y="192"/>
                </a:cubicBezTo>
                <a:cubicBezTo>
                  <a:pt x="160" y="200"/>
                  <a:pt x="80" y="172"/>
                  <a:pt x="0" y="144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18" name="Freeform 38"/>
          <p:cNvSpPr>
            <a:spLocks/>
          </p:cNvSpPr>
          <p:nvPr/>
        </p:nvSpPr>
        <p:spPr bwMode="auto">
          <a:xfrm>
            <a:off x="7883525" y="1579563"/>
            <a:ext cx="415925" cy="284162"/>
          </a:xfrm>
          <a:custGeom>
            <a:avLst/>
            <a:gdLst/>
            <a:ahLst/>
            <a:cxnLst>
              <a:cxn ang="0">
                <a:pos x="262" y="0"/>
              </a:cxn>
              <a:cxn ang="0">
                <a:pos x="117" y="156"/>
              </a:cxn>
              <a:cxn ang="0">
                <a:pos x="22" y="141"/>
              </a:cxn>
              <a:cxn ang="0">
                <a:pos x="0" y="0"/>
              </a:cxn>
            </a:cxnLst>
            <a:rect l="0" t="0" r="r" b="b"/>
            <a:pathLst>
              <a:path w="262" h="179">
                <a:moveTo>
                  <a:pt x="262" y="0"/>
                </a:moveTo>
                <a:cubicBezTo>
                  <a:pt x="239" y="26"/>
                  <a:pt x="157" y="133"/>
                  <a:pt x="117" y="156"/>
                </a:cubicBezTo>
                <a:cubicBezTo>
                  <a:pt x="77" y="179"/>
                  <a:pt x="42" y="167"/>
                  <a:pt x="22" y="141"/>
                </a:cubicBezTo>
                <a:cubicBezTo>
                  <a:pt x="2" y="115"/>
                  <a:pt x="5" y="29"/>
                  <a:pt x="0" y="0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19" name="Freeform 39"/>
          <p:cNvSpPr>
            <a:spLocks/>
          </p:cNvSpPr>
          <p:nvPr/>
        </p:nvSpPr>
        <p:spPr bwMode="auto">
          <a:xfrm>
            <a:off x="8470900" y="2160588"/>
            <a:ext cx="403225" cy="411162"/>
          </a:xfrm>
          <a:custGeom>
            <a:avLst/>
            <a:gdLst/>
            <a:ahLst/>
            <a:cxnLst>
              <a:cxn ang="0">
                <a:pos x="254" y="79"/>
              </a:cxn>
              <a:cxn ang="0">
                <a:pos x="109" y="235"/>
              </a:cxn>
              <a:cxn ang="0">
                <a:pos x="14" y="220"/>
              </a:cxn>
              <a:cxn ang="0">
                <a:pos x="23" y="0"/>
              </a:cxn>
            </a:cxnLst>
            <a:rect l="0" t="0" r="r" b="b"/>
            <a:pathLst>
              <a:path w="254" h="259">
                <a:moveTo>
                  <a:pt x="254" y="79"/>
                </a:moveTo>
                <a:cubicBezTo>
                  <a:pt x="231" y="105"/>
                  <a:pt x="149" y="212"/>
                  <a:pt x="109" y="235"/>
                </a:cubicBezTo>
                <a:cubicBezTo>
                  <a:pt x="69" y="258"/>
                  <a:pt x="28" y="259"/>
                  <a:pt x="14" y="220"/>
                </a:cubicBezTo>
                <a:cubicBezTo>
                  <a:pt x="0" y="181"/>
                  <a:pt x="21" y="46"/>
                  <a:pt x="23" y="0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7E836-28AE-4F62-A04F-5E2BA0670D17}" type="slidenum">
              <a:rPr lang="en-US"/>
              <a:pPr/>
              <a:t>97</a:t>
            </a:fld>
            <a:endParaRPr lang="en-US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  <a:noFill/>
          <a:ln/>
        </p:spPr>
        <p:txBody>
          <a:bodyPr/>
          <a:lstStyle/>
          <a:p>
            <a:r>
              <a:rPr lang="en-US" b="1" dirty="0"/>
              <a:t>RESPIRATORY ACIDOSIS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1219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1) Obstruction of air passages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Vomit, </a:t>
            </a:r>
            <a:r>
              <a:rPr lang="en-US" sz="3200" dirty="0" smtClean="0"/>
              <a:t>Anaphylaxis</a:t>
            </a:r>
            <a:r>
              <a:rPr lang="en-US" sz="3200" dirty="0"/>
              <a:t>, </a:t>
            </a:r>
            <a:r>
              <a:rPr lang="en-US" sz="3200" dirty="0" smtClean="0"/>
              <a:t>Tracheal </a:t>
            </a:r>
            <a:r>
              <a:rPr lang="en-US" sz="3200" dirty="0"/>
              <a:t>C</a:t>
            </a:r>
            <a:r>
              <a:rPr lang="en-US" sz="3200" dirty="0" smtClean="0"/>
              <a:t>ancer</a:t>
            </a:r>
            <a:endParaRPr lang="en-US" sz="3200" dirty="0"/>
          </a:p>
        </p:txBody>
      </p:sp>
      <p:pic>
        <p:nvPicPr>
          <p:cNvPr id="134149" name="Picture 5" descr="n55513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36775"/>
            <a:ext cx="7239000" cy="4721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5834C-0899-4E63-B16A-785D5F97E30A}" type="slidenum">
              <a:rPr lang="en-US"/>
              <a:pPr/>
              <a:t>98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  <a:noFill/>
          <a:ln/>
        </p:spPr>
        <p:txBody>
          <a:bodyPr/>
          <a:lstStyle/>
          <a:p>
            <a:r>
              <a:rPr lang="en-US" b="1" dirty="0"/>
              <a:t>RESPIRATORY ACIDOSIS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2667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2) Decreased Respiration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Shallow, slow breathing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Depression of the respiratory centers in the brain which control breathing rates</a:t>
            </a:r>
          </a:p>
          <a:p>
            <a:pPr lvl="2">
              <a:lnSpc>
                <a:spcPct val="90000"/>
              </a:lnSpc>
            </a:pPr>
            <a:r>
              <a:rPr lang="en-US" sz="3600" dirty="0"/>
              <a:t>Drug overdose</a:t>
            </a:r>
          </a:p>
        </p:txBody>
      </p:sp>
      <p:pic>
        <p:nvPicPr>
          <p:cNvPr id="136199" name="Picture 7" descr="shootingwekg"/>
          <p:cNvPicPr>
            <a:picLocks noChangeAspect="1" noChangeArrowheads="1"/>
          </p:cNvPicPr>
          <p:nvPr/>
        </p:nvPicPr>
        <p:blipFill>
          <a:blip cstate="print">
            <a:lum bright="12000"/>
          </a:blip>
          <a:srcRect/>
          <a:stretch>
            <a:fillRect/>
          </a:stretch>
        </p:blipFill>
        <p:spPr bwMode="auto">
          <a:xfrm>
            <a:off x="0" y="3397250"/>
            <a:ext cx="9144000" cy="3384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79A00-7E5A-41F2-B2BE-DD932AE0A569}" type="slidenum">
              <a:rPr lang="en-US"/>
              <a:pPr/>
              <a:t>99</a:t>
            </a:fld>
            <a:endParaRPr 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  <a:noFill/>
          <a:ln/>
        </p:spPr>
        <p:txBody>
          <a:bodyPr/>
          <a:lstStyle/>
          <a:p>
            <a:r>
              <a:rPr lang="en-US" b="1" dirty="0"/>
              <a:t>RESPIRATORY ACIDOSIS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458200" cy="1752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4) Collapse of lung</a:t>
            </a:r>
          </a:p>
          <a:p>
            <a:pPr lvl="1">
              <a:lnSpc>
                <a:spcPct val="90000"/>
              </a:lnSpc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Compression injury, open thoracic wound</a:t>
            </a:r>
          </a:p>
        </p:txBody>
      </p:sp>
      <p:pic>
        <p:nvPicPr>
          <p:cNvPr id="137221" name="Picture 5" descr="stent1.jpg (22839 bytes)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4267200" y="2057400"/>
            <a:ext cx="4787900" cy="4800600"/>
          </a:xfrm>
          <a:prstGeom prst="rect">
            <a:avLst/>
          </a:prstGeom>
          <a:noFill/>
        </p:spPr>
      </p:pic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685800" y="3200400"/>
            <a:ext cx="2438400" cy="144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Left lung collapsed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4458</Words>
  <Application>Microsoft Office PowerPoint</Application>
  <PresentationFormat>On-screen Show (4:3)</PresentationFormat>
  <Paragraphs>978</Paragraphs>
  <Slides>175</Slides>
  <Notes>49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175</vt:i4>
      </vt:variant>
    </vt:vector>
  </HeadingPairs>
  <TitlesOfParts>
    <vt:vector size="186" baseType="lpstr">
      <vt:lpstr>Arial</vt:lpstr>
      <vt:lpstr>Arial Rounded MT Bold</vt:lpstr>
      <vt:lpstr>Calibri</vt:lpstr>
      <vt:lpstr>Comic Sans MS</vt:lpstr>
      <vt:lpstr>Lucida Handwriting</vt:lpstr>
      <vt:lpstr>Symbol</vt:lpstr>
      <vt:lpstr>Times</vt:lpstr>
      <vt:lpstr>Times New Roman</vt:lpstr>
      <vt:lpstr>Wingdings</vt:lpstr>
      <vt:lpstr>Office Theme</vt:lpstr>
      <vt:lpstr>Equation</vt:lpstr>
      <vt:lpstr>ACID BASE BALANCE OR Homeostasis of Blood pH OR Regulation of Blood pH  Dr Anissa Atif Mirza</vt:lpstr>
      <vt:lpstr>Synopsis</vt:lpstr>
      <vt:lpstr>Introduction</vt:lpstr>
      <vt:lpstr>What Is pH?</vt:lpstr>
      <vt:lpstr>Why blood pH is Altered?</vt:lpstr>
      <vt:lpstr>PowerPoint Presentation</vt:lpstr>
      <vt:lpstr>Sources and Types  of  Acids and Alkalies  Added During  Metabolic Life Processes</vt:lpstr>
      <vt:lpstr>PowerPoint Presentation</vt:lpstr>
      <vt:lpstr>PowerPoint Presentation</vt:lpstr>
      <vt:lpstr>Acids and Bases can be strong or weak:</vt:lpstr>
      <vt:lpstr>PowerPoint Presentation</vt:lpstr>
      <vt:lpstr>What is Acid Base Balance?</vt:lpstr>
      <vt:lpstr>Homeostatic Mechanisms  That  Regulate Blood/Body pH</vt:lpstr>
      <vt:lpstr>PowerPoint Presentation</vt:lpstr>
      <vt:lpstr>PowerPoint Presentation</vt:lpstr>
      <vt:lpstr>Acid-Base Balance</vt:lpstr>
      <vt:lpstr> Acid Base Balance Regulates pH  Why it is Very Essential To Regulate pH?</vt:lpstr>
      <vt:lpstr>PowerPoint Presentation</vt:lpstr>
      <vt:lpstr>PowerPoint Presentation</vt:lpstr>
      <vt:lpstr>PowerPoint Presentation</vt:lpstr>
      <vt:lpstr>PowerPoint Presentation</vt:lpstr>
      <vt:lpstr>Factors Regulating  Acid Base Balance</vt:lpstr>
      <vt:lpstr>Acid Base Balance is Regulated By</vt:lpstr>
      <vt:lpstr>PowerPoint Presentation</vt:lpstr>
      <vt:lpstr>Role of Blood Buffer System</vt:lpstr>
      <vt:lpstr>Extracellular Buffers</vt:lpstr>
      <vt:lpstr>Intracellular Buffers</vt:lpstr>
      <vt:lpstr>Mechanism Action of Buffer Systems</vt:lpstr>
      <vt:lpstr>PowerPoint Presentation</vt:lpstr>
      <vt:lpstr>Bicarbonate Buffer System Respiratory Buffer System</vt:lpstr>
      <vt:lpstr>Bicarbonate Buffer</vt:lpstr>
      <vt:lpstr>PowerPoint Presentation</vt:lpstr>
      <vt:lpstr>Bicarbonate Buffer</vt:lpstr>
      <vt:lpstr>PowerPoint Presentation</vt:lpstr>
      <vt:lpstr>PowerPoint Presentation</vt:lpstr>
      <vt:lpstr>PowerPoint Presentation</vt:lpstr>
      <vt:lpstr>PowerPoint Presentation</vt:lpstr>
      <vt:lpstr>Phosphate Buffer/Urine Buffer</vt:lpstr>
      <vt:lpstr>Phosphate Buffer Mechanism</vt:lpstr>
      <vt:lpstr>PowerPoint Presentation</vt:lpstr>
      <vt:lpstr>PowerPoint Presentation</vt:lpstr>
      <vt:lpstr>Protein Buffers</vt:lpstr>
      <vt:lpstr> Role of Respiratory Mechanisms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 of Renal Mechanism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Rates of correction</vt:lpstr>
      <vt:lpstr>PowerPoint Presentation</vt:lpstr>
      <vt:lpstr>PowerPoint Presentation</vt:lpstr>
      <vt:lpstr>PowerPoint Presentation</vt:lpstr>
      <vt:lpstr>MECHANISM FOR REGULATION OF ACID BASE BALANCE  </vt:lpstr>
      <vt:lpstr>Acid Base Imbalance OR Conditions Of Acid Base Disturbances</vt:lpstr>
      <vt:lpstr>The Body and pH</vt:lpstr>
      <vt:lpstr>Occurrence of Acid Base Imbalance</vt:lpstr>
      <vt:lpstr>ACIDOSIS / ALKALOSIS</vt:lpstr>
      <vt:lpstr>Conditions Of Acid Base Imbalance </vt:lpstr>
      <vt:lpstr>PowerPoint Presentation</vt:lpstr>
      <vt:lpstr>ACIDOSIS / ALKALOSIS</vt:lpstr>
      <vt:lpstr>PowerPoint Presentation</vt:lpstr>
      <vt:lpstr>PowerPoint Presentation</vt:lpstr>
      <vt:lpstr>PowerPoint Presentation</vt:lpstr>
      <vt:lpstr>Effect of Altered pH</vt:lpstr>
      <vt:lpstr>PowerPoint Presentation</vt:lpstr>
      <vt:lpstr>PowerPoint Presentation</vt:lpstr>
      <vt:lpstr>PowerPoint Presentation</vt:lpstr>
      <vt:lpstr>ACID-BASE REGULATION</vt:lpstr>
      <vt:lpstr>ACIDOSIS / ALKALOSIS</vt:lpstr>
      <vt:lpstr>CHANGES IN CELL EXCITABILITY</vt:lpstr>
      <vt:lpstr>INFLUENCES ON ENZYME ACTIVITY</vt:lpstr>
      <vt:lpstr>INFLUENCES ON K+ LEVELS</vt:lpstr>
      <vt:lpstr>Small changes in pH can produce major disturbances</vt:lpstr>
      <vt:lpstr>ACID-BASE IMBALANCE</vt:lpstr>
      <vt:lpstr>Acid-Base Imbalances</vt:lpstr>
      <vt:lpstr>4 Types of Primary Acid-Base Disorders</vt:lpstr>
      <vt:lpstr>PowerPoint Presentation</vt:lpstr>
      <vt:lpstr>PowerPoint Presentation</vt:lpstr>
      <vt:lpstr>RESPIRATORY ACIDOSIS</vt:lpstr>
      <vt:lpstr>Respiratory Acidosis </vt:lpstr>
      <vt:lpstr>PowerPoint Presentation</vt:lpstr>
      <vt:lpstr>RESPIRATORY ACIDOSIS</vt:lpstr>
      <vt:lpstr>PowerPoint Presentation</vt:lpstr>
      <vt:lpstr>HYPOVENTILATION Causes Respiratory Acidosis</vt:lpstr>
      <vt:lpstr>RESPIRATORY ACIDOSIS</vt:lpstr>
      <vt:lpstr>RESPIRATORY ACIDOSIS</vt:lpstr>
      <vt:lpstr>RESPIRATORY ACIDOSIS</vt:lpstr>
      <vt:lpstr>RESPIRATORY ACIDOSIS</vt:lpstr>
      <vt:lpstr>Respiratory Acidosis</vt:lpstr>
      <vt:lpstr>Compensation for Respiratory Acidosis</vt:lpstr>
      <vt:lpstr>Signs and Symptoms of Respiratory Acidosis</vt:lpstr>
      <vt:lpstr>Treatment of Respiratory Acidosis</vt:lpstr>
      <vt:lpstr>RESPIRATORY ALKALOSIS</vt:lpstr>
      <vt:lpstr>Respiratory Alkalosis</vt:lpstr>
      <vt:lpstr>PowerPoint Presentation</vt:lpstr>
      <vt:lpstr>Respiratory Alkalosis</vt:lpstr>
      <vt:lpstr>RESPIRATORY ALKALOSIS</vt:lpstr>
      <vt:lpstr>RESPIRATORY ALKALOSIS</vt:lpstr>
      <vt:lpstr>RESPIRATORY ALKALOSIS</vt:lpstr>
      <vt:lpstr>RESPIRATORY ALKALOSIS</vt:lpstr>
      <vt:lpstr>RESPIRATORY ALKALOSIS</vt:lpstr>
      <vt:lpstr>RESPIRATORY ALKALOSIS</vt:lpstr>
      <vt:lpstr>HYPERVENTILATION  Causes Respiratory Alkalosis</vt:lpstr>
      <vt:lpstr>Compensation of Respiratory Alkalosis</vt:lpstr>
      <vt:lpstr>Treatment of Respiratory Alkalosis</vt:lpstr>
      <vt:lpstr>METABOLIC ACIDOSIS</vt:lpstr>
      <vt:lpstr>Metabolic Acidosis</vt:lpstr>
      <vt:lpstr>METABOLIC ACIDOSIS</vt:lpstr>
      <vt:lpstr>METABOLIC ACIDOSIS</vt:lpstr>
      <vt:lpstr>METABOLIC ACIDOSIS</vt:lpstr>
      <vt:lpstr>METABOLIC ACIDOSIS</vt:lpstr>
      <vt:lpstr>METABOLIC ACIDOSIS</vt:lpstr>
      <vt:lpstr>METABOLIC ACIDOSIS</vt:lpstr>
      <vt:lpstr>METABOLIC ACIDOSIS</vt:lpstr>
      <vt:lpstr>METABOLIC ACIDOSIS</vt:lpstr>
      <vt:lpstr>METABOLIC ACIDOSIS</vt:lpstr>
      <vt:lpstr>METABOLIC ACIDOSIS</vt:lpstr>
      <vt:lpstr>METABOLIC ACIDOSIS</vt:lpstr>
      <vt:lpstr>Symptoms of Metabolic Acidosis</vt:lpstr>
      <vt:lpstr>Compensation for Metabolic Acidosis</vt:lpstr>
      <vt:lpstr>Treatment of Metabolic Acidosis</vt:lpstr>
      <vt:lpstr>METABOLIC ALKALOSIS</vt:lpstr>
      <vt:lpstr>Metabolic Alkalosis</vt:lpstr>
      <vt:lpstr>METABOLIC ALKALOSIS</vt:lpstr>
      <vt:lpstr>METABOLIC ALKALOSIS</vt:lpstr>
      <vt:lpstr>METABOLIC ALKALOSIS</vt:lpstr>
      <vt:lpstr>Compensation for Metabolic Alkalosis</vt:lpstr>
      <vt:lpstr>Symptoms of Metabolic Alkalosis</vt:lpstr>
      <vt:lpstr>Treatment of Metabolic Alkalosis</vt:lpstr>
      <vt:lpstr>Acidosis</vt:lpstr>
      <vt:lpstr>Alkalosis</vt:lpstr>
      <vt:lpstr>Compensation Of  Acid Base Imbalance </vt:lpstr>
      <vt:lpstr>PowerPoint Presentation</vt:lpstr>
      <vt:lpstr>ACIDOSIS</vt:lpstr>
      <vt:lpstr>PowerPoint Presentation</vt:lpstr>
      <vt:lpstr>Organ dysfunction  And  Acid Base Imbalance</vt:lpstr>
      <vt:lpstr>Organ Dysfunction</vt:lpstr>
      <vt:lpstr>ACID – BASE DISORDERS</vt:lpstr>
      <vt:lpstr>PowerPoint Presentation</vt:lpstr>
      <vt:lpstr>Anion Gap</vt:lpstr>
      <vt:lpstr>PowerPoint Presentation</vt:lpstr>
      <vt:lpstr>PowerPoint Presentation</vt:lpstr>
      <vt:lpstr>Calculation Of Anion Gap</vt:lpstr>
      <vt:lpstr>PowerPoint Presentation</vt:lpstr>
      <vt:lpstr>Significance of Anion Gap Calculation</vt:lpstr>
      <vt:lpstr>PowerPoint Presentation</vt:lpstr>
      <vt:lpstr>PowerPoint Presentation</vt:lpstr>
      <vt:lpstr>PowerPoint Presentation</vt:lpstr>
      <vt:lpstr>Calculate the Anion Gap </vt:lpstr>
      <vt:lpstr>Anion Gap Acidosis:</vt:lpstr>
      <vt:lpstr>PowerPoint Presentation</vt:lpstr>
      <vt:lpstr>PowerPoint Presentation</vt:lpstr>
      <vt:lpstr>Henderson Hasselbalch Equation</vt:lpstr>
      <vt:lpstr>Significance of Henderson Hasselbalch Equation</vt:lpstr>
      <vt:lpstr>Stepwise Approaches</vt:lpstr>
      <vt:lpstr> DIAGNOSTIC LAB VALUES &amp;     INTERPRETATION</vt:lpstr>
      <vt:lpstr>PowerPoint Presentation</vt:lpstr>
      <vt:lpstr>Diagnosis of Acid-Base Imbalances</vt:lpstr>
      <vt:lpstr>Normal Arterial Blood Gas (ABG) Lab Values:</vt:lpstr>
      <vt:lpstr>Example</vt:lpstr>
      <vt:lpstr>Diagnosis</vt:lpstr>
      <vt:lpstr>Questions</vt:lpstr>
      <vt:lpstr>  END  ACID - BASE BALANCE   THANKS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252</cp:revision>
  <dcterms:created xsi:type="dcterms:W3CDTF">2006-08-16T00:00:00Z</dcterms:created>
  <dcterms:modified xsi:type="dcterms:W3CDTF">2017-04-28T11:19:14Z</dcterms:modified>
</cp:coreProperties>
</file>