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5" r:id="rId3"/>
    <p:sldId id="357" r:id="rId4"/>
    <p:sldId id="358" r:id="rId5"/>
    <p:sldId id="359" r:id="rId6"/>
    <p:sldId id="257" r:id="rId7"/>
    <p:sldId id="360" r:id="rId8"/>
    <p:sldId id="361" r:id="rId9"/>
    <p:sldId id="258" r:id="rId10"/>
    <p:sldId id="362" r:id="rId11"/>
    <p:sldId id="261" r:id="rId12"/>
    <p:sldId id="265" r:id="rId13"/>
    <p:sldId id="262" r:id="rId14"/>
    <p:sldId id="291" r:id="rId15"/>
    <p:sldId id="264" r:id="rId16"/>
    <p:sldId id="363" r:id="rId17"/>
    <p:sldId id="270" r:id="rId18"/>
    <p:sldId id="285" r:id="rId19"/>
    <p:sldId id="274" r:id="rId20"/>
    <p:sldId id="367" r:id="rId21"/>
    <p:sldId id="368" r:id="rId22"/>
    <p:sldId id="369" r:id="rId23"/>
    <p:sldId id="370" r:id="rId24"/>
    <p:sldId id="371" r:id="rId25"/>
    <p:sldId id="379" r:id="rId26"/>
    <p:sldId id="380" r:id="rId27"/>
    <p:sldId id="381" r:id="rId28"/>
    <p:sldId id="382" r:id="rId29"/>
    <p:sldId id="383" r:id="rId30"/>
    <p:sldId id="386" r:id="rId31"/>
    <p:sldId id="384" r:id="rId32"/>
    <p:sldId id="377" r:id="rId33"/>
    <p:sldId id="378" r:id="rId34"/>
    <p:sldId id="372" r:id="rId35"/>
    <p:sldId id="373" r:id="rId36"/>
    <p:sldId id="268" r:id="rId37"/>
    <p:sldId id="376" r:id="rId38"/>
    <p:sldId id="267" r:id="rId39"/>
    <p:sldId id="375" r:id="rId40"/>
    <p:sldId id="391" r:id="rId41"/>
    <p:sldId id="266" r:id="rId42"/>
    <p:sldId id="281" r:id="rId43"/>
    <p:sldId id="283" r:id="rId44"/>
    <p:sldId id="393" r:id="rId45"/>
    <p:sldId id="287" r:id="rId46"/>
    <p:sldId id="272" r:id="rId47"/>
    <p:sldId id="396" r:id="rId48"/>
    <p:sldId id="38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43"/>
  </p:normalViewPr>
  <p:slideViewPr>
    <p:cSldViewPr snapToGrid="0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C93-42B6-4418-9FB6-E9EBD5B53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732384-359D-4E5A-A0A8-4E1CB3B03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157A5-309A-477D-A81E-1E7134DC3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6796-D399-4B38-98E2-49BE7E3CA46D}" type="datetimeFigureOut">
              <a:rPr lang="en-IN" smtClean="0"/>
              <a:t>24/11/21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9F639-390E-44E4-8385-0FB36679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2F2B4-FD30-4F12-85B5-9AA56DEF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991CC-1401-4D37-9E38-C992FF9A2D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009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6BDD5-8408-46DD-93EA-5A6CA1FC9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64D38-DE26-4D63-A7D4-B6DBA1801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DDBD6-EE02-47B3-BC9C-74960CCB2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6796-D399-4B38-98E2-49BE7E3CA46D}" type="datetimeFigureOut">
              <a:rPr lang="en-IN" smtClean="0"/>
              <a:t>24/11/21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1355F-EA5D-447C-A4A8-414E7521F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20BB9-4A72-4C48-8254-54D304E90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991CC-1401-4D37-9E38-C992FF9A2D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819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3FAAF2-CEC4-4E93-8A3A-C0D2BC796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9AC28-70A9-4C25-9496-5AA3CF21B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4921F-70C2-4746-80D0-1B05A3481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6796-D399-4B38-98E2-49BE7E3CA46D}" type="datetimeFigureOut">
              <a:rPr lang="en-IN" smtClean="0"/>
              <a:t>24/11/21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20902-87FB-4A4D-A4BB-A4375780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1FB15-00D6-4F84-8681-E3300091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991CC-1401-4D37-9E38-C992FF9A2D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876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E3F39-77F2-4CF1-893C-5216AC61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5D6CD-8894-487F-991B-D4F3553AB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2FAC3-D33B-42E6-BE06-D88E89F5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6796-D399-4B38-98E2-49BE7E3CA46D}" type="datetimeFigureOut">
              <a:rPr lang="en-IN" smtClean="0"/>
              <a:t>24/11/21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8724C-D7E9-4D8F-B0CD-6580D86FF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119A3-64E5-42EF-803F-527A5D64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991CC-1401-4D37-9E38-C992FF9A2D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298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86455-36B8-49C9-B7AD-858F70A7B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E2332-6C70-4695-B223-EF77AFCA6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1FEE9-6B96-4A2C-AA3F-8AA2AB0A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6796-D399-4B38-98E2-49BE7E3CA46D}" type="datetimeFigureOut">
              <a:rPr lang="en-IN" smtClean="0"/>
              <a:t>24/11/21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14798-773A-47F8-B5AE-E5D2873F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208F-4AEB-4260-9BF8-3F6B8DD04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991CC-1401-4D37-9E38-C992FF9A2D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248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73DF-C5DC-4B92-BB6A-E5EA8F6C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5B45C-1FFF-49B7-90CD-064764240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39779-2AB1-4F98-AA0F-F1B5E699D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1FE0C-4922-45DF-8AB3-9A5ED79F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6796-D399-4B38-98E2-49BE7E3CA46D}" type="datetimeFigureOut">
              <a:rPr lang="en-IN" smtClean="0"/>
              <a:t>24/11/21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DCCAF-9403-48C9-91B1-17B97301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AF517-0E79-44BB-82E2-D5CC795A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991CC-1401-4D37-9E38-C992FF9A2D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716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85B38-9E83-4128-9460-B96D820DA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7988B-6D07-4E95-A4D7-803D69FB5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8EA07-E025-4EFB-8B03-8EF46AE49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D1656B-30E8-4629-8082-FD68F001B4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F92793-8068-480B-B1A6-25047975A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BE09B6-078B-4A9D-92AD-03301098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6796-D399-4B38-98E2-49BE7E3CA46D}" type="datetimeFigureOut">
              <a:rPr lang="en-IN" smtClean="0"/>
              <a:t>24/11/21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FCD277-7F72-4AD9-A7B6-BFE7D0F0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8A37A-F205-44F1-9C67-C6C4CEF6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991CC-1401-4D37-9E38-C992FF9A2D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437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A959-4107-41D2-89C6-EC7C51334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0C08B-5AE5-4584-8868-DA45B2672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6796-D399-4B38-98E2-49BE7E3CA46D}" type="datetimeFigureOut">
              <a:rPr lang="en-IN" smtClean="0"/>
              <a:t>24/11/21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D4AEE-82DB-40FB-AE05-188F5882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78367-6A96-4883-868B-306C51D95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991CC-1401-4D37-9E38-C992FF9A2D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320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5C7A37-D808-4470-A361-F21221CEB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6796-D399-4B38-98E2-49BE7E3CA46D}" type="datetimeFigureOut">
              <a:rPr lang="en-IN" smtClean="0"/>
              <a:t>24/11/21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87BD85-18F2-46C3-9255-BB32E2B6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EC9DF-710B-4E1B-ABC4-479E9A577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991CC-1401-4D37-9E38-C992FF9A2D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8540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7A53-3912-44C1-91B7-0009A98E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1D8F3-43A9-48B3-AB7E-C29920E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4A8F8-5834-4575-8EA5-5839F30C7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90319-96F8-4C06-AD10-BFED49F3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6796-D399-4B38-98E2-49BE7E3CA46D}" type="datetimeFigureOut">
              <a:rPr lang="en-IN" smtClean="0"/>
              <a:t>24/11/21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537DC-88F7-49B6-A08F-E507B8331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9D08C-EE0B-4EAF-B3F8-E4788E1C0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991CC-1401-4D37-9E38-C992FF9A2D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146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206D-4665-4247-A7E2-D8D56C50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82BB2B-54E7-46BB-B01E-D5158A6632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182F4-125B-451B-9CC8-9683ED68F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E6656-6B26-43D0-B3C7-BC37BAD5A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6796-D399-4B38-98E2-49BE7E3CA46D}" type="datetimeFigureOut">
              <a:rPr lang="en-IN" smtClean="0"/>
              <a:t>24/11/21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3F64C-EDCE-4865-BC73-11123420A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0818F-6949-4736-A338-5D5E08B6A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991CC-1401-4D37-9E38-C992FF9A2D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964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4EA11-BD9D-42E6-BD19-B080129C5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B6DF-AACD-4924-AB35-67564D19F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614A5-6FFE-40AD-90CF-444218E2C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C6796-D399-4B38-98E2-49BE7E3CA46D}" type="datetimeFigureOut">
              <a:rPr lang="en-IN" smtClean="0"/>
              <a:t>24/11/21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33D80-EB98-4E7A-9A55-24057B4AC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01828-ACEC-411E-847D-207C9FF2E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991CC-1401-4D37-9E38-C992FF9A2D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494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98890-F170-4D55-A465-827224A52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37513"/>
          </a:xfrm>
        </p:spPr>
        <p:txBody>
          <a:bodyPr/>
          <a:lstStyle/>
          <a:p>
            <a:r>
              <a:rPr lang="en-US" dirty="0"/>
              <a:t>Principles of arthroplasty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2173BD-C142-4019-9B2B-DB6CDC3401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dirty="0"/>
              <a:t>Dr R B Kalia,</a:t>
            </a:r>
          </a:p>
          <a:p>
            <a:r>
              <a:rPr lang="en-US" sz="4000" dirty="0"/>
              <a:t>Additional Professor,</a:t>
            </a:r>
          </a:p>
          <a:p>
            <a:r>
              <a:rPr lang="en-US" sz="4000" dirty="0"/>
              <a:t>Department of Orthopaedics 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591860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0387-B710-41B6-B541-F3F2AE9DD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Patellar resurfacing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0C7D59-2CA6-48BC-80BB-DDE6C28B6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05" y="2089337"/>
            <a:ext cx="8454390" cy="4403538"/>
          </a:xfrm>
        </p:spPr>
      </p:pic>
    </p:spTree>
    <p:extLst>
      <p:ext uri="{BB962C8B-B14F-4D97-AF65-F5344CB8AC3E}">
        <p14:creationId xmlns:p14="http://schemas.microsoft.com/office/powerpoint/2010/main" val="3501577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665F0-12B4-4855-BBB7-AFB59DD1B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1-53 y/F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F798B-394A-4743-8137-22E24277A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Pain over B/L knee since 2 years</a:t>
            </a:r>
          </a:p>
          <a:p>
            <a:r>
              <a:rPr lang="en-US" dirty="0"/>
              <a:t>Difficulty in walking since 2 years</a:t>
            </a:r>
          </a:p>
          <a:p>
            <a:r>
              <a:rPr lang="en-US" dirty="0"/>
              <a:t>Walking without aid</a:t>
            </a:r>
          </a:p>
          <a:p>
            <a:r>
              <a:rPr lang="en-US" dirty="0"/>
              <a:t>H/o morning stiffness for more than a hour since 14 years</a:t>
            </a:r>
          </a:p>
          <a:p>
            <a:r>
              <a:rPr lang="en-US" dirty="0"/>
              <a:t>Pain B/L shoulder and left elbow</a:t>
            </a:r>
          </a:p>
          <a:p>
            <a:r>
              <a:rPr lang="en-US" sz="2800" dirty="0"/>
              <a:t>OKS 18 R, 19 L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19266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6FD85-0A38-4522-A5CF-E48EAC61D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On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A6946-5BFE-41F4-96AC-85DA279B1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Medial and lateral joint line tenderness B/L knee. </a:t>
            </a:r>
          </a:p>
          <a:p>
            <a:r>
              <a:rPr lang="en-US" sz="2800" dirty="0"/>
              <a:t>Medial patellar </a:t>
            </a:r>
            <a:r>
              <a:rPr lang="en-US" sz="2800" dirty="0" err="1"/>
              <a:t>facetal</a:t>
            </a:r>
            <a:r>
              <a:rPr lang="en-US" sz="2800" dirty="0"/>
              <a:t> tenderness</a:t>
            </a:r>
          </a:p>
          <a:p>
            <a:r>
              <a:rPr lang="en-US" sz="2800" dirty="0"/>
              <a:t>Crepitus present over </a:t>
            </a:r>
            <a:r>
              <a:rPr lang="en-US" sz="2800" dirty="0" err="1"/>
              <a:t>b/l</a:t>
            </a:r>
            <a:r>
              <a:rPr lang="en-US" sz="2800" dirty="0"/>
              <a:t> knee.</a:t>
            </a:r>
          </a:p>
          <a:p>
            <a:r>
              <a:rPr lang="en-US" sz="2800" dirty="0"/>
              <a:t>valgus RT. 22 degrees, LT. 19 degrees in standing, correctable partially</a:t>
            </a:r>
          </a:p>
          <a:p>
            <a:r>
              <a:rPr lang="en-US" sz="2800" dirty="0"/>
              <a:t>No medial laxity</a:t>
            </a:r>
          </a:p>
          <a:p>
            <a:r>
              <a:rPr lang="en-US" sz="2800" dirty="0"/>
              <a:t>Range of motion: flexion 8-110 degrees on rt side, 5-100 degrees on left side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69729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7ACF-68FF-45EE-83CC-83994218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04199"/>
          </a:xfrm>
        </p:spPr>
        <p:txBody>
          <a:bodyPr/>
          <a:lstStyle/>
          <a:p>
            <a:r>
              <a:rPr lang="en-US" dirty="0"/>
              <a:t>Clinical Diagnosis??</a:t>
            </a:r>
            <a:br>
              <a:rPr lang="en-US" dirty="0"/>
            </a:br>
            <a:r>
              <a:rPr lang="en-US" dirty="0"/>
              <a:t>Next investigations?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63CD6-90F9-4C81-B510-D7D727E2F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14647" r="29490" b="18394"/>
          <a:stretch/>
        </p:blipFill>
        <p:spPr>
          <a:xfrm>
            <a:off x="6105048" y="-30279"/>
            <a:ext cx="3842993" cy="6967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4CF7B5-DB88-447F-89E2-1FE1139A21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t="5930" r="27316" b="4283"/>
          <a:stretch/>
        </p:blipFill>
        <p:spPr>
          <a:xfrm>
            <a:off x="13003816" y="-54702"/>
            <a:ext cx="2258391" cy="68580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D3169D-B1E7-4DCD-8FC8-4764628CB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t="5930" r="27316" b="4283"/>
          <a:stretch/>
        </p:blipFill>
        <p:spPr>
          <a:xfrm>
            <a:off x="9948041" y="-30279"/>
            <a:ext cx="2377455" cy="683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14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08CF617-786C-4774-92B9-790BECC2A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Pre-Op X-Rays</a:t>
            </a:r>
            <a:endParaRPr lang="en-IN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37FDC-4D33-9645-B834-9DF1F8FC66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" t="10109" r="2713" b="7556"/>
          <a:stretch/>
        </p:blipFill>
        <p:spPr>
          <a:xfrm>
            <a:off x="-44246" y="1690688"/>
            <a:ext cx="5927597" cy="467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638A35-0AD6-9342-82E2-1A684087A5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12330" r="3518" b="8969"/>
          <a:stretch/>
        </p:blipFill>
        <p:spPr>
          <a:xfrm>
            <a:off x="5668607" y="1702376"/>
            <a:ext cx="6523394" cy="465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73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96F4-81C4-491C-9834-9D95DDAC5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D00187A-7875-4E33-BC75-B8CCE03F6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" r="5220" b="1256"/>
          <a:stretch/>
        </p:blipFill>
        <p:spPr>
          <a:xfrm>
            <a:off x="3781976" y="113364"/>
            <a:ext cx="4945912" cy="6744636"/>
          </a:xfrm>
        </p:spPr>
      </p:pic>
    </p:spTree>
    <p:extLst>
      <p:ext uri="{BB962C8B-B14F-4D97-AF65-F5344CB8AC3E}">
        <p14:creationId xmlns:p14="http://schemas.microsoft.com/office/powerpoint/2010/main" val="2568063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F21DD-24E7-4F67-9DBD-C95EA5330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640" y="563563"/>
            <a:ext cx="7660640" cy="726757"/>
          </a:xfrm>
        </p:spPr>
        <p:txBody>
          <a:bodyPr>
            <a:noAutofit/>
          </a:bodyPr>
          <a:lstStyle/>
          <a:p>
            <a:pPr algn="l"/>
            <a:r>
              <a:rPr lang="en-US" sz="4800" u="sng" dirty="0"/>
              <a:t>Case 2</a:t>
            </a:r>
            <a:endParaRPr lang="en-IN" sz="4800" u="sn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D1C5E-1099-4F3B-B26C-0A547EEDB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6640" y="1610677"/>
            <a:ext cx="10367264" cy="4683759"/>
          </a:xfrm>
        </p:spPr>
        <p:txBody>
          <a:bodyPr>
            <a:normAutofit fontScale="92500"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3800" dirty="0"/>
              <a:t>C/O:  Bilateral knee pain x 8-10yrs</a:t>
            </a:r>
          </a:p>
          <a:p>
            <a:pPr algn="l">
              <a:buFont typeface="Arial" pitchFamily="34" charset="0"/>
              <a:buChar char="•"/>
            </a:pPr>
            <a:r>
              <a:rPr lang="en-US" sz="3800" dirty="0"/>
              <a:t>Walking with support *2 years</a:t>
            </a:r>
          </a:p>
          <a:p>
            <a:pPr algn="l">
              <a:buFont typeface="Arial" pitchFamily="34" charset="0"/>
              <a:buChar char="•"/>
            </a:pPr>
            <a:r>
              <a:rPr lang="en-US" sz="3800" dirty="0"/>
              <a:t>OKS 21 R, 20 L</a:t>
            </a:r>
          </a:p>
          <a:p>
            <a:pPr algn="l"/>
            <a:endParaRPr lang="en-US" sz="3800" dirty="0"/>
          </a:p>
          <a:p>
            <a:pPr marL="0" indent="0" algn="l">
              <a:lnSpc>
                <a:spcPct val="150000"/>
              </a:lnSpc>
            </a:pPr>
            <a:r>
              <a:rPr lang="en-US" sz="3800" dirty="0"/>
              <a:t>15° varus deformity right and 20° varus deformity left</a:t>
            </a:r>
          </a:p>
          <a:p>
            <a:pPr marL="0" indent="0" algn="l">
              <a:lnSpc>
                <a:spcPct val="150000"/>
              </a:lnSpc>
            </a:pPr>
            <a:r>
              <a:rPr lang="en-US" sz="3800" dirty="0"/>
              <a:t> 10 ° FFD on right, 5 ° on the left</a:t>
            </a:r>
          </a:p>
          <a:p>
            <a:pPr algn="l"/>
            <a:endParaRPr lang="en-US" sz="3200" dirty="0"/>
          </a:p>
          <a:p>
            <a:pPr algn="l">
              <a:buFont typeface="Arial" pitchFamily="34" charset="0"/>
              <a:buChar char="•"/>
            </a:pPr>
            <a:endParaRPr lang="en-US" sz="3200" dirty="0"/>
          </a:p>
          <a:p>
            <a:pPr algn="l">
              <a:buFont typeface="Arial" pitchFamily="34" charset="0"/>
              <a:buChar char="•"/>
            </a:pPr>
            <a:endParaRPr lang="en-US" sz="3200" dirty="0"/>
          </a:p>
          <a:p>
            <a:pPr algn="l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4638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Pre-op X rays</a:t>
            </a:r>
            <a:endParaRPr lang="en-US" dirty="0"/>
          </a:p>
        </p:txBody>
      </p:sp>
      <p:pic>
        <p:nvPicPr>
          <p:cNvPr id="4" name="Content Placeholder 5" descr="WhatsApp Image 2021-03-19 at 21.52.57.jpeg"/>
          <p:cNvPicPr>
            <a:picLocks noChangeAspect="1"/>
          </p:cNvPicPr>
          <p:nvPr/>
        </p:nvPicPr>
        <p:blipFill>
          <a:blip r:embed="rId2"/>
          <a:srcRect l="2570" t="22704" b="33975"/>
          <a:stretch>
            <a:fillRect/>
          </a:stretch>
        </p:blipFill>
        <p:spPr>
          <a:xfrm>
            <a:off x="6376637" y="1905906"/>
            <a:ext cx="4977164" cy="4792222"/>
          </a:xfrm>
          <a:prstGeom prst="rect">
            <a:avLst/>
          </a:prstGeom>
        </p:spPr>
      </p:pic>
      <p:pic>
        <p:nvPicPr>
          <p:cNvPr id="5" name="Picture 4" descr="WhatsApp Image 2021-03-19 at 21.52.56 (2).jpeg"/>
          <p:cNvPicPr>
            <a:picLocks noChangeAspect="1"/>
          </p:cNvPicPr>
          <p:nvPr/>
        </p:nvPicPr>
        <p:blipFill>
          <a:blip r:embed="rId3"/>
          <a:srcRect l="7804" t="22359" r="21126" b="38462"/>
          <a:stretch>
            <a:fillRect/>
          </a:stretch>
        </p:blipFill>
        <p:spPr>
          <a:xfrm>
            <a:off x="8276781" y="1905904"/>
            <a:ext cx="4014429" cy="4792224"/>
          </a:xfrm>
          <a:prstGeom prst="rect">
            <a:avLst/>
          </a:prstGeom>
        </p:spPr>
      </p:pic>
      <p:pic>
        <p:nvPicPr>
          <p:cNvPr id="6" name="Picture 5" descr="WhatsApp Image 2021-03-19 at 21.52.56 (1).jpeg"/>
          <p:cNvPicPr>
            <a:picLocks noChangeAspect="1"/>
          </p:cNvPicPr>
          <p:nvPr/>
        </p:nvPicPr>
        <p:blipFill>
          <a:blip r:embed="rId4"/>
          <a:srcRect l="8398" t="23795" r="13869" b="35795"/>
          <a:stretch>
            <a:fillRect/>
          </a:stretch>
        </p:blipFill>
        <p:spPr>
          <a:xfrm>
            <a:off x="4569976" y="1905904"/>
            <a:ext cx="4014429" cy="4835219"/>
          </a:xfrm>
          <a:prstGeom prst="rect">
            <a:avLst/>
          </a:prstGeom>
        </p:spPr>
      </p:pic>
      <p:pic>
        <p:nvPicPr>
          <p:cNvPr id="7" name="Content Placeholder 6" descr="WhatsApp Image 2021-03-19 at 21.52.56.jpeg">
            <a:extLst>
              <a:ext uri="{FF2B5EF4-FFF2-40B4-BE49-F238E27FC236}">
                <a16:creationId xmlns:a16="http://schemas.microsoft.com/office/drawing/2014/main" id="{D1D69193-0165-B746-A9F1-E3711A1AD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t="21336" b="33126"/>
          <a:stretch>
            <a:fillRect/>
          </a:stretch>
        </p:blipFill>
        <p:spPr>
          <a:xfrm>
            <a:off x="-28457" y="1905905"/>
            <a:ext cx="4977164" cy="49079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14B89-6534-4A64-9E2C-97D1C7A12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909260" cy="1735130"/>
          </a:xfrm>
        </p:spPr>
        <p:txBody>
          <a:bodyPr/>
          <a:lstStyle/>
          <a:p>
            <a:r>
              <a:rPr lang="en-IN" dirty="0"/>
              <a:t>Post-op Xray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9BF1A1-C02C-4A10-9590-E7C551ED5959}"/>
              </a:ext>
            </a:extLst>
          </p:cNvPr>
          <p:cNvCxnSpPr>
            <a:cxnSpLocks/>
          </p:cNvCxnSpPr>
          <p:nvPr/>
        </p:nvCxnSpPr>
        <p:spPr>
          <a:xfrm flipH="1" flipV="1">
            <a:off x="3220278" y="4245941"/>
            <a:ext cx="109331" cy="2147381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2">
            <a:extLst>
              <a:ext uri="{FF2B5EF4-FFF2-40B4-BE49-F238E27FC236}">
                <a16:creationId xmlns:a16="http://schemas.microsoft.com/office/drawing/2014/main" id="{86A3FBD7-0B1C-0748-A0F5-1B3C03E07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206" r="58885"/>
          <a:stretch/>
        </p:blipFill>
        <p:spPr>
          <a:xfrm>
            <a:off x="3109977" y="467168"/>
            <a:ext cx="2872061" cy="592615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04F75F-90C3-F344-B394-9B776D799C67}"/>
              </a:ext>
            </a:extLst>
          </p:cNvPr>
          <p:cNvCxnSpPr>
            <a:cxnSpLocks/>
          </p:cNvCxnSpPr>
          <p:nvPr/>
        </p:nvCxnSpPr>
        <p:spPr>
          <a:xfrm flipH="1" flipV="1">
            <a:off x="4406904" y="450090"/>
            <a:ext cx="159220" cy="3408743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E1193F-A49C-134C-AC78-47C45A343AD2}"/>
              </a:ext>
            </a:extLst>
          </p:cNvPr>
          <p:cNvCxnSpPr>
            <a:cxnSpLocks/>
          </p:cNvCxnSpPr>
          <p:nvPr/>
        </p:nvCxnSpPr>
        <p:spPr>
          <a:xfrm flipH="1">
            <a:off x="3329609" y="3858833"/>
            <a:ext cx="2271713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237011-5480-7C44-BFE9-5110FEE91DE3}"/>
              </a:ext>
            </a:extLst>
          </p:cNvPr>
          <p:cNvCxnSpPr>
            <a:cxnSpLocks/>
          </p:cNvCxnSpPr>
          <p:nvPr/>
        </p:nvCxnSpPr>
        <p:spPr>
          <a:xfrm flipH="1" flipV="1">
            <a:off x="3549446" y="4070555"/>
            <a:ext cx="2051876" cy="78658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2F3687-03CB-8642-BBC3-28597D3A4D23}"/>
              </a:ext>
            </a:extLst>
          </p:cNvPr>
          <p:cNvCxnSpPr>
            <a:cxnSpLocks/>
          </p:cNvCxnSpPr>
          <p:nvPr/>
        </p:nvCxnSpPr>
        <p:spPr>
          <a:xfrm flipV="1">
            <a:off x="4453594" y="3858833"/>
            <a:ext cx="112530" cy="2747963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63BBFB2-FAB3-0340-9A70-7998837DD7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1" t="13282" r="14653" b="27160"/>
          <a:stretch>
            <a:fillRect/>
          </a:stretch>
        </p:blipFill>
        <p:spPr>
          <a:xfrm>
            <a:off x="6293309" y="445414"/>
            <a:ext cx="5082090" cy="596717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D6F365F-B492-3944-A518-6744E0E6D877}"/>
              </a:ext>
            </a:extLst>
          </p:cNvPr>
          <p:cNvCxnSpPr>
            <a:cxnSpLocks/>
          </p:cNvCxnSpPr>
          <p:nvPr/>
        </p:nvCxnSpPr>
        <p:spPr>
          <a:xfrm flipV="1">
            <a:off x="7758296" y="467168"/>
            <a:ext cx="1200150" cy="3108928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57F5EB6-8B7E-2741-8DA2-38C71FA836B2}"/>
              </a:ext>
            </a:extLst>
          </p:cNvPr>
          <p:cNvCxnSpPr>
            <a:cxnSpLocks/>
          </p:cNvCxnSpPr>
          <p:nvPr/>
        </p:nvCxnSpPr>
        <p:spPr>
          <a:xfrm flipH="1" flipV="1">
            <a:off x="8710261" y="3333664"/>
            <a:ext cx="248185" cy="3198734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E08F410-86C7-4841-9CB2-6CC95BFF5FC8}"/>
              </a:ext>
            </a:extLst>
          </p:cNvPr>
          <p:cNvCxnSpPr>
            <a:cxnSpLocks/>
          </p:cNvCxnSpPr>
          <p:nvPr/>
        </p:nvCxnSpPr>
        <p:spPr>
          <a:xfrm flipH="1">
            <a:off x="7960166" y="3572551"/>
            <a:ext cx="1500189" cy="126902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465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2" y="84819"/>
            <a:ext cx="10515600" cy="1325563"/>
          </a:xfrm>
        </p:spPr>
        <p:txBody>
          <a:bodyPr/>
          <a:lstStyle/>
          <a:p>
            <a:r>
              <a:rPr lang="en-IN" dirty="0"/>
              <a:t>Post-op Xray</a:t>
            </a: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EC6443A0-7AC5-F84E-9112-731956382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225" t="26509"/>
          <a:stretch/>
        </p:blipFill>
        <p:spPr>
          <a:xfrm>
            <a:off x="1676400" y="1206844"/>
            <a:ext cx="3230296" cy="54456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A96F0A-B68E-F940-BEBC-0CD11F482C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76" t="27981" r="24344" b="13514"/>
          <a:stretch>
            <a:fillRect/>
          </a:stretch>
        </p:blipFill>
        <p:spPr>
          <a:xfrm>
            <a:off x="5213529" y="1206844"/>
            <a:ext cx="4051494" cy="480966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13B37E-4CEC-9F4D-A12E-87770425E0B9}"/>
              </a:ext>
            </a:extLst>
          </p:cNvPr>
          <p:cNvCxnSpPr>
            <a:cxnSpLocks/>
          </p:cNvCxnSpPr>
          <p:nvPr/>
        </p:nvCxnSpPr>
        <p:spPr>
          <a:xfrm flipH="1" flipV="1">
            <a:off x="6461555" y="4099039"/>
            <a:ext cx="2045768" cy="210999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CA13B7-86E4-8B46-A3C7-2D7CD261AFB1}"/>
              </a:ext>
            </a:extLst>
          </p:cNvPr>
          <p:cNvCxnSpPr>
            <a:cxnSpLocks/>
          </p:cNvCxnSpPr>
          <p:nvPr/>
        </p:nvCxnSpPr>
        <p:spPr>
          <a:xfrm flipV="1">
            <a:off x="7239276" y="4049632"/>
            <a:ext cx="245163" cy="1967924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61300A-BB92-5341-84D8-35F5CD2E5EAC}"/>
              </a:ext>
            </a:extLst>
          </p:cNvPr>
          <p:cNvCxnSpPr>
            <a:cxnSpLocks/>
          </p:cNvCxnSpPr>
          <p:nvPr/>
        </p:nvCxnSpPr>
        <p:spPr>
          <a:xfrm flipH="1" flipV="1">
            <a:off x="6936889" y="1418731"/>
            <a:ext cx="1417982" cy="2630901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2D460C-B4EF-994E-8E78-80ABFA101871}"/>
              </a:ext>
            </a:extLst>
          </p:cNvPr>
          <p:cNvCxnSpPr>
            <a:cxnSpLocks/>
          </p:cNvCxnSpPr>
          <p:nvPr/>
        </p:nvCxnSpPr>
        <p:spPr>
          <a:xfrm flipH="1" flipV="1">
            <a:off x="1936438" y="4420009"/>
            <a:ext cx="2161525" cy="94016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9F9079-F224-DA4C-967E-C12654F7D23A}"/>
              </a:ext>
            </a:extLst>
          </p:cNvPr>
          <p:cNvCxnSpPr>
            <a:cxnSpLocks/>
          </p:cNvCxnSpPr>
          <p:nvPr/>
        </p:nvCxnSpPr>
        <p:spPr>
          <a:xfrm flipH="1" flipV="1">
            <a:off x="2136801" y="4147983"/>
            <a:ext cx="1961162" cy="21603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F0A97E-B282-D14D-816A-42FAE1F4D0B3}"/>
              </a:ext>
            </a:extLst>
          </p:cNvPr>
          <p:cNvCxnSpPr>
            <a:cxnSpLocks/>
          </p:cNvCxnSpPr>
          <p:nvPr/>
        </p:nvCxnSpPr>
        <p:spPr>
          <a:xfrm flipV="1">
            <a:off x="2617780" y="4403311"/>
            <a:ext cx="336566" cy="2379935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BC0539-ADF9-1B4A-85CB-8F6331E83AE8}"/>
              </a:ext>
            </a:extLst>
          </p:cNvPr>
          <p:cNvCxnSpPr>
            <a:cxnSpLocks/>
          </p:cNvCxnSpPr>
          <p:nvPr/>
        </p:nvCxnSpPr>
        <p:spPr>
          <a:xfrm flipV="1">
            <a:off x="2954346" y="1040318"/>
            <a:ext cx="620696" cy="3157169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486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40D0-07D4-FD4E-87B4-BD5FC2084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3DD0-3220-4D4B-BD7F-4D34BB0CA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522"/>
            <a:ext cx="10515600" cy="4351338"/>
          </a:xfrm>
        </p:spPr>
        <p:txBody>
          <a:bodyPr/>
          <a:lstStyle/>
          <a:p>
            <a:r>
              <a:rPr lang="en-US" dirty="0"/>
              <a:t>Understand basics of cuts </a:t>
            </a:r>
          </a:p>
          <a:p>
            <a:r>
              <a:rPr lang="en-US" dirty="0"/>
              <a:t>Importance of alignment</a:t>
            </a:r>
          </a:p>
          <a:p>
            <a:r>
              <a:rPr lang="en-US" dirty="0"/>
              <a:t>Introduce soft tissue balance</a:t>
            </a:r>
          </a:p>
          <a:p>
            <a:r>
              <a:rPr lang="en-US" dirty="0"/>
              <a:t>Alignment and offsets </a:t>
            </a:r>
          </a:p>
          <a:p>
            <a:r>
              <a:rPr lang="en-US" dirty="0"/>
              <a:t>Uncemented /Cemented implants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24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BFCD5-07DE-43F6-AEFC-5F50FDB2B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THA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2B011D-AB66-48B8-B182-3896A42A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498" y="2195185"/>
            <a:ext cx="8571003" cy="4021296"/>
          </a:xfrm>
        </p:spPr>
      </p:pic>
    </p:spTree>
    <p:extLst>
      <p:ext uri="{BB962C8B-B14F-4D97-AF65-F5344CB8AC3E}">
        <p14:creationId xmlns:p14="http://schemas.microsoft.com/office/powerpoint/2010/main" val="3468239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E1563-42CB-4F5D-BFE0-6427E69C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599A6D-0366-410D-8B9F-A260E3357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890" y="1240478"/>
            <a:ext cx="6716110" cy="5617522"/>
          </a:xfrm>
        </p:spPr>
      </p:pic>
    </p:spTree>
    <p:extLst>
      <p:ext uri="{BB962C8B-B14F-4D97-AF65-F5344CB8AC3E}">
        <p14:creationId xmlns:p14="http://schemas.microsoft.com/office/powerpoint/2010/main" val="3615308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4CF4B-6F4B-4383-8E1F-07C33EABD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A6D0D8-61B2-4DF5-A4E4-AD4C744A4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13" y="1450426"/>
            <a:ext cx="11673973" cy="5444364"/>
          </a:xfrm>
        </p:spPr>
      </p:pic>
    </p:spTree>
    <p:extLst>
      <p:ext uri="{BB962C8B-B14F-4D97-AF65-F5344CB8AC3E}">
        <p14:creationId xmlns:p14="http://schemas.microsoft.com/office/powerpoint/2010/main" val="3934443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CDE90-3B11-439F-AB8A-604E919C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F410D8-5083-4B15-BC88-EE16D1678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467575" cy="4700889"/>
          </a:xfrm>
        </p:spPr>
      </p:pic>
    </p:spTree>
    <p:extLst>
      <p:ext uri="{BB962C8B-B14F-4D97-AF65-F5344CB8AC3E}">
        <p14:creationId xmlns:p14="http://schemas.microsoft.com/office/powerpoint/2010/main" val="612218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4A25-2D00-4932-BA49-BBAE8910E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8E5370-58A9-4FC0-A024-F42013B24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721922" cy="3770493"/>
          </a:xfrm>
        </p:spPr>
      </p:pic>
    </p:spTree>
    <p:extLst>
      <p:ext uri="{BB962C8B-B14F-4D97-AF65-F5344CB8AC3E}">
        <p14:creationId xmlns:p14="http://schemas.microsoft.com/office/powerpoint/2010/main" val="3175259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480F-7685-4745-92AC-DB56D352B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2F0FC5-D1F9-47DA-92B3-ED695693D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56" y="119566"/>
            <a:ext cx="9398574" cy="6738434"/>
          </a:xfrm>
        </p:spPr>
      </p:pic>
    </p:spTree>
    <p:extLst>
      <p:ext uri="{BB962C8B-B14F-4D97-AF65-F5344CB8AC3E}">
        <p14:creationId xmlns:p14="http://schemas.microsoft.com/office/powerpoint/2010/main" val="1205738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CE6E2-BBBB-432C-BB91-3F4A92864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D91AE6-CADD-48CC-B639-930A15CD1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24" y="2144110"/>
            <a:ext cx="10191376" cy="3442801"/>
          </a:xfrm>
        </p:spPr>
      </p:pic>
    </p:spTree>
    <p:extLst>
      <p:ext uri="{BB962C8B-B14F-4D97-AF65-F5344CB8AC3E}">
        <p14:creationId xmlns:p14="http://schemas.microsoft.com/office/powerpoint/2010/main" val="300642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B4670-B265-436B-8962-778F58AD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76DA03-4350-4273-9420-4CA680163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28" y="1368058"/>
            <a:ext cx="10327416" cy="4859321"/>
          </a:xfrm>
        </p:spPr>
      </p:pic>
    </p:spTree>
    <p:extLst>
      <p:ext uri="{BB962C8B-B14F-4D97-AF65-F5344CB8AC3E}">
        <p14:creationId xmlns:p14="http://schemas.microsoft.com/office/powerpoint/2010/main" val="637126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32C3D-C80B-46BF-AE7B-03F5C4588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5E7A3F-F698-4CDE-9524-08DAC7FE0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65" y="365125"/>
            <a:ext cx="7348203" cy="6284141"/>
          </a:xfrm>
        </p:spPr>
      </p:pic>
    </p:spTree>
    <p:extLst>
      <p:ext uri="{BB962C8B-B14F-4D97-AF65-F5344CB8AC3E}">
        <p14:creationId xmlns:p14="http://schemas.microsoft.com/office/powerpoint/2010/main" val="717370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51C4-EE6A-40E5-ADCA-55FCAD4C5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37A59C-5C61-4A97-84DB-4FF0D689E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642" y="1559970"/>
            <a:ext cx="8618538" cy="4932905"/>
          </a:xfrm>
        </p:spPr>
      </p:pic>
    </p:spTree>
    <p:extLst>
      <p:ext uri="{BB962C8B-B14F-4D97-AF65-F5344CB8AC3E}">
        <p14:creationId xmlns:p14="http://schemas.microsoft.com/office/powerpoint/2010/main" val="1329948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C71FD-D3E9-4D5F-9E77-04834160E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344"/>
            <a:ext cx="10515600" cy="1325563"/>
          </a:xfrm>
        </p:spPr>
        <p:txBody>
          <a:bodyPr/>
          <a:lstStyle/>
          <a:p>
            <a:r>
              <a:rPr lang="en-US" dirty="0"/>
              <a:t>Normal knee alignment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3B21CF-155F-4C69-A51E-E5AED0BA4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4" y="1681907"/>
            <a:ext cx="7459064" cy="332326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99691D-8968-4F7B-9B57-C039B18F3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548" y="1681907"/>
            <a:ext cx="5074920" cy="421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93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F1DB-C929-4147-9D5A-CFCC84760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F5B581-5299-43DF-AAD9-48AF2496B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57" y="681868"/>
            <a:ext cx="8705486" cy="617613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B19CEA-6B5B-462C-AADD-1E51AC400A4B}"/>
              </a:ext>
            </a:extLst>
          </p:cNvPr>
          <p:cNvSpPr/>
          <p:nvPr/>
        </p:nvSpPr>
        <p:spPr>
          <a:xfrm>
            <a:off x="4508938" y="3941379"/>
            <a:ext cx="2664372" cy="39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3337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597F-7DA4-4E53-91CD-3EE2551D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38B03E-02D3-4648-89D1-53C02A47C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74" y="338221"/>
            <a:ext cx="7849851" cy="6181557"/>
          </a:xfrm>
        </p:spPr>
      </p:pic>
    </p:spTree>
    <p:extLst>
      <p:ext uri="{BB962C8B-B14F-4D97-AF65-F5344CB8AC3E}">
        <p14:creationId xmlns:p14="http://schemas.microsoft.com/office/powerpoint/2010/main" val="317923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E4808-67E0-4844-AD68-41F8BA999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A407D4-A1B6-497C-AB48-43832529C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8" y="891940"/>
            <a:ext cx="9624804" cy="5966060"/>
          </a:xfrm>
        </p:spPr>
      </p:pic>
    </p:spTree>
    <p:extLst>
      <p:ext uri="{BB962C8B-B14F-4D97-AF65-F5344CB8AC3E}">
        <p14:creationId xmlns:p14="http://schemas.microsoft.com/office/powerpoint/2010/main" val="1614654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B3377-6AE1-4DEB-873D-08F24C84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FFB9EF-70C2-4F1F-885B-4A2C07289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7667"/>
            <a:ext cx="10356894" cy="6205208"/>
          </a:xfrm>
        </p:spPr>
      </p:pic>
    </p:spTree>
    <p:extLst>
      <p:ext uri="{BB962C8B-B14F-4D97-AF65-F5344CB8AC3E}">
        <p14:creationId xmlns:p14="http://schemas.microsoft.com/office/powerpoint/2010/main" val="3356133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806C-B8E4-4574-8299-90A14FD12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F8062-32FC-4985-91B8-2AA4664E6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IN" altLang="en-US" sz="2800" dirty="0"/>
              <a:t>Patient presented with C/o pain in right hip  x 3 </a:t>
            </a:r>
            <a:r>
              <a:rPr lang="en-IN" altLang="en-US" sz="2800" dirty="0" err="1"/>
              <a:t>yrs</a:t>
            </a:r>
            <a:endParaRPr lang="en-IN" altLang="en-US" sz="2800" dirty="0"/>
          </a:p>
          <a:p>
            <a:pPr>
              <a:lnSpc>
                <a:spcPct val="150000"/>
              </a:lnSpc>
            </a:pPr>
            <a:r>
              <a:rPr lang="en-US" altLang="en-US" sz="2800" dirty="0"/>
              <a:t>Gradually progressive, dull aching in nature</a:t>
            </a:r>
          </a:p>
          <a:p>
            <a:pPr>
              <a:lnSpc>
                <a:spcPct val="150000"/>
              </a:lnSpc>
            </a:pPr>
            <a:r>
              <a:rPr lang="en-US" altLang="en-US" sz="2800" dirty="0"/>
              <a:t>Pain increases on walking and strenuous activities</a:t>
            </a:r>
          </a:p>
          <a:p>
            <a:pPr>
              <a:lnSpc>
                <a:spcPct val="150000"/>
              </a:lnSpc>
            </a:pPr>
            <a:r>
              <a:rPr lang="en-US" altLang="en-US" sz="2800" dirty="0"/>
              <a:t>Relieves on taking medication and rest</a:t>
            </a:r>
          </a:p>
          <a:p>
            <a:pPr>
              <a:lnSpc>
                <a:spcPct val="150000"/>
              </a:lnSpc>
            </a:pPr>
            <a:r>
              <a:rPr lang="en-US" altLang="en-US" sz="2800" dirty="0"/>
              <a:t>H/o indigenous medication intake for 1 year till dec 2019</a:t>
            </a:r>
          </a:p>
          <a:p>
            <a:pPr>
              <a:lnSpc>
                <a:spcPct val="150000"/>
              </a:lnSpc>
            </a:pPr>
            <a:r>
              <a:rPr lang="en-US" altLang="en-US" sz="2800" dirty="0"/>
              <a:t>No H/o trauma, fever, TB contact or ATT intake</a:t>
            </a:r>
            <a:endParaRPr lang="en-IN" alt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63630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D1D4F-AB96-4F6F-9C53-EE6671375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5117"/>
            <a:ext cx="10515600" cy="504184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Tenderness at anterior hip point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Deformity- Right limb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10* FFD (Thomas test)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10* external rotation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20* adduction deformity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cm supra-trochanteric shortening 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290118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Pre-op x ray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28" y="1402996"/>
            <a:ext cx="5763490" cy="5008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572"/>
          <a:stretch/>
        </p:blipFill>
        <p:spPr>
          <a:xfrm>
            <a:off x="7627433" y="1402996"/>
            <a:ext cx="2981543" cy="50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24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08513" cy="3265971"/>
          </a:xfrm>
        </p:spPr>
        <p:txBody>
          <a:bodyPr>
            <a:normAutofit/>
          </a:bodyPr>
          <a:lstStyle/>
          <a:p>
            <a:r>
              <a:rPr lang="en-US" sz="4000" u="sng" dirty="0"/>
              <a:t>Pre-operative Templating</a:t>
            </a:r>
            <a:endParaRPr lang="en-IN" sz="4000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5660" y="39074"/>
            <a:ext cx="5154399" cy="68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20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Post-op x ray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9870" y="517751"/>
            <a:ext cx="6132420" cy="548654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DC91A5-B28D-E448-98CB-FFC39693F96D}"/>
              </a:ext>
            </a:extLst>
          </p:cNvPr>
          <p:cNvCxnSpPr>
            <a:cxnSpLocks/>
          </p:cNvCxnSpPr>
          <p:nvPr/>
        </p:nvCxnSpPr>
        <p:spPr>
          <a:xfrm>
            <a:off x="5035463" y="2981195"/>
            <a:ext cx="4985359" cy="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B9B071-3826-1A4B-B4B1-BD668B023717}"/>
              </a:ext>
            </a:extLst>
          </p:cNvPr>
          <p:cNvCxnSpPr>
            <a:cxnSpLocks/>
          </p:cNvCxnSpPr>
          <p:nvPr/>
        </p:nvCxnSpPr>
        <p:spPr>
          <a:xfrm>
            <a:off x="5160723" y="1866378"/>
            <a:ext cx="1490598" cy="129018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B3C87EF-7C20-584D-9C5F-5BC690188D1A}"/>
              </a:ext>
            </a:extLst>
          </p:cNvPr>
          <p:cNvSpPr txBox="1"/>
          <p:nvPr/>
        </p:nvSpPr>
        <p:spPr>
          <a:xfrm>
            <a:off x="5561556" y="2667718"/>
            <a:ext cx="76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39.3</a:t>
            </a:r>
            <a:r>
              <a:rPr lang="en-US" baseline="30000" dirty="0"/>
              <a:t>o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76463A-94F7-C74B-8681-DCB708EBDD42}"/>
              </a:ext>
            </a:extLst>
          </p:cNvPr>
          <p:cNvCxnSpPr>
            <a:cxnSpLocks/>
          </p:cNvCxnSpPr>
          <p:nvPr/>
        </p:nvCxnSpPr>
        <p:spPr>
          <a:xfrm flipH="1">
            <a:off x="5384433" y="2511468"/>
            <a:ext cx="184072" cy="317028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62989709-BE80-A849-AAA6-C7BC47C92502}"/>
              </a:ext>
            </a:extLst>
          </p:cNvPr>
          <p:cNvSpPr/>
          <p:nvPr/>
        </p:nvSpPr>
        <p:spPr>
          <a:xfrm>
            <a:off x="5160723" y="413358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37EEC6E-85AA-184F-B38F-F3FE4A966441}"/>
              </a:ext>
            </a:extLst>
          </p:cNvPr>
          <p:cNvSpPr/>
          <p:nvPr/>
        </p:nvSpPr>
        <p:spPr>
          <a:xfrm>
            <a:off x="5607275" y="413358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6E72E2F-9CA8-7047-A52D-C72410DA65C2}"/>
              </a:ext>
            </a:extLst>
          </p:cNvPr>
          <p:cNvSpPr/>
          <p:nvPr/>
        </p:nvSpPr>
        <p:spPr>
          <a:xfrm flipV="1">
            <a:off x="5160723" y="493253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AE41956-E0D4-E340-ADE0-53AF9F2EBC95}"/>
              </a:ext>
            </a:extLst>
          </p:cNvPr>
          <p:cNvSpPr/>
          <p:nvPr/>
        </p:nvSpPr>
        <p:spPr>
          <a:xfrm>
            <a:off x="5561556" y="495539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E77C6C-65ED-B64D-BCF2-80F3DAAE18BF}"/>
              </a:ext>
            </a:extLst>
          </p:cNvPr>
          <p:cNvCxnSpPr>
            <a:cxnSpLocks/>
            <a:stCxn id="24" idx="6"/>
            <a:endCxn id="25" idx="5"/>
          </p:cNvCxnSpPr>
          <p:nvPr/>
        </p:nvCxnSpPr>
        <p:spPr>
          <a:xfrm>
            <a:off x="5206442" y="4156449"/>
            <a:ext cx="439857" cy="1616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70E902-EE8E-E44D-BA2F-501061DC5F09}"/>
              </a:ext>
            </a:extLst>
          </p:cNvPr>
          <p:cNvCxnSpPr>
            <a:cxnSpLocks/>
          </p:cNvCxnSpPr>
          <p:nvPr/>
        </p:nvCxnSpPr>
        <p:spPr>
          <a:xfrm>
            <a:off x="5185146" y="4954009"/>
            <a:ext cx="439857" cy="1616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8916AD4-2372-1543-8B35-8586028872C0}"/>
              </a:ext>
            </a:extLst>
          </p:cNvPr>
          <p:cNvCxnSpPr>
            <a:cxnSpLocks/>
          </p:cNvCxnSpPr>
          <p:nvPr/>
        </p:nvCxnSpPr>
        <p:spPr>
          <a:xfrm flipH="1">
            <a:off x="5365369" y="2511468"/>
            <a:ext cx="132061" cy="3170282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6DE958E-20D8-2D42-83CD-62566AF1F04E}"/>
              </a:ext>
            </a:extLst>
          </p:cNvPr>
          <p:cNvSpPr txBox="1"/>
          <p:nvPr/>
        </p:nvSpPr>
        <p:spPr>
          <a:xfrm>
            <a:off x="5478282" y="4455067"/>
            <a:ext cx="1490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varus/valgus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9D67231-D9ED-7741-BA8B-EB55263D0649}"/>
              </a:ext>
            </a:extLst>
          </p:cNvPr>
          <p:cNvCxnSpPr>
            <a:cxnSpLocks/>
          </p:cNvCxnSpPr>
          <p:nvPr/>
        </p:nvCxnSpPr>
        <p:spPr>
          <a:xfrm>
            <a:off x="5988444" y="2981195"/>
            <a:ext cx="0" cy="575552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4D7B4D7-AAED-3548-B389-A78731C2AA42}"/>
              </a:ext>
            </a:extLst>
          </p:cNvPr>
          <p:cNvCxnSpPr>
            <a:cxnSpLocks/>
          </p:cNvCxnSpPr>
          <p:nvPr/>
        </p:nvCxnSpPr>
        <p:spPr>
          <a:xfrm>
            <a:off x="9334521" y="2981195"/>
            <a:ext cx="0" cy="447805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2FFE00-C360-6646-A472-A98FE992BACB}"/>
              </a:ext>
            </a:extLst>
          </p:cNvPr>
          <p:cNvCxnSpPr>
            <a:cxnSpLocks/>
          </p:cNvCxnSpPr>
          <p:nvPr/>
        </p:nvCxnSpPr>
        <p:spPr>
          <a:xfrm>
            <a:off x="5988444" y="3556747"/>
            <a:ext cx="34110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AD32B831-7192-0044-9FEE-FF73EAE9A4AE}"/>
              </a:ext>
            </a:extLst>
          </p:cNvPr>
          <p:cNvSpPr/>
          <p:nvPr/>
        </p:nvSpPr>
        <p:spPr>
          <a:xfrm>
            <a:off x="9024821" y="3108943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6F4E1EE-5039-2147-83CD-8F16DCA0C58E}"/>
              </a:ext>
            </a:extLst>
          </p:cNvPr>
          <p:cNvSpPr/>
          <p:nvPr/>
        </p:nvSpPr>
        <p:spPr>
          <a:xfrm>
            <a:off x="5968703" y="3123542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A333A0B-5775-7B4C-A68B-F768326108C0}"/>
              </a:ext>
            </a:extLst>
          </p:cNvPr>
          <p:cNvSpPr/>
          <p:nvPr/>
        </p:nvSpPr>
        <p:spPr>
          <a:xfrm>
            <a:off x="6182929" y="3583967"/>
            <a:ext cx="347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LLD = A-B, No Clinically evident LLD</a:t>
            </a:r>
          </a:p>
        </p:txBody>
      </p:sp>
    </p:spTree>
    <p:extLst>
      <p:ext uri="{BB962C8B-B14F-4D97-AF65-F5344CB8AC3E}">
        <p14:creationId xmlns:p14="http://schemas.microsoft.com/office/powerpoint/2010/main" val="2456193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996C-3CE4-F745-ACDC-854970F3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Post-op </a:t>
            </a:r>
            <a:r>
              <a:rPr lang="en-US" dirty="0" err="1"/>
              <a:t>xray</a:t>
            </a:r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332B78B0-0743-C44F-80B9-6C7CD015B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0569" y="685728"/>
            <a:ext cx="6132420" cy="5486544"/>
          </a:xfrm>
          <a:prstGeom prst="rect">
            <a:avLst/>
          </a:prstGeom>
        </p:spPr>
      </p:pic>
      <p:sp>
        <p:nvSpPr>
          <p:cNvPr id="5" name="Doughnut 4">
            <a:extLst>
              <a:ext uri="{FF2B5EF4-FFF2-40B4-BE49-F238E27FC236}">
                <a16:creationId xmlns:a16="http://schemas.microsoft.com/office/drawing/2014/main" id="{835A6078-8203-AD4E-84AA-C19FBD50DC8E}"/>
              </a:ext>
            </a:extLst>
          </p:cNvPr>
          <p:cNvSpPr/>
          <p:nvPr/>
        </p:nvSpPr>
        <p:spPr>
          <a:xfrm>
            <a:off x="5891514" y="2219127"/>
            <a:ext cx="1030147" cy="1010210"/>
          </a:xfrm>
          <a:prstGeom prst="donut">
            <a:avLst>
              <a:gd name="adj" fmla="val 1520"/>
            </a:avLst>
          </a:prstGeom>
          <a:solidFill>
            <a:schemeClr val="accent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ughnut 5">
            <a:extLst>
              <a:ext uri="{FF2B5EF4-FFF2-40B4-BE49-F238E27FC236}">
                <a16:creationId xmlns:a16="http://schemas.microsoft.com/office/drawing/2014/main" id="{7BEA7E02-C22D-F74F-8066-9E15413CEDA2}"/>
              </a:ext>
            </a:extLst>
          </p:cNvPr>
          <p:cNvSpPr/>
          <p:nvPr/>
        </p:nvSpPr>
        <p:spPr>
          <a:xfrm>
            <a:off x="8879712" y="2219127"/>
            <a:ext cx="1030147" cy="1010210"/>
          </a:xfrm>
          <a:prstGeom prst="donut">
            <a:avLst>
              <a:gd name="adj" fmla="val 1520"/>
            </a:avLst>
          </a:prstGeom>
          <a:solidFill>
            <a:schemeClr val="accent1"/>
          </a:solidFill>
          <a:ln w="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45983F-F447-634F-BC24-1CCE884AB1E0}"/>
              </a:ext>
            </a:extLst>
          </p:cNvPr>
          <p:cNvSpPr/>
          <p:nvPr/>
        </p:nvSpPr>
        <p:spPr>
          <a:xfrm flipH="1">
            <a:off x="6328287" y="273566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703632-8252-234B-864B-53E80E8A2FD4}"/>
              </a:ext>
            </a:extLst>
          </p:cNvPr>
          <p:cNvSpPr/>
          <p:nvPr/>
        </p:nvSpPr>
        <p:spPr>
          <a:xfrm flipH="1">
            <a:off x="9349066" y="267357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B0713D-6F63-2A4B-9C43-D1312678153B}"/>
              </a:ext>
            </a:extLst>
          </p:cNvPr>
          <p:cNvCxnSpPr>
            <a:cxnSpLocks/>
          </p:cNvCxnSpPr>
          <p:nvPr/>
        </p:nvCxnSpPr>
        <p:spPr>
          <a:xfrm>
            <a:off x="9394785" y="2696434"/>
            <a:ext cx="560793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C37708-A363-564F-A126-CE916C3D6C43}"/>
              </a:ext>
            </a:extLst>
          </p:cNvPr>
          <p:cNvCxnSpPr>
            <a:cxnSpLocks/>
            <a:endCxn id="9" idx="6"/>
          </p:cNvCxnSpPr>
          <p:nvPr/>
        </p:nvCxnSpPr>
        <p:spPr>
          <a:xfrm>
            <a:off x="5607264" y="2758520"/>
            <a:ext cx="721023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84796D-1012-F240-81C9-4F77C858D56F}"/>
              </a:ext>
            </a:extLst>
          </p:cNvPr>
          <p:cNvCxnSpPr>
            <a:cxnSpLocks/>
          </p:cNvCxnSpPr>
          <p:nvPr/>
        </p:nvCxnSpPr>
        <p:spPr>
          <a:xfrm flipH="1">
            <a:off x="9955578" y="2329543"/>
            <a:ext cx="1" cy="3842729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4B5396-7F00-AE46-A51C-5EB9D274D77F}"/>
              </a:ext>
            </a:extLst>
          </p:cNvPr>
          <p:cNvCxnSpPr>
            <a:cxnSpLocks/>
          </p:cNvCxnSpPr>
          <p:nvPr/>
        </p:nvCxnSpPr>
        <p:spPr>
          <a:xfrm flipH="1">
            <a:off x="5490703" y="2329543"/>
            <a:ext cx="116561" cy="3842729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05C6587-60D8-2741-BD01-18C3E5861110}"/>
              </a:ext>
            </a:extLst>
          </p:cNvPr>
          <p:cNvSpPr/>
          <p:nvPr/>
        </p:nvSpPr>
        <p:spPr>
          <a:xfrm>
            <a:off x="5720426" y="3297915"/>
            <a:ext cx="2082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Medial offset 38mm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FE530A9-3639-9741-87E3-DD80E257C28F}"/>
              </a:ext>
            </a:extLst>
          </p:cNvPr>
          <p:cNvSpPr/>
          <p:nvPr/>
        </p:nvSpPr>
        <p:spPr>
          <a:xfrm>
            <a:off x="7886779" y="3280299"/>
            <a:ext cx="2135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Medial offset 33mm</a:t>
            </a:r>
          </a:p>
        </p:txBody>
      </p:sp>
    </p:spTree>
    <p:extLst>
      <p:ext uri="{BB962C8B-B14F-4D97-AF65-F5344CB8AC3E}">
        <p14:creationId xmlns:p14="http://schemas.microsoft.com/office/powerpoint/2010/main" val="1433131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7FB59-A85C-43D9-AC3C-3C185CAB5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joint line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A43DF7-02B9-492C-950F-729988F17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64" y="0"/>
            <a:ext cx="2785588" cy="6858000"/>
          </a:xfrm>
        </p:spPr>
      </p:pic>
    </p:spTree>
    <p:extLst>
      <p:ext uri="{BB962C8B-B14F-4D97-AF65-F5344CB8AC3E}">
        <p14:creationId xmlns:p14="http://schemas.microsoft.com/office/powerpoint/2010/main" val="13324635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Case 4 </a:t>
            </a:r>
            <a:r>
              <a:rPr lang="en-IN" altLang="en-US" dirty="0"/>
              <a:t>57 years old male</a:t>
            </a:r>
            <a:br>
              <a:rPr lang="en-IN" altLang="en-US" dirty="0"/>
            </a:br>
            <a:endParaRPr lang="en-IN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697" y="1690689"/>
            <a:ext cx="9217727" cy="3862948"/>
          </a:xfrm>
        </p:spPr>
        <p:txBody>
          <a:bodyPr>
            <a:normAutofit/>
          </a:bodyPr>
          <a:lstStyle/>
          <a:p>
            <a:r>
              <a:rPr lang="en-IN" altLang="en-US" dirty="0"/>
              <a:t>C/o Low back ache x 10-12 yrs</a:t>
            </a:r>
          </a:p>
          <a:p>
            <a:pPr>
              <a:buNone/>
            </a:pPr>
            <a:r>
              <a:rPr lang="en-IN" altLang="en-US" dirty="0"/>
              <a:t>		Neck pain x 8-9 yrs</a:t>
            </a:r>
          </a:p>
          <a:p>
            <a:pPr>
              <a:buNone/>
            </a:pPr>
            <a:r>
              <a:rPr lang="en-IN" altLang="en-US" dirty="0"/>
              <a:t>		B/L hip pain x 3-4 yrs</a:t>
            </a:r>
          </a:p>
          <a:p>
            <a:r>
              <a:rPr lang="en-IN" altLang="en-US" dirty="0"/>
              <a:t>K/C/O Ankylosing spondylitis</a:t>
            </a:r>
          </a:p>
          <a:p>
            <a:endParaRPr lang="en-IN" altLang="en-US" dirty="0"/>
          </a:p>
          <a:p>
            <a:pPr>
              <a:buNone/>
            </a:pPr>
            <a:endParaRPr lang="en-IN" altLang="en-US" dirty="0"/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99723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Examination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altLang="en-US" dirty="0"/>
              <a:t>Gait : </a:t>
            </a:r>
            <a:r>
              <a:rPr lang="en-US" altLang="en-US" dirty="0"/>
              <a:t>Stiff Hip Gait, walks with support</a:t>
            </a:r>
          </a:p>
          <a:p>
            <a:endParaRPr lang="en-US" alt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D36720-58BD-4CC0-A1FA-A19136FB2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36703"/>
              </p:ext>
            </p:extLst>
          </p:nvPr>
        </p:nvGraphicFramePr>
        <p:xfrm>
          <a:off x="1029313" y="2441711"/>
          <a:ext cx="8931552" cy="3365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7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8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Right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Left (degrees)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846">
                <a:tc>
                  <a:txBody>
                    <a:bodyPr/>
                    <a:lstStyle/>
                    <a:p>
                      <a:r>
                        <a:rPr lang="en-US" dirty="0"/>
                        <a:t>Flexion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20-80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40-60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846">
                <a:tc>
                  <a:txBody>
                    <a:bodyPr/>
                    <a:lstStyle/>
                    <a:p>
                      <a:r>
                        <a:rPr lang="en-US" dirty="0"/>
                        <a:t>Extension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846">
                <a:tc>
                  <a:txBody>
                    <a:bodyPr/>
                    <a:lstStyle/>
                    <a:p>
                      <a:r>
                        <a:rPr lang="en-US" dirty="0"/>
                        <a:t>Adduction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fixed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846">
                <a:tc>
                  <a:txBody>
                    <a:bodyPr/>
                    <a:lstStyle/>
                    <a:p>
                      <a:r>
                        <a:rPr lang="en-US" dirty="0"/>
                        <a:t>Abduction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fixed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846">
                <a:tc>
                  <a:txBody>
                    <a:bodyPr/>
                    <a:lstStyle/>
                    <a:p>
                      <a:r>
                        <a:rPr lang="en-US" dirty="0"/>
                        <a:t>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846">
                <a:tc>
                  <a:txBody>
                    <a:bodyPr/>
                    <a:lstStyle/>
                    <a:p>
                      <a:r>
                        <a:rPr lang="en-US" dirty="0"/>
                        <a:t>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fixed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0BEE910-8CB0-4E9E-95AC-E4B372A87247}"/>
              </a:ext>
            </a:extLst>
          </p:cNvPr>
          <p:cNvSpPr txBox="1"/>
          <p:nvPr/>
        </p:nvSpPr>
        <p:spPr>
          <a:xfrm>
            <a:off x="838200" y="5807631"/>
            <a:ext cx="6093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2 cm apparent shortening left side with flexion deformity</a:t>
            </a:r>
          </a:p>
        </p:txBody>
      </p:sp>
    </p:spTree>
    <p:extLst>
      <p:ext uri="{BB962C8B-B14F-4D97-AF65-F5344CB8AC3E}">
        <p14:creationId xmlns:p14="http://schemas.microsoft.com/office/powerpoint/2010/main" val="1406789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371323"/>
              </p:ext>
            </p:extLst>
          </p:nvPr>
        </p:nvGraphicFramePr>
        <p:xfrm>
          <a:off x="1391920" y="2378648"/>
          <a:ext cx="9483345" cy="2937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1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1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1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4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Right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Left (cm)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413">
                <a:tc>
                  <a:txBody>
                    <a:bodyPr/>
                    <a:lstStyle/>
                    <a:p>
                      <a:r>
                        <a:rPr lang="en-US" dirty="0"/>
                        <a:t>Apparent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413">
                <a:tc>
                  <a:txBody>
                    <a:bodyPr/>
                    <a:lstStyle/>
                    <a:p>
                      <a:r>
                        <a:rPr lang="en-US" dirty="0"/>
                        <a:t>True</a:t>
                      </a:r>
                      <a:r>
                        <a:rPr lang="en-US" baseline="0" dirty="0"/>
                        <a:t>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413">
                <a:tc>
                  <a:txBody>
                    <a:bodyPr/>
                    <a:lstStyle/>
                    <a:p>
                      <a:r>
                        <a:rPr lang="en-US" dirty="0"/>
                        <a:t>Femur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413">
                <a:tc>
                  <a:txBody>
                    <a:bodyPr/>
                    <a:lstStyle/>
                    <a:p>
                      <a:r>
                        <a:rPr lang="en-US" dirty="0"/>
                        <a:t>Tibia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Cervical spine- wall to occiput-33 cm</a:t>
            </a:r>
          </a:p>
          <a:p>
            <a:pPr>
              <a:buNone/>
            </a:pPr>
            <a:r>
              <a:rPr lang="en-US" dirty="0"/>
              <a:t>			        wall to tragus- 41 cm</a:t>
            </a:r>
          </a:p>
          <a:p>
            <a:pPr>
              <a:buNone/>
            </a:pPr>
            <a:r>
              <a:rPr lang="en-US" dirty="0"/>
              <a:t>			        ROM- 5° rotation</a:t>
            </a:r>
          </a:p>
          <a:p>
            <a:r>
              <a:rPr lang="en-US" dirty="0"/>
              <a:t>Chest expansion- 0.5 cm</a:t>
            </a:r>
          </a:p>
          <a:p>
            <a:r>
              <a:rPr lang="en-US" dirty="0"/>
              <a:t>Mod. Schober test- 0.5 cm increase in forward flexion</a:t>
            </a:r>
          </a:p>
          <a:p>
            <a:pPr>
              <a:buFont typeface="Courier New" pitchFamily="49" charset="0"/>
              <a:buChar char="o"/>
            </a:pPr>
            <a:r>
              <a:rPr lang="en-US" dirty="0" err="1"/>
              <a:t>Ganslen</a:t>
            </a:r>
            <a:r>
              <a:rPr lang="en-US" dirty="0"/>
              <a:t> test- +</a:t>
            </a:r>
            <a:r>
              <a:rPr lang="en-US" dirty="0" err="1"/>
              <a:t>ve</a:t>
            </a:r>
            <a:endParaRPr lang="en-US" dirty="0"/>
          </a:p>
          <a:p>
            <a:pPr>
              <a:buFont typeface="Courier New" pitchFamily="49" charset="0"/>
              <a:buChar char="o"/>
            </a:pPr>
            <a:r>
              <a:rPr lang="en-US" dirty="0"/>
              <a:t>FABER test- could not be performed, because of the ankylosed hips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Pre op </a:t>
            </a:r>
            <a:r>
              <a:rPr lang="en-IN" dirty="0" err="1"/>
              <a:t>Xrays</a:t>
            </a:r>
            <a:endParaRPr lang="en-I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1111"/>
            <a:ext cx="7851229" cy="652226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5495D0-BFCC-3A42-869B-414400A4EF2F}"/>
              </a:ext>
            </a:extLst>
          </p:cNvPr>
          <p:cNvSpPr txBox="1"/>
          <p:nvPr/>
        </p:nvSpPr>
        <p:spPr>
          <a:xfrm>
            <a:off x="7851228" y="5846544"/>
            <a:ext cx="2508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Templating Cup Size – 56</a:t>
            </a:r>
          </a:p>
          <a:p>
            <a:r>
              <a:rPr lang="en-US" dirty="0"/>
              <a:t>Stem size - 11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62A530B-FBCF-4CA6-921D-9BDE3DAB12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14"/>
          <a:stretch/>
        </p:blipFill>
        <p:spPr>
          <a:xfrm>
            <a:off x="8051511" y="1275405"/>
            <a:ext cx="4465323" cy="4307189"/>
          </a:xfrm>
        </p:spPr>
      </p:pic>
    </p:spTree>
    <p:extLst>
      <p:ext uri="{BB962C8B-B14F-4D97-AF65-F5344CB8AC3E}">
        <p14:creationId xmlns:p14="http://schemas.microsoft.com/office/powerpoint/2010/main" val="1301643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C1ED2-8CF5-C54D-B993-0509D4CE4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Pre-operative 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733E4-FB3F-874F-9758-63525818D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0679" y="5751977"/>
            <a:ext cx="3791415" cy="2546350"/>
          </a:xfrm>
        </p:spPr>
        <p:txBody>
          <a:bodyPr/>
          <a:lstStyle/>
          <a:p>
            <a:r>
              <a:rPr lang="en-US" dirty="0"/>
              <a:t>Right FA – 18.9</a:t>
            </a:r>
          </a:p>
          <a:p>
            <a:r>
              <a:rPr lang="en-US" dirty="0"/>
              <a:t>Left FA - 8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FDFA1-E23D-5A46-8C2C-CB1EBDFCF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17" y="1825625"/>
            <a:ext cx="3791415" cy="3791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69E51-4A78-4D22-915B-1E1DA9F28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240" y="1903675"/>
            <a:ext cx="4856560" cy="36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37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125" y="253632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Post op Radiograph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85" y="1690688"/>
            <a:ext cx="4445101" cy="4351338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86378F-2012-1540-A89F-74B27B79D355}"/>
              </a:ext>
            </a:extLst>
          </p:cNvPr>
          <p:cNvCxnSpPr/>
          <p:nvPr/>
        </p:nvCxnSpPr>
        <p:spPr>
          <a:xfrm>
            <a:off x="2219093" y="4415883"/>
            <a:ext cx="20964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395ED4-CA13-AB42-B96F-A35581B666D4}"/>
              </a:ext>
            </a:extLst>
          </p:cNvPr>
          <p:cNvCxnSpPr>
            <a:cxnSpLocks/>
          </p:cNvCxnSpPr>
          <p:nvPr/>
        </p:nvCxnSpPr>
        <p:spPr>
          <a:xfrm flipV="1">
            <a:off x="3378820" y="3016251"/>
            <a:ext cx="1226634" cy="1399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68F761E-335E-1B40-B745-5DABEBD8B27E}"/>
              </a:ext>
            </a:extLst>
          </p:cNvPr>
          <p:cNvSpPr txBox="1"/>
          <p:nvPr/>
        </p:nvSpPr>
        <p:spPr>
          <a:xfrm>
            <a:off x="3719726" y="404655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48.1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D79E80-EDB5-4C48-9985-3BA974478778}"/>
              </a:ext>
            </a:extLst>
          </p:cNvPr>
          <p:cNvCxnSpPr>
            <a:cxnSpLocks/>
            <a:endCxn id="12" idx="3"/>
          </p:cNvCxnSpPr>
          <p:nvPr/>
        </p:nvCxnSpPr>
        <p:spPr>
          <a:xfrm>
            <a:off x="1875004" y="4231216"/>
            <a:ext cx="25199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76E5D1-631E-2547-8643-A7BE6AD062B4}"/>
              </a:ext>
            </a:extLst>
          </p:cNvPr>
          <p:cNvCxnSpPr/>
          <p:nvPr/>
        </p:nvCxnSpPr>
        <p:spPr>
          <a:xfrm>
            <a:off x="2081561" y="3716067"/>
            <a:ext cx="20964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B4E65A-1D08-0A4E-A3A7-257BA8DA450C}"/>
              </a:ext>
            </a:extLst>
          </p:cNvPr>
          <p:cNvCxnSpPr>
            <a:cxnSpLocks/>
          </p:cNvCxnSpPr>
          <p:nvPr/>
        </p:nvCxnSpPr>
        <p:spPr>
          <a:xfrm>
            <a:off x="2375210" y="3652037"/>
            <a:ext cx="0" cy="579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B11BB0-EE1F-4441-A543-393A495E7FA9}"/>
              </a:ext>
            </a:extLst>
          </p:cNvPr>
          <p:cNvCxnSpPr>
            <a:cxnSpLocks/>
          </p:cNvCxnSpPr>
          <p:nvPr/>
        </p:nvCxnSpPr>
        <p:spPr>
          <a:xfrm flipV="1">
            <a:off x="3719726" y="3716068"/>
            <a:ext cx="0" cy="432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B8BAC4D-AF6A-3E45-A39F-CF634418E773}"/>
              </a:ext>
            </a:extLst>
          </p:cNvPr>
          <p:cNvSpPr txBox="1"/>
          <p:nvPr/>
        </p:nvSpPr>
        <p:spPr>
          <a:xfrm>
            <a:off x="3267307" y="4674955"/>
            <a:ext cx="1133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LLD 10mm</a:t>
            </a:r>
          </a:p>
        </p:txBody>
      </p:sp>
    </p:spTree>
    <p:extLst>
      <p:ext uri="{BB962C8B-B14F-4D97-AF65-F5344CB8AC3E}">
        <p14:creationId xmlns:p14="http://schemas.microsoft.com/office/powerpoint/2010/main" val="304673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F612-29CF-DC43-846B-D8FF8293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D6706-342B-1E4D-908D-5C44B3F50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Surgery of the century</a:t>
            </a:r>
          </a:p>
          <a:p>
            <a:r>
              <a:rPr lang="en-US" dirty="0"/>
              <a:t>Extremely satisfying results</a:t>
            </a:r>
          </a:p>
          <a:p>
            <a:r>
              <a:rPr lang="en-US" dirty="0"/>
              <a:t>Good long- term results </a:t>
            </a:r>
          </a:p>
          <a:p>
            <a:r>
              <a:rPr lang="en-US" dirty="0"/>
              <a:t>The problem of arthritis will increase as our population ages</a:t>
            </a:r>
          </a:p>
          <a:p>
            <a:r>
              <a:rPr lang="en-US" dirty="0"/>
              <a:t>Revisions are challenging – Bone defects and soft tissue problems</a:t>
            </a:r>
          </a:p>
        </p:txBody>
      </p:sp>
    </p:spTree>
    <p:extLst>
      <p:ext uri="{BB962C8B-B14F-4D97-AF65-F5344CB8AC3E}">
        <p14:creationId xmlns:p14="http://schemas.microsoft.com/office/powerpoint/2010/main" val="5552160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4F071-C551-4416-97E2-BF597AA9A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14B5C-2128-4847-ACB1-7260B6DCC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rgbClr val="FF0000"/>
                </a:solidFill>
              </a:rPr>
              <a:t>Thank you</a:t>
            </a:r>
            <a:endParaRPr lang="en-I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17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04125-7103-4BC6-A81D-AB522B19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460" y="-121763"/>
            <a:ext cx="10515600" cy="1022241"/>
          </a:xfrm>
        </p:spPr>
        <p:txBody>
          <a:bodyPr/>
          <a:lstStyle/>
          <a:p>
            <a:r>
              <a:rPr lang="en-US" dirty="0"/>
              <a:t>Knee alignment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03782C-C727-42A9-975E-9D3A5E4B8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60" y="900478"/>
            <a:ext cx="8189659" cy="5830094"/>
          </a:xfrm>
        </p:spPr>
      </p:pic>
    </p:spTree>
    <p:extLst>
      <p:ext uri="{BB962C8B-B14F-4D97-AF65-F5344CB8AC3E}">
        <p14:creationId xmlns:p14="http://schemas.microsoft.com/office/powerpoint/2010/main" val="3802100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347E-172E-4B3A-98A6-DE15F7D26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Knee arthroplasty- Basics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21FAC2-0008-4ACF-BDE2-59A7DF20F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73" y="1690688"/>
            <a:ext cx="8692054" cy="5116459"/>
          </a:xfrm>
        </p:spPr>
      </p:pic>
    </p:spTree>
    <p:extLst>
      <p:ext uri="{BB962C8B-B14F-4D97-AF65-F5344CB8AC3E}">
        <p14:creationId xmlns:p14="http://schemas.microsoft.com/office/powerpoint/2010/main" val="724715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BC98E-985A-42D2-B93A-75D43DE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81097" cy="2094296"/>
          </a:xfrm>
        </p:spPr>
        <p:txBody>
          <a:bodyPr/>
          <a:lstStyle/>
          <a:p>
            <a:r>
              <a:rPr lang="en-US" dirty="0"/>
              <a:t>Total Knee arthroplasty- basics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254167-95AC-4B06-BFAF-5F607A410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810" y="549529"/>
            <a:ext cx="5395879" cy="6348093"/>
          </a:xfrm>
        </p:spPr>
      </p:pic>
    </p:spTree>
    <p:extLst>
      <p:ext uri="{BB962C8B-B14F-4D97-AF65-F5344CB8AC3E}">
        <p14:creationId xmlns:p14="http://schemas.microsoft.com/office/powerpoint/2010/main" val="600899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61CF-7130-4144-9D02-0FA321EDB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Knee arthroplasty-Bony cuts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CADD6D-CFF8-4858-8D6B-05F8861DA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84" y="1690688"/>
            <a:ext cx="9839631" cy="4518408"/>
          </a:xfrm>
        </p:spPr>
      </p:pic>
    </p:spTree>
    <p:extLst>
      <p:ext uri="{BB962C8B-B14F-4D97-AF65-F5344CB8AC3E}">
        <p14:creationId xmlns:p14="http://schemas.microsoft.com/office/powerpoint/2010/main" val="2325598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C0E8B-ECFE-46C7-8EA5-33387A6A6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Knee arthroplasty- Gaps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C6FFC0-CED8-43A2-826A-D7BC6CE65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82" y="2146086"/>
            <a:ext cx="9204312" cy="412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00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583</Words>
  <Application>Microsoft Macintosh PowerPoint</Application>
  <PresentationFormat>Widescreen</PresentationFormat>
  <Paragraphs>144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Courier New</vt:lpstr>
      <vt:lpstr>Wingdings</vt:lpstr>
      <vt:lpstr>Office Theme</vt:lpstr>
      <vt:lpstr>Principles of arthroplasty</vt:lpstr>
      <vt:lpstr>Learning Objectives</vt:lpstr>
      <vt:lpstr>Normal knee alignment</vt:lpstr>
      <vt:lpstr>Normal joint line</vt:lpstr>
      <vt:lpstr>Knee alignment</vt:lpstr>
      <vt:lpstr>Total Knee arthroplasty- Basics</vt:lpstr>
      <vt:lpstr>Total Knee arthroplasty- basics</vt:lpstr>
      <vt:lpstr>Total Knee arthroplasty-Bony cuts</vt:lpstr>
      <vt:lpstr>Total Knee arthroplasty- Gaps</vt:lpstr>
      <vt:lpstr>Patellar resurfacing</vt:lpstr>
      <vt:lpstr>Case 1-53 y/F</vt:lpstr>
      <vt:lpstr>On examination</vt:lpstr>
      <vt:lpstr>Clinical Diagnosis?? Next investigations?</vt:lpstr>
      <vt:lpstr>Pre-Op X-Rays</vt:lpstr>
      <vt:lpstr>PowerPoint Presentation</vt:lpstr>
      <vt:lpstr>Case 2</vt:lpstr>
      <vt:lpstr>Pre-op X rays</vt:lpstr>
      <vt:lpstr>Post-op Xray</vt:lpstr>
      <vt:lpstr>Post-op Xray</vt:lpstr>
      <vt:lpstr>Principles of THA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3</vt:lpstr>
      <vt:lpstr>PowerPoint Presentation</vt:lpstr>
      <vt:lpstr>Pre-op x ray</vt:lpstr>
      <vt:lpstr>Pre-operative Templating</vt:lpstr>
      <vt:lpstr>Post-op x ray</vt:lpstr>
      <vt:lpstr>Post-op xray</vt:lpstr>
      <vt:lpstr>Case 4 57 years old male </vt:lpstr>
      <vt:lpstr>Examination </vt:lpstr>
      <vt:lpstr>Examination</vt:lpstr>
      <vt:lpstr>Examination</vt:lpstr>
      <vt:lpstr>Pre op Xrays</vt:lpstr>
      <vt:lpstr>Pre-operative CT</vt:lpstr>
      <vt:lpstr>Post op Radiograph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Souvik Paul</dc:creator>
  <cp:lastModifiedBy>Roop Kalia</cp:lastModifiedBy>
  <cp:revision>14</cp:revision>
  <dcterms:created xsi:type="dcterms:W3CDTF">2021-03-29T13:22:47Z</dcterms:created>
  <dcterms:modified xsi:type="dcterms:W3CDTF">2021-11-24T09:42:46Z</dcterms:modified>
</cp:coreProperties>
</file>