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9"/>
  </p:notesMasterIdLst>
  <p:sldIdLst>
    <p:sldId id="256" r:id="rId7"/>
    <p:sldId id="257" r:id="rId8"/>
    <p:sldId id="258" r:id="rId9"/>
    <p:sldId id="292" r:id="rId10"/>
    <p:sldId id="259" r:id="rId11"/>
    <p:sldId id="260" r:id="rId12"/>
    <p:sldId id="261" r:id="rId13"/>
    <p:sldId id="291" r:id="rId14"/>
    <p:sldId id="262" r:id="rId15"/>
    <p:sldId id="294" r:id="rId16"/>
    <p:sldId id="263" r:id="rId17"/>
    <p:sldId id="264" r:id="rId18"/>
    <p:sldId id="265" r:id="rId19"/>
    <p:sldId id="295" r:id="rId20"/>
    <p:sldId id="266" r:id="rId21"/>
    <p:sldId id="267" r:id="rId22"/>
    <p:sldId id="268" r:id="rId23"/>
    <p:sldId id="296" r:id="rId24"/>
    <p:sldId id="269" r:id="rId25"/>
    <p:sldId id="270" r:id="rId26"/>
    <p:sldId id="271" r:id="rId27"/>
    <p:sldId id="272" r:id="rId28"/>
    <p:sldId id="273" r:id="rId29"/>
    <p:sldId id="297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3" r:id="rId47"/>
    <p:sldId id="29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A9C38-C012-40AC-9264-05D37CCD1F11}" type="datetimeFigureOut">
              <a:rPr lang="en-IN" smtClean="0"/>
              <a:t>30-08-2019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EBB0C-A193-4902-9675-934FD51B4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4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BC568C25-EC82-475A-A0D7-9006BF059266}" type="slidenum">
              <a:rPr lang="en-GB">
                <a:solidFill>
                  <a:prstClr val="black"/>
                </a:solidFill>
                <a:latin typeface="Calibri" pitchFamily="34" charset="0"/>
              </a:rPr>
              <a:pPr/>
              <a:t>37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6BD1-F983-4B21-B0EA-BD85F948DB2B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60AB-65F7-4951-9516-0F37659DF6E4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F59-44DB-436E-B704-2ABE3781DDD3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F2EB-BCAD-41A2-9B39-FFA7E268423E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0D64B-3B16-4564-83E1-293EA8D2FBC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9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9641-83B5-41A6-9E1C-40F1E2BBB7A3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E06A-FADE-4260-B087-5A958A827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5E20-5413-4E99-B0E2-4E192F3AD7C9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E7FD-78BA-4185-BE95-1F227D312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C580-27F8-4F4A-9627-4695DFB34CB0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7441A-3BBF-48B7-B9D7-8E4F91D2F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7F0DD0-35A6-4433-ADC3-8514B5169C62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21BA7-0FC0-44F5-8956-A9856D63E5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32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E293-DB35-4CFB-ADB3-B3C3129D02D7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0C7D-4EF8-4326-9460-BC9A87407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9BB0-2F08-4FE0-9DF1-3027F9170543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BF65-C882-471A-84D4-30CE7157B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4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85B2-29FE-4BD2-A3E2-59CCD52B3783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665AB-19EE-44B1-8998-11F304BB3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AEB-B778-4DF3-BA04-3E54A1EA1E6D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E86E-684B-467A-9A6C-8ACD931C90C2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59531-98FA-409B-8B20-FC5EED0AF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00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248C-A091-41C3-867D-2CFFB859CC71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3F1D-0BA2-491D-88CE-19142C841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9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F547-252B-4C93-B0FD-D08C8CBFF47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C36F9-8880-43FC-A580-1B09D2D28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302A-F40E-412A-8E8D-87713D6C4E41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0D64B-3B16-4564-83E1-293EA8D2FBC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85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9FB9-6BD8-471C-B1A9-FDCC033CA37A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E06A-FADE-4260-B087-5A958A827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D2F8-742B-4509-AADD-B10AA5C148D9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E7FD-78BA-4185-BE95-1F227D312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7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1E0B-56E1-416E-8B21-56806198CB6A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7441A-3BBF-48B7-B9D7-8E4F91D2F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6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F94F4A-3EE9-46E6-B214-99F7B4741B4B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21BA7-0FC0-44F5-8956-A9856D63E5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14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294D-67E6-4F7F-BE40-54D200BE267B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0C7D-4EF8-4326-9460-BC9A87407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5025-B1E3-4179-BE37-D7970A3962B0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BF65-C882-471A-84D4-30CE7157B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5F39-E42E-4610-A522-F3C54736AB53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CC7C-CE9E-460E-AFB3-89CE3A2CCFE9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665AB-19EE-44B1-8998-11F304BB3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9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D050-32D5-4013-A19E-4BB5D44AE7CE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59531-98FA-409B-8B20-FC5EED0AF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8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F371-D7BA-47A5-910D-9BB5774B6B30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3F1D-0BA2-491D-88CE-19142C841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91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34D0-FAE5-4A80-8615-87D6C15150B1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C36F9-8880-43FC-A580-1B09D2D28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683A-4250-470F-9D7F-2244CF5DAEDE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0D64B-3B16-4564-83E1-293EA8D2FBC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7945-5285-4EA4-BEF7-46F804F1FE30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E06A-FADE-4260-B087-5A958A827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3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9282-1065-482D-A503-CF455ED00595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E7FD-78BA-4185-BE95-1F227D312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5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32CC-CD12-440A-A046-070B4D573013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7441A-3BBF-48B7-B9D7-8E4F91D2F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8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39B329-EDFD-41D6-9C31-CA4BA24E2DAB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21BA7-0FC0-44F5-8956-A9856D63E5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10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7E40-B337-4061-8A42-F5B9A9ED1989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0C7D-4EF8-4326-9460-BC9A87407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703A-196F-40FB-9715-7887057F8E62}" type="datetime1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BE4F-CF93-440C-913B-ADB488F8C9E9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BF65-C882-471A-84D4-30CE7157B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6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7679-6AAF-4A8F-BC06-173F8B2644A4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665AB-19EE-44B1-8998-11F304BB3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5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7128-EAA0-43C9-A984-3599B5853920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59531-98FA-409B-8B20-FC5EED0AF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0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7D0F-194D-48DD-9C4E-78DEECC6A331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3F1D-0BA2-491D-88CE-19142C841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67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008C-7C4D-426A-964F-88A0333AADD2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C36F9-8880-43FC-A580-1B09D2D28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0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54E7-5539-43FA-B987-7F9C7CC74C7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0D64B-3B16-4564-83E1-293EA8D2FBC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71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418F-AA91-4A4B-A7C6-3F1AA9D01205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E06A-FADE-4260-B087-5A958A827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6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6073-9FC6-448E-8299-FA753D86FA96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E7FD-78BA-4185-BE95-1F227D312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22F1-D52E-4EAE-9334-95A4F8DA48E7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7441A-3BBF-48B7-B9D7-8E4F91D2F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5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552EC3-B9AD-4B9C-9CE9-3C69FCE5561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21BA7-0FC0-44F5-8956-A9856D63E5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8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3625-740C-403C-9BC3-B2F1CFF6053F}" type="datetime1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7A7A-1857-433C-948B-DA69A233C76D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0C7D-4EF8-4326-9460-BC9A87407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093B-C875-46CF-82BB-42F0F2A9D47B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BF65-C882-471A-84D4-30CE7157B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83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FE35-D062-4C02-B72C-8EA93CB92844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665AB-19EE-44B1-8998-11F304BB3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7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BAE0-8594-4937-822C-C84589FE0A79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59531-98FA-409B-8B20-FC5EED0AF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7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F5D6-F39C-49BE-B0FC-177716C19D7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3F1D-0BA2-491D-88CE-19142C841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2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F509-8C04-4705-BED1-BD21E30AA95E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C36F9-8880-43FC-A580-1B09D2D28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5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2491D-3441-41BE-86D4-FAA47BBD0DF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0D64B-3B16-4564-83E1-293EA8D2FBC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04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79B9-D9D8-4DA1-9A7F-BFAAE31229B2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E06A-FADE-4260-B087-5A958A827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8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BA74-A756-4CC7-AA83-F45892505810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E7FD-78BA-4185-BE95-1F227D312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7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BB2E-B487-4D18-B20C-205418D537E1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7441A-3BBF-48B7-B9D7-8E4F91D2F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0BD-3A17-447D-8046-6D54351D06C4}" type="datetime1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427866-2D98-494C-A86F-2845FF33AA6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21BA7-0FC0-44F5-8956-A9856D63E5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5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9118-8DB6-4E3A-8E5D-3F3F02CB39D2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0C7D-4EF8-4326-9460-BC9A87407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9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18C-27C8-482F-AABB-F451BDA741C2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BF65-C882-471A-84D4-30CE7157B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7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B94B-A23A-49C7-B979-CB7F4855ED60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665AB-19EE-44B1-8998-11F304BB3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64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FC99-D591-44E2-97C0-58C3BF4E9D6E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59531-98FA-409B-8B20-FC5EED0AF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8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0525-6178-41A9-9D39-D3D11A40575E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3F1D-0BA2-491D-88CE-19142C841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89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B8CA-BC46-4298-92EB-0CCD3E17199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C36F9-8880-43FC-A580-1B09D2D28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E3E8-79BD-492F-BEFC-EAEF14C2B84B}" type="datetime1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D5B6-C7A3-433F-966A-89100293A76E}" type="datetime1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ABE4-7447-4AC2-B01C-3C346E6DC4CC}" type="datetime1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B1EF-CF35-415F-B0F5-CCF4A8E68FB6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35B1B22-9EE8-4976-9ED7-F58F37DF0901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886F62-D2D2-481B-B0DD-34EC7F6E08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4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67B9AB88-3EDC-4A55-ACBA-FB70681EE41C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886F62-D2D2-481B-B0DD-34EC7F6E08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278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7360EF1-4AC5-4E11-9BF7-11D46E86DFBC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886F62-D2D2-481B-B0DD-34EC7F6E08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150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5A7617A-4A9F-434A-9BD1-EEB1FD95CD61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886F62-D2D2-481B-B0DD-34EC7F6E08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365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EEC3970-9353-4FDE-B66C-24244327D8EF}" type="datetime1">
              <a:rPr lang="en-US" smtClean="0">
                <a:solidFill>
                  <a:srgbClr val="C0504D"/>
                </a:solidFill>
              </a:rPr>
              <a:t>8/30/2019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886F62-D2D2-481B-B0DD-34EC7F6E08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47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676400"/>
          </a:xfrm>
          <a:effectLst>
            <a:softEdge rad="127000"/>
          </a:effectLst>
          <a:extLst/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Refraction - II</a:t>
            </a:r>
            <a:endParaRPr lang="en-GB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8229600" cy="1828800"/>
          </a:xfrm>
        </p:spPr>
        <p:txBody>
          <a:bodyPr/>
          <a:lstStyle/>
          <a:p>
            <a:pPr marL="63500" eaLnBrk="1" hangingPunct="1"/>
            <a:r>
              <a:rPr lang="en-GB" dirty="0" smtClean="0"/>
              <a:t>Dr </a:t>
            </a:r>
            <a:r>
              <a:rPr lang="en-GB" dirty="0" err="1" smtClean="0"/>
              <a:t>Ajai</a:t>
            </a:r>
            <a:r>
              <a:rPr lang="en-GB" dirty="0" smtClean="0"/>
              <a:t> </a:t>
            </a:r>
            <a:r>
              <a:rPr lang="en-GB" dirty="0" err="1" smtClean="0"/>
              <a:t>Agrawal</a:t>
            </a:r>
            <a:endParaRPr lang="en-GB" dirty="0" smtClean="0"/>
          </a:p>
          <a:p>
            <a:pPr marL="63500" eaLnBrk="1" hangingPunct="1"/>
            <a:r>
              <a:rPr lang="en-GB" dirty="0" smtClean="0"/>
              <a:t>Additional Professor</a:t>
            </a:r>
          </a:p>
          <a:p>
            <a:pPr marL="63500" eaLnBrk="1" hangingPunct="1"/>
            <a:r>
              <a:rPr lang="en-GB" dirty="0" smtClean="0"/>
              <a:t>Department of Ophthalmology</a:t>
            </a:r>
          </a:p>
          <a:p>
            <a:pPr marL="63500" eaLnBrk="1" hangingPunct="1"/>
            <a:r>
              <a:rPr lang="en-GB" dirty="0" smtClean="0"/>
              <a:t>AIIMS, </a:t>
            </a:r>
            <a:r>
              <a:rPr lang="en-GB" dirty="0" err="1" smtClean="0"/>
              <a:t>Rishikesh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0822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dirty="0"/>
              <a:t>Near images can be blurred unless there is sufficient accommodation, as in a child.</a:t>
            </a:r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altLang="en-US" dirty="0"/>
              <a:t>They </a:t>
            </a:r>
            <a:r>
              <a:rPr lang="en-IN" dirty="0"/>
              <a:t>have blurred images for distant objects also </a:t>
            </a:r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dirty="0"/>
              <a:t>Most children are born about +3 D hyperopic, but this usually resolves by age 12 years. </a:t>
            </a: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102"/>
          <p:cNvGraphicFramePr>
            <a:graphicFrameLocks noChangeAspect="1"/>
          </p:cNvGraphicFramePr>
          <p:nvPr/>
        </p:nvGraphicFramePr>
        <p:xfrm>
          <a:off x="1981200" y="4114800"/>
          <a:ext cx="5380038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2026752" imgH="1027091" progId="Photoshop.Image.8">
                  <p:embed/>
                </p:oleObj>
              </mc:Choice>
              <mc:Fallback>
                <p:oleObj r:id="rId3" imgW="2026752" imgH="1027091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5380038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304800" y="685800"/>
            <a:ext cx="8610600" cy="1814513"/>
            <a:chOff x="304800" y="685800"/>
            <a:chExt cx="8610600" cy="1814830"/>
          </a:xfrm>
        </p:grpSpPr>
        <p:sp>
          <p:nvSpPr>
            <p:cNvPr id="4100" name="Text Box 4099"/>
            <p:cNvSpPr txBox="1"/>
            <p:nvPr/>
          </p:nvSpPr>
          <p:spPr>
            <a:xfrm>
              <a:off x="304800" y="685800"/>
              <a:ext cx="8610600" cy="181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0" eaLnBrk="0" hangingPunct="0">
                <a:tabLst>
                  <a:tab pos="517525" algn="ctr"/>
                  <a:tab pos="1889125" algn="ctr"/>
                  <a:tab pos="3322955" algn="ctr"/>
                  <a:tab pos="4923155" algn="ctr"/>
                  <a:tab pos="7315200" algn="ctr"/>
                </a:tabLst>
                <a:defRPr/>
              </a:pPr>
              <a:r>
                <a:rPr lang="en-IN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                              Types</a:t>
              </a:r>
            </a:p>
            <a:p>
              <a:pPr defTabSz="0" eaLnBrk="0" hangingPunct="0">
                <a:tabLst>
                  <a:tab pos="517525" algn="ctr"/>
                  <a:tab pos="1889125" algn="ctr"/>
                  <a:tab pos="3322955" algn="ctr"/>
                  <a:tab pos="4923155" algn="ctr"/>
                  <a:tab pos="7315200" algn="ctr"/>
                </a:tabLst>
                <a:defRPr/>
              </a:pPr>
              <a:r>
                <a:rPr lang="en-IN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                                   </a:t>
              </a:r>
              <a:r>
                <a:rPr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|</a:t>
              </a:r>
            </a:p>
            <a:p>
              <a:pPr defTabSz="0" eaLnBrk="0" hangingPunct="0">
                <a:tabLst>
                  <a:tab pos="517525" algn="ctr"/>
                  <a:tab pos="1889125" algn="ctr"/>
                  <a:tab pos="3322955" algn="ctr"/>
                  <a:tab pos="4923155" algn="ctr"/>
                  <a:tab pos="7315200" algn="ctr"/>
                </a:tabLst>
                <a:defRPr/>
              </a:pPr>
              <a:r>
                <a:rPr sz="2800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	|	|	|	|	|</a:t>
              </a:r>
            </a:p>
            <a:p>
              <a:pPr defTabSz="0" eaLnBrk="0" hangingPunct="0">
                <a:tabLst>
                  <a:tab pos="517525" algn="ctr"/>
                  <a:tab pos="1889125" algn="ctr"/>
                  <a:tab pos="3322955" algn="ctr"/>
                  <a:tab pos="4923155" algn="ctr"/>
                  <a:tab pos="7315200" algn="ctr"/>
                </a:tabLst>
                <a:defRPr/>
              </a:pPr>
              <a:r>
                <a:rPr sz="2800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	Axial	Curvature	Index	Positional	Absence of lens</a:t>
              </a:r>
            </a:p>
          </p:txBody>
        </p:sp>
        <p:sp>
          <p:nvSpPr>
            <p:cNvPr id="56327" name="Straight Connector 4100"/>
            <p:cNvSpPr>
              <a:spLocks noChangeShapeType="1"/>
            </p:cNvSpPr>
            <p:nvPr/>
          </p:nvSpPr>
          <p:spPr bwMode="auto">
            <a:xfrm>
              <a:off x="908050" y="1669415"/>
              <a:ext cx="67818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mtClean="0">
                <a:solidFill>
                  <a:prstClr val="black"/>
                </a:solidFill>
              </a:endParaRPr>
            </a:p>
          </p:txBody>
        </p:sp>
        <p:cxnSp>
          <p:nvCxnSpPr>
            <p:cNvPr id="2" name="Straight Connector 1"/>
            <p:cNvCxnSpPr/>
            <p:nvPr/>
          </p:nvCxnSpPr>
          <p:spPr>
            <a:xfrm>
              <a:off x="908050" y="1668635"/>
              <a:ext cx="6711950" cy="7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24" name="Content Placeholder 4"/>
          <p:cNvSpPr>
            <a:spLocks noGrp="1"/>
          </p:cNvSpPr>
          <p:nvPr>
            <p:ph idx="1"/>
          </p:nvPr>
        </p:nvSpPr>
        <p:spPr>
          <a:xfrm>
            <a:off x="304800" y="2819400"/>
            <a:ext cx="8229600" cy="1462088"/>
          </a:xfrm>
        </p:spPr>
        <p:txBody>
          <a:bodyPr/>
          <a:lstStyle/>
          <a:p>
            <a:pPr eaLnBrk="1" hangingPunct="1"/>
            <a:r>
              <a:rPr lang="en-IN" sz="2400" dirty="0" smtClean="0"/>
              <a:t>Axial is the commonest form.</a:t>
            </a:r>
          </a:p>
          <a:p>
            <a:pPr eaLnBrk="1" hangingPunct="1"/>
            <a:r>
              <a:rPr lang="en-IN" sz="2400" dirty="0" smtClean="0"/>
              <a:t>In this condition the total refractive power of eye is normal but there is axial shortening of eye ball.</a:t>
            </a:r>
          </a:p>
        </p:txBody>
      </p:sp>
      <p:sp>
        <p:nvSpPr>
          <p:cNvPr id="6" name="Down Arrow 5"/>
          <p:cNvSpPr/>
          <p:nvPr/>
        </p:nvSpPr>
        <p:spPr>
          <a:xfrm>
            <a:off x="738188" y="2500313"/>
            <a:ext cx="317500" cy="319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389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N" sz="2400" dirty="0" smtClean="0"/>
              <a:t>Each </a:t>
            </a:r>
            <a:r>
              <a:rPr lang="en-IN" sz="2400" dirty="0" err="1" smtClean="0"/>
              <a:t>millimeter</a:t>
            </a:r>
            <a:r>
              <a:rPr lang="en-IN" sz="2400" dirty="0" smtClean="0"/>
              <a:t> of shortening represents approximately 3D of refractive change and thus a hypermetropia of over 6D is uncommon.</a:t>
            </a:r>
          </a:p>
          <a:p>
            <a:pPr marL="109537" indent="0" eaLnBrk="1" hangingPunct="1">
              <a:lnSpc>
                <a:spcPct val="150000"/>
              </a:lnSpc>
              <a:buNone/>
            </a:pPr>
            <a:endParaRPr lang="en-IN" sz="2400" dirty="0" smtClean="0"/>
          </a:p>
          <a:p>
            <a:pPr eaLnBrk="1" hangingPunct="1">
              <a:lnSpc>
                <a:spcPct val="150000"/>
              </a:lnSpc>
            </a:pPr>
            <a:r>
              <a:rPr lang="en-IN" sz="2400" dirty="0" smtClean="0">
                <a:solidFill>
                  <a:srgbClr val="FF0000"/>
                </a:solidFill>
              </a:rPr>
              <a:t>Physiological</a:t>
            </a:r>
            <a:r>
              <a:rPr lang="en-IN" sz="2400" dirty="0" smtClean="0"/>
              <a:t>: Infant, child.</a:t>
            </a:r>
          </a:p>
          <a:p>
            <a:pPr eaLnBrk="1" hangingPunct="1">
              <a:lnSpc>
                <a:spcPct val="150000"/>
              </a:lnSpc>
            </a:pPr>
            <a:r>
              <a:rPr lang="en-IN" sz="2400" dirty="0" smtClean="0">
                <a:solidFill>
                  <a:srgbClr val="FF0000"/>
                </a:solidFill>
              </a:rPr>
              <a:t>Pathological</a:t>
            </a:r>
            <a:r>
              <a:rPr lang="en-IN" sz="2400" dirty="0" smtClean="0"/>
              <a:t>: Orbital tumour, or inflammatory mass may indent the posterior pole of the eye and flatten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IN" sz="2400" b="1" dirty="0" smtClean="0"/>
              <a:t>Curvature Hypermetropia </a:t>
            </a:r>
            <a:r>
              <a:rPr lang="en-IN" sz="2400" dirty="0" smtClean="0"/>
              <a:t>: When the radius of curvature of any of the refracting surfaces is increased, </a:t>
            </a:r>
          </a:p>
          <a:p>
            <a:pPr eaLnBrk="1" hangingPunct="1">
              <a:lnSpc>
                <a:spcPct val="200000"/>
              </a:lnSpc>
            </a:pPr>
            <a:r>
              <a:rPr lang="en-IN" sz="2400" dirty="0" smtClean="0"/>
              <a:t>congenitally (cornea </a:t>
            </a:r>
            <a:r>
              <a:rPr lang="en-IN" sz="2400" dirty="0" err="1" smtClean="0"/>
              <a:t>plana</a:t>
            </a:r>
            <a:r>
              <a:rPr lang="en-IN" sz="2400" dirty="0" smtClean="0"/>
              <a:t>) or as a result of trauma</a:t>
            </a:r>
          </a:p>
          <a:p>
            <a:pPr eaLnBrk="1" hangingPunct="1">
              <a:lnSpc>
                <a:spcPct val="200000"/>
              </a:lnSpc>
            </a:pPr>
            <a:r>
              <a:rPr lang="en-IN" sz="2400" dirty="0" smtClean="0"/>
              <a:t>Increase of 1 mm produces a hypermetropia of 6 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6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b="1" dirty="0"/>
              <a:t>Index Hypermetropia </a:t>
            </a:r>
            <a:r>
              <a:rPr lang="en-IN" dirty="0"/>
              <a:t>: Usually manifests itself as a decrease in the effective refractivity of the lens and is responsible for the hypermetropia which occurs </a:t>
            </a:r>
            <a:r>
              <a:rPr lang="en-IN" dirty="0">
                <a:solidFill>
                  <a:srgbClr val="FF0000"/>
                </a:solidFill>
              </a:rPr>
              <a:t>physiologically in old age and pathologically in diabetes.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8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IN" sz="2400" b="1" dirty="0" smtClean="0"/>
              <a:t>Positional Hypermetropia </a:t>
            </a:r>
            <a:r>
              <a:rPr lang="en-IN" sz="2400" dirty="0" smtClean="0"/>
              <a:t>: Posterior placed lens also produced hypermetropia whether it occurs as a congenital anomaly or as a result of trauma and disease.</a:t>
            </a:r>
          </a:p>
          <a:p>
            <a:pPr eaLnBrk="1" hangingPunct="1">
              <a:lnSpc>
                <a:spcPct val="200000"/>
              </a:lnSpc>
            </a:pPr>
            <a:endParaRPr lang="en-IN" sz="2400" dirty="0" smtClean="0"/>
          </a:p>
          <a:p>
            <a:pPr eaLnBrk="1" hangingPunct="1">
              <a:lnSpc>
                <a:spcPct val="150000"/>
              </a:lnSpc>
            </a:pPr>
            <a:r>
              <a:rPr lang="en-IN" sz="2400" b="1" dirty="0" err="1" smtClean="0"/>
              <a:t>Aphakia</a:t>
            </a:r>
            <a:r>
              <a:rPr lang="en-IN" sz="2400" b="1" dirty="0" smtClean="0"/>
              <a:t> </a:t>
            </a:r>
            <a:r>
              <a:rPr lang="en-IN" sz="2400" dirty="0" smtClean="0"/>
              <a:t>: Surgical, posterior dislocation of lens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IN" dirty="0" smtClean="0"/>
              <a:t>Clinical Types: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546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N" sz="2400" b="1" dirty="0" smtClean="0"/>
              <a:t>Simple Hypermetropia</a:t>
            </a:r>
            <a:r>
              <a:rPr lang="en-IN" sz="2400" dirty="0" smtClean="0"/>
              <a:t> : Commonest form. </a:t>
            </a:r>
          </a:p>
          <a:p>
            <a:pPr eaLnBrk="1" hangingPunct="1">
              <a:lnSpc>
                <a:spcPct val="150000"/>
              </a:lnSpc>
            </a:pPr>
            <a:r>
              <a:rPr lang="en-IN" sz="2400" dirty="0" smtClean="0"/>
              <a:t>It results from normal biological variations in the development of eye  e.g., axial and curvatural.</a:t>
            </a:r>
          </a:p>
          <a:p>
            <a:pPr eaLnBrk="1" hangingPunct="1">
              <a:lnSpc>
                <a:spcPct val="150000"/>
              </a:lnSpc>
            </a:pPr>
            <a:r>
              <a:rPr lang="en-IN" sz="2400" b="1" dirty="0" smtClean="0"/>
              <a:t>Pathological Hypermetropia </a:t>
            </a:r>
            <a:r>
              <a:rPr lang="en-IN" sz="2400" dirty="0" smtClean="0"/>
              <a:t>: Either congenital or acquired  conditions of eyeball which are outside the normal biological variation of development </a:t>
            </a:r>
          </a:p>
          <a:p>
            <a:pPr eaLnBrk="1" hangingPunct="1">
              <a:lnSpc>
                <a:spcPct val="150000"/>
              </a:lnSpc>
            </a:pPr>
            <a:r>
              <a:rPr lang="en-IN" sz="2400" dirty="0" smtClean="0"/>
              <a:t>Example: index , positional (</a:t>
            </a:r>
            <a:r>
              <a:rPr lang="en-IN" sz="2400" dirty="0" err="1" smtClean="0"/>
              <a:t>Aphakia</a:t>
            </a:r>
            <a:r>
              <a:rPr lang="en-IN" sz="2400" dirty="0" smtClean="0"/>
              <a:t>).</a:t>
            </a:r>
          </a:p>
          <a:p>
            <a:pPr eaLnBrk="1" hangingPunct="1">
              <a:lnSpc>
                <a:spcPct val="150000"/>
              </a:lnSpc>
            </a:pPr>
            <a:r>
              <a:rPr lang="en-IN" sz="2400" b="1" dirty="0" smtClean="0"/>
              <a:t>Functional Hypermetropia</a:t>
            </a:r>
            <a:r>
              <a:rPr lang="en-IN" sz="2400" dirty="0" smtClean="0"/>
              <a:t> : Results from paralysis of accommodation as seen in patients with third nerve palsy.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5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smtClean="0"/>
              <a:t>Components of hypermetropia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855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None/>
              <a:defRPr/>
            </a:pPr>
            <a:r>
              <a:rPr lang="en-IN" i="1" dirty="0" smtClean="0">
                <a:solidFill>
                  <a:srgbClr val="FF0000"/>
                </a:solidFill>
              </a:rPr>
              <a:t>Total </a:t>
            </a:r>
            <a:r>
              <a:rPr lang="en-IN" i="1" dirty="0">
                <a:solidFill>
                  <a:srgbClr val="FF0000"/>
                </a:solidFill>
              </a:rPr>
              <a:t>hypermetropia = </a:t>
            </a:r>
            <a:r>
              <a:rPr lang="en-IN" i="1" dirty="0" err="1" smtClean="0">
                <a:solidFill>
                  <a:srgbClr val="FF0000"/>
                </a:solidFill>
              </a:rPr>
              <a:t>Latent+manifest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i="1" dirty="0">
                <a:solidFill>
                  <a:srgbClr val="FF0000"/>
                </a:solidFill>
              </a:rPr>
              <a:t>(facultative + </a:t>
            </a:r>
            <a:r>
              <a:rPr lang="en-IN" i="1" dirty="0" smtClean="0">
                <a:solidFill>
                  <a:srgbClr val="FF0000"/>
                </a:solidFill>
              </a:rPr>
              <a:t>absolute)</a:t>
            </a:r>
            <a:endParaRPr lang="en-IN" i="1" dirty="0">
              <a:solidFill>
                <a:srgbClr val="FF0000"/>
              </a:solidFill>
            </a:endParaRPr>
          </a:p>
          <a:p>
            <a:pPr marL="109855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None/>
              <a:defRPr/>
            </a:pPr>
            <a:r>
              <a:rPr lang="en-IN" b="1" i="1" dirty="0"/>
              <a:t>Accommodation in Hypermetropia</a:t>
            </a:r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dirty="0">
                <a:solidFill>
                  <a:srgbClr val="C00000"/>
                </a:solidFill>
              </a:rPr>
              <a:t>Contraction of </a:t>
            </a:r>
            <a:r>
              <a:rPr lang="en-IN" dirty="0" smtClean="0">
                <a:solidFill>
                  <a:srgbClr val="C00000"/>
                </a:solidFill>
              </a:rPr>
              <a:t>ciliary </a:t>
            </a:r>
            <a:r>
              <a:rPr lang="en-IN" dirty="0">
                <a:solidFill>
                  <a:srgbClr val="C00000"/>
                </a:solidFill>
              </a:rPr>
              <a:t>muscle </a:t>
            </a:r>
            <a:r>
              <a:rPr lang="en-IN" dirty="0"/>
              <a:t>in the act of accommodation increases the refractive power of the lens so that it corrects a certain amount of hypermetropia.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668838"/>
          </a:xfrm>
        </p:spPr>
        <p:txBody>
          <a:bodyPr/>
          <a:lstStyle/>
          <a:p>
            <a:pPr marL="365760" indent="-255905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sz="2400" dirty="0"/>
              <a:t>Normally there is an appreciable amount corrected by </a:t>
            </a:r>
            <a:r>
              <a:rPr lang="en-IN" sz="2400" dirty="0" smtClean="0"/>
              <a:t>contraction </a:t>
            </a:r>
            <a:r>
              <a:rPr lang="en-IN" sz="2400" dirty="0"/>
              <a:t>involved in </a:t>
            </a:r>
            <a:r>
              <a:rPr lang="en-IN" sz="2400" dirty="0" smtClean="0">
                <a:solidFill>
                  <a:srgbClr val="C00000"/>
                </a:solidFill>
              </a:rPr>
              <a:t>physiological </a:t>
            </a:r>
            <a:r>
              <a:rPr lang="en-IN" sz="2400" dirty="0">
                <a:solidFill>
                  <a:srgbClr val="C00000"/>
                </a:solidFill>
              </a:rPr>
              <a:t>tone </a:t>
            </a:r>
            <a:r>
              <a:rPr lang="en-IN" sz="2400" dirty="0"/>
              <a:t>of </a:t>
            </a:r>
            <a:r>
              <a:rPr lang="en-IN" sz="2400" dirty="0" smtClean="0"/>
              <a:t>ciliary muscle</a:t>
            </a:r>
            <a:r>
              <a:rPr lang="en-IN" sz="2400" dirty="0"/>
              <a:t>.</a:t>
            </a:r>
          </a:p>
          <a:p>
            <a:pPr marL="365760" indent="-255905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sz="2400" dirty="0"/>
              <a:t>Consequently the full degree of hypermetropia is revealed only when this muscle is paralysed by the use of a drug such as atropine.</a:t>
            </a:r>
          </a:p>
          <a:p>
            <a:pPr marL="365760" indent="-255905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sz="2400" dirty="0"/>
              <a:t>This is called </a:t>
            </a:r>
            <a:r>
              <a:rPr lang="en-IN" sz="2400" b="1" dirty="0"/>
              <a:t>latent</a:t>
            </a:r>
            <a:r>
              <a:rPr lang="en-IN" sz="2400" dirty="0"/>
              <a:t> hypermetropia, normally 1D.</a:t>
            </a:r>
          </a:p>
          <a:p>
            <a:pPr marL="109537" indent="0">
              <a:lnSpc>
                <a:spcPct val="200000"/>
              </a:lnSpc>
              <a:buNone/>
            </a:pP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dirty="0"/>
              <a:t>Manifest Hypermetropia consists of: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N" altLang="en-US" sz="2400" b="1" dirty="0" smtClean="0"/>
              <a:t>Facultative Hypermetropia</a:t>
            </a:r>
            <a:r>
              <a:rPr lang="en-IN" altLang="en-US" sz="2400" dirty="0" smtClean="0"/>
              <a:t>: Corrected by effort of </a:t>
            </a:r>
            <a:r>
              <a:rPr lang="en-IN" altLang="en-US" sz="2400" dirty="0" err="1" smtClean="0"/>
              <a:t>accomodation</a:t>
            </a:r>
            <a:endParaRPr lang="en-IN" alt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IN" altLang="en-US" sz="2400" b="1" dirty="0" smtClean="0"/>
              <a:t>Absolute Hypermetropia</a:t>
            </a:r>
            <a:r>
              <a:rPr lang="en-IN" altLang="en-US" sz="2400" dirty="0" smtClean="0"/>
              <a:t>: Cannot be overcome by effort of </a:t>
            </a:r>
            <a:r>
              <a:rPr lang="en-IN" altLang="en-US" sz="2400" dirty="0" err="1" smtClean="0"/>
              <a:t>accomodation</a:t>
            </a:r>
            <a:endParaRPr lang="en-IN" altLang="en-US" sz="2400" dirty="0" smtClean="0"/>
          </a:p>
          <a:p>
            <a:pPr eaLnBrk="1" hangingPunct="1"/>
            <a:r>
              <a:rPr lang="en-IN" altLang="en-US" sz="2400" dirty="0" smtClean="0"/>
              <a:t>As tone of ciliary muscle decreases with age, some latent hypermetropia becomes manifest</a:t>
            </a:r>
          </a:p>
          <a:p>
            <a:pPr marL="109537" indent="0" eaLnBrk="1" hangingPunct="1">
              <a:buNone/>
            </a:pPr>
            <a:endParaRPr lang="en-IN" altLang="en-US" sz="2400" dirty="0" smtClean="0"/>
          </a:p>
          <a:p>
            <a:pPr eaLnBrk="1" hangingPunct="1"/>
            <a:r>
              <a:rPr lang="en-IN" altLang="en-US" sz="2400" dirty="0" smtClean="0"/>
              <a:t>As range of </a:t>
            </a:r>
            <a:r>
              <a:rPr lang="en-IN" altLang="en-US" sz="2400" dirty="0" err="1" smtClean="0"/>
              <a:t>accomodation</a:t>
            </a:r>
            <a:r>
              <a:rPr lang="en-IN" altLang="en-US" sz="2400" dirty="0" smtClean="0"/>
              <a:t> reduces with age, more facultative hypermetropia becomes absolute, all of it after age 60.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Acknowledgement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Photographs in this presentation are courtesy of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</a:t>
            </a:r>
            <a:r>
              <a:rPr lang="en-US" dirty="0" err="1" smtClean="0"/>
              <a:t>Kanski’s</a:t>
            </a:r>
            <a:r>
              <a:rPr lang="en-US" dirty="0" smtClean="0"/>
              <a:t> </a:t>
            </a:r>
            <a:r>
              <a:rPr lang="en-US" dirty="0"/>
              <a:t>Clinical </a:t>
            </a:r>
            <a:r>
              <a:rPr lang="en-US" dirty="0" smtClean="0"/>
              <a:t>Ophthalmology.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endParaRPr lang="en-IN" dirty="0"/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33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mtClean="0"/>
              <a:t>Symptoms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6688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N" altLang="en-US" sz="2400" dirty="0" smtClean="0"/>
              <a:t>Vary with degree of hypermetropia and </a:t>
            </a:r>
            <a:r>
              <a:rPr lang="en-IN" altLang="en-US" sz="2400" dirty="0" err="1" smtClean="0"/>
              <a:t>accomodative</a:t>
            </a:r>
            <a:r>
              <a:rPr lang="en-IN" altLang="en-US" sz="2400" dirty="0" smtClean="0"/>
              <a:t> effort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2400" dirty="0" smtClean="0"/>
              <a:t>Blurred vision: near&gt;distant</a:t>
            </a:r>
          </a:p>
          <a:p>
            <a:pPr marL="109537" indent="0" eaLnBrk="1" hangingPunct="1">
              <a:lnSpc>
                <a:spcPct val="150000"/>
              </a:lnSpc>
              <a:buNone/>
            </a:pPr>
            <a:endParaRPr lang="en-IN" alt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IN" altLang="en-US" sz="2400" dirty="0" err="1" smtClean="0"/>
              <a:t>Accomodative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asthenopia</a:t>
            </a:r>
            <a:endParaRPr lang="en-IN" altLang="en-US" sz="2400" dirty="0" smtClean="0"/>
          </a:p>
          <a:p>
            <a:pPr eaLnBrk="1" hangingPunct="1">
              <a:lnSpc>
                <a:spcPct val="150000"/>
              </a:lnSpc>
            </a:pPr>
            <a:endParaRPr lang="en-IN" alt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IN" altLang="en-US" sz="2400" dirty="0" smtClean="0"/>
              <a:t>Convergent squint due to continuous effort of </a:t>
            </a:r>
            <a:r>
              <a:rPr lang="en-IN" altLang="en-US" sz="2400" dirty="0" err="1" smtClean="0"/>
              <a:t>accomodation</a:t>
            </a:r>
            <a:r>
              <a:rPr lang="en-IN" altLang="en-US" sz="2400" dirty="0" smtClean="0"/>
              <a:t>, excess of convergence leads to dissociation of muscle balance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2400" dirty="0" smtClean="0"/>
              <a:t>Early onset of presbyopia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dirty="0" smtClean="0"/>
              <a:t>Signs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8382000" cy="452596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IN" altLang="en-US" sz="2400" dirty="0" smtClean="0"/>
              <a:t>Small eyeball</a:t>
            </a:r>
          </a:p>
          <a:p>
            <a:pPr eaLnBrk="1" hangingPunct="1">
              <a:lnSpc>
                <a:spcPct val="200000"/>
              </a:lnSpc>
            </a:pPr>
            <a:r>
              <a:rPr lang="en-IN" altLang="en-US" sz="2400" dirty="0" smtClean="0"/>
              <a:t>Smaller cornea</a:t>
            </a:r>
          </a:p>
          <a:p>
            <a:pPr eaLnBrk="1" hangingPunct="1">
              <a:lnSpc>
                <a:spcPct val="200000"/>
              </a:lnSpc>
            </a:pPr>
            <a:r>
              <a:rPr lang="en-IN" altLang="en-US" sz="2400" dirty="0" smtClean="0"/>
              <a:t>Shallow anterior chamber predisposes to angle closure glaucoma since size of lens is normal</a:t>
            </a:r>
          </a:p>
          <a:p>
            <a:pPr eaLnBrk="1" hangingPunct="1">
              <a:lnSpc>
                <a:spcPct val="200000"/>
              </a:lnSpc>
            </a:pPr>
            <a:r>
              <a:rPr lang="en-IN" altLang="en-US" sz="2400" dirty="0" smtClean="0">
                <a:sym typeface="+mn-ea"/>
              </a:rPr>
              <a:t>Apparent divergent squint</a:t>
            </a:r>
            <a:endParaRPr lang="en-US" altLang="zh-CN" sz="2400" dirty="0" smtClean="0"/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/>
          </a:p>
        </p:txBody>
      </p:sp>
      <p:graphicFrame>
        <p:nvGraphicFramePr>
          <p:cNvPr id="64516" name="Object 1638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0964361"/>
              </p:ext>
            </p:extLst>
          </p:nvPr>
        </p:nvGraphicFramePr>
        <p:xfrm>
          <a:off x="4038600" y="1981200"/>
          <a:ext cx="48006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2636302" imgH="1191569" progId="Photoshop.Image.8">
                  <p:embed/>
                </p:oleObj>
              </mc:Choice>
              <mc:Fallback>
                <p:oleObj r:id="rId3" imgW="2636302" imgH="1191569" progId="Photoshop.Image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81200"/>
                        <a:ext cx="48006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441A-3BBF-48B7-B9D7-8E4F91D2F2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b="1" dirty="0" smtClean="0"/>
              <a:t>Retina :</a:t>
            </a:r>
            <a:r>
              <a:rPr lang="en-US" dirty="0" smtClean="0"/>
              <a:t> Has peculiar sheen : a reflex effect  so called “shot silk retina” on ophthalmoscopy.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b="1" dirty="0" smtClean="0"/>
              <a:t>Optic disc : </a:t>
            </a:r>
            <a:r>
              <a:rPr lang="en-US" dirty="0" smtClean="0"/>
              <a:t>Characteristic appearance which may resemble optic neuritis (</a:t>
            </a:r>
            <a:r>
              <a:rPr lang="en-US" dirty="0" err="1" smtClean="0"/>
              <a:t>Pseudopapillitis</a:t>
            </a:r>
            <a:r>
              <a:rPr lang="en-US" dirty="0" smtClean="0"/>
              <a:t>).</a:t>
            </a:r>
          </a:p>
          <a:p>
            <a:pPr marL="109537" indent="0" eaLnBrk="1" hangingPunct="1">
              <a:lnSpc>
                <a:spcPct val="200000"/>
              </a:lnSpc>
              <a:buFont typeface="Georgia" pitchFamily="18" charset="0"/>
              <a:buNone/>
              <a:defRPr/>
            </a:pPr>
            <a:endParaRPr lang="en-I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3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IN" altLang="en-US" dirty="0" smtClean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>
            <a:normAutofit/>
          </a:bodyPr>
          <a:lstStyle/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US" altLang="zh-CN" dirty="0" smtClean="0">
                <a:sym typeface="+mn-ea"/>
              </a:rPr>
              <a:t>In young children below the age of 6-7 years: some degree of </a:t>
            </a:r>
            <a:r>
              <a:rPr lang="en-US" altLang="zh-CN" dirty="0" err="1" smtClean="0">
                <a:sym typeface="+mn-ea"/>
              </a:rPr>
              <a:t>hypermetropia</a:t>
            </a:r>
            <a:r>
              <a:rPr lang="en-US" altLang="zh-CN" dirty="0" smtClean="0">
                <a:sym typeface="+mn-ea"/>
              </a:rPr>
              <a:t>  is physiological and a correction need be given only if the error is high or if strabismus is present.</a:t>
            </a:r>
          </a:p>
          <a:p>
            <a:pPr marL="109855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CN" dirty="0" smtClean="0"/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US" altLang="zh-CN" dirty="0" smtClean="0">
                <a:sym typeface="+mn-ea"/>
              </a:rPr>
              <a:t>In those between 6 and 16 years:</a:t>
            </a:r>
          </a:p>
          <a:p>
            <a:pPr marL="109855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  smaller error may require correction.</a:t>
            </a:r>
            <a:endParaRPr lang="en-US" altLang="zh-C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80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altLang="en-US" dirty="0" smtClean="0"/>
              <a:t>Refractive correction is required </a:t>
            </a:r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altLang="en-US" dirty="0" smtClean="0"/>
              <a:t>in </a:t>
            </a:r>
            <a:r>
              <a:rPr lang="en-IN" altLang="en-US" dirty="0"/>
              <a:t>middle aged </a:t>
            </a:r>
            <a:r>
              <a:rPr lang="en-IN" altLang="en-US" dirty="0" smtClean="0"/>
              <a:t>patients</a:t>
            </a:r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altLang="en-US" dirty="0" smtClean="0"/>
              <a:t>in </a:t>
            </a:r>
            <a:r>
              <a:rPr lang="en-IN" altLang="en-US" dirty="0"/>
              <a:t>high hypermetropia </a:t>
            </a:r>
            <a:endParaRPr lang="en-IN" altLang="en-US" dirty="0" smtClean="0"/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altLang="en-US" dirty="0" smtClean="0"/>
              <a:t>and </a:t>
            </a:r>
            <a:r>
              <a:rPr lang="en-IN" altLang="en-US" dirty="0"/>
              <a:t>if patient </a:t>
            </a:r>
            <a:r>
              <a:rPr lang="en-IN" altLang="en-US" dirty="0" smtClean="0"/>
              <a:t>is symptomatic</a:t>
            </a:r>
          </a:p>
          <a:p>
            <a:pPr marL="109855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IN" altLang="en-US" dirty="0" smtClean="0"/>
          </a:p>
          <a:p>
            <a:pPr marL="365760" indent="-255905" eaLnBrk="1" fontAlgn="auto" hangingPunct="1"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altLang="en-US" dirty="0" smtClean="0"/>
              <a:t>Optical</a:t>
            </a:r>
            <a:r>
              <a:rPr lang="en-IN" altLang="en-US" dirty="0"/>
              <a:t>: </a:t>
            </a:r>
          </a:p>
          <a:p>
            <a:pPr marL="658495" lvl="1" indent="-247015" eaLnBrk="1" fontAlgn="auto" hangingPunct="1">
              <a:spcAft>
                <a:spcPts val="0"/>
              </a:spcAft>
              <a:buFont typeface="Georgia" panose="02040502050405020303"/>
              <a:buChar char="▫"/>
              <a:defRPr/>
            </a:pPr>
            <a:r>
              <a:rPr lang="en-IN" altLang="en-US" dirty="0">
                <a:solidFill>
                  <a:srgbClr val="C00000"/>
                </a:solidFill>
              </a:rPr>
              <a:t>Glasses</a:t>
            </a:r>
          </a:p>
          <a:p>
            <a:pPr marL="658495" lvl="1" indent="-247015" eaLnBrk="1" fontAlgn="auto" hangingPunct="1">
              <a:spcAft>
                <a:spcPts val="0"/>
              </a:spcAft>
              <a:buFont typeface="Georgia" panose="02040502050405020303"/>
              <a:buChar char="▫"/>
              <a:defRPr/>
            </a:pPr>
            <a:r>
              <a:rPr lang="en-IN" altLang="en-US" dirty="0">
                <a:solidFill>
                  <a:srgbClr val="C00000"/>
                </a:solidFill>
              </a:rPr>
              <a:t>Contact lens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N" altLang="en-US" dirty="0" smtClean="0">
                <a:solidFill>
                  <a:srgbClr val="FF0000"/>
                </a:solidFill>
              </a:rPr>
              <a:t>Convex lenses </a:t>
            </a:r>
            <a:r>
              <a:rPr lang="en-IN" altLang="en-US" dirty="0" smtClean="0"/>
              <a:t>prescribed after full </a:t>
            </a:r>
            <a:r>
              <a:rPr lang="en-IN" altLang="en-US" dirty="0" err="1" smtClean="0"/>
              <a:t>cycloplegic</a:t>
            </a:r>
            <a:r>
              <a:rPr lang="en-IN" altLang="en-US" dirty="0" smtClean="0"/>
              <a:t> refraction, particularly in children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dirty="0" smtClean="0"/>
              <a:t>Child with convergent squint may need “full atropine correction”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dirty="0" smtClean="0"/>
              <a:t>Contact lens power is a little more than spectacle power</a:t>
            </a:r>
          </a:p>
          <a:p>
            <a:pPr eaLnBrk="1" hangingPunct="1"/>
            <a:endParaRPr lang="en-I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6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dirty="0" smtClean="0"/>
              <a:t>Surgical Options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296400" cy="466883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IN" altLang="en-US" dirty="0" smtClean="0">
                <a:solidFill>
                  <a:srgbClr val="C00000"/>
                </a:solidFill>
              </a:rPr>
              <a:t>Conductive </a:t>
            </a:r>
            <a:r>
              <a:rPr lang="en-IN" altLang="en-US" dirty="0" err="1" smtClean="0">
                <a:solidFill>
                  <a:srgbClr val="C00000"/>
                </a:solidFill>
              </a:rPr>
              <a:t>keratoplasty</a:t>
            </a:r>
            <a:r>
              <a:rPr lang="en-IN" altLang="en-US" dirty="0" smtClean="0"/>
              <a:t>.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dirty="0" smtClean="0">
                <a:sym typeface="+mn-ea"/>
              </a:rPr>
              <a:t>Non contact Holmium YAG laser </a:t>
            </a:r>
            <a:r>
              <a:rPr lang="en-US" altLang="zh-CN" dirty="0" err="1" smtClean="0">
                <a:solidFill>
                  <a:srgbClr val="C00000"/>
                </a:solidFill>
                <a:sym typeface="+mn-ea"/>
              </a:rPr>
              <a:t>thermokeratoplasty</a:t>
            </a:r>
            <a:r>
              <a:rPr lang="en-US" altLang="zh-CN" dirty="0" smtClean="0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for lower </a:t>
            </a:r>
            <a:r>
              <a:rPr lang="en-US" altLang="zh-CN" dirty="0" err="1" smtClean="0">
                <a:sym typeface="+mn-ea"/>
              </a:rPr>
              <a:t>hypermetropia</a:t>
            </a:r>
            <a:r>
              <a:rPr lang="en-US" altLang="zh-CN" dirty="0" smtClean="0">
                <a:sym typeface="+mn-ea"/>
              </a:rPr>
              <a:t> (+1D – 2.5 D).</a:t>
            </a:r>
            <a:endParaRPr lang="en-IN" altLang="en-US" dirty="0" smtClean="0"/>
          </a:p>
          <a:p>
            <a:pPr eaLnBrk="1" hangingPunct="1">
              <a:lnSpc>
                <a:spcPct val="200000"/>
              </a:lnSpc>
              <a:defRPr/>
            </a:pPr>
            <a:r>
              <a:rPr lang="en-IN" altLang="en-US" dirty="0" smtClean="0">
                <a:solidFill>
                  <a:srgbClr val="C00000"/>
                </a:solidFill>
                <a:sym typeface="+mn-ea"/>
              </a:rPr>
              <a:t>P</a:t>
            </a:r>
            <a:r>
              <a:rPr lang="en-US" altLang="zh-CN" dirty="0" err="1" smtClean="0">
                <a:solidFill>
                  <a:srgbClr val="C00000"/>
                </a:solidFill>
                <a:sym typeface="+mn-ea"/>
              </a:rPr>
              <a:t>hakic</a:t>
            </a:r>
            <a:r>
              <a:rPr lang="en-US" altLang="zh-CN" dirty="0" smtClean="0">
                <a:solidFill>
                  <a:srgbClr val="C00000"/>
                </a:solidFill>
                <a:sym typeface="+mn-ea"/>
              </a:rPr>
              <a:t> Intraocular lens </a:t>
            </a:r>
            <a:r>
              <a:rPr lang="en-US" altLang="zh-CN" dirty="0" smtClean="0">
                <a:sym typeface="+mn-ea"/>
              </a:rPr>
              <a:t>(+6D – +10 D)</a:t>
            </a:r>
          </a:p>
          <a:p>
            <a:pPr marL="109537" indent="0" eaLnBrk="1" hangingPunct="1">
              <a:lnSpc>
                <a:spcPct val="150000"/>
              </a:lnSpc>
              <a:buFont typeface="Georgia" pitchFamily="18" charset="0"/>
              <a:buNone/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IN" altLang="en-US" dirty="0" smtClean="0"/>
          </a:p>
          <a:p>
            <a:pPr eaLnBrk="1" hangingPunct="1">
              <a:defRPr/>
            </a:pPr>
            <a:endParaRPr lang="en-IN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9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3" descr="Astigmatism_l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1563" r="6250" b="1563"/>
          <a:stretch>
            <a:fillRect/>
          </a:stretch>
        </p:blipFill>
        <p:spPr>
          <a:xfrm>
            <a:off x="762000" y="1446213"/>
            <a:ext cx="7916863" cy="5335587"/>
          </a:xfrm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Astigmatism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1676400"/>
            <a:ext cx="1905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9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3555"/>
          <p:cNvSpPr txBox="1">
            <a:spLocks noChangeArrowheads="1"/>
          </p:cNvSpPr>
          <p:nvPr/>
        </p:nvSpPr>
        <p:spPr bwMode="auto">
          <a:xfrm>
            <a:off x="736600" y="45720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ctr"/>
                <a:tab pos="5143500" algn="ctr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Astigmatism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|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|	|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Regular	Irregular</a:t>
            </a:r>
          </a:p>
        </p:txBody>
      </p:sp>
      <p:sp>
        <p:nvSpPr>
          <p:cNvPr id="5122" name="Straight Connector 23556"/>
          <p:cNvSpPr>
            <a:spLocks noChangeShapeType="1"/>
          </p:cNvSpPr>
          <p:nvPr/>
        </p:nvSpPr>
        <p:spPr bwMode="auto">
          <a:xfrm>
            <a:off x="2819400" y="5486400"/>
            <a:ext cx="3124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7066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方正姚体"/>
              </a:rPr>
              <a:t>Astigmatism</a:t>
            </a:r>
            <a:endParaRPr lang="en-IN" dirty="0" smtClean="0"/>
          </a:p>
        </p:txBody>
      </p:sp>
      <p:sp>
        <p:nvSpPr>
          <p:cNvPr id="7066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2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Astigmatism is a type of  refractive error wherein the </a:t>
            </a:r>
            <a:r>
              <a:rPr lang="en-US" altLang="zh-CN" dirty="0" smtClean="0">
                <a:solidFill>
                  <a:srgbClr val="FF0000"/>
                </a:solidFill>
              </a:rPr>
              <a:t>refraction varies in different </a:t>
            </a:r>
            <a:r>
              <a:rPr lang="en-US" altLang="zh-CN" dirty="0" err="1" smtClean="0">
                <a:solidFill>
                  <a:srgbClr val="FF0000"/>
                </a:solidFill>
              </a:rPr>
              <a:t>meridia</a:t>
            </a:r>
            <a:r>
              <a:rPr lang="en-US" altLang="zh-CN" dirty="0" smtClean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Consequently  rays of light entering the eye cannot converge to a point focus, but form focal lines.</a:t>
            </a:r>
          </a:p>
          <a:p>
            <a:pPr eaLnBrk="1" hangingPunct="1">
              <a:lnSpc>
                <a:spcPct val="150000"/>
              </a:lnSpc>
            </a:pPr>
            <a:endParaRPr lang="en-US" altLang="zh-CN" dirty="0"/>
          </a:p>
          <a:p>
            <a:pPr eaLnBrk="1" hangingPunct="1">
              <a:lnSpc>
                <a:spcPct val="150000"/>
              </a:lnSpc>
            </a:pPr>
            <a:endParaRPr lang="en-US" altLang="zh-C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333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Astigmatism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Font typeface="Georgia" pitchFamily="18" charset="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Light rays passing through a steep meridian are deflected more than those passing through a flatter meridian. 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Learning Objectives</a:t>
            </a:r>
            <a:br>
              <a:rPr lang="en-IN" dirty="0" smtClean="0">
                <a:latin typeface="Arial Narrow" pitchFamily="34" charset="0"/>
              </a:rPr>
            </a:br>
            <a:endParaRPr lang="en-IN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en-IN" dirty="0" smtClean="0"/>
              <a:t>  </a:t>
            </a:r>
            <a:r>
              <a:rPr lang="en-IN" dirty="0" smtClean="0">
                <a:latin typeface="Arial Narrow" panose="020B0606020202030204" pitchFamily="34" charset="0"/>
              </a:rPr>
              <a:t>At the end of the class, students shall be able to</a:t>
            </a:r>
          </a:p>
          <a:p>
            <a:pPr marL="0" indent="0">
              <a:lnSpc>
                <a:spcPct val="150000"/>
              </a:lnSpc>
              <a:buFont typeface="Georgia" pitchFamily="18" charset="0"/>
              <a:buNone/>
              <a:defRPr/>
            </a:pPr>
            <a:endParaRPr lang="en-IN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IN" dirty="0" smtClean="0">
                <a:latin typeface="Arial Narrow" panose="020B0606020202030204" pitchFamily="34" charset="0"/>
              </a:rPr>
              <a:t>Understand what is refraction.</a:t>
            </a:r>
          </a:p>
          <a:p>
            <a:pPr>
              <a:lnSpc>
                <a:spcPct val="150000"/>
              </a:lnSpc>
              <a:defRPr/>
            </a:pPr>
            <a:r>
              <a:rPr lang="en-IN" dirty="0" smtClean="0">
                <a:latin typeface="Arial Narrow" panose="020B0606020202030204" pitchFamily="34" charset="0"/>
              </a:rPr>
              <a:t>Have basic knowledge of hypermetropia and astigmatism and their management. </a:t>
            </a:r>
            <a:endParaRPr lang="en-IN" dirty="0" smtClean="0"/>
          </a:p>
          <a:p>
            <a:pPr>
              <a:defRPr/>
            </a:pPr>
            <a:endParaRPr lang="en-IN" dirty="0" smtClean="0"/>
          </a:p>
          <a:p>
            <a:pPr marL="0" indent="0">
              <a:buFont typeface="Georgia" pitchFamily="18" charset="0"/>
              <a:buNone/>
              <a:defRPr/>
            </a:pPr>
            <a:endParaRPr lang="en-IN" dirty="0" smtClean="0"/>
          </a:p>
          <a:p>
            <a:pPr>
              <a:defRPr/>
            </a:pP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6627"/>
          <p:cNvSpPr txBox="1">
            <a:spLocks noChangeArrowheads="1"/>
          </p:cNvSpPr>
          <p:nvPr/>
        </p:nvSpPr>
        <p:spPr bwMode="auto">
          <a:xfrm>
            <a:off x="228600" y="1295400"/>
            <a:ext cx="8915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12573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1. Corneal Astigmatism e.g. </a:t>
            </a:r>
            <a:r>
              <a:rPr lang="en-US" altLang="zh-CN" sz="2400" dirty="0" err="1" smtClean="0">
                <a:solidFill>
                  <a:prstClr val="black"/>
                </a:solidFill>
                <a:latin typeface="Georgia"/>
              </a:rPr>
              <a:t>keratoconus</a:t>
            </a:r>
            <a:endParaRPr lang="en-US" altLang="zh-CN" sz="2400" dirty="0" smtClean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. Lenticular Astigmatism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	(i)	</a:t>
            </a:r>
            <a:r>
              <a:rPr lang="en-US" altLang="zh-CN" sz="2400" dirty="0" err="1">
                <a:solidFill>
                  <a:prstClr val="black"/>
                </a:solidFill>
                <a:latin typeface="Georgia"/>
              </a:rPr>
              <a:t>Curvatural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–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e.g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. </a:t>
            </a:r>
            <a:r>
              <a:rPr lang="en-US" altLang="zh-CN" sz="2400" dirty="0" err="1">
                <a:solidFill>
                  <a:prstClr val="black"/>
                </a:solidFill>
                <a:latin typeface="Georgia"/>
              </a:rPr>
              <a:t>lenticonus</a:t>
            </a: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	(ii) 	Positional – s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ubluxation</a:t>
            </a: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	(iii) 	Index –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cataract</a:t>
            </a: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3. Retinal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astigmatism – due to oblique placement of macula.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BF65-C882-471A-84D4-30CE7157B2C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8764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7651"/>
          <p:cNvSpPr txBox="1">
            <a:spLocks noChangeArrowheads="1"/>
          </p:cNvSpPr>
          <p:nvPr/>
        </p:nvSpPr>
        <p:spPr bwMode="auto">
          <a:xfrm>
            <a:off x="304800" y="833438"/>
            <a:ext cx="84582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just" eaLnBrk="0" hangingPunct="0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Types of Regular </a:t>
            </a:r>
            <a:r>
              <a:rPr lang="en-US" altLang="zh-CN" sz="2400" b="1" dirty="0" smtClean="0">
                <a:solidFill>
                  <a:prstClr val="black"/>
                </a:solidFill>
                <a:latin typeface="Georgia"/>
              </a:rPr>
              <a:t>Astigmatism</a:t>
            </a:r>
          </a:p>
          <a:p>
            <a:pPr algn="just" eaLnBrk="0" hangingPunct="0">
              <a:defRPr/>
            </a:pPr>
            <a:endParaRPr lang="en-US" altLang="zh-CN" sz="2400" b="1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buFontTx/>
              <a:buAutoNum type="arabicPeriod"/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eorgia"/>
              </a:rPr>
              <a:t>With </a:t>
            </a: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the rule astigmatism :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The two principal </a:t>
            </a:r>
            <a:r>
              <a:rPr lang="en-US" altLang="zh-CN" sz="2400" dirty="0" err="1">
                <a:solidFill>
                  <a:prstClr val="black"/>
                </a:solidFill>
                <a:latin typeface="Georgia"/>
              </a:rPr>
              <a:t>meridia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are placed at right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angles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to one another but the </a:t>
            </a:r>
            <a:r>
              <a:rPr lang="en-US" altLang="zh-CN" sz="2400" dirty="0">
                <a:solidFill>
                  <a:srgbClr val="C00000"/>
                </a:solidFill>
                <a:latin typeface="Georgia"/>
              </a:rPr>
              <a:t>vertical meridian is more curved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than horizontal meridian </a:t>
            </a:r>
          </a:p>
          <a:p>
            <a:pPr marL="0" indent="0" algn="just" eaLnBrk="0" hangingPunct="0">
              <a:defRPr/>
            </a:pP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      (most common type)</a:t>
            </a:r>
          </a:p>
          <a:p>
            <a:pPr algn="just" eaLnBrk="0" hangingPunct="0">
              <a:buFontTx/>
              <a:buAutoNum type="arabicPeriod"/>
              <a:defRPr/>
            </a:pP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buFontTx/>
              <a:buAutoNum type="arabicPeriod" startAt="2"/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eorgia"/>
              </a:rPr>
              <a:t>Against </a:t>
            </a: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the rule astigmatism :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Horizontal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meridian is more curved than the vertical meridian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.</a:t>
            </a:r>
          </a:p>
          <a:p>
            <a:pPr algn="just" eaLnBrk="0" hangingPunct="0">
              <a:buFontTx/>
              <a:buAutoNum type="arabicPeriod" startAt="2"/>
              <a:defRPr/>
            </a:pP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3.	Oblique astigmatism :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Is a type of regular astigmatism where the two principal </a:t>
            </a:r>
            <a:r>
              <a:rPr lang="en-US" altLang="zh-CN" sz="2400" dirty="0" err="1">
                <a:solidFill>
                  <a:prstClr val="black"/>
                </a:solidFill>
                <a:latin typeface="Georgia"/>
              </a:rPr>
              <a:t>meridia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are not horizontal and vertical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,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though they are at right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angles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to one another  (45 and 135 </a:t>
            </a:r>
            <a:r>
              <a:rPr lang="en-US" altLang="zh-CN" sz="2400" dirty="0" err="1">
                <a:solidFill>
                  <a:prstClr val="black"/>
                </a:solidFill>
                <a:latin typeface="Georgia"/>
              </a:rPr>
              <a:t>deg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BF65-C882-471A-84D4-30CE7157B2C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79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8675"/>
          <p:cNvSpPr txBox="1">
            <a:spLocks noChangeArrowheads="1"/>
          </p:cNvSpPr>
          <p:nvPr/>
        </p:nvSpPr>
        <p:spPr bwMode="auto">
          <a:xfrm>
            <a:off x="762000" y="990600"/>
            <a:ext cx="79248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Oblique astigmatism </a:t>
            </a:r>
            <a:r>
              <a:rPr lang="en-US" altLang="zh-CN" sz="2400" b="1" dirty="0" smtClean="0">
                <a:solidFill>
                  <a:prstClr val="black"/>
                </a:solidFill>
                <a:latin typeface="Georgia"/>
              </a:rPr>
              <a:t>:</a:t>
            </a: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(i) 	Symmetrical  : Cylindrical lens required at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same axis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in both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eyes.</a:t>
            </a: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(ii) 	Complementary : Cylindrical lens required at 30</a:t>
            </a:r>
            <a:r>
              <a:rPr lang="en-US" altLang="zh-CN" sz="2400" baseline="30000" dirty="0">
                <a:solidFill>
                  <a:prstClr val="black"/>
                </a:solidFill>
                <a:latin typeface="Georgia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in one eye and at 150</a:t>
            </a:r>
            <a:r>
              <a:rPr lang="en-US" altLang="zh-CN" sz="2400" baseline="30000" dirty="0">
                <a:solidFill>
                  <a:prstClr val="black"/>
                </a:solidFill>
                <a:latin typeface="Georgia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in the other eye.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4.	</a:t>
            </a:r>
            <a:r>
              <a:rPr lang="en-US" altLang="zh-CN" sz="2400" b="1" dirty="0" smtClean="0">
                <a:solidFill>
                  <a:prstClr val="black"/>
                </a:solidFill>
                <a:latin typeface="Georgia"/>
              </a:rPr>
              <a:t>Bi-oblique </a:t>
            </a: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astigmatism :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In this type of regular  astigmatism the two principal </a:t>
            </a:r>
            <a:r>
              <a:rPr lang="en-US" altLang="zh-CN" sz="2400" dirty="0" err="1">
                <a:solidFill>
                  <a:prstClr val="black"/>
                </a:solidFill>
                <a:latin typeface="Georgia"/>
              </a:rPr>
              <a:t>meridia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are not at right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angles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to each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other, one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eye  at 30</a:t>
            </a:r>
            <a:r>
              <a:rPr lang="en-US" altLang="zh-CN" sz="2400" baseline="30000" dirty="0">
                <a:solidFill>
                  <a:prstClr val="black"/>
                </a:solidFill>
                <a:latin typeface="Georgia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and other at 100</a:t>
            </a:r>
            <a:r>
              <a:rPr lang="en-US" altLang="zh-CN" sz="2400" baseline="30000" dirty="0">
                <a:solidFill>
                  <a:prstClr val="black"/>
                </a:solidFill>
                <a:latin typeface="Georgia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BF65-C882-471A-84D4-30CE7157B2C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687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32772"/>
          <p:cNvSpPr txBox="1">
            <a:spLocks noChangeArrowheads="1"/>
          </p:cNvSpPr>
          <p:nvPr/>
        </p:nvSpPr>
        <p:spPr bwMode="auto">
          <a:xfrm>
            <a:off x="336550" y="898525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7525" indent="-517525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Optics of regular astigmatism :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In regular astigmatism the parallel rays of light are not focused on a point but form two focal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lines – </a:t>
            </a:r>
            <a:r>
              <a:rPr lang="en-US" altLang="zh-CN" sz="2400" dirty="0" smtClean="0">
                <a:solidFill>
                  <a:srgbClr val="C00000"/>
                </a:solidFill>
                <a:latin typeface="Georgia"/>
              </a:rPr>
              <a:t>Sturm’s </a:t>
            </a:r>
            <a:r>
              <a:rPr lang="en-US" altLang="zh-CN" sz="2400" dirty="0" err="1" smtClean="0">
                <a:solidFill>
                  <a:srgbClr val="C00000"/>
                </a:solidFill>
                <a:latin typeface="Georgia"/>
              </a:rPr>
              <a:t>conoid</a:t>
            </a:r>
            <a:endParaRPr lang="en-US" altLang="zh-CN" sz="2400" dirty="0">
              <a:solidFill>
                <a:srgbClr val="C00000"/>
              </a:solidFill>
              <a:latin typeface="Georgia"/>
            </a:endParaRPr>
          </a:p>
        </p:txBody>
      </p:sp>
      <p:pic>
        <p:nvPicPr>
          <p:cNvPr id="757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6200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BF65-C882-471A-84D4-30CE7157B2C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70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91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ea typeface="SimSun" pitchFamily="2" charset="-122"/>
              </a:rPr>
              <a:t>Refractive types of Regular astigmatism </a:t>
            </a:r>
            <a:endParaRPr lang="en-IN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257800" cy="46688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dirty="0" smtClean="0"/>
              <a:t>Depending upon the position of two focal lines in relation to retina, regular astigmatism is further classified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smtClean="0"/>
              <a:t>Simple : </a:t>
            </a:r>
            <a:r>
              <a:rPr lang="en-US" altLang="zh-CN" sz="2400" dirty="0" smtClean="0"/>
              <a:t>Where one focus falls upon retina, the other focus may fall in front of or behind, so that </a:t>
            </a:r>
            <a:r>
              <a:rPr lang="en-US" altLang="zh-CN" sz="2400" dirty="0" smtClean="0">
                <a:solidFill>
                  <a:srgbClr val="FF0000"/>
                </a:solidFill>
              </a:rPr>
              <a:t>one meridian is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emmetropic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the </a:t>
            </a:r>
            <a:r>
              <a:rPr lang="en-US" altLang="zh-CN" sz="2400" dirty="0" smtClean="0">
                <a:solidFill>
                  <a:srgbClr val="7030A0"/>
                </a:solidFill>
              </a:rPr>
              <a:t>other is either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hypermetropic</a:t>
            </a:r>
            <a:r>
              <a:rPr lang="en-US" altLang="zh-CN" sz="2400" dirty="0" smtClean="0">
                <a:solidFill>
                  <a:srgbClr val="7030A0"/>
                </a:solidFill>
              </a:rPr>
              <a:t> or myopic</a:t>
            </a:r>
            <a:r>
              <a:rPr lang="en-US" altLang="zh-CN" sz="2400" dirty="0" smtClean="0"/>
              <a:t>. </a:t>
            </a:r>
          </a:p>
        </p:txBody>
      </p:sp>
      <p:pic>
        <p:nvPicPr>
          <p:cNvPr id="7680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133600"/>
            <a:ext cx="30686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22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1747"/>
          <p:cNvSpPr txBox="1">
            <a:spLocks noChangeArrowheads="1"/>
          </p:cNvSpPr>
          <p:nvPr/>
        </p:nvSpPr>
        <p:spPr bwMode="auto">
          <a:xfrm>
            <a:off x="-304800" y="1143000"/>
            <a:ext cx="5715000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eorgia"/>
              </a:rPr>
              <a:t>     Compound </a:t>
            </a: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: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Where neither of two foci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lie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upon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retina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but both are placed in front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or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behind it. </a:t>
            </a:r>
            <a:endParaRPr lang="en-US" altLang="zh-CN" sz="2400" dirty="0" smtClean="0">
              <a:solidFill>
                <a:prstClr val="black"/>
              </a:solidFill>
              <a:latin typeface="Georgia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      The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state of the refraction is then </a:t>
            </a:r>
            <a:r>
              <a:rPr lang="en-US" altLang="zh-CN" sz="2400" dirty="0">
                <a:solidFill>
                  <a:srgbClr val="7030A0"/>
                </a:solidFill>
                <a:latin typeface="Georgia"/>
              </a:rPr>
              <a:t>entirely </a:t>
            </a:r>
            <a:r>
              <a:rPr lang="en-US" altLang="zh-CN" sz="2400" dirty="0" err="1">
                <a:solidFill>
                  <a:srgbClr val="7030A0"/>
                </a:solidFill>
                <a:latin typeface="Georgia"/>
              </a:rPr>
              <a:t>hypermetropic</a:t>
            </a:r>
            <a:r>
              <a:rPr lang="en-US" altLang="zh-CN" sz="2400" dirty="0">
                <a:solidFill>
                  <a:srgbClr val="7030A0"/>
                </a:solidFill>
                <a:latin typeface="Georgia"/>
              </a:rPr>
              <a:t> or entirely myopic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. The former is known as compound </a:t>
            </a:r>
            <a:r>
              <a:rPr lang="en-US" altLang="zh-CN" sz="2400" dirty="0" err="1" smtClean="0">
                <a:solidFill>
                  <a:prstClr val="black"/>
                </a:solidFill>
                <a:latin typeface="Georgia"/>
              </a:rPr>
              <a:t>hypermetropic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,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the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latter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as compound myopic astigmatism.</a:t>
            </a:r>
          </a:p>
        </p:txBody>
      </p:sp>
      <p:graphicFrame>
        <p:nvGraphicFramePr>
          <p:cNvPr id="77827" name="Object 317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343959"/>
              </p:ext>
            </p:extLst>
          </p:nvPr>
        </p:nvGraphicFramePr>
        <p:xfrm>
          <a:off x="5410200" y="1575191"/>
          <a:ext cx="3733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2657411" imgH="2608872" progId="Photoshop.Image.8">
                  <p:embed/>
                </p:oleObj>
              </mc:Choice>
              <mc:Fallback>
                <p:oleObj r:id="rId3" imgW="2657411" imgH="2608872" progId="Photoshop.Imag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75191"/>
                        <a:ext cx="3733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BF65-C882-471A-84D4-30CE7157B2C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777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3795"/>
          <p:cNvSpPr txBox="1">
            <a:spLocks noChangeArrowheads="1"/>
          </p:cNvSpPr>
          <p:nvPr/>
        </p:nvSpPr>
        <p:spPr bwMode="auto">
          <a:xfrm>
            <a:off x="198438" y="1143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just" eaLnBrk="0" hangingPunct="0">
              <a:spcBef>
                <a:spcPct val="10000"/>
              </a:spcBef>
              <a:defRPr/>
            </a:pPr>
            <a:r>
              <a:rPr lang="en-US" altLang="zh-CN" sz="2400" b="1" dirty="0">
                <a:solidFill>
                  <a:srgbClr val="66FF33"/>
                </a:solidFill>
                <a:latin typeface="Georgia"/>
              </a:rPr>
              <a:t>3. </a:t>
            </a: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Mixed :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Where one focus is in front of and other behind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retina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so that the refraction is </a:t>
            </a:r>
            <a:r>
              <a:rPr lang="en-US" altLang="zh-CN" sz="2400" dirty="0" err="1">
                <a:solidFill>
                  <a:srgbClr val="C00000"/>
                </a:solidFill>
                <a:latin typeface="Georgia"/>
              </a:rPr>
              <a:t>hypermetropic</a:t>
            </a:r>
            <a:r>
              <a:rPr lang="en-US" altLang="zh-CN" sz="2400" dirty="0">
                <a:solidFill>
                  <a:srgbClr val="C00000"/>
                </a:solidFill>
                <a:latin typeface="Georgia"/>
              </a:rPr>
              <a:t> in one direction and myopic in the other</a:t>
            </a:r>
            <a:r>
              <a:rPr lang="en-US" altLang="zh-CN" sz="2400" dirty="0" smtClean="0">
                <a:solidFill>
                  <a:srgbClr val="C00000"/>
                </a:solidFill>
                <a:latin typeface="Georgia"/>
              </a:rPr>
              <a:t>. </a:t>
            </a:r>
            <a:endParaRPr lang="en-US" altLang="zh-CN" sz="2400" dirty="0">
              <a:solidFill>
                <a:srgbClr val="C00000"/>
              </a:solidFill>
              <a:latin typeface="Georgia"/>
            </a:endParaRP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26938" r="33836" b="29288"/>
          <a:stretch>
            <a:fillRect/>
          </a:stretch>
        </p:blipFill>
        <p:spPr bwMode="auto">
          <a:xfrm>
            <a:off x="198438" y="2730500"/>
            <a:ext cx="8697912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BF65-C882-471A-84D4-30CE7157B2C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019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4819"/>
          <p:cNvSpPr txBox="1">
            <a:spLocks noChangeArrowheads="1"/>
          </p:cNvSpPr>
          <p:nvPr/>
        </p:nvSpPr>
        <p:spPr bwMode="auto">
          <a:xfrm>
            <a:off x="381000" y="895350"/>
            <a:ext cx="8305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7525" indent="-517525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Irregular Astigmatism </a:t>
            </a:r>
            <a:r>
              <a:rPr lang="en-US" altLang="zh-CN" sz="2400" b="1" dirty="0" smtClean="0">
                <a:solidFill>
                  <a:prstClr val="black"/>
                </a:solidFill>
                <a:latin typeface="Georgia"/>
              </a:rPr>
              <a:t>: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Refraction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in different </a:t>
            </a:r>
            <a:r>
              <a:rPr lang="en-US" altLang="zh-CN" sz="2400" dirty="0" err="1">
                <a:solidFill>
                  <a:prstClr val="black"/>
                </a:solidFill>
                <a:latin typeface="Georgia"/>
              </a:rPr>
              <a:t>meridia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 are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irregular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.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Georgia"/>
              </a:rPr>
              <a:t>Etiological types:</a:t>
            </a:r>
            <a:endParaRPr lang="en-US" altLang="zh-CN" sz="2400" dirty="0">
              <a:solidFill>
                <a:prstClr val="black"/>
              </a:solidFill>
              <a:latin typeface="Georgia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400" dirty="0" err="1" smtClean="0">
                <a:solidFill>
                  <a:prstClr val="black"/>
                </a:solidFill>
                <a:latin typeface="Georgia"/>
              </a:rPr>
              <a:t>Curvatural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irregular astigmatism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: irregular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healing of cornea after trauma and inflammation (particularly ulceration &amp; </a:t>
            </a:r>
            <a:r>
              <a:rPr lang="en-US" altLang="zh-CN" sz="2400" dirty="0" err="1" smtClean="0">
                <a:solidFill>
                  <a:prstClr val="black"/>
                </a:solidFill>
                <a:latin typeface="Georgia"/>
              </a:rPr>
              <a:t>keratoconus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Index </a:t>
            </a:r>
            <a:r>
              <a:rPr lang="en-US" altLang="zh-CN" sz="2400" dirty="0">
                <a:solidFill>
                  <a:prstClr val="black"/>
                </a:solidFill>
                <a:latin typeface="Georgia"/>
              </a:rPr>
              <a:t>irregular astigmatism : </a:t>
            </a:r>
            <a:r>
              <a:rPr lang="en-US" altLang="zh-CN" sz="2400" dirty="0" smtClean="0">
                <a:solidFill>
                  <a:prstClr val="black"/>
                </a:solidFill>
                <a:latin typeface="Georgia"/>
              </a:rPr>
              <a:t>incipient cataract</a:t>
            </a:r>
            <a:endParaRPr lang="en-US" altLang="zh-CN" sz="24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BF65-C882-471A-84D4-30CE7157B2C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277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方正姚体"/>
              </a:rPr>
              <a:t>Symptoms </a:t>
            </a:r>
            <a:endParaRPr lang="en-IN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mtClean="0"/>
              <a:t>Defective vision</a:t>
            </a:r>
          </a:p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mtClean="0"/>
              <a:t>Blurring of objects</a:t>
            </a:r>
          </a:p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mtClean="0"/>
              <a:t>Asthenopic symptoms - eyeache and headache</a:t>
            </a:r>
          </a:p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mtClean="0"/>
              <a:t>Running of 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0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方正姚体"/>
              </a:rPr>
              <a:t>Treatment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>
            <a:normAutofit/>
          </a:bodyPr>
          <a:lstStyle/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US" altLang="zh-CN" sz="2400" dirty="0" smtClean="0">
                <a:solidFill>
                  <a:srgbClr val="C00000"/>
                </a:solidFill>
              </a:rPr>
              <a:t>Optical</a:t>
            </a:r>
            <a:r>
              <a:rPr lang="en-US" altLang="zh-CN" sz="2400" dirty="0" smtClean="0"/>
              <a:t> – Spectacles with cylindrical lenses, Contact lens (</a:t>
            </a:r>
            <a:r>
              <a:rPr lang="en-IN" sz="2400" dirty="0" err="1" smtClean="0"/>
              <a:t>Toric</a:t>
            </a:r>
            <a:r>
              <a:rPr lang="en-IN" sz="2400" dirty="0" smtClean="0"/>
              <a:t> </a:t>
            </a:r>
            <a:r>
              <a:rPr lang="en-IN" sz="2400" dirty="0"/>
              <a:t>contact lenses with prism </a:t>
            </a:r>
            <a:r>
              <a:rPr lang="en-IN" sz="2400" dirty="0" smtClean="0"/>
              <a:t>ballast)</a:t>
            </a:r>
            <a:endParaRPr lang="en-US" altLang="zh-CN" sz="2400" dirty="0" smtClean="0"/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endParaRPr lang="en-US" altLang="zh-CN" sz="2400" dirty="0" smtClean="0"/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US" altLang="zh-CN" sz="2400" dirty="0" smtClean="0">
                <a:solidFill>
                  <a:srgbClr val="C00000"/>
                </a:solidFill>
              </a:rPr>
              <a:t>Surgical </a:t>
            </a:r>
          </a:p>
          <a:p>
            <a:pPr marL="567055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CN" sz="2400" dirty="0" smtClean="0"/>
              <a:t>Astigmatic keratotomy: </a:t>
            </a:r>
            <a:r>
              <a:rPr lang="en-IN" sz="2400" dirty="0" err="1" smtClean="0"/>
              <a:t>Limbal</a:t>
            </a:r>
            <a:r>
              <a:rPr lang="en-IN" sz="2400" dirty="0" smtClean="0"/>
              <a:t> </a:t>
            </a:r>
            <a:r>
              <a:rPr lang="en-IN" sz="2400" dirty="0"/>
              <a:t>Relaxing Incision, </a:t>
            </a:r>
            <a:r>
              <a:rPr lang="en-IN" sz="2400" dirty="0" err="1" smtClean="0"/>
              <a:t>arcuate</a:t>
            </a:r>
            <a:r>
              <a:rPr lang="en-IN" sz="2400" dirty="0" smtClean="0"/>
              <a:t> </a:t>
            </a:r>
            <a:r>
              <a:rPr lang="en-IN" sz="2400" dirty="0"/>
              <a:t>keratectomy, removal of sutures</a:t>
            </a:r>
            <a:endParaRPr lang="en-US" altLang="zh-CN" sz="2400" dirty="0" smtClean="0"/>
          </a:p>
          <a:p>
            <a:pPr marL="567055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CN" sz="2400" dirty="0" smtClean="0"/>
              <a:t>Photo-astigmatic refractive keratotomy (PARK)</a:t>
            </a:r>
          </a:p>
          <a:p>
            <a:pPr marL="567055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CN" sz="2400" dirty="0" smtClean="0"/>
              <a:t>La</a:t>
            </a:r>
            <a:r>
              <a:rPr lang="en-IN" sz="2400" dirty="0" err="1" smtClean="0"/>
              <a:t>ser</a:t>
            </a:r>
            <a:r>
              <a:rPr lang="en-IN" sz="2400" dirty="0"/>
              <a:t>: </a:t>
            </a:r>
            <a:r>
              <a:rPr lang="en-IN" sz="2400" dirty="0" err="1"/>
              <a:t>Excimer</a:t>
            </a:r>
            <a:r>
              <a:rPr lang="en-IN" sz="2400" dirty="0"/>
              <a:t> laser: LASIK </a:t>
            </a:r>
            <a:r>
              <a:rPr lang="en-IN" sz="2400" dirty="0" smtClean="0"/>
              <a:t>or Femtosecond laser</a:t>
            </a:r>
            <a:endParaRPr lang="en-IN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8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patient with a corneal scar is carefully refracted. Best </a:t>
            </a:r>
            <a:r>
              <a:rPr lang="en-IN" dirty="0" smtClean="0"/>
              <a:t>corrected visual </a:t>
            </a:r>
            <a:r>
              <a:rPr lang="en-IN" dirty="0"/>
              <a:t>acuity </a:t>
            </a:r>
            <a:r>
              <a:rPr lang="en-IN" dirty="0" smtClean="0"/>
              <a:t>is 6/12. </a:t>
            </a:r>
            <a:r>
              <a:rPr lang="en-IN" dirty="0"/>
              <a:t>With a pinhole over his correction, his acuity</a:t>
            </a:r>
          </a:p>
          <a:p>
            <a:pPr marL="109537" indent="0">
              <a:buNone/>
            </a:pPr>
            <a:r>
              <a:rPr lang="en-IN" dirty="0" smtClean="0"/>
              <a:t>   improves </a:t>
            </a:r>
            <a:r>
              <a:rPr lang="en-IN" dirty="0"/>
              <a:t>to </a:t>
            </a:r>
            <a:r>
              <a:rPr lang="en-IN" dirty="0" smtClean="0"/>
              <a:t>6/6.  The </a:t>
            </a:r>
            <a:r>
              <a:rPr lang="en-IN" dirty="0"/>
              <a:t>best explanation for this </a:t>
            </a:r>
            <a:r>
              <a:rPr lang="en-IN" dirty="0" smtClean="0"/>
              <a:t>is</a:t>
            </a:r>
          </a:p>
          <a:p>
            <a:pPr marL="109537" indent="0">
              <a:buNone/>
            </a:pPr>
            <a:endParaRPr lang="en-IN" dirty="0"/>
          </a:p>
          <a:p>
            <a:r>
              <a:rPr lang="en-IN" b="1" dirty="0"/>
              <a:t>a. </a:t>
            </a:r>
            <a:r>
              <a:rPr lang="en-IN" dirty="0"/>
              <a:t>spherical aberration.</a:t>
            </a:r>
          </a:p>
          <a:p>
            <a:r>
              <a:rPr lang="en-IN" b="1" dirty="0"/>
              <a:t>b. </a:t>
            </a:r>
            <a:r>
              <a:rPr lang="en-IN" dirty="0"/>
              <a:t>myopic astigmatism.</a:t>
            </a:r>
          </a:p>
          <a:p>
            <a:r>
              <a:rPr lang="en-IN" b="1" dirty="0"/>
              <a:t>c. </a:t>
            </a:r>
            <a:r>
              <a:rPr lang="en-IN" dirty="0"/>
              <a:t>cataract.</a:t>
            </a:r>
          </a:p>
          <a:p>
            <a:r>
              <a:rPr lang="en-IN" dirty="0"/>
              <a:t>d</a:t>
            </a:r>
            <a:r>
              <a:rPr lang="en-IN" b="1" dirty="0"/>
              <a:t>. </a:t>
            </a:r>
            <a:r>
              <a:rPr lang="en-IN" dirty="0"/>
              <a:t>irregular astigmatism.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7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方正姚体"/>
              </a:rPr>
              <a:t>Guidelines for Optical treatment</a:t>
            </a:r>
            <a:endParaRPr lang="en-IN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z="2400" dirty="0" smtClean="0"/>
              <a:t>If the patient does not complain of </a:t>
            </a:r>
            <a:r>
              <a:rPr lang="en-US" altLang="zh-CN" sz="2400" dirty="0" err="1" smtClean="0"/>
              <a:t>asthenopic</a:t>
            </a:r>
            <a:r>
              <a:rPr lang="en-US" altLang="zh-CN" sz="2400" dirty="0" smtClean="0"/>
              <a:t> symptoms small astigmatic errors (0.5 D or less) generally do not require correction</a:t>
            </a:r>
          </a:p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z="2400" dirty="0" smtClean="0">
                <a:solidFill>
                  <a:srgbClr val="C00000"/>
                </a:solidFill>
              </a:rPr>
              <a:t>If 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asthenopic</a:t>
            </a:r>
            <a:r>
              <a:rPr lang="en-US" altLang="zh-CN" sz="2400" dirty="0" smtClean="0">
                <a:solidFill>
                  <a:srgbClr val="C00000"/>
                </a:solidFill>
              </a:rPr>
              <a:t> symptoms </a:t>
            </a:r>
            <a:r>
              <a:rPr lang="en-US" altLang="zh-CN" sz="2400" dirty="0" smtClean="0"/>
              <a:t>are present , error should be corrected by </a:t>
            </a:r>
            <a:r>
              <a:rPr lang="en-US" altLang="zh-CN" sz="2400" dirty="0" smtClean="0">
                <a:solidFill>
                  <a:srgbClr val="C00000"/>
                </a:solidFill>
              </a:rPr>
              <a:t>cylindrical lenses</a:t>
            </a:r>
            <a:r>
              <a:rPr lang="en-US" altLang="zh-CN" sz="2400" dirty="0" smtClean="0"/>
              <a:t>.</a:t>
            </a:r>
          </a:p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z="2400" dirty="0" err="1" smtClean="0"/>
              <a:t>Undercorrect</a:t>
            </a:r>
            <a:r>
              <a:rPr lang="en-US" altLang="zh-CN" sz="2400" dirty="0" smtClean="0"/>
              <a:t> the error initially</a:t>
            </a:r>
          </a:p>
          <a:p>
            <a:pPr marL="623888" indent="-514350" eaLnBrk="1" hangingPunct="1">
              <a:lnSpc>
                <a:spcPct val="150000"/>
              </a:lnSpc>
              <a:buFont typeface="Trebuchet MS" pitchFamily="34" charset="0"/>
              <a:buAutoNum type="arabicPeriod"/>
            </a:pPr>
            <a:r>
              <a:rPr lang="en-US" altLang="zh-CN" sz="2400" dirty="0" smtClean="0"/>
              <a:t>At a later date, full correction may be worn comfortably.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1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In a patient with astigmatism, all of the following are true of </a:t>
            </a:r>
            <a:r>
              <a:rPr lang="en-IN" sz="2400" dirty="0" smtClean="0"/>
              <a:t>myopia and </a:t>
            </a:r>
            <a:r>
              <a:rPr lang="en-IN" sz="2400" dirty="0"/>
              <a:t>hyperopia </a:t>
            </a:r>
            <a:r>
              <a:rPr lang="en-IN" sz="2400" b="1" dirty="0" smtClean="0"/>
              <a:t>except</a:t>
            </a:r>
          </a:p>
          <a:p>
            <a:pPr marL="109537" indent="0">
              <a:buNone/>
            </a:pPr>
            <a:endParaRPr lang="en-IN" sz="2400" b="1" dirty="0"/>
          </a:p>
          <a:p>
            <a:r>
              <a:rPr lang="en-IN" sz="2400" b="1" dirty="0"/>
              <a:t>a. </a:t>
            </a:r>
            <a:r>
              <a:rPr lang="en-IN" sz="2400" dirty="0"/>
              <a:t>In simple myopic astigmatism, one focal line lies in front of </a:t>
            </a:r>
            <a:r>
              <a:rPr lang="en-IN" sz="2400" dirty="0" smtClean="0"/>
              <a:t>the retina </a:t>
            </a:r>
            <a:r>
              <a:rPr lang="en-IN" sz="2400" dirty="0"/>
              <a:t>and the other is on the retina.</a:t>
            </a:r>
          </a:p>
          <a:p>
            <a:r>
              <a:rPr lang="en-IN" sz="2400" b="1" dirty="0"/>
              <a:t>b. </a:t>
            </a:r>
            <a:r>
              <a:rPr lang="en-IN" sz="2400" dirty="0"/>
              <a:t>In compound myopic astigmatism, both focal lines lie in front </a:t>
            </a:r>
            <a:r>
              <a:rPr lang="en-IN" sz="2400" dirty="0" smtClean="0"/>
              <a:t>of the </a:t>
            </a:r>
            <a:r>
              <a:rPr lang="en-IN" sz="2400" dirty="0"/>
              <a:t>retina.</a:t>
            </a:r>
          </a:p>
          <a:p>
            <a:r>
              <a:rPr lang="en-IN" sz="2400" dirty="0"/>
              <a:t>c</a:t>
            </a:r>
            <a:r>
              <a:rPr lang="en-IN" sz="2400" b="1" dirty="0"/>
              <a:t>. </a:t>
            </a:r>
            <a:r>
              <a:rPr lang="en-IN" sz="2400" dirty="0"/>
              <a:t>In simple hyperopic astigmatism, both focal lines lie behind </a:t>
            </a:r>
            <a:r>
              <a:rPr lang="en-IN" sz="2400" dirty="0" smtClean="0"/>
              <a:t>the retina</a:t>
            </a:r>
            <a:r>
              <a:rPr lang="en-IN" sz="2400" dirty="0"/>
              <a:t>.</a:t>
            </a:r>
          </a:p>
          <a:p>
            <a:r>
              <a:rPr lang="en-IN" sz="2400" b="1" dirty="0"/>
              <a:t>d. </a:t>
            </a:r>
            <a:r>
              <a:rPr lang="en-IN" sz="2400" dirty="0"/>
              <a:t>In mixed astigmatism, one focal line lies in front of the retina </a:t>
            </a:r>
            <a:r>
              <a:rPr lang="en-IN" sz="2400" dirty="0" smtClean="0"/>
              <a:t>and one </a:t>
            </a:r>
            <a:r>
              <a:rPr lang="en-IN" sz="2400" dirty="0"/>
              <a:t>lies behind the retina.</a:t>
            </a:r>
          </a:p>
          <a:p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8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N" dirty="0" smtClean="0"/>
          </a:p>
          <a:p>
            <a:pPr>
              <a:defRPr/>
            </a:pPr>
            <a:endParaRPr lang="en-IN" dirty="0"/>
          </a:p>
          <a:p>
            <a:pPr>
              <a:defRPr/>
            </a:pPr>
            <a:endParaRPr lang="en-IN" dirty="0" smtClean="0"/>
          </a:p>
          <a:p>
            <a:pPr marL="109537" indent="0">
              <a:buFont typeface="Georgia" pitchFamily="18" charset="0"/>
              <a:buNone/>
              <a:defRPr/>
            </a:pPr>
            <a:r>
              <a:rPr lang="en-IN" dirty="0" smtClean="0"/>
              <a:t>                                </a:t>
            </a:r>
            <a:r>
              <a:rPr lang="en-IN" sz="4400" dirty="0" smtClean="0"/>
              <a:t>Thank you</a:t>
            </a:r>
            <a:endParaRPr lang="en-IN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pPr eaLnBrk="1" hangingPunct="1"/>
            <a:r>
              <a:rPr lang="en-GB" dirty="0" smtClean="0"/>
              <a:t>What is Refraction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When rays of light traveling through air enter a denser transparent medium, the speed of the light is reduced and the light rays proceed at a different angle, i.e., they are refracted.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Except when the rays are normal</a:t>
            </a:r>
          </a:p>
          <a:p>
            <a:pPr eaLnBrk="1" hangingPunct="1">
              <a:buFont typeface="Georgia" pitchFamily="18" charset="0"/>
              <a:buNone/>
            </a:pPr>
            <a:r>
              <a:rPr lang="en-GB" sz="3600" b="1" dirty="0" smtClean="0">
                <a:solidFill>
                  <a:schemeClr val="tx2"/>
                </a:solidFill>
              </a:rPr>
              <a:t>Refraction in Ophthalmology</a:t>
            </a:r>
          </a:p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Methods for evaluating the optical and refractive state of the eye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Emmetropia</a:t>
            </a:r>
            <a:endParaRPr lang="en-GB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Parallel light rays, from an object more than 6 m away, are focused at the plane of the retina when </a:t>
            </a:r>
            <a:r>
              <a:rPr lang="en-US" sz="2400" dirty="0" err="1" smtClean="0"/>
              <a:t>accomodation</a:t>
            </a:r>
            <a:r>
              <a:rPr lang="en-US" sz="2400" dirty="0" smtClean="0"/>
              <a:t> is at rest. </a:t>
            </a:r>
          </a:p>
          <a:p>
            <a:pPr marL="109537" indent="0" eaLnBrk="1" hangingPunct="1">
              <a:lnSpc>
                <a:spcPct val="150000"/>
              </a:lnSpc>
              <a:buFont typeface="Georgia" pitchFamily="18" charset="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Clear image of a distant object formed without any internal adjustment of the optics of the eye.</a:t>
            </a:r>
          </a:p>
          <a:p>
            <a:pPr marL="109537" indent="0" eaLnBrk="1" hangingPunct="1">
              <a:lnSpc>
                <a:spcPct val="150000"/>
              </a:lnSpc>
              <a:buFont typeface="Georgia" pitchFamily="18" charset="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Absence of </a:t>
            </a:r>
            <a:r>
              <a:rPr lang="en-US" sz="2400" dirty="0" err="1" smtClean="0"/>
              <a:t>emmetropia</a:t>
            </a:r>
            <a:r>
              <a:rPr lang="en-US" sz="2400" dirty="0" smtClean="0"/>
              <a:t> = </a:t>
            </a:r>
            <a:r>
              <a:rPr lang="en-US" sz="2400" dirty="0" err="1" smtClean="0"/>
              <a:t>Ametropia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en-GB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47801"/>
            <a:ext cx="7772400" cy="12954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Refractive errors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 panose="02040502050405020303"/>
              <a:buNone/>
              <a:defRPr/>
            </a:pPr>
            <a:r>
              <a:rPr lang="en-GB" sz="2800" b="1" dirty="0" smtClean="0"/>
              <a:t>Anomalies of the optical state of the eye</a:t>
            </a:r>
          </a:p>
          <a:p>
            <a:pPr marL="987425" indent="-53848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/>
              <a:t>Myopia</a:t>
            </a:r>
          </a:p>
          <a:p>
            <a:pPr marL="987425" indent="-53848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/>
              <a:t>Hypermetropia</a:t>
            </a:r>
          </a:p>
          <a:p>
            <a:pPr marL="987425" indent="-53848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/>
              <a:t>Astigmatism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E7FD-78BA-4185-BE95-1F227D3129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GB" smtClean="0"/>
              <a:t>Hypermetropia</a:t>
            </a:r>
          </a:p>
        </p:txBody>
      </p:sp>
      <p:pic>
        <p:nvPicPr>
          <p:cNvPr id="54275" name="Content Placeholder 3" descr="hypermetropia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" b="7645"/>
          <a:stretch>
            <a:fillRect/>
          </a:stretch>
        </p:blipFill>
        <p:spPr>
          <a:xfrm>
            <a:off x="838200" y="1752600"/>
            <a:ext cx="7467600" cy="4953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9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Hypermetropia 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5905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/>
              <a:buChar char="•"/>
              <a:defRPr/>
            </a:pPr>
            <a:r>
              <a:rPr lang="en-IN" dirty="0" smtClean="0">
                <a:sym typeface="+mn-ea"/>
              </a:rPr>
              <a:t>Refractive or </a:t>
            </a:r>
            <a:r>
              <a:rPr lang="en-IN" dirty="0" err="1" smtClean="0">
                <a:sym typeface="+mn-ea"/>
              </a:rPr>
              <a:t>Diopteric</a:t>
            </a:r>
            <a:r>
              <a:rPr lang="en-IN" dirty="0" smtClean="0">
                <a:sym typeface="+mn-ea"/>
              </a:rPr>
              <a:t> state of eye wherein </a:t>
            </a:r>
            <a:r>
              <a:rPr lang="en-IN" dirty="0" smtClean="0">
                <a:solidFill>
                  <a:srgbClr val="C00000"/>
                </a:solidFill>
                <a:sym typeface="+mn-ea"/>
              </a:rPr>
              <a:t>incident parallel rays of light coming from infinity are focused behind the retina </a:t>
            </a:r>
            <a:r>
              <a:rPr lang="en-IN" dirty="0" smtClean="0">
                <a:sym typeface="+mn-ea"/>
              </a:rPr>
              <a:t>with accommodation being at rest.</a:t>
            </a:r>
            <a:endParaRPr lang="en-I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E06A-FADE-4260-B087-5A958A827B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1523</Words>
  <Application>Microsoft Office PowerPoint</Application>
  <PresentationFormat>On-screen Show (4:3)</PresentationFormat>
  <Paragraphs>226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宋体</vt:lpstr>
      <vt:lpstr>宋体</vt:lpstr>
      <vt:lpstr>Arial</vt:lpstr>
      <vt:lpstr>Arial Narrow</vt:lpstr>
      <vt:lpstr>Calibri</vt:lpstr>
      <vt:lpstr>方正姚体</vt:lpstr>
      <vt:lpstr>Georgia</vt:lpstr>
      <vt:lpstr>Trebuchet MS</vt:lpstr>
      <vt:lpstr>Wingdings 2</vt:lpstr>
      <vt:lpstr>Office Theme</vt:lpstr>
      <vt:lpstr>Urban</vt:lpstr>
      <vt:lpstr>1_Urban</vt:lpstr>
      <vt:lpstr>2_Urban</vt:lpstr>
      <vt:lpstr>3_Urban</vt:lpstr>
      <vt:lpstr>4_Urban</vt:lpstr>
      <vt:lpstr>Photoshop.Image.8</vt:lpstr>
      <vt:lpstr>Refraction - II</vt:lpstr>
      <vt:lpstr>Acknowledgement</vt:lpstr>
      <vt:lpstr>Learning Objectives </vt:lpstr>
      <vt:lpstr>Question</vt:lpstr>
      <vt:lpstr>What is Refraction</vt:lpstr>
      <vt:lpstr>Emmetropia</vt:lpstr>
      <vt:lpstr>Refractive errors</vt:lpstr>
      <vt:lpstr>Hypermetropia</vt:lpstr>
      <vt:lpstr>Hypermetropia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Types:</vt:lpstr>
      <vt:lpstr>Components of hypermetropia</vt:lpstr>
      <vt:lpstr>PowerPoint Presentation</vt:lpstr>
      <vt:lpstr>Manifest Hypermetropia consists of:</vt:lpstr>
      <vt:lpstr>Symptoms</vt:lpstr>
      <vt:lpstr>Signs</vt:lpstr>
      <vt:lpstr>PowerPoint Presentation</vt:lpstr>
      <vt:lpstr>Treatment</vt:lpstr>
      <vt:lpstr>PowerPoint Presentation</vt:lpstr>
      <vt:lpstr>PowerPoint Presentation</vt:lpstr>
      <vt:lpstr>Surgical Options</vt:lpstr>
      <vt:lpstr>Astigmatism</vt:lpstr>
      <vt:lpstr>Astigmatism</vt:lpstr>
      <vt:lpstr>Astigmatism</vt:lpstr>
      <vt:lpstr>PowerPoint Presentation</vt:lpstr>
      <vt:lpstr>PowerPoint Presentation</vt:lpstr>
      <vt:lpstr>PowerPoint Presentation</vt:lpstr>
      <vt:lpstr>PowerPoint Presentation</vt:lpstr>
      <vt:lpstr>Refractive types of Regular astigmatism </vt:lpstr>
      <vt:lpstr>PowerPoint Presentation</vt:lpstr>
      <vt:lpstr>PowerPoint Presentation</vt:lpstr>
      <vt:lpstr>PowerPoint Presentation</vt:lpstr>
      <vt:lpstr>Symptoms </vt:lpstr>
      <vt:lpstr>Treatment</vt:lpstr>
      <vt:lpstr>Guidelines for Optical treatment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Refraction - I</dc:title>
  <dc:creator>DR.Ajai Agarwal</dc:creator>
  <cp:lastModifiedBy>agrawalajai@gmail.com</cp:lastModifiedBy>
  <cp:revision>12</cp:revision>
  <dcterms:created xsi:type="dcterms:W3CDTF">2006-08-16T00:00:00Z</dcterms:created>
  <dcterms:modified xsi:type="dcterms:W3CDTF">2019-08-30T06:37:33Z</dcterms:modified>
</cp:coreProperties>
</file>