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55"/>
  </p:notesMasterIdLst>
  <p:sldIdLst>
    <p:sldId id="256" r:id="rId2"/>
    <p:sldId id="295" r:id="rId3"/>
    <p:sldId id="271" r:id="rId4"/>
    <p:sldId id="294" r:id="rId5"/>
    <p:sldId id="302" r:id="rId6"/>
    <p:sldId id="303" r:id="rId7"/>
    <p:sldId id="306" r:id="rId8"/>
    <p:sldId id="307" r:id="rId9"/>
    <p:sldId id="297" r:id="rId10"/>
    <p:sldId id="300" r:id="rId11"/>
    <p:sldId id="299" r:id="rId12"/>
    <p:sldId id="301" r:id="rId13"/>
    <p:sldId id="276" r:id="rId14"/>
    <p:sldId id="277" r:id="rId15"/>
    <p:sldId id="292" r:id="rId16"/>
    <p:sldId id="290" r:id="rId17"/>
    <p:sldId id="291" r:id="rId18"/>
    <p:sldId id="346" r:id="rId19"/>
    <p:sldId id="258" r:id="rId20"/>
    <p:sldId id="347" r:id="rId21"/>
    <p:sldId id="259" r:id="rId22"/>
    <p:sldId id="260" r:id="rId23"/>
    <p:sldId id="261" r:id="rId24"/>
    <p:sldId id="263" r:id="rId25"/>
    <p:sldId id="266" r:id="rId26"/>
    <p:sldId id="267" r:id="rId27"/>
    <p:sldId id="268" r:id="rId28"/>
    <p:sldId id="327" r:id="rId29"/>
    <p:sldId id="329" r:id="rId30"/>
    <p:sldId id="269" r:id="rId31"/>
    <p:sldId id="270" r:id="rId32"/>
    <p:sldId id="340" r:id="rId33"/>
    <p:sldId id="330" r:id="rId34"/>
    <p:sldId id="331" r:id="rId35"/>
    <p:sldId id="332" r:id="rId36"/>
    <p:sldId id="314" r:id="rId37"/>
    <p:sldId id="315" r:id="rId38"/>
    <p:sldId id="316" r:id="rId39"/>
    <p:sldId id="317" r:id="rId40"/>
    <p:sldId id="333" r:id="rId41"/>
    <p:sldId id="334" r:id="rId42"/>
    <p:sldId id="335" r:id="rId43"/>
    <p:sldId id="336" r:id="rId44"/>
    <p:sldId id="337" r:id="rId45"/>
    <p:sldId id="323" r:id="rId46"/>
    <p:sldId id="257" r:id="rId47"/>
    <p:sldId id="342" r:id="rId48"/>
    <p:sldId id="339" r:id="rId49"/>
    <p:sldId id="343" r:id="rId50"/>
    <p:sldId id="345" r:id="rId51"/>
    <p:sldId id="344" r:id="rId52"/>
    <p:sldId id="287" r:id="rId53"/>
    <p:sldId id="34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77F34-E186-4459-82C1-82E38B38AA37}" type="datetimeFigureOut">
              <a:rPr lang="en-IN" smtClean="0"/>
              <a:pPr/>
              <a:t>28-08-2019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C7BB6-BEA5-458E-B181-14B038C72909}" type="slidenum">
              <a:rPr lang="en-IN" smtClean="0"/>
              <a:pPr/>
              <a:t>‹#›</a:t>
            </a:fld>
            <a:endParaRPr lang="en-IN"/>
          </a:p>
        </p:txBody>
      </p:sp>
    </p:spTree>
    <p:extLst>
      <p:ext uri="{BB962C8B-B14F-4D97-AF65-F5344CB8AC3E}">
        <p14:creationId xmlns:p14="http://schemas.microsoft.com/office/powerpoint/2010/main" xmlns="" val="308147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ea typeface="Arial Unicode MS" pitchFamily="34" charset="-128"/>
              </a:defRPr>
            </a:lvl1pPr>
            <a:lvl2pPr marL="742950" indent="-285750" eaLnBrk="0" hangingPunct="0">
              <a:defRPr sz="3200">
                <a:solidFill>
                  <a:schemeClr val="tx1"/>
                </a:solidFill>
                <a:latin typeface="Arial" panose="020B0604020202020204" pitchFamily="34" charset="0"/>
                <a:ea typeface="Arial Unicode MS" pitchFamily="34" charset="-128"/>
              </a:defRPr>
            </a:lvl2pPr>
            <a:lvl3pPr marL="1143000" indent="-228600" eaLnBrk="0" hangingPunct="0">
              <a:defRPr sz="3200">
                <a:solidFill>
                  <a:schemeClr val="tx1"/>
                </a:solidFill>
                <a:latin typeface="Arial" panose="020B0604020202020204" pitchFamily="34" charset="0"/>
                <a:ea typeface="Arial Unicode MS" pitchFamily="34" charset="-128"/>
              </a:defRPr>
            </a:lvl3pPr>
            <a:lvl4pPr marL="1600200" indent="-228600" eaLnBrk="0" hangingPunct="0">
              <a:defRPr sz="3200">
                <a:solidFill>
                  <a:schemeClr val="tx1"/>
                </a:solidFill>
                <a:latin typeface="Arial" panose="020B0604020202020204" pitchFamily="34" charset="0"/>
                <a:ea typeface="Arial Unicode MS" pitchFamily="34" charset="-128"/>
              </a:defRPr>
            </a:lvl4pPr>
            <a:lvl5pPr marL="2057400" indent="-228600" eaLnBrk="0" hangingPunct="0">
              <a:defRPr sz="32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Arial Unicode MS" pitchFamily="34" charset="-128"/>
              </a:defRPr>
            </a:lvl9pPr>
          </a:lstStyle>
          <a:p>
            <a:pPr eaLnBrk="1" hangingPunct="1"/>
            <a:fld id="{D469E0B6-745C-4FEE-9BA0-EEFDA9C1C137}" type="slidenum">
              <a:rPr lang="en-GB" altLang="en-US" sz="1200"/>
              <a:pPr eaLnBrk="1" hangingPunct="1"/>
              <a:t>5</a:t>
            </a:fld>
            <a:endParaRPr lang="en-GB" altLang="en-US" sz="1200"/>
          </a:p>
        </p:txBody>
      </p:sp>
      <p:sp>
        <p:nvSpPr>
          <p:cNvPr id="31747" name="Text Box 1"/>
          <p:cNvSpPr>
            <a:spLocks noGrp="1" noRot="1" noChangeAspect="1" noChangeArrowheads="1" noTextEdit="1"/>
          </p:cNvSpPr>
          <p:nvPr>
            <p:ph type="sldImg"/>
          </p:nvPr>
        </p:nvSpPr>
        <p:spPr>
          <a:solidFill>
            <a:srgbClr val="FFFFFF"/>
          </a:solidFill>
          <a:ln/>
        </p:spPr>
      </p:sp>
      <p:sp>
        <p:nvSpPr>
          <p:cNvPr id="31748" name="Text Box 2"/>
          <p:cNvSpPr>
            <a:spLocks noGrp="1" noChangeArrowheads="1"/>
          </p:cNvSpPr>
          <p:nvPr>
            <p:ph type="body" idx="1"/>
          </p:nvPr>
        </p:nvSpPr>
        <p:spPr>
          <a:xfrm>
            <a:off x="914400" y="4343400"/>
            <a:ext cx="5021263" cy="41116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3388009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ea typeface="Arial Unicode MS" pitchFamily="34" charset="-128"/>
              </a:defRPr>
            </a:lvl1pPr>
            <a:lvl2pPr marL="742950" indent="-285750" eaLnBrk="0" hangingPunct="0">
              <a:defRPr sz="3200">
                <a:solidFill>
                  <a:schemeClr val="tx1"/>
                </a:solidFill>
                <a:latin typeface="Arial" panose="020B0604020202020204" pitchFamily="34" charset="0"/>
                <a:ea typeface="Arial Unicode MS" pitchFamily="34" charset="-128"/>
              </a:defRPr>
            </a:lvl2pPr>
            <a:lvl3pPr marL="1143000" indent="-228600" eaLnBrk="0" hangingPunct="0">
              <a:defRPr sz="3200">
                <a:solidFill>
                  <a:schemeClr val="tx1"/>
                </a:solidFill>
                <a:latin typeface="Arial" panose="020B0604020202020204" pitchFamily="34" charset="0"/>
                <a:ea typeface="Arial Unicode MS" pitchFamily="34" charset="-128"/>
              </a:defRPr>
            </a:lvl3pPr>
            <a:lvl4pPr marL="1600200" indent="-228600" eaLnBrk="0" hangingPunct="0">
              <a:defRPr sz="3200">
                <a:solidFill>
                  <a:schemeClr val="tx1"/>
                </a:solidFill>
                <a:latin typeface="Arial" panose="020B0604020202020204" pitchFamily="34" charset="0"/>
                <a:ea typeface="Arial Unicode MS" pitchFamily="34" charset="-128"/>
              </a:defRPr>
            </a:lvl4pPr>
            <a:lvl5pPr marL="2057400" indent="-228600" eaLnBrk="0" hangingPunct="0">
              <a:defRPr sz="32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Arial Unicode MS" pitchFamily="34" charset="-128"/>
              </a:defRPr>
            </a:lvl9pPr>
          </a:lstStyle>
          <a:p>
            <a:pPr eaLnBrk="1" hangingPunct="1"/>
            <a:fld id="{A46C470D-DFB8-459C-A6B2-C14AC13DC13F}" type="slidenum">
              <a:rPr lang="en-GB" altLang="en-US" sz="1200"/>
              <a:pPr eaLnBrk="1" hangingPunct="1"/>
              <a:t>6</a:t>
            </a:fld>
            <a:endParaRPr lang="en-GB" altLang="en-US" sz="1200"/>
          </a:p>
        </p:txBody>
      </p:sp>
      <p:sp>
        <p:nvSpPr>
          <p:cNvPr id="33795" name="Text Box 1"/>
          <p:cNvSpPr>
            <a:spLocks noGrp="1" noRot="1" noChangeAspect="1" noChangeArrowheads="1" noTextEdit="1"/>
          </p:cNvSpPr>
          <p:nvPr>
            <p:ph type="sldImg"/>
          </p:nvPr>
        </p:nvSpPr>
        <p:spPr>
          <a:solidFill>
            <a:srgbClr val="FFFFFF"/>
          </a:solidFill>
          <a:ln/>
        </p:spPr>
      </p:sp>
      <p:sp>
        <p:nvSpPr>
          <p:cNvPr id="33796" name="Text Box 2"/>
          <p:cNvSpPr>
            <a:spLocks noGrp="1" noChangeArrowheads="1"/>
          </p:cNvSpPr>
          <p:nvPr>
            <p:ph type="body" idx="1"/>
          </p:nvPr>
        </p:nvSpPr>
        <p:spPr>
          <a:xfrm>
            <a:off x="914400" y="4343400"/>
            <a:ext cx="5021263" cy="41116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1080386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a:lstStyle/>
          <a:p>
            <a:fld id="{987B1D76-42C7-4F23-AAAB-77EC25BBBFB9}" type="slidenum">
              <a:rPr lang="en-US" altLang="en-US" smtClean="0">
                <a:latin typeface="Arial" pitchFamily="34" charset="0"/>
              </a:rPr>
              <a:pPr/>
              <a:t>17</a:t>
            </a:fld>
            <a:endParaRPr lang="en-US" altLang="en-US" smtClean="0">
              <a:latin typeface="Arial"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en-US" smtClean="0">
              <a:ea typeface="ＭＳ Ｐゴシック" pitchFamily="34" charset="-128"/>
            </a:endParaRPr>
          </a:p>
        </p:txBody>
      </p:sp>
    </p:spTree>
    <p:extLst>
      <p:ext uri="{BB962C8B-B14F-4D97-AF65-F5344CB8AC3E}">
        <p14:creationId xmlns:p14="http://schemas.microsoft.com/office/powerpoint/2010/main" xmlns="" val="3124155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4323FF-2AB0-44FF-8C06-14CF4BF13FED}" type="datetimeFigureOut">
              <a:rPr lang="en-IN" smtClean="0"/>
              <a:pPr/>
              <a:t>28-08-2019</a:t>
            </a:fld>
            <a:endParaRPr lang="en-IN"/>
          </a:p>
        </p:txBody>
      </p:sp>
      <p:sp>
        <p:nvSpPr>
          <p:cNvPr id="5" name="Footer Placeholder 4"/>
          <p:cNvSpPr>
            <a:spLocks noGrp="1"/>
          </p:cNvSpPr>
          <p:nvPr>
            <p:ph type="ftr" sz="quarter" idx="11"/>
          </p:nvPr>
        </p:nvSpPr>
        <p:spPr>
          <a:xfrm>
            <a:off x="2416500" y="329307"/>
            <a:ext cx="4973915" cy="309201"/>
          </a:xfrm>
        </p:spPr>
        <p:txBody>
          <a:bodyPr/>
          <a:lstStyle/>
          <a:p>
            <a:endParaRPr lang="en-IN"/>
          </a:p>
        </p:txBody>
      </p:sp>
      <p:sp>
        <p:nvSpPr>
          <p:cNvPr id="6" name="Slide Number Placeholder 5"/>
          <p:cNvSpPr>
            <a:spLocks noGrp="1"/>
          </p:cNvSpPr>
          <p:nvPr>
            <p:ph type="sldNum" sz="quarter" idx="12"/>
          </p:nvPr>
        </p:nvSpPr>
        <p:spPr>
          <a:xfrm>
            <a:off x="1437664" y="798973"/>
            <a:ext cx="811019" cy="503578"/>
          </a:xfrm>
        </p:spPr>
        <p:txBody>
          <a:bodyPr/>
          <a:lstStyle/>
          <a:p>
            <a:fld id="{04181244-7D90-4A00-9414-925602662631}" type="slidenum">
              <a:rPr lang="en-IN" smtClean="0"/>
              <a:pPr/>
              <a:t>‹#›</a:t>
            </a:fld>
            <a:endParaRPr lang="en-I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07894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4323FF-2AB0-44FF-8C06-14CF4BF13FED}" type="datetimeFigureOut">
              <a:rPr lang="en-IN" smtClean="0"/>
              <a:pPr/>
              <a:t>28-08-2019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181244-7D90-4A00-9414-925602662631}" type="slidenum">
              <a:rPr lang="en-IN" smtClean="0"/>
              <a:pPr/>
              <a:t>‹#›</a:t>
            </a:fld>
            <a:endParaRPr lang="en-I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081097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4323FF-2AB0-44FF-8C06-14CF4BF13FED}" type="datetimeFigureOut">
              <a:rPr lang="en-IN" smtClean="0"/>
              <a:pPr/>
              <a:t>28-08-2019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181244-7D90-4A00-9414-925602662631}" type="slidenum">
              <a:rPr lang="en-IN" smtClean="0"/>
              <a:pPr/>
              <a:t>‹#›</a:t>
            </a:fld>
            <a:endParaRPr lang="en-I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4159956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4323FF-2AB0-44FF-8C06-14CF4BF13FED}" type="datetimeFigureOut">
              <a:rPr lang="en-IN" smtClean="0"/>
              <a:pPr/>
              <a:t>28-08-2019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181244-7D90-4A00-9414-925602662631}" type="slidenum">
              <a:rPr lang="en-IN" smtClean="0"/>
              <a:pPr/>
              <a:t>‹#›</a:t>
            </a:fld>
            <a:endParaRPr lang="en-I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53053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4323FF-2AB0-44FF-8C06-14CF4BF13FED}" type="datetimeFigureOut">
              <a:rPr lang="en-IN" smtClean="0"/>
              <a:pPr/>
              <a:t>28-08-2019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181244-7D90-4A00-9414-925602662631}" type="slidenum">
              <a:rPr lang="en-IN" smtClean="0"/>
              <a:pPr/>
              <a:t>‹#›</a:t>
            </a:fld>
            <a:endParaRPr lang="en-I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5407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4323FF-2AB0-44FF-8C06-14CF4BF13FED}" type="datetimeFigureOut">
              <a:rPr lang="en-IN" smtClean="0"/>
              <a:pPr/>
              <a:t>28-08-2019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4181244-7D90-4A00-9414-925602662631}" type="slidenum">
              <a:rPr lang="en-IN" smtClean="0"/>
              <a:pPr/>
              <a:t>‹#›</a:t>
            </a:fld>
            <a:endParaRPr lang="en-I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548597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4323FF-2AB0-44FF-8C06-14CF4BF13FED}" type="datetimeFigureOut">
              <a:rPr lang="en-IN" smtClean="0"/>
              <a:pPr/>
              <a:t>28-08-2019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4181244-7D90-4A00-9414-925602662631}" type="slidenum">
              <a:rPr lang="en-IN" smtClean="0"/>
              <a:pPr/>
              <a:t>‹#›</a:t>
            </a:fld>
            <a:endParaRPr lang="en-I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36056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4323FF-2AB0-44FF-8C06-14CF4BF13FED}" type="datetimeFigureOut">
              <a:rPr lang="en-IN" smtClean="0"/>
              <a:pPr/>
              <a:t>28-08-2019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4181244-7D90-4A00-9414-925602662631}" type="slidenum">
              <a:rPr lang="en-IN" smtClean="0"/>
              <a:pPr/>
              <a:t>‹#›</a:t>
            </a:fld>
            <a:endParaRPr lang="en-I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670897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323FF-2AB0-44FF-8C06-14CF4BF13FED}" type="datetimeFigureOut">
              <a:rPr lang="en-IN" smtClean="0"/>
              <a:pPr/>
              <a:t>28-08-2019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4181244-7D90-4A00-9414-925602662631}" type="slidenum">
              <a:rPr lang="en-IN" smtClean="0"/>
              <a:pPr/>
              <a:t>‹#›</a:t>
            </a:fld>
            <a:endParaRPr lang="en-IN"/>
          </a:p>
        </p:txBody>
      </p:sp>
    </p:spTree>
    <p:extLst>
      <p:ext uri="{BB962C8B-B14F-4D97-AF65-F5344CB8AC3E}">
        <p14:creationId xmlns:p14="http://schemas.microsoft.com/office/powerpoint/2010/main" xmlns="" val="144747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4323FF-2AB0-44FF-8C06-14CF4BF13FED}" type="datetimeFigureOut">
              <a:rPr lang="en-IN" smtClean="0"/>
              <a:pPr/>
              <a:t>28-08-2019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4181244-7D90-4A00-9414-925602662631}" type="slidenum">
              <a:rPr lang="en-IN" smtClean="0"/>
              <a:pPr/>
              <a:t>‹#›</a:t>
            </a:fld>
            <a:endParaRPr lang="en-I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63708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94323FF-2AB0-44FF-8C06-14CF4BF13FED}" type="datetimeFigureOut">
              <a:rPr lang="en-IN" smtClean="0"/>
              <a:pPr/>
              <a:t>28-08-2019</a:t>
            </a:fld>
            <a:endParaRPr lang="en-IN"/>
          </a:p>
        </p:txBody>
      </p:sp>
      <p:sp>
        <p:nvSpPr>
          <p:cNvPr id="6" name="Footer Placeholder 5"/>
          <p:cNvSpPr>
            <a:spLocks noGrp="1"/>
          </p:cNvSpPr>
          <p:nvPr>
            <p:ph type="ftr" sz="quarter" idx="11"/>
          </p:nvPr>
        </p:nvSpPr>
        <p:spPr>
          <a:xfrm>
            <a:off x="1447382" y="318640"/>
            <a:ext cx="5541004" cy="320931"/>
          </a:xfrm>
        </p:spPr>
        <p:txBody>
          <a:bodyPr/>
          <a:lstStyle/>
          <a:p>
            <a:endParaRPr lang="en-IN"/>
          </a:p>
        </p:txBody>
      </p:sp>
      <p:sp>
        <p:nvSpPr>
          <p:cNvPr id="7" name="Slide Number Placeholder 6"/>
          <p:cNvSpPr>
            <a:spLocks noGrp="1"/>
          </p:cNvSpPr>
          <p:nvPr>
            <p:ph type="sldNum" sz="quarter" idx="12"/>
          </p:nvPr>
        </p:nvSpPr>
        <p:spPr/>
        <p:txBody>
          <a:bodyPr/>
          <a:lstStyle/>
          <a:p>
            <a:fld id="{04181244-7D90-4A00-9414-925602662631}" type="slidenum">
              <a:rPr lang="en-IN" smtClean="0"/>
              <a:pPr/>
              <a:t>‹#›</a:t>
            </a:fld>
            <a:endParaRPr lang="en-I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47505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94323FF-2AB0-44FF-8C06-14CF4BF13FED}" type="datetimeFigureOut">
              <a:rPr lang="en-IN" smtClean="0"/>
              <a:pPr/>
              <a:t>28-08-2019</a:t>
            </a:fld>
            <a:endParaRPr lang="en-I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4181244-7D90-4A00-9414-925602662631}" type="slidenum">
              <a:rPr lang="en-IN" smtClean="0"/>
              <a:pPr/>
              <a:t>‹#›</a:t>
            </a:fld>
            <a:endParaRPr lang="en-I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0878410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7780" y="802298"/>
            <a:ext cx="8637073" cy="2541431"/>
          </a:xfrm>
        </p:spPr>
        <p:txBody>
          <a:bodyPr>
            <a:normAutofit/>
          </a:bodyPr>
          <a:lstStyle/>
          <a:p>
            <a:pPr algn="ctr"/>
            <a:r>
              <a:rPr lang="en-IN" sz="4800" b="1" dirty="0" smtClean="0">
                <a:solidFill>
                  <a:srgbClr val="C00000"/>
                </a:solidFill>
                <a:latin typeface="Arial" panose="020B0604020202020204" pitchFamily="34" charset="0"/>
                <a:cs typeface="Arial" panose="020B0604020202020204" pitchFamily="34" charset="0"/>
              </a:rPr>
              <a:t>Rational Use of Blood &amp; </a:t>
            </a:r>
            <a:br>
              <a:rPr lang="en-IN" sz="4800" b="1" dirty="0" smtClean="0">
                <a:solidFill>
                  <a:srgbClr val="C00000"/>
                </a:solidFill>
                <a:latin typeface="Arial" panose="020B0604020202020204" pitchFamily="34" charset="0"/>
                <a:cs typeface="Arial" panose="020B0604020202020204" pitchFamily="34" charset="0"/>
              </a:rPr>
            </a:br>
            <a:r>
              <a:rPr lang="en-IN" sz="4800" b="1" dirty="0" smtClean="0">
                <a:solidFill>
                  <a:srgbClr val="C00000"/>
                </a:solidFill>
                <a:latin typeface="Arial" panose="020B0604020202020204" pitchFamily="34" charset="0"/>
                <a:cs typeface="Arial" panose="020B0604020202020204" pitchFamily="34" charset="0"/>
              </a:rPr>
              <a:t>Blood Administration</a:t>
            </a:r>
            <a:endParaRPr lang="en-IN" sz="4800" b="1" dirty="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1805" y="1246717"/>
            <a:ext cx="2085975" cy="2190750"/>
          </a:xfrm>
          <a:prstGeom prst="rect">
            <a:avLst/>
          </a:prstGeom>
        </p:spPr>
      </p:pic>
    </p:spTree>
    <p:extLst>
      <p:ext uri="{BB962C8B-B14F-4D97-AF65-F5344CB8AC3E}">
        <p14:creationId xmlns:p14="http://schemas.microsoft.com/office/powerpoint/2010/main" xmlns="" val="1119530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solidFill>
                  <a:srgbClr val="FF0000"/>
                </a:solidFill>
                <a:latin typeface="Arial" panose="020B0604020202020204" pitchFamily="34" charset="0"/>
                <a:cs typeface="Arial" panose="020B0604020202020204" pitchFamily="34" charset="0"/>
              </a:rPr>
              <a:t>Why ‘Whole Blood’ is </a:t>
            </a:r>
            <a:r>
              <a:rPr lang="en-US" b="1" i="1" u="sng" cap="none" dirty="0" smtClean="0">
                <a:solidFill>
                  <a:srgbClr val="FF0000"/>
                </a:solidFill>
                <a:latin typeface="Arial" panose="020B0604020202020204" pitchFamily="34" charset="0"/>
                <a:cs typeface="Arial" panose="020B0604020202020204" pitchFamily="34" charset="0"/>
              </a:rPr>
              <a:t>Not Rational</a:t>
            </a:r>
            <a:r>
              <a:rPr lang="en-US" b="1" dirty="0">
                <a:solidFill>
                  <a:srgbClr val="800080"/>
                </a:solidFill>
                <a:latin typeface="Tahoma" pitchFamily="34" charset="0"/>
                <a:cs typeface="Arial Unicode MS" pitchFamily="34" charset="-128"/>
              </a:rPr>
              <a:t/>
            </a:r>
            <a:br>
              <a:rPr lang="en-US" b="1" dirty="0">
                <a:solidFill>
                  <a:srgbClr val="800080"/>
                </a:solidFill>
                <a:latin typeface="Tahoma" pitchFamily="34" charset="0"/>
                <a:cs typeface="Arial Unicode MS" pitchFamily="34" charset="-128"/>
              </a:rPr>
            </a:br>
            <a:endParaRPr lang="en-IN" dirty="0"/>
          </a:p>
        </p:txBody>
      </p:sp>
      <p:sp>
        <p:nvSpPr>
          <p:cNvPr id="3" name="Content Placeholder 2"/>
          <p:cNvSpPr>
            <a:spLocks noGrp="1"/>
          </p:cNvSpPr>
          <p:nvPr>
            <p:ph idx="1"/>
          </p:nvPr>
        </p:nvSpPr>
        <p:spPr>
          <a:xfrm>
            <a:off x="914401" y="2015732"/>
            <a:ext cx="10140454" cy="3743230"/>
          </a:xfrm>
        </p:spPr>
        <p:txBody>
          <a:bodyPr>
            <a:noAutofit/>
          </a:bodyPr>
          <a:lstStyle/>
          <a:p>
            <a:pPr eaLnBrk="0" hangingPunct="0">
              <a:buClr>
                <a:srgbClr val="C00000"/>
              </a:buClr>
              <a:buFont typeface="Wingdings" panose="05000000000000000000" pitchFamily="2" charset="2"/>
              <a:buChar char="v"/>
              <a:defRPr/>
            </a:pPr>
            <a:r>
              <a:rPr lang="en-US" sz="1800" b="1" dirty="0">
                <a:latin typeface="Arial" panose="020B0604020202020204" pitchFamily="34" charset="0"/>
                <a:cs typeface="Arial" panose="020B0604020202020204" pitchFamily="34" charset="0"/>
              </a:rPr>
              <a:t>Better patient </a:t>
            </a:r>
            <a:r>
              <a:rPr lang="en-US" sz="1800" b="1" dirty="0" smtClean="0">
                <a:latin typeface="Arial" panose="020B0604020202020204" pitchFamily="34" charset="0"/>
                <a:cs typeface="Arial" panose="020B0604020202020204" pitchFamily="34" charset="0"/>
              </a:rPr>
              <a:t>management</a:t>
            </a:r>
            <a:endParaRPr lang="en-US" sz="1800" dirty="0">
              <a:latin typeface="Arial" panose="020B0604020202020204" pitchFamily="34" charset="0"/>
              <a:cs typeface="Arial" panose="020B0604020202020204" pitchFamily="34" charset="0"/>
            </a:endParaRPr>
          </a:p>
          <a:p>
            <a:pPr lvl="2" eaLnBrk="0" hangingPunct="0">
              <a:buClr>
                <a:srgbClr val="C00000"/>
              </a:buClr>
              <a:defRPr/>
            </a:pPr>
            <a:r>
              <a:rPr lang="en-US" dirty="0">
                <a:latin typeface="Arial" panose="020B0604020202020204" pitchFamily="34" charset="0"/>
                <a:cs typeface="Arial" panose="020B0604020202020204" pitchFamily="34" charset="0"/>
              </a:rPr>
              <a:t> concentrated dose of required </a:t>
            </a:r>
            <a:r>
              <a:rPr lang="en-US" dirty="0" smtClean="0">
                <a:latin typeface="Arial" panose="020B0604020202020204" pitchFamily="34" charset="0"/>
                <a:cs typeface="Arial" panose="020B0604020202020204" pitchFamily="34" charset="0"/>
              </a:rPr>
              <a:t>component</a:t>
            </a:r>
          </a:p>
          <a:p>
            <a:pPr lvl="2" eaLnBrk="0" hangingPunct="0">
              <a:buClr>
                <a:srgbClr val="C00000"/>
              </a:buClr>
              <a:defRPr/>
            </a:pPr>
            <a:r>
              <a:rPr lang="en-US" dirty="0" smtClean="0">
                <a:latin typeface="Arial" panose="020B0604020202020204" pitchFamily="34" charset="0"/>
                <a:cs typeface="Arial" panose="020B0604020202020204" pitchFamily="34" charset="0"/>
              </a:rPr>
              <a:t>avoid </a:t>
            </a:r>
            <a:r>
              <a:rPr lang="en-US" dirty="0">
                <a:latin typeface="Arial" panose="020B0604020202020204" pitchFamily="34" charset="0"/>
                <a:cs typeface="Arial" panose="020B0604020202020204" pitchFamily="34" charset="0"/>
              </a:rPr>
              <a:t>circulatory </a:t>
            </a:r>
            <a:r>
              <a:rPr lang="en-US" dirty="0" smtClean="0">
                <a:latin typeface="Arial" panose="020B0604020202020204" pitchFamily="34" charset="0"/>
                <a:cs typeface="Arial" panose="020B0604020202020204" pitchFamily="34" charset="0"/>
              </a:rPr>
              <a:t>overload</a:t>
            </a:r>
          </a:p>
          <a:p>
            <a:pPr lvl="2" eaLnBrk="0" hangingPunct="0">
              <a:buClr>
                <a:srgbClr val="C00000"/>
              </a:buClr>
              <a:defRPr/>
            </a:pP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minimize reactions</a:t>
            </a:r>
          </a:p>
          <a:p>
            <a:pPr marL="0" indent="0" eaLnBrk="0" hangingPunct="0">
              <a:buNone/>
              <a:defRPr/>
            </a:pP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eg</a:t>
            </a:r>
            <a:r>
              <a:rPr lang="en-US" sz="1600" dirty="0">
                <a:latin typeface="Arial" panose="020B0604020202020204" pitchFamily="34" charset="0"/>
                <a:cs typeface="Arial" panose="020B0604020202020204" pitchFamily="34" charset="0"/>
              </a:rPr>
              <a:t>. Requirement of platelets to raise count from </a:t>
            </a:r>
            <a:r>
              <a:rPr lang="en-US" sz="1600" dirty="0" smtClean="0">
                <a:latin typeface="Arial" panose="020B0604020202020204" pitchFamily="34" charset="0"/>
                <a:cs typeface="Arial" panose="020B0604020202020204" pitchFamily="34" charset="0"/>
              </a:rPr>
              <a:t>30 </a:t>
            </a:r>
            <a:r>
              <a:rPr lang="en-US" sz="1600" dirty="0">
                <a:latin typeface="Arial" panose="020B0604020202020204" pitchFamily="34" charset="0"/>
                <a:cs typeface="Arial" panose="020B0604020202020204" pitchFamily="34" charset="0"/>
              </a:rPr>
              <a:t>to 50,000/</a:t>
            </a:r>
            <a:r>
              <a:rPr lang="en-US" sz="1600" dirty="0" err="1">
                <a:latin typeface="Arial" panose="020B0604020202020204" pitchFamily="34" charset="0"/>
                <a:cs typeface="Arial" panose="020B0604020202020204" pitchFamily="34" charset="0"/>
              </a:rPr>
              <a:t>ul</a:t>
            </a:r>
            <a:endParaRPr lang="en-US" sz="1600" dirty="0">
              <a:latin typeface="Arial" panose="020B0604020202020204" pitchFamily="34" charset="0"/>
              <a:cs typeface="Arial" panose="020B0604020202020204" pitchFamily="34" charset="0"/>
            </a:endParaRPr>
          </a:p>
          <a:p>
            <a:pPr lvl="1" eaLnBrk="0" hangingPunct="0">
              <a:buClr>
                <a:srgbClr val="C00000"/>
              </a:buClr>
              <a:defRPr/>
            </a:pPr>
            <a:r>
              <a:rPr lang="en-US" sz="1600" dirty="0" smtClean="0">
                <a:latin typeface="Arial" panose="020B0604020202020204" pitchFamily="34" charset="0"/>
                <a:cs typeface="Arial" panose="020B0604020202020204" pitchFamily="34" charset="0"/>
              </a:rPr>
              <a:t>      Fresh </a:t>
            </a:r>
            <a:r>
              <a:rPr lang="en-US" sz="1600" dirty="0">
                <a:latin typeface="Arial" panose="020B0604020202020204" pitchFamily="34" charset="0"/>
                <a:cs typeface="Arial" panose="020B0604020202020204" pitchFamily="34" charset="0"/>
              </a:rPr>
              <a:t>whole blood		5 units		1750 </a:t>
            </a:r>
            <a:r>
              <a:rPr lang="en-US" sz="1600" dirty="0" smtClean="0">
                <a:latin typeface="Arial" panose="020B0604020202020204" pitchFamily="34" charset="0"/>
                <a:cs typeface="Arial" panose="020B0604020202020204" pitchFamily="34" charset="0"/>
              </a:rPr>
              <a:t>ml</a:t>
            </a:r>
          </a:p>
          <a:p>
            <a:pPr lvl="1" eaLnBrk="0" hangingPunct="0">
              <a:buClr>
                <a:srgbClr val="C00000"/>
              </a:buClr>
              <a:defRPr/>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Random </a:t>
            </a:r>
            <a:r>
              <a:rPr lang="en-US" sz="1600" dirty="0">
                <a:latin typeface="Arial" panose="020B0604020202020204" pitchFamily="34" charset="0"/>
                <a:cs typeface="Arial" panose="020B0604020202020204" pitchFamily="34" charset="0"/>
              </a:rPr>
              <a:t>platelets		5 units		</a:t>
            </a:r>
            <a:r>
              <a:rPr lang="en-US" sz="1600" dirty="0" smtClean="0">
                <a:latin typeface="Arial" panose="020B0604020202020204" pitchFamily="34" charset="0"/>
                <a:cs typeface="Arial" panose="020B0604020202020204" pitchFamily="34" charset="0"/>
              </a:rPr>
              <a:t>350-450 ml</a:t>
            </a:r>
          </a:p>
          <a:p>
            <a:pPr lvl="1" eaLnBrk="0" hangingPunct="0">
              <a:buClr>
                <a:srgbClr val="C00000"/>
              </a:buClr>
              <a:defRPr/>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Apheresis </a:t>
            </a:r>
            <a:r>
              <a:rPr lang="en-US" sz="1600" dirty="0">
                <a:latin typeface="Arial" panose="020B0604020202020204" pitchFamily="34" charset="0"/>
                <a:cs typeface="Arial" panose="020B0604020202020204" pitchFamily="34" charset="0"/>
              </a:rPr>
              <a:t>platelets		1 unit		</a:t>
            </a:r>
            <a:r>
              <a:rPr lang="en-US" sz="1600" dirty="0" smtClean="0">
                <a:latin typeface="Arial" panose="020B0604020202020204" pitchFamily="34" charset="0"/>
                <a:cs typeface="Arial" panose="020B0604020202020204" pitchFamily="34" charset="0"/>
              </a:rPr>
              <a:t>200-300 ml</a:t>
            </a:r>
            <a:endParaRPr lang="en-US" sz="1600" dirty="0">
              <a:latin typeface="Arial" panose="020B0604020202020204" pitchFamily="34" charset="0"/>
              <a:cs typeface="Arial" panose="020B0604020202020204" pitchFamily="34" charset="0"/>
            </a:endParaRPr>
          </a:p>
          <a:p>
            <a:pPr eaLnBrk="0" hangingPunct="0">
              <a:buClr>
                <a:srgbClr val="C00000"/>
              </a:buClr>
              <a:buFont typeface="Wingdings" panose="05000000000000000000" pitchFamily="2" charset="2"/>
              <a:buChar char="v"/>
              <a:defRPr/>
            </a:pPr>
            <a:r>
              <a:rPr lang="en-US" sz="16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Decreased cost of management</a:t>
            </a:r>
            <a:endParaRPr lang="en-US" sz="1800" dirty="0">
              <a:latin typeface="Arial" panose="020B0604020202020204" pitchFamily="34" charset="0"/>
              <a:cs typeface="Arial" panose="020B0604020202020204" pitchFamily="34" charset="0"/>
            </a:endParaRPr>
          </a:p>
          <a:p>
            <a:pPr lvl="2" eaLnBrk="0" hangingPunct="0">
              <a:lnSpc>
                <a:spcPct val="90000"/>
              </a:lnSpc>
              <a:buClr>
                <a:srgbClr val="C00000"/>
              </a:buClr>
              <a:defRPr/>
            </a:pPr>
            <a:r>
              <a:rPr lang="en-US" dirty="0">
                <a:latin typeface="Arial" panose="020B0604020202020204" pitchFamily="34" charset="0"/>
                <a:cs typeface="Arial" panose="020B0604020202020204" pitchFamily="34" charset="0"/>
              </a:rPr>
              <a:t>except for the cost of bag, other expenses  remain same</a:t>
            </a:r>
          </a:p>
          <a:p>
            <a:endParaRPr lang="en-IN"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97543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a:solidFill>
                  <a:srgbClr val="FF0000"/>
                </a:solidFill>
                <a:latin typeface="Arial" charset="0"/>
                <a:cs typeface="Arial" charset="0"/>
              </a:rPr>
              <a:t>Whole Blood Vs Packed Red Cells</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60173497"/>
              </p:ext>
            </p:extLst>
          </p:nvPr>
        </p:nvGraphicFramePr>
        <p:xfrm>
          <a:off x="1451029" y="1853754"/>
          <a:ext cx="9604374" cy="4226409"/>
        </p:xfrm>
        <a:graphic>
          <a:graphicData uri="http://schemas.openxmlformats.org/drawingml/2006/table">
            <a:tbl>
              <a:tblPr firstRow="1" bandRow="1">
                <a:tableStyleId>{5C22544A-7EE6-4342-B048-85BDC9FD1C3A}</a:tableStyleId>
              </a:tblPr>
              <a:tblGrid>
                <a:gridCol w="3201458">
                  <a:extLst>
                    <a:ext uri="{9D8B030D-6E8A-4147-A177-3AD203B41FA5}">
                      <a16:colId xmlns:a16="http://schemas.microsoft.com/office/drawing/2014/main" xmlns="" val="4294645363"/>
                    </a:ext>
                  </a:extLst>
                </a:gridCol>
                <a:gridCol w="3201458">
                  <a:extLst>
                    <a:ext uri="{9D8B030D-6E8A-4147-A177-3AD203B41FA5}">
                      <a16:colId xmlns:a16="http://schemas.microsoft.com/office/drawing/2014/main" xmlns="" val="3582348920"/>
                    </a:ext>
                  </a:extLst>
                </a:gridCol>
                <a:gridCol w="3201458">
                  <a:extLst>
                    <a:ext uri="{9D8B030D-6E8A-4147-A177-3AD203B41FA5}">
                      <a16:colId xmlns:a16="http://schemas.microsoft.com/office/drawing/2014/main" xmlns="" val="665414879"/>
                    </a:ext>
                  </a:extLst>
                </a:gridCol>
              </a:tblGrid>
              <a:tr h="384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C00000"/>
                          </a:solidFill>
                          <a:effectLst/>
                          <a:latin typeface="Arial Narrow" pitchFamily="34" charset="0"/>
                          <a:ea typeface="ＭＳ Ｐゴシック" charset="-128"/>
                        </a:rPr>
                        <a:t>Parameter</a:t>
                      </a:r>
                    </a:p>
                  </a:txBody>
                  <a:tcPr marL="99060" marR="9906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C00000"/>
                          </a:solidFill>
                          <a:effectLst/>
                          <a:latin typeface="Arial Narrow" pitchFamily="34" charset="0"/>
                          <a:ea typeface="ＭＳ Ｐゴシック" charset="-128"/>
                        </a:rPr>
                        <a:t>Whole blood</a:t>
                      </a:r>
                    </a:p>
                  </a:txBody>
                  <a:tcPr marL="99060" marR="9906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C00000"/>
                          </a:solidFill>
                          <a:effectLst/>
                          <a:latin typeface="Arial Narrow" pitchFamily="34" charset="0"/>
                          <a:ea typeface="ＭＳ Ｐゴシック" charset="-128"/>
                        </a:rPr>
                        <a:t>Packed red cells</a:t>
                      </a:r>
                    </a:p>
                  </a:txBody>
                  <a:tcPr marL="99060" marR="99060" horzOverflow="overflow"/>
                </a:tc>
                <a:extLst>
                  <a:ext uri="{0D108BD9-81ED-4DB2-BD59-A6C34878D82A}">
                    <a16:rowId xmlns:a16="http://schemas.microsoft.com/office/drawing/2014/main" xmlns="" val="2552093654"/>
                  </a:ext>
                </a:extLst>
              </a:tr>
              <a:tr h="384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ea typeface="ＭＳ Ｐゴシック" charset="-128"/>
                        </a:rPr>
                        <a:t>Volume</a:t>
                      </a:r>
                    </a:p>
                  </a:txBody>
                  <a:tcPr marL="99060" marR="9906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ea typeface="ＭＳ Ｐゴシック" charset="-128"/>
                        </a:rPr>
                        <a:t>350 – 450 ml</a:t>
                      </a:r>
                    </a:p>
                  </a:txBody>
                  <a:tcPr marL="99060" marR="9906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ea typeface="ＭＳ Ｐゴシック" charset="-128"/>
                        </a:rPr>
                        <a:t>200 – 240 ml</a:t>
                      </a:r>
                    </a:p>
                  </a:txBody>
                  <a:tcPr marL="99060" marR="99060" horzOverflow="overflow"/>
                </a:tc>
                <a:extLst>
                  <a:ext uri="{0D108BD9-81ED-4DB2-BD59-A6C34878D82A}">
                    <a16:rowId xmlns:a16="http://schemas.microsoft.com/office/drawing/2014/main" xmlns="" val="2177164525"/>
                  </a:ext>
                </a:extLst>
              </a:tr>
              <a:tr h="384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ea typeface="ＭＳ Ｐゴシック" charset="-128"/>
                        </a:rPr>
                        <a:t>Increment in </a:t>
                      </a:r>
                      <a:r>
                        <a:rPr kumimoji="0" lang="en-US" sz="1600" b="1" i="0" u="none" strike="noStrike" cap="none" normalizeH="0" baseline="0" dirty="0" err="1" smtClean="0">
                          <a:ln>
                            <a:noFill/>
                          </a:ln>
                          <a:solidFill>
                            <a:srgbClr val="000000"/>
                          </a:solidFill>
                          <a:effectLst/>
                          <a:latin typeface="Arial Narrow" pitchFamily="34" charset="0"/>
                          <a:ea typeface="ＭＳ Ｐゴシック" charset="-128"/>
                        </a:rPr>
                        <a:t>Hb</a:t>
                      </a:r>
                      <a:endParaRPr kumimoji="0" lang="en-US" sz="1600" b="1" i="0" u="none" strike="noStrike" cap="none" normalizeH="0" baseline="0" dirty="0" smtClean="0">
                        <a:ln>
                          <a:noFill/>
                        </a:ln>
                        <a:solidFill>
                          <a:srgbClr val="000000"/>
                        </a:solidFill>
                        <a:effectLst/>
                        <a:latin typeface="Arial Narrow" pitchFamily="34" charset="0"/>
                        <a:ea typeface="ＭＳ Ｐゴシック" charset="-128"/>
                      </a:endParaRPr>
                    </a:p>
                  </a:txBody>
                  <a:tcPr marL="99060" marR="9906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ea typeface="ＭＳ Ｐゴシック" charset="-128"/>
                        </a:rPr>
                        <a:t>1 -1.5 gm/dl</a:t>
                      </a:r>
                    </a:p>
                  </a:txBody>
                  <a:tcPr marL="99060" marR="9906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ea typeface="ＭＳ Ｐゴシック" charset="-128"/>
                        </a:rPr>
                        <a:t>1 -1.5 gm/dl</a:t>
                      </a:r>
                    </a:p>
                  </a:txBody>
                  <a:tcPr marL="99060" marR="99060" horzOverflow="overflow"/>
                </a:tc>
                <a:extLst>
                  <a:ext uri="{0D108BD9-81ED-4DB2-BD59-A6C34878D82A}">
                    <a16:rowId xmlns:a16="http://schemas.microsoft.com/office/drawing/2014/main" xmlns="" val="4071884236"/>
                  </a:ext>
                </a:extLst>
              </a:tr>
              <a:tr h="384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ea typeface="ＭＳ Ｐゴシック" charset="-128"/>
                        </a:rPr>
                        <a:t>Red cell mass /ml</a:t>
                      </a:r>
                    </a:p>
                  </a:txBody>
                  <a:tcPr marL="99060" marR="9906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ea typeface="ＭＳ Ｐゴシック" charset="-128"/>
                        </a:rPr>
                        <a:t>Same as PRBC</a:t>
                      </a:r>
                    </a:p>
                  </a:txBody>
                  <a:tcPr marL="99060" marR="9906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ea typeface="ＭＳ Ｐゴシック" charset="-128"/>
                        </a:rPr>
                        <a:t>Same as WB</a:t>
                      </a:r>
                    </a:p>
                  </a:txBody>
                  <a:tcPr marL="99060" marR="99060" horzOverflow="overflow"/>
                </a:tc>
                <a:extLst>
                  <a:ext uri="{0D108BD9-81ED-4DB2-BD59-A6C34878D82A}">
                    <a16:rowId xmlns:a16="http://schemas.microsoft.com/office/drawing/2014/main" xmlns="" val="115528182"/>
                  </a:ext>
                </a:extLst>
              </a:tr>
              <a:tr h="384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ea typeface="ＭＳ Ｐゴシック" charset="-128"/>
                        </a:rPr>
                        <a:t>Viable platelets</a:t>
                      </a:r>
                    </a:p>
                  </a:txBody>
                  <a:tcPr marL="99060" marR="9906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ea typeface="ＭＳ Ｐゴシック" charset="-128"/>
                        </a:rPr>
                        <a:t>No</a:t>
                      </a:r>
                    </a:p>
                  </a:txBody>
                  <a:tcPr marL="99060" marR="9906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ea typeface="ＭＳ Ｐゴシック" charset="-128"/>
                        </a:rPr>
                        <a:t>No</a:t>
                      </a:r>
                    </a:p>
                  </a:txBody>
                  <a:tcPr marL="99060" marR="99060" horzOverflow="overflow"/>
                </a:tc>
                <a:extLst>
                  <a:ext uri="{0D108BD9-81ED-4DB2-BD59-A6C34878D82A}">
                    <a16:rowId xmlns:a16="http://schemas.microsoft.com/office/drawing/2014/main" xmlns="" val="3154391886"/>
                  </a:ext>
                </a:extLst>
              </a:tr>
              <a:tr h="384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ea typeface="ＭＳ Ｐゴシック" charset="-128"/>
                        </a:rPr>
                        <a:t>Labile factors</a:t>
                      </a:r>
                    </a:p>
                  </a:txBody>
                  <a:tcPr marL="99060" marR="9906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ea typeface="ＭＳ Ｐゴシック" charset="-128"/>
                        </a:rPr>
                        <a:t>No</a:t>
                      </a:r>
                    </a:p>
                  </a:txBody>
                  <a:tcPr marL="99060" marR="9906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ea typeface="ＭＳ Ｐゴシック" charset="-128"/>
                        </a:rPr>
                        <a:t>No</a:t>
                      </a:r>
                    </a:p>
                  </a:txBody>
                  <a:tcPr marL="99060" marR="99060" horzOverflow="overflow"/>
                </a:tc>
                <a:extLst>
                  <a:ext uri="{0D108BD9-81ED-4DB2-BD59-A6C34878D82A}">
                    <a16:rowId xmlns:a16="http://schemas.microsoft.com/office/drawing/2014/main" xmlns="" val="263717318"/>
                  </a:ext>
                </a:extLst>
              </a:tr>
              <a:tr h="384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ea typeface="ＭＳ Ｐゴシック" charset="-128"/>
                        </a:rPr>
                        <a:t>Plasma citrate</a:t>
                      </a:r>
                    </a:p>
                  </a:txBody>
                  <a:tcPr marL="99060" marR="9906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ea typeface="ＭＳ Ｐゴシック" charset="-128"/>
                        </a:rPr>
                        <a:t>++++</a:t>
                      </a:r>
                    </a:p>
                  </a:txBody>
                  <a:tcPr marL="99060" marR="9906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ea typeface="ＭＳ Ｐゴシック" charset="-128"/>
                        </a:rPr>
                        <a:t>+</a:t>
                      </a:r>
                    </a:p>
                  </a:txBody>
                  <a:tcPr marL="99060" marR="99060" horzOverflow="overflow"/>
                </a:tc>
                <a:extLst>
                  <a:ext uri="{0D108BD9-81ED-4DB2-BD59-A6C34878D82A}">
                    <a16:rowId xmlns:a16="http://schemas.microsoft.com/office/drawing/2014/main" xmlns="" val="256861736"/>
                  </a:ext>
                </a:extLst>
              </a:tr>
              <a:tr h="384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ea typeface="ＭＳ Ｐゴシック" charset="-128"/>
                        </a:rPr>
                        <a:t>Allergic reactions</a:t>
                      </a:r>
                    </a:p>
                  </a:txBody>
                  <a:tcPr marL="99060" marR="9906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ea typeface="ＭＳ Ｐゴシック" charset="-128"/>
                        </a:rPr>
                        <a:t>++++</a:t>
                      </a:r>
                    </a:p>
                  </a:txBody>
                  <a:tcPr marL="99060" marR="9906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ea typeface="ＭＳ Ｐゴシック" charset="-128"/>
                        </a:rPr>
                        <a:t>+</a:t>
                      </a:r>
                    </a:p>
                  </a:txBody>
                  <a:tcPr marL="99060" marR="99060" horzOverflow="overflow"/>
                </a:tc>
                <a:extLst>
                  <a:ext uri="{0D108BD9-81ED-4DB2-BD59-A6C34878D82A}">
                    <a16:rowId xmlns:a16="http://schemas.microsoft.com/office/drawing/2014/main" xmlns="" val="3770307574"/>
                  </a:ext>
                </a:extLst>
              </a:tr>
              <a:tr h="384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ea typeface="ＭＳ Ｐゴシック" charset="-128"/>
                        </a:rPr>
                        <a:t>FNHTR</a:t>
                      </a:r>
                    </a:p>
                  </a:txBody>
                  <a:tcPr marL="99060" marR="9906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ea typeface="ＭＳ Ｐゴシック" charset="-128"/>
                        </a:rPr>
                        <a:t>++++</a:t>
                      </a:r>
                    </a:p>
                  </a:txBody>
                  <a:tcPr marL="99060" marR="9906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ea typeface="ＭＳ Ｐゴシック" charset="-128"/>
                        </a:rPr>
                        <a:t>+</a:t>
                      </a:r>
                    </a:p>
                  </a:txBody>
                  <a:tcPr marL="99060" marR="99060" horzOverflow="overflow"/>
                </a:tc>
                <a:extLst>
                  <a:ext uri="{0D108BD9-81ED-4DB2-BD59-A6C34878D82A}">
                    <a16:rowId xmlns:a16="http://schemas.microsoft.com/office/drawing/2014/main" xmlns="" val="4097393629"/>
                  </a:ext>
                </a:extLst>
              </a:tr>
              <a:tr h="384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ea typeface="ＭＳ Ｐゴシック" charset="-128"/>
                        </a:rPr>
                        <a:t>Risk of TTI</a:t>
                      </a:r>
                    </a:p>
                  </a:txBody>
                  <a:tcPr marL="99060" marR="9906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ea typeface="ＭＳ Ｐゴシック" charset="-128"/>
                        </a:rPr>
                        <a:t>++++</a:t>
                      </a:r>
                    </a:p>
                  </a:txBody>
                  <a:tcPr marL="99060" marR="9906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ea typeface="ＭＳ Ｐゴシック" charset="-128"/>
                        </a:rPr>
                        <a:t>+</a:t>
                      </a:r>
                    </a:p>
                  </a:txBody>
                  <a:tcPr marL="99060" marR="99060" horzOverflow="overflow"/>
                </a:tc>
                <a:extLst>
                  <a:ext uri="{0D108BD9-81ED-4DB2-BD59-A6C34878D82A}">
                    <a16:rowId xmlns:a16="http://schemas.microsoft.com/office/drawing/2014/main" xmlns="" val="535611132"/>
                  </a:ext>
                </a:extLst>
              </a:tr>
              <a:tr h="384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ea typeface="ＭＳ Ｐゴシック" charset="-128"/>
                        </a:rPr>
                        <a:t>Waste of components</a:t>
                      </a:r>
                    </a:p>
                  </a:txBody>
                  <a:tcPr marL="99060" marR="9906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ea typeface="ＭＳ Ｐゴシック" charset="-128"/>
                        </a:rPr>
                        <a:t>Yes</a:t>
                      </a:r>
                    </a:p>
                  </a:txBody>
                  <a:tcPr marL="99060" marR="9906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ea typeface="ＭＳ Ｐゴシック" charset="-128"/>
                        </a:rPr>
                        <a:t>No</a:t>
                      </a:r>
                    </a:p>
                  </a:txBody>
                  <a:tcPr marL="99060" marR="99060" horzOverflow="overflow"/>
                </a:tc>
                <a:extLst>
                  <a:ext uri="{0D108BD9-81ED-4DB2-BD59-A6C34878D82A}">
                    <a16:rowId xmlns:a16="http://schemas.microsoft.com/office/drawing/2014/main" xmlns="" val="651376608"/>
                  </a:ext>
                </a:extLst>
              </a:tr>
            </a:tbl>
          </a:graphicData>
        </a:graphic>
      </p:graphicFrame>
    </p:spTree>
    <p:extLst>
      <p:ext uri="{BB962C8B-B14F-4D97-AF65-F5344CB8AC3E}">
        <p14:creationId xmlns:p14="http://schemas.microsoft.com/office/powerpoint/2010/main" xmlns="" val="1766152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none" dirty="0" smtClean="0">
                <a:solidFill>
                  <a:srgbClr val="FF0000"/>
                </a:solidFill>
                <a:latin typeface="Arial" panose="020B0604020202020204" pitchFamily="34" charset="0"/>
                <a:cs typeface="Arial" panose="020B0604020202020204" pitchFamily="34" charset="0"/>
              </a:rPr>
              <a:t>Fresh Blood” – A Misconception</a:t>
            </a:r>
            <a:r>
              <a:rPr lang="en-US" b="1" dirty="0">
                <a:solidFill>
                  <a:srgbClr val="800080"/>
                </a:solidFill>
                <a:latin typeface="Tahoma" pitchFamily="34" charset="0"/>
                <a:cs typeface="Arial Unicode MS" pitchFamily="34" charset="-128"/>
              </a:rPr>
              <a:t/>
            </a:r>
            <a:br>
              <a:rPr lang="en-US" b="1" dirty="0">
                <a:solidFill>
                  <a:srgbClr val="800080"/>
                </a:solidFill>
                <a:latin typeface="Tahoma" pitchFamily="34" charset="0"/>
                <a:cs typeface="Arial Unicode MS" pitchFamily="34" charset="-128"/>
              </a:rPr>
            </a:br>
            <a:endParaRPr lang="en-IN" dirty="0"/>
          </a:p>
        </p:txBody>
      </p:sp>
      <p:sp>
        <p:nvSpPr>
          <p:cNvPr id="3" name="Content Placeholder 2"/>
          <p:cNvSpPr>
            <a:spLocks noGrp="1"/>
          </p:cNvSpPr>
          <p:nvPr>
            <p:ph idx="1"/>
          </p:nvPr>
        </p:nvSpPr>
        <p:spPr/>
        <p:txBody>
          <a:bodyPr>
            <a:normAutofit fontScale="62500" lnSpcReduction="20000"/>
          </a:bodyPr>
          <a:lstStyle/>
          <a:p>
            <a:pPr>
              <a:buClr>
                <a:srgbClr val="FF00FF"/>
              </a:buClr>
              <a:buFont typeface="Marlett" pitchFamily="2" charset="2"/>
              <a:buChar char="4"/>
              <a:defRPr/>
            </a:pPr>
            <a:r>
              <a:rPr lang="en-US" sz="2800" b="1" dirty="0">
                <a:solidFill>
                  <a:srgbClr val="002060"/>
                </a:solidFill>
                <a:latin typeface="Arial" charset="0"/>
                <a:cs typeface="Arial Unicode MS" pitchFamily="34" charset="-128"/>
              </a:rPr>
              <a:t>What is “fresh blood”?</a:t>
            </a:r>
            <a:endParaRPr lang="en-US" sz="2600" dirty="0">
              <a:solidFill>
                <a:srgbClr val="002060"/>
              </a:solidFill>
              <a:latin typeface="Arial" charset="0"/>
              <a:cs typeface="Arial Unicode MS" pitchFamily="34" charset="-128"/>
            </a:endParaRPr>
          </a:p>
          <a:p>
            <a:pPr lvl="1">
              <a:buClr>
                <a:srgbClr val="C00000"/>
              </a:buClr>
              <a:buFont typeface="Wingdings" panose="05000000000000000000" pitchFamily="2" charset="2"/>
              <a:buChar char="v"/>
              <a:defRPr/>
            </a:pPr>
            <a:r>
              <a:rPr lang="en-US" sz="3600" dirty="0" smtClean="0">
                <a:latin typeface="Arial" charset="0"/>
                <a:cs typeface="Arial Unicode MS" pitchFamily="34" charset="-128"/>
              </a:rPr>
              <a:t> </a:t>
            </a:r>
            <a:r>
              <a:rPr lang="en-US" sz="3200" dirty="0" smtClean="0">
                <a:latin typeface="Arial" charset="0"/>
                <a:cs typeface="Arial Unicode MS" pitchFamily="34" charset="-128"/>
              </a:rPr>
              <a:t>unit kept at 4</a:t>
            </a:r>
            <a:r>
              <a:rPr lang="en-US" sz="3200" baseline="30000" dirty="0" smtClean="0">
                <a:latin typeface="Arial" charset="0"/>
                <a:cs typeface="Arial Unicode MS" pitchFamily="34" charset="-128"/>
              </a:rPr>
              <a:t>o</a:t>
            </a:r>
            <a:r>
              <a:rPr lang="en-US" sz="3200" dirty="0" smtClean="0">
                <a:latin typeface="Arial" charset="0"/>
                <a:cs typeface="Arial Unicode MS" pitchFamily="34" charset="-128"/>
              </a:rPr>
              <a:t>C for 4 hours is no longer “fresh”</a:t>
            </a:r>
          </a:p>
          <a:p>
            <a:pPr lvl="1">
              <a:buClr>
                <a:srgbClr val="C00000"/>
              </a:buClr>
              <a:buFont typeface="Wingdings" panose="05000000000000000000" pitchFamily="2" charset="2"/>
              <a:buChar char="v"/>
              <a:defRPr/>
            </a:pPr>
            <a:r>
              <a:rPr lang="en-US" sz="3200" dirty="0" smtClean="0">
                <a:latin typeface="Arial" charset="0"/>
                <a:cs typeface="Arial Unicode MS" pitchFamily="34" charset="-128"/>
              </a:rPr>
              <a:t> storage </a:t>
            </a:r>
            <a:r>
              <a:rPr lang="en-US" sz="3200" dirty="0">
                <a:latin typeface="Arial" charset="0"/>
                <a:cs typeface="Arial Unicode MS" pitchFamily="34" charset="-128"/>
              </a:rPr>
              <a:t>lesions in different constituents </a:t>
            </a:r>
            <a:r>
              <a:rPr lang="en-US" sz="3200" dirty="0" smtClean="0">
                <a:latin typeface="Arial" charset="0"/>
                <a:cs typeface="Arial Unicode MS" pitchFamily="34" charset="-128"/>
              </a:rPr>
              <a:t>due to </a:t>
            </a:r>
            <a:r>
              <a:rPr lang="en-US" sz="3200" dirty="0">
                <a:latin typeface="Arial" charset="0"/>
                <a:cs typeface="Arial Unicode MS" pitchFamily="34" charset="-128"/>
              </a:rPr>
              <a:t>storage </a:t>
            </a:r>
            <a:r>
              <a:rPr lang="en-US" sz="3200" dirty="0" smtClean="0">
                <a:latin typeface="Arial" charset="0"/>
                <a:cs typeface="Arial Unicode MS" pitchFamily="34" charset="-128"/>
              </a:rPr>
              <a:t>temp</a:t>
            </a:r>
          </a:p>
          <a:p>
            <a:pPr lvl="2">
              <a:buClr>
                <a:srgbClr val="FFFF00"/>
              </a:buClr>
              <a:buFont typeface="Wingdings" pitchFamily="2" charset="2"/>
              <a:buNone/>
              <a:defRPr/>
            </a:pPr>
            <a:endParaRPr lang="en-US" dirty="0">
              <a:latin typeface="Arial" charset="0"/>
              <a:cs typeface="Arial Unicode MS" pitchFamily="34" charset="-128"/>
            </a:endParaRPr>
          </a:p>
          <a:p>
            <a:pPr>
              <a:buClr>
                <a:srgbClr val="FF00FF"/>
              </a:buClr>
              <a:buFont typeface="Marlett" pitchFamily="2" charset="2"/>
              <a:buChar char="4"/>
              <a:defRPr/>
            </a:pPr>
            <a:r>
              <a:rPr lang="en-US" sz="2800" b="1" dirty="0">
                <a:solidFill>
                  <a:srgbClr val="002060"/>
                </a:solidFill>
                <a:latin typeface="Arial" charset="0"/>
                <a:cs typeface="Arial Unicode MS" pitchFamily="34" charset="-128"/>
              </a:rPr>
              <a:t>Increased risk of disease </a:t>
            </a:r>
            <a:r>
              <a:rPr lang="en-US" sz="2800" b="1" dirty="0" smtClean="0">
                <a:solidFill>
                  <a:srgbClr val="002060"/>
                </a:solidFill>
                <a:latin typeface="Arial" charset="0"/>
                <a:cs typeface="Arial Unicode MS" pitchFamily="34" charset="-128"/>
              </a:rPr>
              <a:t>transmission</a:t>
            </a:r>
          </a:p>
          <a:p>
            <a:pPr lvl="1">
              <a:buClr>
                <a:srgbClr val="C00000"/>
              </a:buClr>
              <a:buFont typeface="Wingdings" panose="05000000000000000000" pitchFamily="2" charset="2"/>
              <a:buChar char="v"/>
              <a:defRPr/>
            </a:pPr>
            <a:r>
              <a:rPr lang="en-US" sz="2600" b="1" dirty="0" smtClean="0">
                <a:solidFill>
                  <a:srgbClr val="002060"/>
                </a:solidFill>
                <a:latin typeface="Arial" charset="0"/>
                <a:cs typeface="Arial Unicode MS" pitchFamily="34" charset="-128"/>
              </a:rPr>
              <a:t>  </a:t>
            </a:r>
            <a:r>
              <a:rPr lang="en-US" sz="2800" dirty="0" smtClean="0">
                <a:latin typeface="Arial" charset="0"/>
                <a:cs typeface="Arial Unicode MS" pitchFamily="34" charset="-128"/>
              </a:rPr>
              <a:t>intracellular </a:t>
            </a:r>
            <a:r>
              <a:rPr lang="en-US" sz="2800" dirty="0">
                <a:latin typeface="Arial" charset="0"/>
                <a:cs typeface="Arial Unicode MS" pitchFamily="34" charset="-128"/>
              </a:rPr>
              <a:t>pathogens (CMV, HTLV) </a:t>
            </a:r>
            <a:r>
              <a:rPr lang="en-US" sz="2800" dirty="0" smtClean="0">
                <a:latin typeface="Arial" charset="0"/>
                <a:cs typeface="Arial Unicode MS" pitchFamily="34" charset="-128"/>
              </a:rPr>
              <a:t>survive </a:t>
            </a:r>
            <a:r>
              <a:rPr lang="en-US" sz="2800" dirty="0">
                <a:latin typeface="Arial" charset="0"/>
                <a:cs typeface="Arial Unicode MS" pitchFamily="34" charset="-128"/>
              </a:rPr>
              <a:t>in leukocyte in fresh </a:t>
            </a:r>
            <a:r>
              <a:rPr lang="en-US" sz="2800" dirty="0" smtClean="0">
                <a:latin typeface="Arial" charset="0"/>
                <a:cs typeface="Arial Unicode MS" pitchFamily="34" charset="-128"/>
              </a:rPr>
              <a:t>blood</a:t>
            </a:r>
          </a:p>
          <a:p>
            <a:pPr lvl="1">
              <a:buClr>
                <a:srgbClr val="C00000"/>
              </a:buClr>
              <a:buFont typeface="Wingdings" panose="05000000000000000000" pitchFamily="2" charset="2"/>
              <a:buChar char="v"/>
              <a:defRPr/>
            </a:pPr>
            <a:r>
              <a:rPr lang="en-US" sz="2800" dirty="0">
                <a:latin typeface="Arial" charset="0"/>
                <a:cs typeface="Arial Unicode MS" pitchFamily="34" charset="-128"/>
              </a:rPr>
              <a:t> </a:t>
            </a:r>
            <a:r>
              <a:rPr lang="en-US" sz="2800" dirty="0" smtClean="0">
                <a:latin typeface="Arial" charset="0"/>
                <a:cs typeface="Arial Unicode MS" pitchFamily="34" charset="-128"/>
              </a:rPr>
              <a:t> syphilis transmission  (</a:t>
            </a:r>
            <a:r>
              <a:rPr lang="en-US" sz="2800" i="1" dirty="0" err="1" smtClean="0">
                <a:latin typeface="Arial" charset="0"/>
                <a:cs typeface="Arial Unicode MS" pitchFamily="34" charset="-128"/>
              </a:rPr>
              <a:t>Treponema</a:t>
            </a:r>
            <a:r>
              <a:rPr lang="en-US" sz="2800" dirty="0" smtClean="0">
                <a:latin typeface="Arial" charset="0"/>
                <a:cs typeface="Arial Unicode MS" pitchFamily="34" charset="-128"/>
              </a:rPr>
              <a:t> can not survive &gt; 96 hours in stored blood)</a:t>
            </a:r>
          </a:p>
          <a:p>
            <a:pPr lvl="1">
              <a:buClr>
                <a:srgbClr val="C00000"/>
              </a:buClr>
              <a:buFont typeface="Wingdings" panose="05000000000000000000" pitchFamily="2" charset="2"/>
              <a:buChar char="v"/>
              <a:defRPr/>
            </a:pPr>
            <a:r>
              <a:rPr lang="en-US" sz="2800" dirty="0" smtClean="0">
                <a:latin typeface="Arial" charset="0"/>
                <a:cs typeface="Arial Unicode MS" pitchFamily="34" charset="-128"/>
              </a:rPr>
              <a:t> malaria transmission (malarial </a:t>
            </a:r>
            <a:r>
              <a:rPr lang="en-US" sz="2800" dirty="0">
                <a:latin typeface="Arial" charset="0"/>
                <a:cs typeface="Arial Unicode MS" pitchFamily="34" charset="-128"/>
              </a:rPr>
              <a:t>parasite can not survive &gt; 72 </a:t>
            </a:r>
            <a:r>
              <a:rPr lang="en-US" sz="2800" dirty="0" err="1">
                <a:latin typeface="Arial" charset="0"/>
                <a:cs typeface="Arial Unicode MS" pitchFamily="34" charset="-128"/>
              </a:rPr>
              <a:t>hrs</a:t>
            </a:r>
            <a:r>
              <a:rPr lang="en-US" sz="2800" dirty="0">
                <a:latin typeface="Arial" charset="0"/>
                <a:cs typeface="Arial Unicode MS" pitchFamily="34" charset="-128"/>
              </a:rPr>
              <a:t> in stored </a:t>
            </a:r>
            <a:r>
              <a:rPr lang="en-US" sz="2800" dirty="0" smtClean="0">
                <a:latin typeface="Arial" charset="0"/>
                <a:cs typeface="Arial Unicode MS" pitchFamily="34" charset="-128"/>
              </a:rPr>
              <a:t>blood)</a:t>
            </a:r>
            <a:endParaRPr lang="en-US" sz="2800" dirty="0">
              <a:latin typeface="Arial" charset="0"/>
              <a:cs typeface="Arial Unicode MS" pitchFamily="34" charset="-128"/>
            </a:endParaRPr>
          </a:p>
          <a:p>
            <a:endParaRPr lang="en-IN" dirty="0"/>
          </a:p>
        </p:txBody>
      </p:sp>
    </p:spTree>
    <p:extLst>
      <p:ext uri="{BB962C8B-B14F-4D97-AF65-F5344CB8AC3E}">
        <p14:creationId xmlns:p14="http://schemas.microsoft.com/office/powerpoint/2010/main" xmlns="" val="383796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none" dirty="0" smtClean="0">
                <a:solidFill>
                  <a:srgbClr val="FF0000"/>
                </a:solidFill>
                <a:latin typeface="Arial" panose="020B0604020202020204" pitchFamily="34" charset="0"/>
                <a:cs typeface="Arial" panose="020B0604020202020204" pitchFamily="34" charset="0"/>
              </a:rPr>
              <a:t>Prescribing Blood: A Checklist For Clinicians</a:t>
            </a:r>
            <a:r>
              <a:rPr lang="en-US" dirty="0"/>
              <a:t/>
            </a:r>
            <a:br>
              <a:rPr lang="en-US" dirty="0"/>
            </a:br>
            <a:endParaRPr lang="en-IN"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 </a:t>
            </a:r>
            <a:r>
              <a:rPr lang="en-US" b="1" i="1" dirty="0" smtClean="0">
                <a:solidFill>
                  <a:srgbClr val="FF0000"/>
                </a:solidFill>
              </a:rPr>
              <a:t>Always </a:t>
            </a:r>
            <a:r>
              <a:rPr lang="en-US" b="1" i="1" dirty="0">
                <a:solidFill>
                  <a:srgbClr val="FF0000"/>
                </a:solidFill>
              </a:rPr>
              <a:t>ask yourself the following questions before prescribing blood or blood products for a patient</a:t>
            </a:r>
          </a:p>
          <a:p>
            <a:pPr>
              <a:buClr>
                <a:srgbClr val="C00000"/>
              </a:buClr>
              <a:buFont typeface="Wingdings" panose="05000000000000000000" pitchFamily="2" charset="2"/>
              <a:buChar char="v"/>
            </a:pPr>
            <a:r>
              <a:rPr lang="en-US" dirty="0"/>
              <a:t> </a:t>
            </a:r>
            <a:r>
              <a:rPr lang="en-US" dirty="0" smtClean="0"/>
              <a:t>What </a:t>
            </a:r>
            <a:r>
              <a:rPr lang="en-US" dirty="0"/>
              <a:t>improvement in the patient’s clinical condition am I aiming to </a:t>
            </a:r>
            <a:r>
              <a:rPr lang="en-US" dirty="0" smtClean="0"/>
              <a:t>achieve?</a:t>
            </a:r>
          </a:p>
          <a:p>
            <a:pPr>
              <a:buClr>
                <a:srgbClr val="C00000"/>
              </a:buClr>
              <a:buFont typeface="Wingdings" panose="05000000000000000000" pitchFamily="2" charset="2"/>
              <a:buChar char="v"/>
            </a:pPr>
            <a:r>
              <a:rPr lang="en-US" dirty="0"/>
              <a:t> </a:t>
            </a:r>
            <a:r>
              <a:rPr lang="en-US" dirty="0" smtClean="0"/>
              <a:t>Can </a:t>
            </a:r>
            <a:r>
              <a:rPr lang="en-US" dirty="0"/>
              <a:t>I minimize blood loss to reduce this patient’s need for </a:t>
            </a:r>
            <a:r>
              <a:rPr lang="en-US" dirty="0" smtClean="0"/>
              <a:t>transfusion?</a:t>
            </a:r>
          </a:p>
          <a:p>
            <a:pPr>
              <a:buClr>
                <a:srgbClr val="C00000"/>
              </a:buClr>
              <a:buFont typeface="Wingdings" panose="05000000000000000000" pitchFamily="2" charset="2"/>
              <a:buChar char="v"/>
            </a:pPr>
            <a:r>
              <a:rPr lang="en-US" dirty="0"/>
              <a:t> </a:t>
            </a:r>
            <a:r>
              <a:rPr lang="en-US" dirty="0" smtClean="0"/>
              <a:t>Are </a:t>
            </a:r>
            <a:r>
              <a:rPr lang="en-US" dirty="0"/>
              <a:t>there any other treatments I should give before making the decision to transfuse, such as intravenous replacement fluids or </a:t>
            </a:r>
            <a:r>
              <a:rPr lang="en-US" dirty="0" smtClean="0"/>
              <a:t>oxygen?</a:t>
            </a:r>
          </a:p>
          <a:p>
            <a:pPr>
              <a:buClr>
                <a:srgbClr val="C00000"/>
              </a:buClr>
              <a:buFont typeface="Wingdings" panose="05000000000000000000" pitchFamily="2" charset="2"/>
              <a:buChar char="v"/>
            </a:pPr>
            <a:r>
              <a:rPr lang="en-US" dirty="0"/>
              <a:t> </a:t>
            </a:r>
            <a:r>
              <a:rPr lang="en-US" dirty="0" smtClean="0"/>
              <a:t>What </a:t>
            </a:r>
            <a:r>
              <a:rPr lang="en-US" dirty="0"/>
              <a:t>are the specific clinical or laboratory indications for transfusion for this </a:t>
            </a:r>
            <a:r>
              <a:rPr lang="en-US" dirty="0" smtClean="0"/>
              <a:t>patient?</a:t>
            </a:r>
          </a:p>
          <a:p>
            <a:pPr>
              <a:buClr>
                <a:srgbClr val="C00000"/>
              </a:buClr>
              <a:buFont typeface="Wingdings" panose="05000000000000000000" pitchFamily="2" charset="2"/>
              <a:buChar char="v"/>
            </a:pPr>
            <a:r>
              <a:rPr lang="en-US" dirty="0"/>
              <a:t> </a:t>
            </a:r>
            <a:r>
              <a:rPr lang="en-US" dirty="0" smtClean="0"/>
              <a:t>What </a:t>
            </a:r>
            <a:r>
              <a:rPr lang="en-US" dirty="0"/>
              <a:t>are the risks of transmitting HIV, hepatitis, syphilis or other infectious agents through the blood products that are available for this </a:t>
            </a:r>
            <a:r>
              <a:rPr lang="en-US" dirty="0" smtClean="0"/>
              <a:t>patient?</a:t>
            </a:r>
          </a:p>
          <a:p>
            <a:pPr>
              <a:buClr>
                <a:srgbClr val="C00000"/>
              </a:buClr>
              <a:buFont typeface="Wingdings" panose="05000000000000000000" pitchFamily="2" charset="2"/>
              <a:buChar char="v"/>
            </a:pPr>
            <a:r>
              <a:rPr lang="en-US" dirty="0"/>
              <a:t> </a:t>
            </a:r>
            <a:r>
              <a:rPr lang="en-US" dirty="0" smtClean="0"/>
              <a:t>Do </a:t>
            </a:r>
            <a:r>
              <a:rPr lang="en-US" dirty="0"/>
              <a:t>the benefits of transfusion outweigh the risks for this particular patient?</a:t>
            </a:r>
          </a:p>
          <a:p>
            <a:endParaRPr lang="en-IN" dirty="0"/>
          </a:p>
        </p:txBody>
      </p:sp>
    </p:spTree>
    <p:extLst>
      <p:ext uri="{BB962C8B-B14F-4D97-AF65-F5344CB8AC3E}">
        <p14:creationId xmlns:p14="http://schemas.microsoft.com/office/powerpoint/2010/main" xmlns="" val="2849031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buClr>
                <a:srgbClr val="C00000"/>
              </a:buClr>
              <a:buFont typeface="Wingdings" panose="05000000000000000000" pitchFamily="2" charset="2"/>
              <a:buChar char="v"/>
            </a:pPr>
            <a:r>
              <a:rPr lang="en-US" dirty="0" smtClean="0"/>
              <a:t>  What </a:t>
            </a:r>
            <a:r>
              <a:rPr lang="en-US" dirty="0"/>
              <a:t>other options are there if no blood is available in </a:t>
            </a:r>
            <a:r>
              <a:rPr lang="en-US" dirty="0" smtClean="0"/>
              <a:t>time?</a:t>
            </a:r>
          </a:p>
          <a:p>
            <a:pPr>
              <a:buClr>
                <a:srgbClr val="C00000"/>
              </a:buClr>
              <a:buFont typeface="Wingdings" panose="05000000000000000000" pitchFamily="2" charset="2"/>
              <a:buChar char="v"/>
            </a:pPr>
            <a:r>
              <a:rPr lang="en-US" dirty="0"/>
              <a:t> </a:t>
            </a:r>
            <a:r>
              <a:rPr lang="en-US" dirty="0" smtClean="0"/>
              <a:t> Will </a:t>
            </a:r>
            <a:r>
              <a:rPr lang="en-US" dirty="0"/>
              <a:t>a trained person monitor this patient and respond immediately if any acute transfusion reactions </a:t>
            </a:r>
            <a:r>
              <a:rPr lang="en-US" dirty="0" smtClean="0"/>
              <a:t>occur?</a:t>
            </a:r>
          </a:p>
          <a:p>
            <a:pPr>
              <a:buClr>
                <a:srgbClr val="C00000"/>
              </a:buClr>
              <a:buFont typeface="Wingdings" panose="05000000000000000000" pitchFamily="2" charset="2"/>
              <a:buChar char="v"/>
            </a:pPr>
            <a:r>
              <a:rPr lang="en-US" dirty="0"/>
              <a:t> </a:t>
            </a:r>
            <a:r>
              <a:rPr lang="en-US" dirty="0" smtClean="0"/>
              <a:t> Have </a:t>
            </a:r>
            <a:r>
              <a:rPr lang="en-US" dirty="0"/>
              <a:t>I recorded my decision and reasons for transfusion on the patient’s chart and the blood request </a:t>
            </a:r>
            <a:r>
              <a:rPr lang="en-US" dirty="0" smtClean="0"/>
              <a:t>form?</a:t>
            </a:r>
          </a:p>
          <a:p>
            <a:pPr marL="0" indent="0">
              <a:buNone/>
            </a:pPr>
            <a:r>
              <a:rPr lang="en-US" dirty="0" smtClean="0"/>
              <a:t>   </a:t>
            </a:r>
            <a:r>
              <a:rPr lang="en-US" b="1" i="1" dirty="0" smtClean="0">
                <a:solidFill>
                  <a:srgbClr val="FF0000"/>
                </a:solidFill>
                <a:latin typeface="Arial" panose="020B0604020202020204" pitchFamily="34" charset="0"/>
                <a:cs typeface="Arial" panose="020B0604020202020204" pitchFamily="34" charset="0"/>
              </a:rPr>
              <a:t>Finally</a:t>
            </a:r>
            <a:r>
              <a:rPr lang="en-US" b="1" i="1" dirty="0">
                <a:solidFill>
                  <a:srgbClr val="FF0000"/>
                </a:solidFill>
                <a:latin typeface="Arial" panose="020B0604020202020204" pitchFamily="34" charset="0"/>
                <a:cs typeface="Arial" panose="020B0604020202020204" pitchFamily="34" charset="0"/>
              </a:rPr>
              <a:t>, if in doubt, ask yourself the following </a:t>
            </a:r>
            <a:r>
              <a:rPr lang="en-US" b="1" i="1" dirty="0" smtClean="0">
                <a:solidFill>
                  <a:srgbClr val="FF0000"/>
                </a:solidFill>
                <a:latin typeface="Arial" panose="020B0604020202020204" pitchFamily="34" charset="0"/>
                <a:cs typeface="Arial" panose="020B0604020202020204" pitchFamily="34" charset="0"/>
              </a:rPr>
              <a:t>question.</a:t>
            </a:r>
          </a:p>
          <a:p>
            <a:pPr>
              <a:buClr>
                <a:srgbClr val="C00000"/>
              </a:buClr>
              <a:buFont typeface="Wingdings" panose="05000000000000000000" pitchFamily="2" charset="2"/>
              <a:buChar char="v"/>
            </a:pPr>
            <a:r>
              <a:rPr lang="en-US" dirty="0"/>
              <a:t> </a:t>
            </a:r>
            <a:r>
              <a:rPr lang="en-US" dirty="0" smtClean="0"/>
              <a:t>If </a:t>
            </a:r>
            <a:r>
              <a:rPr lang="en-US" dirty="0"/>
              <a:t>this blood was for myself or my child, would I accept the transfusion in these circumstances?</a:t>
            </a:r>
          </a:p>
          <a:p>
            <a:endParaRPr lang="en-IN" dirty="0"/>
          </a:p>
        </p:txBody>
      </p:sp>
    </p:spTree>
    <p:extLst>
      <p:ext uri="{BB962C8B-B14F-4D97-AF65-F5344CB8AC3E}">
        <p14:creationId xmlns:p14="http://schemas.microsoft.com/office/powerpoint/2010/main" xmlns="" val="3365346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900" b="1" dirty="0" smtClean="0">
                <a:solidFill>
                  <a:srgbClr val="FF0000"/>
                </a:solidFill>
                <a:latin typeface="Arial" panose="020B0604020202020204" pitchFamily="34" charset="0"/>
                <a:cs typeface="Arial" panose="020B0604020202020204" pitchFamily="34" charset="0"/>
              </a:rPr>
              <a:t>Rational </a:t>
            </a:r>
            <a:r>
              <a:rPr lang="en-GB" sz="4900" b="1" dirty="0">
                <a:solidFill>
                  <a:srgbClr val="FF0000"/>
                </a:solidFill>
                <a:latin typeface="Arial" panose="020B0604020202020204" pitchFamily="34" charset="0"/>
                <a:cs typeface="Arial" panose="020B0604020202020204" pitchFamily="34" charset="0"/>
              </a:rPr>
              <a:t>Use of Blood</a:t>
            </a:r>
            <a:r>
              <a:rPr lang="en-GB" b="1" dirty="0" smtClean="0">
                <a:solidFill>
                  <a:schemeClr val="tx2"/>
                </a:solidFill>
                <a:latin typeface="Arial Narrow" pitchFamily="34" charset="0"/>
              </a:rPr>
              <a:t/>
            </a:r>
            <a:br>
              <a:rPr lang="en-GB" b="1" dirty="0" smtClean="0">
                <a:solidFill>
                  <a:schemeClr val="tx2"/>
                </a:solidFill>
                <a:latin typeface="Arial Narrow" pitchFamily="34" charset="0"/>
              </a:rPr>
            </a:br>
            <a:endParaRPr lang="en-US" dirty="0"/>
          </a:p>
        </p:txBody>
      </p:sp>
      <p:pic>
        <p:nvPicPr>
          <p:cNvPr id="6" name="Picture 4"/>
          <p:cNvPicPr>
            <a:picLocks noChangeAspect="1" noChangeArrowheads="1"/>
          </p:cNvPicPr>
          <p:nvPr/>
        </p:nvPicPr>
        <p:blipFill>
          <a:blip r:embed="rId2" cstate="print"/>
          <a:srcRect/>
          <a:stretch>
            <a:fillRect/>
          </a:stretch>
        </p:blipFill>
        <p:spPr bwMode="auto">
          <a:xfrm>
            <a:off x="2406161" y="2319747"/>
            <a:ext cx="1828800" cy="2754313"/>
          </a:xfrm>
          <a:prstGeom prst="rect">
            <a:avLst/>
          </a:prstGeom>
          <a:noFill/>
          <a:ln w="9525">
            <a:noFill/>
            <a:miter lim="800000"/>
            <a:headEnd/>
            <a:tailEnd/>
          </a:ln>
        </p:spPr>
      </p:pic>
      <p:sp>
        <p:nvSpPr>
          <p:cNvPr id="7" name="Text Box 3"/>
          <p:cNvSpPr txBox="1">
            <a:spLocks noChangeArrowheads="1"/>
          </p:cNvSpPr>
          <p:nvPr/>
        </p:nvSpPr>
        <p:spPr bwMode="auto">
          <a:xfrm>
            <a:off x="4639408" y="2157235"/>
            <a:ext cx="5400675" cy="2916825"/>
          </a:xfrm>
          <a:prstGeom prst="rect">
            <a:avLst/>
          </a:prstGeom>
          <a:noFill/>
          <a:ln w="9525">
            <a:noFill/>
            <a:miter lim="800000"/>
            <a:headEnd/>
            <a:tailEnd/>
          </a:ln>
        </p:spPr>
        <p:txBody>
          <a:bodyPr lIns="90000" tIns="46800" rIns="90000" bIns="46800">
            <a:spAutoFit/>
          </a:bodyPr>
          <a:lstStyle/>
          <a:p>
            <a:pPr lvl="1">
              <a:lnSpc>
                <a:spcPct val="140000"/>
              </a:lnSpc>
              <a:buFont typeface="Tahoma"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80713" algn="l"/>
              </a:tabLst>
            </a:pPr>
            <a:r>
              <a:rPr lang="en-GB" sz="3500" dirty="0">
                <a:latin typeface="Tahoma" pitchFamily="34" charset="0"/>
                <a:ea typeface="SimSun" pitchFamily="2" charset="-122"/>
              </a:rPr>
              <a:t>	</a:t>
            </a:r>
            <a:r>
              <a:rPr lang="en-GB" sz="3200" b="1" dirty="0">
                <a:ea typeface="SimSun" pitchFamily="2" charset="-122"/>
              </a:rPr>
              <a:t>Right </a:t>
            </a:r>
            <a:r>
              <a:rPr lang="en-GB" sz="3200" b="1" dirty="0" smtClean="0">
                <a:ea typeface="SimSun" pitchFamily="2" charset="-122"/>
              </a:rPr>
              <a:t>product</a:t>
            </a:r>
            <a:endParaRPr lang="en-GB" sz="3200" b="1" dirty="0">
              <a:ea typeface="SimSun" pitchFamily="2" charset="-122"/>
            </a:endParaRPr>
          </a:p>
          <a:p>
            <a:pPr lvl="1">
              <a:lnSpc>
                <a:spcPct val="140000"/>
              </a:lnSpc>
              <a:buFont typeface="Tahoma"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80713" algn="l"/>
              </a:tabLst>
            </a:pPr>
            <a:r>
              <a:rPr lang="en-GB" sz="3200" b="1" dirty="0">
                <a:ea typeface="SimSun" pitchFamily="2" charset="-122"/>
              </a:rPr>
              <a:t>	Right </a:t>
            </a:r>
            <a:r>
              <a:rPr lang="en-GB" sz="3200" b="1" dirty="0" smtClean="0">
                <a:ea typeface="SimSun" pitchFamily="2" charset="-122"/>
              </a:rPr>
              <a:t>dose</a:t>
            </a:r>
            <a:endParaRPr lang="en-GB" sz="3200" b="1" dirty="0">
              <a:ea typeface="SimSun" pitchFamily="2" charset="-122"/>
            </a:endParaRPr>
          </a:p>
          <a:p>
            <a:pPr lvl="1">
              <a:lnSpc>
                <a:spcPct val="140000"/>
              </a:lnSpc>
              <a:buFont typeface="Tahoma"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80713" algn="l"/>
              </a:tabLst>
            </a:pPr>
            <a:r>
              <a:rPr lang="en-GB" sz="3200" b="1" dirty="0">
                <a:ea typeface="SimSun" pitchFamily="2" charset="-122"/>
              </a:rPr>
              <a:t>	Right </a:t>
            </a:r>
            <a:r>
              <a:rPr lang="en-GB" sz="3200" b="1" dirty="0" smtClean="0">
                <a:ea typeface="SimSun" pitchFamily="2" charset="-122"/>
              </a:rPr>
              <a:t>time</a:t>
            </a:r>
            <a:endParaRPr lang="en-GB" sz="3200" b="1" dirty="0">
              <a:ea typeface="SimSun" pitchFamily="2" charset="-122"/>
            </a:endParaRPr>
          </a:p>
          <a:p>
            <a:pPr lvl="1">
              <a:lnSpc>
                <a:spcPct val="140000"/>
              </a:lnSpc>
              <a:buFont typeface="Tahoma"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80713" algn="l"/>
              </a:tabLst>
            </a:pPr>
            <a:r>
              <a:rPr lang="en-GB" sz="3200" b="1" dirty="0">
                <a:ea typeface="SimSun" pitchFamily="2" charset="-122"/>
              </a:rPr>
              <a:t>	Right reasons</a:t>
            </a:r>
          </a:p>
        </p:txBody>
      </p:sp>
    </p:spTree>
    <p:extLst>
      <p:ext uri="{BB962C8B-B14F-4D97-AF65-F5344CB8AC3E}">
        <p14:creationId xmlns:p14="http://schemas.microsoft.com/office/powerpoint/2010/main" xmlns="" val="185136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linds(horizont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linds(horizont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linds(horizontal)">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76981"/>
            <a:ext cx="9603275" cy="1049235"/>
          </a:xfrm>
        </p:spPr>
        <p:txBody>
          <a:bodyPr/>
          <a:lstStyle/>
          <a:p>
            <a:pPr algn="ct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Choice for ABO Blood Groups </a:t>
            </a:r>
            <a:endParaRPr lang="en-US" dirty="0">
              <a:solidFill>
                <a:srgbClr val="FF000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25715415"/>
              </p:ext>
            </p:extLst>
          </p:nvPr>
        </p:nvGraphicFramePr>
        <p:xfrm>
          <a:off x="1644160" y="1990472"/>
          <a:ext cx="8968156" cy="3890650"/>
        </p:xfrm>
        <a:graphic>
          <a:graphicData uri="http://schemas.openxmlformats.org/drawingml/2006/table">
            <a:tbl>
              <a:tblPr firstRow="1" bandRow="1">
                <a:tableStyleId>{5C22544A-7EE6-4342-B048-85BDC9FD1C3A}</a:tableStyleId>
              </a:tblPr>
              <a:tblGrid>
                <a:gridCol w="2242039">
                  <a:extLst>
                    <a:ext uri="{9D8B030D-6E8A-4147-A177-3AD203B41FA5}">
                      <a16:colId xmlns:a16="http://schemas.microsoft.com/office/drawing/2014/main" xmlns="" val="20000"/>
                    </a:ext>
                  </a:extLst>
                </a:gridCol>
                <a:gridCol w="2242039">
                  <a:extLst>
                    <a:ext uri="{9D8B030D-6E8A-4147-A177-3AD203B41FA5}">
                      <a16:colId xmlns:a16="http://schemas.microsoft.com/office/drawing/2014/main" xmlns="" val="20001"/>
                    </a:ext>
                  </a:extLst>
                </a:gridCol>
                <a:gridCol w="2242039">
                  <a:extLst>
                    <a:ext uri="{9D8B030D-6E8A-4147-A177-3AD203B41FA5}">
                      <a16:colId xmlns:a16="http://schemas.microsoft.com/office/drawing/2014/main" xmlns="" val="20002"/>
                    </a:ext>
                  </a:extLst>
                </a:gridCol>
                <a:gridCol w="2242039">
                  <a:extLst>
                    <a:ext uri="{9D8B030D-6E8A-4147-A177-3AD203B41FA5}">
                      <a16:colId xmlns:a16="http://schemas.microsoft.com/office/drawing/2014/main" xmlns="" val="20003"/>
                    </a:ext>
                  </a:extLst>
                </a:gridCol>
              </a:tblGrid>
              <a:tr h="656805">
                <a:tc>
                  <a:txBody>
                    <a:bodyPr/>
                    <a:lstStyle/>
                    <a:p>
                      <a:pPr marL="0" marR="0" lvl="0" indent="0" algn="ctr" defTabSz="914400" rtl="0" eaLnBrk="1" fontAlgn="base" latinLnBrk="0" hangingPunct="1">
                        <a:lnSpc>
                          <a:spcPct val="13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smtClean="0">
                          <a:ln>
                            <a:noFill/>
                          </a:ln>
                          <a:solidFill>
                            <a:srgbClr val="FFFF00"/>
                          </a:solidFill>
                          <a:effectLst/>
                          <a:latin typeface="+mn-lt"/>
                        </a:rPr>
                        <a:t>Patient type </a:t>
                      </a: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smtClean="0">
                          <a:ln>
                            <a:noFill/>
                          </a:ln>
                          <a:solidFill>
                            <a:srgbClr val="FFFF00"/>
                          </a:solidFill>
                          <a:effectLst/>
                          <a:latin typeface="+mn-lt"/>
                        </a:rPr>
                        <a:t>Donor PRBC</a:t>
                      </a: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smtClean="0">
                          <a:ln>
                            <a:noFill/>
                          </a:ln>
                          <a:solidFill>
                            <a:srgbClr val="FFFF00"/>
                          </a:solidFill>
                          <a:effectLst/>
                          <a:latin typeface="+mn-lt"/>
                        </a:rPr>
                        <a:t>Donor FFP</a:t>
                      </a: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smtClean="0">
                          <a:ln>
                            <a:noFill/>
                          </a:ln>
                          <a:solidFill>
                            <a:srgbClr val="FFFF00"/>
                          </a:solidFill>
                          <a:effectLst/>
                          <a:latin typeface="+mn-lt"/>
                        </a:rPr>
                        <a:t>Donor PC </a:t>
                      </a:r>
                    </a:p>
                  </a:txBody>
                  <a:tcPr horzOverflow="overflow"/>
                </a:tc>
                <a:extLst>
                  <a:ext uri="{0D108BD9-81ED-4DB2-BD59-A6C34878D82A}">
                    <a16:rowId xmlns:a16="http://schemas.microsoft.com/office/drawing/2014/main" xmlns="" val="10000"/>
                  </a:ext>
                </a:extLst>
              </a:tr>
              <a:tr h="49436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200" b="1" i="0" u="none" strike="noStrike" cap="none" normalizeH="0" baseline="0" dirty="0" smtClean="0">
                          <a:ln>
                            <a:noFill/>
                          </a:ln>
                          <a:solidFill>
                            <a:srgbClr val="C00000"/>
                          </a:solidFill>
                          <a:effectLst/>
                          <a:latin typeface="+mn-lt"/>
                        </a:rPr>
                        <a:t>O Positive </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200" b="1" i="0" u="none" strike="noStrike" cap="none" normalizeH="0" baseline="0" dirty="0" smtClean="0">
                          <a:ln>
                            <a:noFill/>
                          </a:ln>
                          <a:solidFill>
                            <a:srgbClr val="C00000"/>
                          </a:solidFill>
                          <a:effectLst/>
                          <a:latin typeface="+mn-lt"/>
                        </a:rPr>
                        <a:t>O</a:t>
                      </a:r>
                      <a:r>
                        <a:rPr kumimoji="0" lang="en-US" sz="2200" b="1" i="0" u="none" strike="noStrike" cap="none" normalizeH="0" baseline="0" dirty="0" smtClean="0">
                          <a:ln>
                            <a:noFill/>
                          </a:ln>
                          <a:solidFill>
                            <a:schemeClr val="tx1"/>
                          </a:solidFill>
                          <a:effectLst/>
                          <a:latin typeface="+mn-lt"/>
                        </a:rPr>
                        <a:t> </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200" b="1" i="0" u="none" strike="noStrike" cap="none" normalizeH="0" baseline="0" dirty="0" smtClean="0">
                          <a:ln>
                            <a:noFill/>
                          </a:ln>
                          <a:solidFill>
                            <a:schemeClr val="tx1"/>
                          </a:solidFill>
                          <a:effectLst/>
                          <a:latin typeface="+mn-lt"/>
                        </a:rPr>
                        <a:t>O,B,A,</a:t>
                      </a:r>
                      <a:r>
                        <a:rPr kumimoji="0" lang="en-US" sz="2200" b="1" i="0" u="none" strike="noStrike" cap="none" normalizeH="0" baseline="0" dirty="0" smtClean="0">
                          <a:ln>
                            <a:noFill/>
                          </a:ln>
                          <a:solidFill>
                            <a:srgbClr val="C00000"/>
                          </a:solidFill>
                          <a:effectLst/>
                          <a:latin typeface="+mn-lt"/>
                        </a:rPr>
                        <a:t>AB</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200" b="1" i="0" u="none" strike="noStrike" cap="none" normalizeH="0" baseline="0" dirty="0" smtClean="0">
                          <a:ln>
                            <a:noFill/>
                          </a:ln>
                          <a:solidFill>
                            <a:schemeClr val="tx1"/>
                          </a:solidFill>
                          <a:effectLst/>
                          <a:latin typeface="+mn-lt"/>
                        </a:rPr>
                        <a:t>O,B,A,</a:t>
                      </a:r>
                      <a:r>
                        <a:rPr kumimoji="0" lang="en-US" sz="2200" b="1" i="0" u="none" strike="noStrike" cap="none" normalizeH="0" baseline="0" dirty="0" smtClean="0">
                          <a:ln>
                            <a:noFill/>
                          </a:ln>
                          <a:solidFill>
                            <a:srgbClr val="C00000"/>
                          </a:solidFill>
                          <a:effectLst/>
                          <a:latin typeface="+mn-lt"/>
                        </a:rPr>
                        <a:t>AB</a:t>
                      </a:r>
                    </a:p>
                  </a:txBody>
                  <a:tcPr horzOverflow="overflow"/>
                </a:tc>
                <a:extLst>
                  <a:ext uri="{0D108BD9-81ED-4DB2-BD59-A6C34878D82A}">
                    <a16:rowId xmlns:a16="http://schemas.microsoft.com/office/drawing/2014/main" xmlns="" val="10001"/>
                  </a:ext>
                </a:extLst>
              </a:tr>
              <a:tr h="49436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200" b="1" i="0" u="none" strike="noStrike" cap="none" normalizeH="0" baseline="0" dirty="0" smtClean="0">
                          <a:ln>
                            <a:noFill/>
                          </a:ln>
                          <a:solidFill>
                            <a:srgbClr val="C00000"/>
                          </a:solidFill>
                          <a:effectLst/>
                          <a:latin typeface="+mn-lt"/>
                        </a:rPr>
                        <a:t>A Positive </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200" b="1" i="0" u="none" strike="noStrike" cap="none" normalizeH="0" baseline="0" dirty="0" smtClean="0">
                          <a:ln>
                            <a:noFill/>
                          </a:ln>
                          <a:solidFill>
                            <a:schemeClr val="tx1"/>
                          </a:solidFill>
                          <a:effectLst/>
                          <a:latin typeface="+mn-lt"/>
                        </a:rPr>
                        <a:t>A,</a:t>
                      </a:r>
                      <a:r>
                        <a:rPr kumimoji="0" lang="en-US" sz="2200" b="1" i="0" u="none" strike="noStrike" cap="none" normalizeH="0" baseline="0" dirty="0" smtClean="0">
                          <a:ln>
                            <a:noFill/>
                          </a:ln>
                          <a:solidFill>
                            <a:srgbClr val="C00000"/>
                          </a:solidFill>
                          <a:effectLst/>
                          <a:latin typeface="+mn-lt"/>
                        </a:rPr>
                        <a:t>O</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200" b="1" i="0" u="none" strike="noStrike" cap="none" normalizeH="0" baseline="0" dirty="0" smtClean="0">
                          <a:ln>
                            <a:noFill/>
                          </a:ln>
                          <a:solidFill>
                            <a:schemeClr val="tx1"/>
                          </a:solidFill>
                          <a:effectLst/>
                          <a:latin typeface="+mn-lt"/>
                        </a:rPr>
                        <a:t>A,</a:t>
                      </a:r>
                      <a:r>
                        <a:rPr kumimoji="0" lang="en-US" sz="2200" b="1" i="0" u="none" strike="noStrike" cap="none" normalizeH="0" baseline="0" dirty="0" smtClean="0">
                          <a:ln>
                            <a:noFill/>
                          </a:ln>
                          <a:solidFill>
                            <a:srgbClr val="C00000"/>
                          </a:solidFill>
                          <a:effectLst/>
                          <a:latin typeface="+mn-lt"/>
                        </a:rPr>
                        <a:t>AB</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200" b="1" i="0" u="none" strike="noStrike" cap="none" normalizeH="0" baseline="0" dirty="0" smtClean="0">
                          <a:ln>
                            <a:noFill/>
                          </a:ln>
                          <a:solidFill>
                            <a:schemeClr val="tx1"/>
                          </a:solidFill>
                          <a:effectLst/>
                          <a:latin typeface="+mn-lt"/>
                        </a:rPr>
                        <a:t>A,</a:t>
                      </a:r>
                      <a:r>
                        <a:rPr kumimoji="0" lang="en-US" sz="2200" b="1" i="0" u="none" strike="noStrike" cap="none" normalizeH="0" baseline="0" dirty="0" smtClean="0">
                          <a:ln>
                            <a:noFill/>
                          </a:ln>
                          <a:solidFill>
                            <a:srgbClr val="C00000"/>
                          </a:solidFill>
                          <a:effectLst/>
                          <a:latin typeface="+mn-lt"/>
                        </a:rPr>
                        <a:t>AB</a:t>
                      </a:r>
                      <a:r>
                        <a:rPr kumimoji="0" lang="en-US" sz="2200" b="1" i="0" u="none" strike="noStrike" cap="none" normalizeH="0" baseline="0" dirty="0" smtClean="0">
                          <a:ln>
                            <a:noFill/>
                          </a:ln>
                          <a:solidFill>
                            <a:schemeClr val="tx1"/>
                          </a:solidFill>
                          <a:effectLst/>
                          <a:latin typeface="+mn-lt"/>
                        </a:rPr>
                        <a:t>,O,B</a:t>
                      </a:r>
                    </a:p>
                  </a:txBody>
                  <a:tcPr horzOverflow="overflow"/>
                </a:tc>
                <a:extLst>
                  <a:ext uri="{0D108BD9-81ED-4DB2-BD59-A6C34878D82A}">
                    <a16:rowId xmlns:a16="http://schemas.microsoft.com/office/drawing/2014/main" xmlns="" val="10002"/>
                  </a:ext>
                </a:extLst>
              </a:tr>
              <a:tr h="49436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200" b="1" i="0" u="none" strike="noStrike" cap="none" normalizeH="0" baseline="0" dirty="0" smtClean="0">
                          <a:ln>
                            <a:noFill/>
                          </a:ln>
                          <a:solidFill>
                            <a:srgbClr val="C00000"/>
                          </a:solidFill>
                          <a:effectLst/>
                          <a:latin typeface="+mn-lt"/>
                        </a:rPr>
                        <a:t>B Positive </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200" b="1" i="0" u="none" strike="noStrike" cap="none" normalizeH="0" baseline="0" dirty="0" smtClean="0">
                          <a:ln>
                            <a:noFill/>
                          </a:ln>
                          <a:solidFill>
                            <a:schemeClr val="tx1"/>
                          </a:solidFill>
                          <a:effectLst/>
                          <a:latin typeface="+mn-lt"/>
                        </a:rPr>
                        <a:t>B,</a:t>
                      </a:r>
                      <a:r>
                        <a:rPr kumimoji="0" lang="en-US" sz="2200" b="1" i="0" u="none" strike="noStrike" cap="none" normalizeH="0" baseline="0" dirty="0" smtClean="0">
                          <a:ln>
                            <a:noFill/>
                          </a:ln>
                          <a:solidFill>
                            <a:srgbClr val="C00000"/>
                          </a:solidFill>
                          <a:effectLst/>
                          <a:latin typeface="+mn-lt"/>
                        </a:rPr>
                        <a:t>O</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200" b="1" i="0" u="none" strike="noStrike" cap="none" normalizeH="0" baseline="0" dirty="0" smtClean="0">
                          <a:ln>
                            <a:noFill/>
                          </a:ln>
                          <a:solidFill>
                            <a:schemeClr val="tx1"/>
                          </a:solidFill>
                          <a:effectLst/>
                          <a:latin typeface="+mn-lt"/>
                        </a:rPr>
                        <a:t>B,</a:t>
                      </a:r>
                      <a:r>
                        <a:rPr kumimoji="0" lang="en-US" sz="2200" b="1" i="0" u="none" strike="noStrike" cap="none" normalizeH="0" baseline="0" dirty="0" smtClean="0">
                          <a:ln>
                            <a:noFill/>
                          </a:ln>
                          <a:solidFill>
                            <a:srgbClr val="C00000"/>
                          </a:solidFill>
                          <a:effectLst/>
                          <a:latin typeface="+mn-lt"/>
                        </a:rPr>
                        <a:t>AB</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200" b="1" i="0" u="none" strike="noStrike" cap="none" normalizeH="0" baseline="0" dirty="0" smtClean="0">
                          <a:ln>
                            <a:noFill/>
                          </a:ln>
                          <a:solidFill>
                            <a:schemeClr val="tx1"/>
                          </a:solidFill>
                          <a:effectLst/>
                          <a:latin typeface="+mn-lt"/>
                        </a:rPr>
                        <a:t>B,</a:t>
                      </a:r>
                      <a:r>
                        <a:rPr kumimoji="0" lang="en-US" sz="2200" b="1" i="0" u="none" strike="noStrike" cap="none" normalizeH="0" baseline="0" dirty="0" smtClean="0">
                          <a:ln>
                            <a:noFill/>
                          </a:ln>
                          <a:solidFill>
                            <a:srgbClr val="C00000"/>
                          </a:solidFill>
                          <a:effectLst/>
                          <a:latin typeface="+mn-lt"/>
                        </a:rPr>
                        <a:t>AB</a:t>
                      </a:r>
                      <a:r>
                        <a:rPr kumimoji="0" lang="en-US" sz="2200" b="1" i="0" u="none" strike="noStrike" cap="none" normalizeH="0" baseline="0" dirty="0" smtClean="0">
                          <a:ln>
                            <a:noFill/>
                          </a:ln>
                          <a:solidFill>
                            <a:schemeClr val="tx1"/>
                          </a:solidFill>
                          <a:effectLst/>
                          <a:latin typeface="+mn-lt"/>
                        </a:rPr>
                        <a:t>,O,A</a:t>
                      </a:r>
                    </a:p>
                  </a:txBody>
                  <a:tcPr horzOverflow="overflow"/>
                </a:tc>
                <a:extLst>
                  <a:ext uri="{0D108BD9-81ED-4DB2-BD59-A6C34878D82A}">
                    <a16:rowId xmlns:a16="http://schemas.microsoft.com/office/drawing/2014/main" xmlns="" val="10003"/>
                  </a:ext>
                </a:extLst>
              </a:tr>
              <a:tr h="49436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200" b="1" i="0" u="none" strike="noStrike" cap="none" normalizeH="0" baseline="0" dirty="0" smtClean="0">
                          <a:ln>
                            <a:noFill/>
                          </a:ln>
                          <a:solidFill>
                            <a:srgbClr val="C00000"/>
                          </a:solidFill>
                          <a:effectLst/>
                          <a:latin typeface="+mn-lt"/>
                        </a:rPr>
                        <a:t>AB Positive </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200" b="1" i="0" u="none" strike="noStrike" cap="none" normalizeH="0" baseline="0" dirty="0" smtClean="0">
                          <a:ln>
                            <a:noFill/>
                          </a:ln>
                          <a:solidFill>
                            <a:schemeClr val="tx1"/>
                          </a:solidFill>
                          <a:effectLst/>
                          <a:latin typeface="+mn-lt"/>
                        </a:rPr>
                        <a:t>AB,B,A,</a:t>
                      </a:r>
                      <a:r>
                        <a:rPr kumimoji="0" lang="en-US" sz="2200" b="1" i="0" u="none" strike="noStrike" cap="none" normalizeH="0" baseline="0" dirty="0" smtClean="0">
                          <a:ln>
                            <a:noFill/>
                          </a:ln>
                          <a:solidFill>
                            <a:srgbClr val="C00000"/>
                          </a:solidFill>
                          <a:effectLst/>
                          <a:latin typeface="+mn-lt"/>
                        </a:rPr>
                        <a:t>O</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200" b="1" i="0" u="none" strike="noStrike" cap="none" normalizeH="0" baseline="0" dirty="0" smtClean="0">
                          <a:ln>
                            <a:noFill/>
                          </a:ln>
                          <a:solidFill>
                            <a:srgbClr val="C00000"/>
                          </a:solidFill>
                          <a:effectLst/>
                          <a:latin typeface="+mn-lt"/>
                        </a:rPr>
                        <a:t>AB</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200" b="1" i="0" u="none" strike="noStrike" cap="none" normalizeH="0" baseline="0" dirty="0" smtClean="0">
                          <a:ln>
                            <a:noFill/>
                          </a:ln>
                          <a:solidFill>
                            <a:srgbClr val="C00000"/>
                          </a:solidFill>
                          <a:effectLst/>
                          <a:latin typeface="+mn-lt"/>
                        </a:rPr>
                        <a:t>AB</a:t>
                      </a:r>
                      <a:r>
                        <a:rPr kumimoji="0" lang="en-US" sz="2200" b="1" i="0" u="none" strike="noStrike" cap="none" normalizeH="0" baseline="0" dirty="0" smtClean="0">
                          <a:ln>
                            <a:noFill/>
                          </a:ln>
                          <a:solidFill>
                            <a:schemeClr val="tx1"/>
                          </a:solidFill>
                          <a:effectLst/>
                          <a:latin typeface="+mn-lt"/>
                        </a:rPr>
                        <a:t>,B,A,O</a:t>
                      </a:r>
                    </a:p>
                  </a:txBody>
                  <a:tcPr horzOverflow="overflow"/>
                </a:tc>
                <a:extLst>
                  <a:ext uri="{0D108BD9-81ED-4DB2-BD59-A6C34878D82A}">
                    <a16:rowId xmlns:a16="http://schemas.microsoft.com/office/drawing/2014/main" xmlns="" val="10004"/>
                  </a:ext>
                </a:extLst>
              </a:tr>
              <a:tr h="67748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lang="en-US" altLang="zh-HK" sz="2200" b="1" dirty="0" smtClean="0">
                          <a:solidFill>
                            <a:srgbClr val="C00000"/>
                          </a:solidFill>
                          <a:latin typeface="+mn-lt"/>
                          <a:cs typeface="Times New Roman" pitchFamily="18" charset="0"/>
                        </a:rPr>
                        <a:t> </a:t>
                      </a:r>
                      <a:r>
                        <a:rPr lang="en-US" altLang="zh-HK" sz="2200" b="1" dirty="0" err="1" smtClean="0">
                          <a:solidFill>
                            <a:srgbClr val="C00000"/>
                          </a:solidFill>
                          <a:latin typeface="+mn-lt"/>
                          <a:cs typeface="Times New Roman" pitchFamily="18" charset="0"/>
                        </a:rPr>
                        <a:t>RhD</a:t>
                      </a:r>
                      <a:r>
                        <a:rPr lang="en-US" altLang="zh-HK" sz="2200" b="1" dirty="0" smtClean="0">
                          <a:solidFill>
                            <a:srgbClr val="C00000"/>
                          </a:solidFill>
                          <a:latin typeface="+mn-lt"/>
                          <a:cs typeface="Times New Roman" pitchFamily="18" charset="0"/>
                        </a:rPr>
                        <a:t> Positive</a:t>
                      </a:r>
                      <a:endParaRPr kumimoji="0" lang="en-US" sz="2200" b="1" i="0" u="none" strike="noStrike" cap="none" normalizeH="0" baseline="0" dirty="0" smtClean="0">
                        <a:ln>
                          <a:noFill/>
                        </a:ln>
                        <a:solidFill>
                          <a:srgbClr val="C00000"/>
                        </a:solidFill>
                        <a:effectLst/>
                        <a:latin typeface="+mn-lt"/>
                        <a:cs typeface="Times New Roman" pitchFamily="18" charset="0"/>
                      </a:endParaRPr>
                    </a:p>
                  </a:txBody>
                  <a:tcPr horzOverflow="overflow"/>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1" dirty="0" err="1" smtClean="0">
                          <a:latin typeface="+mn-lt"/>
                          <a:cs typeface="Times New Roman" pitchFamily="18" charset="0"/>
                        </a:rPr>
                        <a:t>RhD</a:t>
                      </a:r>
                      <a:r>
                        <a:rPr lang="en-US" altLang="zh-HK" sz="2200" b="1" dirty="0" smtClean="0">
                          <a:latin typeface="+mn-lt"/>
                          <a:cs typeface="Times New Roman" pitchFamily="18" charset="0"/>
                        </a:rPr>
                        <a:t> Positive</a:t>
                      </a:r>
                      <a:endParaRPr lang="zh-HK" altLang="en-US" sz="2200" b="1" dirty="0" smtClean="0">
                        <a:latin typeface="+mn-lt"/>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1" dirty="0" err="1" smtClean="0">
                          <a:latin typeface="+mn-lt"/>
                          <a:cs typeface="Times New Roman" pitchFamily="18" charset="0"/>
                        </a:rPr>
                        <a:t>RhD</a:t>
                      </a:r>
                      <a:r>
                        <a:rPr lang="en-US" altLang="zh-HK" sz="2200" b="1" dirty="0" smtClean="0">
                          <a:latin typeface="+mn-lt"/>
                          <a:cs typeface="Times New Roman" pitchFamily="18" charset="0"/>
                        </a:rPr>
                        <a:t> Negative</a:t>
                      </a:r>
                      <a:endParaRPr lang="zh-HK" altLang="en-US" sz="2200" b="1" dirty="0" smtClean="0">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200" b="1" i="0" u="none" strike="noStrike" cap="none" normalizeH="0" baseline="0" dirty="0" smtClean="0">
                          <a:ln>
                            <a:noFill/>
                          </a:ln>
                          <a:solidFill>
                            <a:schemeClr val="tx1"/>
                          </a:solidFill>
                          <a:effectLst/>
                          <a:latin typeface="+mn-lt"/>
                          <a:cs typeface="Times New Roman" pitchFamily="18" charset="0"/>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200" b="1" i="0" u="none" strike="noStrike" cap="none" normalizeH="0" baseline="0" dirty="0" smtClean="0">
                          <a:ln>
                            <a:noFill/>
                          </a:ln>
                          <a:solidFill>
                            <a:schemeClr val="tx1"/>
                          </a:solidFill>
                          <a:effectLst/>
                          <a:latin typeface="+mn-lt"/>
                          <a:cs typeface="Times New Roman" pitchFamily="18" charset="0"/>
                        </a:rPr>
                        <a:t>-</a:t>
                      </a:r>
                    </a:p>
                  </a:txBody>
                  <a:tcPr horzOverflow="overflow"/>
                </a:tc>
                <a:extLst>
                  <a:ext uri="{0D108BD9-81ED-4DB2-BD59-A6C34878D82A}">
                    <a16:rowId xmlns:a16="http://schemas.microsoft.com/office/drawing/2014/main" xmlns="" val="10005"/>
                  </a:ext>
                </a:extLst>
              </a:tr>
              <a:tr h="49436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lang="en-US" altLang="zh-HK" sz="2200" b="1" dirty="0" err="1" smtClean="0">
                          <a:solidFill>
                            <a:srgbClr val="C00000"/>
                          </a:solidFill>
                          <a:latin typeface="+mn-lt"/>
                          <a:cs typeface="Times New Roman" pitchFamily="18" charset="0"/>
                        </a:rPr>
                        <a:t>RhD</a:t>
                      </a:r>
                      <a:r>
                        <a:rPr lang="en-US" altLang="zh-HK" sz="2200" b="1" dirty="0" smtClean="0">
                          <a:solidFill>
                            <a:srgbClr val="C00000"/>
                          </a:solidFill>
                          <a:latin typeface="+mn-lt"/>
                          <a:cs typeface="Times New Roman" pitchFamily="18" charset="0"/>
                        </a:rPr>
                        <a:t> Negative</a:t>
                      </a:r>
                      <a:endParaRPr kumimoji="0" lang="en-US" sz="2200" b="1" i="0" u="none" strike="noStrike" cap="none" normalizeH="0" baseline="0" dirty="0" smtClean="0">
                        <a:ln>
                          <a:noFill/>
                        </a:ln>
                        <a:solidFill>
                          <a:srgbClr val="C00000"/>
                        </a:solidFill>
                        <a:effectLst/>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altLang="zh-HK" sz="2200" b="1" dirty="0" err="1" smtClean="0">
                          <a:latin typeface="+mn-lt"/>
                          <a:cs typeface="Times New Roman" pitchFamily="18" charset="0"/>
                        </a:rPr>
                        <a:t>RhD</a:t>
                      </a:r>
                      <a:r>
                        <a:rPr lang="en-US" altLang="zh-HK" sz="2200" b="1" dirty="0" smtClean="0">
                          <a:latin typeface="+mn-lt"/>
                          <a:cs typeface="Times New Roman" pitchFamily="18" charset="0"/>
                        </a:rPr>
                        <a:t> Negative</a:t>
                      </a:r>
                      <a:endParaRPr lang="zh-HK" altLang="en-US" sz="2200" b="1" dirty="0" smtClean="0">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200" b="1" i="0" u="none" strike="noStrike" cap="none" normalizeH="0" baseline="0" dirty="0" smtClean="0">
                          <a:ln>
                            <a:noFill/>
                          </a:ln>
                          <a:solidFill>
                            <a:schemeClr val="tx1"/>
                          </a:solidFill>
                          <a:effectLst/>
                          <a:latin typeface="+mn-lt"/>
                          <a:cs typeface="Times New Roman" pitchFamily="18" charset="0"/>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200" b="1" i="0" u="none" strike="noStrike" cap="none" normalizeH="0" baseline="0" dirty="0" smtClean="0">
                          <a:ln>
                            <a:noFill/>
                          </a:ln>
                          <a:solidFill>
                            <a:schemeClr val="tx1"/>
                          </a:solidFill>
                          <a:effectLst/>
                          <a:latin typeface="+mn-lt"/>
                          <a:cs typeface="Times New Roman" pitchFamily="18" charset="0"/>
                        </a:rPr>
                        <a:t>-</a:t>
                      </a:r>
                    </a:p>
                  </a:txBody>
                  <a:tcPr horzOverflow="overflow"/>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622598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4191000" y="1143000"/>
            <a:ext cx="3505200" cy="609600"/>
          </a:xfrm>
          <a:prstGeom prst="rect">
            <a:avLst/>
          </a:prstGeom>
          <a:noFill/>
          <a:ln w="28575">
            <a:solidFill>
              <a:srgbClr val="FF0000"/>
            </a:solidFill>
            <a:miter lim="800000"/>
            <a:headEnd/>
            <a:tailEnd/>
          </a:ln>
        </p:spPr>
        <p:txBody>
          <a:bodyPr lIns="92075" tIns="46038" rIns="92075" bIns="46038"/>
          <a:lstStyle/>
          <a:p>
            <a:pPr algn="ctr" eaLnBrk="1" hangingPunct="1">
              <a:spcBef>
                <a:spcPct val="20000"/>
              </a:spcBef>
              <a:buClr>
                <a:schemeClr val="hlink"/>
              </a:buClr>
              <a:buSzPct val="90000"/>
              <a:buFont typeface="Wingdings" pitchFamily="2" charset="2"/>
              <a:buNone/>
            </a:pPr>
            <a:r>
              <a:rPr lang="en-US" altLang="en-US" sz="2400" b="1" dirty="0">
                <a:solidFill>
                  <a:srgbClr val="C00000"/>
                </a:solidFill>
                <a:latin typeface="Arial" panose="020B0604020202020204" pitchFamily="34" charset="0"/>
                <a:cs typeface="Arial" panose="020B0604020202020204" pitchFamily="34" charset="0"/>
              </a:rPr>
              <a:t>Clinical urgency </a:t>
            </a:r>
          </a:p>
        </p:txBody>
      </p:sp>
      <p:grpSp>
        <p:nvGrpSpPr>
          <p:cNvPr id="2" name="Group 26"/>
          <p:cNvGrpSpPr>
            <a:grpSpLocks/>
          </p:cNvGrpSpPr>
          <p:nvPr/>
        </p:nvGrpSpPr>
        <p:grpSpPr bwMode="auto">
          <a:xfrm>
            <a:off x="1752600" y="1981201"/>
            <a:ext cx="8763000" cy="3306296"/>
            <a:chOff x="-48" y="1248"/>
            <a:chExt cx="5760" cy="2232"/>
          </a:xfrm>
        </p:grpSpPr>
        <p:sp>
          <p:nvSpPr>
            <p:cNvPr id="15368" name="Rectangle 5"/>
            <p:cNvSpPr>
              <a:spLocks noChangeArrowheads="1"/>
            </p:cNvSpPr>
            <p:nvPr/>
          </p:nvSpPr>
          <p:spPr bwMode="auto">
            <a:xfrm>
              <a:off x="-48" y="1587"/>
              <a:ext cx="1407" cy="336"/>
            </a:xfrm>
            <a:prstGeom prst="rect">
              <a:avLst/>
            </a:prstGeom>
            <a:noFill/>
            <a:ln w="9525">
              <a:noFill/>
              <a:miter lim="800000"/>
              <a:headEnd/>
              <a:tailEnd/>
            </a:ln>
          </p:spPr>
          <p:txBody>
            <a:bodyPr lIns="92075" tIns="46038" rIns="92075" bIns="46038"/>
            <a:lstStyle/>
            <a:p>
              <a:pPr algn="ctr" eaLnBrk="1" hangingPunct="1">
                <a:spcBef>
                  <a:spcPct val="20000"/>
                </a:spcBef>
                <a:buClr>
                  <a:schemeClr val="hlink"/>
                </a:buClr>
                <a:buSzPct val="90000"/>
                <a:buFont typeface="Wingdings" pitchFamily="2" charset="2"/>
                <a:buNone/>
              </a:pPr>
              <a:r>
                <a:rPr lang="en-US" altLang="en-US" sz="2000" b="1" dirty="0">
                  <a:solidFill>
                    <a:srgbClr val="C00000"/>
                  </a:solidFill>
                  <a:latin typeface="Arial" panose="020B0604020202020204" pitchFamily="34" charset="0"/>
                  <a:cs typeface="Arial" panose="020B0604020202020204" pitchFamily="34" charset="0"/>
                </a:rPr>
                <a:t>Immediate</a:t>
              </a:r>
            </a:p>
          </p:txBody>
        </p:sp>
        <p:sp>
          <p:nvSpPr>
            <p:cNvPr id="15369" name="Line 7"/>
            <p:cNvSpPr>
              <a:spLocks noChangeShapeType="1"/>
            </p:cNvSpPr>
            <p:nvPr/>
          </p:nvSpPr>
          <p:spPr bwMode="auto">
            <a:xfrm flipH="1">
              <a:off x="624" y="1248"/>
              <a:ext cx="2112" cy="288"/>
            </a:xfrm>
            <a:prstGeom prst="line">
              <a:avLst/>
            </a:prstGeom>
            <a:noFill/>
            <a:ln w="38100" cap="sq">
              <a:solidFill>
                <a:srgbClr val="FF00FF"/>
              </a:solidFill>
              <a:round/>
              <a:headEnd type="none" w="sm" len="sm"/>
              <a:tailEnd type="triangle" w="sm" len="sm"/>
            </a:ln>
          </p:spPr>
          <p:txBody>
            <a:bodyPr/>
            <a:lstStyle/>
            <a:p>
              <a:endParaRPr lang="en-US"/>
            </a:p>
          </p:txBody>
        </p:sp>
        <p:sp>
          <p:nvSpPr>
            <p:cNvPr id="15370" name="Line 8"/>
            <p:cNvSpPr>
              <a:spLocks noChangeShapeType="1"/>
            </p:cNvSpPr>
            <p:nvPr/>
          </p:nvSpPr>
          <p:spPr bwMode="auto">
            <a:xfrm>
              <a:off x="2928" y="1248"/>
              <a:ext cx="2016" cy="240"/>
            </a:xfrm>
            <a:prstGeom prst="line">
              <a:avLst/>
            </a:prstGeom>
            <a:noFill/>
            <a:ln w="38100" cap="sq">
              <a:solidFill>
                <a:srgbClr val="FF00FF"/>
              </a:solidFill>
              <a:round/>
              <a:headEnd type="none" w="sm" len="sm"/>
              <a:tailEnd type="triangle" w="sm" len="sm"/>
            </a:ln>
          </p:spPr>
          <p:txBody>
            <a:bodyPr/>
            <a:lstStyle/>
            <a:p>
              <a:endParaRPr lang="en-US"/>
            </a:p>
          </p:txBody>
        </p:sp>
        <p:sp>
          <p:nvSpPr>
            <p:cNvPr id="15371" name="Line 9"/>
            <p:cNvSpPr>
              <a:spLocks noChangeShapeType="1"/>
            </p:cNvSpPr>
            <p:nvPr/>
          </p:nvSpPr>
          <p:spPr bwMode="auto">
            <a:xfrm flipH="1">
              <a:off x="2832" y="1248"/>
              <a:ext cx="0" cy="384"/>
            </a:xfrm>
            <a:prstGeom prst="line">
              <a:avLst/>
            </a:prstGeom>
            <a:noFill/>
            <a:ln w="38100" cap="sq">
              <a:solidFill>
                <a:srgbClr val="FF00FF"/>
              </a:solidFill>
              <a:round/>
              <a:headEnd type="none" w="sm" len="sm"/>
              <a:tailEnd type="triangle" w="sm" len="sm"/>
            </a:ln>
          </p:spPr>
          <p:txBody>
            <a:bodyPr/>
            <a:lstStyle/>
            <a:p>
              <a:endParaRPr lang="en-US"/>
            </a:p>
          </p:txBody>
        </p:sp>
        <p:sp>
          <p:nvSpPr>
            <p:cNvPr id="15372" name="Rectangle 10"/>
            <p:cNvSpPr>
              <a:spLocks noChangeArrowheads="1"/>
            </p:cNvSpPr>
            <p:nvPr/>
          </p:nvSpPr>
          <p:spPr bwMode="auto">
            <a:xfrm>
              <a:off x="3936" y="1584"/>
              <a:ext cx="1776" cy="332"/>
            </a:xfrm>
            <a:prstGeom prst="rect">
              <a:avLst/>
            </a:prstGeom>
            <a:noFill/>
            <a:ln w="9525">
              <a:noFill/>
              <a:miter lim="800000"/>
              <a:headEnd/>
              <a:tailEnd/>
            </a:ln>
          </p:spPr>
          <p:txBody>
            <a:bodyPr lIns="92075" tIns="46038" rIns="92075" bIns="46038"/>
            <a:lstStyle/>
            <a:p>
              <a:pPr algn="ctr" eaLnBrk="1" hangingPunct="1">
                <a:spcBef>
                  <a:spcPct val="20000"/>
                </a:spcBef>
                <a:buClr>
                  <a:schemeClr val="hlink"/>
                </a:buClr>
                <a:buSzPct val="90000"/>
                <a:buFont typeface="Wingdings" pitchFamily="2" charset="2"/>
                <a:buNone/>
              </a:pPr>
              <a:r>
                <a:rPr lang="en-US" altLang="en-US" sz="2000" b="1" dirty="0">
                  <a:solidFill>
                    <a:srgbClr val="C00000"/>
                  </a:solidFill>
                  <a:latin typeface="Arial" panose="020B0604020202020204" pitchFamily="34" charset="0"/>
                  <a:cs typeface="Arial" panose="020B0604020202020204" pitchFamily="34" charset="0"/>
                </a:rPr>
                <a:t>Within an hour </a:t>
              </a:r>
            </a:p>
          </p:txBody>
        </p:sp>
        <p:sp>
          <p:nvSpPr>
            <p:cNvPr id="15373" name="Rectangle 11"/>
            <p:cNvSpPr>
              <a:spLocks noChangeArrowheads="1"/>
            </p:cNvSpPr>
            <p:nvPr/>
          </p:nvSpPr>
          <p:spPr bwMode="auto">
            <a:xfrm>
              <a:off x="2139" y="1578"/>
              <a:ext cx="1407" cy="336"/>
            </a:xfrm>
            <a:prstGeom prst="rect">
              <a:avLst/>
            </a:prstGeom>
            <a:noFill/>
            <a:ln w="9525">
              <a:noFill/>
              <a:miter lim="800000"/>
              <a:headEnd/>
              <a:tailEnd/>
            </a:ln>
          </p:spPr>
          <p:txBody>
            <a:bodyPr lIns="92075" tIns="46038" rIns="92075" bIns="46038"/>
            <a:lstStyle/>
            <a:p>
              <a:pPr algn="ctr" eaLnBrk="1" hangingPunct="1">
                <a:spcBef>
                  <a:spcPct val="20000"/>
                </a:spcBef>
                <a:buClr>
                  <a:schemeClr val="hlink"/>
                </a:buClr>
                <a:buSzPct val="90000"/>
                <a:buFont typeface="Wingdings" pitchFamily="2" charset="2"/>
                <a:buNone/>
              </a:pPr>
              <a:r>
                <a:rPr lang="en-US" altLang="en-US" sz="2000" b="1" dirty="0">
                  <a:solidFill>
                    <a:srgbClr val="C00000"/>
                  </a:solidFill>
                  <a:latin typeface="Arial" panose="020B0604020202020204" pitchFamily="34" charset="0"/>
                  <a:cs typeface="Arial" panose="020B0604020202020204" pitchFamily="34" charset="0"/>
                </a:rPr>
                <a:t>Minutes</a:t>
              </a:r>
            </a:p>
          </p:txBody>
        </p:sp>
        <p:sp>
          <p:nvSpPr>
            <p:cNvPr id="15374" name="Line 12"/>
            <p:cNvSpPr>
              <a:spLocks noChangeShapeType="1"/>
            </p:cNvSpPr>
            <p:nvPr/>
          </p:nvSpPr>
          <p:spPr bwMode="auto">
            <a:xfrm flipH="1">
              <a:off x="576" y="1920"/>
              <a:ext cx="0" cy="384"/>
            </a:xfrm>
            <a:prstGeom prst="line">
              <a:avLst/>
            </a:prstGeom>
            <a:noFill/>
            <a:ln w="38100" cap="sq">
              <a:solidFill>
                <a:srgbClr val="FF00FF"/>
              </a:solidFill>
              <a:round/>
              <a:headEnd type="none" w="sm" len="sm"/>
              <a:tailEnd type="triangle" w="sm" len="sm"/>
            </a:ln>
          </p:spPr>
          <p:txBody>
            <a:bodyPr/>
            <a:lstStyle/>
            <a:p>
              <a:endParaRPr lang="en-US"/>
            </a:p>
          </p:txBody>
        </p:sp>
        <p:sp>
          <p:nvSpPr>
            <p:cNvPr id="15375" name="Line 13"/>
            <p:cNvSpPr>
              <a:spLocks noChangeShapeType="1"/>
            </p:cNvSpPr>
            <p:nvPr/>
          </p:nvSpPr>
          <p:spPr bwMode="auto">
            <a:xfrm flipH="1">
              <a:off x="2832" y="1920"/>
              <a:ext cx="0" cy="384"/>
            </a:xfrm>
            <a:prstGeom prst="line">
              <a:avLst/>
            </a:prstGeom>
            <a:noFill/>
            <a:ln w="38100" cap="sq">
              <a:solidFill>
                <a:srgbClr val="FF00FF"/>
              </a:solidFill>
              <a:round/>
              <a:headEnd type="none" w="sm" len="sm"/>
              <a:tailEnd type="triangle" w="sm" len="sm"/>
            </a:ln>
          </p:spPr>
          <p:txBody>
            <a:bodyPr/>
            <a:lstStyle/>
            <a:p>
              <a:endParaRPr lang="en-US"/>
            </a:p>
          </p:txBody>
        </p:sp>
        <p:sp>
          <p:nvSpPr>
            <p:cNvPr id="15376" name="Line 14"/>
            <p:cNvSpPr>
              <a:spLocks noChangeShapeType="1"/>
            </p:cNvSpPr>
            <p:nvPr/>
          </p:nvSpPr>
          <p:spPr bwMode="auto">
            <a:xfrm flipH="1">
              <a:off x="4848" y="1872"/>
              <a:ext cx="0" cy="384"/>
            </a:xfrm>
            <a:prstGeom prst="line">
              <a:avLst/>
            </a:prstGeom>
            <a:noFill/>
            <a:ln w="38100" cap="sq">
              <a:solidFill>
                <a:srgbClr val="FF00FF"/>
              </a:solidFill>
              <a:round/>
              <a:headEnd type="none" w="sm" len="sm"/>
              <a:tailEnd type="triangle" w="sm" len="sm"/>
            </a:ln>
          </p:spPr>
          <p:txBody>
            <a:bodyPr/>
            <a:lstStyle/>
            <a:p>
              <a:endParaRPr lang="en-US"/>
            </a:p>
          </p:txBody>
        </p:sp>
        <p:sp>
          <p:nvSpPr>
            <p:cNvPr id="15377" name="Rectangle 15"/>
            <p:cNvSpPr>
              <a:spLocks noChangeArrowheads="1"/>
            </p:cNvSpPr>
            <p:nvPr/>
          </p:nvSpPr>
          <p:spPr bwMode="auto">
            <a:xfrm>
              <a:off x="-48" y="2304"/>
              <a:ext cx="1536" cy="526"/>
            </a:xfrm>
            <a:prstGeom prst="rect">
              <a:avLst/>
            </a:prstGeom>
            <a:noFill/>
            <a:ln w="9525">
              <a:noFill/>
              <a:miter lim="800000"/>
              <a:headEnd/>
              <a:tailEnd/>
            </a:ln>
          </p:spPr>
          <p:txBody>
            <a:bodyPr lIns="92075" tIns="46038" rIns="92075" bIns="46038"/>
            <a:lstStyle/>
            <a:p>
              <a:pPr algn="ctr" eaLnBrk="1" hangingPunct="1">
                <a:spcBef>
                  <a:spcPct val="20000"/>
                </a:spcBef>
                <a:buClr>
                  <a:schemeClr val="hlink"/>
                </a:buClr>
                <a:buSzPct val="90000"/>
                <a:buFont typeface="Wingdings" pitchFamily="2" charset="2"/>
                <a:buNone/>
              </a:pPr>
              <a:r>
                <a:rPr lang="en-US" altLang="en-US" sz="2000" b="1" dirty="0">
                  <a:latin typeface="Arial" panose="020B0604020202020204" pitchFamily="34" charset="0"/>
                  <a:cs typeface="Arial" panose="020B0604020202020204" pitchFamily="34" charset="0"/>
                </a:rPr>
                <a:t>Group O </a:t>
              </a:r>
              <a:r>
                <a:rPr lang="en-US" altLang="en-US" sz="2000" b="1" dirty="0" err="1">
                  <a:latin typeface="Arial" panose="020B0604020202020204" pitchFamily="34" charset="0"/>
                  <a:cs typeface="Arial" panose="020B0604020202020204" pitchFamily="34" charset="0"/>
                </a:rPr>
                <a:t>RhD</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neg</a:t>
              </a:r>
              <a:r>
                <a:rPr lang="en-US" altLang="en-US" sz="2000" b="1" dirty="0">
                  <a:latin typeface="Arial" panose="020B0604020202020204" pitchFamily="34" charset="0"/>
                  <a:cs typeface="Arial" panose="020B0604020202020204" pitchFamily="34" charset="0"/>
                </a:rPr>
                <a:t> Packed RBCs</a:t>
              </a:r>
            </a:p>
          </p:txBody>
        </p:sp>
        <p:sp>
          <p:nvSpPr>
            <p:cNvPr id="15378" name="Rectangle 16"/>
            <p:cNvSpPr>
              <a:spLocks noChangeArrowheads="1"/>
            </p:cNvSpPr>
            <p:nvPr/>
          </p:nvSpPr>
          <p:spPr bwMode="auto">
            <a:xfrm>
              <a:off x="2016" y="2352"/>
              <a:ext cx="1824" cy="336"/>
            </a:xfrm>
            <a:prstGeom prst="rect">
              <a:avLst/>
            </a:prstGeom>
            <a:noFill/>
            <a:ln w="9525">
              <a:noFill/>
              <a:miter lim="800000"/>
              <a:headEnd/>
              <a:tailEnd/>
            </a:ln>
          </p:spPr>
          <p:txBody>
            <a:bodyPr lIns="92075" tIns="46038" rIns="92075" bIns="46038"/>
            <a:lstStyle/>
            <a:p>
              <a:pPr algn="ctr" eaLnBrk="1" hangingPunct="1">
                <a:spcBef>
                  <a:spcPct val="20000"/>
                </a:spcBef>
                <a:buClr>
                  <a:schemeClr val="hlink"/>
                </a:buClr>
                <a:buSzPct val="90000"/>
                <a:buFont typeface="Wingdings" pitchFamily="2" charset="2"/>
                <a:buNone/>
              </a:pPr>
              <a:r>
                <a:rPr lang="en-US" altLang="en-US" sz="2000" b="1" dirty="0">
                  <a:latin typeface="Arial" panose="020B0604020202020204" pitchFamily="34" charset="0"/>
                  <a:cs typeface="Arial" panose="020B0604020202020204" pitchFamily="34" charset="0"/>
                </a:rPr>
                <a:t>ABO &amp; </a:t>
              </a:r>
              <a:r>
                <a:rPr lang="en-US" altLang="en-US" sz="2000" b="1" dirty="0" err="1">
                  <a:latin typeface="Arial" panose="020B0604020202020204" pitchFamily="34" charset="0"/>
                  <a:cs typeface="Arial" panose="020B0604020202020204" pitchFamily="34" charset="0"/>
                </a:rPr>
                <a:t>RhD</a:t>
              </a:r>
              <a:r>
                <a:rPr lang="en-US" altLang="en-US" sz="2000" b="1" dirty="0">
                  <a:latin typeface="Arial" panose="020B0604020202020204" pitchFamily="34" charset="0"/>
                  <a:cs typeface="Arial" panose="020B0604020202020204" pitchFamily="34" charset="0"/>
                </a:rPr>
                <a:t> type</a:t>
              </a:r>
            </a:p>
          </p:txBody>
        </p:sp>
        <p:sp>
          <p:nvSpPr>
            <p:cNvPr id="15379" name="Line 17"/>
            <p:cNvSpPr>
              <a:spLocks noChangeShapeType="1"/>
            </p:cNvSpPr>
            <p:nvPr/>
          </p:nvSpPr>
          <p:spPr bwMode="auto">
            <a:xfrm flipH="1">
              <a:off x="2456" y="2637"/>
              <a:ext cx="326" cy="306"/>
            </a:xfrm>
            <a:prstGeom prst="line">
              <a:avLst/>
            </a:prstGeom>
            <a:noFill/>
            <a:ln w="38100" cap="sq">
              <a:solidFill>
                <a:srgbClr val="FF00FF"/>
              </a:solidFill>
              <a:round/>
              <a:headEnd type="none" w="sm" len="sm"/>
              <a:tailEnd type="triangle" w="sm" len="sm"/>
            </a:ln>
          </p:spPr>
          <p:txBody>
            <a:bodyPr/>
            <a:lstStyle/>
            <a:p>
              <a:endParaRPr lang="en-US"/>
            </a:p>
          </p:txBody>
        </p:sp>
        <p:sp>
          <p:nvSpPr>
            <p:cNvPr id="15380" name="Rectangle 18"/>
            <p:cNvSpPr>
              <a:spLocks noChangeArrowheads="1"/>
            </p:cNvSpPr>
            <p:nvPr/>
          </p:nvSpPr>
          <p:spPr bwMode="auto">
            <a:xfrm>
              <a:off x="1175" y="3017"/>
              <a:ext cx="1553" cy="463"/>
            </a:xfrm>
            <a:prstGeom prst="rect">
              <a:avLst/>
            </a:prstGeom>
            <a:noFill/>
            <a:ln w="9525">
              <a:noFill/>
              <a:miter lim="800000"/>
              <a:headEnd/>
              <a:tailEnd/>
            </a:ln>
          </p:spPr>
          <p:txBody>
            <a:bodyPr lIns="92075" tIns="46038" rIns="92075" bIns="46038"/>
            <a:lstStyle/>
            <a:p>
              <a:pPr algn="ctr" eaLnBrk="1" hangingPunct="1">
                <a:spcBef>
                  <a:spcPct val="20000"/>
                </a:spcBef>
                <a:buClr>
                  <a:schemeClr val="hlink"/>
                </a:buClr>
                <a:buSzPct val="90000"/>
                <a:buFont typeface="Wingdings" pitchFamily="2" charset="2"/>
                <a:buNone/>
              </a:pPr>
              <a:r>
                <a:rPr lang="en-US" altLang="en-US" sz="1600" b="1" dirty="0">
                  <a:latin typeface="Arial" panose="020B0604020202020204" pitchFamily="34" charset="0"/>
                  <a:cs typeface="Arial" panose="020B0604020202020204" pitchFamily="34" charset="0"/>
                </a:rPr>
                <a:t>Group specific blood</a:t>
              </a:r>
            </a:p>
            <a:p>
              <a:pPr algn="ctr" eaLnBrk="1" hangingPunct="1">
                <a:spcBef>
                  <a:spcPct val="20000"/>
                </a:spcBef>
                <a:buClr>
                  <a:schemeClr val="hlink"/>
                </a:buClr>
                <a:buSzPct val="90000"/>
                <a:buFont typeface="Wingdings" pitchFamily="2" charset="2"/>
                <a:buNone/>
              </a:pPr>
              <a:r>
                <a:rPr lang="en-US" altLang="en-US" sz="1600" b="1" dirty="0">
                  <a:latin typeface="Arial" panose="020B0604020202020204" pitchFamily="34" charset="0"/>
                  <a:cs typeface="Arial" panose="020B0604020202020204" pitchFamily="34" charset="0"/>
                </a:rPr>
                <a:t>(5-10 min)</a:t>
              </a:r>
            </a:p>
          </p:txBody>
        </p:sp>
        <p:sp>
          <p:nvSpPr>
            <p:cNvPr id="15381" name="Rectangle 19"/>
            <p:cNvSpPr>
              <a:spLocks noChangeArrowheads="1"/>
            </p:cNvSpPr>
            <p:nvPr/>
          </p:nvSpPr>
          <p:spPr bwMode="auto">
            <a:xfrm>
              <a:off x="3888" y="2304"/>
              <a:ext cx="1824" cy="332"/>
            </a:xfrm>
            <a:prstGeom prst="rect">
              <a:avLst/>
            </a:prstGeom>
            <a:noFill/>
            <a:ln w="9525">
              <a:noFill/>
              <a:miter lim="800000"/>
              <a:headEnd/>
              <a:tailEnd/>
            </a:ln>
          </p:spPr>
          <p:txBody>
            <a:bodyPr lIns="92075" tIns="46038" rIns="92075" bIns="46038"/>
            <a:lstStyle/>
            <a:p>
              <a:pPr algn="ctr" eaLnBrk="1" hangingPunct="1">
                <a:spcBef>
                  <a:spcPct val="20000"/>
                </a:spcBef>
                <a:buClr>
                  <a:schemeClr val="hlink"/>
                </a:buClr>
                <a:buSzPct val="90000"/>
                <a:buFont typeface="Wingdings" pitchFamily="2" charset="2"/>
                <a:buNone/>
              </a:pPr>
              <a:r>
                <a:rPr lang="en-US" altLang="en-US" sz="2000" b="1" dirty="0">
                  <a:latin typeface="Arial" panose="020B0604020202020204" pitchFamily="34" charset="0"/>
                  <a:cs typeface="Arial" panose="020B0604020202020204" pitchFamily="34" charset="0"/>
                </a:rPr>
                <a:t>ABO &amp; </a:t>
              </a:r>
              <a:r>
                <a:rPr lang="en-US" altLang="en-US" sz="2000" b="1" dirty="0" err="1">
                  <a:latin typeface="Arial" panose="020B0604020202020204" pitchFamily="34" charset="0"/>
                  <a:cs typeface="Arial" panose="020B0604020202020204" pitchFamily="34" charset="0"/>
                </a:rPr>
                <a:t>RhD</a:t>
              </a:r>
              <a:r>
                <a:rPr lang="en-US" altLang="en-US" sz="2000" b="1" dirty="0">
                  <a:latin typeface="Arial" panose="020B0604020202020204" pitchFamily="34" charset="0"/>
                  <a:cs typeface="Arial" panose="020B0604020202020204" pitchFamily="34" charset="0"/>
                </a:rPr>
                <a:t> type</a:t>
              </a:r>
            </a:p>
          </p:txBody>
        </p:sp>
        <p:sp>
          <p:nvSpPr>
            <p:cNvPr id="15382" name="Line 20"/>
            <p:cNvSpPr>
              <a:spLocks noChangeShapeType="1"/>
            </p:cNvSpPr>
            <p:nvPr/>
          </p:nvSpPr>
          <p:spPr bwMode="auto">
            <a:xfrm flipH="1">
              <a:off x="4848" y="2592"/>
              <a:ext cx="0" cy="384"/>
            </a:xfrm>
            <a:prstGeom prst="line">
              <a:avLst/>
            </a:prstGeom>
            <a:noFill/>
            <a:ln w="38100" cap="sq">
              <a:solidFill>
                <a:srgbClr val="FF00FF"/>
              </a:solidFill>
              <a:round/>
              <a:headEnd type="none" w="sm" len="sm"/>
              <a:tailEnd type="triangle" w="sm" len="sm"/>
            </a:ln>
          </p:spPr>
          <p:txBody>
            <a:bodyPr/>
            <a:lstStyle/>
            <a:p>
              <a:endParaRPr lang="en-US"/>
            </a:p>
          </p:txBody>
        </p:sp>
        <p:sp>
          <p:nvSpPr>
            <p:cNvPr id="15383" name="Rectangle 21"/>
            <p:cNvSpPr>
              <a:spLocks noChangeArrowheads="1"/>
            </p:cNvSpPr>
            <p:nvPr/>
          </p:nvSpPr>
          <p:spPr bwMode="auto">
            <a:xfrm>
              <a:off x="3888" y="2877"/>
              <a:ext cx="1824" cy="432"/>
            </a:xfrm>
            <a:prstGeom prst="rect">
              <a:avLst/>
            </a:prstGeom>
            <a:noFill/>
            <a:ln w="9525">
              <a:noFill/>
              <a:miter lim="800000"/>
              <a:headEnd/>
              <a:tailEnd/>
            </a:ln>
          </p:spPr>
          <p:txBody>
            <a:bodyPr lIns="92075" tIns="46038" rIns="92075" bIns="46038"/>
            <a:lstStyle/>
            <a:p>
              <a:pPr algn="ctr" eaLnBrk="1" hangingPunct="1">
                <a:spcBef>
                  <a:spcPct val="20000"/>
                </a:spcBef>
                <a:buClr>
                  <a:schemeClr val="hlink"/>
                </a:buClr>
                <a:buSzPct val="90000"/>
                <a:buFont typeface="Wingdings" pitchFamily="2" charset="2"/>
                <a:buNone/>
              </a:pPr>
              <a:r>
                <a:rPr lang="en-US" altLang="en-US" sz="1600" b="1" dirty="0">
                  <a:latin typeface="Arial" panose="020B0604020202020204" pitchFamily="34" charset="0"/>
                  <a:cs typeface="Arial" panose="020B0604020202020204" pitchFamily="34" charset="0"/>
                </a:rPr>
                <a:t>Complete </a:t>
              </a:r>
              <a:r>
                <a:rPr lang="en-US" altLang="en-US" sz="1600" b="1" dirty="0" err="1">
                  <a:latin typeface="Arial" panose="020B0604020202020204" pitchFamily="34" charset="0"/>
                  <a:cs typeface="Arial" panose="020B0604020202020204" pitchFamily="34" charset="0"/>
                </a:rPr>
                <a:t>crossmatch</a:t>
              </a:r>
              <a:endParaRPr lang="en-US" altLang="en-US" sz="1600" b="1" dirty="0">
                <a:latin typeface="Arial" panose="020B0604020202020204" pitchFamily="34" charset="0"/>
                <a:cs typeface="Arial" panose="020B0604020202020204" pitchFamily="34" charset="0"/>
              </a:endParaRPr>
            </a:p>
          </p:txBody>
        </p:sp>
      </p:grpSp>
      <p:sp>
        <p:nvSpPr>
          <p:cNvPr id="15364" name="Rectangle 22"/>
          <p:cNvSpPr>
            <a:spLocks noChangeArrowheads="1"/>
          </p:cNvSpPr>
          <p:nvPr/>
        </p:nvSpPr>
        <p:spPr bwMode="auto">
          <a:xfrm>
            <a:off x="2819400" y="152400"/>
            <a:ext cx="7086600" cy="609600"/>
          </a:xfrm>
          <a:prstGeom prst="rect">
            <a:avLst/>
          </a:prstGeom>
          <a:noFill/>
          <a:ln w="9525">
            <a:noFill/>
            <a:miter lim="800000"/>
            <a:headEnd/>
            <a:tailEnd/>
          </a:ln>
        </p:spPr>
        <p:txBody>
          <a:bodyPr anchor="b"/>
          <a:lstStyle/>
          <a:p>
            <a:pPr eaLnBrk="1" hangingPunct="1"/>
            <a:r>
              <a:rPr lang="en-US" altLang="en-US" sz="2800" b="1" dirty="0">
                <a:solidFill>
                  <a:srgbClr val="FF0000"/>
                </a:solidFill>
                <a:cs typeface="Times New Roman" pitchFamily="18" charset="0"/>
              </a:rPr>
              <a:t>Cross matching:  Special Circumstances</a:t>
            </a:r>
          </a:p>
        </p:txBody>
      </p:sp>
      <p:sp>
        <p:nvSpPr>
          <p:cNvPr id="279577" name="Text Box 25"/>
          <p:cNvSpPr txBox="1">
            <a:spLocks noChangeArrowheads="1"/>
          </p:cNvSpPr>
          <p:nvPr/>
        </p:nvSpPr>
        <p:spPr bwMode="auto">
          <a:xfrm>
            <a:off x="1524000" y="5486401"/>
            <a:ext cx="8839200" cy="584775"/>
          </a:xfrm>
          <a:prstGeom prst="rect">
            <a:avLst/>
          </a:prstGeom>
          <a:noFill/>
          <a:ln w="25400">
            <a:solidFill>
              <a:srgbClr val="FF0000"/>
            </a:solidFill>
            <a:miter lim="800000"/>
            <a:headEnd/>
            <a:tailEnd/>
          </a:ln>
        </p:spPr>
        <p:txBody>
          <a:bodyPr>
            <a:spAutoFit/>
          </a:bodyPr>
          <a:lstStyle/>
          <a:p>
            <a:r>
              <a:rPr lang="en-US" altLang="en-US" sz="1600" b="1" dirty="0">
                <a:solidFill>
                  <a:srgbClr val="FF0000"/>
                </a:solidFill>
                <a:latin typeface="Arial" panose="020B0604020202020204" pitchFamily="34" charset="0"/>
                <a:cs typeface="Arial" panose="020B0604020202020204" pitchFamily="34" charset="0"/>
              </a:rPr>
              <a:t>If units are issued without  X match  –  written consent of physician to be taken, </a:t>
            </a:r>
          </a:p>
          <a:p>
            <a:r>
              <a:rPr lang="en-US" altLang="en-US" sz="1600" b="1" dirty="0">
                <a:solidFill>
                  <a:srgbClr val="FF0000"/>
                </a:solidFill>
                <a:latin typeface="Arial" panose="020B0604020202020204" pitchFamily="34" charset="0"/>
                <a:cs typeface="Arial" panose="020B0604020202020204" pitchFamily="34" charset="0"/>
              </a:rPr>
              <a:t>		                        -complete X match protocols followed after issue </a:t>
            </a:r>
          </a:p>
        </p:txBody>
      </p:sp>
      <p:pic>
        <p:nvPicPr>
          <p:cNvPr id="23" name="Picture 4" descr="NBTC logo">
            <a:extLst/>
          </p:cNvPr>
          <p:cNvPicPr>
            <a:picLocks noChangeAspect="1" noChangeArrowheads="1"/>
          </p:cNvPicPr>
          <p:nvPr/>
        </p:nvPicPr>
        <p:blipFill rotWithShape="1">
          <a:blip r:embed="rId3" cstate="print">
            <a:extLst/>
          </a:blip>
          <a:srcRect l="13334" t="22752" r="11111" b="19977"/>
          <a:stretch/>
        </p:blipFill>
        <p:spPr bwMode="auto">
          <a:xfrm>
            <a:off x="8305800" y="6227094"/>
            <a:ext cx="1295400" cy="686325"/>
          </a:xfrm>
          <a:prstGeom prst="rect">
            <a:avLst/>
          </a:prstGeom>
          <a:ln>
            <a:noFill/>
          </a:ln>
          <a:effectLst>
            <a:softEdge rad="112500"/>
          </a:effectLst>
          <a:extLst/>
        </p:spPr>
      </p:pic>
      <p:pic>
        <p:nvPicPr>
          <p:cNvPr id="15367" name="Picture 3" descr="https://encrypted-tbn0.gstatic.com/images?q=tbn:ANd9GcSbncs3HbzwEeRaa3jVKfTYen3XH4wESzi_PRWJdLb2gQSoAGzGlg"/>
          <p:cNvPicPr>
            <a:picLocks noChangeAspect="1" noChangeArrowheads="1"/>
          </p:cNvPicPr>
          <p:nvPr/>
        </p:nvPicPr>
        <p:blipFill>
          <a:blip r:embed="rId4" cstate="print"/>
          <a:srcRect/>
          <a:stretch>
            <a:fillRect/>
          </a:stretch>
        </p:blipFill>
        <p:spPr bwMode="auto">
          <a:xfrm>
            <a:off x="2514600" y="6233372"/>
            <a:ext cx="990600" cy="624629"/>
          </a:xfrm>
          <a:prstGeom prst="rect">
            <a:avLst/>
          </a:prstGeom>
          <a:noFill/>
          <a:ln w="9525">
            <a:noFill/>
            <a:miter lim="800000"/>
            <a:headEnd/>
            <a:tailEnd/>
          </a:ln>
        </p:spPr>
      </p:pic>
      <p:sp>
        <p:nvSpPr>
          <p:cNvPr id="24" name="Line 17"/>
          <p:cNvSpPr>
            <a:spLocks noChangeShapeType="1"/>
          </p:cNvSpPr>
          <p:nvPr/>
        </p:nvSpPr>
        <p:spPr bwMode="auto">
          <a:xfrm>
            <a:off x="6248400" y="4038600"/>
            <a:ext cx="381000" cy="457200"/>
          </a:xfrm>
          <a:prstGeom prst="line">
            <a:avLst/>
          </a:prstGeom>
          <a:noFill/>
          <a:ln w="38100" cap="sq">
            <a:solidFill>
              <a:srgbClr val="FF00FF"/>
            </a:solidFill>
            <a:round/>
            <a:headEnd type="none" w="sm" len="sm"/>
            <a:tailEnd type="triangle" w="sm" len="sm"/>
          </a:ln>
        </p:spPr>
        <p:txBody>
          <a:bodyPr/>
          <a:lstStyle/>
          <a:p>
            <a:endParaRPr lang="en-US"/>
          </a:p>
        </p:txBody>
      </p:sp>
      <p:sp>
        <p:nvSpPr>
          <p:cNvPr id="25" name="Rectangle 18"/>
          <p:cNvSpPr>
            <a:spLocks noChangeArrowheads="1"/>
          </p:cNvSpPr>
          <p:nvPr/>
        </p:nvSpPr>
        <p:spPr bwMode="auto">
          <a:xfrm>
            <a:off x="5718242" y="4532016"/>
            <a:ext cx="2362199" cy="914400"/>
          </a:xfrm>
          <a:prstGeom prst="rect">
            <a:avLst/>
          </a:prstGeom>
          <a:noFill/>
          <a:ln w="9525">
            <a:noFill/>
            <a:miter lim="800000"/>
            <a:headEnd/>
            <a:tailEnd/>
          </a:ln>
        </p:spPr>
        <p:txBody>
          <a:bodyPr lIns="92075" tIns="46038" rIns="92075" bIns="46038"/>
          <a:lstStyle/>
          <a:p>
            <a:pPr algn="ctr" eaLnBrk="1" hangingPunct="1">
              <a:spcBef>
                <a:spcPct val="20000"/>
              </a:spcBef>
              <a:buClr>
                <a:schemeClr val="hlink"/>
              </a:buClr>
              <a:buSzPct val="90000"/>
              <a:buFont typeface="Wingdings" pitchFamily="2" charset="2"/>
              <a:buNone/>
            </a:pPr>
            <a:r>
              <a:rPr lang="en-US" altLang="en-US" sz="1600" b="1" dirty="0">
                <a:latin typeface="Arial" panose="020B0604020202020204" pitchFamily="34" charset="0"/>
                <a:cs typeface="Arial" panose="020B0604020202020204" pitchFamily="34" charset="0"/>
              </a:rPr>
              <a:t>Immediate spin </a:t>
            </a:r>
            <a:r>
              <a:rPr lang="en-US" altLang="en-US" sz="1600" b="1" dirty="0" err="1">
                <a:latin typeface="Arial" panose="020B0604020202020204" pitchFamily="34" charset="0"/>
                <a:cs typeface="Arial" panose="020B0604020202020204" pitchFamily="34" charset="0"/>
              </a:rPr>
              <a:t>crossmatch</a:t>
            </a:r>
            <a:endParaRPr lang="en-US" altLang="en-US" sz="1600" b="1" dirty="0">
              <a:latin typeface="Arial" panose="020B0604020202020204" pitchFamily="34" charset="0"/>
              <a:cs typeface="Arial" panose="020B0604020202020204" pitchFamily="34" charset="0"/>
            </a:endParaRPr>
          </a:p>
          <a:p>
            <a:pPr algn="ctr" eaLnBrk="1" hangingPunct="1">
              <a:spcBef>
                <a:spcPct val="20000"/>
              </a:spcBef>
              <a:buClr>
                <a:schemeClr val="hlink"/>
              </a:buClr>
              <a:buSzPct val="90000"/>
              <a:buFont typeface="Wingdings" pitchFamily="2" charset="2"/>
              <a:buNone/>
            </a:pPr>
            <a:r>
              <a:rPr lang="en-US" altLang="en-US" sz="1600" b="1" dirty="0">
                <a:latin typeface="Arial" panose="020B0604020202020204" pitchFamily="34" charset="0"/>
                <a:cs typeface="Arial" panose="020B0604020202020204" pitchFamily="34" charset="0"/>
              </a:rPr>
              <a:t>( 15-20) min)</a:t>
            </a:r>
          </a:p>
          <a:p>
            <a:pPr algn="ctr" eaLnBrk="1" hangingPunct="1">
              <a:spcBef>
                <a:spcPct val="20000"/>
              </a:spcBef>
              <a:buClr>
                <a:schemeClr val="hlink"/>
              </a:buClr>
              <a:buSzPct val="90000"/>
              <a:buFont typeface="Wingdings" pitchFamily="2" charset="2"/>
              <a:buNone/>
            </a:pPr>
            <a:endParaRPr lang="en-US" alt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810136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9577"/>
                                        </p:tgtEl>
                                        <p:attrNameLst>
                                          <p:attrName>style.visibility</p:attrName>
                                        </p:attrNameLst>
                                      </p:cBhvr>
                                      <p:to>
                                        <p:strVal val="visible"/>
                                      </p:to>
                                    </p:set>
                                    <p:anim calcmode="lin" valueType="num">
                                      <p:cBhvr additive="base">
                                        <p:cTn id="7" dur="500" fill="hold"/>
                                        <p:tgtEl>
                                          <p:spTgt spid="279577"/>
                                        </p:tgtEl>
                                        <p:attrNameLst>
                                          <p:attrName>ppt_x</p:attrName>
                                        </p:attrNameLst>
                                      </p:cBhvr>
                                      <p:tavLst>
                                        <p:tav tm="0">
                                          <p:val>
                                            <p:strVal val="#ppt_x"/>
                                          </p:val>
                                        </p:tav>
                                        <p:tav tm="100000">
                                          <p:val>
                                            <p:strVal val="#ppt_x"/>
                                          </p:val>
                                        </p:tav>
                                      </p:tavLst>
                                    </p:anim>
                                    <p:anim calcmode="lin" valueType="num">
                                      <p:cBhvr additive="base">
                                        <p:cTn id="8" dur="500" fill="hold"/>
                                        <p:tgtEl>
                                          <p:spTgt spid="2795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7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C00000"/>
                </a:solidFill>
                <a:latin typeface="Arial" panose="020B0604020202020204" pitchFamily="34" charset="0"/>
                <a:cs typeface="Arial" panose="020B0604020202020204" pitchFamily="34" charset="0"/>
              </a:rPr>
              <a:t>Blood Administration</a:t>
            </a:r>
            <a:endParaRPr lang="en-US" sz="4000" b="1" dirty="0">
              <a:solidFill>
                <a:srgbClr val="C0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37428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C00000"/>
                </a:solidFill>
                <a:latin typeface="Arial" panose="020B0604020202020204" pitchFamily="34" charset="0"/>
                <a:cs typeface="Arial" panose="020B0604020202020204" pitchFamily="34" charset="0"/>
              </a:rPr>
              <a:t>Blood request form</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latin typeface="Arial" panose="020B0604020202020204" pitchFamily="34" charset="0"/>
                <a:cs typeface="Arial" panose="020B0604020202020204" pitchFamily="34" charset="0"/>
              </a:rPr>
              <a:t>   When </a:t>
            </a:r>
            <a:r>
              <a:rPr lang="en-US" dirty="0">
                <a:latin typeface="Arial" panose="020B0604020202020204" pitchFamily="34" charset="0"/>
                <a:cs typeface="Arial" panose="020B0604020202020204" pitchFamily="34" charset="0"/>
              </a:rPr>
              <a:t>blood is required for transfusion, the prescribing clinician should complete and sign a blood request form that is designed to provide all necessary information. All details requested on the blood request form must be completed accurately and legibly.  </a:t>
            </a:r>
            <a:endParaRPr lang="en-US" dirty="0" smtClean="0">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v"/>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blood request form should always be accompanied by the patient’s blood sample. The sample is placed in a sample tube that is correctly labelled and is uniquely identifiable with the patient. </a:t>
            </a:r>
            <a:endParaRPr lang="en-US" dirty="0" smtClean="0">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v"/>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blood sample shall not be submitted in a syringe, as this could lead to errors when transferring to a test tube for grouping and compatibility testing. It may also cause </a:t>
            </a:r>
            <a:r>
              <a:rPr lang="en-US" dirty="0" err="1">
                <a:latin typeface="Arial" panose="020B0604020202020204" pitchFamily="34" charset="0"/>
                <a:cs typeface="Arial" panose="020B0604020202020204" pitchFamily="34" charset="0"/>
              </a:rPr>
              <a:t>haemolysis</a:t>
            </a:r>
            <a:r>
              <a:rPr lang="en-US" dirty="0">
                <a:latin typeface="Arial" panose="020B0604020202020204" pitchFamily="34" charset="0"/>
                <a:cs typeface="Arial" panose="020B0604020202020204" pitchFamily="34" charset="0"/>
              </a:rPr>
              <a:t>. </a:t>
            </a:r>
          </a:p>
          <a:p>
            <a:pPr>
              <a:buClr>
                <a:srgbClr val="C00000"/>
              </a:buClr>
              <a:buFont typeface="Wingdings" panose="05000000000000000000" pitchFamily="2" charset="2"/>
              <a:buChar char="v"/>
            </a:pP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11380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600" b="1" cap="none" dirty="0" smtClean="0">
                <a:solidFill>
                  <a:srgbClr val="FF0000"/>
                </a:solidFill>
                <a:latin typeface="Arial" panose="020B0604020202020204" pitchFamily="34" charset="0"/>
                <a:cs typeface="Arial" panose="020B0604020202020204" pitchFamily="34" charset="0"/>
              </a:rPr>
              <a:t>Blood Components</a:t>
            </a:r>
            <a:endParaRPr lang="en-IN" sz="3600" b="1" cap="none" dirty="0">
              <a:solidFill>
                <a:srgbClr val="FF0000"/>
              </a:solidFill>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008312" y="2077244"/>
            <a:ext cx="6489700" cy="3327400"/>
          </a:xfrm>
        </p:spPr>
      </p:pic>
    </p:spTree>
    <p:extLst>
      <p:ext uri="{BB962C8B-B14F-4D97-AF65-F5344CB8AC3E}">
        <p14:creationId xmlns:p14="http://schemas.microsoft.com/office/powerpoint/2010/main" xmlns="" val="1045386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Clr>
                <a:srgbClr val="C00000"/>
              </a:buClr>
              <a:buFont typeface="Wingdings" panose="05000000000000000000" pitchFamily="2" charset="2"/>
              <a:buChar char="v"/>
            </a:pPr>
            <a:r>
              <a:rPr lang="en-US" dirty="0" smtClean="0">
                <a:latin typeface="Arial" panose="020B0604020202020204" pitchFamily="34" charset="0"/>
                <a:cs typeface="Arial" panose="020B0604020202020204" pitchFamily="34" charset="0"/>
              </a:rPr>
              <a:t> For </a:t>
            </a:r>
            <a:r>
              <a:rPr lang="en-US" dirty="0">
                <a:latin typeface="Arial" panose="020B0604020202020204" pitchFamily="34" charset="0"/>
                <a:cs typeface="Arial" panose="020B0604020202020204" pitchFamily="34" charset="0"/>
              </a:rPr>
              <a:t>a routine case, the sample and request form should be submitted to the transfusion department at least 24 hours before required, to make sure of the availability of blood. </a:t>
            </a:r>
          </a:p>
          <a:p>
            <a:pPr>
              <a:buClr>
                <a:srgbClr val="C00000"/>
              </a:buClr>
              <a:buFont typeface="Wingdings" panose="05000000000000000000" pitchFamily="2" charset="2"/>
              <a:buChar char="v"/>
            </a:pPr>
            <a:r>
              <a:rPr lang="en-US" dirty="0">
                <a:latin typeface="Arial" panose="020B0604020202020204" pitchFamily="34" charset="0"/>
                <a:cs typeface="Arial" panose="020B0604020202020204" pitchFamily="34" charset="0"/>
              </a:rPr>
              <a:t> Physicians may request those, who accompany the patient, to consider becoming blood donors if they are healthy and lead a healthy lifestyle</a:t>
            </a:r>
            <a:endParaRPr lang="en-US" dirty="0"/>
          </a:p>
        </p:txBody>
      </p:sp>
    </p:spTree>
    <p:extLst>
      <p:ext uri="{BB962C8B-B14F-4D97-AF65-F5344CB8AC3E}">
        <p14:creationId xmlns:p14="http://schemas.microsoft.com/office/powerpoint/2010/main" xmlns="" val="3578328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C00000"/>
                </a:solidFill>
                <a:latin typeface="Arial" panose="020B0604020202020204" pitchFamily="34" charset="0"/>
                <a:cs typeface="Arial" panose="020B0604020202020204" pitchFamily="34" charset="0"/>
              </a:rPr>
              <a:t>Blood samples</a:t>
            </a:r>
          </a:p>
        </p:txBody>
      </p:sp>
      <p:sp>
        <p:nvSpPr>
          <p:cNvPr id="3" name="Content Placeholder 2"/>
          <p:cNvSpPr>
            <a:spLocks noGrp="1"/>
          </p:cNvSpPr>
          <p:nvPr>
            <p:ph idx="1"/>
          </p:nvPr>
        </p:nvSpPr>
        <p:spPr/>
        <p:txBody>
          <a:bodyPr>
            <a:normAutofit fontScale="70000" lnSpcReduction="20000"/>
          </a:bodyPr>
          <a:lstStyle/>
          <a:p>
            <a:pPr>
              <a:buClr>
                <a:srgbClr val="C00000"/>
              </a:buClr>
            </a:pPr>
            <a:r>
              <a:rPr lang="en-US" dirty="0">
                <a:latin typeface="Arial" panose="020B0604020202020204" pitchFamily="34" charset="0"/>
                <a:cs typeface="Arial" panose="020B0604020202020204" pitchFamily="34" charset="0"/>
              </a:rPr>
              <a:t>The taking of a blood sample from the patient needs supervision. If the patient is conscious at the time of taking the sample, ask him/her to identify himself/herself by given name and all other appropriate </a:t>
            </a:r>
            <a:r>
              <a:rPr lang="en-US" dirty="0" smtClean="0">
                <a:latin typeface="Arial" panose="020B0604020202020204" pitchFamily="34" charset="0"/>
                <a:cs typeface="Arial" panose="020B0604020202020204" pitchFamily="34" charset="0"/>
              </a:rPr>
              <a:t>information.</a:t>
            </a:r>
          </a:p>
          <a:p>
            <a:pPr>
              <a:buClr>
                <a:srgbClr val="C00000"/>
              </a:buClr>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5 mL blood sample should be collected into a dry test tube and then correctly and clearly labelled with the patient’s details, and submitted to the blood </a:t>
            </a:r>
            <a:r>
              <a:rPr lang="en-US" dirty="0" err="1">
                <a:latin typeface="Arial" panose="020B0604020202020204" pitchFamily="34" charset="0"/>
                <a:cs typeface="Arial" panose="020B0604020202020204" pitchFamily="34" charset="0"/>
              </a:rPr>
              <a:t>centre</a:t>
            </a:r>
            <a:r>
              <a:rPr lang="en-US" dirty="0">
                <a:latin typeface="Arial" panose="020B0604020202020204" pitchFamily="34" charset="0"/>
                <a:cs typeface="Arial" panose="020B0604020202020204" pitchFamily="34" charset="0"/>
              </a:rPr>
              <a:t> for testing. The specimen label must include the following information: </a:t>
            </a:r>
          </a:p>
          <a:p>
            <a:pPr>
              <a:buClr>
                <a:srgbClr val="C00000"/>
              </a:buClr>
              <a:buFont typeface="Wingdings" panose="05000000000000000000" pitchFamily="2" charset="2"/>
              <a:buChar char="v"/>
            </a:pPr>
            <a:r>
              <a:rPr lang="en-US" dirty="0" smtClean="0">
                <a:latin typeface="Arial" panose="020B0604020202020204" pitchFamily="34" charset="0"/>
                <a:cs typeface="Arial" panose="020B0604020202020204" pitchFamily="34" charset="0"/>
              </a:rPr>
              <a:t> Patient’s </a:t>
            </a:r>
            <a:r>
              <a:rPr lang="en-US" dirty="0">
                <a:latin typeface="Arial" panose="020B0604020202020204" pitchFamily="34" charset="0"/>
                <a:cs typeface="Arial" panose="020B0604020202020204" pitchFamily="34" charset="0"/>
              </a:rPr>
              <a:t>full name, age and sex. </a:t>
            </a:r>
            <a:endParaRPr lang="en-US" dirty="0" smtClean="0">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v"/>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Registration </a:t>
            </a:r>
            <a:r>
              <a:rPr lang="en-US" dirty="0">
                <a:latin typeface="Arial" panose="020B0604020202020204" pitchFamily="34" charset="0"/>
                <a:cs typeface="Arial" panose="020B0604020202020204" pitchFamily="34" charset="0"/>
              </a:rPr>
              <a:t>number. </a:t>
            </a:r>
            <a:endParaRPr lang="en-US" dirty="0" smtClean="0">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v"/>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Ward/bed </a:t>
            </a:r>
            <a:r>
              <a:rPr lang="en-US" dirty="0">
                <a:latin typeface="Arial" panose="020B0604020202020204" pitchFamily="34" charset="0"/>
                <a:cs typeface="Arial" panose="020B0604020202020204" pitchFamily="34" charset="0"/>
              </a:rPr>
              <a:t>number. </a:t>
            </a:r>
            <a:endParaRPr lang="en-US" dirty="0" smtClean="0">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v"/>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Date </a:t>
            </a:r>
            <a:r>
              <a:rPr lang="en-US" dirty="0">
                <a:latin typeface="Arial" panose="020B0604020202020204" pitchFamily="34" charset="0"/>
                <a:cs typeface="Arial" panose="020B0604020202020204" pitchFamily="34" charset="0"/>
              </a:rPr>
              <a:t>and time specimen taken. </a:t>
            </a:r>
            <a:endParaRPr lang="en-US" dirty="0" smtClean="0">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v"/>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Phlebotomist’s signature/initials</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53470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a:buClr>
                <a:srgbClr val="C00000"/>
              </a:buClr>
            </a:pPr>
            <a:r>
              <a:rPr lang="en-US" dirty="0">
                <a:latin typeface="Arial" panose="020B0604020202020204" pitchFamily="34" charset="0"/>
                <a:cs typeface="Arial" panose="020B0604020202020204" pitchFamily="34" charset="0"/>
              </a:rPr>
              <a:t>Use positive patient identification to identify the patient. </a:t>
            </a:r>
          </a:p>
          <a:p>
            <a:pPr>
              <a:buClr>
                <a:srgbClr val="C00000"/>
              </a:buClr>
            </a:pPr>
            <a:r>
              <a:rPr lang="en-US" dirty="0" smtClean="0">
                <a:latin typeface="Arial" panose="020B0604020202020204" pitchFamily="34" charset="0"/>
                <a:cs typeface="Arial" panose="020B0604020202020204" pitchFamily="34" charset="0"/>
              </a:rPr>
              <a:t>NEVER </a:t>
            </a:r>
            <a:r>
              <a:rPr lang="en-US" dirty="0">
                <a:latin typeface="Arial" panose="020B0604020202020204" pitchFamily="34" charset="0"/>
                <a:cs typeface="Arial" panose="020B0604020202020204" pitchFamily="34" charset="0"/>
              </a:rPr>
              <a:t>pre‐label the sample tube before phlebotomy. </a:t>
            </a: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Use the blood product request form, write legibly and fill in all appropriate details. </a:t>
            </a: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When taking a blood sample for cross match, complete the whole procedure before any other task is </a:t>
            </a:r>
            <a:r>
              <a:rPr lang="en-US" dirty="0" smtClean="0">
                <a:latin typeface="Arial" panose="020B0604020202020204" pitchFamily="34" charset="0"/>
                <a:cs typeface="Arial" panose="020B0604020202020204" pitchFamily="34" charset="0"/>
              </a:rPr>
              <a:t>undertaken</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 It </a:t>
            </a:r>
            <a:r>
              <a:rPr lang="en-US" dirty="0">
                <a:latin typeface="Arial" panose="020B0604020202020204" pitchFamily="34" charset="0"/>
                <a:cs typeface="Arial" panose="020B0604020202020204" pitchFamily="34" charset="0"/>
              </a:rPr>
              <a:t>is important that there are no interruptions during the process. </a:t>
            </a:r>
            <a:endParaRPr lang="en-US" dirty="0" smtClean="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The signature of the individual who took the sample must appear on the specimen label.</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82741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C00000"/>
                </a:solidFill>
                <a:latin typeface="Arial" panose="020B0604020202020204" pitchFamily="34" charset="0"/>
                <a:cs typeface="Arial" panose="020B0604020202020204" pitchFamily="34" charset="0"/>
              </a:rPr>
              <a:t>Retention of blood samples:</a:t>
            </a:r>
          </a:p>
        </p:txBody>
      </p:sp>
      <p:sp>
        <p:nvSpPr>
          <p:cNvPr id="3" name="Content Placeholder 2"/>
          <p:cNvSpPr>
            <a:spLocks noGrp="1"/>
          </p:cNvSpPr>
          <p:nvPr>
            <p:ph idx="1"/>
          </p:nvPr>
        </p:nvSpPr>
        <p:spPr/>
        <p:txBody>
          <a:bodyPr/>
          <a:lstStyle/>
          <a:p>
            <a:pPr>
              <a:buClr>
                <a:srgbClr val="C00000"/>
              </a:buClr>
            </a:pPr>
            <a:r>
              <a:rPr lang="en-US" dirty="0">
                <a:latin typeface="Arial" panose="020B0604020202020204" pitchFamily="34" charset="0"/>
                <a:cs typeface="Arial" panose="020B0604020202020204" pitchFamily="34" charset="0"/>
              </a:rPr>
              <a:t>Blood samples from recipient and donor(s) must be retained for 7 days at +2°C to +8°C after each </a:t>
            </a:r>
            <a:r>
              <a:rPr lang="en-US" dirty="0" smtClean="0">
                <a:latin typeface="Arial" panose="020B0604020202020204" pitchFamily="34" charset="0"/>
                <a:cs typeface="Arial" panose="020B0604020202020204" pitchFamily="34" charset="0"/>
              </a:rPr>
              <a:t>transfusion.</a:t>
            </a:r>
          </a:p>
          <a:p>
            <a:pPr>
              <a:buClr>
                <a:srgbClr val="C00000"/>
              </a:buCl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Should </a:t>
            </a:r>
            <a:r>
              <a:rPr lang="en-US" dirty="0">
                <a:latin typeface="Arial" panose="020B0604020202020204" pitchFamily="34" charset="0"/>
                <a:cs typeface="Arial" panose="020B0604020202020204" pitchFamily="34" charset="0"/>
              </a:rPr>
              <a:t>another transfusion be necessary 72 hours after the earlier transfusion, a fresh sample shall be requested for cross match. Collection of a second 5 mL blood sample is required for re‐ checking and further cross matching and must be retained in case of investigation of transfusion reaction.</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74906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C00000"/>
                </a:solidFill>
                <a:latin typeface="Arial" panose="020B0604020202020204" pitchFamily="34" charset="0"/>
                <a:cs typeface="Arial" panose="020B0604020202020204" pitchFamily="34" charset="0"/>
              </a:rPr>
              <a:t>Red cell compatibility testing</a:t>
            </a:r>
          </a:p>
        </p:txBody>
      </p:sp>
      <p:sp>
        <p:nvSpPr>
          <p:cNvPr id="3" name="Content Placeholder 2"/>
          <p:cNvSpPr>
            <a:spLocks noGrp="1"/>
          </p:cNvSpPr>
          <p:nvPr>
            <p:ph idx="1"/>
          </p:nvPr>
        </p:nvSpPr>
        <p:spPr/>
        <p:txBody>
          <a:bodyPr/>
          <a:lstStyle/>
          <a:p>
            <a:r>
              <a:rPr lang="en-US" dirty="0"/>
              <a:t>The laboratory performs: </a:t>
            </a:r>
            <a:endParaRPr lang="en-US" dirty="0" smtClean="0"/>
          </a:p>
          <a:p>
            <a:pPr marL="0" indent="0">
              <a:buNone/>
            </a:pPr>
            <a:r>
              <a:rPr lang="en-US" dirty="0" smtClean="0"/>
              <a:t>    </a:t>
            </a:r>
            <a:r>
              <a:rPr lang="en-US" dirty="0"/>
              <a:t>ABO and </a:t>
            </a:r>
            <a:r>
              <a:rPr lang="en-US" dirty="0" err="1"/>
              <a:t>RhD</a:t>
            </a:r>
            <a:r>
              <a:rPr lang="en-US" dirty="0"/>
              <a:t> grouping on patient and donors.   </a:t>
            </a:r>
            <a:endParaRPr lang="en-US" dirty="0" smtClean="0"/>
          </a:p>
          <a:p>
            <a:pPr marL="0" indent="0">
              <a:buNone/>
            </a:pPr>
            <a:r>
              <a:rPr lang="en-US" dirty="0" smtClean="0"/>
              <a:t>    </a:t>
            </a:r>
            <a:r>
              <a:rPr lang="en-US" dirty="0"/>
              <a:t>Antibody screening on patient. </a:t>
            </a:r>
            <a:endParaRPr lang="en-US" dirty="0" smtClean="0"/>
          </a:p>
          <a:p>
            <a:pPr marL="0" indent="0">
              <a:buNone/>
            </a:pPr>
            <a:r>
              <a:rPr lang="en-US" dirty="0"/>
              <a:t> </a:t>
            </a:r>
            <a:r>
              <a:rPr lang="en-US" dirty="0" smtClean="0"/>
              <a:t>   </a:t>
            </a:r>
            <a:r>
              <a:rPr lang="en-US" dirty="0"/>
              <a:t>Cross </a:t>
            </a:r>
            <a:r>
              <a:rPr lang="en-US" dirty="0" smtClean="0"/>
              <a:t>matching </a:t>
            </a:r>
            <a:r>
              <a:rPr lang="en-US" dirty="0"/>
              <a:t>between serum of patient and red cells of </a:t>
            </a:r>
            <a:r>
              <a:rPr lang="en-US" dirty="0" smtClean="0"/>
              <a:t>donor</a:t>
            </a:r>
          </a:p>
          <a:p>
            <a:pPr marL="0" indent="0">
              <a:buNone/>
            </a:pPr>
            <a:r>
              <a:rPr lang="en-US" dirty="0"/>
              <a:t>These procedures normally take about an hour or more to complete. Shortened procedures are possible in case of emergency, but may fail to detect some incompatibilities.</a:t>
            </a:r>
            <a:endParaRPr lang="en-IN" dirty="0"/>
          </a:p>
        </p:txBody>
      </p:sp>
    </p:spTree>
    <p:extLst>
      <p:ext uri="{BB962C8B-B14F-4D97-AF65-F5344CB8AC3E}">
        <p14:creationId xmlns:p14="http://schemas.microsoft.com/office/powerpoint/2010/main" xmlns="" val="1465790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latin typeface="Arial" panose="020B0604020202020204" pitchFamily="34" charset="0"/>
                <a:cs typeface="Arial" panose="020B0604020202020204" pitchFamily="34" charset="0"/>
              </a:rPr>
              <a:t>Collection and receipt of blood</a:t>
            </a:r>
            <a:endParaRPr lang="en-IN"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a:buClr>
                <a:srgbClr val="C00000"/>
              </a:buClr>
              <a:buFont typeface="Wingdings" panose="05000000000000000000" pitchFamily="2" charset="2"/>
              <a:buChar char="v"/>
            </a:pPr>
            <a:r>
              <a:rPr lang="en-US" dirty="0" smtClean="0"/>
              <a:t>  ALWAYS </a:t>
            </a:r>
            <a:r>
              <a:rPr lang="en-US" dirty="0"/>
              <a:t>take a completed patient documentation label to the issue room of the blood trans‐ fusion department when collecting the first unit of blood. </a:t>
            </a:r>
            <a:endParaRPr lang="en-US" dirty="0" smtClean="0"/>
          </a:p>
          <a:p>
            <a:pPr>
              <a:buClr>
                <a:srgbClr val="C00000"/>
              </a:buClr>
              <a:buFont typeface="Wingdings" panose="05000000000000000000" pitchFamily="2" charset="2"/>
              <a:buChar char="v"/>
            </a:pPr>
            <a:r>
              <a:rPr lang="en-US" dirty="0"/>
              <a:t> </a:t>
            </a:r>
            <a:r>
              <a:rPr lang="en-US" dirty="0" smtClean="0"/>
              <a:t>MATCH </a:t>
            </a:r>
            <a:r>
              <a:rPr lang="en-US" dirty="0"/>
              <a:t>the details on the blood request form against the blood compatibility label (tag), the bag unit number and the patient documentation label. </a:t>
            </a:r>
            <a:endParaRPr lang="en-US" dirty="0" smtClean="0"/>
          </a:p>
          <a:p>
            <a:pPr>
              <a:buClr>
                <a:srgbClr val="C00000"/>
              </a:buClr>
              <a:buFont typeface="Wingdings" panose="05000000000000000000" pitchFamily="2" charset="2"/>
              <a:buChar char="v"/>
            </a:pPr>
            <a:r>
              <a:rPr lang="en-US" dirty="0"/>
              <a:t> </a:t>
            </a:r>
            <a:r>
              <a:rPr lang="en-US" dirty="0" smtClean="0"/>
              <a:t>If </a:t>
            </a:r>
            <a:r>
              <a:rPr lang="en-US" dirty="0"/>
              <a:t>everything matches, sign out the unit with the date and </a:t>
            </a:r>
            <a:r>
              <a:rPr lang="en-US" dirty="0" smtClean="0"/>
              <a:t>time</a:t>
            </a:r>
          </a:p>
          <a:p>
            <a:pPr>
              <a:buClr>
                <a:srgbClr val="C00000"/>
              </a:buClr>
              <a:buFont typeface="Wingdings" panose="05000000000000000000" pitchFamily="2" charset="2"/>
              <a:buChar char="v"/>
            </a:pPr>
            <a:r>
              <a:rPr lang="en-US" dirty="0"/>
              <a:t> </a:t>
            </a:r>
            <a:r>
              <a:rPr lang="en-US" dirty="0" smtClean="0"/>
              <a:t>If </a:t>
            </a:r>
            <a:r>
              <a:rPr lang="en-US" dirty="0"/>
              <a:t>there is any discrepancy, DO NOT sign out the unit; contact the staff member of the blood transfusion department immediately. </a:t>
            </a:r>
            <a:endParaRPr lang="en-US" dirty="0" smtClean="0"/>
          </a:p>
          <a:p>
            <a:pPr>
              <a:buClr>
                <a:srgbClr val="C00000"/>
              </a:buClr>
              <a:buFont typeface="Wingdings" panose="05000000000000000000" pitchFamily="2" charset="2"/>
              <a:buChar char="v"/>
            </a:pPr>
            <a:r>
              <a:rPr lang="en-US" dirty="0" smtClean="0"/>
              <a:t>When </a:t>
            </a:r>
            <a:r>
              <a:rPr lang="en-US" dirty="0"/>
              <a:t>receiving the unit of blood in the clinical area, check that it is the right unit for the right patient.</a:t>
            </a:r>
            <a:endParaRPr lang="en-IN" dirty="0"/>
          </a:p>
        </p:txBody>
      </p:sp>
    </p:spTree>
    <p:extLst>
      <p:ext uri="{BB962C8B-B14F-4D97-AF65-F5344CB8AC3E}">
        <p14:creationId xmlns:p14="http://schemas.microsoft.com/office/powerpoint/2010/main" xmlns="" val="1065389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Always check patient/component compatibility/identity. Inspect pack and contents for signs of deterioration or damage.   </a:t>
            </a:r>
            <a:endParaRPr lang="en-IN" dirty="0"/>
          </a:p>
        </p:txBody>
      </p:sp>
    </p:spTree>
    <p:extLst>
      <p:ext uri="{BB962C8B-B14F-4D97-AF65-F5344CB8AC3E}">
        <p14:creationId xmlns:p14="http://schemas.microsoft.com/office/powerpoint/2010/main" xmlns="" val="3619079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solidFill>
                  <a:srgbClr val="C00000"/>
                </a:solidFill>
                <a:latin typeface="Arial" panose="020B0604020202020204" pitchFamily="34" charset="0"/>
                <a:cs typeface="Arial" panose="020B0604020202020204" pitchFamily="34" charset="0"/>
              </a:rPr>
              <a:t>Blood Bag Should Be Checked For: </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IN" dirty="0"/>
          </a:p>
        </p:txBody>
      </p:sp>
      <p:sp>
        <p:nvSpPr>
          <p:cNvPr id="3" name="Content Placeholder 2"/>
          <p:cNvSpPr>
            <a:spLocks noGrp="1"/>
          </p:cNvSpPr>
          <p:nvPr>
            <p:ph idx="1"/>
          </p:nvPr>
        </p:nvSpPr>
        <p:spPr/>
        <p:txBody>
          <a:bodyPr>
            <a:normAutofit fontScale="92500" lnSpcReduction="20000"/>
          </a:bodyPr>
          <a:lstStyle/>
          <a:p>
            <a:pPr>
              <a:buClr>
                <a:srgbClr val="C00000"/>
              </a:buClr>
              <a:buFont typeface="Wingdings" panose="05000000000000000000" pitchFamily="2" charset="2"/>
              <a:buChar char="v"/>
            </a:pPr>
            <a:r>
              <a:rPr lang="en-US" dirty="0" smtClean="0">
                <a:latin typeface="Arial" panose="020B0604020202020204" pitchFamily="34" charset="0"/>
                <a:cs typeface="Arial" panose="020B0604020202020204" pitchFamily="34" charset="0"/>
              </a:rPr>
              <a:t> Any sign of </a:t>
            </a:r>
            <a:r>
              <a:rPr lang="en-US" dirty="0" err="1" smtClean="0">
                <a:latin typeface="Arial" panose="020B0604020202020204" pitchFamily="34" charset="0"/>
                <a:cs typeface="Arial" panose="020B0604020202020204" pitchFamily="34" charset="0"/>
              </a:rPr>
              <a:t>haemolysis</a:t>
            </a:r>
            <a:r>
              <a:rPr lang="en-US" dirty="0" smtClean="0">
                <a:latin typeface="Arial" panose="020B0604020202020204" pitchFamily="34" charset="0"/>
                <a:cs typeface="Arial" panose="020B0604020202020204" pitchFamily="34" charset="0"/>
              </a:rPr>
              <a:t> in the plasma indicating that the blood has been contaminated, allowed to freeze or to warm. </a:t>
            </a:r>
          </a:p>
          <a:p>
            <a:pPr>
              <a:buClr>
                <a:srgbClr val="C00000"/>
              </a:buClr>
              <a:buFont typeface="Wingdings" panose="05000000000000000000" pitchFamily="2" charset="2"/>
              <a:buChar char="v"/>
            </a:pPr>
            <a:r>
              <a:rPr lang="en-US" dirty="0" smtClean="0">
                <a:latin typeface="Arial" panose="020B0604020202020204" pitchFamily="34" charset="0"/>
                <a:cs typeface="Arial" panose="020B0604020202020204" pitchFamily="34" charset="0"/>
              </a:rPr>
              <a:t> Any </a:t>
            </a:r>
            <a:r>
              <a:rPr lang="en-US" dirty="0">
                <a:latin typeface="Arial" panose="020B0604020202020204" pitchFamily="34" charset="0"/>
                <a:cs typeface="Arial" panose="020B0604020202020204" pitchFamily="34" charset="0"/>
              </a:rPr>
              <a:t>sign of </a:t>
            </a:r>
            <a:r>
              <a:rPr lang="en-US" dirty="0" err="1">
                <a:latin typeface="Arial" panose="020B0604020202020204" pitchFamily="34" charset="0"/>
                <a:cs typeface="Arial" panose="020B0604020202020204" pitchFamily="34" charset="0"/>
              </a:rPr>
              <a:t>haemolysis</a:t>
            </a:r>
            <a:r>
              <a:rPr lang="en-US" dirty="0">
                <a:latin typeface="Arial" panose="020B0604020202020204" pitchFamily="34" charset="0"/>
                <a:cs typeface="Arial" panose="020B0604020202020204" pitchFamily="34" charset="0"/>
              </a:rPr>
              <a:t> on the line between the red cells and plasma during storage. </a:t>
            </a:r>
          </a:p>
          <a:p>
            <a:pPr>
              <a:buClr>
                <a:srgbClr val="C00000"/>
              </a:buClr>
              <a:buFont typeface="Wingdings" panose="05000000000000000000" pitchFamily="2" charset="2"/>
              <a:buChar char="v"/>
            </a:pPr>
            <a:r>
              <a:rPr lang="en-US" dirty="0" smtClean="0">
                <a:latin typeface="Arial" panose="020B0604020202020204" pitchFamily="34" charset="0"/>
                <a:cs typeface="Arial" panose="020B0604020202020204" pitchFamily="34" charset="0"/>
              </a:rPr>
              <a:t> Any </a:t>
            </a:r>
            <a:r>
              <a:rPr lang="en-US" dirty="0">
                <a:latin typeface="Arial" panose="020B0604020202020204" pitchFamily="34" charset="0"/>
                <a:cs typeface="Arial" panose="020B0604020202020204" pitchFamily="34" charset="0"/>
              </a:rPr>
              <a:t>sign of contamination, such as a change of </a:t>
            </a:r>
            <a:r>
              <a:rPr lang="en-US" dirty="0" err="1">
                <a:latin typeface="Arial" panose="020B0604020202020204" pitchFamily="34" charset="0"/>
                <a:cs typeface="Arial" panose="020B0604020202020204" pitchFamily="34" charset="0"/>
              </a:rPr>
              <a:t>colour</a:t>
            </a:r>
            <a:r>
              <a:rPr lang="en-US" dirty="0">
                <a:latin typeface="Arial" panose="020B0604020202020204" pitchFamily="34" charset="0"/>
                <a:cs typeface="Arial" panose="020B0604020202020204" pitchFamily="34" charset="0"/>
              </a:rPr>
              <a:t> in the red cells, which often look darker/ purple/ black when contaminated. </a:t>
            </a:r>
          </a:p>
          <a:p>
            <a:pPr>
              <a:buClr>
                <a:srgbClr val="C00000"/>
              </a:buClr>
              <a:buFont typeface="Wingdings" panose="05000000000000000000" pitchFamily="2" charset="2"/>
              <a:buChar char="v"/>
            </a:pPr>
            <a:r>
              <a:rPr lang="en-US" dirty="0" smtClean="0">
                <a:latin typeface="Arial" panose="020B0604020202020204" pitchFamily="34" charset="0"/>
                <a:cs typeface="Arial" panose="020B0604020202020204" pitchFamily="34" charset="0"/>
              </a:rPr>
              <a:t>Any </a:t>
            </a:r>
            <a:r>
              <a:rPr lang="en-US" dirty="0">
                <a:latin typeface="Arial" panose="020B0604020202020204" pitchFamily="34" charset="0"/>
                <a:cs typeface="Arial" panose="020B0604020202020204" pitchFamily="34" charset="0"/>
              </a:rPr>
              <a:t>clot, which may mean that the blood was not mixed properly with the anticoagulant when it was collected or might also indicate bacterial contamination due to the utilization of citrate by proliferating bacteria.   </a:t>
            </a:r>
            <a:endParaRPr lang="en-US" dirty="0" smtClean="0">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v"/>
            </a:pPr>
            <a:r>
              <a:rPr lang="en-US" dirty="0" smtClean="0">
                <a:latin typeface="Arial" panose="020B0604020202020204" pitchFamily="34" charset="0"/>
                <a:cs typeface="Arial" panose="020B0604020202020204" pitchFamily="34" charset="0"/>
              </a:rPr>
              <a:t>Any </a:t>
            </a:r>
            <a:r>
              <a:rPr lang="en-US" dirty="0">
                <a:latin typeface="Arial" panose="020B0604020202020204" pitchFamily="34" charset="0"/>
                <a:cs typeface="Arial" panose="020B0604020202020204" pitchFamily="34" charset="0"/>
              </a:rPr>
              <a:t>sign that there is a leak in the bag or that it has already been opened</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60204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b="1" cap="none" dirty="0" smtClean="0">
                <a:solidFill>
                  <a:srgbClr val="C00000"/>
                </a:solidFill>
                <a:latin typeface="Arial" panose="020B0604020202020204" pitchFamily="34" charset="0"/>
                <a:cs typeface="Arial" panose="020B0604020202020204" pitchFamily="34" charset="0"/>
              </a:rPr>
              <a:t>Checking For Signs Of Deterioration </a:t>
            </a:r>
            <a:endParaRPr lang="en-IN" b="1" cap="none" dirty="0">
              <a:solidFill>
                <a:srgbClr val="C00000"/>
              </a:solidFill>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2725616" y="2206869"/>
            <a:ext cx="7438292" cy="3421454"/>
          </a:xfrm>
          <a:prstGeom prst="rect">
            <a:avLst/>
          </a:prstGeom>
          <a:noFill/>
        </p:spPr>
      </p:pic>
      <p:sp>
        <p:nvSpPr>
          <p:cNvPr id="6" name="Content Placeholder 5"/>
          <p:cNvSpPr>
            <a:spLocks noGrp="1"/>
          </p:cNvSpPr>
          <p:nvPr>
            <p:ph idx="1"/>
          </p:nvPr>
        </p:nvSpPr>
        <p:spPr>
          <a:xfrm>
            <a:off x="2497015" y="1853754"/>
            <a:ext cx="7666893" cy="3878831"/>
          </a:xfrm>
        </p:spPr>
        <p:txBody>
          <a:bodyPr/>
          <a:lstStyle/>
          <a:p>
            <a:endParaRPr lang="en-IN" dirty="0"/>
          </a:p>
        </p:txBody>
      </p:sp>
    </p:spTree>
    <p:extLst>
      <p:ext uri="{BB962C8B-B14F-4D97-AF65-F5344CB8AC3E}">
        <p14:creationId xmlns:p14="http://schemas.microsoft.com/office/powerpoint/2010/main" xmlns="" val="3245149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569" y="804519"/>
            <a:ext cx="4457700" cy="1049235"/>
          </a:xfrm>
        </p:spPr>
        <p:txBody>
          <a:bodyPr/>
          <a:lstStyle/>
          <a:p>
            <a:r>
              <a:rPr lang="en-IN" b="1" cap="none" dirty="0" smtClean="0">
                <a:latin typeface="Arial" panose="020B0604020202020204" pitchFamily="34" charset="0"/>
                <a:cs typeface="Arial" panose="020B0604020202020204" pitchFamily="34" charset="0"/>
              </a:rPr>
              <a:t>Normal</a:t>
            </a:r>
            <a:r>
              <a:rPr lang="en-IN" b="1" cap="none" dirty="0" smtClean="0">
                <a:solidFill>
                  <a:srgbClr val="FF0000"/>
                </a:solidFill>
                <a:latin typeface="Arial" panose="020B0604020202020204" pitchFamily="34" charset="0"/>
                <a:cs typeface="Arial" panose="020B0604020202020204" pitchFamily="34" charset="0"/>
              </a:rPr>
              <a:t> / </a:t>
            </a:r>
            <a:r>
              <a:rPr lang="en-IN" b="1" cap="none" dirty="0" err="1" smtClean="0">
                <a:solidFill>
                  <a:srgbClr val="FF0000"/>
                </a:solidFill>
                <a:latin typeface="Arial" panose="020B0604020202020204" pitchFamily="34" charset="0"/>
                <a:cs typeface="Arial" panose="020B0604020202020204" pitchFamily="34" charset="0"/>
              </a:rPr>
              <a:t>Haemolyzed</a:t>
            </a:r>
            <a:endParaRPr lang="en-IN" b="1" cap="none" dirty="0">
              <a:solidFill>
                <a:srgbClr val="FF000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374422" y="2074986"/>
            <a:ext cx="3393831" cy="3086100"/>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01263" y="2074985"/>
            <a:ext cx="3745522" cy="3086100"/>
          </a:xfrm>
          <a:prstGeom prst="rect">
            <a:avLst/>
          </a:prstGeom>
        </p:spPr>
      </p:pic>
      <p:sp>
        <p:nvSpPr>
          <p:cNvPr id="6" name="Title 1"/>
          <p:cNvSpPr txBox="1">
            <a:spLocks/>
          </p:cNvSpPr>
          <p:nvPr/>
        </p:nvSpPr>
        <p:spPr>
          <a:xfrm>
            <a:off x="5788271" y="804518"/>
            <a:ext cx="4079629"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IN" b="1" cap="none" dirty="0" smtClean="0">
                <a:solidFill>
                  <a:srgbClr val="C00000"/>
                </a:solidFill>
                <a:latin typeface="Arial" panose="020B0604020202020204" pitchFamily="34" charset="0"/>
                <a:cs typeface="Arial" panose="020B0604020202020204" pitchFamily="34" charset="0"/>
              </a:rPr>
              <a:t>Clots</a:t>
            </a:r>
            <a:endParaRPr lang="en-IN" b="1" cap="none"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2309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solidFill>
                  <a:srgbClr val="FF0000"/>
                </a:solidFill>
                <a:latin typeface="Arial" panose="020B0604020202020204" pitchFamily="34" charset="0"/>
                <a:cs typeface="Arial" panose="020B0604020202020204" pitchFamily="34" charset="0"/>
              </a:rPr>
              <a:t>The Appropriate Use Of Blood And Blood Products</a:t>
            </a:r>
            <a:endParaRPr lang="en-IN" b="1" cap="none"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t>E</a:t>
            </a:r>
            <a:r>
              <a:rPr lang="en-US" dirty="0" smtClean="0"/>
              <a:t>ssential </a:t>
            </a:r>
            <a:r>
              <a:rPr lang="en-US" dirty="0"/>
              <a:t>part of modern health </a:t>
            </a:r>
            <a:r>
              <a:rPr lang="en-US" dirty="0" smtClean="0"/>
              <a:t>care</a:t>
            </a:r>
            <a:endParaRPr lang="en-US" dirty="0"/>
          </a:p>
          <a:p>
            <a:r>
              <a:rPr lang="en-US" dirty="0"/>
              <a:t>T</a:t>
            </a:r>
            <a:r>
              <a:rPr lang="en-US" dirty="0" smtClean="0"/>
              <a:t>ransfusion </a:t>
            </a:r>
            <a:r>
              <a:rPr lang="en-US" dirty="0"/>
              <a:t>can save life and improve health. </a:t>
            </a:r>
            <a:endParaRPr lang="en-US" dirty="0" smtClean="0"/>
          </a:p>
          <a:p>
            <a:r>
              <a:rPr lang="en-US" dirty="0" smtClean="0"/>
              <a:t>However</a:t>
            </a:r>
            <a:r>
              <a:rPr lang="en-US" dirty="0"/>
              <a:t>, it always carries potential risks for the recipient </a:t>
            </a:r>
            <a:endParaRPr lang="en-US" dirty="0" smtClean="0"/>
          </a:p>
          <a:p>
            <a:r>
              <a:rPr lang="en-US" dirty="0"/>
              <a:t>S</a:t>
            </a:r>
            <a:r>
              <a:rPr lang="en-US" dirty="0" smtClean="0"/>
              <a:t>hould </a:t>
            </a:r>
            <a:r>
              <a:rPr lang="en-US" dirty="0"/>
              <a:t>be prescribed only for conditions with significant potential for morbidity or mortality that cannot be prevented or managed effectively by other means. </a:t>
            </a:r>
            <a:endParaRPr lang="en-IN" dirty="0"/>
          </a:p>
        </p:txBody>
      </p:sp>
    </p:spTree>
    <p:extLst>
      <p:ext uri="{BB962C8B-B14F-4D97-AF65-F5344CB8AC3E}">
        <p14:creationId xmlns:p14="http://schemas.microsoft.com/office/powerpoint/2010/main" xmlns="" val="2829467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cap="none" dirty="0" smtClean="0">
                <a:solidFill>
                  <a:srgbClr val="C00000"/>
                </a:solidFill>
                <a:latin typeface="Arial" panose="020B0604020202020204" pitchFamily="34" charset="0"/>
                <a:cs typeface="Arial" panose="020B0604020202020204" pitchFamily="34" charset="0"/>
              </a:rPr>
              <a:t>Discarding Blood</a:t>
            </a:r>
            <a:endParaRPr lang="en-IN" b="1" cap="none"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b="1" dirty="0" smtClean="0">
                <a:solidFill>
                  <a:srgbClr val="FF0000"/>
                </a:solidFill>
              </a:rPr>
              <a:t> </a:t>
            </a:r>
            <a:r>
              <a:rPr lang="en-US" sz="2400" b="1" dirty="0" smtClean="0">
                <a:solidFill>
                  <a:srgbClr val="FF0000"/>
                </a:solidFill>
                <a:latin typeface="Arial" panose="020B0604020202020204" pitchFamily="34" charset="0"/>
                <a:cs typeface="Arial" panose="020B0604020202020204" pitchFamily="34" charset="0"/>
              </a:rPr>
              <a:t>The blood unit must be discarded if: </a:t>
            </a:r>
          </a:p>
          <a:p>
            <a:pPr>
              <a:buClr>
                <a:srgbClr val="C00000"/>
              </a:buClr>
              <a:buFont typeface="Wingdings" panose="05000000000000000000" pitchFamily="2" charset="2"/>
              <a:buChar char="v"/>
            </a:pPr>
            <a:r>
              <a:rPr lang="en-US" sz="2400" dirty="0" smtClean="0">
                <a:latin typeface="Arial" panose="020B0604020202020204" pitchFamily="34" charset="0"/>
                <a:cs typeface="Arial" panose="020B0604020202020204" pitchFamily="34" charset="0"/>
              </a:rPr>
              <a:t>  It has been out of the refrigerator for longer than 30 minutes, or</a:t>
            </a:r>
          </a:p>
          <a:p>
            <a:pPr>
              <a:buClr>
                <a:srgbClr val="C00000"/>
              </a:buCl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The </a:t>
            </a:r>
            <a:r>
              <a:rPr lang="en-US" sz="2400" dirty="0">
                <a:latin typeface="Arial" panose="020B0604020202020204" pitchFamily="34" charset="0"/>
                <a:cs typeface="Arial" panose="020B0604020202020204" pitchFamily="34" charset="0"/>
              </a:rPr>
              <a:t>seal is broken, or   </a:t>
            </a:r>
            <a:endParaRPr lang="en-US" sz="2400" dirty="0" smtClean="0">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There </a:t>
            </a:r>
            <a:r>
              <a:rPr lang="en-US" sz="2400" dirty="0">
                <a:latin typeface="Arial" panose="020B0604020202020204" pitchFamily="34" charset="0"/>
                <a:cs typeface="Arial" panose="020B0604020202020204" pitchFamily="34" charset="0"/>
              </a:rPr>
              <a:t>is any sign of </a:t>
            </a:r>
            <a:r>
              <a:rPr lang="en-US" sz="2400" dirty="0" err="1">
                <a:latin typeface="Arial" panose="020B0604020202020204" pitchFamily="34" charset="0"/>
                <a:cs typeface="Arial" panose="020B0604020202020204" pitchFamily="34" charset="0"/>
              </a:rPr>
              <a:t>haemolysis</a:t>
            </a:r>
            <a:r>
              <a:rPr lang="en-US" sz="2400" dirty="0">
                <a:latin typeface="Arial" panose="020B0604020202020204" pitchFamily="34" charset="0"/>
                <a:cs typeface="Arial" panose="020B0604020202020204" pitchFamily="34" charset="0"/>
              </a:rPr>
              <a:t>, clotting or contamination. </a:t>
            </a:r>
            <a:r>
              <a:rPr lang="en-US" dirty="0"/>
              <a:t> </a:t>
            </a:r>
            <a:endParaRPr lang="en-IN" dirty="0"/>
          </a:p>
        </p:txBody>
      </p:sp>
    </p:spTree>
    <p:extLst>
      <p:ext uri="{BB962C8B-B14F-4D97-AF65-F5344CB8AC3E}">
        <p14:creationId xmlns:p14="http://schemas.microsoft.com/office/powerpoint/2010/main" xmlns="" val="2679744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cap="none" dirty="0" smtClean="0">
                <a:solidFill>
                  <a:srgbClr val="C00000"/>
                </a:solidFill>
                <a:latin typeface="Arial" panose="020B0604020202020204" pitchFamily="34" charset="0"/>
                <a:ea typeface="ＭＳ Ｐゴシック" pitchFamily="34" charset="-128"/>
                <a:cs typeface="Arial" panose="020B0604020202020204" pitchFamily="34" charset="0"/>
              </a:rPr>
              <a:t>Blood Transfusion Set</a:t>
            </a:r>
            <a:endParaRPr lang="en-IN" cap="none"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just">
              <a:buClr>
                <a:srgbClr val="C00000"/>
              </a:buClr>
              <a:buFont typeface="Wingdings" panose="05000000000000000000" pitchFamily="2" charset="2"/>
              <a:buChar char="Ø"/>
            </a:pPr>
            <a:r>
              <a:rPr lang="en-US" altLang="en-US" sz="2400" dirty="0" smtClean="0">
                <a:solidFill>
                  <a:srgbClr val="0D0D0D"/>
                </a:solidFill>
                <a:ea typeface="ＭＳ Ｐゴシック" pitchFamily="34" charset="-128"/>
                <a:cs typeface="Times New Roman" pitchFamily="18" charset="0"/>
              </a:rPr>
              <a:t> Blood </a:t>
            </a:r>
            <a:r>
              <a:rPr lang="en-US" altLang="en-US" sz="2400" dirty="0">
                <a:solidFill>
                  <a:srgbClr val="0D0D0D"/>
                </a:solidFill>
                <a:ea typeface="ＭＳ Ｐゴシック" pitchFamily="34" charset="-128"/>
                <a:cs typeface="Times New Roman" pitchFamily="18" charset="0"/>
              </a:rPr>
              <a:t>should be administered only through blood transfusion sets with filter size of 170- 200 </a:t>
            </a:r>
            <a:r>
              <a:rPr lang="en-IN" altLang="en-US" sz="2400" dirty="0" smtClean="0">
                <a:solidFill>
                  <a:srgbClr val="0D0D0D"/>
                </a:solidFill>
                <a:ea typeface="ＭＳ Ｐゴシック" pitchFamily="34" charset="-128"/>
                <a:cs typeface="Times New Roman" pitchFamily="18" charset="0"/>
              </a:rPr>
              <a:t>µm.</a:t>
            </a:r>
            <a:endParaRPr lang="en-IN" altLang="en-US" sz="2400" dirty="0">
              <a:solidFill>
                <a:srgbClr val="0D0D0D"/>
              </a:solidFill>
              <a:ea typeface="ＭＳ Ｐゴシック" pitchFamily="34" charset="-128"/>
              <a:cs typeface="Times New Roman" pitchFamily="18" charset="0"/>
            </a:endParaRPr>
          </a:p>
          <a:p>
            <a:pPr algn="just">
              <a:buClr>
                <a:srgbClr val="C00000"/>
              </a:buClr>
              <a:buFont typeface="Wingdings" panose="05000000000000000000" pitchFamily="2" charset="2"/>
              <a:buChar char="Ø"/>
            </a:pPr>
            <a:r>
              <a:rPr lang="en-IN" altLang="en-US" sz="2400" dirty="0">
                <a:solidFill>
                  <a:srgbClr val="0D0D0D"/>
                </a:solidFill>
                <a:ea typeface="ＭＳ Ｐゴシック" pitchFamily="34" charset="-128"/>
                <a:cs typeface="Times New Roman" pitchFamily="18" charset="0"/>
              </a:rPr>
              <a:t> </a:t>
            </a:r>
            <a:r>
              <a:rPr lang="en-IN" altLang="en-US" sz="2400" dirty="0" smtClean="0">
                <a:solidFill>
                  <a:srgbClr val="0D0D0D"/>
                </a:solidFill>
                <a:ea typeface="ＭＳ Ｐゴシック" pitchFamily="34" charset="-128"/>
                <a:cs typeface="Times New Roman" pitchFamily="18" charset="0"/>
              </a:rPr>
              <a:t>Must </a:t>
            </a:r>
            <a:r>
              <a:rPr lang="en-IN" altLang="en-US" sz="2400" dirty="0">
                <a:solidFill>
                  <a:srgbClr val="0D0D0D"/>
                </a:solidFill>
                <a:ea typeface="ＭＳ Ｐゴシック" pitchFamily="34" charset="-128"/>
                <a:cs typeface="Times New Roman" pitchFamily="18" charset="0"/>
              </a:rPr>
              <a:t>be sterile and must never be </a:t>
            </a:r>
            <a:r>
              <a:rPr lang="en-IN" altLang="en-US" sz="2400" dirty="0" smtClean="0">
                <a:solidFill>
                  <a:srgbClr val="0D0D0D"/>
                </a:solidFill>
                <a:ea typeface="ＭＳ Ｐゴシック" pitchFamily="34" charset="-128"/>
                <a:cs typeface="Times New Roman" pitchFamily="18" charset="0"/>
              </a:rPr>
              <a:t>reused.</a:t>
            </a:r>
            <a:endParaRPr lang="en-IN" altLang="en-US" sz="2400" dirty="0">
              <a:solidFill>
                <a:srgbClr val="0D0D0D"/>
              </a:solidFill>
              <a:ea typeface="ＭＳ Ｐゴシック" pitchFamily="34" charset="-128"/>
              <a:cs typeface="Times New Roman" pitchFamily="18" charset="0"/>
            </a:endParaRPr>
          </a:p>
          <a:p>
            <a:pPr algn="just">
              <a:buClr>
                <a:srgbClr val="C00000"/>
              </a:buClr>
              <a:buFont typeface="Wingdings" panose="05000000000000000000" pitchFamily="2" charset="2"/>
              <a:buChar char="Ø"/>
            </a:pPr>
            <a:r>
              <a:rPr lang="en-IN" altLang="en-US" sz="2400" dirty="0">
                <a:solidFill>
                  <a:srgbClr val="0D0D0D"/>
                </a:solidFill>
                <a:ea typeface="ＭＳ Ｐゴシック" pitchFamily="34" charset="-128"/>
                <a:cs typeface="Times New Roman" pitchFamily="18" charset="0"/>
              </a:rPr>
              <a:t> </a:t>
            </a:r>
            <a:r>
              <a:rPr lang="en-IN" altLang="en-US" sz="2400" dirty="0" smtClean="0">
                <a:solidFill>
                  <a:srgbClr val="0D0D0D"/>
                </a:solidFill>
                <a:ea typeface="ＭＳ Ｐゴシック" pitchFamily="34" charset="-128"/>
                <a:cs typeface="Times New Roman" pitchFamily="18" charset="0"/>
              </a:rPr>
              <a:t>Never </a:t>
            </a:r>
            <a:r>
              <a:rPr lang="en-IN" altLang="en-US" sz="2400" dirty="0">
                <a:solidFill>
                  <a:srgbClr val="0D0D0D"/>
                </a:solidFill>
                <a:ea typeface="ＭＳ Ｐゴシック" pitchFamily="34" charset="-128"/>
                <a:cs typeface="Times New Roman" pitchFamily="18" charset="0"/>
              </a:rPr>
              <a:t>add medication to a unit of blood. Should not be administered with any </a:t>
            </a:r>
            <a:r>
              <a:rPr lang="en-IN" altLang="en-US" sz="2400" dirty="0" err="1">
                <a:solidFill>
                  <a:srgbClr val="0D0D0D"/>
                </a:solidFill>
                <a:ea typeface="ＭＳ Ｐゴシック" pitchFamily="34" charset="-128"/>
                <a:cs typeface="Times New Roman" pitchFamily="18" charset="0"/>
              </a:rPr>
              <a:t>i.v.</a:t>
            </a:r>
            <a:r>
              <a:rPr lang="en-IN" altLang="en-US" sz="2400" dirty="0">
                <a:solidFill>
                  <a:srgbClr val="0D0D0D"/>
                </a:solidFill>
                <a:ea typeface="ＭＳ Ｐゴシック" pitchFamily="34" charset="-128"/>
                <a:cs typeface="Times New Roman" pitchFamily="18" charset="0"/>
              </a:rPr>
              <a:t> solution containing calcium, dextrose or ringer’ solution.</a:t>
            </a:r>
          </a:p>
          <a:p>
            <a:endParaRPr lang="en-IN" altLang="en-US" dirty="0">
              <a:solidFill>
                <a:srgbClr val="0D0D0D"/>
              </a:solidFill>
              <a:ea typeface="ＭＳ Ｐゴシック" pitchFamily="34" charset="-128"/>
            </a:endParaRPr>
          </a:p>
          <a:p>
            <a:endParaRPr lang="en-IN" dirty="0"/>
          </a:p>
        </p:txBody>
      </p:sp>
    </p:spTree>
    <p:extLst>
      <p:ext uri="{BB962C8B-B14F-4D97-AF65-F5344CB8AC3E}">
        <p14:creationId xmlns:p14="http://schemas.microsoft.com/office/powerpoint/2010/main" xmlns="" val="4004451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cap="none" dirty="0" smtClean="0">
                <a:solidFill>
                  <a:srgbClr val="C00000"/>
                </a:solidFill>
                <a:latin typeface="Arial" panose="020B0604020202020204" pitchFamily="34" charset="0"/>
                <a:cs typeface="Arial" panose="020B0604020202020204" pitchFamily="34" charset="0"/>
              </a:rPr>
              <a:t>Compatible Solutions With Blood </a:t>
            </a:r>
            <a:r>
              <a:rPr lang="en-US" altLang="en-US" dirty="0"/>
              <a:t/>
            </a:r>
            <a:br>
              <a:rPr lang="en-US" altLang="en-US" dirty="0"/>
            </a:br>
            <a:endParaRPr lang="en-IN" dirty="0"/>
          </a:p>
        </p:txBody>
      </p:sp>
      <p:sp>
        <p:nvSpPr>
          <p:cNvPr id="3" name="Content Placeholder 2"/>
          <p:cNvSpPr>
            <a:spLocks noGrp="1"/>
          </p:cNvSpPr>
          <p:nvPr>
            <p:ph idx="1"/>
          </p:nvPr>
        </p:nvSpPr>
        <p:spPr>
          <a:xfrm>
            <a:off x="1451579" y="2015732"/>
            <a:ext cx="9603275" cy="3907396"/>
          </a:xfrm>
        </p:spPr>
        <p:txBody>
          <a:bodyPr>
            <a:normAutofit lnSpcReduction="10000"/>
          </a:bodyPr>
          <a:lstStyle/>
          <a:p>
            <a:pPr>
              <a:buClr>
                <a:srgbClr val="C00000"/>
              </a:buClr>
              <a:buFont typeface="Wingdings" panose="05000000000000000000" pitchFamily="2" charset="2"/>
              <a:buChar char="v"/>
            </a:pPr>
            <a:r>
              <a:rPr lang="en-IN" dirty="0" smtClean="0"/>
              <a:t> </a:t>
            </a:r>
            <a:r>
              <a:rPr lang="en-IN" sz="2400" dirty="0" smtClean="0">
                <a:latin typeface="Arial" panose="020B0604020202020204" pitchFamily="34" charset="0"/>
                <a:cs typeface="Arial" panose="020B0604020202020204" pitchFamily="34" charset="0"/>
              </a:rPr>
              <a:t>Only Isotonic saline is recommended to be used with blood components</a:t>
            </a:r>
          </a:p>
          <a:p>
            <a:pPr>
              <a:buClr>
                <a:srgbClr val="C00000"/>
              </a:buClr>
              <a:buFont typeface="Wingdings" panose="05000000000000000000" pitchFamily="2" charset="2"/>
              <a:buChar char="v"/>
            </a:pPr>
            <a:r>
              <a:rPr lang="en-IN" sz="2400" dirty="0">
                <a:latin typeface="Arial" panose="020B0604020202020204" pitchFamily="34" charset="0"/>
                <a:cs typeface="Arial" panose="020B0604020202020204" pitchFamily="34" charset="0"/>
              </a:rPr>
              <a:t> </a:t>
            </a:r>
            <a:r>
              <a:rPr lang="en-IN" sz="2400" dirty="0" smtClean="0">
                <a:latin typeface="Arial" panose="020B0604020202020204" pitchFamily="34" charset="0"/>
                <a:cs typeface="Arial" panose="020B0604020202020204" pitchFamily="34" charset="0"/>
              </a:rPr>
              <a:t>Do Not prime </a:t>
            </a:r>
            <a:r>
              <a:rPr lang="en-GB" altLang="en-US" sz="2400" dirty="0">
                <a:latin typeface="Arial" panose="020B0604020202020204" pitchFamily="34" charset="0"/>
                <a:cs typeface="Arial" panose="020B0604020202020204" pitchFamily="34" charset="0"/>
              </a:rPr>
              <a:t>the administration set with 5% Dextrose </a:t>
            </a:r>
            <a:r>
              <a:rPr lang="en-GB" altLang="en-US" sz="2400" dirty="0" smtClean="0">
                <a:latin typeface="Arial" panose="020B0604020202020204" pitchFamily="34" charset="0"/>
                <a:cs typeface="Arial" panose="020B0604020202020204" pitchFamily="34" charset="0"/>
              </a:rPr>
              <a:t>or </a:t>
            </a:r>
            <a:r>
              <a:rPr lang="en-GB" altLang="en-US" sz="2400" dirty="0">
                <a:latin typeface="Arial" panose="020B0604020202020204" pitchFamily="34" charset="0"/>
                <a:cs typeface="Arial" panose="020B0604020202020204" pitchFamily="34" charset="0"/>
              </a:rPr>
              <a:t>Ringer Lactate </a:t>
            </a:r>
            <a:r>
              <a:rPr lang="en-GB" altLang="en-US" sz="2400" dirty="0" smtClean="0">
                <a:latin typeface="Arial" panose="020B0604020202020204" pitchFamily="34" charset="0"/>
                <a:cs typeface="Arial" panose="020B0604020202020204" pitchFamily="34" charset="0"/>
              </a:rPr>
              <a:t>solutions</a:t>
            </a:r>
          </a:p>
          <a:p>
            <a:pPr>
              <a:buClr>
                <a:srgbClr val="C00000"/>
              </a:buClr>
              <a:buFont typeface="Wingdings" panose="05000000000000000000" pitchFamily="2" charset="2"/>
              <a:buChar char="v"/>
            </a:pPr>
            <a:r>
              <a:rPr lang="en-GB" altLang="en-US" sz="2400" dirty="0">
                <a:latin typeface="Arial" panose="020B0604020202020204" pitchFamily="34" charset="0"/>
                <a:cs typeface="Arial" panose="020B0604020202020204" pitchFamily="34" charset="0"/>
              </a:rPr>
              <a:t> </a:t>
            </a:r>
            <a:r>
              <a:rPr lang="en-GB" altLang="en-US" sz="2400" dirty="0" smtClean="0">
                <a:latin typeface="Arial" panose="020B0604020202020204" pitchFamily="34" charset="0"/>
                <a:cs typeface="Arial" panose="020B0604020202020204" pitchFamily="34" charset="0"/>
              </a:rPr>
              <a:t>Dextrose </a:t>
            </a:r>
            <a:r>
              <a:rPr lang="en-GB" altLang="en-US" sz="2400" dirty="0">
                <a:latin typeface="Arial" panose="020B0604020202020204" pitchFamily="34" charset="0"/>
                <a:cs typeface="Arial" panose="020B0604020202020204" pitchFamily="34" charset="0"/>
              </a:rPr>
              <a:t>will cause </a:t>
            </a:r>
            <a:r>
              <a:rPr lang="en-GB" altLang="en-US" sz="2400" dirty="0" err="1">
                <a:latin typeface="Arial" panose="020B0604020202020204" pitchFamily="34" charset="0"/>
                <a:cs typeface="Arial" panose="020B0604020202020204" pitchFamily="34" charset="0"/>
              </a:rPr>
              <a:t>hemolysis</a:t>
            </a:r>
            <a:r>
              <a:rPr lang="en-GB" altLang="en-US" sz="2400" dirty="0">
                <a:latin typeface="Arial" panose="020B0604020202020204" pitchFamily="34" charset="0"/>
                <a:cs typeface="Arial" panose="020B0604020202020204" pitchFamily="34" charset="0"/>
              </a:rPr>
              <a:t> of the red cells and </a:t>
            </a:r>
            <a:r>
              <a:rPr lang="en-GB" altLang="en-US" sz="2400" dirty="0" smtClean="0">
                <a:latin typeface="Arial" panose="020B0604020202020204" pitchFamily="34" charset="0"/>
                <a:cs typeface="Arial" panose="020B0604020202020204" pitchFamily="34" charset="0"/>
              </a:rPr>
              <a:t>calcium </a:t>
            </a:r>
            <a:r>
              <a:rPr lang="en-GB" altLang="en-US" sz="2400" dirty="0">
                <a:latin typeface="Arial" panose="020B0604020202020204" pitchFamily="34" charset="0"/>
                <a:cs typeface="Arial" panose="020B0604020202020204" pitchFamily="34" charset="0"/>
              </a:rPr>
              <a:t>in Ringer Lactate will cause clot </a:t>
            </a:r>
            <a:r>
              <a:rPr lang="en-GB" altLang="en-US" sz="2400" dirty="0" smtClean="0">
                <a:latin typeface="Arial" panose="020B0604020202020204" pitchFamily="34" charset="0"/>
                <a:cs typeface="Arial" panose="020B0604020202020204" pitchFamily="34" charset="0"/>
              </a:rPr>
              <a:t>formation</a:t>
            </a:r>
          </a:p>
          <a:p>
            <a:pPr>
              <a:buClr>
                <a:srgbClr val="C00000"/>
              </a:buClr>
              <a:buFont typeface="Wingdings" panose="05000000000000000000" pitchFamily="2" charset="2"/>
              <a:buChar char="v"/>
            </a:pPr>
            <a:r>
              <a:rPr lang="en-GB" altLang="en-US" sz="2400" dirty="0" smtClean="0">
                <a:latin typeface="Arial" panose="020B0604020202020204" pitchFamily="34" charset="0"/>
                <a:cs typeface="Arial" panose="020B0604020202020204" pitchFamily="34" charset="0"/>
              </a:rPr>
              <a:t> Before </a:t>
            </a:r>
            <a:r>
              <a:rPr lang="en-GB" altLang="en-US" sz="2400" dirty="0">
                <a:latin typeface="Arial" panose="020B0604020202020204" pitchFamily="34" charset="0"/>
                <a:cs typeface="Arial" panose="020B0604020202020204" pitchFamily="34" charset="0"/>
              </a:rPr>
              <a:t>administering blood </a:t>
            </a:r>
            <a:r>
              <a:rPr lang="en-GB" altLang="en-US" sz="2400" dirty="0" smtClean="0">
                <a:latin typeface="Arial" panose="020B0604020202020204" pitchFamily="34" charset="0"/>
                <a:cs typeface="Arial" panose="020B0604020202020204" pitchFamily="34" charset="0"/>
              </a:rPr>
              <a:t>completely flush </a:t>
            </a:r>
            <a:r>
              <a:rPr lang="en-GB" altLang="en-US" sz="2400" dirty="0">
                <a:latin typeface="Arial" panose="020B0604020202020204" pitchFamily="34" charset="0"/>
                <a:cs typeface="Arial" panose="020B0604020202020204" pitchFamily="34" charset="0"/>
              </a:rPr>
              <a:t>all the incompatible IV fluids and </a:t>
            </a:r>
            <a:r>
              <a:rPr lang="en-GB" altLang="en-US" sz="2400" dirty="0" smtClean="0">
                <a:latin typeface="Arial" panose="020B0604020202020204" pitchFamily="34" charset="0"/>
                <a:cs typeface="Arial" panose="020B0604020202020204" pitchFamily="34" charset="0"/>
              </a:rPr>
              <a:t>drugs </a:t>
            </a:r>
            <a:r>
              <a:rPr lang="en-GB" altLang="en-US" sz="2400" dirty="0">
                <a:latin typeface="Arial" panose="020B0604020202020204" pitchFamily="34" charset="0"/>
                <a:cs typeface="Arial" panose="020B0604020202020204" pitchFamily="34" charset="0"/>
              </a:rPr>
              <a:t>or preferably Change the set </a:t>
            </a:r>
          </a:p>
          <a:p>
            <a:pPr>
              <a:buClr>
                <a:srgbClr val="C00000"/>
              </a:buClr>
              <a:buFont typeface="Wingdings" panose="05000000000000000000" pitchFamily="2" charset="2"/>
              <a:buChar char="v"/>
            </a:pPr>
            <a:endParaRPr lang="en-GB" altLang="en-US" dirty="0" smtClean="0">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v"/>
            </a:pPr>
            <a:endParaRPr lang="en-GB" altLang="en-US" dirty="0">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v"/>
            </a:pPr>
            <a:endParaRPr lang="en-GB" altLang="en-US" dirty="0" smtClean="0">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v"/>
            </a:pPr>
            <a:endParaRPr lang="en-GB" altLang="en-US" dirty="0">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v"/>
            </a:pPr>
            <a:endParaRPr lang="en-IN" dirty="0"/>
          </a:p>
        </p:txBody>
      </p:sp>
    </p:spTree>
    <p:extLst>
      <p:ext uri="{BB962C8B-B14F-4D97-AF65-F5344CB8AC3E}">
        <p14:creationId xmlns:p14="http://schemas.microsoft.com/office/powerpoint/2010/main" xmlns="" val="98013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solidFill>
                  <a:srgbClr val="C00000"/>
                </a:solidFill>
                <a:latin typeface="Arial" panose="020B0604020202020204" pitchFamily="34" charset="0"/>
                <a:cs typeface="Arial" panose="020B0604020202020204" pitchFamily="34" charset="0"/>
              </a:rPr>
              <a:t>Recording of Transfusion</a:t>
            </a:r>
            <a:endParaRPr lang="en-IN" cap="none"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457200" lvl="1" indent="0" algn="just">
              <a:buNone/>
            </a:pPr>
            <a:r>
              <a:rPr lang="en-US" altLang="en-US" sz="2000" dirty="0">
                <a:latin typeface="Arial" panose="020B0604020202020204" pitchFamily="34" charset="0"/>
                <a:cs typeface="Arial" panose="020B0604020202020204" pitchFamily="34" charset="0"/>
              </a:rPr>
              <a:t>Consent from patient and/or relatives- Valid informed consent for blood transfusion should be obtained and documented in the patient's clinical </a:t>
            </a:r>
            <a:r>
              <a:rPr lang="en-US" altLang="en-US" sz="2000" dirty="0" smtClean="0">
                <a:latin typeface="Arial" panose="020B0604020202020204" pitchFamily="34" charset="0"/>
                <a:cs typeface="Arial" panose="020B0604020202020204" pitchFamily="34" charset="0"/>
              </a:rPr>
              <a:t>record.</a:t>
            </a:r>
          </a:p>
          <a:p>
            <a:pPr marL="457200" lvl="1" indent="0" algn="just">
              <a:buNone/>
            </a:pPr>
            <a:r>
              <a:rPr lang="en-US" altLang="en-US" sz="2000" b="1" dirty="0" smtClean="0">
                <a:solidFill>
                  <a:srgbClr val="FF0000"/>
                </a:solidFill>
                <a:latin typeface="Arial" panose="020B0604020202020204" pitchFamily="34" charset="0"/>
                <a:cs typeface="Arial" panose="020B0604020202020204" pitchFamily="34" charset="0"/>
              </a:rPr>
              <a:t>Pre-administration </a:t>
            </a:r>
            <a:r>
              <a:rPr lang="en-US" altLang="en-US" sz="2000" b="1" dirty="0">
                <a:solidFill>
                  <a:srgbClr val="FF0000"/>
                </a:solidFill>
                <a:latin typeface="Arial" panose="020B0604020202020204" pitchFamily="34" charset="0"/>
                <a:cs typeface="Arial" panose="020B0604020202020204" pitchFamily="34" charset="0"/>
              </a:rPr>
              <a:t>checks </a:t>
            </a:r>
            <a:r>
              <a:rPr lang="en-US" altLang="en-US" sz="2000" b="1" dirty="0" smtClean="0">
                <a:solidFill>
                  <a:srgbClr val="FF0000"/>
                </a:solidFill>
                <a:latin typeface="Arial" panose="020B0604020202020204" pitchFamily="34" charset="0"/>
                <a:cs typeface="Arial" panose="020B0604020202020204" pitchFamily="34" charset="0"/>
              </a:rPr>
              <a:t>:</a:t>
            </a:r>
          </a:p>
          <a:p>
            <a:pPr marL="457200" lvl="1" indent="0" algn="just">
              <a:buNone/>
            </a:pPr>
            <a:r>
              <a:rPr lang="en-US" altLang="en-US" sz="2000" b="1" dirty="0" smtClean="0">
                <a:solidFill>
                  <a:srgbClr val="C00000"/>
                </a:solidFill>
                <a:latin typeface="Arial" panose="020B0604020202020204" pitchFamily="34" charset="0"/>
                <a:cs typeface="Arial" panose="020B0604020202020204" pitchFamily="34" charset="0"/>
              </a:rPr>
              <a:t>       STEP </a:t>
            </a:r>
            <a:r>
              <a:rPr lang="en-US" altLang="en-US" sz="2000" b="1" dirty="0">
                <a:solidFill>
                  <a:srgbClr val="C00000"/>
                </a:solidFill>
                <a:latin typeface="Arial" panose="020B0604020202020204" pitchFamily="34" charset="0"/>
                <a:cs typeface="Arial" panose="020B0604020202020204" pitchFamily="34" charset="0"/>
              </a:rPr>
              <a:t>1</a:t>
            </a:r>
            <a:r>
              <a:rPr lang="en-US" altLang="en-US" sz="2000" dirty="0">
                <a:solidFill>
                  <a:srgbClr val="C00000"/>
                </a:solidFill>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Patient’s Identification</a:t>
            </a:r>
          </a:p>
          <a:p>
            <a:pPr marL="1257300" lvl="2" indent="-342900" algn="just">
              <a:buFont typeface="Wingdings" pitchFamily="2" charset="2"/>
              <a:buChar char="Ø"/>
            </a:pPr>
            <a:r>
              <a:rPr lang="en-US" altLang="en-US" sz="2000" dirty="0">
                <a:solidFill>
                  <a:srgbClr val="000000"/>
                </a:solidFill>
                <a:latin typeface="Arial" panose="020B0604020202020204" pitchFamily="34" charset="0"/>
                <a:cs typeface="Arial" panose="020B0604020202020204" pitchFamily="34" charset="0"/>
              </a:rPr>
              <a:t>Badges, Wrist bands with Bar code labels</a:t>
            </a:r>
            <a:r>
              <a:rPr lang="en-US" altLang="en-US" sz="2000" dirty="0">
                <a:latin typeface="Arial" panose="020B0604020202020204" pitchFamily="34" charset="0"/>
                <a:cs typeface="Arial" panose="020B0604020202020204" pitchFamily="34" charset="0"/>
              </a:rPr>
              <a:t>   </a:t>
            </a:r>
          </a:p>
          <a:p>
            <a:pPr marL="1257300" lvl="2" indent="-342900" algn="just">
              <a:buFont typeface="Wingdings" pitchFamily="2" charset="2"/>
              <a:buChar char="Ø"/>
            </a:pPr>
            <a:r>
              <a:rPr lang="en-US" altLang="en-US" sz="2000" dirty="0">
                <a:latin typeface="Arial" panose="020B0604020202020204" pitchFamily="34" charset="0"/>
                <a:cs typeface="Arial" panose="020B0604020202020204" pitchFamily="34" charset="0"/>
              </a:rPr>
              <a:t>Cross</a:t>
            </a:r>
            <a:r>
              <a:rPr lang="en-US" altLang="en-US" sz="2000" b="1"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check the patient’s identification against the compatibility report and the blood bag </a:t>
            </a:r>
            <a:r>
              <a:rPr lang="en-US" altLang="en-US" sz="2000" dirty="0" smtClean="0">
                <a:latin typeface="Arial" panose="020B0604020202020204" pitchFamily="34" charset="0"/>
                <a:cs typeface="Arial" panose="020B0604020202020204" pitchFamily="34" charset="0"/>
              </a:rPr>
              <a:t>label.</a:t>
            </a:r>
          </a:p>
          <a:p>
            <a:pPr marL="914400" lvl="2" indent="0" algn="just">
              <a:buNone/>
            </a:pPr>
            <a:r>
              <a:rPr lang="en-US" altLang="en-US" sz="2000" b="1" dirty="0" smtClean="0">
                <a:solidFill>
                  <a:srgbClr val="C00000"/>
                </a:solidFill>
                <a:latin typeface="Arial" panose="020B0604020202020204" pitchFamily="34" charset="0"/>
                <a:cs typeface="Arial" panose="020B0604020202020204" pitchFamily="34" charset="0"/>
              </a:rPr>
              <a:t>STEP-2- </a:t>
            </a:r>
            <a:r>
              <a:rPr lang="en-US" altLang="en-US" sz="2000" b="1" dirty="0">
                <a:solidFill>
                  <a:srgbClr val="C00000"/>
                </a:solidFill>
                <a:latin typeface="Arial" panose="020B0604020202020204" pitchFamily="34" charset="0"/>
                <a:cs typeface="Arial" panose="020B0604020202020204" pitchFamily="34" charset="0"/>
              </a:rPr>
              <a:t>: Check the patient’s notes for</a:t>
            </a:r>
          </a:p>
          <a:p>
            <a:pPr marL="1257300" lvl="2" indent="-342900" algn="just">
              <a:buFont typeface="Wingdings" pitchFamily="2" charset="2"/>
              <a:buChar char="Ø"/>
            </a:pPr>
            <a:r>
              <a:rPr lang="en-US" altLang="en-US" sz="2000" dirty="0">
                <a:latin typeface="Arial" panose="020B0604020202020204" pitchFamily="34" charset="0"/>
                <a:cs typeface="Arial" panose="020B0604020202020204" pitchFamily="34" charset="0"/>
              </a:rPr>
              <a:t>The component prescribed</a:t>
            </a:r>
          </a:p>
          <a:p>
            <a:pPr marL="1257300" lvl="2" indent="-342900" algn="just">
              <a:buFont typeface="Wingdings" pitchFamily="2" charset="2"/>
              <a:buChar char="Ø"/>
            </a:pPr>
            <a:r>
              <a:rPr lang="en-US" altLang="en-US" sz="2000" dirty="0">
                <a:latin typeface="Arial" panose="020B0604020202020204" pitchFamily="34" charset="0"/>
                <a:cs typeface="Arial" panose="020B0604020202020204" pitchFamily="34" charset="0"/>
              </a:rPr>
              <a:t>Any special requirements- leucodepletion, irradiation</a:t>
            </a:r>
          </a:p>
          <a:p>
            <a:pPr marL="1257300" lvl="2" indent="-342900" algn="just">
              <a:buFont typeface="Wingdings" pitchFamily="2" charset="2"/>
              <a:buChar char="Ø"/>
            </a:pPr>
            <a:endParaRPr lang="en-US" altLang="en-US" sz="2400" b="1" dirty="0">
              <a:latin typeface="Times New Roman" pitchFamily="18" charset="0"/>
              <a:cs typeface="Times New Roman" pitchFamily="18" charset="0"/>
            </a:endParaRPr>
          </a:p>
          <a:p>
            <a:endParaRPr lang="en-IN" dirty="0"/>
          </a:p>
        </p:txBody>
      </p:sp>
    </p:spTree>
    <p:extLst>
      <p:ext uri="{BB962C8B-B14F-4D97-AF65-F5344CB8AC3E}">
        <p14:creationId xmlns:p14="http://schemas.microsoft.com/office/powerpoint/2010/main" xmlns="" val="979023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82296" indent="0">
              <a:buNone/>
              <a:defRPr/>
            </a:pPr>
            <a:r>
              <a:rPr lang="en-US" sz="2400" b="1" dirty="0">
                <a:solidFill>
                  <a:srgbClr val="C00000"/>
                </a:solidFill>
                <a:latin typeface="Arial" panose="020B0604020202020204" pitchFamily="34" charset="0"/>
                <a:cs typeface="Arial" panose="020B0604020202020204" pitchFamily="34" charset="0"/>
              </a:rPr>
              <a:t>STEP-3 Check the details on compatibility report and the blood bag labels-</a:t>
            </a:r>
          </a:p>
          <a:p>
            <a:pPr>
              <a:buClr>
                <a:srgbClr val="C00000"/>
              </a:buClr>
              <a:buFont typeface="Wingdings" charset="2"/>
              <a:buChar char="Ø"/>
              <a:defRPr/>
            </a:pPr>
            <a:r>
              <a:rPr lang="en-US" dirty="0" smtClean="0">
                <a:latin typeface="Arial" panose="020B0604020202020204" pitchFamily="34" charset="0"/>
                <a:cs typeface="Arial" panose="020B0604020202020204" pitchFamily="34" charset="0"/>
              </a:rPr>
              <a:t> Blood Group</a:t>
            </a:r>
          </a:p>
          <a:p>
            <a:pPr>
              <a:buClr>
                <a:srgbClr val="C00000"/>
              </a:buClr>
              <a:buFont typeface="Wingdings" charset="2"/>
              <a:buChar char="Ø"/>
              <a:defRP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Unit </a:t>
            </a:r>
            <a:r>
              <a:rPr lang="en-US" dirty="0">
                <a:latin typeface="Arial" panose="020B0604020202020204" pitchFamily="34" charset="0"/>
                <a:cs typeface="Arial" panose="020B0604020202020204" pitchFamily="34" charset="0"/>
              </a:rPr>
              <a:t>registration </a:t>
            </a:r>
            <a:r>
              <a:rPr lang="en-US" dirty="0" smtClean="0">
                <a:latin typeface="Arial" panose="020B0604020202020204" pitchFamily="34" charset="0"/>
                <a:cs typeface="Arial" panose="020B0604020202020204" pitchFamily="34" charset="0"/>
              </a:rPr>
              <a:t>number</a:t>
            </a:r>
          </a:p>
          <a:p>
            <a:pPr>
              <a:buClr>
                <a:srgbClr val="C00000"/>
              </a:buClr>
              <a:buFont typeface="Wingdings" charset="2"/>
              <a:buChar char="Ø"/>
              <a:defRP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Expiry date</a:t>
            </a:r>
          </a:p>
          <a:p>
            <a:pPr>
              <a:buClr>
                <a:srgbClr val="C00000"/>
              </a:buClr>
              <a:buFont typeface="Wingdings" charset="2"/>
              <a:buChar char="Ø"/>
              <a:defRP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Type </a:t>
            </a:r>
            <a:r>
              <a:rPr lang="en-US" dirty="0">
                <a:latin typeface="Arial" panose="020B0604020202020204" pitchFamily="34" charset="0"/>
                <a:cs typeface="Arial" panose="020B0604020202020204" pitchFamily="34" charset="0"/>
              </a:rPr>
              <a:t>of </a:t>
            </a:r>
            <a:r>
              <a:rPr lang="en-US" dirty="0" smtClean="0">
                <a:latin typeface="Arial" panose="020B0604020202020204" pitchFamily="34" charset="0"/>
                <a:cs typeface="Arial" panose="020B0604020202020204" pitchFamily="34" charset="0"/>
              </a:rPr>
              <a:t>component</a:t>
            </a:r>
          </a:p>
          <a:p>
            <a:pPr>
              <a:buClr>
                <a:srgbClr val="C00000"/>
              </a:buClr>
              <a:buFont typeface="Wingdings" charset="2"/>
              <a:buChar char="Ø"/>
              <a:defRP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Any </a:t>
            </a:r>
            <a:r>
              <a:rPr lang="en-US" dirty="0">
                <a:latin typeface="Arial" panose="020B0604020202020204" pitchFamily="34" charset="0"/>
                <a:cs typeface="Arial" panose="020B0604020202020204" pitchFamily="34" charset="0"/>
              </a:rPr>
              <a:t>instructions for transfusion from blood bank</a:t>
            </a:r>
          </a:p>
          <a:p>
            <a:pPr>
              <a:buFont typeface="Arial" charset="0"/>
              <a:buChar char="•"/>
              <a:defRPr/>
            </a:pPr>
            <a:endParaRPr lang="en-US" dirty="0">
              <a:latin typeface="Times New Roman"/>
              <a:cs typeface="Times New Roman"/>
            </a:endParaRPr>
          </a:p>
          <a:p>
            <a:endParaRPr lang="en-IN" dirty="0"/>
          </a:p>
        </p:txBody>
      </p:sp>
    </p:spTree>
    <p:extLst>
      <p:ext uri="{BB962C8B-B14F-4D97-AF65-F5344CB8AC3E}">
        <p14:creationId xmlns:p14="http://schemas.microsoft.com/office/powerpoint/2010/main" xmlns="" val="1440295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HK" b="1" dirty="0">
                <a:solidFill>
                  <a:srgbClr val="C00000"/>
                </a:solidFill>
                <a:latin typeface="Arial" panose="020B0604020202020204" pitchFamily="34" charset="0"/>
                <a:cs typeface="Arial" panose="020B0604020202020204" pitchFamily="34" charset="0"/>
              </a:rPr>
              <a:t/>
            </a:r>
            <a:br>
              <a:rPr lang="en-US" altLang="zh-HK" b="1" dirty="0">
                <a:solidFill>
                  <a:srgbClr val="C00000"/>
                </a:solidFill>
                <a:latin typeface="Arial" panose="020B0604020202020204" pitchFamily="34" charset="0"/>
                <a:cs typeface="Arial" panose="020B0604020202020204" pitchFamily="34" charset="0"/>
              </a:rPr>
            </a:br>
            <a:r>
              <a:rPr lang="en-US" altLang="zh-HK" b="1" dirty="0" err="1">
                <a:solidFill>
                  <a:srgbClr val="C00000"/>
                </a:solidFill>
                <a:latin typeface="Arial" panose="020B0604020202020204" pitchFamily="34" charset="0"/>
                <a:cs typeface="Arial" panose="020B0604020202020204" pitchFamily="34" charset="0"/>
              </a:rPr>
              <a:t>Colour</a:t>
            </a:r>
            <a:r>
              <a:rPr lang="en-US" altLang="zh-HK" b="1" dirty="0">
                <a:solidFill>
                  <a:srgbClr val="C00000"/>
                </a:solidFill>
                <a:latin typeface="Arial" panose="020B0604020202020204" pitchFamily="34" charset="0"/>
                <a:cs typeface="Arial" panose="020B0604020202020204" pitchFamily="34" charset="0"/>
              </a:rPr>
              <a:t> coded labels</a:t>
            </a:r>
            <a:endParaRPr lang="en-IN"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defRPr/>
            </a:pPr>
            <a:r>
              <a:rPr lang="en-US" altLang="zh-HK" sz="2800" dirty="0">
                <a:latin typeface="Arial" panose="020B0604020202020204" pitchFamily="34" charset="0"/>
                <a:cs typeface="Arial" panose="020B0604020202020204" pitchFamily="34" charset="0"/>
              </a:rPr>
              <a:t>Blue – O blood group</a:t>
            </a:r>
          </a:p>
          <a:p>
            <a:pPr>
              <a:defRPr/>
            </a:pPr>
            <a:r>
              <a:rPr lang="en-US" altLang="zh-HK" sz="2800" dirty="0">
                <a:latin typeface="Arial" panose="020B0604020202020204" pitchFamily="34" charset="0"/>
                <a:cs typeface="Arial" panose="020B0604020202020204" pitchFamily="34" charset="0"/>
              </a:rPr>
              <a:t>Yellow – A blood group</a:t>
            </a:r>
          </a:p>
          <a:p>
            <a:pPr>
              <a:defRPr/>
            </a:pPr>
            <a:r>
              <a:rPr lang="en-US" altLang="zh-HK" sz="2800" dirty="0">
                <a:latin typeface="Arial" panose="020B0604020202020204" pitchFamily="34" charset="0"/>
                <a:cs typeface="Arial" panose="020B0604020202020204" pitchFamily="34" charset="0"/>
              </a:rPr>
              <a:t>Pink – B blood group</a:t>
            </a:r>
          </a:p>
          <a:p>
            <a:pPr>
              <a:defRPr/>
            </a:pPr>
            <a:r>
              <a:rPr lang="en-US" altLang="zh-HK" sz="2800" dirty="0">
                <a:latin typeface="Arial" panose="020B0604020202020204" pitchFamily="34" charset="0"/>
                <a:cs typeface="Arial" panose="020B0604020202020204" pitchFamily="34" charset="0"/>
              </a:rPr>
              <a:t>White – AB blood group</a:t>
            </a:r>
          </a:p>
          <a:p>
            <a:endParaRPr lang="en-IN" dirty="0"/>
          </a:p>
        </p:txBody>
      </p:sp>
    </p:spTree>
    <p:extLst>
      <p:ext uri="{BB962C8B-B14F-4D97-AF65-F5344CB8AC3E}">
        <p14:creationId xmlns:p14="http://schemas.microsoft.com/office/powerpoint/2010/main" xmlns="" val="3761536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zh-HK" dirty="0" smtClean="0">
                <a:cs typeface="Times New Roman" pitchFamily="18" charset="0"/>
              </a:rPr>
              <a:t/>
            </a:r>
            <a:br>
              <a:rPr lang="en-US" altLang="zh-HK" dirty="0" smtClean="0">
                <a:cs typeface="Times New Roman" pitchFamily="18" charset="0"/>
              </a:rPr>
            </a:br>
            <a:r>
              <a:rPr lang="en-US" altLang="zh-HK" b="1" dirty="0" smtClean="0">
                <a:solidFill>
                  <a:srgbClr val="C00000"/>
                </a:solidFill>
                <a:latin typeface="Arial" panose="020B0604020202020204" pitchFamily="34" charset="0"/>
                <a:cs typeface="Arial" panose="020B0604020202020204" pitchFamily="34" charset="0"/>
              </a:rPr>
              <a:t>Yellow </a:t>
            </a:r>
            <a:r>
              <a:rPr lang="en-US" altLang="zh-HK" b="1" dirty="0">
                <a:solidFill>
                  <a:srgbClr val="C00000"/>
                </a:solidFill>
                <a:latin typeface="Arial" panose="020B0604020202020204" pitchFamily="34" charset="0"/>
                <a:cs typeface="Arial" panose="020B0604020202020204" pitchFamily="34" charset="0"/>
              </a:rPr>
              <a:t>– </a:t>
            </a:r>
            <a:r>
              <a:rPr lang="en-US" altLang="zh-HK" b="1" dirty="0" smtClean="0">
                <a:solidFill>
                  <a:srgbClr val="C00000"/>
                </a:solidFill>
                <a:latin typeface="Arial" panose="020B0604020202020204" pitchFamily="34" charset="0"/>
                <a:cs typeface="Arial" panose="020B0604020202020204" pitchFamily="34" charset="0"/>
              </a:rPr>
              <a:t>‘A’ </a:t>
            </a:r>
            <a:r>
              <a:rPr lang="en-US" altLang="zh-HK" b="1" dirty="0">
                <a:solidFill>
                  <a:srgbClr val="C00000"/>
                </a:solidFill>
                <a:latin typeface="Arial" panose="020B0604020202020204" pitchFamily="34" charset="0"/>
                <a:cs typeface="Arial" panose="020B0604020202020204" pitchFamily="34" charset="0"/>
              </a:rPr>
              <a:t>blood group</a:t>
            </a:r>
            <a:r>
              <a:rPr lang="en-US" altLang="zh-HK" dirty="0">
                <a:cs typeface="Times New Roman" pitchFamily="18" charset="0"/>
              </a:rPr>
              <a:t/>
            </a:r>
            <a:br>
              <a:rPr lang="en-US" altLang="zh-HK" dirty="0">
                <a:cs typeface="Times New Roman" pitchFamily="18" charset="0"/>
              </a:rPr>
            </a:b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352800" y="1925515"/>
            <a:ext cx="5486401" cy="4099430"/>
          </a:xfrm>
        </p:spPr>
      </p:pic>
    </p:spTree>
    <p:extLst>
      <p:ext uri="{BB962C8B-B14F-4D97-AF65-F5344CB8AC3E}">
        <p14:creationId xmlns:p14="http://schemas.microsoft.com/office/powerpoint/2010/main" xmlns="" val="1952776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zh-HK" dirty="0" smtClean="0">
                <a:solidFill>
                  <a:srgbClr val="C00000"/>
                </a:solidFill>
                <a:latin typeface="Arial" panose="020B0604020202020204" pitchFamily="34" charset="0"/>
                <a:cs typeface="Arial" panose="020B0604020202020204" pitchFamily="34" charset="0"/>
              </a:rPr>
              <a:t/>
            </a:r>
            <a:br>
              <a:rPr lang="en-US" altLang="zh-HK" dirty="0" smtClean="0">
                <a:solidFill>
                  <a:srgbClr val="C00000"/>
                </a:solidFill>
                <a:latin typeface="Arial" panose="020B0604020202020204" pitchFamily="34" charset="0"/>
                <a:cs typeface="Arial" panose="020B0604020202020204" pitchFamily="34" charset="0"/>
              </a:rPr>
            </a:br>
            <a:r>
              <a:rPr lang="en-US" altLang="zh-HK" b="1" dirty="0" smtClean="0">
                <a:solidFill>
                  <a:srgbClr val="C00000"/>
                </a:solidFill>
                <a:latin typeface="Arial" panose="020B0604020202020204" pitchFamily="34" charset="0"/>
                <a:cs typeface="Arial" panose="020B0604020202020204" pitchFamily="34" charset="0"/>
              </a:rPr>
              <a:t>Pink </a:t>
            </a:r>
            <a:r>
              <a:rPr lang="en-US" altLang="zh-HK" b="1" dirty="0">
                <a:solidFill>
                  <a:srgbClr val="C00000"/>
                </a:solidFill>
                <a:latin typeface="Arial" panose="020B0604020202020204" pitchFamily="34" charset="0"/>
                <a:cs typeface="Arial" panose="020B0604020202020204" pitchFamily="34" charset="0"/>
              </a:rPr>
              <a:t>– </a:t>
            </a:r>
            <a:r>
              <a:rPr lang="en-US" altLang="zh-HK" b="1" dirty="0" smtClean="0">
                <a:solidFill>
                  <a:srgbClr val="C00000"/>
                </a:solidFill>
                <a:latin typeface="Arial" panose="020B0604020202020204" pitchFamily="34" charset="0"/>
                <a:cs typeface="Arial" panose="020B0604020202020204" pitchFamily="34" charset="0"/>
              </a:rPr>
              <a:t>‘B’ </a:t>
            </a:r>
            <a:r>
              <a:rPr lang="en-US" altLang="zh-HK" b="1" dirty="0">
                <a:solidFill>
                  <a:srgbClr val="C00000"/>
                </a:solidFill>
                <a:latin typeface="Arial" panose="020B0604020202020204" pitchFamily="34" charset="0"/>
                <a:cs typeface="Arial" panose="020B0604020202020204" pitchFamily="34" charset="0"/>
              </a:rPr>
              <a:t>blood group</a:t>
            </a:r>
            <a:r>
              <a:rPr lang="en-US" altLang="zh-HK" dirty="0">
                <a:solidFill>
                  <a:srgbClr val="C00000"/>
                </a:solidFill>
                <a:latin typeface="Arial" panose="020B0604020202020204" pitchFamily="34" charset="0"/>
                <a:cs typeface="Arial" panose="020B0604020202020204" pitchFamily="34" charset="0"/>
              </a:rPr>
              <a:t/>
            </a:r>
            <a:br>
              <a:rPr lang="en-US" altLang="zh-HK" dirty="0">
                <a:solidFill>
                  <a:srgbClr val="C00000"/>
                </a:solidFill>
                <a:latin typeface="Arial" panose="020B0604020202020204" pitchFamily="34" charset="0"/>
                <a:cs typeface="Arial" panose="020B0604020202020204" pitchFamily="34" charset="0"/>
              </a:rPr>
            </a:br>
            <a:endParaRPr lang="en-IN" dirty="0">
              <a:solidFill>
                <a:srgbClr val="C0000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91608" y="1951892"/>
            <a:ext cx="5876193" cy="4089924"/>
          </a:xfrm>
        </p:spPr>
      </p:pic>
    </p:spTree>
    <p:extLst>
      <p:ext uri="{BB962C8B-B14F-4D97-AF65-F5344CB8AC3E}">
        <p14:creationId xmlns:p14="http://schemas.microsoft.com/office/powerpoint/2010/main" xmlns="" val="3104551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zh-HK" dirty="0" smtClean="0">
                <a:cs typeface="Times New Roman" pitchFamily="18" charset="0"/>
              </a:rPr>
              <a:t/>
            </a:r>
            <a:br>
              <a:rPr lang="en-US" altLang="zh-HK" dirty="0" smtClean="0">
                <a:cs typeface="Times New Roman" pitchFamily="18" charset="0"/>
              </a:rPr>
            </a:br>
            <a:r>
              <a:rPr lang="en-US" altLang="zh-HK" b="1" dirty="0" smtClean="0">
                <a:solidFill>
                  <a:srgbClr val="C00000"/>
                </a:solidFill>
                <a:latin typeface="Arial" panose="020B0604020202020204" pitchFamily="34" charset="0"/>
                <a:cs typeface="Arial" panose="020B0604020202020204" pitchFamily="34" charset="0"/>
              </a:rPr>
              <a:t>Blue </a:t>
            </a:r>
            <a:r>
              <a:rPr lang="en-US" altLang="zh-HK" b="1" dirty="0">
                <a:solidFill>
                  <a:srgbClr val="C00000"/>
                </a:solidFill>
                <a:latin typeface="Arial" panose="020B0604020202020204" pitchFamily="34" charset="0"/>
                <a:cs typeface="Arial" panose="020B0604020202020204" pitchFamily="34" charset="0"/>
              </a:rPr>
              <a:t>– </a:t>
            </a:r>
            <a:r>
              <a:rPr lang="en-US" altLang="zh-HK" b="1" dirty="0" smtClean="0">
                <a:solidFill>
                  <a:srgbClr val="C00000"/>
                </a:solidFill>
                <a:latin typeface="Arial" panose="020B0604020202020204" pitchFamily="34" charset="0"/>
                <a:cs typeface="Arial" panose="020B0604020202020204" pitchFamily="34" charset="0"/>
              </a:rPr>
              <a:t>‘O’ </a:t>
            </a:r>
            <a:r>
              <a:rPr lang="en-US" altLang="zh-HK" b="1" dirty="0">
                <a:solidFill>
                  <a:srgbClr val="C00000"/>
                </a:solidFill>
                <a:latin typeface="Arial" panose="020B0604020202020204" pitchFamily="34" charset="0"/>
                <a:cs typeface="Arial" panose="020B0604020202020204" pitchFamily="34" charset="0"/>
              </a:rPr>
              <a:t>blood group</a:t>
            </a:r>
            <a:r>
              <a:rPr lang="en-US" altLang="zh-HK" dirty="0">
                <a:cs typeface="Times New Roman" pitchFamily="18" charset="0"/>
              </a:rPr>
              <a:t/>
            </a:r>
            <a:br>
              <a:rPr lang="en-US" altLang="zh-HK" dirty="0">
                <a:cs typeface="Times New Roman" pitchFamily="18" charset="0"/>
              </a:rPr>
            </a:b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05200" y="1887752"/>
            <a:ext cx="5105400" cy="3892758"/>
          </a:xfrm>
        </p:spPr>
      </p:pic>
    </p:spTree>
    <p:extLst>
      <p:ext uri="{BB962C8B-B14F-4D97-AF65-F5344CB8AC3E}">
        <p14:creationId xmlns:p14="http://schemas.microsoft.com/office/powerpoint/2010/main" xmlns="" val="1766404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zh-HK" dirty="0" smtClean="0">
                <a:solidFill>
                  <a:srgbClr val="C00000"/>
                </a:solidFill>
                <a:latin typeface="Arial" panose="020B0604020202020204" pitchFamily="34" charset="0"/>
                <a:cs typeface="Arial" panose="020B0604020202020204" pitchFamily="34" charset="0"/>
              </a:rPr>
              <a:t/>
            </a:r>
            <a:br>
              <a:rPr lang="en-US" altLang="zh-HK" dirty="0" smtClean="0">
                <a:solidFill>
                  <a:srgbClr val="C00000"/>
                </a:solidFill>
                <a:latin typeface="Arial" panose="020B0604020202020204" pitchFamily="34" charset="0"/>
                <a:cs typeface="Arial" panose="020B0604020202020204" pitchFamily="34" charset="0"/>
              </a:rPr>
            </a:br>
            <a:r>
              <a:rPr lang="en-US" altLang="zh-HK" b="1" dirty="0" smtClean="0">
                <a:solidFill>
                  <a:srgbClr val="C00000"/>
                </a:solidFill>
                <a:latin typeface="Arial" panose="020B0604020202020204" pitchFamily="34" charset="0"/>
                <a:cs typeface="Arial" panose="020B0604020202020204" pitchFamily="34" charset="0"/>
              </a:rPr>
              <a:t>White </a:t>
            </a:r>
            <a:r>
              <a:rPr lang="en-US" altLang="zh-HK" b="1" dirty="0">
                <a:solidFill>
                  <a:srgbClr val="C00000"/>
                </a:solidFill>
                <a:latin typeface="Arial" panose="020B0604020202020204" pitchFamily="34" charset="0"/>
                <a:cs typeface="Arial" panose="020B0604020202020204" pitchFamily="34" charset="0"/>
              </a:rPr>
              <a:t>– </a:t>
            </a:r>
            <a:r>
              <a:rPr lang="en-US" altLang="zh-HK" b="1" dirty="0" smtClean="0">
                <a:solidFill>
                  <a:srgbClr val="C00000"/>
                </a:solidFill>
                <a:latin typeface="Arial" panose="020B0604020202020204" pitchFamily="34" charset="0"/>
                <a:cs typeface="Arial" panose="020B0604020202020204" pitchFamily="34" charset="0"/>
              </a:rPr>
              <a:t>‘AB’ </a:t>
            </a:r>
            <a:r>
              <a:rPr lang="en-US" altLang="zh-HK" b="1" dirty="0">
                <a:solidFill>
                  <a:srgbClr val="C00000"/>
                </a:solidFill>
                <a:latin typeface="Arial" panose="020B0604020202020204" pitchFamily="34" charset="0"/>
                <a:cs typeface="Arial" panose="020B0604020202020204" pitchFamily="34" charset="0"/>
              </a:rPr>
              <a:t>blood group</a:t>
            </a:r>
            <a:r>
              <a:rPr lang="en-US" altLang="zh-HK" dirty="0">
                <a:cs typeface="Times New Roman" pitchFamily="18" charset="0"/>
              </a:rPr>
              <a:t/>
            </a:r>
            <a:br>
              <a:rPr lang="en-US" altLang="zh-HK" dirty="0">
                <a:cs typeface="Times New Roman" pitchFamily="18" charset="0"/>
              </a:rPr>
            </a:b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63460" y="2022231"/>
            <a:ext cx="5347141" cy="3815861"/>
          </a:xfrm>
        </p:spPr>
      </p:pic>
    </p:spTree>
    <p:extLst>
      <p:ext uri="{BB962C8B-B14F-4D97-AF65-F5344CB8AC3E}">
        <p14:creationId xmlns:p14="http://schemas.microsoft.com/office/powerpoint/2010/main" xmlns="" val="2265063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cap="none" dirty="0" smtClean="0">
                <a:solidFill>
                  <a:srgbClr val="FF0000"/>
                </a:solidFill>
                <a:latin typeface="Arial" panose="020B0604020202020204" pitchFamily="34" charset="0"/>
                <a:cs typeface="Arial" panose="020B0604020202020204" pitchFamily="34" charset="0"/>
              </a:rPr>
              <a:t>Indication Vs Clinical Benefit</a:t>
            </a:r>
            <a:endParaRPr lang="en-IN" cap="none" dirty="0">
              <a:solidFill>
                <a:srgbClr val="FF0000"/>
              </a:solidFill>
              <a:latin typeface="Arial" panose="020B0604020202020204" pitchFamily="34" charset="0"/>
              <a:cs typeface="Arial" panose="020B0604020202020204" pitchFamily="34" charset="0"/>
            </a:endParaRPr>
          </a:p>
        </p:txBody>
      </p:sp>
      <p:graphicFrame>
        <p:nvGraphicFramePr>
          <p:cNvPr id="4" name="Object 1024"/>
          <p:cNvGraphicFramePr>
            <a:graphicFrameLocks noGrp="1" noChangeAspect="1"/>
          </p:cNvGraphicFramePr>
          <p:nvPr>
            <p:ph idx="1"/>
          </p:nvPr>
        </p:nvGraphicFramePr>
        <p:xfrm>
          <a:off x="3909658" y="2016125"/>
          <a:ext cx="4687008" cy="3449638"/>
        </p:xfrm>
        <a:graphic>
          <a:graphicData uri="http://schemas.openxmlformats.org/presentationml/2006/ole">
            <p:oleObj spid="_x0000_s1032" name="Clip" r:id="rId3" imgW="4762500" imgH="3505200" progId="">
              <p:embed/>
            </p:oleObj>
          </a:graphicData>
        </a:graphic>
      </p:graphicFrame>
    </p:spTree>
    <p:extLst>
      <p:ext uri="{BB962C8B-B14F-4D97-AF65-F5344CB8AC3E}">
        <p14:creationId xmlns:p14="http://schemas.microsoft.com/office/powerpoint/2010/main" xmlns="" val="1187202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C00000"/>
                </a:solidFill>
                <a:latin typeface="Arial" panose="020B0604020202020204" pitchFamily="34" charset="0"/>
                <a:cs typeface="Arial" panose="020B0604020202020204" pitchFamily="34" charset="0"/>
              </a:rPr>
              <a:t>IN THE WARDS/ OT</a:t>
            </a:r>
            <a:endParaRPr lang="en-IN"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nSpc>
                <a:spcPct val="90000"/>
              </a:lnSpc>
              <a:buNone/>
            </a:pPr>
            <a:r>
              <a:rPr lang="en-IN" altLang="en-US" sz="2400" b="1" dirty="0" smtClean="0">
                <a:solidFill>
                  <a:srgbClr val="C00000"/>
                </a:solidFill>
                <a:latin typeface="Arial" panose="020B0604020202020204" pitchFamily="34" charset="0"/>
                <a:ea typeface="ＭＳ Ｐゴシック" pitchFamily="34" charset="-128"/>
                <a:cs typeface="Arial" panose="020B0604020202020204" pitchFamily="34" charset="0"/>
              </a:rPr>
              <a:t>PRBC</a:t>
            </a:r>
            <a:endParaRPr lang="en-IN" altLang="en-US" sz="2400" dirty="0">
              <a:solidFill>
                <a:srgbClr val="0D0D0D"/>
              </a:solidFill>
              <a:latin typeface="Arial" panose="020B0604020202020204" pitchFamily="34" charset="0"/>
              <a:ea typeface="ＭＳ Ｐゴシック" pitchFamily="34" charset="-128"/>
              <a:cs typeface="Arial" panose="020B0604020202020204" pitchFamily="34" charset="0"/>
            </a:endParaRPr>
          </a:p>
          <a:p>
            <a:pPr>
              <a:lnSpc>
                <a:spcPct val="90000"/>
              </a:lnSpc>
              <a:buClr>
                <a:srgbClr val="C00000"/>
              </a:buClr>
              <a:buFont typeface="Wingdings" pitchFamily="2" charset="2"/>
              <a:buChar char="ü"/>
            </a:pPr>
            <a:r>
              <a:rPr lang="en-IN" altLang="en-US" sz="2400" dirty="0">
                <a:solidFill>
                  <a:srgbClr val="0D0D0D"/>
                </a:solidFill>
                <a:latin typeface="Arial" panose="020B0604020202020204" pitchFamily="34" charset="0"/>
                <a:ea typeface="ＭＳ Ｐゴシック" pitchFamily="34" charset="-128"/>
                <a:cs typeface="Arial" panose="020B0604020202020204" pitchFamily="34" charset="0"/>
              </a:rPr>
              <a:t>Get the component issued only when the need for transfusion </a:t>
            </a:r>
            <a:r>
              <a:rPr lang="en-IN" altLang="en-US" sz="2400" dirty="0" smtClean="0">
                <a:solidFill>
                  <a:srgbClr val="0D0D0D"/>
                </a:solidFill>
                <a:latin typeface="Arial" panose="020B0604020202020204" pitchFamily="34" charset="0"/>
                <a:ea typeface="ＭＳ Ｐゴシック" pitchFamily="34" charset="-128"/>
                <a:cs typeface="Arial" panose="020B0604020202020204" pitchFamily="34" charset="0"/>
              </a:rPr>
              <a:t>arises.</a:t>
            </a:r>
          </a:p>
          <a:p>
            <a:pPr>
              <a:lnSpc>
                <a:spcPct val="90000"/>
              </a:lnSpc>
              <a:buClr>
                <a:srgbClr val="C00000"/>
              </a:buClr>
              <a:buFont typeface="Wingdings" pitchFamily="2" charset="2"/>
              <a:buChar char="ü"/>
            </a:pPr>
            <a:r>
              <a:rPr lang="en-IN" altLang="en-US" sz="2400" dirty="0" smtClean="0">
                <a:solidFill>
                  <a:srgbClr val="0D0D0D"/>
                </a:solidFill>
                <a:latin typeface="Arial" panose="020B0604020202020204" pitchFamily="34" charset="0"/>
                <a:ea typeface="ＭＳ Ｐゴシック" pitchFamily="34" charset="-128"/>
                <a:cs typeface="Arial" panose="020B0604020202020204" pitchFamily="34" charset="0"/>
              </a:rPr>
              <a:t>Transfusion </a:t>
            </a:r>
            <a:r>
              <a:rPr lang="en-IN" altLang="en-US" sz="2400" dirty="0">
                <a:solidFill>
                  <a:srgbClr val="0D0D0D"/>
                </a:solidFill>
                <a:latin typeface="Arial" panose="020B0604020202020204" pitchFamily="34" charset="0"/>
                <a:ea typeface="ＭＳ Ｐゴシック" pitchFamily="34" charset="-128"/>
                <a:cs typeface="Arial" panose="020B0604020202020204" pitchFamily="34" charset="0"/>
              </a:rPr>
              <a:t>should be started within 30 min of </a:t>
            </a:r>
            <a:r>
              <a:rPr lang="en-IN" altLang="en-US" sz="2400" dirty="0" smtClean="0">
                <a:solidFill>
                  <a:srgbClr val="0D0D0D"/>
                </a:solidFill>
                <a:latin typeface="Arial" panose="020B0604020202020204" pitchFamily="34" charset="0"/>
                <a:ea typeface="ＭＳ Ｐゴシック" pitchFamily="34" charset="-128"/>
                <a:cs typeface="Arial" panose="020B0604020202020204" pitchFamily="34" charset="0"/>
              </a:rPr>
              <a:t>issue.</a:t>
            </a:r>
          </a:p>
          <a:p>
            <a:pPr>
              <a:lnSpc>
                <a:spcPct val="90000"/>
              </a:lnSpc>
              <a:buClr>
                <a:srgbClr val="C00000"/>
              </a:buClr>
              <a:buFont typeface="Wingdings" pitchFamily="2" charset="2"/>
              <a:buChar char="ü"/>
            </a:pPr>
            <a:r>
              <a:rPr lang="en-IN" altLang="zh-HK" sz="2400" dirty="0" smtClean="0">
                <a:solidFill>
                  <a:srgbClr val="0D0D0D"/>
                </a:solidFill>
                <a:latin typeface="Arial" panose="020B0604020202020204" pitchFamily="34" charset="0"/>
                <a:ea typeface="ＭＳ Ｐゴシック" pitchFamily="34" charset="-128"/>
                <a:cs typeface="Arial" panose="020B0604020202020204" pitchFamily="34" charset="0"/>
              </a:rPr>
              <a:t>Transfusion </a:t>
            </a:r>
            <a:r>
              <a:rPr lang="en-IN" altLang="zh-HK" sz="2400" dirty="0">
                <a:solidFill>
                  <a:srgbClr val="0D0D0D"/>
                </a:solidFill>
                <a:latin typeface="Arial" panose="020B0604020202020204" pitchFamily="34" charset="0"/>
                <a:ea typeface="ＭＳ Ｐゴシック" pitchFamily="34" charset="-128"/>
                <a:cs typeface="Arial" panose="020B0604020202020204" pitchFamily="34" charset="0"/>
              </a:rPr>
              <a:t>should be completed in 4 hours. </a:t>
            </a:r>
            <a:endParaRPr lang="en-IN" altLang="zh-HK" sz="2400" dirty="0" smtClean="0">
              <a:solidFill>
                <a:srgbClr val="0D0D0D"/>
              </a:solidFill>
              <a:latin typeface="Arial" panose="020B0604020202020204" pitchFamily="34" charset="0"/>
              <a:ea typeface="ＭＳ Ｐゴシック" pitchFamily="34" charset="-128"/>
              <a:cs typeface="Arial" panose="020B0604020202020204" pitchFamily="34" charset="0"/>
            </a:endParaRPr>
          </a:p>
          <a:p>
            <a:pPr>
              <a:lnSpc>
                <a:spcPct val="90000"/>
              </a:lnSpc>
              <a:buClr>
                <a:srgbClr val="C00000"/>
              </a:buClr>
              <a:buFont typeface="Wingdings" pitchFamily="2" charset="2"/>
              <a:buChar char="ü"/>
            </a:pPr>
            <a:r>
              <a:rPr lang="en-IN" altLang="zh-HK" sz="2400" dirty="0" smtClean="0">
                <a:solidFill>
                  <a:srgbClr val="0D0D0D"/>
                </a:solidFill>
                <a:latin typeface="Arial" panose="020B0604020202020204" pitchFamily="34" charset="0"/>
                <a:ea typeface="ＭＳ Ｐゴシック" pitchFamily="34" charset="-128"/>
                <a:cs typeface="Arial" panose="020B0604020202020204" pitchFamily="34" charset="0"/>
              </a:rPr>
              <a:t>If </a:t>
            </a:r>
            <a:r>
              <a:rPr lang="en-IN" altLang="zh-HK" sz="2400" dirty="0">
                <a:solidFill>
                  <a:srgbClr val="0D0D0D"/>
                </a:solidFill>
                <a:latin typeface="Arial" panose="020B0604020202020204" pitchFamily="34" charset="0"/>
                <a:ea typeface="ＭＳ Ｐゴシック" pitchFamily="34" charset="-128"/>
                <a:cs typeface="Arial" panose="020B0604020202020204" pitchFamily="34" charset="0"/>
              </a:rPr>
              <a:t>any delay in transfusion is there, unit should be sent to blood bank for storage</a:t>
            </a: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16406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defRPr/>
            </a:pPr>
            <a:r>
              <a:rPr lang="en-IN" altLang="zh-HK" b="1" dirty="0" smtClean="0">
                <a:solidFill>
                  <a:srgbClr val="C00000"/>
                </a:solidFill>
                <a:cs typeface="Times New Roman"/>
              </a:rPr>
              <a:t> </a:t>
            </a:r>
            <a:r>
              <a:rPr lang="en-IN" altLang="zh-HK" b="1" dirty="0" smtClean="0">
                <a:solidFill>
                  <a:srgbClr val="C00000"/>
                </a:solidFill>
                <a:latin typeface="Arial" panose="020B0604020202020204" pitchFamily="34" charset="0"/>
                <a:cs typeface="Arial" panose="020B0604020202020204" pitchFamily="34" charset="0"/>
              </a:rPr>
              <a:t>Platelets</a:t>
            </a:r>
            <a:endParaRPr lang="en-IN" altLang="zh-HK" b="1" dirty="0">
              <a:solidFill>
                <a:srgbClr val="C00000"/>
              </a:solidFill>
              <a:latin typeface="Arial" panose="020B0604020202020204" pitchFamily="34" charset="0"/>
              <a:cs typeface="Arial" panose="020B0604020202020204" pitchFamily="34" charset="0"/>
            </a:endParaRPr>
          </a:p>
          <a:p>
            <a:pPr>
              <a:buClr>
                <a:srgbClr val="C00000"/>
              </a:buClr>
              <a:buFont typeface="Wingdings" pitchFamily="2" charset="2"/>
              <a:buChar char="ü"/>
              <a:defRPr/>
            </a:pPr>
            <a:r>
              <a:rPr lang="en-IN" altLang="zh-HK" dirty="0">
                <a:latin typeface="Arial" panose="020B0604020202020204" pitchFamily="34" charset="0"/>
                <a:cs typeface="Arial" panose="020B0604020202020204" pitchFamily="34" charset="0"/>
              </a:rPr>
              <a:t>Should never be placed in </a:t>
            </a:r>
            <a:r>
              <a:rPr lang="en-IN" altLang="zh-HK" dirty="0" smtClean="0">
                <a:latin typeface="Arial" panose="020B0604020202020204" pitchFamily="34" charset="0"/>
                <a:cs typeface="Arial" panose="020B0604020202020204" pitchFamily="34" charset="0"/>
              </a:rPr>
              <a:t>refrigerator</a:t>
            </a:r>
          </a:p>
          <a:p>
            <a:pPr>
              <a:buClr>
                <a:srgbClr val="C00000"/>
              </a:buClr>
              <a:buFont typeface="Wingdings" pitchFamily="2" charset="2"/>
              <a:buChar char="ü"/>
              <a:defRPr/>
            </a:pPr>
            <a:r>
              <a:rPr lang="en-IN" altLang="zh-HK" dirty="0" smtClean="0">
                <a:latin typeface="Arial" panose="020B0604020202020204" pitchFamily="34" charset="0"/>
                <a:cs typeface="Arial" panose="020B0604020202020204" pitchFamily="34" charset="0"/>
              </a:rPr>
              <a:t>Should </a:t>
            </a:r>
            <a:r>
              <a:rPr lang="en-IN" altLang="zh-HK" dirty="0">
                <a:latin typeface="Arial" panose="020B0604020202020204" pitchFamily="34" charset="0"/>
                <a:cs typeface="Arial" panose="020B0604020202020204" pitchFamily="34" charset="0"/>
              </a:rPr>
              <a:t>be transfused as soon as possible after </a:t>
            </a:r>
            <a:r>
              <a:rPr lang="en-IN" altLang="zh-HK" dirty="0" smtClean="0">
                <a:latin typeface="Arial" panose="020B0604020202020204" pitchFamily="34" charset="0"/>
                <a:cs typeface="Arial" panose="020B0604020202020204" pitchFamily="34" charset="0"/>
              </a:rPr>
              <a:t>issue</a:t>
            </a:r>
          </a:p>
          <a:p>
            <a:pPr>
              <a:buClr>
                <a:srgbClr val="C00000"/>
              </a:buClr>
              <a:buFont typeface="Wingdings" pitchFamily="2" charset="2"/>
              <a:buChar char="ü"/>
              <a:defRPr/>
            </a:pPr>
            <a:r>
              <a:rPr lang="en-IN" altLang="zh-HK" dirty="0" smtClean="0">
                <a:latin typeface="Arial" panose="020B0604020202020204" pitchFamily="34" charset="0"/>
                <a:cs typeface="Arial" panose="020B0604020202020204" pitchFamily="34" charset="0"/>
              </a:rPr>
              <a:t>Transfusion </a:t>
            </a:r>
            <a:r>
              <a:rPr lang="en-IN" altLang="zh-HK" dirty="0">
                <a:latin typeface="Arial" panose="020B0604020202020204" pitchFamily="34" charset="0"/>
                <a:cs typeface="Arial" panose="020B0604020202020204" pitchFamily="34" charset="0"/>
              </a:rPr>
              <a:t>should be completed in 20-30 </a:t>
            </a:r>
            <a:r>
              <a:rPr lang="en-IN" altLang="zh-HK" dirty="0" smtClean="0">
                <a:latin typeface="Arial" panose="020B0604020202020204" pitchFamily="34" charset="0"/>
                <a:cs typeface="Arial" panose="020B0604020202020204" pitchFamily="34" charset="0"/>
              </a:rPr>
              <a:t>min</a:t>
            </a:r>
            <a:endParaRPr lang="en-US" altLang="zh-HK" dirty="0">
              <a:latin typeface="Arial" panose="020B0604020202020204" pitchFamily="34" charset="0"/>
              <a:cs typeface="Arial" panose="020B0604020202020204" pitchFamily="34" charset="0"/>
            </a:endParaRPr>
          </a:p>
          <a:p>
            <a:pPr marL="0" indent="0">
              <a:buNone/>
              <a:defRPr/>
            </a:pPr>
            <a:r>
              <a:rPr lang="en-US" altLang="zh-HK" b="1" dirty="0" smtClean="0">
                <a:solidFill>
                  <a:srgbClr val="C00000"/>
                </a:solidFill>
                <a:latin typeface="Arial" panose="020B0604020202020204" pitchFamily="34" charset="0"/>
                <a:cs typeface="Arial" panose="020B0604020202020204" pitchFamily="34" charset="0"/>
              </a:rPr>
              <a:t> Fresh </a:t>
            </a:r>
            <a:r>
              <a:rPr lang="en-US" altLang="zh-HK" b="1" dirty="0">
                <a:solidFill>
                  <a:srgbClr val="C00000"/>
                </a:solidFill>
                <a:latin typeface="Arial" panose="020B0604020202020204" pitchFamily="34" charset="0"/>
                <a:cs typeface="Arial" panose="020B0604020202020204" pitchFamily="34" charset="0"/>
              </a:rPr>
              <a:t>frozen plasma</a:t>
            </a:r>
          </a:p>
          <a:p>
            <a:pPr>
              <a:buClr>
                <a:srgbClr val="C00000"/>
              </a:buClr>
              <a:buFont typeface="Wingdings" pitchFamily="2" charset="2"/>
              <a:buChar char="ü"/>
              <a:defRPr/>
            </a:pPr>
            <a:r>
              <a:rPr lang="en-IN" altLang="zh-HK" dirty="0">
                <a:latin typeface="Arial" panose="020B0604020202020204" pitchFamily="34" charset="0"/>
                <a:cs typeface="Arial" panose="020B0604020202020204" pitchFamily="34" charset="0"/>
              </a:rPr>
              <a:t>Should be transfused as soon as possible after </a:t>
            </a:r>
            <a:r>
              <a:rPr lang="en-IN" altLang="zh-HK" dirty="0" smtClean="0">
                <a:latin typeface="Arial" panose="020B0604020202020204" pitchFamily="34" charset="0"/>
                <a:cs typeface="Arial" panose="020B0604020202020204" pitchFamily="34" charset="0"/>
              </a:rPr>
              <a:t>issue.</a:t>
            </a:r>
          </a:p>
          <a:p>
            <a:pPr>
              <a:buClr>
                <a:srgbClr val="C00000"/>
              </a:buClr>
              <a:buFont typeface="Wingdings" pitchFamily="2" charset="2"/>
              <a:buChar char="ü"/>
              <a:defRPr/>
            </a:pPr>
            <a:r>
              <a:rPr lang="en-IN" altLang="zh-HK" dirty="0" smtClean="0">
                <a:latin typeface="Arial" panose="020B0604020202020204" pitchFamily="34" charset="0"/>
                <a:cs typeface="Arial" panose="020B0604020202020204" pitchFamily="34" charset="0"/>
              </a:rPr>
              <a:t>Transfusion </a:t>
            </a:r>
            <a:r>
              <a:rPr lang="en-IN" altLang="zh-HK" dirty="0">
                <a:latin typeface="Arial" panose="020B0604020202020204" pitchFamily="34" charset="0"/>
                <a:cs typeface="Arial" panose="020B0604020202020204" pitchFamily="34" charset="0"/>
              </a:rPr>
              <a:t>should be completed in 20-30 min</a:t>
            </a:r>
          </a:p>
          <a:p>
            <a:pPr>
              <a:buFont typeface="Wingdings" pitchFamily="2" charset="2"/>
              <a:buChar char="ü"/>
              <a:defRPr/>
            </a:pPr>
            <a:endParaRPr lang="en-IN" altLang="zh-HK" dirty="0"/>
          </a:p>
          <a:p>
            <a:endParaRPr lang="en-IN" dirty="0"/>
          </a:p>
        </p:txBody>
      </p:sp>
    </p:spTree>
    <p:extLst>
      <p:ext uri="{BB962C8B-B14F-4D97-AF65-F5344CB8AC3E}">
        <p14:creationId xmlns:p14="http://schemas.microsoft.com/office/powerpoint/2010/main" xmlns="" val="1304030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b="1" cap="none" dirty="0" smtClean="0">
                <a:solidFill>
                  <a:srgbClr val="C00000"/>
                </a:solidFill>
                <a:latin typeface="Arial" panose="020B0604020202020204" pitchFamily="34" charset="0"/>
                <a:ea typeface="ＭＳ Ｐゴシック" pitchFamily="34" charset="-128"/>
                <a:cs typeface="Arial" panose="020B0604020202020204" pitchFamily="34" charset="0"/>
              </a:rPr>
              <a:t>Monitoring Of The Patient</a:t>
            </a:r>
            <a:endParaRPr lang="en-IN" cap="none"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51579" y="2015732"/>
            <a:ext cx="9603275" cy="3880101"/>
          </a:xfrm>
        </p:spPr>
        <p:txBody>
          <a:bodyPr>
            <a:normAutofit fontScale="85000" lnSpcReduction="20000"/>
          </a:bodyPr>
          <a:lstStyle/>
          <a:p>
            <a:pPr marL="0" indent="0">
              <a:buNone/>
              <a:defRPr/>
            </a:pPr>
            <a:r>
              <a:rPr lang="en-IN" sz="2400" b="1" dirty="0">
                <a:solidFill>
                  <a:srgbClr val="FF0000"/>
                </a:solidFill>
                <a:latin typeface="Arial" panose="020B0604020202020204" pitchFamily="34" charset="0"/>
                <a:cs typeface="Arial" panose="020B0604020202020204" pitchFamily="34" charset="0"/>
              </a:rPr>
              <a:t>Before starting transfusion:</a:t>
            </a:r>
          </a:p>
          <a:p>
            <a:pPr>
              <a:buClr>
                <a:srgbClr val="C00000"/>
              </a:buClr>
              <a:buFont typeface="Arial" charset="0"/>
              <a:buChar char="•"/>
              <a:defRPr/>
            </a:pPr>
            <a:r>
              <a:rPr lang="en-IN" sz="2400" dirty="0">
                <a:latin typeface="Arial" panose="020B0604020202020204" pitchFamily="34" charset="0"/>
                <a:cs typeface="Arial" panose="020B0604020202020204" pitchFamily="34" charset="0"/>
              </a:rPr>
              <a:t>Record baseline vital signs and assessment before starting each </a:t>
            </a:r>
            <a:r>
              <a:rPr lang="en-IN" sz="2400" dirty="0" smtClean="0">
                <a:latin typeface="Arial" panose="020B0604020202020204" pitchFamily="34" charset="0"/>
                <a:cs typeface="Arial" panose="020B0604020202020204" pitchFamily="34" charset="0"/>
              </a:rPr>
              <a:t>unit</a:t>
            </a:r>
          </a:p>
          <a:p>
            <a:pPr>
              <a:buClr>
                <a:srgbClr val="C00000"/>
              </a:buClr>
              <a:buFont typeface="Arial" charset="0"/>
              <a:buChar char="•"/>
              <a:defRPr/>
            </a:pPr>
            <a:r>
              <a:rPr lang="en-IN" sz="2400" dirty="0" smtClean="0">
                <a:latin typeface="Arial" panose="020B0604020202020204" pitchFamily="34" charset="0"/>
                <a:cs typeface="Arial" panose="020B0604020202020204" pitchFamily="34" charset="0"/>
              </a:rPr>
              <a:t>Temperature</a:t>
            </a:r>
            <a:endParaRPr lang="en-IN" sz="2400" dirty="0">
              <a:latin typeface="Arial" panose="020B0604020202020204" pitchFamily="34" charset="0"/>
              <a:cs typeface="Arial" panose="020B0604020202020204" pitchFamily="34" charset="0"/>
            </a:endParaRPr>
          </a:p>
          <a:p>
            <a:pPr>
              <a:buClr>
                <a:srgbClr val="C00000"/>
              </a:buClr>
              <a:buFont typeface="Arial" charset="0"/>
              <a:buChar char="•"/>
              <a:defRPr/>
            </a:pPr>
            <a:r>
              <a:rPr lang="en-IN" sz="2400" dirty="0" smtClean="0">
                <a:latin typeface="Arial" panose="020B0604020202020204" pitchFamily="34" charset="0"/>
                <a:cs typeface="Arial" panose="020B0604020202020204" pitchFamily="34" charset="0"/>
              </a:rPr>
              <a:t>Blood pressure</a:t>
            </a:r>
          </a:p>
          <a:p>
            <a:pPr>
              <a:buClr>
                <a:srgbClr val="C00000"/>
              </a:buClr>
              <a:buFont typeface="Arial" charset="0"/>
              <a:buChar char="•"/>
              <a:defRPr/>
            </a:pPr>
            <a:r>
              <a:rPr lang="en-IN" sz="2400" dirty="0" smtClean="0">
                <a:latin typeface="Arial" panose="020B0604020202020204" pitchFamily="34" charset="0"/>
                <a:cs typeface="Arial" panose="020B0604020202020204" pitchFamily="34" charset="0"/>
              </a:rPr>
              <a:t>Pulse</a:t>
            </a:r>
            <a:endParaRPr lang="en-IN" sz="2400" dirty="0">
              <a:latin typeface="Arial" panose="020B0604020202020204" pitchFamily="34" charset="0"/>
              <a:cs typeface="Arial" panose="020B0604020202020204" pitchFamily="34" charset="0"/>
            </a:endParaRPr>
          </a:p>
          <a:p>
            <a:pPr>
              <a:buClr>
                <a:srgbClr val="C00000"/>
              </a:buClr>
              <a:buFont typeface="Arial" charset="0"/>
              <a:buChar char="•"/>
              <a:defRPr/>
            </a:pPr>
            <a:r>
              <a:rPr lang="en-IN" sz="2400" dirty="0" smtClean="0">
                <a:latin typeface="Arial" panose="020B0604020202020204" pitchFamily="34" charset="0"/>
                <a:cs typeface="Arial" panose="020B0604020202020204" pitchFamily="34" charset="0"/>
              </a:rPr>
              <a:t>Respiratory rate</a:t>
            </a:r>
          </a:p>
          <a:p>
            <a:pPr>
              <a:buClr>
                <a:srgbClr val="C00000"/>
              </a:buClr>
              <a:buFont typeface="Arial" charset="0"/>
              <a:buChar char="•"/>
              <a:defRPr/>
            </a:pPr>
            <a:r>
              <a:rPr lang="en-IN" sz="2400" dirty="0" smtClean="0">
                <a:latin typeface="Arial" panose="020B0604020202020204" pitchFamily="34" charset="0"/>
                <a:cs typeface="Arial" panose="020B0604020202020204" pitchFamily="34" charset="0"/>
              </a:rPr>
              <a:t>Oxygen </a:t>
            </a:r>
            <a:r>
              <a:rPr lang="en-IN" sz="2400" dirty="0">
                <a:latin typeface="Arial" panose="020B0604020202020204" pitchFamily="34" charset="0"/>
                <a:cs typeface="Arial" panose="020B0604020202020204" pitchFamily="34" charset="0"/>
              </a:rPr>
              <a:t>saturation if </a:t>
            </a:r>
            <a:r>
              <a:rPr lang="en-IN" sz="2400" dirty="0" smtClean="0">
                <a:latin typeface="Arial" panose="020B0604020202020204" pitchFamily="34" charset="0"/>
                <a:cs typeface="Arial" panose="020B0604020202020204" pitchFamily="34" charset="0"/>
              </a:rPr>
              <a:t>available</a:t>
            </a:r>
          </a:p>
          <a:p>
            <a:pPr>
              <a:buClr>
                <a:srgbClr val="C00000"/>
              </a:buClr>
              <a:buFont typeface="Arial" charset="0"/>
              <a:buChar char="•"/>
              <a:defRPr/>
            </a:pPr>
            <a:r>
              <a:rPr lang="en-IN" sz="2400" dirty="0" smtClean="0">
                <a:latin typeface="Arial" panose="020B0604020202020204" pitchFamily="34" charset="0"/>
                <a:cs typeface="Arial" panose="020B0604020202020204" pitchFamily="34" charset="0"/>
              </a:rPr>
              <a:t>Auscultation </a:t>
            </a:r>
            <a:r>
              <a:rPr lang="en-IN" sz="2400" dirty="0">
                <a:latin typeface="Arial" panose="020B0604020202020204" pitchFamily="34" charset="0"/>
                <a:cs typeface="Arial" panose="020B0604020202020204" pitchFamily="34" charset="0"/>
              </a:rPr>
              <a:t>for patients at risk for overload (elderly, paediatric, cardiovascular disease)</a:t>
            </a:r>
          </a:p>
          <a:p>
            <a:pPr>
              <a:buFont typeface="Arial" charset="0"/>
              <a:buChar char="•"/>
              <a:defRPr/>
            </a:pPr>
            <a:endParaRPr lang="en-IN" dirty="0">
              <a:latin typeface="Times New Roman"/>
              <a:cs typeface="Times New Roman"/>
            </a:endParaRPr>
          </a:p>
          <a:p>
            <a:endParaRPr lang="en-IN" dirty="0"/>
          </a:p>
        </p:txBody>
      </p:sp>
    </p:spTree>
    <p:extLst>
      <p:ext uri="{BB962C8B-B14F-4D97-AF65-F5344CB8AC3E}">
        <p14:creationId xmlns:p14="http://schemas.microsoft.com/office/powerpoint/2010/main" xmlns="" val="3701625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cap="none" dirty="0" smtClean="0">
                <a:solidFill>
                  <a:srgbClr val="C00000"/>
                </a:solidFill>
                <a:latin typeface="Arial" panose="020B0604020202020204" pitchFamily="34" charset="0"/>
                <a:cs typeface="Arial" panose="020B0604020202020204" pitchFamily="34" charset="0"/>
              </a:rPr>
              <a:t>After Starting Blood</a:t>
            </a:r>
            <a:r>
              <a:rPr lang="en-IN" b="1" dirty="0" smtClean="0">
                <a:solidFill>
                  <a:srgbClr val="C00000"/>
                </a:solidFill>
                <a:latin typeface="Arial" panose="020B0604020202020204" pitchFamily="34" charset="0"/>
                <a:cs typeface="Arial" panose="020B0604020202020204" pitchFamily="34" charset="0"/>
              </a:rPr>
              <a:t>:</a:t>
            </a:r>
            <a:r>
              <a:rPr lang="en-IN" b="1" dirty="0">
                <a:cs typeface="Times New Roman" pitchFamily="18" charset="0"/>
              </a:rPr>
              <a:t/>
            </a:r>
            <a:br>
              <a:rPr lang="en-IN" b="1" dirty="0">
                <a:cs typeface="Times New Roman" pitchFamily="18" charset="0"/>
              </a:rPr>
            </a:br>
            <a:endParaRPr lang="en-IN" dirty="0"/>
          </a:p>
        </p:txBody>
      </p:sp>
      <p:sp>
        <p:nvSpPr>
          <p:cNvPr id="3" name="Content Placeholder 2"/>
          <p:cNvSpPr>
            <a:spLocks noGrp="1"/>
          </p:cNvSpPr>
          <p:nvPr>
            <p:ph idx="1"/>
          </p:nvPr>
        </p:nvSpPr>
        <p:spPr/>
        <p:txBody>
          <a:bodyPr/>
          <a:lstStyle/>
          <a:p>
            <a:pPr marL="0" indent="0">
              <a:buNone/>
              <a:defRPr/>
            </a:pPr>
            <a:r>
              <a:rPr lang="en-IN" sz="2800" b="1" dirty="0" smtClean="0">
                <a:solidFill>
                  <a:srgbClr val="C00000"/>
                </a:solidFill>
                <a:latin typeface="Arial" panose="020B0604020202020204" pitchFamily="34" charset="0"/>
                <a:cs typeface="Arial" panose="020B0604020202020204" pitchFamily="34" charset="0"/>
              </a:rPr>
              <a:t>For </a:t>
            </a:r>
            <a:r>
              <a:rPr lang="en-IN" sz="2800" b="1" dirty="0">
                <a:solidFill>
                  <a:srgbClr val="C00000"/>
                </a:solidFill>
                <a:latin typeface="Arial" panose="020B0604020202020204" pitchFamily="34" charset="0"/>
                <a:cs typeface="Arial" panose="020B0604020202020204" pitchFamily="34" charset="0"/>
              </a:rPr>
              <a:t>the first 15 minutes:</a:t>
            </a:r>
          </a:p>
          <a:p>
            <a:pPr>
              <a:buClr>
                <a:srgbClr val="C00000"/>
              </a:buClr>
              <a:buFont typeface="Arial" charset="0"/>
              <a:buChar char="•"/>
              <a:defRPr/>
            </a:pPr>
            <a:r>
              <a:rPr lang="en-IN" sz="2800" dirty="0" smtClean="0">
                <a:latin typeface="Arial" panose="020B0604020202020204" pitchFamily="34" charset="0"/>
                <a:cs typeface="Arial" panose="020B0604020202020204" pitchFamily="34" charset="0"/>
              </a:rPr>
              <a:t> Start </a:t>
            </a:r>
            <a:r>
              <a:rPr lang="en-IN" sz="2800" dirty="0">
                <a:latin typeface="Arial" panose="020B0604020202020204" pitchFamily="34" charset="0"/>
                <a:cs typeface="Arial" panose="020B0604020202020204" pitchFamily="34" charset="0"/>
              </a:rPr>
              <a:t>initially with a slow rate (1-2ml/min or 60-120 ml/hr) unless transfusion is extremely </a:t>
            </a:r>
            <a:r>
              <a:rPr lang="en-IN" sz="2800" dirty="0" smtClean="0">
                <a:latin typeface="Arial" panose="020B0604020202020204" pitchFamily="34" charset="0"/>
                <a:cs typeface="Arial" panose="020B0604020202020204" pitchFamily="34" charset="0"/>
              </a:rPr>
              <a:t>urgent.</a:t>
            </a:r>
          </a:p>
          <a:p>
            <a:pPr>
              <a:buClr>
                <a:srgbClr val="C00000"/>
              </a:buClr>
              <a:buFont typeface="Arial" charset="0"/>
              <a:buChar char="•"/>
              <a:defRPr/>
            </a:pPr>
            <a:r>
              <a:rPr lang="en-IN" sz="2800" dirty="0">
                <a:latin typeface="Arial" panose="020B0604020202020204" pitchFamily="34" charset="0"/>
                <a:cs typeface="Arial" panose="020B0604020202020204" pitchFamily="34" charset="0"/>
              </a:rPr>
              <a:t> </a:t>
            </a:r>
            <a:r>
              <a:rPr lang="en-IN" sz="2800" dirty="0" smtClean="0">
                <a:latin typeface="Arial" panose="020B0604020202020204" pitchFamily="34" charset="0"/>
                <a:cs typeface="Arial" panose="020B0604020202020204" pitchFamily="34" charset="0"/>
              </a:rPr>
              <a:t>Monitor </a:t>
            </a:r>
            <a:r>
              <a:rPr lang="en-IN" sz="2800" dirty="0">
                <a:latin typeface="Arial" panose="020B0604020202020204" pitchFamily="34" charset="0"/>
                <a:cs typeface="Arial" panose="020B0604020202020204" pitchFamily="34" charset="0"/>
              </a:rPr>
              <a:t>your patient closely.</a:t>
            </a:r>
          </a:p>
          <a:p>
            <a:endParaRPr lang="en-IN" dirty="0"/>
          </a:p>
        </p:txBody>
      </p:sp>
    </p:spTree>
    <p:extLst>
      <p:ext uri="{BB962C8B-B14F-4D97-AF65-F5344CB8AC3E}">
        <p14:creationId xmlns:p14="http://schemas.microsoft.com/office/powerpoint/2010/main" xmlns="" val="2502556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defRPr/>
            </a:pPr>
            <a:r>
              <a:rPr lang="en-IN" sz="2800" b="1" dirty="0" smtClean="0">
                <a:solidFill>
                  <a:srgbClr val="C00000"/>
                </a:solidFill>
                <a:latin typeface="Arial" panose="020B0604020202020204" pitchFamily="34" charset="0"/>
                <a:cs typeface="Arial" panose="020B0604020202020204" pitchFamily="34" charset="0"/>
              </a:rPr>
              <a:t>After </a:t>
            </a:r>
            <a:r>
              <a:rPr lang="en-IN" sz="2800" b="1" dirty="0">
                <a:solidFill>
                  <a:srgbClr val="C00000"/>
                </a:solidFill>
                <a:latin typeface="Arial" panose="020B0604020202020204" pitchFamily="34" charset="0"/>
                <a:cs typeface="Arial" panose="020B0604020202020204" pitchFamily="34" charset="0"/>
              </a:rPr>
              <a:t>the first 15 minutes:</a:t>
            </a:r>
          </a:p>
          <a:p>
            <a:pPr>
              <a:buFont typeface="Arial" charset="0"/>
              <a:buChar char="•"/>
              <a:defRPr/>
            </a:pPr>
            <a:r>
              <a:rPr lang="en-IN" sz="2800" dirty="0">
                <a:latin typeface="Arial" panose="020B0604020202020204" pitchFamily="34" charset="0"/>
                <a:cs typeface="Arial" panose="020B0604020202020204" pitchFamily="34" charset="0"/>
              </a:rPr>
              <a:t>Reassess your patient and repeat vital signs.</a:t>
            </a:r>
          </a:p>
          <a:p>
            <a:pPr>
              <a:buFont typeface="Arial" charset="0"/>
              <a:buChar char="•"/>
              <a:defRPr/>
            </a:pPr>
            <a:r>
              <a:rPr lang="en-IN" sz="2800" dirty="0">
                <a:latin typeface="Arial" panose="020B0604020202020204" pitchFamily="34" charset="0"/>
                <a:cs typeface="Arial" panose="020B0604020202020204" pitchFamily="34" charset="0"/>
              </a:rPr>
              <a:t>Increase flow to prescribed rate (2-4ml/min or 120-240 ml/hr) if no reaction observed</a:t>
            </a:r>
            <a:r>
              <a:rPr lang="en-IN" dirty="0">
                <a:cs typeface="Times New Roman" pitchFamily="18" charset="0"/>
              </a:rPr>
              <a:t>.</a:t>
            </a:r>
          </a:p>
          <a:p>
            <a:pPr>
              <a:defRPr/>
            </a:pPr>
            <a:endParaRPr lang="en-US" dirty="0"/>
          </a:p>
          <a:p>
            <a:endParaRPr lang="en-IN" dirty="0"/>
          </a:p>
        </p:txBody>
      </p:sp>
    </p:spTree>
    <p:extLst>
      <p:ext uri="{BB962C8B-B14F-4D97-AF65-F5344CB8AC3E}">
        <p14:creationId xmlns:p14="http://schemas.microsoft.com/office/powerpoint/2010/main" xmlns="" val="33650449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pPr>
              <a:defRPr/>
            </a:pPr>
            <a:endParaRPr lang="en-US"/>
          </a:p>
        </p:txBody>
      </p:sp>
      <p:sp>
        <p:nvSpPr>
          <p:cNvPr id="3" name="Content Placeholder 2">
            <a:extLst/>
          </p:cNvPr>
          <p:cNvSpPr>
            <a:spLocks noGrp="1"/>
          </p:cNvSpPr>
          <p:nvPr>
            <p:ph idx="1"/>
          </p:nvPr>
        </p:nvSpPr>
        <p:spPr/>
        <p:txBody>
          <a:bodyPr/>
          <a:lstStyle/>
          <a:p>
            <a:pPr marL="82296" indent="0">
              <a:buNone/>
              <a:defRPr/>
            </a:pPr>
            <a:r>
              <a:rPr lang="en-IN" sz="2800" b="1" dirty="0" smtClean="0">
                <a:solidFill>
                  <a:srgbClr val="C00000"/>
                </a:solidFill>
                <a:latin typeface="Arial" panose="020B0604020202020204" pitchFamily="34" charset="0"/>
                <a:cs typeface="Arial" panose="020B0604020202020204" pitchFamily="34" charset="0"/>
              </a:rPr>
              <a:t>Monitor </a:t>
            </a:r>
            <a:r>
              <a:rPr lang="en-IN" sz="2800" b="1" dirty="0">
                <a:solidFill>
                  <a:srgbClr val="C00000"/>
                </a:solidFill>
                <a:latin typeface="Arial" panose="020B0604020202020204" pitchFamily="34" charset="0"/>
                <a:cs typeface="Arial" panose="020B0604020202020204" pitchFamily="34" charset="0"/>
              </a:rPr>
              <a:t>the patient</a:t>
            </a:r>
          </a:p>
          <a:p>
            <a:pPr>
              <a:buClr>
                <a:srgbClr val="C00000"/>
              </a:buClr>
              <a:buFont typeface="Arial" charset="0"/>
              <a:buChar char="•"/>
              <a:defRPr/>
            </a:pPr>
            <a:r>
              <a:rPr lang="en-US" sz="2400" b="0" dirty="0">
                <a:latin typeface="Arial" panose="020B0604020202020204" pitchFamily="34" charset="0"/>
                <a:cs typeface="Arial" panose="020B0604020202020204" pitchFamily="34" charset="0"/>
              </a:rPr>
              <a:t>At least every hour during </a:t>
            </a:r>
            <a:r>
              <a:rPr lang="en-US" sz="2400" b="0" dirty="0" smtClean="0">
                <a:latin typeface="Arial" panose="020B0604020202020204" pitchFamily="34" charset="0"/>
                <a:cs typeface="Arial" panose="020B0604020202020204" pitchFamily="34" charset="0"/>
              </a:rPr>
              <a:t>transfusion</a:t>
            </a:r>
            <a:endParaRPr lang="en-IN" sz="2400" dirty="0">
              <a:latin typeface="Arial" panose="020B0604020202020204" pitchFamily="34" charset="0"/>
              <a:cs typeface="Arial" panose="020B0604020202020204" pitchFamily="34" charset="0"/>
            </a:endParaRPr>
          </a:p>
          <a:p>
            <a:pPr>
              <a:buClr>
                <a:srgbClr val="C00000"/>
              </a:buClr>
              <a:buFont typeface="Arial" charset="0"/>
              <a:buChar char="•"/>
              <a:defRPr/>
            </a:pPr>
            <a:r>
              <a:rPr lang="en-US" sz="2400" b="0" dirty="0" smtClean="0">
                <a:latin typeface="Arial" panose="020B0604020202020204" pitchFamily="34" charset="0"/>
                <a:cs typeface="Arial" panose="020B0604020202020204" pitchFamily="34" charset="0"/>
              </a:rPr>
              <a:t>On </a:t>
            </a:r>
            <a:r>
              <a:rPr lang="en-US" sz="2400" b="0" dirty="0">
                <a:latin typeface="Arial" panose="020B0604020202020204" pitchFamily="34" charset="0"/>
                <a:cs typeface="Arial" panose="020B0604020202020204" pitchFamily="34" charset="0"/>
              </a:rPr>
              <a:t>completion of the </a:t>
            </a:r>
            <a:r>
              <a:rPr lang="en-US" sz="2400" b="0" dirty="0" smtClean="0">
                <a:latin typeface="Arial" panose="020B0604020202020204" pitchFamily="34" charset="0"/>
                <a:cs typeface="Arial" panose="020B0604020202020204" pitchFamily="34" charset="0"/>
              </a:rPr>
              <a:t>transfusion</a:t>
            </a:r>
            <a:endParaRPr lang="en-IN" sz="2400" dirty="0">
              <a:latin typeface="Arial" panose="020B0604020202020204" pitchFamily="34" charset="0"/>
              <a:cs typeface="Arial" panose="020B0604020202020204" pitchFamily="34" charset="0"/>
            </a:endParaRPr>
          </a:p>
          <a:p>
            <a:pPr>
              <a:buClr>
                <a:srgbClr val="C00000"/>
              </a:buClr>
              <a:buFont typeface="Arial" charset="0"/>
              <a:buChar char="•"/>
              <a:defRPr/>
            </a:pPr>
            <a:r>
              <a:rPr lang="en-US" sz="2400" b="0" dirty="0" smtClean="0">
                <a:latin typeface="Arial" panose="020B0604020202020204" pitchFamily="34" charset="0"/>
                <a:cs typeface="Arial" panose="020B0604020202020204" pitchFamily="34" charset="0"/>
              </a:rPr>
              <a:t>4 </a:t>
            </a:r>
            <a:r>
              <a:rPr lang="en-US" sz="2400" b="0" dirty="0">
                <a:latin typeface="Arial" panose="020B0604020202020204" pitchFamily="34" charset="0"/>
                <a:cs typeface="Arial" panose="020B0604020202020204" pitchFamily="34" charset="0"/>
              </a:rPr>
              <a:t>hours after completing the transfusion</a:t>
            </a:r>
            <a:endParaRPr lang="en-IN" sz="2400" b="0" dirty="0">
              <a:latin typeface="Arial" panose="020B0604020202020204" pitchFamily="34" charset="0"/>
              <a:cs typeface="Arial" panose="020B0604020202020204" pitchFamily="34" charset="0"/>
            </a:endParaRPr>
          </a:p>
          <a:p>
            <a:pPr>
              <a:defRPr/>
            </a:pPr>
            <a:endParaRPr lang="en-US" dirty="0"/>
          </a:p>
        </p:txBody>
      </p:sp>
    </p:spTree>
    <p:extLst>
      <p:ext uri="{BB962C8B-B14F-4D97-AF65-F5344CB8AC3E}">
        <p14:creationId xmlns:p14="http://schemas.microsoft.com/office/powerpoint/2010/main" xmlns="" val="22617615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cap="none" dirty="0" smtClean="0">
                <a:solidFill>
                  <a:srgbClr val="C00000"/>
                </a:solidFill>
                <a:latin typeface="Arial" panose="020B0604020202020204" pitchFamily="34" charset="0"/>
                <a:cs typeface="Arial" panose="020B0604020202020204" pitchFamily="34" charset="0"/>
              </a:rPr>
              <a:t>Patient’s Blood Transfusion Notes</a:t>
            </a:r>
            <a:endParaRPr lang="en-IN" b="1" cap="none"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t> When </a:t>
            </a:r>
            <a:r>
              <a:rPr lang="en-US" dirty="0"/>
              <a:t>blood is transfused, it is important to keep detailed records including the following in the patient’s notes: </a:t>
            </a:r>
            <a:endParaRPr lang="en-US" dirty="0" smtClean="0"/>
          </a:p>
          <a:p>
            <a:pPr>
              <a:buClr>
                <a:srgbClr val="C00000"/>
              </a:buClr>
              <a:buFont typeface="Wingdings" panose="05000000000000000000" pitchFamily="2" charset="2"/>
              <a:buChar char="v"/>
            </a:pPr>
            <a:r>
              <a:rPr lang="en-US" b="1" dirty="0" smtClean="0">
                <a:latin typeface="Arial" panose="020B0604020202020204" pitchFamily="34" charset="0"/>
                <a:cs typeface="Arial" panose="020B0604020202020204" pitchFamily="34" charset="0"/>
              </a:rPr>
              <a:t> Type </a:t>
            </a:r>
            <a:r>
              <a:rPr lang="en-US" b="1" dirty="0">
                <a:latin typeface="Arial" panose="020B0604020202020204" pitchFamily="34" charset="0"/>
                <a:cs typeface="Arial" panose="020B0604020202020204" pitchFamily="34" charset="0"/>
              </a:rPr>
              <a:t>and volume of each unit transfused. </a:t>
            </a:r>
            <a:endParaRPr lang="en-US" b="1" dirty="0" smtClean="0">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v"/>
            </a:pP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Unique </a:t>
            </a:r>
            <a:r>
              <a:rPr lang="en-US" b="1" dirty="0">
                <a:latin typeface="Arial" panose="020B0604020202020204" pitchFamily="34" charset="0"/>
                <a:cs typeface="Arial" panose="020B0604020202020204" pitchFamily="34" charset="0"/>
              </a:rPr>
              <a:t>donation number of each unit transfused. </a:t>
            </a:r>
            <a:endParaRPr lang="en-US" b="1" dirty="0" smtClean="0">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v"/>
            </a:pP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Blood </a:t>
            </a:r>
            <a:r>
              <a:rPr lang="en-US" b="1" dirty="0">
                <a:latin typeface="Arial" panose="020B0604020202020204" pitchFamily="34" charset="0"/>
                <a:cs typeface="Arial" panose="020B0604020202020204" pitchFamily="34" charset="0"/>
              </a:rPr>
              <a:t>group of each unit transfused. </a:t>
            </a:r>
            <a:endParaRPr lang="en-US" b="1" dirty="0" smtClean="0">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v"/>
            </a:pP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Time </a:t>
            </a:r>
            <a:r>
              <a:rPr lang="en-US" b="1" dirty="0">
                <a:latin typeface="Arial" panose="020B0604020202020204" pitchFamily="34" charset="0"/>
                <a:cs typeface="Arial" panose="020B0604020202020204" pitchFamily="34" charset="0"/>
              </a:rPr>
              <a:t>at which the transfusion of each unit commenced. </a:t>
            </a:r>
            <a:endParaRPr lang="en-US" b="1" dirty="0" smtClean="0">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v"/>
            </a:pP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Signature </a:t>
            </a:r>
            <a:r>
              <a:rPr lang="en-US" b="1" dirty="0">
                <a:latin typeface="Arial" panose="020B0604020202020204" pitchFamily="34" charset="0"/>
                <a:cs typeface="Arial" panose="020B0604020202020204" pitchFamily="34" charset="0"/>
              </a:rPr>
              <a:t>of the individual responsible for administration of the blood. </a:t>
            </a:r>
          </a:p>
          <a:p>
            <a:pPr>
              <a:buFont typeface="Wingdings" panose="05000000000000000000" pitchFamily="2" charset="2"/>
              <a:buChar char="v"/>
            </a:pPr>
            <a:endParaRPr lang="en-IN" dirty="0"/>
          </a:p>
        </p:txBody>
      </p:sp>
    </p:spTree>
    <p:extLst>
      <p:ext uri="{BB962C8B-B14F-4D97-AF65-F5344CB8AC3E}">
        <p14:creationId xmlns:p14="http://schemas.microsoft.com/office/powerpoint/2010/main" xmlns="" val="947201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cap="none" dirty="0">
                <a:solidFill>
                  <a:srgbClr val="C00000"/>
                </a:solidFill>
                <a:latin typeface="Arial" panose="020B0604020202020204" pitchFamily="34" charset="0"/>
                <a:cs typeface="Arial" panose="020B0604020202020204" pitchFamily="34" charset="0"/>
              </a:rPr>
              <a:t>Patient’s Blood Transfusion Notes</a:t>
            </a:r>
            <a:endParaRPr lang="en-US" dirty="0"/>
          </a:p>
        </p:txBody>
      </p:sp>
      <p:sp>
        <p:nvSpPr>
          <p:cNvPr id="3" name="Content Placeholder 2"/>
          <p:cNvSpPr>
            <a:spLocks noGrp="1"/>
          </p:cNvSpPr>
          <p:nvPr>
            <p:ph idx="1"/>
          </p:nvPr>
        </p:nvSpPr>
        <p:spPr/>
        <p:txBody>
          <a:bodyPr>
            <a:normAutofit/>
          </a:bodyPr>
          <a:lstStyle/>
          <a:p>
            <a:pPr>
              <a:buClr>
                <a:srgbClr val="C00000"/>
              </a:buClr>
              <a:buFont typeface="Wingdings" panose="05000000000000000000" pitchFamily="2" charset="2"/>
              <a:buChar char="v"/>
            </a:pPr>
            <a:r>
              <a:rPr lang="en-US" b="1" dirty="0" smtClean="0">
                <a:latin typeface="Arial" panose="020B0604020202020204" pitchFamily="34" charset="0"/>
                <a:cs typeface="Arial" panose="020B0604020202020204" pitchFamily="34" charset="0"/>
              </a:rPr>
              <a:t>  Monitor </a:t>
            </a:r>
            <a:r>
              <a:rPr lang="en-US" b="1" dirty="0">
                <a:latin typeface="Arial" panose="020B0604020202020204" pitchFamily="34" charset="0"/>
                <a:cs typeface="Arial" panose="020B0604020202020204" pitchFamily="34" charset="0"/>
              </a:rPr>
              <a:t>the patient before, during and on completion of the </a:t>
            </a:r>
            <a:r>
              <a:rPr lang="en-US" b="1" dirty="0" smtClean="0">
                <a:latin typeface="Arial" panose="020B0604020202020204" pitchFamily="34" charset="0"/>
                <a:cs typeface="Arial" panose="020B0604020202020204" pitchFamily="34" charset="0"/>
              </a:rPr>
              <a:t>transfusion.</a:t>
            </a:r>
          </a:p>
          <a:p>
            <a:pPr>
              <a:buClr>
                <a:srgbClr val="C00000"/>
              </a:buClr>
              <a:buFont typeface="Wingdings" panose="05000000000000000000" pitchFamily="2" charset="2"/>
              <a:buChar char="v"/>
            </a:pPr>
            <a:r>
              <a:rPr lang="en-US" b="1" dirty="0" smtClean="0">
                <a:latin typeface="Arial" panose="020B0604020202020204" pitchFamily="34" charset="0"/>
                <a:cs typeface="Arial" panose="020B0604020202020204" pitchFamily="34" charset="0"/>
              </a:rPr>
              <a:t>  Record </a:t>
            </a:r>
            <a:r>
              <a:rPr lang="en-US" b="1" dirty="0">
                <a:latin typeface="Arial" panose="020B0604020202020204" pitchFamily="34" charset="0"/>
                <a:cs typeface="Arial" panose="020B0604020202020204" pitchFamily="34" charset="0"/>
              </a:rPr>
              <a:t>the time of completion of the </a:t>
            </a:r>
            <a:r>
              <a:rPr lang="en-US" b="1" dirty="0" smtClean="0">
                <a:latin typeface="Arial" panose="020B0604020202020204" pitchFamily="34" charset="0"/>
                <a:cs typeface="Arial" panose="020B0604020202020204" pitchFamily="34" charset="0"/>
              </a:rPr>
              <a:t>transfusion.</a:t>
            </a:r>
          </a:p>
          <a:p>
            <a:pPr>
              <a:buClr>
                <a:srgbClr val="C00000"/>
              </a:buClr>
              <a:buFont typeface="Wingdings" panose="05000000000000000000" pitchFamily="2" charset="2"/>
              <a:buChar char="v"/>
            </a:pP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Identify </a:t>
            </a:r>
            <a:r>
              <a:rPr lang="en-US" b="1" dirty="0">
                <a:latin typeface="Arial" panose="020B0604020202020204" pitchFamily="34" charset="0"/>
                <a:cs typeface="Arial" panose="020B0604020202020204" pitchFamily="34" charset="0"/>
              </a:rPr>
              <a:t>and respond immediately to any adverse effect, by stopping the </a:t>
            </a:r>
            <a:r>
              <a:rPr lang="en-US" b="1" dirty="0" smtClean="0">
                <a:latin typeface="Arial" panose="020B0604020202020204" pitchFamily="34" charset="0"/>
                <a:cs typeface="Arial" panose="020B0604020202020204" pitchFamily="34" charset="0"/>
              </a:rPr>
              <a:t>transfusion.</a:t>
            </a:r>
          </a:p>
          <a:p>
            <a:pPr>
              <a:buClr>
                <a:srgbClr val="C00000"/>
              </a:buClr>
              <a:buFont typeface="Wingdings" panose="05000000000000000000" pitchFamily="2" charset="2"/>
              <a:buChar char="v"/>
            </a:pP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Record </a:t>
            </a:r>
            <a:r>
              <a:rPr lang="en-US" b="1" dirty="0">
                <a:latin typeface="Arial" panose="020B0604020202020204" pitchFamily="34" charset="0"/>
                <a:cs typeface="Arial" panose="020B0604020202020204" pitchFamily="34" charset="0"/>
              </a:rPr>
              <a:t>the details of any transfusion reaction. </a:t>
            </a:r>
            <a:endParaRPr lang="en-US" b="1" dirty="0" smtClean="0">
              <a:latin typeface="Arial" panose="020B0604020202020204" pitchFamily="34" charset="0"/>
              <a:cs typeface="Arial" panose="020B0604020202020204" pitchFamily="34" charset="0"/>
            </a:endParaRPr>
          </a:p>
          <a:p>
            <a:pPr marL="800100" lvl="1" indent="-342900">
              <a:buClr>
                <a:srgbClr val="C00000"/>
              </a:buClr>
              <a:defRPr/>
            </a:pPr>
            <a:r>
              <a:rPr lang="en-US" b="1" dirty="0">
                <a:latin typeface="Arial" panose="020B0604020202020204" pitchFamily="34" charset="0"/>
                <a:cs typeface="Arial" panose="020B0604020202020204" pitchFamily="34" charset="0"/>
              </a:rPr>
              <a:t> </a:t>
            </a:r>
            <a:r>
              <a:rPr lang="en-US" altLang="zh-HK" sz="2400" i="1" dirty="0">
                <a:solidFill>
                  <a:srgbClr val="FF0000"/>
                </a:solidFill>
                <a:cs typeface="Times New Roman"/>
              </a:rPr>
              <a:t>Any transfusion reaction should be </a:t>
            </a:r>
            <a:r>
              <a:rPr lang="en-US" altLang="zh-HK" sz="2400" i="1" dirty="0" smtClean="0">
                <a:solidFill>
                  <a:srgbClr val="FF0000"/>
                </a:solidFill>
                <a:cs typeface="Times New Roman"/>
              </a:rPr>
              <a:t>documented</a:t>
            </a:r>
          </a:p>
          <a:p>
            <a:pPr marL="800100" lvl="1" indent="-342900">
              <a:buClr>
                <a:srgbClr val="C00000"/>
              </a:buClr>
              <a:defRPr/>
            </a:pPr>
            <a:r>
              <a:rPr lang="en-US" altLang="zh-HK" sz="2400" i="1" dirty="0" smtClean="0">
                <a:solidFill>
                  <a:srgbClr val="FF0000"/>
                </a:solidFill>
                <a:cs typeface="Times New Roman"/>
              </a:rPr>
              <a:t>Return </a:t>
            </a:r>
            <a:r>
              <a:rPr lang="en-US" altLang="zh-HK" sz="2400" i="1" dirty="0">
                <a:solidFill>
                  <a:srgbClr val="FF0000"/>
                </a:solidFill>
                <a:cs typeface="Times New Roman"/>
              </a:rPr>
              <a:t>the transfusion form to the blood bank</a:t>
            </a:r>
          </a:p>
          <a:p>
            <a:pPr>
              <a:buFont typeface="Wingdings" panose="05000000000000000000" pitchFamily="2" charset="2"/>
              <a:buChar char="v"/>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66735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cap="none" dirty="0" smtClean="0">
                <a:solidFill>
                  <a:srgbClr val="C00000"/>
                </a:solidFill>
                <a:latin typeface="Arial" panose="020B0604020202020204" pitchFamily="34" charset="0"/>
                <a:cs typeface="Arial" panose="020B0604020202020204" pitchFamily="34" charset="0"/>
              </a:rPr>
              <a:t>Compatibility/ Reaction Form</a:t>
            </a:r>
            <a:endParaRPr lang="en-IN" b="1" cap="none" dirty="0">
              <a:solidFill>
                <a:srgbClr val="C00000"/>
              </a:solidFill>
              <a:latin typeface="Arial" panose="020B0604020202020204" pitchFamily="34" charset="0"/>
              <a:cs typeface="Arial" panose="020B0604020202020204" pitchFamily="34" charset="0"/>
            </a:endParaRPr>
          </a:p>
        </p:txBody>
      </p:sp>
      <p:pic>
        <p:nvPicPr>
          <p:cNvPr id="4" name="Picture 4" descr="C:\Users\Blood Bank\Downloads\IMG_6208.JPG"/>
          <p:cNvPicPr>
            <a:picLocks noGrp="1" noChangeAspect="1" noChangeArrowheads="1"/>
          </p:cNvPicPr>
          <p:nvPr>
            <p:ph idx="1"/>
          </p:nvPr>
        </p:nvPicPr>
        <p:blipFill>
          <a:blip r:embed="rId2" cstate="print"/>
          <a:srcRect/>
          <a:stretch>
            <a:fillRect/>
          </a:stretch>
        </p:blipFill>
        <p:spPr>
          <a:xfrm>
            <a:off x="1793632" y="2016125"/>
            <a:ext cx="8440614" cy="3449638"/>
          </a:xfrm>
          <a:noFill/>
        </p:spPr>
      </p:pic>
    </p:spTree>
    <p:extLst>
      <p:ext uri="{BB962C8B-B14F-4D97-AF65-F5344CB8AC3E}">
        <p14:creationId xmlns:p14="http://schemas.microsoft.com/office/powerpoint/2010/main" xmlns="" val="109178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rPr>
              <a:t>Warming blood</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a:buClr>
                <a:srgbClr val="C00000"/>
              </a:buClr>
              <a:buFont typeface="Wingdings" panose="05000000000000000000" pitchFamily="2" charset="2"/>
              <a:buChar char="Ø"/>
            </a:pPr>
            <a:r>
              <a:rPr lang="en-US" dirty="0" smtClean="0"/>
              <a:t> </a:t>
            </a:r>
            <a:r>
              <a:rPr lang="en-US" sz="2400" dirty="0" smtClean="0">
                <a:latin typeface="Arial" panose="020B0604020202020204" pitchFamily="34" charset="0"/>
                <a:cs typeface="Arial" panose="020B0604020202020204" pitchFamily="34" charset="0"/>
              </a:rPr>
              <a:t>There </a:t>
            </a:r>
            <a:r>
              <a:rPr lang="en-US" sz="2400" dirty="0">
                <a:latin typeface="Arial" panose="020B0604020202020204" pitchFamily="34" charset="0"/>
                <a:cs typeface="Arial" panose="020B0604020202020204" pitchFamily="34" charset="0"/>
              </a:rPr>
              <a:t>is no evidence that warming blood is beneficial to the patient when transfusion is </a:t>
            </a:r>
            <a:r>
              <a:rPr lang="en-US" sz="2400" dirty="0" smtClean="0">
                <a:latin typeface="Arial" panose="020B0604020202020204" pitchFamily="34" charset="0"/>
                <a:cs typeface="Arial" panose="020B0604020202020204" pitchFamily="34" charset="0"/>
              </a:rPr>
              <a:t>slow.</a:t>
            </a:r>
          </a:p>
          <a:p>
            <a:pPr>
              <a:buClr>
                <a:srgbClr val="C0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At </a:t>
            </a:r>
            <a:r>
              <a:rPr lang="en-US" sz="2400" dirty="0">
                <a:latin typeface="Arial" panose="020B0604020202020204" pitchFamily="34" charset="0"/>
                <a:cs typeface="Arial" panose="020B0604020202020204" pitchFamily="34" charset="0"/>
              </a:rPr>
              <a:t>transfusion rates of greater than 100 mL/minute, cold blood may be a contributing factor </a:t>
            </a:r>
            <a:r>
              <a:rPr lang="en-US" sz="2400" dirty="0" smtClean="0">
                <a:latin typeface="Arial" panose="020B0604020202020204" pitchFamily="34" charset="0"/>
                <a:cs typeface="Arial" panose="020B0604020202020204" pitchFamily="34" charset="0"/>
              </a:rPr>
              <a:t>in cardiac </a:t>
            </a:r>
            <a:r>
              <a:rPr lang="en-US" sz="2400" dirty="0">
                <a:latin typeface="Arial" panose="020B0604020202020204" pitchFamily="34" charset="0"/>
                <a:cs typeface="Arial" panose="020B0604020202020204" pitchFamily="34" charset="0"/>
              </a:rPr>
              <a:t>arrest. </a:t>
            </a:r>
          </a:p>
          <a:p>
            <a:pPr>
              <a:buClr>
                <a:srgbClr val="C0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 However</a:t>
            </a:r>
            <a:r>
              <a:rPr lang="en-US" sz="2400" dirty="0">
                <a:latin typeface="Arial" panose="020B0604020202020204" pitchFamily="34" charset="0"/>
                <a:cs typeface="Arial" panose="020B0604020202020204" pitchFamily="34" charset="0"/>
              </a:rPr>
              <a:t>, keeping the patient warm is probably more important than </a:t>
            </a:r>
            <a:r>
              <a:rPr lang="en-US" sz="2400" dirty="0" smtClean="0">
                <a:latin typeface="Arial" panose="020B0604020202020204" pitchFamily="34" charset="0"/>
                <a:cs typeface="Arial" panose="020B0604020202020204" pitchFamily="34" charset="0"/>
              </a:rPr>
              <a:t>warming the </a:t>
            </a:r>
            <a:r>
              <a:rPr lang="en-US" sz="2400" dirty="0">
                <a:latin typeface="Arial" panose="020B0604020202020204" pitchFamily="34" charset="0"/>
                <a:cs typeface="Arial" panose="020B0604020202020204" pitchFamily="34" charset="0"/>
              </a:rPr>
              <a:t>blood. </a:t>
            </a:r>
          </a:p>
        </p:txBody>
      </p:sp>
    </p:spTree>
    <p:extLst>
      <p:ext uri="{BB962C8B-B14F-4D97-AF65-F5344CB8AC3E}">
        <p14:creationId xmlns:p14="http://schemas.microsoft.com/office/powerpoint/2010/main" xmlns="" val="126697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885950" y="360364"/>
            <a:ext cx="8420100" cy="1444625"/>
          </a:xfrm>
          <a:prstGeom prst="rect">
            <a:avLst/>
          </a:prstGeom>
          <a:noFill/>
          <a:ln>
            <a:noFill/>
          </a:ln>
          <a:effectLst/>
          <a:extLst>
            <a:ext uri="{909E8E84-426E-40dd-AFC4-6F175D3DCCD1}"/>
            <a:ext uri="{91240B29-F687-4f45-9708-019B960494DF}"/>
            <a:ext uri="{AF507438-7753-43e0-B8FC-AC1667EBCBE1}"/>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Tahoma"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Tahoma"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Tahoma"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Tahoma"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Tahoma" charset="0"/>
                <a:ea typeface="SimSun" charset="0"/>
                <a:cs typeface="SimSun" charset="0"/>
              </a:defRPr>
            </a:lvl5pPr>
            <a:lvl6pPr marL="2514600" indent="-228600" defTabSz="449263" fontAlgn="base">
              <a:spcBef>
                <a:spcPts val="75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Tahoma" charset="0"/>
                <a:ea typeface="SimSun" charset="0"/>
                <a:cs typeface="SimSun" charset="0"/>
              </a:defRPr>
            </a:lvl6pPr>
            <a:lvl7pPr marL="2971800" indent="-228600" defTabSz="449263" fontAlgn="base">
              <a:spcBef>
                <a:spcPts val="75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Tahoma" charset="0"/>
                <a:ea typeface="SimSun" charset="0"/>
                <a:cs typeface="SimSun" charset="0"/>
              </a:defRPr>
            </a:lvl7pPr>
            <a:lvl8pPr marL="3429000" indent="-228600" defTabSz="449263" fontAlgn="base">
              <a:spcBef>
                <a:spcPts val="75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Tahoma" charset="0"/>
                <a:ea typeface="SimSun" charset="0"/>
                <a:cs typeface="SimSun" charset="0"/>
              </a:defRPr>
            </a:lvl8pPr>
            <a:lvl9pPr marL="3886200" indent="-228600" defTabSz="449263" fontAlgn="base">
              <a:spcBef>
                <a:spcPts val="75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Tahoma" charset="0"/>
                <a:ea typeface="SimSun" charset="0"/>
                <a:cs typeface="SimSun" charset="0"/>
              </a:defRPr>
            </a:lvl9pPr>
          </a:lstStyle>
          <a:p>
            <a:pPr algn="ctr">
              <a:defRPr/>
            </a:pPr>
            <a:r>
              <a:rPr lang="en-GB" sz="3600" b="1" dirty="0" smtClean="0">
                <a:solidFill>
                  <a:srgbClr val="FF0000"/>
                </a:solidFill>
                <a:latin typeface="Arial" panose="020B0604020202020204" pitchFamily="34" charset="0"/>
                <a:cs typeface="Arial" panose="020B0604020202020204" pitchFamily="34" charset="0"/>
              </a:rPr>
              <a:t>Why Rational </a:t>
            </a:r>
            <a:r>
              <a:rPr lang="en-GB" sz="3600" b="1" dirty="0">
                <a:solidFill>
                  <a:srgbClr val="FF0000"/>
                </a:solidFill>
                <a:latin typeface="Arial" panose="020B0604020202020204" pitchFamily="34" charset="0"/>
                <a:cs typeface="Arial" panose="020B0604020202020204" pitchFamily="34" charset="0"/>
              </a:rPr>
              <a:t>use of </a:t>
            </a:r>
            <a:r>
              <a:rPr lang="en-GB" sz="3600" b="1" dirty="0" smtClean="0">
                <a:solidFill>
                  <a:srgbClr val="FF0000"/>
                </a:solidFill>
                <a:latin typeface="Arial" panose="020B0604020202020204" pitchFamily="34" charset="0"/>
                <a:cs typeface="Arial" panose="020B0604020202020204" pitchFamily="34" charset="0"/>
              </a:rPr>
              <a:t>blood?</a:t>
            </a:r>
            <a:endParaRPr lang="en-GB" sz="3600" b="1" dirty="0">
              <a:solidFill>
                <a:srgbClr val="FF0000"/>
              </a:solidFill>
              <a:latin typeface="Arial" panose="020B0604020202020204" pitchFamily="34" charset="0"/>
              <a:cs typeface="Arial" panose="020B0604020202020204" pitchFamily="34" charset="0"/>
            </a:endParaRPr>
          </a:p>
        </p:txBody>
      </p:sp>
      <p:sp>
        <p:nvSpPr>
          <p:cNvPr id="4098" name="Text Box 2"/>
          <p:cNvSpPr txBox="1">
            <a:spLocks noChangeArrowheads="1"/>
          </p:cNvSpPr>
          <p:nvPr/>
        </p:nvSpPr>
        <p:spPr bwMode="auto">
          <a:xfrm>
            <a:off x="2039815" y="1738558"/>
            <a:ext cx="7787543" cy="4087812"/>
          </a:xfrm>
          <a:prstGeom prst="rect">
            <a:avLst/>
          </a:prstGeom>
          <a:noFill/>
          <a:ln>
            <a:noFill/>
          </a:ln>
          <a:effectLst/>
          <a:extLst>
            <a:ext uri="{909E8E84-426E-40dd-AFC4-6F175D3DCCD1}"/>
            <a:ext uri="{91240B29-F687-4f45-9708-019B960494DF}"/>
            <a:ext uri="{AF507438-7753-43e0-B8FC-AC1667EBCBE1}"/>
          </a:extLst>
        </p:spPr>
        <p:txBody>
          <a:bodyPr/>
          <a:lstStyle>
            <a:lvl1pPr marL="334963" indent="-334963">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3000">
                <a:solidFill>
                  <a:srgbClr val="000000"/>
                </a:solidFill>
                <a:latin typeface="Tahoma" charset="0"/>
                <a:ea typeface="SimSun" charset="0"/>
                <a:cs typeface="SimSun" charset="0"/>
              </a:defRPr>
            </a:lvl1pPr>
            <a:lvl2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3000">
                <a:solidFill>
                  <a:srgbClr val="000000"/>
                </a:solidFill>
                <a:latin typeface="Tahoma" charset="0"/>
                <a:ea typeface="SimSun" charset="0"/>
                <a:cs typeface="SimSun" charset="0"/>
              </a:defRPr>
            </a:lvl2pPr>
            <a:lvl3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3000">
                <a:solidFill>
                  <a:srgbClr val="000000"/>
                </a:solidFill>
                <a:latin typeface="Tahoma" charset="0"/>
                <a:ea typeface="SimSun" charset="0"/>
                <a:cs typeface="SimSun" charset="0"/>
              </a:defRPr>
            </a:lvl3pPr>
            <a:lvl4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3000">
                <a:solidFill>
                  <a:srgbClr val="000000"/>
                </a:solidFill>
                <a:latin typeface="Tahoma" charset="0"/>
                <a:ea typeface="SimSun" charset="0"/>
                <a:cs typeface="SimSun" charset="0"/>
              </a:defRPr>
            </a:lvl4pPr>
            <a:lvl5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3000">
                <a:solidFill>
                  <a:srgbClr val="000000"/>
                </a:solidFill>
                <a:latin typeface="Tahoma" charset="0"/>
                <a:ea typeface="SimSun" charset="0"/>
                <a:cs typeface="SimSun" charset="0"/>
              </a:defRPr>
            </a:lvl5pPr>
            <a:lvl6pPr marL="2514600" indent="-228600" defTabSz="449263" fontAlgn="base">
              <a:spcBef>
                <a:spcPts val="750"/>
              </a:spcBef>
              <a:spcAft>
                <a:spcPct val="0"/>
              </a:spcAft>
              <a:buClr>
                <a:srgbClr val="000000"/>
              </a:buClr>
              <a:buSzPct val="100000"/>
              <a:buFont typeface="Times New Roman"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3000">
                <a:solidFill>
                  <a:srgbClr val="000000"/>
                </a:solidFill>
                <a:latin typeface="Tahoma" charset="0"/>
                <a:ea typeface="SimSun" charset="0"/>
                <a:cs typeface="SimSun" charset="0"/>
              </a:defRPr>
            </a:lvl6pPr>
            <a:lvl7pPr marL="2971800" indent="-228600" defTabSz="449263" fontAlgn="base">
              <a:spcBef>
                <a:spcPts val="750"/>
              </a:spcBef>
              <a:spcAft>
                <a:spcPct val="0"/>
              </a:spcAft>
              <a:buClr>
                <a:srgbClr val="000000"/>
              </a:buClr>
              <a:buSzPct val="100000"/>
              <a:buFont typeface="Times New Roman"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3000">
                <a:solidFill>
                  <a:srgbClr val="000000"/>
                </a:solidFill>
                <a:latin typeface="Tahoma" charset="0"/>
                <a:ea typeface="SimSun" charset="0"/>
                <a:cs typeface="SimSun" charset="0"/>
              </a:defRPr>
            </a:lvl7pPr>
            <a:lvl8pPr marL="3429000" indent="-228600" defTabSz="449263" fontAlgn="base">
              <a:spcBef>
                <a:spcPts val="750"/>
              </a:spcBef>
              <a:spcAft>
                <a:spcPct val="0"/>
              </a:spcAft>
              <a:buClr>
                <a:srgbClr val="000000"/>
              </a:buClr>
              <a:buSzPct val="100000"/>
              <a:buFont typeface="Times New Roman"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3000">
                <a:solidFill>
                  <a:srgbClr val="000000"/>
                </a:solidFill>
                <a:latin typeface="Tahoma" charset="0"/>
                <a:ea typeface="SimSun" charset="0"/>
                <a:cs typeface="SimSun" charset="0"/>
              </a:defRPr>
            </a:lvl8pPr>
            <a:lvl9pPr marL="3886200" indent="-228600" defTabSz="449263" fontAlgn="base">
              <a:spcBef>
                <a:spcPts val="750"/>
              </a:spcBef>
              <a:spcAft>
                <a:spcPct val="0"/>
              </a:spcAft>
              <a:buClr>
                <a:srgbClr val="000000"/>
              </a:buClr>
              <a:buSzPct val="100000"/>
              <a:buFont typeface="Times New Roman"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3000">
                <a:solidFill>
                  <a:srgbClr val="000000"/>
                </a:solidFill>
                <a:latin typeface="Tahoma" charset="0"/>
                <a:ea typeface="SimSun" charset="0"/>
                <a:cs typeface="SimSun" charset="0"/>
              </a:defRPr>
            </a:lvl9pPr>
          </a:lstStyle>
          <a:p>
            <a:pPr>
              <a:spcBef>
                <a:spcPts val="700"/>
              </a:spcBef>
              <a:buClr>
                <a:srgbClr val="0000FF"/>
              </a:buClr>
              <a:buFont typeface="Tahoma" charset="0"/>
              <a:buChar char="•"/>
              <a:defRPr/>
            </a:pPr>
            <a:r>
              <a:rPr lang="en-GB" sz="2800" dirty="0">
                <a:solidFill>
                  <a:srgbClr val="0000FF"/>
                </a:solidFill>
              </a:rPr>
              <a:t>Economy</a:t>
            </a:r>
            <a:r>
              <a:rPr lang="en-GB" sz="2800" dirty="0"/>
              <a:t> -</a:t>
            </a:r>
            <a:r>
              <a:rPr lang="en-GB" sz="2800" i="1" dirty="0"/>
              <a:t>Scarcity of resource</a:t>
            </a:r>
          </a:p>
          <a:p>
            <a:pPr>
              <a:spcBef>
                <a:spcPts val="500"/>
              </a:spcBef>
              <a:defRPr/>
            </a:pPr>
            <a:r>
              <a:rPr lang="en-GB" sz="2000" dirty="0"/>
              <a:t>	1 in 4 get blood component</a:t>
            </a:r>
          </a:p>
          <a:p>
            <a:pPr>
              <a:spcBef>
                <a:spcPts val="500"/>
              </a:spcBef>
              <a:defRPr/>
            </a:pPr>
            <a:endParaRPr lang="en-GB" sz="2000" dirty="0"/>
          </a:p>
          <a:p>
            <a:pPr>
              <a:spcBef>
                <a:spcPts val="700"/>
              </a:spcBef>
              <a:buClr>
                <a:srgbClr val="0000FF"/>
              </a:buClr>
              <a:buFont typeface="Tahoma" charset="0"/>
              <a:buChar char="•"/>
              <a:defRPr/>
            </a:pPr>
            <a:r>
              <a:rPr lang="en-GB" sz="2800" dirty="0">
                <a:solidFill>
                  <a:srgbClr val="0000FF"/>
                </a:solidFill>
              </a:rPr>
              <a:t>Safety -</a:t>
            </a:r>
            <a:r>
              <a:rPr lang="en-GB" sz="2800" dirty="0"/>
              <a:t> </a:t>
            </a:r>
            <a:r>
              <a:rPr lang="en-GB" sz="2800" i="1" dirty="0"/>
              <a:t>Inherent risks involved</a:t>
            </a:r>
          </a:p>
          <a:p>
            <a:pPr>
              <a:spcBef>
                <a:spcPts val="700"/>
              </a:spcBef>
              <a:defRPr/>
            </a:pPr>
            <a:r>
              <a:rPr lang="en-GB" sz="2800" i="1" dirty="0"/>
              <a:t>	in transfusion therapy</a:t>
            </a:r>
          </a:p>
          <a:p>
            <a:pPr>
              <a:spcBef>
                <a:spcPts val="500"/>
              </a:spcBef>
              <a:defRPr/>
            </a:pPr>
            <a:r>
              <a:rPr lang="en-GB" sz="2000" dirty="0"/>
              <a:t>	1 in 2 million gets HIV</a:t>
            </a:r>
          </a:p>
          <a:p>
            <a:pPr>
              <a:spcBef>
                <a:spcPts val="500"/>
              </a:spcBef>
              <a:defRPr/>
            </a:pPr>
            <a:endParaRPr lang="en-GB" sz="2000" dirty="0"/>
          </a:p>
          <a:p>
            <a:pPr>
              <a:spcBef>
                <a:spcPts val="700"/>
              </a:spcBef>
              <a:buClr>
                <a:srgbClr val="0000FF"/>
              </a:buClr>
              <a:buFont typeface="Tahoma" charset="0"/>
              <a:buChar char="•"/>
              <a:defRPr/>
            </a:pPr>
            <a:r>
              <a:rPr lang="en-GB" sz="2800" dirty="0">
                <a:solidFill>
                  <a:srgbClr val="0000FF"/>
                </a:solidFill>
              </a:rPr>
              <a:t>Scientifically appropriate</a:t>
            </a:r>
          </a:p>
          <a:p>
            <a:pPr>
              <a:spcBef>
                <a:spcPts val="500"/>
              </a:spcBef>
              <a:defRPr/>
            </a:pPr>
            <a:r>
              <a:rPr lang="en-GB" sz="2000" dirty="0"/>
              <a:t>	Haematinic in nutritional </a:t>
            </a:r>
            <a:r>
              <a:rPr lang="en-GB" sz="2000" dirty="0" err="1"/>
              <a:t>anemia</a:t>
            </a:r>
            <a:endParaRPr lang="en-GB" sz="2000" dirty="0"/>
          </a:p>
        </p:txBody>
      </p:sp>
    </p:spTree>
    <p:extLst>
      <p:ext uri="{BB962C8B-B14F-4D97-AF65-F5344CB8AC3E}">
        <p14:creationId xmlns:p14="http://schemas.microsoft.com/office/powerpoint/2010/main" xmlns="" val="41248182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cap="none" dirty="0" smtClean="0">
                <a:solidFill>
                  <a:srgbClr val="C00000"/>
                </a:solidFill>
                <a:latin typeface="Arial" panose="020B0604020202020204" pitchFamily="34" charset="0"/>
                <a:cs typeface="Arial" panose="020B0604020202020204" pitchFamily="34" charset="0"/>
              </a:rPr>
              <a:t>Indications</a:t>
            </a:r>
            <a:endParaRPr lang="en-US" sz="4000" b="1" cap="none"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sz="2400" dirty="0">
                <a:latin typeface="Arial" panose="020B0604020202020204" pitchFamily="34" charset="0"/>
                <a:cs typeface="Arial" panose="020B0604020202020204" pitchFamily="34" charset="0"/>
              </a:rPr>
              <a:t>Warmed blood is most commonly required in</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1.</a:t>
            </a:r>
            <a:r>
              <a:rPr lang="en-US" sz="2400" b="1" dirty="0" smtClean="0">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Large </a:t>
            </a:r>
            <a:r>
              <a:rPr lang="en-US" sz="2400" b="1" dirty="0">
                <a:solidFill>
                  <a:srgbClr val="FF0000"/>
                </a:solidFill>
                <a:latin typeface="Arial" panose="020B0604020202020204" pitchFamily="34" charset="0"/>
                <a:cs typeface="Arial" panose="020B0604020202020204" pitchFamily="34" charset="0"/>
              </a:rPr>
              <a:t>volume rapid transfusions:</a:t>
            </a:r>
          </a:p>
          <a:p>
            <a:pPr>
              <a:buClr>
                <a:srgbClr val="C0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  Adults</a:t>
            </a:r>
            <a:r>
              <a:rPr lang="en-US" sz="2400" dirty="0">
                <a:latin typeface="Arial" panose="020B0604020202020204" pitchFamily="34" charset="0"/>
                <a:cs typeface="Arial" panose="020B0604020202020204" pitchFamily="34" charset="0"/>
              </a:rPr>
              <a:t>: more than 50 </a:t>
            </a:r>
            <a:r>
              <a:rPr lang="en-US" sz="2400" dirty="0" smtClean="0">
                <a:latin typeface="Arial" panose="020B0604020202020204" pitchFamily="34" charset="0"/>
                <a:cs typeface="Arial" panose="020B0604020202020204" pitchFamily="34" charset="0"/>
              </a:rPr>
              <a:t>mL/kg/hour.</a:t>
            </a:r>
          </a:p>
          <a:p>
            <a:pPr>
              <a:buClr>
                <a:srgbClr val="C0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Children</a:t>
            </a:r>
            <a:r>
              <a:rPr lang="en-US" sz="2400" dirty="0">
                <a:latin typeface="Arial" panose="020B0604020202020204" pitchFamily="34" charset="0"/>
                <a:cs typeface="Arial" panose="020B0604020202020204" pitchFamily="34" charset="0"/>
              </a:rPr>
              <a:t>: more than 15 mL/kg/hour</a:t>
            </a:r>
            <a:r>
              <a:rPr lang="en-US" sz="2400" dirty="0" smtClean="0">
                <a:latin typeface="Arial" panose="020B0604020202020204" pitchFamily="34" charset="0"/>
                <a:cs typeface="Arial" panose="020B0604020202020204" pitchFamily="34" charset="0"/>
              </a:rPr>
              <a:t>.</a:t>
            </a:r>
          </a:p>
          <a:p>
            <a:pPr marL="0" indent="0">
              <a:buClr>
                <a:srgbClr val="C00000"/>
              </a:buClr>
              <a:buNone/>
            </a:pPr>
            <a:endParaRPr lang="en-US" sz="2400" dirty="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2. </a:t>
            </a:r>
            <a:r>
              <a:rPr lang="en-US" sz="2400" b="1" dirty="0" smtClean="0">
                <a:solidFill>
                  <a:srgbClr val="FF0000"/>
                </a:solidFill>
                <a:latin typeface="Arial" panose="020B0604020202020204" pitchFamily="34" charset="0"/>
                <a:cs typeface="Arial" panose="020B0604020202020204" pitchFamily="34" charset="0"/>
              </a:rPr>
              <a:t>Exchange </a:t>
            </a:r>
            <a:r>
              <a:rPr lang="en-US" sz="2400" b="1" dirty="0">
                <a:solidFill>
                  <a:srgbClr val="FF0000"/>
                </a:solidFill>
                <a:latin typeface="Arial" panose="020B0604020202020204" pitchFamily="34" charset="0"/>
                <a:cs typeface="Arial" panose="020B0604020202020204" pitchFamily="34" charset="0"/>
              </a:rPr>
              <a:t>transfusion in infants.</a:t>
            </a:r>
          </a:p>
          <a:p>
            <a:endParaRPr lang="en-US" dirty="0"/>
          </a:p>
        </p:txBody>
      </p:sp>
    </p:spTree>
    <p:extLst>
      <p:ext uri="{BB962C8B-B14F-4D97-AF65-F5344CB8AC3E}">
        <p14:creationId xmlns:p14="http://schemas.microsoft.com/office/powerpoint/2010/main" xmlns="" val="1878371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3</a:t>
            </a:r>
            <a:r>
              <a:rPr lang="en-US" b="1" dirty="0" smtClean="0">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Patients </a:t>
            </a:r>
            <a:r>
              <a:rPr lang="en-US" sz="2400" b="1" dirty="0">
                <a:solidFill>
                  <a:srgbClr val="FF0000"/>
                </a:solidFill>
                <a:latin typeface="Arial" panose="020B0604020202020204" pitchFamily="34" charset="0"/>
                <a:cs typeface="Arial" panose="020B0604020202020204" pitchFamily="34" charset="0"/>
              </a:rPr>
              <a:t>with clinically significant cold agglutinins.</a:t>
            </a:r>
          </a:p>
          <a:p>
            <a:pPr>
              <a:buClr>
                <a:srgbClr val="C0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 Blood </a:t>
            </a:r>
            <a:r>
              <a:rPr lang="en-US" sz="2400" dirty="0">
                <a:latin typeface="Arial" panose="020B0604020202020204" pitchFamily="34" charset="0"/>
                <a:cs typeface="Arial" panose="020B0604020202020204" pitchFamily="34" charset="0"/>
              </a:rPr>
              <a:t>should only be warmed in a blood warmer. Blood warmers should have a </a:t>
            </a:r>
            <a:r>
              <a:rPr lang="en-US" sz="2400" dirty="0" smtClean="0">
                <a:latin typeface="Arial" panose="020B0604020202020204" pitchFamily="34" charset="0"/>
                <a:cs typeface="Arial" panose="020B0604020202020204" pitchFamily="34" charset="0"/>
              </a:rPr>
              <a:t>visible thermometer </a:t>
            </a:r>
            <a:r>
              <a:rPr lang="en-US" sz="2400" dirty="0">
                <a:latin typeface="Arial" panose="020B0604020202020204" pitchFamily="34" charset="0"/>
                <a:cs typeface="Arial" panose="020B0604020202020204" pitchFamily="34" charset="0"/>
              </a:rPr>
              <a:t>and an audible warning alarm and should be properly </a:t>
            </a:r>
            <a:r>
              <a:rPr lang="en-US" sz="2400" dirty="0" smtClean="0">
                <a:latin typeface="Arial" panose="020B0604020202020204" pitchFamily="34" charset="0"/>
                <a:cs typeface="Arial" panose="020B0604020202020204" pitchFamily="34" charset="0"/>
              </a:rPr>
              <a:t>maintained.</a:t>
            </a:r>
          </a:p>
          <a:p>
            <a:pPr>
              <a:buClr>
                <a:srgbClr val="C0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Blood </a:t>
            </a:r>
            <a:r>
              <a:rPr lang="en-US" sz="2400" dirty="0">
                <a:latin typeface="Arial" panose="020B0604020202020204" pitchFamily="34" charset="0"/>
                <a:cs typeface="Arial" panose="020B0604020202020204" pitchFamily="34" charset="0"/>
              </a:rPr>
              <a:t>should never be warmed in a bowl of hot water as this could lead to </a:t>
            </a:r>
            <a:r>
              <a:rPr lang="en-US" sz="2400" dirty="0" err="1" smtClean="0">
                <a:latin typeface="Arial" panose="020B0604020202020204" pitchFamily="34" charset="0"/>
                <a:cs typeface="Arial" panose="020B0604020202020204" pitchFamily="34" charset="0"/>
              </a:rPr>
              <a:t>haemolysis</a:t>
            </a:r>
            <a:r>
              <a:rPr lang="en-US" sz="2400" dirty="0" smtClean="0">
                <a:latin typeface="Arial" panose="020B0604020202020204" pitchFamily="34" charset="0"/>
                <a:cs typeface="Arial" panose="020B0604020202020204" pitchFamily="34" charset="0"/>
              </a:rPr>
              <a:t> of </a:t>
            </a:r>
            <a:r>
              <a:rPr lang="en-US" sz="2400" dirty="0">
                <a:latin typeface="Arial" panose="020B0604020202020204" pitchFamily="34" charset="0"/>
                <a:cs typeface="Arial" panose="020B0604020202020204" pitchFamily="34" charset="0"/>
              </a:rPr>
              <a:t>the red cells which could be life‐threatening when transfused.</a:t>
            </a:r>
          </a:p>
          <a:p>
            <a:endParaRPr lang="en-US" dirty="0"/>
          </a:p>
        </p:txBody>
      </p:sp>
    </p:spTree>
    <p:extLst>
      <p:ext uri="{BB962C8B-B14F-4D97-AF65-F5344CB8AC3E}">
        <p14:creationId xmlns:p14="http://schemas.microsoft.com/office/powerpoint/2010/main" xmlns="" val="3765032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cap="none" dirty="0" smtClean="0">
                <a:solidFill>
                  <a:srgbClr val="C00000"/>
                </a:solidFill>
                <a:latin typeface="Arial" panose="020B0604020202020204" pitchFamily="34" charset="0"/>
                <a:cs typeface="Arial" panose="020B0604020202020204" pitchFamily="34" charset="0"/>
              </a:rPr>
              <a:t>References</a:t>
            </a:r>
            <a:endParaRPr lang="en-IN" b="1" cap="none"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342900" indent="-342900">
              <a:buClr>
                <a:srgbClr val="C00000"/>
              </a:buClr>
              <a:buFont typeface="+mj-lt"/>
              <a:buAutoNum type="arabicPeriod"/>
            </a:pPr>
            <a:r>
              <a:rPr lang="en-US" sz="1600" dirty="0">
                <a:latin typeface="Arial" panose="020B0604020202020204" pitchFamily="34" charset="0"/>
                <a:cs typeface="Arial" panose="020B0604020202020204" pitchFamily="34" charset="0"/>
              </a:rPr>
              <a:t>THE APPROPRIATE CLINICAL USE OF BLOOD AND BLOOD </a:t>
            </a:r>
            <a:r>
              <a:rPr lang="en-US" sz="1600" dirty="0" smtClean="0">
                <a:latin typeface="Arial" panose="020B0604020202020204" pitchFamily="34" charset="0"/>
                <a:cs typeface="Arial" panose="020B0604020202020204" pitchFamily="34" charset="0"/>
              </a:rPr>
              <a:t>PRODUCTS. Information </a:t>
            </a:r>
            <a:r>
              <a:rPr lang="en-US" sz="1600" dirty="0">
                <a:latin typeface="Arial" panose="020B0604020202020204" pitchFamily="34" charset="0"/>
                <a:cs typeface="Arial" panose="020B0604020202020204" pitchFamily="34" charset="0"/>
              </a:rPr>
              <a:t>Sheet for Clinicians. Blood Transfusion Safety Department of Essential Health Technologies World Health </a:t>
            </a:r>
            <a:r>
              <a:rPr lang="en-US" sz="1600" dirty="0" smtClean="0">
                <a:latin typeface="Arial" panose="020B0604020202020204" pitchFamily="34" charset="0"/>
                <a:cs typeface="Arial" panose="020B0604020202020204" pitchFamily="34" charset="0"/>
              </a:rPr>
              <a:t>Organization, 2006.</a:t>
            </a:r>
          </a:p>
          <a:p>
            <a:pPr marL="342900" indent="-342900">
              <a:buClr>
                <a:srgbClr val="C00000"/>
              </a:buClr>
              <a:buFont typeface="+mj-lt"/>
              <a:buAutoNum type="arabicPeriod"/>
            </a:pP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Technical Manual, AABB. 18</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edition</a:t>
            </a:r>
            <a:endParaRPr lang="en-IN"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946490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rgbClr val="C00000"/>
                </a:solidFill>
              </a:rPr>
              <a:t>“Donate blood Save Lives”</a:t>
            </a:r>
            <a:endParaRPr lang="en-US" b="1" i="1" dirty="0">
              <a:solidFill>
                <a:srgbClr val="C00000"/>
              </a:solidFill>
            </a:endParaRPr>
          </a:p>
        </p:txBody>
      </p:sp>
      <p:sp>
        <p:nvSpPr>
          <p:cNvPr id="3" name="Text Placeholder 2"/>
          <p:cNvSpPr>
            <a:spLocks noGrp="1"/>
          </p:cNvSpPr>
          <p:nvPr>
            <p:ph type="body" idx="1"/>
          </p:nvPr>
        </p:nvSpPr>
        <p:spPr/>
        <p:txBody>
          <a:bodyPr>
            <a:normAutofit/>
          </a:bodyPr>
          <a:lstStyle/>
          <a:p>
            <a:pPr algn="ctr"/>
            <a:r>
              <a:rPr lang="en-US" sz="3200" b="1" dirty="0" smtClean="0"/>
              <a:t>Thank you</a:t>
            </a:r>
            <a:endParaRPr lang="en-US" sz="3200" b="1" dirty="0"/>
          </a:p>
        </p:txBody>
      </p:sp>
    </p:spTree>
    <p:extLst>
      <p:ext uri="{BB962C8B-B14F-4D97-AF65-F5344CB8AC3E}">
        <p14:creationId xmlns:p14="http://schemas.microsoft.com/office/powerpoint/2010/main" xmlns="" val="61353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1885950" y="533401"/>
            <a:ext cx="8420100" cy="727075"/>
          </a:xfrm>
          <a:prstGeom prst="rect">
            <a:avLst/>
          </a:prstGeom>
          <a:noFill/>
          <a:ln>
            <a:noFill/>
          </a:ln>
          <a:effectLst/>
          <a:extLst>
            <a:ext uri="{909E8E84-426E-40dd-AFC4-6F175D3DCCD1}"/>
            <a:ext uri="{91240B29-F687-4f45-9708-019B960494DF}"/>
            <a:ext uri="{AF507438-7753-43e0-B8FC-AC1667EBCBE1}"/>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Tahoma"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Tahoma"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Tahoma"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Tahoma"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Tahoma" charset="0"/>
                <a:ea typeface="SimSun" charset="0"/>
                <a:cs typeface="SimSun" charset="0"/>
              </a:defRPr>
            </a:lvl5pPr>
            <a:lvl6pPr marL="2514600" indent="-228600" defTabSz="449263" fontAlgn="base">
              <a:spcBef>
                <a:spcPts val="75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Tahoma" charset="0"/>
                <a:ea typeface="SimSun" charset="0"/>
                <a:cs typeface="SimSun" charset="0"/>
              </a:defRPr>
            </a:lvl6pPr>
            <a:lvl7pPr marL="2971800" indent="-228600" defTabSz="449263" fontAlgn="base">
              <a:spcBef>
                <a:spcPts val="75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Tahoma" charset="0"/>
                <a:ea typeface="SimSun" charset="0"/>
                <a:cs typeface="SimSun" charset="0"/>
              </a:defRPr>
            </a:lvl7pPr>
            <a:lvl8pPr marL="3429000" indent="-228600" defTabSz="449263" fontAlgn="base">
              <a:spcBef>
                <a:spcPts val="75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Tahoma" charset="0"/>
                <a:ea typeface="SimSun" charset="0"/>
                <a:cs typeface="SimSun" charset="0"/>
              </a:defRPr>
            </a:lvl8pPr>
            <a:lvl9pPr marL="3886200" indent="-228600" defTabSz="449263" fontAlgn="base">
              <a:spcBef>
                <a:spcPts val="75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Tahoma" charset="0"/>
                <a:ea typeface="SimSun" charset="0"/>
                <a:cs typeface="SimSun" charset="0"/>
              </a:defRPr>
            </a:lvl9pPr>
          </a:lstStyle>
          <a:p>
            <a:pPr algn="ctr">
              <a:defRPr/>
            </a:pPr>
            <a:r>
              <a:rPr lang="en-GB" sz="4400" b="1" dirty="0">
                <a:solidFill>
                  <a:srgbClr val="FF0000"/>
                </a:solidFill>
                <a:latin typeface="Arial" panose="020B0604020202020204" pitchFamily="34" charset="0"/>
                <a:cs typeface="Arial" panose="020B0604020202020204" pitchFamily="34" charset="0"/>
              </a:rPr>
              <a:t>1. Give only what is needed</a:t>
            </a:r>
          </a:p>
        </p:txBody>
      </p:sp>
      <p:sp>
        <p:nvSpPr>
          <p:cNvPr id="14338" name="Text Box 2"/>
          <p:cNvSpPr txBox="1">
            <a:spLocks noChangeArrowheads="1"/>
          </p:cNvSpPr>
          <p:nvPr/>
        </p:nvSpPr>
        <p:spPr bwMode="auto">
          <a:xfrm>
            <a:off x="2478087" y="1346690"/>
            <a:ext cx="7235825" cy="4703763"/>
          </a:xfrm>
          <a:prstGeom prst="rect">
            <a:avLst/>
          </a:prstGeom>
          <a:noFill/>
          <a:ln>
            <a:noFill/>
          </a:ln>
          <a:effectLst/>
          <a:extLst>
            <a:ext uri="{909E8E84-426E-40dd-AFC4-6F175D3DCCD1}"/>
            <a:ext uri="{91240B29-F687-4f45-9708-019B960494DF}"/>
            <a:ext uri="{AF507438-7753-43e0-B8FC-AC1667EBCBE1}"/>
          </a:extLst>
        </p:spPr>
        <p:txBody>
          <a:bodyPr/>
          <a:lstStyle>
            <a:lvl1pPr marL="342900" indent="-334963">
              <a:tabLst>
                <a:tab pos="2057400" algn="l"/>
                <a:tab pos="3590925" algn="l"/>
                <a:tab pos="3657600" algn="l"/>
                <a:tab pos="4572000" algn="l"/>
                <a:tab pos="5486400" algn="l"/>
                <a:tab pos="6400800" algn="l"/>
                <a:tab pos="7315200" algn="l"/>
                <a:tab pos="8229600" algn="l"/>
                <a:tab pos="9144000" algn="l"/>
                <a:tab pos="10058400" algn="l"/>
                <a:tab pos="10326688" algn="l"/>
                <a:tab pos="10775950" algn="l"/>
                <a:tab pos="10777538" algn="l"/>
                <a:tab pos="10779125" algn="l"/>
                <a:tab pos="10780713" algn="l"/>
              </a:tabLst>
              <a:defRPr sz="3000">
                <a:solidFill>
                  <a:srgbClr val="000000"/>
                </a:solidFill>
                <a:latin typeface="Tahoma" charset="0"/>
                <a:ea typeface="SimSun" charset="0"/>
                <a:cs typeface="SimSun" charset="0"/>
              </a:defRPr>
            </a:lvl1pPr>
            <a:lvl2pPr>
              <a:tabLst>
                <a:tab pos="2057400" algn="l"/>
                <a:tab pos="3590925" algn="l"/>
                <a:tab pos="3657600" algn="l"/>
                <a:tab pos="4572000" algn="l"/>
                <a:tab pos="5486400" algn="l"/>
                <a:tab pos="6400800" algn="l"/>
                <a:tab pos="7315200" algn="l"/>
                <a:tab pos="8229600" algn="l"/>
                <a:tab pos="9144000" algn="l"/>
                <a:tab pos="10058400" algn="l"/>
                <a:tab pos="10326688" algn="l"/>
                <a:tab pos="10775950" algn="l"/>
                <a:tab pos="10777538" algn="l"/>
                <a:tab pos="10779125" algn="l"/>
                <a:tab pos="10780713" algn="l"/>
              </a:tabLst>
              <a:defRPr sz="3000">
                <a:solidFill>
                  <a:srgbClr val="000000"/>
                </a:solidFill>
                <a:latin typeface="Tahoma" charset="0"/>
                <a:ea typeface="SimSun" charset="0"/>
                <a:cs typeface="SimSun" charset="0"/>
              </a:defRPr>
            </a:lvl2pPr>
            <a:lvl3pPr>
              <a:tabLst>
                <a:tab pos="2057400" algn="l"/>
                <a:tab pos="3590925" algn="l"/>
                <a:tab pos="3657600" algn="l"/>
                <a:tab pos="4572000" algn="l"/>
                <a:tab pos="5486400" algn="l"/>
                <a:tab pos="6400800" algn="l"/>
                <a:tab pos="7315200" algn="l"/>
                <a:tab pos="8229600" algn="l"/>
                <a:tab pos="9144000" algn="l"/>
                <a:tab pos="10058400" algn="l"/>
                <a:tab pos="10326688" algn="l"/>
                <a:tab pos="10775950" algn="l"/>
                <a:tab pos="10777538" algn="l"/>
                <a:tab pos="10779125" algn="l"/>
                <a:tab pos="10780713" algn="l"/>
              </a:tabLst>
              <a:defRPr sz="3000">
                <a:solidFill>
                  <a:srgbClr val="000000"/>
                </a:solidFill>
                <a:latin typeface="Tahoma" charset="0"/>
                <a:ea typeface="SimSun" charset="0"/>
                <a:cs typeface="SimSun" charset="0"/>
              </a:defRPr>
            </a:lvl3pPr>
            <a:lvl4pPr>
              <a:tabLst>
                <a:tab pos="2057400" algn="l"/>
                <a:tab pos="3590925" algn="l"/>
                <a:tab pos="3657600" algn="l"/>
                <a:tab pos="4572000" algn="l"/>
                <a:tab pos="5486400" algn="l"/>
                <a:tab pos="6400800" algn="l"/>
                <a:tab pos="7315200" algn="l"/>
                <a:tab pos="8229600" algn="l"/>
                <a:tab pos="9144000" algn="l"/>
                <a:tab pos="10058400" algn="l"/>
                <a:tab pos="10326688" algn="l"/>
                <a:tab pos="10775950" algn="l"/>
                <a:tab pos="10777538" algn="l"/>
                <a:tab pos="10779125" algn="l"/>
                <a:tab pos="10780713" algn="l"/>
              </a:tabLst>
              <a:defRPr sz="3000">
                <a:solidFill>
                  <a:srgbClr val="000000"/>
                </a:solidFill>
                <a:latin typeface="Tahoma" charset="0"/>
                <a:ea typeface="SimSun" charset="0"/>
                <a:cs typeface="SimSun" charset="0"/>
              </a:defRPr>
            </a:lvl4pPr>
            <a:lvl5pPr indent="-220663">
              <a:tabLst>
                <a:tab pos="2057400" algn="l"/>
                <a:tab pos="3590925" algn="l"/>
                <a:tab pos="3657600" algn="l"/>
                <a:tab pos="4572000" algn="l"/>
                <a:tab pos="5486400" algn="l"/>
                <a:tab pos="6400800" algn="l"/>
                <a:tab pos="7315200" algn="l"/>
                <a:tab pos="8229600" algn="l"/>
                <a:tab pos="9144000" algn="l"/>
                <a:tab pos="10058400" algn="l"/>
                <a:tab pos="10326688" algn="l"/>
                <a:tab pos="10775950" algn="l"/>
                <a:tab pos="10777538" algn="l"/>
                <a:tab pos="10779125" algn="l"/>
                <a:tab pos="10780713" algn="l"/>
              </a:tabLst>
              <a:defRPr sz="3000">
                <a:solidFill>
                  <a:srgbClr val="000000"/>
                </a:solidFill>
                <a:latin typeface="Tahoma" charset="0"/>
                <a:ea typeface="SimSun" charset="0"/>
                <a:cs typeface="SimSun" charset="0"/>
              </a:defRPr>
            </a:lvl5pPr>
            <a:lvl6pPr marL="2514600" indent="-220663" defTabSz="449263" fontAlgn="base">
              <a:spcBef>
                <a:spcPts val="750"/>
              </a:spcBef>
              <a:spcAft>
                <a:spcPct val="0"/>
              </a:spcAft>
              <a:buClr>
                <a:srgbClr val="000000"/>
              </a:buClr>
              <a:buSzPct val="100000"/>
              <a:buFont typeface="Times New Roman" charset="0"/>
              <a:tabLst>
                <a:tab pos="2057400" algn="l"/>
                <a:tab pos="3590925" algn="l"/>
                <a:tab pos="3657600" algn="l"/>
                <a:tab pos="4572000" algn="l"/>
                <a:tab pos="5486400" algn="l"/>
                <a:tab pos="6400800" algn="l"/>
                <a:tab pos="7315200" algn="l"/>
                <a:tab pos="8229600" algn="l"/>
                <a:tab pos="9144000" algn="l"/>
                <a:tab pos="10058400" algn="l"/>
                <a:tab pos="10326688" algn="l"/>
                <a:tab pos="10775950" algn="l"/>
                <a:tab pos="10777538" algn="l"/>
                <a:tab pos="10779125" algn="l"/>
                <a:tab pos="10780713" algn="l"/>
              </a:tabLst>
              <a:defRPr sz="3000">
                <a:solidFill>
                  <a:srgbClr val="000000"/>
                </a:solidFill>
                <a:latin typeface="Tahoma" charset="0"/>
                <a:ea typeface="SimSun" charset="0"/>
                <a:cs typeface="SimSun" charset="0"/>
              </a:defRPr>
            </a:lvl6pPr>
            <a:lvl7pPr marL="2971800" indent="-220663" defTabSz="449263" fontAlgn="base">
              <a:spcBef>
                <a:spcPts val="750"/>
              </a:spcBef>
              <a:spcAft>
                <a:spcPct val="0"/>
              </a:spcAft>
              <a:buClr>
                <a:srgbClr val="000000"/>
              </a:buClr>
              <a:buSzPct val="100000"/>
              <a:buFont typeface="Times New Roman" charset="0"/>
              <a:tabLst>
                <a:tab pos="2057400" algn="l"/>
                <a:tab pos="3590925" algn="l"/>
                <a:tab pos="3657600" algn="l"/>
                <a:tab pos="4572000" algn="l"/>
                <a:tab pos="5486400" algn="l"/>
                <a:tab pos="6400800" algn="l"/>
                <a:tab pos="7315200" algn="l"/>
                <a:tab pos="8229600" algn="l"/>
                <a:tab pos="9144000" algn="l"/>
                <a:tab pos="10058400" algn="l"/>
                <a:tab pos="10326688" algn="l"/>
                <a:tab pos="10775950" algn="l"/>
                <a:tab pos="10777538" algn="l"/>
                <a:tab pos="10779125" algn="l"/>
                <a:tab pos="10780713" algn="l"/>
              </a:tabLst>
              <a:defRPr sz="3000">
                <a:solidFill>
                  <a:srgbClr val="000000"/>
                </a:solidFill>
                <a:latin typeface="Tahoma" charset="0"/>
                <a:ea typeface="SimSun" charset="0"/>
                <a:cs typeface="SimSun" charset="0"/>
              </a:defRPr>
            </a:lvl7pPr>
            <a:lvl8pPr marL="3429000" indent="-220663" defTabSz="449263" fontAlgn="base">
              <a:spcBef>
                <a:spcPts val="750"/>
              </a:spcBef>
              <a:spcAft>
                <a:spcPct val="0"/>
              </a:spcAft>
              <a:buClr>
                <a:srgbClr val="000000"/>
              </a:buClr>
              <a:buSzPct val="100000"/>
              <a:buFont typeface="Times New Roman" charset="0"/>
              <a:tabLst>
                <a:tab pos="2057400" algn="l"/>
                <a:tab pos="3590925" algn="l"/>
                <a:tab pos="3657600" algn="l"/>
                <a:tab pos="4572000" algn="l"/>
                <a:tab pos="5486400" algn="l"/>
                <a:tab pos="6400800" algn="l"/>
                <a:tab pos="7315200" algn="l"/>
                <a:tab pos="8229600" algn="l"/>
                <a:tab pos="9144000" algn="l"/>
                <a:tab pos="10058400" algn="l"/>
                <a:tab pos="10326688" algn="l"/>
                <a:tab pos="10775950" algn="l"/>
                <a:tab pos="10777538" algn="l"/>
                <a:tab pos="10779125" algn="l"/>
                <a:tab pos="10780713" algn="l"/>
              </a:tabLst>
              <a:defRPr sz="3000">
                <a:solidFill>
                  <a:srgbClr val="000000"/>
                </a:solidFill>
                <a:latin typeface="Tahoma" charset="0"/>
                <a:ea typeface="SimSun" charset="0"/>
                <a:cs typeface="SimSun" charset="0"/>
              </a:defRPr>
            </a:lvl8pPr>
            <a:lvl9pPr marL="3886200" indent="-220663" defTabSz="449263" fontAlgn="base">
              <a:spcBef>
                <a:spcPts val="750"/>
              </a:spcBef>
              <a:spcAft>
                <a:spcPct val="0"/>
              </a:spcAft>
              <a:buClr>
                <a:srgbClr val="000000"/>
              </a:buClr>
              <a:buSzPct val="100000"/>
              <a:buFont typeface="Times New Roman" charset="0"/>
              <a:tabLst>
                <a:tab pos="2057400" algn="l"/>
                <a:tab pos="3590925" algn="l"/>
                <a:tab pos="3657600" algn="l"/>
                <a:tab pos="4572000" algn="l"/>
                <a:tab pos="5486400" algn="l"/>
                <a:tab pos="6400800" algn="l"/>
                <a:tab pos="7315200" algn="l"/>
                <a:tab pos="8229600" algn="l"/>
                <a:tab pos="9144000" algn="l"/>
                <a:tab pos="10058400" algn="l"/>
                <a:tab pos="10326688" algn="l"/>
                <a:tab pos="10775950" algn="l"/>
                <a:tab pos="10777538" algn="l"/>
                <a:tab pos="10779125" algn="l"/>
                <a:tab pos="10780713" algn="l"/>
              </a:tabLst>
              <a:defRPr sz="3000">
                <a:solidFill>
                  <a:srgbClr val="000000"/>
                </a:solidFill>
                <a:latin typeface="Tahoma" charset="0"/>
                <a:ea typeface="SimSun" charset="0"/>
                <a:cs typeface="SimSun" charset="0"/>
              </a:defRPr>
            </a:lvl9pPr>
          </a:lstStyle>
          <a:p>
            <a:pPr lvl="4">
              <a:spcBef>
                <a:spcPts val="650"/>
              </a:spcBef>
              <a:defRPr/>
            </a:pPr>
            <a:r>
              <a:rPr lang="en-GB" sz="2600" dirty="0">
                <a:solidFill>
                  <a:srgbClr val="0000FF"/>
                </a:solidFill>
              </a:rPr>
              <a:t>Red cells</a:t>
            </a:r>
            <a:r>
              <a:rPr lang="en-GB" sz="2600" dirty="0"/>
              <a:t>	</a:t>
            </a:r>
            <a:r>
              <a:rPr lang="en-GB" sz="2600" dirty="0">
                <a:cs typeface="Times New Roman" charset="0"/>
              </a:rPr>
              <a:t>O</a:t>
            </a:r>
            <a:r>
              <a:rPr lang="en-GB" sz="2600" baseline="-25000" dirty="0">
                <a:cs typeface="Times New Roman" charset="0"/>
              </a:rPr>
              <a:t>2</a:t>
            </a:r>
            <a:r>
              <a:rPr lang="en-GB" sz="2600" dirty="0">
                <a:cs typeface="Times New Roman" charset="0"/>
              </a:rPr>
              <a:t> carrying 			capacity (</a:t>
            </a:r>
            <a:r>
              <a:rPr lang="en-GB" sz="2600" dirty="0" err="1">
                <a:cs typeface="Times New Roman" charset="0"/>
              </a:rPr>
              <a:t>Anemia</a:t>
            </a:r>
            <a:r>
              <a:rPr lang="en-GB" sz="2600" dirty="0">
                <a:cs typeface="Times New Roman" charset="0"/>
              </a:rPr>
              <a:t>)</a:t>
            </a:r>
          </a:p>
          <a:p>
            <a:pPr lvl="4">
              <a:spcBef>
                <a:spcPts val="650"/>
              </a:spcBef>
              <a:defRPr/>
            </a:pPr>
            <a:endParaRPr lang="en-GB" sz="2600" dirty="0">
              <a:cs typeface="Times New Roman" charset="0"/>
            </a:endParaRPr>
          </a:p>
          <a:p>
            <a:pPr lvl="4">
              <a:lnSpc>
                <a:spcPct val="120000"/>
              </a:lnSpc>
              <a:spcBef>
                <a:spcPts val="650"/>
              </a:spcBef>
              <a:defRPr/>
            </a:pPr>
            <a:r>
              <a:rPr lang="en-GB" sz="2600" dirty="0">
                <a:solidFill>
                  <a:srgbClr val="0000FF"/>
                </a:solidFill>
                <a:cs typeface="Times New Roman" charset="0"/>
              </a:rPr>
              <a:t>Platelets</a:t>
            </a:r>
            <a:r>
              <a:rPr lang="en-GB" sz="2600" dirty="0">
                <a:cs typeface="Times New Roman" charset="0"/>
              </a:rPr>
              <a:t>	Thrombocytopenia</a:t>
            </a:r>
          </a:p>
          <a:p>
            <a:pPr>
              <a:spcBef>
                <a:spcPts val="650"/>
              </a:spcBef>
              <a:defRPr/>
            </a:pPr>
            <a:r>
              <a:rPr lang="en-GB" sz="2600" dirty="0">
                <a:cs typeface="Times New Roman" charset="0"/>
              </a:rPr>
              <a:t>			</a:t>
            </a:r>
          </a:p>
          <a:p>
            <a:pPr>
              <a:spcBef>
                <a:spcPts val="650"/>
              </a:spcBef>
              <a:defRPr/>
            </a:pPr>
            <a:r>
              <a:rPr lang="en-GB" sz="2600" dirty="0">
                <a:solidFill>
                  <a:srgbClr val="0000FF"/>
                </a:solidFill>
                <a:cs typeface="Times New Roman" charset="0"/>
              </a:rPr>
              <a:t>               FFP</a:t>
            </a:r>
            <a:r>
              <a:rPr lang="en-GB" sz="2600" dirty="0">
                <a:cs typeface="Times New Roman" charset="0"/>
              </a:rPr>
              <a:t>	Multiple clotting 		factor deficiency</a:t>
            </a:r>
          </a:p>
          <a:p>
            <a:pPr lvl="4">
              <a:lnSpc>
                <a:spcPct val="110000"/>
              </a:lnSpc>
              <a:spcBef>
                <a:spcPts val="650"/>
              </a:spcBef>
              <a:defRPr/>
            </a:pPr>
            <a:endParaRPr lang="en-GB" sz="2600" dirty="0">
              <a:cs typeface="Times New Roman" charset="0"/>
            </a:endParaRPr>
          </a:p>
          <a:p>
            <a:pPr lvl="4">
              <a:lnSpc>
                <a:spcPct val="120000"/>
              </a:lnSpc>
              <a:spcBef>
                <a:spcPts val="650"/>
              </a:spcBef>
              <a:defRPr/>
            </a:pPr>
            <a:r>
              <a:rPr lang="en-GB" sz="2600" dirty="0">
                <a:solidFill>
                  <a:srgbClr val="0000FF"/>
                </a:solidFill>
                <a:cs typeface="Times New Roman" charset="0"/>
              </a:rPr>
              <a:t>CRYO</a:t>
            </a:r>
            <a:r>
              <a:rPr lang="en-GB" sz="2600" dirty="0">
                <a:cs typeface="Times New Roman" charset="0"/>
              </a:rPr>
              <a:t>	</a:t>
            </a:r>
            <a:r>
              <a:rPr lang="en-GB" sz="2600" dirty="0" err="1">
                <a:cs typeface="Times New Roman" charset="0"/>
              </a:rPr>
              <a:t>Hemophilia</a:t>
            </a:r>
            <a:r>
              <a:rPr lang="en-GB" sz="2600" dirty="0">
                <a:cs typeface="Times New Roman" charset="0"/>
              </a:rPr>
              <a:t> A </a:t>
            </a:r>
          </a:p>
          <a:p>
            <a:pPr lvl="4">
              <a:spcBef>
                <a:spcPts val="650"/>
              </a:spcBef>
              <a:defRPr/>
            </a:pPr>
            <a:endParaRPr lang="en-GB" sz="2600" dirty="0">
              <a:cs typeface="Times New Roman" charset="0"/>
            </a:endParaRPr>
          </a:p>
        </p:txBody>
      </p:sp>
      <p:pic>
        <p:nvPicPr>
          <p:cNvPr id="1229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7250" y="2444262"/>
            <a:ext cx="1792288" cy="193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738783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0000"/>
                </a:solidFill>
                <a:latin typeface="Arial" panose="020B0604020202020204" pitchFamily="34" charset="0"/>
                <a:cs typeface="Arial" panose="020B0604020202020204" pitchFamily="34" charset="0"/>
              </a:rPr>
              <a:t>2. Different Storage Conditions</a:t>
            </a:r>
            <a:r>
              <a:rPr lang="en-GB" dirty="0">
                <a:solidFill>
                  <a:srgbClr val="990000"/>
                </a:solidFill>
              </a:rPr>
              <a:t/>
            </a:r>
            <a:br>
              <a:rPr lang="en-GB" dirty="0">
                <a:solidFill>
                  <a:srgbClr val="990000"/>
                </a:solidFill>
              </a:rPr>
            </a:b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33907806"/>
              </p:ext>
            </p:extLst>
          </p:nvPr>
        </p:nvGraphicFramePr>
        <p:xfrm>
          <a:off x="1450975" y="2016125"/>
          <a:ext cx="9604374" cy="3102757"/>
        </p:xfrm>
        <a:graphic>
          <a:graphicData uri="http://schemas.openxmlformats.org/drawingml/2006/table">
            <a:tbl>
              <a:tblPr firstRow="1" bandRow="1">
                <a:tableStyleId>{5C22544A-7EE6-4342-B048-85BDC9FD1C3A}</a:tableStyleId>
              </a:tblPr>
              <a:tblGrid>
                <a:gridCol w="3201458">
                  <a:extLst>
                    <a:ext uri="{9D8B030D-6E8A-4147-A177-3AD203B41FA5}">
                      <a16:colId xmlns:a16="http://schemas.microsoft.com/office/drawing/2014/main" xmlns="" val="781815744"/>
                    </a:ext>
                  </a:extLst>
                </a:gridCol>
                <a:gridCol w="3201458">
                  <a:extLst>
                    <a:ext uri="{9D8B030D-6E8A-4147-A177-3AD203B41FA5}">
                      <a16:colId xmlns:a16="http://schemas.microsoft.com/office/drawing/2014/main" xmlns="" val="3855148444"/>
                    </a:ext>
                  </a:extLst>
                </a:gridCol>
                <a:gridCol w="3201458">
                  <a:extLst>
                    <a:ext uri="{9D8B030D-6E8A-4147-A177-3AD203B41FA5}">
                      <a16:colId xmlns:a16="http://schemas.microsoft.com/office/drawing/2014/main" xmlns="" val="4260676017"/>
                    </a:ext>
                  </a:extLst>
                </a:gridCol>
              </a:tblGrid>
              <a:tr h="542437">
                <a:tc>
                  <a:txBody>
                    <a:bodyPr/>
                    <a:lstStyle/>
                    <a:p>
                      <a:pPr algn="ctr"/>
                      <a:r>
                        <a:rPr lang="en-IN" sz="2400" dirty="0" smtClean="0">
                          <a:solidFill>
                            <a:srgbClr val="C00000"/>
                          </a:solidFill>
                          <a:latin typeface="Arial" panose="020B0604020202020204" pitchFamily="34" charset="0"/>
                          <a:cs typeface="Arial" panose="020B0604020202020204" pitchFamily="34" charset="0"/>
                        </a:rPr>
                        <a:t>Component</a:t>
                      </a:r>
                      <a:endParaRPr lang="en-IN" sz="240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IN" sz="2400" dirty="0" smtClean="0">
                          <a:solidFill>
                            <a:srgbClr val="C00000"/>
                          </a:solidFill>
                          <a:latin typeface="Arial" panose="020B0604020202020204" pitchFamily="34" charset="0"/>
                          <a:cs typeface="Arial" panose="020B0604020202020204" pitchFamily="34" charset="0"/>
                        </a:rPr>
                        <a:t>Temperature</a:t>
                      </a:r>
                      <a:endParaRPr lang="en-IN" sz="240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IN" sz="2400" dirty="0" smtClean="0">
                          <a:solidFill>
                            <a:srgbClr val="C00000"/>
                          </a:solidFill>
                          <a:latin typeface="Arial" panose="020B0604020202020204" pitchFamily="34" charset="0"/>
                          <a:cs typeface="Arial" panose="020B0604020202020204" pitchFamily="34" charset="0"/>
                        </a:rPr>
                        <a:t>Shelf Life</a:t>
                      </a:r>
                      <a:endParaRPr lang="en-IN" sz="2400"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088840153"/>
                  </a:ext>
                </a:extLst>
              </a:tr>
              <a:tr h="370840">
                <a:tc>
                  <a:txBody>
                    <a:bodyPr/>
                    <a:lstStyle/>
                    <a:p>
                      <a:pPr algn="ctr"/>
                      <a:r>
                        <a:rPr lang="en-IN" dirty="0" smtClean="0">
                          <a:latin typeface="Arial" panose="020B0604020202020204" pitchFamily="34" charset="0"/>
                          <a:cs typeface="Arial" panose="020B0604020202020204" pitchFamily="34" charset="0"/>
                        </a:rPr>
                        <a:t>Red Cells</a:t>
                      </a:r>
                    </a:p>
                    <a:p>
                      <a:pPr algn="ctr"/>
                      <a:endParaRPr lang="en-IN" dirty="0">
                        <a:latin typeface="Arial" panose="020B0604020202020204" pitchFamily="34" charset="0"/>
                        <a:cs typeface="Arial" panose="020B0604020202020204" pitchFamily="34" charset="0"/>
                      </a:endParaRPr>
                    </a:p>
                  </a:txBody>
                  <a:tcPr/>
                </a:tc>
                <a:tc>
                  <a:txBody>
                    <a:bodyPr/>
                    <a:lstStyle/>
                    <a:p>
                      <a:pPr algn="ctr"/>
                      <a:r>
                        <a:rPr lang="en-IN" dirty="0" smtClean="0">
                          <a:latin typeface="Arial" panose="020B0604020202020204" pitchFamily="34" charset="0"/>
                          <a:cs typeface="Arial" panose="020B0604020202020204" pitchFamily="34" charset="0"/>
                        </a:rPr>
                        <a:t>2</a:t>
                      </a:r>
                      <a:r>
                        <a:rPr lang="en-IN" baseline="0" dirty="0" smtClean="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-6</a:t>
                      </a:r>
                      <a:r>
                        <a:rPr lang="en-GB" sz="1800" baseline="30000" dirty="0" smtClean="0">
                          <a:latin typeface="Arial" panose="020B0604020202020204" pitchFamily="34" charset="0"/>
                          <a:cs typeface="Arial" panose="020B0604020202020204" pitchFamily="34" charset="0"/>
                        </a:rPr>
                        <a:t>0</a:t>
                      </a:r>
                      <a:r>
                        <a:rPr lang="en-GB" sz="1800" dirty="0" smtClean="0">
                          <a:latin typeface="Arial" panose="020B0604020202020204" pitchFamily="34" charset="0"/>
                          <a:cs typeface="Arial" panose="020B0604020202020204" pitchFamily="34" charset="0"/>
                        </a:rPr>
                        <a:t> C</a:t>
                      </a:r>
                      <a:endParaRPr lang="en-IN" dirty="0">
                        <a:latin typeface="Arial" panose="020B0604020202020204" pitchFamily="34" charset="0"/>
                        <a:cs typeface="Arial" panose="020B0604020202020204" pitchFamily="34" charset="0"/>
                      </a:endParaRPr>
                    </a:p>
                  </a:txBody>
                  <a:tcPr/>
                </a:tc>
                <a:tc>
                  <a:txBody>
                    <a:bodyPr/>
                    <a:lstStyle/>
                    <a:p>
                      <a:pPr algn="ctr"/>
                      <a:r>
                        <a:rPr lang="en-IN" dirty="0" smtClean="0">
                          <a:latin typeface="Arial" panose="020B0604020202020204" pitchFamily="34" charset="0"/>
                          <a:cs typeface="Arial" panose="020B0604020202020204" pitchFamily="34" charset="0"/>
                        </a:rPr>
                        <a:t>42 days</a:t>
                      </a:r>
                      <a:endParaRPr lang="en-I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480771475"/>
                  </a:ext>
                </a:extLst>
              </a:tr>
              <a:tr h="370840">
                <a:tc>
                  <a:txBody>
                    <a:bodyPr/>
                    <a:lstStyle/>
                    <a:p>
                      <a:pPr algn="ctr"/>
                      <a:r>
                        <a:rPr lang="en-IN" dirty="0" smtClean="0">
                          <a:latin typeface="Arial" panose="020B0604020202020204" pitchFamily="34" charset="0"/>
                          <a:cs typeface="Arial" panose="020B0604020202020204" pitchFamily="34" charset="0"/>
                        </a:rPr>
                        <a:t>Platelets</a:t>
                      </a:r>
                    </a:p>
                    <a:p>
                      <a:pPr algn="ctr"/>
                      <a:endParaRPr lang="en-IN" dirty="0">
                        <a:latin typeface="Arial" panose="020B0604020202020204" pitchFamily="34" charset="0"/>
                        <a:cs typeface="Arial" panose="020B0604020202020204" pitchFamily="34" charset="0"/>
                      </a:endParaRPr>
                    </a:p>
                  </a:txBody>
                  <a:tcPr/>
                </a:tc>
                <a:tc>
                  <a:txBody>
                    <a:bodyPr/>
                    <a:lstStyle/>
                    <a:p>
                      <a:pPr algn="ctr"/>
                      <a:r>
                        <a:rPr lang="en-IN" dirty="0" smtClean="0">
                          <a:latin typeface="Arial" panose="020B0604020202020204" pitchFamily="34" charset="0"/>
                          <a:cs typeface="Arial" panose="020B0604020202020204" pitchFamily="34" charset="0"/>
                        </a:rPr>
                        <a:t>20-24</a:t>
                      </a:r>
                      <a:r>
                        <a:rPr lang="en-GB" sz="1800" baseline="30000" dirty="0" smtClean="0">
                          <a:latin typeface="Arial" panose="020B0604020202020204" pitchFamily="34" charset="0"/>
                          <a:cs typeface="Arial" panose="020B0604020202020204" pitchFamily="34" charset="0"/>
                        </a:rPr>
                        <a:t>0</a:t>
                      </a:r>
                      <a:r>
                        <a:rPr lang="en-GB" sz="1800" dirty="0" smtClean="0">
                          <a:latin typeface="Arial" panose="020B0604020202020204" pitchFamily="34" charset="0"/>
                          <a:cs typeface="Arial" panose="020B0604020202020204" pitchFamily="34" charset="0"/>
                        </a:rPr>
                        <a:t> C</a:t>
                      </a:r>
                      <a:endParaRPr lang="en-IN" dirty="0">
                        <a:latin typeface="Arial" panose="020B0604020202020204" pitchFamily="34" charset="0"/>
                        <a:cs typeface="Arial" panose="020B0604020202020204" pitchFamily="34" charset="0"/>
                      </a:endParaRPr>
                    </a:p>
                  </a:txBody>
                  <a:tcPr/>
                </a:tc>
                <a:tc>
                  <a:txBody>
                    <a:bodyPr/>
                    <a:lstStyle/>
                    <a:p>
                      <a:pPr algn="ctr"/>
                      <a:r>
                        <a:rPr lang="en-IN" dirty="0" smtClean="0">
                          <a:latin typeface="Arial" panose="020B0604020202020204" pitchFamily="34" charset="0"/>
                          <a:cs typeface="Arial" panose="020B0604020202020204" pitchFamily="34" charset="0"/>
                        </a:rPr>
                        <a:t>5 days</a:t>
                      </a:r>
                      <a:endParaRPr lang="en-I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634675760"/>
                  </a:ext>
                </a:extLst>
              </a:tr>
              <a:tr h="370840">
                <a:tc>
                  <a:txBody>
                    <a:bodyPr/>
                    <a:lstStyle/>
                    <a:p>
                      <a:pPr algn="ctr"/>
                      <a:r>
                        <a:rPr lang="en-IN" dirty="0" smtClean="0">
                          <a:latin typeface="Arial" panose="020B0604020202020204" pitchFamily="34" charset="0"/>
                          <a:cs typeface="Arial" panose="020B0604020202020204" pitchFamily="34" charset="0"/>
                        </a:rPr>
                        <a:t>Fresh</a:t>
                      </a:r>
                      <a:r>
                        <a:rPr lang="en-IN" baseline="0" dirty="0" smtClean="0">
                          <a:latin typeface="Arial" panose="020B0604020202020204" pitchFamily="34" charset="0"/>
                          <a:cs typeface="Arial" panose="020B0604020202020204" pitchFamily="34" charset="0"/>
                        </a:rPr>
                        <a:t> Frozen Plasma</a:t>
                      </a:r>
                    </a:p>
                    <a:p>
                      <a:pPr algn="ctr"/>
                      <a:endParaRPr lang="en-IN" dirty="0">
                        <a:latin typeface="Arial" panose="020B0604020202020204" pitchFamily="34" charset="0"/>
                        <a:cs typeface="Arial" panose="020B0604020202020204" pitchFamily="34" charset="0"/>
                      </a:endParaRPr>
                    </a:p>
                  </a:txBody>
                  <a:tcPr/>
                </a:tc>
                <a:tc>
                  <a:txBody>
                    <a:bodyPr/>
                    <a:lstStyle/>
                    <a:p>
                      <a:pPr algn="ctr"/>
                      <a:r>
                        <a:rPr lang="en-GB" sz="1800" baseline="30000" dirty="0" smtClean="0">
                          <a:latin typeface="Arial" panose="020B0604020202020204" pitchFamily="34" charset="0"/>
                          <a:cs typeface="Arial" panose="020B0604020202020204" pitchFamily="34" charset="0"/>
                        </a:rPr>
                        <a:t> </a:t>
                      </a:r>
                      <a:r>
                        <a:rPr lang="en-GB" sz="1800" baseline="0" dirty="0" smtClean="0">
                          <a:latin typeface="Arial" panose="020B0604020202020204" pitchFamily="34" charset="0"/>
                          <a:cs typeface="Arial" panose="020B0604020202020204" pitchFamily="34" charset="0"/>
                        </a:rPr>
                        <a:t> -30</a:t>
                      </a:r>
                      <a:r>
                        <a:rPr lang="en-GB" sz="1800" baseline="30000" dirty="0" smtClean="0">
                          <a:latin typeface="Arial" panose="020B0604020202020204" pitchFamily="34" charset="0"/>
                          <a:cs typeface="Arial" panose="020B0604020202020204" pitchFamily="34" charset="0"/>
                        </a:rPr>
                        <a:t>0</a:t>
                      </a:r>
                      <a:r>
                        <a:rPr lang="en-GB" sz="1800" dirty="0" smtClean="0">
                          <a:latin typeface="Arial" panose="020B0604020202020204" pitchFamily="34" charset="0"/>
                          <a:cs typeface="Arial" panose="020B0604020202020204" pitchFamily="34" charset="0"/>
                        </a:rPr>
                        <a:t> C</a:t>
                      </a:r>
                      <a:endParaRPr lang="en-IN" dirty="0">
                        <a:latin typeface="Arial" panose="020B0604020202020204" pitchFamily="34" charset="0"/>
                        <a:cs typeface="Arial" panose="020B0604020202020204" pitchFamily="34" charset="0"/>
                      </a:endParaRPr>
                    </a:p>
                  </a:txBody>
                  <a:tcPr/>
                </a:tc>
                <a:tc>
                  <a:txBody>
                    <a:bodyPr/>
                    <a:lstStyle/>
                    <a:p>
                      <a:pPr algn="ctr"/>
                      <a:r>
                        <a:rPr lang="en-IN" dirty="0" smtClean="0">
                          <a:latin typeface="Arial" panose="020B0604020202020204" pitchFamily="34" charset="0"/>
                          <a:cs typeface="Arial" panose="020B0604020202020204" pitchFamily="34" charset="0"/>
                        </a:rPr>
                        <a:t>1 year</a:t>
                      </a:r>
                      <a:endParaRPr lang="en-I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668959601"/>
                  </a:ext>
                </a:extLst>
              </a:tr>
              <a:tr h="370840">
                <a:tc>
                  <a:txBody>
                    <a:bodyPr/>
                    <a:lstStyle/>
                    <a:p>
                      <a:pPr algn="ctr"/>
                      <a:r>
                        <a:rPr lang="en-IN" dirty="0" err="1" smtClean="0">
                          <a:latin typeface="Arial" panose="020B0604020202020204" pitchFamily="34" charset="0"/>
                          <a:cs typeface="Arial" panose="020B0604020202020204" pitchFamily="34" charset="0"/>
                        </a:rPr>
                        <a:t>Cryoprecipitates</a:t>
                      </a:r>
                      <a:endParaRPr lang="en-IN" dirty="0">
                        <a:latin typeface="Arial" panose="020B0604020202020204" pitchFamily="34" charset="0"/>
                        <a:cs typeface="Arial" panose="020B0604020202020204" pitchFamily="34" charset="0"/>
                      </a:endParaRPr>
                    </a:p>
                  </a:txBody>
                  <a:tcPr/>
                </a:tc>
                <a:tc>
                  <a:txBody>
                    <a:bodyPr/>
                    <a:lstStyle/>
                    <a:p>
                      <a:pPr algn="ctr"/>
                      <a:r>
                        <a:rPr lang="en-IN" dirty="0" smtClean="0">
                          <a:latin typeface="Arial" panose="020B0604020202020204" pitchFamily="34" charset="0"/>
                          <a:cs typeface="Arial" panose="020B0604020202020204" pitchFamily="34" charset="0"/>
                        </a:rPr>
                        <a:t>-40</a:t>
                      </a:r>
                      <a:r>
                        <a:rPr lang="en-GB" sz="1800" baseline="30000" dirty="0" smtClean="0">
                          <a:latin typeface="Arial" panose="020B0604020202020204" pitchFamily="34" charset="0"/>
                          <a:cs typeface="Arial" panose="020B0604020202020204" pitchFamily="34" charset="0"/>
                        </a:rPr>
                        <a:t>0</a:t>
                      </a:r>
                      <a:r>
                        <a:rPr lang="en-GB" sz="1800" dirty="0" smtClean="0">
                          <a:latin typeface="Arial" panose="020B0604020202020204" pitchFamily="34" charset="0"/>
                          <a:cs typeface="Arial" panose="020B0604020202020204" pitchFamily="34" charset="0"/>
                        </a:rPr>
                        <a:t> C</a:t>
                      </a:r>
                      <a:endParaRPr lang="en-IN"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Arial" panose="020B0604020202020204" pitchFamily="34" charset="0"/>
                          <a:cs typeface="Arial" panose="020B0604020202020204" pitchFamily="34" charset="0"/>
                        </a:rPr>
                        <a:t>1 year</a:t>
                      </a:r>
                    </a:p>
                    <a:p>
                      <a:pPr algn="ctr"/>
                      <a:endParaRPr lang="en-I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762036243"/>
                  </a:ext>
                </a:extLst>
              </a:tr>
            </a:tbl>
          </a:graphicData>
        </a:graphic>
      </p:graphicFrame>
    </p:spTree>
    <p:extLst>
      <p:ext uri="{BB962C8B-B14F-4D97-AF65-F5344CB8AC3E}">
        <p14:creationId xmlns:p14="http://schemas.microsoft.com/office/powerpoint/2010/main" xmlns="" val="4072515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0000"/>
                </a:solidFill>
                <a:latin typeface="Arial" panose="020B0604020202020204" pitchFamily="34" charset="0"/>
                <a:cs typeface="Arial" panose="020B0604020202020204" pitchFamily="34" charset="0"/>
              </a:rPr>
              <a:t>3. Conservation of Scarce Resource</a:t>
            </a:r>
            <a:r>
              <a:rPr lang="en-GB" dirty="0">
                <a:solidFill>
                  <a:srgbClr val="990000"/>
                </a:solidFill>
              </a:rPr>
              <a:t/>
            </a:r>
            <a:br>
              <a:rPr lang="en-GB" dirty="0">
                <a:solidFill>
                  <a:srgbClr val="990000"/>
                </a:solidFill>
              </a:rPr>
            </a:br>
            <a:endParaRPr lang="en-IN" dirty="0"/>
          </a:p>
        </p:txBody>
      </p:sp>
      <p:sp>
        <p:nvSpPr>
          <p:cNvPr id="3" name="Content Placeholder 2"/>
          <p:cNvSpPr>
            <a:spLocks noGrp="1"/>
          </p:cNvSpPr>
          <p:nvPr>
            <p:ph idx="1"/>
          </p:nvPr>
        </p:nvSpPr>
        <p:spPr/>
        <p:txBody>
          <a:bodyPr/>
          <a:lstStyle/>
          <a:p>
            <a:pPr marL="228600" lvl="4">
              <a:spcBef>
                <a:spcPts val="1000"/>
              </a:spcBef>
            </a:pPr>
            <a:r>
              <a:rPr lang="en-GB" sz="2800" dirty="0"/>
              <a:t>Separation of  whole blood in 3-4 </a:t>
            </a:r>
            <a:r>
              <a:rPr lang="en-GB" sz="2800" dirty="0" smtClean="0"/>
              <a:t>components</a:t>
            </a:r>
          </a:p>
          <a:p>
            <a:pPr marL="228600" lvl="4">
              <a:spcBef>
                <a:spcPts val="1000"/>
              </a:spcBef>
            </a:pPr>
            <a:r>
              <a:rPr lang="en-GB" sz="2800" dirty="0"/>
              <a:t>Benefits more than one  patient at a time.</a:t>
            </a:r>
          </a:p>
          <a:p>
            <a:pPr marL="228600" lvl="4">
              <a:spcBef>
                <a:spcPts val="1000"/>
              </a:spcBef>
            </a:pPr>
            <a:endParaRPr lang="en-GB" sz="2800" dirty="0"/>
          </a:p>
          <a:p>
            <a:endParaRPr lang="en-IN" dirty="0"/>
          </a:p>
        </p:txBody>
      </p:sp>
    </p:spTree>
    <p:extLst>
      <p:ext uri="{BB962C8B-B14F-4D97-AF65-F5344CB8AC3E}">
        <p14:creationId xmlns:p14="http://schemas.microsoft.com/office/powerpoint/2010/main" xmlns="" val="376474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cap="none" dirty="0" smtClean="0">
                <a:solidFill>
                  <a:srgbClr val="FF0000"/>
                </a:solidFill>
                <a:latin typeface="Arial" panose="020B0604020202020204" pitchFamily="34" charset="0"/>
                <a:cs typeface="Arial" panose="020B0604020202020204" pitchFamily="34" charset="0"/>
              </a:rPr>
              <a:t>One Unit Can Save Three To Four Lives</a:t>
            </a:r>
            <a:endParaRPr lang="en-IN" b="1" cap="none" dirty="0">
              <a:solidFill>
                <a:srgbClr val="FF000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29862" y="2004645"/>
            <a:ext cx="8379069" cy="3622432"/>
          </a:xfrm>
          <a:prstGeom prst="rect">
            <a:avLst/>
          </a:prstGeom>
        </p:spPr>
      </p:pic>
    </p:spTree>
    <p:extLst>
      <p:ext uri="{BB962C8B-B14F-4D97-AF65-F5344CB8AC3E}">
        <p14:creationId xmlns:p14="http://schemas.microsoft.com/office/powerpoint/2010/main" xmlns="" val="1990512669"/>
      </p:ext>
    </p:extLst>
  </p:cSld>
  <p:clrMapOvr>
    <a:masterClrMapping/>
  </p:clrMapOvr>
</p:sld>
</file>

<file path=ppt/theme/theme1.xml><?xml version="1.0" encoding="utf-8"?>
<a:theme xmlns:a="http://schemas.openxmlformats.org/drawingml/2006/main" name="Gallery">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332</TotalTime>
  <Words>2206</Words>
  <Application>Microsoft Office PowerPoint</Application>
  <PresentationFormat>Custom</PresentationFormat>
  <Paragraphs>320</Paragraphs>
  <Slides>53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Gallery</vt:lpstr>
      <vt:lpstr>Clip</vt:lpstr>
      <vt:lpstr>Rational Use of Blood &amp;  Blood Administration</vt:lpstr>
      <vt:lpstr>Blood Components</vt:lpstr>
      <vt:lpstr>The Appropriate Use Of Blood And Blood Products</vt:lpstr>
      <vt:lpstr>Indication Vs Clinical Benefit</vt:lpstr>
      <vt:lpstr>Slide 5</vt:lpstr>
      <vt:lpstr>Slide 6</vt:lpstr>
      <vt:lpstr>2. Different Storage Conditions </vt:lpstr>
      <vt:lpstr>3. Conservation of Scarce Resource </vt:lpstr>
      <vt:lpstr>One Unit Can Save Three To Four Lives</vt:lpstr>
      <vt:lpstr>Why ‘Whole Blood’ is Not Rational </vt:lpstr>
      <vt:lpstr>Whole Blood Vs Packed Red Cells</vt:lpstr>
      <vt:lpstr>Fresh Blood” – A Misconception </vt:lpstr>
      <vt:lpstr>Prescribing Blood: A Checklist For Clinicians </vt:lpstr>
      <vt:lpstr>Slide 14</vt:lpstr>
      <vt:lpstr>Rational Use of Blood </vt:lpstr>
      <vt:lpstr> Choice for ABO Blood Groups </vt:lpstr>
      <vt:lpstr>Slide 17</vt:lpstr>
      <vt:lpstr>Blood Administration</vt:lpstr>
      <vt:lpstr>Blood request form</vt:lpstr>
      <vt:lpstr>Slide 20</vt:lpstr>
      <vt:lpstr>Blood samples</vt:lpstr>
      <vt:lpstr>Slide 22</vt:lpstr>
      <vt:lpstr>Retention of blood samples:</vt:lpstr>
      <vt:lpstr>Red cell compatibility testing</vt:lpstr>
      <vt:lpstr>Collection and receipt of blood</vt:lpstr>
      <vt:lpstr>Slide 26</vt:lpstr>
      <vt:lpstr>Blood Bag Should Be Checked For:  </vt:lpstr>
      <vt:lpstr>Checking For Signs Of Deterioration </vt:lpstr>
      <vt:lpstr>Normal / Haemolyzed</vt:lpstr>
      <vt:lpstr>Discarding Blood</vt:lpstr>
      <vt:lpstr>Blood Transfusion Set</vt:lpstr>
      <vt:lpstr>Compatible Solutions With Blood  </vt:lpstr>
      <vt:lpstr>Recording of Transfusion</vt:lpstr>
      <vt:lpstr>Slide 34</vt:lpstr>
      <vt:lpstr> Colour coded labels</vt:lpstr>
      <vt:lpstr> Yellow – ‘A’ blood group </vt:lpstr>
      <vt:lpstr> Pink – ‘B’ blood group </vt:lpstr>
      <vt:lpstr> Blue – ‘O’ blood group </vt:lpstr>
      <vt:lpstr> White – ‘AB’ blood group </vt:lpstr>
      <vt:lpstr>IN THE WARDS/ OT</vt:lpstr>
      <vt:lpstr>Slide 41</vt:lpstr>
      <vt:lpstr>Monitoring Of The Patient</vt:lpstr>
      <vt:lpstr>After Starting Blood: </vt:lpstr>
      <vt:lpstr>Slide 44</vt:lpstr>
      <vt:lpstr>Slide 45</vt:lpstr>
      <vt:lpstr>Patient’s Blood Transfusion Notes</vt:lpstr>
      <vt:lpstr>Patient’s Blood Transfusion Notes</vt:lpstr>
      <vt:lpstr>Compatibility/ Reaction Form</vt:lpstr>
      <vt:lpstr>Warming blood </vt:lpstr>
      <vt:lpstr>Indications</vt:lpstr>
      <vt:lpstr>Slide 51</vt:lpstr>
      <vt:lpstr>References</vt:lpstr>
      <vt:lpstr>“Donate blood Save Lives”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Rational Use of Blood &amp;  Blood Administration</dc:title>
  <dc:creator>AIIMS</dc:creator>
  <cp:lastModifiedBy>Blood Bank</cp:lastModifiedBy>
  <cp:revision>34</cp:revision>
  <dcterms:created xsi:type="dcterms:W3CDTF">2019-02-12T08:58:45Z</dcterms:created>
  <dcterms:modified xsi:type="dcterms:W3CDTF">2019-08-28T06:43:49Z</dcterms:modified>
</cp:coreProperties>
</file>