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365" r:id="rId3"/>
    <p:sldId id="257" r:id="rId4"/>
    <p:sldId id="345" r:id="rId5"/>
    <p:sldId id="364" r:id="rId6"/>
    <p:sldId id="259" r:id="rId7"/>
    <p:sldId id="260" r:id="rId8"/>
    <p:sldId id="338" r:id="rId9"/>
    <p:sldId id="261" r:id="rId10"/>
    <p:sldId id="262" r:id="rId11"/>
    <p:sldId id="419" r:id="rId12"/>
    <p:sldId id="339" r:id="rId13"/>
    <p:sldId id="264" r:id="rId14"/>
    <p:sldId id="296" r:id="rId15"/>
    <p:sldId id="306" r:id="rId16"/>
    <p:sldId id="297" r:id="rId17"/>
    <p:sldId id="298" r:id="rId18"/>
    <p:sldId id="302" r:id="rId19"/>
    <p:sldId id="303" r:id="rId20"/>
    <p:sldId id="304" r:id="rId21"/>
    <p:sldId id="341" r:id="rId22"/>
    <p:sldId id="343" r:id="rId23"/>
    <p:sldId id="340" r:id="rId24"/>
    <p:sldId id="417" r:id="rId25"/>
    <p:sldId id="418" r:id="rId26"/>
    <p:sldId id="309" r:id="rId27"/>
    <p:sldId id="310" r:id="rId28"/>
    <p:sldId id="311" r:id="rId29"/>
    <p:sldId id="312" r:id="rId30"/>
    <p:sldId id="314" r:id="rId31"/>
    <p:sldId id="313" r:id="rId32"/>
    <p:sldId id="315" r:id="rId33"/>
    <p:sldId id="316" r:id="rId34"/>
    <p:sldId id="366" r:id="rId35"/>
    <p:sldId id="377" r:id="rId36"/>
    <p:sldId id="379" r:id="rId37"/>
    <p:sldId id="382" r:id="rId38"/>
    <p:sldId id="380" r:id="rId39"/>
    <p:sldId id="381" r:id="rId40"/>
    <p:sldId id="383" r:id="rId41"/>
    <p:sldId id="384" r:id="rId42"/>
    <p:sldId id="385" r:id="rId43"/>
    <p:sldId id="386" r:id="rId44"/>
    <p:sldId id="387" r:id="rId45"/>
    <p:sldId id="388" r:id="rId46"/>
    <p:sldId id="389" r:id="rId47"/>
    <p:sldId id="390" r:id="rId48"/>
    <p:sldId id="392" r:id="rId49"/>
    <p:sldId id="391" r:id="rId50"/>
    <p:sldId id="394" r:id="rId51"/>
    <p:sldId id="395" r:id="rId52"/>
    <p:sldId id="421" r:id="rId53"/>
    <p:sldId id="396" r:id="rId54"/>
    <p:sldId id="397" r:id="rId55"/>
    <p:sldId id="398" r:id="rId56"/>
    <p:sldId id="399" r:id="rId57"/>
    <p:sldId id="400" r:id="rId58"/>
    <p:sldId id="401" r:id="rId59"/>
    <p:sldId id="402" r:id="rId60"/>
    <p:sldId id="403" r:id="rId61"/>
    <p:sldId id="404" r:id="rId62"/>
    <p:sldId id="405" r:id="rId63"/>
    <p:sldId id="406" r:id="rId64"/>
    <p:sldId id="407" r:id="rId65"/>
    <p:sldId id="412" r:id="rId66"/>
    <p:sldId id="409" r:id="rId67"/>
    <p:sldId id="410" r:id="rId68"/>
    <p:sldId id="411" r:id="rId69"/>
    <p:sldId id="413" r:id="rId70"/>
    <p:sldId id="414" r:id="rId71"/>
    <p:sldId id="415" r:id="rId72"/>
    <p:sldId id="416" r:id="rId73"/>
    <p:sldId id="363" r:id="rId74"/>
    <p:sldId id="42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8" d="100"/>
          <a:sy n="108" d="100"/>
        </p:scale>
        <p:origin x="12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D4B9D324-8DC1-4B40-B229-75F0CF2B725F}"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450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321062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463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089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4278045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919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1900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6979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9645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251021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B9D324-8DC1-4B40-B229-75F0CF2B725F}"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1434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101326899"/>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4B9D324-8DC1-4B40-B229-75F0CF2B725F}"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4065906"/>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4B9D324-8DC1-4B40-B229-75F0CF2B725F}"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2293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70651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B9D324-8DC1-4B40-B229-75F0CF2B725F}"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07709537"/>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FC68E48-389F-421A-80D4-01BF2528BE18}"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382543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C68E48-389F-421A-80D4-01BF2528BE18}" type="datetimeFigureOut">
              <a:rPr lang="en-IN" smtClean="0"/>
              <a:pPr/>
              <a:t>28-08-2019</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B9D324-8DC1-4B40-B229-75F0CF2B725F}" type="slidenum">
              <a:rPr lang="en-IN" smtClean="0"/>
              <a:pPr/>
              <a:t>‹#›</a:t>
            </a:fld>
            <a:endParaRPr lang="en-IN"/>
          </a:p>
        </p:txBody>
      </p:sp>
    </p:spTree>
    <p:extLst>
      <p:ext uri="{BB962C8B-B14F-4D97-AF65-F5344CB8AC3E}">
        <p14:creationId xmlns:p14="http://schemas.microsoft.com/office/powerpoint/2010/main" xmlns="" val="40722236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20571"/>
            <a:ext cx="6815669" cy="1766094"/>
          </a:xfrm>
        </p:spPr>
        <p:txBody>
          <a:bodyPr/>
          <a:lstStyle/>
          <a:p>
            <a:r>
              <a:rPr lang="en-IN" sz="2800" b="1" dirty="0" smtClean="0">
                <a:solidFill>
                  <a:srgbClr val="C00000"/>
                </a:solidFill>
                <a:latin typeface="Calibri" panose="020F0502020204030204" pitchFamily="34" charset="0"/>
                <a:cs typeface="Calibri" panose="020F0502020204030204" pitchFamily="34" charset="0"/>
              </a:rPr>
              <a:t/>
            </a:r>
            <a:br>
              <a:rPr lang="en-IN" sz="2800" b="1" dirty="0" smtClean="0">
                <a:solidFill>
                  <a:srgbClr val="C00000"/>
                </a:solidFill>
                <a:latin typeface="Calibri" panose="020F0502020204030204" pitchFamily="34" charset="0"/>
                <a:cs typeface="Calibri" panose="020F0502020204030204" pitchFamily="34" charset="0"/>
              </a:rPr>
            </a:br>
            <a:r>
              <a:rPr lang="en-IN" sz="3600" b="1" dirty="0" smtClean="0">
                <a:solidFill>
                  <a:srgbClr val="C00000"/>
                </a:solidFill>
                <a:latin typeface="Calibri" panose="020F0502020204030204" pitchFamily="34" charset="0"/>
                <a:cs typeface="Calibri" panose="020F0502020204030204" pitchFamily="34" charset="0"/>
              </a:rPr>
              <a:t>Phlebotomy</a:t>
            </a:r>
            <a:br>
              <a:rPr lang="en-IN" sz="3600" b="1" dirty="0" smtClean="0">
                <a:solidFill>
                  <a:srgbClr val="C00000"/>
                </a:solidFill>
                <a:latin typeface="Calibri" panose="020F0502020204030204" pitchFamily="34" charset="0"/>
                <a:cs typeface="Calibri" panose="020F0502020204030204" pitchFamily="34" charset="0"/>
              </a:rPr>
            </a:br>
            <a:r>
              <a:rPr lang="en-IN" sz="3600" b="1" dirty="0" smtClean="0">
                <a:solidFill>
                  <a:srgbClr val="C00000"/>
                </a:solidFill>
                <a:latin typeface="Calibri" panose="020F0502020204030204" pitchFamily="34" charset="0"/>
                <a:cs typeface="Calibri" panose="020F0502020204030204" pitchFamily="34" charset="0"/>
              </a:rPr>
              <a:t>&amp; </a:t>
            </a:r>
            <a:br>
              <a:rPr lang="en-IN" sz="3600" b="1" dirty="0" smtClean="0">
                <a:solidFill>
                  <a:srgbClr val="C00000"/>
                </a:solidFill>
                <a:latin typeface="Calibri" panose="020F0502020204030204" pitchFamily="34" charset="0"/>
                <a:cs typeface="Calibri" panose="020F0502020204030204" pitchFamily="34" charset="0"/>
              </a:rPr>
            </a:br>
            <a:r>
              <a:rPr lang="en-IN" sz="3600" b="1" dirty="0" smtClean="0">
                <a:solidFill>
                  <a:srgbClr val="C00000"/>
                </a:solidFill>
                <a:latin typeface="Calibri" panose="020F0502020204030204" pitchFamily="34" charset="0"/>
                <a:cs typeface="Calibri" panose="020F0502020204030204" pitchFamily="34" charset="0"/>
              </a:rPr>
              <a:t>Donor Reactions</a:t>
            </a:r>
            <a:endParaRPr lang="en-IN" sz="3600" b="1" dirty="0">
              <a:solidFill>
                <a:srgbClr val="C0000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692398" y="3784349"/>
            <a:ext cx="6815669" cy="1530034"/>
          </a:xfrm>
        </p:spPr>
        <p:txBody>
          <a:bodyPr>
            <a:normAutofit/>
          </a:bodyPr>
          <a:lstStyle/>
          <a:p>
            <a:pPr>
              <a:lnSpc>
                <a:spcPct val="110000"/>
              </a:lnSpc>
            </a:pPr>
            <a:endParaRPr lang="en-IN" sz="1900" b="1" dirty="0" smtClean="0">
              <a:latin typeface="Calibri" panose="020F0502020204030204" pitchFamily="34" charset="0"/>
              <a:cs typeface="Calibri" panose="020F0502020204030204" pitchFamily="34" charset="0"/>
            </a:endParaRPr>
          </a:p>
          <a:p>
            <a:pPr>
              <a:lnSpc>
                <a:spcPct val="110000"/>
              </a:lnSpc>
            </a:pPr>
            <a:r>
              <a:rPr lang="en-IN" sz="1600" b="1" dirty="0" smtClean="0">
                <a:solidFill>
                  <a:srgbClr val="C00000"/>
                </a:solidFill>
                <a:latin typeface="Calibri" panose="020F0502020204030204" pitchFamily="34" charset="0"/>
                <a:cs typeface="Calibri" panose="020F0502020204030204" pitchFamily="34" charset="0"/>
              </a:rPr>
              <a:t>                                                                                                                                                                              </a:t>
            </a:r>
            <a:endParaRPr lang="en-IN" sz="1600" b="1" dirty="0">
              <a:latin typeface="Calibri" panose="020F0502020204030204" pitchFamily="34" charset="0"/>
              <a:cs typeface="Calibri" panose="020F0502020204030204" pitchFamily="34" charset="0"/>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19563"/>
            <a:ext cx="1579001" cy="17131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054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Vein Selection</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Often the best veins to use are not the ones seen most easily.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Differences </a:t>
            </a:r>
            <a:r>
              <a:rPr lang="en-US" dirty="0">
                <a:latin typeface="Calibri" panose="020F0502020204030204" pitchFamily="34" charset="0"/>
                <a:cs typeface="Calibri" panose="020F0502020204030204" pitchFamily="34" charset="0"/>
              </a:rPr>
              <a:t>in the anatomy of arms among donors may cause problems in proper vein selection.  </a:t>
            </a:r>
            <a:endParaRPr lang="en-US" dirty="0" smtClean="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Vein </a:t>
            </a:r>
            <a:r>
              <a:rPr lang="en-US" dirty="0">
                <a:latin typeface="Calibri" panose="020F0502020204030204" pitchFamily="34" charset="0"/>
                <a:cs typeface="Calibri" panose="020F0502020204030204" pitchFamily="34" charset="0"/>
              </a:rPr>
              <a:t>location may differ from donor to donor.  </a:t>
            </a:r>
            <a:endParaRPr lang="en-US" dirty="0" smtClean="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It </a:t>
            </a:r>
            <a:r>
              <a:rPr lang="en-US" dirty="0">
                <a:latin typeface="Calibri" panose="020F0502020204030204" pitchFamily="34" charset="0"/>
                <a:cs typeface="Calibri" panose="020F0502020204030204" pitchFamily="34" charset="0"/>
              </a:rPr>
              <a:t>is essential for the phlebotomist to know the general anatomy of the arm. </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51835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dian cubital vei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2569" y="1500553"/>
            <a:ext cx="7763607" cy="4302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4404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Calibri" panose="020F0502020204030204" pitchFamily="34" charset="0"/>
                <a:cs typeface="Calibri" panose="020F0502020204030204" pitchFamily="34" charset="0"/>
              </a:rPr>
              <a:t>Differences b/w Artery and Vein</a:t>
            </a:r>
            <a:endParaRPr lang="en-US" b="1" dirty="0">
              <a:solidFill>
                <a:srgbClr val="C00000"/>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839080" y="2543816"/>
            <a:ext cx="10747869" cy="3624973"/>
          </a:xfrm>
          <a:prstGeom prst="rect">
            <a:avLst/>
          </a:prstGeom>
        </p:spPr>
      </p:pic>
    </p:spTree>
    <p:extLst>
      <p:ext uri="{BB962C8B-B14F-4D97-AF65-F5344CB8AC3E}">
        <p14:creationId xmlns:p14="http://schemas.microsoft.com/office/powerpoint/2010/main" xmlns="" val="2440739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Calibri" panose="020F0502020204030204" pitchFamily="34" charset="0"/>
                <a:cs typeface="Calibri" panose="020F0502020204030204" pitchFamily="34" charset="0"/>
              </a:rPr>
              <a:t>Donor care</a:t>
            </a:r>
            <a:endParaRPr lang="en-IN" b="1"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cs typeface="Calibri" panose="020F0502020204030204" pitchFamily="34" charset="0"/>
              </a:rPr>
              <a:t>Before</a:t>
            </a:r>
            <a:r>
              <a:rPr lang="en-US" dirty="0">
                <a:latin typeface="Calibri" panose="020F0502020204030204" pitchFamily="34" charset="0"/>
                <a:cs typeface="Calibri" panose="020F0502020204030204" pitchFamily="34" charset="0"/>
              </a:rPr>
              <a:t>, during and after donation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Donating </a:t>
            </a:r>
            <a:r>
              <a:rPr lang="en-US" dirty="0">
                <a:latin typeface="Calibri" panose="020F0502020204030204" pitchFamily="34" charset="0"/>
                <a:cs typeface="Calibri" panose="020F0502020204030204" pitchFamily="34" charset="0"/>
              </a:rPr>
              <a:t>blood should be a pleasant experience</a:t>
            </a: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venue must be a safe place for the donor</a:t>
            </a: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venue must be comfortable - temperature, surroundings</a:t>
            </a:r>
          </a:p>
          <a:p>
            <a:r>
              <a:rPr lang="en-US" dirty="0" smtClean="0">
                <a:latin typeface="Calibri" panose="020F0502020204030204" pitchFamily="34" charset="0"/>
                <a:cs typeface="Calibri" panose="020F0502020204030204" pitchFamily="34" charset="0"/>
              </a:rPr>
              <a:t>Staff </a:t>
            </a:r>
            <a:r>
              <a:rPr lang="en-US" dirty="0">
                <a:latin typeface="Calibri" panose="020F0502020204030204" pitchFamily="34" charset="0"/>
                <a:cs typeface="Calibri" panose="020F0502020204030204" pitchFamily="34" charset="0"/>
              </a:rPr>
              <a:t>must be trained in interpersonal skills</a:t>
            </a:r>
          </a:p>
          <a:p>
            <a:pPr marL="0" indent="0">
              <a:buNone/>
            </a:pPr>
            <a:r>
              <a:rPr lang="en-US" b="1" dirty="0" smtClean="0">
                <a:latin typeface="Calibri" panose="020F0502020204030204" pitchFamily="34" charset="0"/>
                <a:cs typeface="Calibri" panose="020F0502020204030204" pitchFamily="34" charset="0"/>
              </a:rPr>
              <a:t>Adverse </a:t>
            </a:r>
            <a:r>
              <a:rPr lang="en-US" b="1" dirty="0">
                <a:latin typeface="Calibri" panose="020F0502020204030204" pitchFamily="34" charset="0"/>
                <a:cs typeface="Calibri" panose="020F0502020204030204" pitchFamily="34" charset="0"/>
              </a:rPr>
              <a:t>reactions </a:t>
            </a:r>
            <a:endParaRPr lang="en-US" b="1"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Facilities </a:t>
            </a:r>
            <a:r>
              <a:rPr lang="en-US" dirty="0">
                <a:latin typeface="Calibri" panose="020F0502020204030204" pitchFamily="34" charset="0"/>
                <a:cs typeface="Calibri" panose="020F0502020204030204" pitchFamily="34" charset="0"/>
              </a:rPr>
              <a:t>to deal with any reactions before, during or after donation</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63074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Calibri" panose="020F0502020204030204" pitchFamily="34" charset="0"/>
                <a:cs typeface="Calibri" panose="020F0502020204030204" pitchFamily="34" charset="0"/>
              </a:rPr>
              <a:t>Pre- Donation Checks of </a:t>
            </a:r>
            <a:r>
              <a:rPr lang="en-US" b="1" dirty="0" smtClean="0">
                <a:solidFill>
                  <a:srgbClr val="C00000"/>
                </a:solidFill>
                <a:latin typeface="Calibri" panose="020F0502020204030204" pitchFamily="34" charset="0"/>
                <a:cs typeface="Calibri" panose="020F0502020204030204" pitchFamily="34" charset="0"/>
              </a:rPr>
              <a:t>Equipment</a:t>
            </a:r>
            <a:endParaRPr lang="en-IN" b="1"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All equipment and materials must be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Correct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Clean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Calibrated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Checked for performance </a:t>
            </a:r>
            <a:endParaRPr lang="en-US" dirty="0" smtClean="0">
              <a:latin typeface="Calibri" panose="020F0502020204030204" pitchFamily="34" charset="0"/>
              <a:cs typeface="Calibri" panose="020F0502020204030204" pitchFamily="34" charset="0"/>
            </a:endParaRPr>
          </a:p>
          <a:p>
            <a:pPr marL="0" indent="0">
              <a:buNone/>
            </a:pPr>
            <a:r>
              <a:rPr lang="en-US"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Ready for </a:t>
            </a:r>
            <a:r>
              <a:rPr lang="en-US" dirty="0" smtClean="0">
                <a:latin typeface="Calibri" panose="020F0502020204030204" pitchFamily="34" charset="0"/>
                <a:cs typeface="Calibri" panose="020F0502020204030204" pitchFamily="34" charset="0"/>
              </a:rPr>
              <a:t>use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23983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C00000"/>
                </a:solidFill>
                <a:latin typeface="Calibri" panose="020F0502020204030204" pitchFamily="34" charset="0"/>
                <a:cs typeface="Calibri" panose="020F0502020204030204" pitchFamily="34" charset="0"/>
              </a:rPr>
              <a:t>Equipments</a:t>
            </a:r>
            <a:r>
              <a:rPr lang="en-US" b="1" dirty="0" smtClean="0">
                <a:solidFill>
                  <a:srgbClr val="C00000"/>
                </a:solidFill>
                <a:latin typeface="Calibri" panose="020F0502020204030204" pitchFamily="34" charset="0"/>
                <a:cs typeface="Calibri" panose="020F0502020204030204" pitchFamily="34" charset="0"/>
              </a:rPr>
              <a:t> &amp; Material Required in Donation Room</a:t>
            </a:r>
            <a:endParaRPr lang="en-US" b="1"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Calibri" panose="020F0502020204030204" pitchFamily="34" charset="0"/>
                <a:cs typeface="Calibri" panose="020F0502020204030204" pitchFamily="34" charset="0"/>
              </a:rPr>
              <a:t>Donor Couch</a:t>
            </a:r>
          </a:p>
          <a:p>
            <a:r>
              <a:rPr lang="en-US" dirty="0" smtClean="0">
                <a:latin typeface="Calibri" panose="020F0502020204030204" pitchFamily="34" charset="0"/>
                <a:cs typeface="Calibri" panose="020F0502020204030204" pitchFamily="34" charset="0"/>
              </a:rPr>
              <a:t>Blood Bags</a:t>
            </a:r>
          </a:p>
          <a:p>
            <a:r>
              <a:rPr lang="en-US" dirty="0" smtClean="0">
                <a:latin typeface="Calibri" panose="020F0502020204030204" pitchFamily="34" charset="0"/>
                <a:cs typeface="Calibri" panose="020F0502020204030204" pitchFamily="34" charset="0"/>
              </a:rPr>
              <a:t>Blood </a:t>
            </a:r>
            <a:r>
              <a:rPr lang="en-US" dirty="0">
                <a:latin typeface="Calibri" panose="020F0502020204030204" pitchFamily="34" charset="0"/>
                <a:cs typeface="Calibri" panose="020F0502020204030204" pitchFamily="34" charset="0"/>
              </a:rPr>
              <a:t>collection </a:t>
            </a:r>
            <a:r>
              <a:rPr lang="en-US" dirty="0" smtClean="0">
                <a:latin typeface="Calibri" panose="020F0502020204030204" pitchFamily="34" charset="0"/>
                <a:cs typeface="Calibri" panose="020F0502020204030204" pitchFamily="34" charset="0"/>
              </a:rPr>
              <a:t>mixer</a:t>
            </a:r>
          </a:p>
          <a:p>
            <a:r>
              <a:rPr lang="en-US" dirty="0" smtClean="0">
                <a:latin typeface="Calibri" panose="020F0502020204030204" pitchFamily="34" charset="0"/>
                <a:cs typeface="Calibri" panose="020F0502020204030204" pitchFamily="34" charset="0"/>
              </a:rPr>
              <a:t>Needle </a:t>
            </a:r>
            <a:r>
              <a:rPr lang="en-US" dirty="0">
                <a:latin typeface="Calibri" panose="020F0502020204030204" pitchFamily="34" charset="0"/>
                <a:cs typeface="Calibri" panose="020F0502020204030204" pitchFamily="34" charset="0"/>
              </a:rPr>
              <a:t>destroyer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Tube </a:t>
            </a:r>
            <a:r>
              <a:rPr lang="en-US" dirty="0">
                <a:latin typeface="Calibri" panose="020F0502020204030204" pitchFamily="34" charset="0"/>
                <a:cs typeface="Calibri" panose="020F0502020204030204" pitchFamily="34" charset="0"/>
              </a:rPr>
              <a:t>sealer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Alcohol </a:t>
            </a:r>
            <a:r>
              <a:rPr lang="en-US" dirty="0">
                <a:latin typeface="Calibri" panose="020F0502020204030204" pitchFamily="34" charset="0"/>
                <a:cs typeface="Calibri" panose="020F0502020204030204" pitchFamily="34" charset="0"/>
              </a:rPr>
              <a:t>Swabs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Stripper</a:t>
            </a:r>
          </a:p>
          <a:p>
            <a:r>
              <a:rPr lang="en-US" dirty="0" smtClean="0">
                <a:latin typeface="Calibri" panose="020F0502020204030204" pitchFamily="34" charset="0"/>
                <a:cs typeface="Calibri" panose="020F0502020204030204" pitchFamily="34" charset="0"/>
              </a:rPr>
              <a:t>Spirit </a:t>
            </a:r>
            <a:r>
              <a:rPr lang="en-US" dirty="0">
                <a:latin typeface="Calibri" panose="020F0502020204030204" pitchFamily="34" charset="0"/>
                <a:cs typeface="Calibri" panose="020F0502020204030204" pitchFamily="34" charset="0"/>
              </a:rPr>
              <a:t>&amp; iodine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BP instruments </a:t>
            </a:r>
          </a:p>
          <a:p>
            <a:endParaRPr lang="en-IN"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78972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C00000"/>
                </a:solidFill>
                <a:latin typeface="Calibri" panose="020F0502020204030204" pitchFamily="34" charset="0"/>
                <a:cs typeface="Calibri" panose="020F0502020204030204" pitchFamily="34" charset="0"/>
              </a:rPr>
              <a:t>Donor Identification</a:t>
            </a:r>
            <a:r>
              <a:rPr lang="en-IN" dirty="0"/>
              <a:t/>
            </a:r>
            <a:br>
              <a:rPr lang="en-IN" dirty="0"/>
            </a:br>
            <a:endParaRPr lang="en-IN" dirty="0"/>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cs typeface="Calibri" panose="020F0502020204030204" pitchFamily="34" charset="0"/>
              </a:rPr>
              <a:t>Correct </a:t>
            </a:r>
            <a:r>
              <a:rPr lang="en-US" b="1" dirty="0">
                <a:latin typeface="Calibri" panose="020F0502020204030204" pitchFamily="34" charset="0"/>
                <a:cs typeface="Calibri" panose="020F0502020204030204" pitchFamily="34" charset="0"/>
              </a:rPr>
              <a:t>identification of the donor</a:t>
            </a:r>
          </a:p>
          <a:p>
            <a:r>
              <a:rPr lang="en-US" dirty="0" smtClean="0">
                <a:latin typeface="Calibri" panose="020F0502020204030204" pitchFamily="34" charset="0"/>
                <a:cs typeface="Calibri" panose="020F0502020204030204" pitchFamily="34" charset="0"/>
              </a:rPr>
              <a:t>At </a:t>
            </a:r>
            <a:r>
              <a:rPr lang="en-US" dirty="0">
                <a:latin typeface="Calibri" panose="020F0502020204030204" pitchFamily="34" charset="0"/>
                <a:cs typeface="Calibri" panose="020F0502020204030204" pitchFamily="34" charset="0"/>
              </a:rPr>
              <a:t>reception</a:t>
            </a:r>
          </a:p>
          <a:p>
            <a:r>
              <a:rPr lang="en-US" dirty="0" smtClean="0">
                <a:latin typeface="Calibri" panose="020F0502020204030204" pitchFamily="34" charset="0"/>
                <a:cs typeface="Calibri" panose="020F0502020204030204" pitchFamily="34" charset="0"/>
              </a:rPr>
              <a:t>Immediately </a:t>
            </a:r>
            <a:r>
              <a:rPr lang="en-US" dirty="0">
                <a:latin typeface="Calibri" panose="020F0502020204030204" pitchFamily="34" charset="0"/>
                <a:cs typeface="Calibri" panose="020F0502020204030204" pitchFamily="34" charset="0"/>
              </a:rPr>
              <a:t>before venipuncture</a:t>
            </a:r>
          </a:p>
          <a:p>
            <a:pPr marL="0" indent="0">
              <a:buNone/>
            </a:pPr>
            <a:r>
              <a:rPr lang="en-US" b="1" dirty="0" smtClean="0">
                <a:latin typeface="Calibri" panose="020F0502020204030204" pitchFamily="34" charset="0"/>
                <a:cs typeface="Calibri" panose="020F0502020204030204" pitchFamily="34" charset="0"/>
              </a:rPr>
              <a:t>Cross- </a:t>
            </a:r>
            <a:r>
              <a:rPr lang="en-US" b="1" dirty="0">
                <a:latin typeface="Calibri" panose="020F0502020204030204" pitchFamily="34" charset="0"/>
                <a:cs typeface="Calibri" panose="020F0502020204030204" pitchFamily="34" charset="0"/>
              </a:rPr>
              <a:t>check the donor with available records</a:t>
            </a:r>
          </a:p>
          <a:p>
            <a:r>
              <a:rPr lang="en-US" dirty="0">
                <a:latin typeface="Calibri" panose="020F0502020204030204" pitchFamily="34" charset="0"/>
                <a:cs typeface="Calibri" panose="020F0502020204030204" pitchFamily="34" charset="0"/>
              </a:rPr>
              <a:t>Name, address, date of birth</a:t>
            </a:r>
          </a:p>
          <a:p>
            <a:pPr marL="0" indent="0">
              <a:buNone/>
            </a:pPr>
            <a:r>
              <a:rPr lang="en-US" b="1" dirty="0" smtClean="0">
                <a:latin typeface="Calibri" panose="020F0502020204030204" pitchFamily="34" charset="0"/>
                <a:cs typeface="Calibri" panose="020F0502020204030204" pitchFamily="34" charset="0"/>
              </a:rPr>
              <a:t>Re-check </a:t>
            </a:r>
            <a:r>
              <a:rPr lang="en-US" b="1" dirty="0">
                <a:latin typeface="Calibri" panose="020F0502020204030204" pitchFamily="34" charset="0"/>
                <a:cs typeface="Calibri" panose="020F0502020204030204" pitchFamily="34" charset="0"/>
              </a:rPr>
              <a:t>the donor’s identity</a:t>
            </a:r>
            <a:endParaRPr lang="en-IN"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67680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Phlebotomy</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To be performed by a trained person</a:t>
            </a:r>
          </a:p>
          <a:p>
            <a:r>
              <a:rPr lang="en-US" dirty="0" smtClean="0">
                <a:latin typeface="Calibri" panose="020F0502020204030204" pitchFamily="34" charset="0"/>
                <a:cs typeface="Calibri" panose="020F0502020204030204" pitchFamily="34" charset="0"/>
              </a:rPr>
              <a:t>Usually </a:t>
            </a:r>
            <a:r>
              <a:rPr lang="en-US" dirty="0">
                <a:latin typeface="Calibri" panose="020F0502020204030204" pitchFamily="34" charset="0"/>
                <a:cs typeface="Calibri" panose="020F0502020204030204" pitchFamily="34" charset="0"/>
              </a:rPr>
              <a:t>cubital fossa is chosen as the vein is palpable and required volume of blood can be easily drawn from this vein</a:t>
            </a:r>
          </a:p>
          <a:p>
            <a:r>
              <a:rPr lang="en-US" dirty="0" smtClean="0">
                <a:latin typeface="Calibri" panose="020F0502020204030204" pitchFamily="34" charset="0"/>
                <a:cs typeface="Calibri" panose="020F0502020204030204" pitchFamily="34" charset="0"/>
              </a:rPr>
              <a:t>Examination </a:t>
            </a:r>
            <a:r>
              <a:rPr lang="en-US" dirty="0">
                <a:latin typeface="Calibri" panose="020F0502020204030204" pitchFamily="34" charset="0"/>
                <a:cs typeface="Calibri" panose="020F0502020204030204" pitchFamily="34" charset="0"/>
              </a:rPr>
              <a:t>of the area chosen for the venipuncture</a:t>
            </a:r>
          </a:p>
          <a:p>
            <a:r>
              <a:rPr lang="en-US" dirty="0" smtClean="0">
                <a:latin typeface="Calibri" panose="020F0502020204030204" pitchFamily="34" charset="0"/>
                <a:cs typeface="Calibri" panose="020F0502020204030204" pitchFamily="34" charset="0"/>
              </a:rPr>
              <a:t>Should </a:t>
            </a:r>
            <a:r>
              <a:rPr lang="en-US" dirty="0">
                <a:latin typeface="Calibri" panose="020F0502020204030204" pitchFamily="34" charset="0"/>
                <a:cs typeface="Calibri" panose="020F0502020204030204" pitchFamily="34" charset="0"/>
              </a:rPr>
              <a:t>have no local infections</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51129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Preparation of the area</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BP cuff should be tied and pressure maintained at 40-60 mm Hg</a:t>
            </a:r>
          </a:p>
          <a:p>
            <a:r>
              <a:rPr lang="en-US" dirty="0" smtClean="0">
                <a:latin typeface="Calibri" panose="020F0502020204030204" pitchFamily="34" charset="0"/>
                <a:cs typeface="Calibri" panose="020F0502020204030204" pitchFamily="34" charset="0"/>
              </a:rPr>
              <a:t>Tourniquet </a:t>
            </a:r>
            <a:r>
              <a:rPr lang="en-US" dirty="0">
                <a:latin typeface="Calibri" panose="020F0502020204030204" pitchFamily="34" charset="0"/>
                <a:cs typeface="Calibri" panose="020F0502020204030204" pitchFamily="34" charset="0"/>
              </a:rPr>
              <a:t>should be used carefully, as the pressure applied cannot be gauged.</a:t>
            </a:r>
          </a:p>
          <a:p>
            <a:r>
              <a:rPr lang="en-US" dirty="0" smtClean="0">
                <a:latin typeface="Calibri" panose="020F0502020204030204" pitchFamily="34" charset="0"/>
                <a:cs typeface="Calibri" panose="020F0502020204030204" pitchFamily="34" charset="0"/>
              </a:rPr>
              <a:t>No </a:t>
            </a:r>
            <a:r>
              <a:rPr lang="en-US" dirty="0">
                <a:latin typeface="Calibri" panose="020F0502020204030204" pitchFamily="34" charset="0"/>
                <a:cs typeface="Calibri" panose="020F0502020204030204" pitchFamily="34" charset="0"/>
              </a:rPr>
              <a:t>local </a:t>
            </a:r>
            <a:r>
              <a:rPr lang="en-US" dirty="0" err="1">
                <a:latin typeface="Calibri" panose="020F0502020204030204" pitchFamily="34" charset="0"/>
                <a:cs typeface="Calibri" panose="020F0502020204030204" pitchFamily="34" charset="0"/>
              </a:rPr>
              <a:t>anaesthetic</a:t>
            </a:r>
            <a:r>
              <a:rPr lang="en-US" dirty="0">
                <a:latin typeface="Calibri" panose="020F0502020204030204" pitchFamily="34" charset="0"/>
                <a:cs typeface="Calibri" panose="020F0502020204030204" pitchFamily="34" charset="0"/>
              </a:rPr>
              <a:t> drug need to be administered</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2333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Donor Arm Cleaning</a:t>
            </a: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cs typeface="Calibri" panose="020F0502020204030204" pitchFamily="34" charset="0"/>
              </a:rPr>
              <a:t>Important </a:t>
            </a:r>
            <a:r>
              <a:rPr lang="en-US" b="1" dirty="0">
                <a:latin typeface="Calibri" panose="020F0502020204030204" pitchFamily="34" charset="0"/>
                <a:cs typeface="Calibri" panose="020F0502020204030204" pitchFamily="34" charset="0"/>
              </a:rPr>
              <a:t>to </a:t>
            </a:r>
            <a:r>
              <a:rPr lang="en-US" b="1" dirty="0" err="1">
                <a:latin typeface="Calibri" panose="020F0502020204030204" pitchFamily="34" charset="0"/>
                <a:cs typeface="Calibri" panose="020F0502020204030204" pitchFamily="34" charset="0"/>
              </a:rPr>
              <a:t>minimise</a:t>
            </a:r>
            <a:r>
              <a:rPr lang="en-US" b="1" dirty="0">
                <a:latin typeface="Calibri" panose="020F0502020204030204" pitchFamily="34" charset="0"/>
                <a:cs typeface="Calibri" panose="020F0502020204030204" pitchFamily="34" charset="0"/>
              </a:rPr>
              <a:t> risk of bacterial contamination during </a:t>
            </a:r>
            <a:r>
              <a:rPr lang="en-US" b="1" dirty="0" err="1">
                <a:latin typeface="Calibri" panose="020F0502020204030204" pitchFamily="34" charset="0"/>
                <a:cs typeface="Calibri" panose="020F0502020204030204" pitchFamily="34" charset="0"/>
              </a:rPr>
              <a:t>vene</a:t>
            </a:r>
            <a:r>
              <a:rPr lang="en-US" b="1" dirty="0">
                <a:latin typeface="Calibri" panose="020F0502020204030204" pitchFamily="34" charset="0"/>
                <a:cs typeface="Calibri" panose="020F0502020204030204" pitchFamily="34" charset="0"/>
              </a:rPr>
              <a:t> puncture</a:t>
            </a:r>
          </a:p>
          <a:p>
            <a:r>
              <a:rPr lang="en-US" dirty="0" smtClean="0">
                <a:latin typeface="Calibri" panose="020F0502020204030204" pitchFamily="34" charset="0"/>
                <a:cs typeface="Calibri" panose="020F0502020204030204" pitchFamily="34" charset="0"/>
              </a:rPr>
              <a:t>Follow </a:t>
            </a:r>
            <a:r>
              <a:rPr lang="en-US" dirty="0">
                <a:latin typeface="Calibri" panose="020F0502020204030204" pitchFamily="34" charset="0"/>
                <a:cs typeface="Calibri" panose="020F0502020204030204" pitchFamily="34" charset="0"/>
              </a:rPr>
              <a:t>the SOP for Methodology and selection of cleansing agent</a:t>
            </a:r>
          </a:p>
          <a:p>
            <a:r>
              <a:rPr lang="en-US" dirty="0" smtClean="0">
                <a:latin typeface="Calibri" panose="020F0502020204030204" pitchFamily="34" charset="0"/>
                <a:cs typeface="Calibri" panose="020F0502020204030204" pitchFamily="34" charset="0"/>
              </a:rPr>
              <a:t>Trained </a:t>
            </a:r>
            <a:r>
              <a:rPr lang="en-US" dirty="0">
                <a:latin typeface="Calibri" panose="020F0502020204030204" pitchFamily="34" charset="0"/>
                <a:cs typeface="Calibri" panose="020F0502020204030204" pitchFamily="34" charset="0"/>
              </a:rPr>
              <a:t>staff</a:t>
            </a:r>
          </a:p>
          <a:p>
            <a:r>
              <a:rPr lang="en-US" dirty="0" smtClean="0">
                <a:latin typeface="Calibri" panose="020F0502020204030204" pitchFamily="34" charset="0"/>
                <a:cs typeface="Calibri" panose="020F0502020204030204" pitchFamily="34" charset="0"/>
              </a:rPr>
              <a:t>Assessment </a:t>
            </a:r>
            <a:r>
              <a:rPr lang="en-US" dirty="0">
                <a:latin typeface="Calibri" panose="020F0502020204030204" pitchFamily="34" charset="0"/>
                <a:cs typeface="Calibri" panose="020F0502020204030204" pitchFamily="34" charset="0"/>
              </a:rPr>
              <a:t>of Compliance and effectiveness</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84799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212" y="2855035"/>
            <a:ext cx="3992578" cy="830997"/>
          </a:xfrm>
          <a:prstGeom prst="rect">
            <a:avLst/>
          </a:prstGeom>
        </p:spPr>
        <p:txBody>
          <a:bodyPr wrap="square">
            <a:spAutoFit/>
          </a:bodyPr>
          <a:lstStyle/>
          <a:p>
            <a:r>
              <a:rPr lang="en-IN" sz="4800" b="1" dirty="0">
                <a:solidFill>
                  <a:srgbClr val="C00000"/>
                </a:solidFill>
                <a:latin typeface="Calibri" panose="020F0502020204030204" pitchFamily="34" charset="0"/>
                <a:cs typeface="Calibri" panose="020F0502020204030204" pitchFamily="34" charset="0"/>
              </a:rPr>
              <a:t>Phlebotomy</a:t>
            </a:r>
            <a:endParaRPr lang="en-IN" sz="48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91746" y="2245259"/>
            <a:ext cx="4173647" cy="3422210"/>
          </a:xfrm>
          <a:prstGeom prst="rect">
            <a:avLst/>
          </a:prstGeom>
        </p:spPr>
      </p:pic>
    </p:spTree>
    <p:extLst>
      <p:ext uri="{BB962C8B-B14F-4D97-AF65-F5344CB8AC3E}">
        <p14:creationId xmlns:p14="http://schemas.microsoft.com/office/powerpoint/2010/main" xmlns="" val="2145276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Calibri" panose="020F0502020204030204" pitchFamily="34" charset="0"/>
                <a:cs typeface="Calibri" panose="020F0502020204030204" pitchFamily="34" charset="0"/>
              </a:rPr>
              <a:t/>
            </a:r>
            <a:br>
              <a:rPr lang="en-IN" b="1" dirty="0" smtClean="0">
                <a:latin typeface="Calibri" panose="020F0502020204030204" pitchFamily="34" charset="0"/>
                <a:cs typeface="Calibri" panose="020F0502020204030204" pitchFamily="34" charset="0"/>
              </a:rPr>
            </a:br>
            <a:r>
              <a:rPr lang="en-IN" b="1" dirty="0" smtClean="0">
                <a:solidFill>
                  <a:srgbClr val="C00000"/>
                </a:solidFill>
                <a:latin typeface="Calibri" panose="020F0502020204030204" pitchFamily="34" charset="0"/>
                <a:cs typeface="Calibri" panose="020F0502020204030204" pitchFamily="34" charset="0"/>
              </a:rPr>
              <a:t>Cleaning </a:t>
            </a:r>
            <a:r>
              <a:rPr lang="en-IN" b="1" dirty="0">
                <a:solidFill>
                  <a:srgbClr val="C00000"/>
                </a:solidFill>
                <a:latin typeface="Calibri" panose="020F0502020204030204" pitchFamily="34" charset="0"/>
                <a:cs typeface="Calibri" panose="020F0502020204030204" pitchFamily="34" charset="0"/>
              </a:rPr>
              <a:t>the area</a:t>
            </a:r>
            <a:r>
              <a:rPr lang="en-IN" dirty="0"/>
              <a:t/>
            </a:r>
            <a:br>
              <a:rPr lang="en-IN" dirty="0"/>
            </a:br>
            <a:endParaRPr lang="en-IN" dirty="0"/>
          </a:p>
        </p:txBody>
      </p:sp>
      <p:sp>
        <p:nvSpPr>
          <p:cNvPr id="3" name="Content Placeholder 2"/>
          <p:cNvSpPr>
            <a:spLocks noGrp="1"/>
          </p:cNvSpPr>
          <p:nvPr>
            <p:ph idx="1"/>
          </p:nvPr>
        </p:nvSpPr>
        <p:spPr>
          <a:xfrm>
            <a:off x="968992" y="2556932"/>
            <a:ext cx="7615418" cy="3318936"/>
          </a:xfrm>
        </p:spPr>
        <p:txBody>
          <a:bodyPr/>
          <a:lstStyle/>
          <a:p>
            <a:endParaRPr lang="en-US" dirty="0"/>
          </a:p>
          <a:p>
            <a:r>
              <a:rPr lang="en-US" dirty="0">
                <a:latin typeface="Calibri" panose="020F0502020204030204" pitchFamily="34" charset="0"/>
                <a:cs typeface="Calibri" panose="020F0502020204030204" pitchFamily="34" charset="0"/>
              </a:rPr>
              <a:t>Deflate the cuff and clean the area selected </a:t>
            </a:r>
          </a:p>
          <a:p>
            <a:r>
              <a:rPr lang="en-US" dirty="0" smtClean="0">
                <a:latin typeface="Calibri" panose="020F0502020204030204" pitchFamily="34" charset="0"/>
                <a:cs typeface="Calibri" panose="020F0502020204030204" pitchFamily="34" charset="0"/>
              </a:rPr>
              <a:t>Spirit </a:t>
            </a:r>
            <a:r>
              <a:rPr lang="en-US" dirty="0">
                <a:latin typeface="Calibri" panose="020F0502020204030204" pitchFamily="34" charset="0"/>
                <a:cs typeface="Calibri" panose="020F0502020204030204" pitchFamily="34" charset="0"/>
              </a:rPr>
              <a:t>/alcohol swab and iodine should be used to do this</a:t>
            </a:r>
          </a:p>
          <a:p>
            <a:r>
              <a:rPr lang="en-US" dirty="0" err="1" smtClean="0">
                <a:latin typeface="Calibri" panose="020F0502020204030204" pitchFamily="34" charset="0"/>
                <a:cs typeface="Calibri" panose="020F0502020204030204" pitchFamily="34" charset="0"/>
              </a:rPr>
              <a:t>Savlon</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etc. is not recommended.</a:t>
            </a:r>
          </a:p>
          <a:p>
            <a:r>
              <a:rPr lang="en-US" dirty="0" smtClean="0">
                <a:latin typeface="Calibri" panose="020F0502020204030204" pitchFamily="34" charset="0"/>
                <a:cs typeface="Calibri" panose="020F0502020204030204" pitchFamily="34" charset="0"/>
              </a:rPr>
              <a:t>Clean </a:t>
            </a:r>
            <a:r>
              <a:rPr lang="en-US" dirty="0">
                <a:latin typeface="Calibri" panose="020F0502020204030204" pitchFamily="34" charset="0"/>
                <a:cs typeface="Calibri" panose="020F0502020204030204" pitchFamily="34" charset="0"/>
              </a:rPr>
              <a:t>4-5cms area in a concentric centrifugal pattern </a:t>
            </a:r>
          </a:p>
          <a:p>
            <a:r>
              <a:rPr lang="en-US" dirty="0" smtClean="0">
                <a:latin typeface="Calibri" panose="020F0502020204030204" pitchFamily="34" charset="0"/>
                <a:cs typeface="Calibri" panose="020F0502020204030204" pitchFamily="34" charset="0"/>
              </a:rPr>
              <a:t>Do </a:t>
            </a:r>
            <a:r>
              <a:rPr lang="en-US" dirty="0">
                <a:latin typeface="Calibri" panose="020F0502020204030204" pitchFamily="34" charset="0"/>
                <a:cs typeface="Calibri" panose="020F0502020204030204" pitchFamily="34" charset="0"/>
              </a:rPr>
              <a:t>not touch the cleaned area after preparation.</a:t>
            </a:r>
          </a:p>
        </p:txBody>
      </p:sp>
      <p:pic>
        <p:nvPicPr>
          <p:cNvPr id="4" name="Picture 3"/>
          <p:cNvPicPr>
            <a:picLocks noChangeAspect="1"/>
          </p:cNvPicPr>
          <p:nvPr/>
        </p:nvPicPr>
        <p:blipFill>
          <a:blip r:embed="rId2"/>
          <a:stretch>
            <a:fillRect/>
          </a:stretch>
        </p:blipFill>
        <p:spPr>
          <a:xfrm>
            <a:off x="8584410" y="2402005"/>
            <a:ext cx="2920654" cy="3835022"/>
          </a:xfrm>
          <a:prstGeom prst="rect">
            <a:avLst/>
          </a:prstGeom>
        </p:spPr>
      </p:pic>
    </p:spTree>
    <p:extLst>
      <p:ext uri="{BB962C8B-B14F-4D97-AF65-F5344CB8AC3E}">
        <p14:creationId xmlns:p14="http://schemas.microsoft.com/office/powerpoint/2010/main" xmlns="" val="354739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Procedure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Apply tourniquet or blood pressure cuff at 60 mm Hg to upper arm. </a:t>
            </a:r>
          </a:p>
          <a:p>
            <a:r>
              <a:rPr lang="en-US" dirty="0" smtClean="0">
                <a:latin typeface="Calibri" panose="020F0502020204030204" pitchFamily="34" charset="0"/>
                <a:cs typeface="Calibri" panose="020F0502020204030204" pitchFamily="34" charset="0"/>
              </a:rPr>
              <a:t>Have </a:t>
            </a:r>
            <a:r>
              <a:rPr lang="en-US" dirty="0">
                <a:latin typeface="Calibri" panose="020F0502020204030204" pitchFamily="34" charset="0"/>
                <a:cs typeface="Calibri" panose="020F0502020204030204" pitchFamily="34" charset="0"/>
              </a:rPr>
              <a:t>donor open and close fist several times, holding gripper tightly </a:t>
            </a:r>
          </a:p>
          <a:p>
            <a:r>
              <a:rPr lang="en-US" dirty="0" smtClean="0">
                <a:latin typeface="Calibri" panose="020F0502020204030204" pitchFamily="34" charset="0"/>
                <a:cs typeface="Calibri" panose="020F0502020204030204" pitchFamily="34" charset="0"/>
              </a:rPr>
              <a:t>Remove </a:t>
            </a:r>
            <a:r>
              <a:rPr lang="en-US" dirty="0">
                <a:latin typeface="Calibri" panose="020F0502020204030204" pitchFamily="34" charset="0"/>
                <a:cs typeface="Calibri" panose="020F0502020204030204" pitchFamily="34" charset="0"/>
              </a:rPr>
              <a:t>needle protector </a:t>
            </a:r>
          </a:p>
          <a:p>
            <a:r>
              <a:rPr lang="en-US" dirty="0" smtClean="0">
                <a:latin typeface="Calibri" panose="020F0502020204030204" pitchFamily="34" charset="0"/>
                <a:cs typeface="Calibri" panose="020F0502020204030204" pitchFamily="34" charset="0"/>
              </a:rPr>
              <a:t>Using </a:t>
            </a:r>
            <a:r>
              <a:rPr lang="en-US" dirty="0">
                <a:latin typeface="Calibri" panose="020F0502020204030204" pitchFamily="34" charset="0"/>
                <a:cs typeface="Calibri" panose="020F0502020204030204" pitchFamily="34" charset="0"/>
              </a:rPr>
              <a:t>thumb of free hand placed well below prepared area… </a:t>
            </a:r>
          </a:p>
          <a:p>
            <a:pPr marL="0" indent="0">
              <a:buNone/>
            </a:pP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pull skin taut. </a:t>
            </a:r>
            <a:endParaRPr lang="en-US" dirty="0" smtClean="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inform donor that you are ready to perform venipuncture. </a:t>
            </a:r>
          </a:p>
          <a:p>
            <a:r>
              <a:rPr lang="en-US" dirty="0">
                <a:latin typeface="Calibri" panose="020F0502020204030204" pitchFamily="34" charset="0"/>
                <a:cs typeface="Calibri" panose="020F0502020204030204" pitchFamily="34" charset="0"/>
              </a:rPr>
              <a:t>Holding needle at a 30- to 45-degree angle, pierce skin with a quick thrust. </a:t>
            </a:r>
          </a:p>
          <a:p>
            <a:r>
              <a:rPr lang="en-US" dirty="0" smtClean="0">
                <a:latin typeface="Calibri" panose="020F0502020204030204" pitchFamily="34" charset="0"/>
                <a:cs typeface="Calibri" panose="020F0502020204030204" pitchFamily="34" charset="0"/>
              </a:rPr>
              <a:t>When </a:t>
            </a:r>
            <a:r>
              <a:rPr lang="en-US" dirty="0">
                <a:latin typeface="Calibri" panose="020F0502020204030204" pitchFamily="34" charset="0"/>
                <a:cs typeface="Calibri" panose="020F0502020204030204" pitchFamily="34" charset="0"/>
              </a:rPr>
              <a:t>bevel is completely under skin, lower angle of needle to 10-15° and advance into vein</a:t>
            </a:r>
          </a:p>
        </p:txBody>
      </p:sp>
    </p:spTree>
    <p:extLst>
      <p:ext uri="{BB962C8B-B14F-4D97-AF65-F5344CB8AC3E}">
        <p14:creationId xmlns:p14="http://schemas.microsoft.com/office/powerpoint/2010/main" xmlns="" val="26626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latin typeface="Calibri" panose="020F0502020204030204" pitchFamily="34" charset="0"/>
                <a:cs typeface="Calibri" panose="020F0502020204030204" pitchFamily="34" charset="0"/>
              </a:rPr>
              <a:t>Release clamp to let blood flow </a:t>
            </a:r>
          </a:p>
          <a:p>
            <a:r>
              <a:rPr lang="en-US" dirty="0">
                <a:latin typeface="Calibri" panose="020F0502020204030204" pitchFamily="34" charset="0"/>
                <a:cs typeface="Calibri" panose="020F0502020204030204" pitchFamily="34" charset="0"/>
              </a:rPr>
              <a:t>Instruct donor to relax hand and give gripper a slow, firm squeeze every 5-10 seconds. </a:t>
            </a:r>
          </a:p>
          <a:p>
            <a:r>
              <a:rPr lang="en-US" dirty="0">
                <a:latin typeface="Calibri" panose="020F0502020204030204" pitchFamily="34" charset="0"/>
                <a:cs typeface="Calibri" panose="020F0502020204030204" pitchFamily="34" charset="0"/>
              </a:rPr>
              <a:t>Secure needle and tubing by placing tape </a:t>
            </a:r>
          </a:p>
          <a:p>
            <a:r>
              <a:rPr lang="en-US" dirty="0">
                <a:latin typeface="Calibri" panose="020F0502020204030204" pitchFamily="34" charset="0"/>
                <a:cs typeface="Calibri" panose="020F0502020204030204" pitchFamily="34" charset="0"/>
              </a:rPr>
              <a:t>Loosen tourniquet or lower blood pressure cuff to 40-60 mm Hg. </a:t>
            </a:r>
          </a:p>
          <a:p>
            <a:r>
              <a:rPr lang="en-US" dirty="0">
                <a:latin typeface="Calibri" panose="020F0502020204030204" pitchFamily="34" charset="0"/>
                <a:cs typeface="Calibri" panose="020F0502020204030204" pitchFamily="34" charset="0"/>
              </a:rPr>
              <a:t>Record necessary information on bag and donor records according to facility policies and procedures</a:t>
            </a:r>
          </a:p>
          <a:p>
            <a:endParaRPr lang="en-US" dirty="0"/>
          </a:p>
        </p:txBody>
      </p:sp>
    </p:spTree>
    <p:extLst>
      <p:ext uri="{BB962C8B-B14F-4D97-AF65-F5344CB8AC3E}">
        <p14:creationId xmlns:p14="http://schemas.microsoft.com/office/powerpoint/2010/main" xmlns="" val="215981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06472" y="2286000"/>
            <a:ext cx="7274256" cy="3657578"/>
          </a:xfrm>
          <a:prstGeom prst="rect">
            <a:avLst/>
          </a:prstGeom>
        </p:spPr>
      </p:pic>
    </p:spTree>
    <p:extLst>
      <p:ext uri="{BB962C8B-B14F-4D97-AF65-F5344CB8AC3E}">
        <p14:creationId xmlns:p14="http://schemas.microsoft.com/office/powerpoint/2010/main" xmlns="" val="3056776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r="8262"/>
          <a:stretch/>
        </p:blipFill>
        <p:spPr>
          <a:xfrm>
            <a:off x="896815" y="720969"/>
            <a:ext cx="10225453" cy="5328140"/>
          </a:xfrm>
          <a:prstGeom prst="rect">
            <a:avLst/>
          </a:prstGeom>
        </p:spPr>
      </p:pic>
    </p:spTree>
    <p:extLst>
      <p:ext uri="{BB962C8B-B14F-4D97-AF65-F5344CB8AC3E}">
        <p14:creationId xmlns:p14="http://schemas.microsoft.com/office/powerpoint/2010/main" xmlns="" val="3409315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28900" y="1670537"/>
            <a:ext cx="7025054" cy="3226777"/>
          </a:xfrm>
          <a:prstGeom prst="rect">
            <a:avLst/>
          </a:prstGeom>
        </p:spPr>
      </p:pic>
    </p:spTree>
    <p:extLst>
      <p:ext uri="{BB962C8B-B14F-4D97-AF65-F5344CB8AC3E}">
        <p14:creationId xmlns:p14="http://schemas.microsoft.com/office/powerpoint/2010/main" xmlns="" val="1906103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endParaRPr lang="en-US" dirty="0"/>
          </a:p>
          <a:p>
            <a:r>
              <a:rPr lang="en-US" dirty="0" smtClean="0">
                <a:latin typeface="Calibri" panose="020F0502020204030204" pitchFamily="34" charset="0"/>
                <a:cs typeface="Calibri" panose="020F0502020204030204" pitchFamily="34" charset="0"/>
              </a:rPr>
              <a:t>The procedure takes about 5-10minutes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Donor should not be left unattended</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Bag should be periodically mixed so that uniform mixing of anticoagulant with blood occurs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1ml of blood=1.05gm</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350ml=367gms+weight of the bag</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334872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Monitoring Blood Collection</a:t>
            </a:r>
            <a:endParaRPr lang="en-US"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dirty="0" smtClean="0">
                <a:latin typeface="Calibri" panose="020F0502020204030204" pitchFamily="34" charset="0"/>
                <a:cs typeface="Calibri" panose="020F0502020204030204" pitchFamily="34" charset="0"/>
              </a:rPr>
              <a:t>Constant </a:t>
            </a:r>
            <a:r>
              <a:rPr lang="en-US" dirty="0">
                <a:latin typeface="Calibri" panose="020F0502020204030204" pitchFamily="34" charset="0"/>
                <a:cs typeface="Calibri" panose="020F0502020204030204" pitchFamily="34" charset="0"/>
              </a:rPr>
              <a:t>monitoring during donation </a:t>
            </a:r>
          </a:p>
          <a:p>
            <a:r>
              <a:rPr lang="en-US" dirty="0" smtClean="0">
                <a:latin typeface="Calibri" panose="020F0502020204030204" pitchFamily="34" charset="0"/>
                <a:cs typeface="Calibri" panose="020F0502020204030204" pitchFamily="34" charset="0"/>
              </a:rPr>
              <a:t>Smooth </a:t>
            </a:r>
            <a:r>
              <a:rPr lang="en-US" dirty="0">
                <a:latin typeface="Calibri" panose="020F0502020204030204" pitchFamily="34" charset="0"/>
                <a:cs typeface="Calibri" panose="020F0502020204030204" pitchFamily="34" charset="0"/>
              </a:rPr>
              <a:t>Blood flow</a:t>
            </a:r>
          </a:p>
          <a:p>
            <a:r>
              <a:rPr lang="en-US" dirty="0" smtClean="0">
                <a:latin typeface="Calibri" panose="020F0502020204030204" pitchFamily="34" charset="0"/>
                <a:cs typeface="Calibri" panose="020F0502020204030204" pitchFamily="34" charset="0"/>
              </a:rPr>
              <a:t>Gentle </a:t>
            </a:r>
            <a:r>
              <a:rPr lang="en-US" dirty="0">
                <a:latin typeface="Calibri" panose="020F0502020204030204" pitchFamily="34" charset="0"/>
                <a:cs typeface="Calibri" panose="020F0502020204030204" pitchFamily="34" charset="0"/>
              </a:rPr>
              <a:t>mixing of blood </a:t>
            </a:r>
          </a:p>
          <a:p>
            <a:r>
              <a:rPr lang="en-US" dirty="0" smtClean="0">
                <a:latin typeface="Calibri" panose="020F0502020204030204" pitchFamily="34" charset="0"/>
                <a:cs typeface="Calibri" panose="020F0502020204030204" pitchFamily="34" charset="0"/>
              </a:rPr>
              <a:t>Collection </a:t>
            </a:r>
            <a:r>
              <a:rPr lang="en-US" dirty="0">
                <a:latin typeface="Calibri" panose="020F0502020204030204" pitchFamily="34" charset="0"/>
                <a:cs typeface="Calibri" panose="020F0502020204030204" pitchFamily="34" charset="0"/>
              </a:rPr>
              <a:t>time -</a:t>
            </a:r>
            <a:r>
              <a:rPr lang="en-US" b="1" dirty="0">
                <a:latin typeface="Calibri" panose="020F0502020204030204" pitchFamily="34" charset="0"/>
                <a:cs typeface="Calibri" panose="020F0502020204030204" pitchFamily="34" charset="0"/>
              </a:rPr>
              <a:t>5-10 </a:t>
            </a:r>
            <a:r>
              <a:rPr lang="en-US" b="1" dirty="0" smtClean="0">
                <a:latin typeface="Calibri" panose="020F0502020204030204" pitchFamily="34" charset="0"/>
                <a:cs typeface="Calibri" panose="020F0502020204030204" pitchFamily="34" charset="0"/>
              </a:rPr>
              <a:t>min</a:t>
            </a:r>
          </a:p>
          <a:p>
            <a:r>
              <a:rPr lang="en-US" b="1" dirty="0" smtClean="0">
                <a:latin typeface="Calibri" panose="020F0502020204030204" pitchFamily="34" charset="0"/>
                <a:cs typeface="Calibri" panose="020F0502020204030204" pitchFamily="34" charset="0"/>
              </a:rPr>
              <a:t>Appropriate </a:t>
            </a:r>
            <a:r>
              <a:rPr lang="en-US" b="1" dirty="0">
                <a:latin typeface="Calibri" panose="020F0502020204030204" pitchFamily="34" charset="0"/>
                <a:cs typeface="Calibri" panose="020F0502020204030204" pitchFamily="34" charset="0"/>
              </a:rPr>
              <a:t>Volume collected = ±10 % of desired </a:t>
            </a:r>
            <a:r>
              <a:rPr lang="en-US" b="1" dirty="0" smtClean="0">
                <a:latin typeface="Calibri" panose="020F0502020204030204" pitchFamily="34" charset="0"/>
                <a:cs typeface="Calibri" panose="020F0502020204030204" pitchFamily="34" charset="0"/>
              </a:rPr>
              <a:t>volume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Sample </a:t>
            </a:r>
            <a:r>
              <a:rPr lang="en-US" dirty="0">
                <a:latin typeface="Calibri" panose="020F0502020204030204" pitchFamily="34" charset="0"/>
                <a:cs typeface="Calibri" panose="020F0502020204030204" pitchFamily="34" charset="0"/>
              </a:rPr>
              <a:t>collection</a:t>
            </a:r>
          </a:p>
          <a:p>
            <a:pPr marL="0" indent="0">
              <a:buNone/>
            </a:pP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Identity checks</a:t>
            </a:r>
          </a:p>
          <a:p>
            <a:pPr marL="0" indent="0">
              <a:buNone/>
            </a:pP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Correct handling</a:t>
            </a:r>
          </a:p>
          <a:p>
            <a:pPr marL="0" indent="0">
              <a:buNone/>
            </a:pP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Labeling</a:t>
            </a:r>
          </a:p>
        </p:txBody>
      </p:sp>
    </p:spTree>
    <p:extLst>
      <p:ext uri="{BB962C8B-B14F-4D97-AF65-F5344CB8AC3E}">
        <p14:creationId xmlns:p14="http://schemas.microsoft.com/office/powerpoint/2010/main" xmlns="" val="18036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After the procedure</a:t>
            </a:r>
            <a:endParaRPr lang="en-US"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US" dirty="0"/>
          </a:p>
          <a:p>
            <a:r>
              <a:rPr lang="en-US" dirty="0" smtClean="0">
                <a:latin typeface="Calibri" panose="020F0502020204030204" pitchFamily="34" charset="0"/>
                <a:cs typeface="Calibri" panose="020F0502020204030204" pitchFamily="34" charset="0"/>
              </a:rPr>
              <a:t>Deflate the cuff once the procedure is over</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Clamp the tubing</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Place the sterile swab and withdraw the needle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Apply pressure and let the donor lie down for 5 minutes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3950785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smtClean="0">
                <a:latin typeface="Calibri" panose="020F0502020204030204" pitchFamily="34" charset="0"/>
                <a:cs typeface="Calibri" panose="020F0502020204030204" pitchFamily="34" charset="0"/>
              </a:rPr>
              <a:t>Do not recap the needle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Stripping of </a:t>
            </a:r>
            <a:r>
              <a:rPr lang="en-US" dirty="0" err="1" smtClean="0">
                <a:latin typeface="Calibri" panose="020F0502020204030204" pitchFamily="34" charset="0"/>
                <a:cs typeface="Calibri" panose="020F0502020204030204" pitchFamily="34" charset="0"/>
              </a:rPr>
              <a:t>tubings</a:t>
            </a:r>
            <a:r>
              <a:rPr lang="en-US" dirty="0" smtClean="0">
                <a:latin typeface="Calibri" panose="020F0502020204030204" pitchFamily="34" charset="0"/>
                <a:cs typeface="Calibri" panose="020F0502020204030204" pitchFamily="34" charset="0"/>
              </a:rPr>
              <a:t> should be done to mix the blood in tubing with anticoagulated blood in the bag</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Collect Pilot samples for serology &amp; grouping</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Seal tube at least 5 segments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426805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latin typeface="Calibri" panose="020F0502020204030204" pitchFamily="34" charset="0"/>
                <a:cs typeface="Calibri" panose="020F0502020204030204" pitchFamily="34" charset="0"/>
              </a:rPr>
              <a:t>What is Phlebotomy</a:t>
            </a:r>
            <a:endParaRPr lang="en-IN" b="1"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latin typeface="Calibri" panose="020F0502020204030204" pitchFamily="34" charset="0"/>
                <a:cs typeface="Calibri" panose="020F0502020204030204" pitchFamily="34" charset="0"/>
              </a:rPr>
              <a:t>Greek words </a:t>
            </a:r>
            <a:r>
              <a:rPr lang="en-US" b="1" i="1" dirty="0" err="1">
                <a:solidFill>
                  <a:srgbClr val="FF0000"/>
                </a:solidFill>
                <a:latin typeface="Calibri" panose="020F0502020204030204" pitchFamily="34" charset="0"/>
                <a:cs typeface="Calibri" panose="020F0502020204030204" pitchFamily="34" charset="0"/>
              </a:rPr>
              <a:t>phleba</a:t>
            </a:r>
            <a:r>
              <a:rPr lang="en-US" b="1" i="1" dirty="0">
                <a:solidFill>
                  <a:srgbClr val="FF0000"/>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meaning</a:t>
            </a:r>
            <a:r>
              <a:rPr lang="en-US" b="1" dirty="0">
                <a:solidFill>
                  <a:srgbClr val="FF0000"/>
                </a:solidFill>
                <a:latin typeface="Calibri" panose="020F0502020204030204" pitchFamily="34" charset="0"/>
                <a:cs typeface="Calibri" panose="020F0502020204030204" pitchFamily="34" charset="0"/>
              </a:rPr>
              <a:t> "</a:t>
            </a:r>
            <a:r>
              <a:rPr lang="en-US" b="1" dirty="0" smtClean="0">
                <a:solidFill>
                  <a:srgbClr val="FF0000"/>
                </a:solidFill>
                <a:latin typeface="Calibri" panose="020F0502020204030204" pitchFamily="34" charset="0"/>
                <a:cs typeface="Calibri" panose="020F0502020204030204" pitchFamily="34" charset="0"/>
              </a:rPr>
              <a:t>vein” </a:t>
            </a:r>
            <a:r>
              <a:rPr lang="en-US" dirty="0">
                <a:latin typeface="Calibri" panose="020F0502020204030204" pitchFamily="34" charset="0"/>
                <a:cs typeface="Calibri" panose="020F0502020204030204" pitchFamily="34" charset="0"/>
              </a:rPr>
              <a:t>and </a:t>
            </a:r>
            <a:r>
              <a:rPr lang="en-US" b="1" i="1" dirty="0">
                <a:solidFill>
                  <a:srgbClr val="FF0000"/>
                </a:solidFill>
                <a:latin typeface="Calibri" panose="020F0502020204030204" pitchFamily="34" charset="0"/>
                <a:cs typeface="Calibri" panose="020F0502020204030204" pitchFamily="34" charset="0"/>
              </a:rPr>
              <a:t>-</a:t>
            </a:r>
            <a:r>
              <a:rPr lang="en-US" b="1" i="1" dirty="0" err="1">
                <a:solidFill>
                  <a:srgbClr val="FF0000"/>
                </a:solidFill>
                <a:latin typeface="Calibri" panose="020F0502020204030204" pitchFamily="34" charset="0"/>
                <a:cs typeface="Calibri" panose="020F0502020204030204" pitchFamily="34" charset="0"/>
              </a:rPr>
              <a:t>tomy</a:t>
            </a:r>
            <a:r>
              <a:rPr lang="en-US" b="1" dirty="0">
                <a:solidFill>
                  <a:srgbClr val="FF0000"/>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meaning</a:t>
            </a:r>
            <a:r>
              <a:rPr lang="en-US" b="1" dirty="0">
                <a:solidFill>
                  <a:srgbClr val="FF0000"/>
                </a:solidFill>
                <a:latin typeface="Calibri" panose="020F0502020204030204" pitchFamily="34" charset="0"/>
                <a:cs typeface="Calibri" panose="020F0502020204030204" pitchFamily="34" charset="0"/>
              </a:rPr>
              <a:t> "to make an incision of</a:t>
            </a:r>
            <a:r>
              <a:rPr lang="en-US" b="1" dirty="0" smtClean="0">
                <a:solidFill>
                  <a:srgbClr val="FF0000"/>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endParaRPr lang="en-US" b="1" dirty="0" smtClean="0">
              <a:solidFill>
                <a:srgbClr val="FF000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smtClean="0">
                <a:latin typeface="Calibri" panose="020F0502020204030204" pitchFamily="34" charset="0"/>
                <a:cs typeface="Calibri" panose="020F0502020204030204" pitchFamily="34" charset="0"/>
              </a:rPr>
              <a:t>Done </a:t>
            </a:r>
            <a:r>
              <a:rPr lang="en-US" dirty="0">
                <a:latin typeface="Calibri" panose="020F0502020204030204" pitchFamily="34" charset="0"/>
                <a:cs typeface="Calibri" panose="020F0502020204030204" pitchFamily="34" charset="0"/>
              </a:rPr>
              <a:t>by a trained phlebotomist.</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038317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Post Donation Care</a:t>
            </a:r>
            <a:endParaRPr lang="en-US"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US" dirty="0"/>
          </a:p>
          <a:p>
            <a:r>
              <a:rPr lang="en-US" dirty="0" smtClean="0">
                <a:latin typeface="Calibri" panose="020F0502020204030204" pitchFamily="34" charset="0"/>
                <a:cs typeface="Calibri" panose="020F0502020204030204" pitchFamily="34" charset="0"/>
              </a:rPr>
              <a:t>Donor should be constantly observed</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Apply medicated adhesive when oozing stops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Check for any </a:t>
            </a:r>
            <a:r>
              <a:rPr lang="en-US" dirty="0" err="1" smtClean="0">
                <a:latin typeface="Calibri" panose="020F0502020204030204" pitchFamily="34" charset="0"/>
                <a:cs typeface="Calibri" panose="020F0502020204030204" pitchFamily="34" charset="0"/>
              </a:rPr>
              <a:t>haematoma</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Check for any hypovolemic signs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87980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Post Donation Care (</a:t>
            </a:r>
            <a:r>
              <a:rPr lang="en-US" b="1" dirty="0" err="1">
                <a:solidFill>
                  <a:srgbClr val="C00000"/>
                </a:solidFill>
                <a:latin typeface="Calibri" panose="020F0502020204030204" pitchFamily="34" charset="0"/>
                <a:cs typeface="Calibri" panose="020F0502020204030204" pitchFamily="34" charset="0"/>
              </a:rPr>
              <a:t>contd</a:t>
            </a:r>
            <a:r>
              <a:rPr lang="en-US" b="1" dirty="0">
                <a:solidFill>
                  <a:srgbClr val="C00000"/>
                </a:solidFill>
                <a:latin typeface="Calibri" panose="020F0502020204030204" pitchFamily="34" charset="0"/>
                <a:cs typeface="Calibri" panose="020F0502020204030204" pitchFamily="34" charset="0"/>
              </a:rPr>
              <a:t>…)</a:t>
            </a:r>
            <a:endParaRPr lang="en-US"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US" dirty="0"/>
          </a:p>
          <a:p>
            <a:r>
              <a:rPr lang="en-US" dirty="0" smtClean="0">
                <a:latin typeface="Calibri" panose="020F0502020204030204" pitchFamily="34" charset="0"/>
                <a:cs typeface="Calibri" panose="020F0502020204030204" pitchFamily="34" charset="0"/>
              </a:rPr>
              <a:t>Make them rest for 8-10 minutes before they go to refreshment area</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It is mandatory to provide light refreshments to the donors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They should be observed for another 10 minutes while in refreshment area</a:t>
            </a:r>
            <a:r>
              <a:rPr lang="en-US" dirty="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Make sure they are completely alright</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34848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Post-donation instructions</a:t>
            </a:r>
            <a:endParaRPr lang="en-US"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2" y="2584227"/>
            <a:ext cx="9601196" cy="3318936"/>
          </a:xfrm>
        </p:spPr>
        <p:txBody>
          <a:bodyPr>
            <a:normAutofit/>
          </a:bodyPr>
          <a:lstStyle/>
          <a:p>
            <a:pPr marL="0" indent="0">
              <a:buNone/>
            </a:pPr>
            <a:r>
              <a:rPr lang="en-US" b="1" i="1" dirty="0" smtClean="0">
                <a:latin typeface="Calibri" panose="020F0502020204030204" pitchFamily="34" charset="0"/>
                <a:cs typeface="Calibri" panose="020F0502020204030204" pitchFamily="34" charset="0"/>
              </a:rPr>
              <a:t>Instructions to the donor after the donation</a:t>
            </a:r>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1.Drink more fluids than usual in the next 4 hours. Do not remain hungry</a:t>
            </a:r>
            <a:r>
              <a:rPr lang="en-US" dirty="0">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rPr>
              <a:t>2.Do not smoke for half an hour.</a:t>
            </a:r>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3.Do not take alcoholic drinks for </a:t>
            </a:r>
            <a:r>
              <a:rPr lang="en-US" dirty="0" err="1" smtClean="0">
                <a:latin typeface="Calibri" panose="020F0502020204030204" pitchFamily="34" charset="0"/>
                <a:cs typeface="Calibri" panose="020F0502020204030204" pitchFamily="34" charset="0"/>
              </a:rPr>
              <a:t>atleast</a:t>
            </a:r>
            <a:r>
              <a:rPr lang="en-US" dirty="0" smtClean="0">
                <a:latin typeface="Calibri" panose="020F0502020204030204" pitchFamily="34" charset="0"/>
                <a:cs typeface="Calibri" panose="020F0502020204030204" pitchFamily="34" charset="0"/>
              </a:rPr>
              <a:t> 6 hours</a:t>
            </a:r>
            <a:r>
              <a:rPr lang="en-US" dirty="0">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rPr>
              <a:t>4.If there is bleeding from phlebotomy site, raise the arm</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and apply pressure</a:t>
            </a:r>
            <a:r>
              <a:rPr lang="en-US" dirty="0" smtClean="0"/>
              <a:t>.</a:t>
            </a:r>
            <a:endParaRPr lang="en-US" dirty="0"/>
          </a:p>
          <a:p>
            <a:endParaRPr lang="en-US" dirty="0"/>
          </a:p>
        </p:txBody>
      </p:sp>
    </p:spTree>
    <p:extLst>
      <p:ext uri="{BB962C8B-B14F-4D97-AF65-F5344CB8AC3E}">
        <p14:creationId xmlns:p14="http://schemas.microsoft.com/office/powerpoint/2010/main" xmlns="" val="1965960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cs typeface="Calibri" panose="020F0502020204030204" pitchFamily="34" charset="0"/>
              </a:rPr>
              <a:t>5. If there is feeling of faintness or dizziness, donor should be in lie-down position or sit with head between knees. If symptoms persist, ask for help, return to the </a:t>
            </a:r>
            <a:r>
              <a:rPr lang="en-US" dirty="0" err="1" smtClean="0">
                <a:latin typeface="Calibri" panose="020F0502020204030204" pitchFamily="34" charset="0"/>
                <a:cs typeface="Calibri" panose="020F0502020204030204" pitchFamily="34" charset="0"/>
              </a:rPr>
              <a:t>bloodbank</a:t>
            </a:r>
            <a:r>
              <a:rPr lang="en-US" dirty="0" smtClean="0">
                <a:latin typeface="Calibri" panose="020F0502020204030204" pitchFamily="34" charset="0"/>
                <a:cs typeface="Calibri" panose="020F0502020204030204" pitchFamily="34" charset="0"/>
              </a:rPr>
              <a:t> or consult a doctor</a:t>
            </a:r>
            <a:r>
              <a:rPr lang="en-US" dirty="0">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rPr>
              <a:t>6. Remove the bandage/</a:t>
            </a:r>
            <a:r>
              <a:rPr lang="en-US" dirty="0" err="1" smtClean="0">
                <a:latin typeface="Calibri" panose="020F0502020204030204" pitchFamily="34" charset="0"/>
                <a:cs typeface="Calibri" panose="020F0502020204030204" pitchFamily="34" charset="0"/>
              </a:rPr>
              <a:t>band-aid</a:t>
            </a:r>
            <a:r>
              <a:rPr lang="en-US" dirty="0" smtClean="0">
                <a:latin typeface="Calibri" panose="020F0502020204030204" pitchFamily="34" charset="0"/>
                <a:cs typeface="Calibri" panose="020F0502020204030204" pitchFamily="34" charset="0"/>
              </a:rPr>
              <a:t> after 5-6 hours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62042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smtClean="0">
                <a:solidFill>
                  <a:srgbClr val="FF0000"/>
                </a:solidFill>
                <a:latin typeface="Calibri" panose="020F0502020204030204" pitchFamily="34" charset="0"/>
                <a:cs typeface="Calibri" panose="020F0502020204030204" pitchFamily="34" charset="0"/>
              </a:rPr>
              <a:t>ADVERSE DONOR REACTIONS</a:t>
            </a:r>
            <a:endParaRPr lang="en-IN" b="1" i="1" dirty="0">
              <a:solidFill>
                <a:srgbClr val="FF0000"/>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2242721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8343"/>
            <a:ext cx="9601196" cy="1046472"/>
          </a:xfrm>
        </p:spPr>
        <p:txBody>
          <a:bodyPr/>
          <a:lstStyle/>
          <a:p>
            <a:r>
              <a:rPr lang="en-IN" b="1" dirty="0" smtClean="0">
                <a:solidFill>
                  <a:srgbClr val="FF0000"/>
                </a:solidFill>
                <a:latin typeface="Calibri" panose="020F0502020204030204" pitchFamily="34" charset="0"/>
                <a:cs typeface="Calibri" panose="020F0502020204030204" pitchFamily="34" charset="0"/>
              </a:rPr>
              <a:t>Donor Reaction</a:t>
            </a:r>
            <a:endParaRPr lang="en-IN" b="1" dirty="0">
              <a:solidFill>
                <a:srgbClr val="FF0000"/>
              </a:solidFill>
              <a:latin typeface="Calibri" panose="020F0502020204030204" pitchFamily="34" charset="0"/>
              <a:cs typeface="Calibri" panose="020F0502020204030204" pitchFamily="34" charset="0"/>
            </a:endParaRPr>
          </a:p>
        </p:txBody>
      </p:sp>
      <p:sp>
        <p:nvSpPr>
          <p:cNvPr id="6" name="Minus 5"/>
          <p:cNvSpPr/>
          <p:nvPr/>
        </p:nvSpPr>
        <p:spPr>
          <a:xfrm>
            <a:off x="1433736" y="1840020"/>
            <a:ext cx="925252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Callout 6"/>
          <p:cNvSpPr/>
          <p:nvPr/>
        </p:nvSpPr>
        <p:spPr>
          <a:xfrm>
            <a:off x="5915980" y="1548102"/>
            <a:ext cx="360040" cy="64807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2527524" y="2199546"/>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9131165" y="2198700"/>
            <a:ext cx="432048" cy="741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1780060" y="2956013"/>
            <a:ext cx="2520280" cy="954107"/>
          </a:xfrm>
          <a:prstGeom prst="rect">
            <a:avLst/>
          </a:prstGeom>
          <a:noFill/>
        </p:spPr>
        <p:txBody>
          <a:bodyPr wrap="square" rtlCol="0">
            <a:spAutoFit/>
          </a:bodyPr>
          <a:lstStyle/>
          <a:p>
            <a:r>
              <a:rPr lang="en-IN" sz="2800" b="1" dirty="0">
                <a:solidFill>
                  <a:schemeClr val="accent2">
                    <a:lumMod val="75000"/>
                  </a:schemeClr>
                </a:solidFill>
                <a:latin typeface="Calibri" panose="020F0502020204030204" pitchFamily="34" charset="0"/>
                <a:cs typeface="Calibri" panose="020F0502020204030204" pitchFamily="34" charset="0"/>
              </a:rPr>
              <a:t>Localized Reaction</a:t>
            </a:r>
          </a:p>
        </p:txBody>
      </p:sp>
      <p:sp>
        <p:nvSpPr>
          <p:cNvPr id="11" name="TextBox 10"/>
          <p:cNvSpPr txBox="1"/>
          <p:nvPr/>
        </p:nvSpPr>
        <p:spPr>
          <a:xfrm>
            <a:off x="8500616" y="2989549"/>
            <a:ext cx="2160240" cy="954107"/>
          </a:xfrm>
          <a:prstGeom prst="rect">
            <a:avLst/>
          </a:prstGeom>
          <a:noFill/>
        </p:spPr>
        <p:txBody>
          <a:bodyPr wrap="square" rtlCol="0">
            <a:spAutoFit/>
          </a:bodyPr>
          <a:lstStyle/>
          <a:p>
            <a:r>
              <a:rPr lang="en-IN" sz="2800" b="1" dirty="0">
                <a:solidFill>
                  <a:schemeClr val="accent2">
                    <a:lumMod val="75000"/>
                  </a:schemeClr>
                </a:solidFill>
                <a:latin typeface="Calibri" panose="020F0502020204030204" pitchFamily="34" charset="0"/>
                <a:cs typeface="Calibri" panose="020F0502020204030204" pitchFamily="34" charset="0"/>
              </a:rPr>
              <a:t>Systemic Reaction</a:t>
            </a:r>
          </a:p>
        </p:txBody>
      </p:sp>
      <p:sp>
        <p:nvSpPr>
          <p:cNvPr id="12" name="TextBox 11"/>
          <p:cNvSpPr txBox="1"/>
          <p:nvPr/>
        </p:nvSpPr>
        <p:spPr>
          <a:xfrm>
            <a:off x="1703512" y="3943655"/>
            <a:ext cx="3456384" cy="2308324"/>
          </a:xfrm>
          <a:prstGeom prst="rect">
            <a:avLst/>
          </a:prstGeom>
          <a:noFill/>
        </p:spPr>
        <p:txBody>
          <a:bodyPr wrap="square" rtlCol="0">
            <a:spAutoFit/>
          </a:bodyPr>
          <a:lstStyle/>
          <a:p>
            <a:pPr marL="342900" indent="-342900">
              <a:buAutoNum type="arabicPeriod"/>
            </a:pPr>
            <a:r>
              <a:rPr lang="en-IN" sz="2400" b="1" dirty="0">
                <a:solidFill>
                  <a:srgbClr val="FF0000"/>
                </a:solidFill>
                <a:latin typeface="Calibri" panose="020F0502020204030204" pitchFamily="34" charset="0"/>
                <a:cs typeface="Calibri" panose="020F0502020204030204" pitchFamily="34" charset="0"/>
              </a:rPr>
              <a:t>Bruise or Hematoma</a:t>
            </a:r>
          </a:p>
          <a:p>
            <a:pPr marL="342900" indent="-342900">
              <a:buAutoNum type="arabicPeriod"/>
            </a:pPr>
            <a:r>
              <a:rPr lang="en-IN" sz="2400" b="1" dirty="0">
                <a:solidFill>
                  <a:srgbClr val="FF0000"/>
                </a:solidFill>
                <a:latin typeface="Calibri" panose="020F0502020204030204" pitchFamily="34" charset="0"/>
                <a:cs typeface="Calibri" panose="020F0502020204030204" pitchFamily="34" charset="0"/>
              </a:rPr>
              <a:t>Phlebitis and Cellulitis</a:t>
            </a:r>
          </a:p>
          <a:p>
            <a:pPr marL="342900" indent="-342900">
              <a:buAutoNum type="arabicPeriod"/>
            </a:pPr>
            <a:r>
              <a:rPr lang="en-IN" sz="2400" b="1" dirty="0">
                <a:solidFill>
                  <a:srgbClr val="FF0000"/>
                </a:solidFill>
                <a:latin typeface="Calibri" panose="020F0502020204030204" pitchFamily="34" charset="0"/>
                <a:cs typeface="Calibri" panose="020F0502020204030204" pitchFamily="34" charset="0"/>
              </a:rPr>
              <a:t>Nerve Injury</a:t>
            </a:r>
          </a:p>
          <a:p>
            <a:pPr marL="342900" indent="-342900">
              <a:buAutoNum type="arabicPeriod"/>
            </a:pPr>
            <a:r>
              <a:rPr lang="en-IN" sz="2400" b="1" dirty="0">
                <a:solidFill>
                  <a:srgbClr val="FF0000"/>
                </a:solidFill>
                <a:latin typeface="Calibri" panose="020F0502020204030204" pitchFamily="34" charset="0"/>
                <a:cs typeface="Calibri" panose="020F0502020204030204" pitchFamily="34" charset="0"/>
              </a:rPr>
              <a:t>Puncture of artery</a:t>
            </a:r>
          </a:p>
          <a:p>
            <a:pPr marL="342900" indent="-342900">
              <a:buAutoNum type="arabicPeriod"/>
            </a:pPr>
            <a:r>
              <a:rPr lang="en-IN" sz="2400" b="1" dirty="0">
                <a:solidFill>
                  <a:srgbClr val="FF0000"/>
                </a:solidFill>
                <a:latin typeface="Calibri" panose="020F0502020204030204" pitchFamily="34" charset="0"/>
                <a:cs typeface="Calibri" panose="020F0502020204030204" pitchFamily="34" charset="0"/>
              </a:rPr>
              <a:t>Upper extremity Deep Vein Thrombosis</a:t>
            </a:r>
          </a:p>
        </p:txBody>
      </p:sp>
      <p:sp>
        <p:nvSpPr>
          <p:cNvPr id="13" name="TextBox 12"/>
          <p:cNvSpPr txBox="1"/>
          <p:nvPr/>
        </p:nvSpPr>
        <p:spPr>
          <a:xfrm>
            <a:off x="7320136" y="3966098"/>
            <a:ext cx="3024336" cy="1569660"/>
          </a:xfrm>
          <a:prstGeom prst="rect">
            <a:avLst/>
          </a:prstGeom>
          <a:noFill/>
        </p:spPr>
        <p:txBody>
          <a:bodyPr wrap="square" rtlCol="0">
            <a:spAutoFit/>
          </a:bodyPr>
          <a:lstStyle/>
          <a:p>
            <a:r>
              <a:rPr lang="en-IN" sz="2400" b="1" dirty="0">
                <a:solidFill>
                  <a:srgbClr val="FF0000"/>
                </a:solidFill>
                <a:latin typeface="Calibri" panose="020F0502020204030204" pitchFamily="34" charset="0"/>
                <a:cs typeface="Calibri" panose="020F0502020204030204" pitchFamily="34" charset="0"/>
              </a:rPr>
              <a:t>1. Vasovagal </a:t>
            </a:r>
            <a:r>
              <a:rPr lang="en-IN" sz="2400" b="1" dirty="0" smtClean="0">
                <a:solidFill>
                  <a:srgbClr val="FF0000"/>
                </a:solidFill>
                <a:latin typeface="Calibri" panose="020F0502020204030204" pitchFamily="34" charset="0"/>
                <a:cs typeface="Calibri" panose="020F0502020204030204" pitchFamily="34" charset="0"/>
              </a:rPr>
              <a:t>Attack</a:t>
            </a:r>
            <a:endParaRPr lang="en-IN" sz="2400" b="1" dirty="0">
              <a:solidFill>
                <a:srgbClr val="FF0000"/>
              </a:solidFill>
              <a:latin typeface="Calibri" panose="020F0502020204030204" pitchFamily="34" charset="0"/>
              <a:cs typeface="Calibri" panose="020F0502020204030204" pitchFamily="34" charset="0"/>
            </a:endParaRPr>
          </a:p>
          <a:p>
            <a:r>
              <a:rPr lang="en-IN" sz="2400" b="1" dirty="0">
                <a:solidFill>
                  <a:srgbClr val="FF0000"/>
                </a:solidFill>
                <a:latin typeface="Calibri" panose="020F0502020204030204" pitchFamily="34" charset="0"/>
                <a:cs typeface="Calibri" panose="020F0502020204030204" pitchFamily="34" charset="0"/>
              </a:rPr>
              <a:t>2. </a:t>
            </a:r>
            <a:r>
              <a:rPr lang="en-IN" sz="2400" b="1" dirty="0" err="1">
                <a:solidFill>
                  <a:srgbClr val="FF0000"/>
                </a:solidFill>
                <a:latin typeface="Calibri" panose="020F0502020204030204" pitchFamily="34" charset="0"/>
                <a:cs typeface="Calibri" panose="020F0502020204030204" pitchFamily="34" charset="0"/>
              </a:rPr>
              <a:t>Tetany</a:t>
            </a:r>
            <a:endParaRPr lang="en-IN" sz="2400" b="1" dirty="0">
              <a:solidFill>
                <a:srgbClr val="FF0000"/>
              </a:solidFill>
              <a:latin typeface="Calibri" panose="020F0502020204030204" pitchFamily="34" charset="0"/>
              <a:cs typeface="Calibri" panose="020F0502020204030204" pitchFamily="34" charset="0"/>
            </a:endParaRPr>
          </a:p>
          <a:p>
            <a:r>
              <a:rPr lang="en-IN" sz="2400" b="1" dirty="0">
                <a:solidFill>
                  <a:srgbClr val="FF0000"/>
                </a:solidFill>
                <a:latin typeface="Calibri" panose="020F0502020204030204" pitchFamily="34" charset="0"/>
                <a:cs typeface="Calibri" panose="020F0502020204030204" pitchFamily="34" charset="0"/>
              </a:rPr>
              <a:t>3. Air Embolism</a:t>
            </a:r>
          </a:p>
          <a:p>
            <a:pPr marL="457200" indent="-457200">
              <a:buAutoNum type="arabicPeriod"/>
            </a:pPr>
            <a:endParaRPr lang="en-IN" sz="2400" b="1" dirty="0"/>
          </a:p>
        </p:txBody>
      </p:sp>
    </p:spTree>
    <p:extLst>
      <p:ext uri="{BB962C8B-B14F-4D97-AF65-F5344CB8AC3E}">
        <p14:creationId xmlns:p14="http://schemas.microsoft.com/office/powerpoint/2010/main" xmlns="" val="1892035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Bruise or Hematoma</a:t>
            </a:r>
            <a:endParaRPr lang="en-IN"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56932"/>
            <a:ext cx="5656942" cy="3318936"/>
          </a:xfrm>
        </p:spPr>
        <p:txBody>
          <a:bodyPr>
            <a:normAutofit/>
          </a:bodyPr>
          <a:lstStyle/>
          <a:p>
            <a:r>
              <a:rPr lang="en-IN" sz="2800" dirty="0">
                <a:latin typeface="Calibri" panose="020F0502020204030204" pitchFamily="34" charset="0"/>
                <a:cs typeface="Calibri" panose="020F0502020204030204" pitchFamily="34" charset="0"/>
              </a:rPr>
              <a:t>One of the most common complications</a:t>
            </a:r>
          </a:p>
          <a:p>
            <a:r>
              <a:rPr lang="en-IN" sz="2800" dirty="0" smtClean="0">
                <a:latin typeface="Calibri" panose="020F0502020204030204" pitchFamily="34" charset="0"/>
                <a:cs typeface="Calibri" panose="020F0502020204030204" pitchFamily="34" charset="0"/>
              </a:rPr>
              <a:t>May be </a:t>
            </a:r>
            <a:r>
              <a:rPr lang="en-IN" sz="2800" dirty="0">
                <a:latin typeface="Calibri" panose="020F0502020204030204" pitchFamily="34" charset="0"/>
                <a:cs typeface="Calibri" panose="020F0502020204030204" pitchFamily="34" charset="0"/>
              </a:rPr>
              <a:t>immediate of or Delayed </a:t>
            </a:r>
          </a:p>
          <a:p>
            <a:r>
              <a:rPr lang="en-IN" sz="2800" dirty="0" smtClean="0">
                <a:latin typeface="Calibri" panose="020F0502020204030204" pitchFamily="34" charset="0"/>
                <a:cs typeface="Calibri" panose="020F0502020204030204" pitchFamily="34" charset="0"/>
              </a:rPr>
              <a:t>Majority </a:t>
            </a:r>
            <a:r>
              <a:rPr lang="en-IN" sz="2800" dirty="0">
                <a:latin typeface="Calibri" panose="020F0502020204030204" pitchFamily="34" charset="0"/>
                <a:cs typeface="Calibri" panose="020F0502020204030204" pitchFamily="34" charset="0"/>
              </a:rPr>
              <a:t>of cases restricted to small area in antecubital </a:t>
            </a:r>
            <a:r>
              <a:rPr lang="en-IN" sz="2800" dirty="0" smtClean="0">
                <a:latin typeface="Calibri" panose="020F0502020204030204" pitchFamily="34" charset="0"/>
                <a:cs typeface="Calibri" panose="020F0502020204030204" pitchFamily="34" charset="0"/>
              </a:rPr>
              <a:t>fossa</a:t>
            </a:r>
            <a:endParaRPr lang="en-IN"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82970" y="2556932"/>
            <a:ext cx="4156529" cy="3318936"/>
          </a:xfrm>
          <a:prstGeom prst="rect">
            <a:avLst/>
          </a:prstGeom>
        </p:spPr>
      </p:pic>
    </p:spTree>
    <p:extLst>
      <p:ext uri="{BB962C8B-B14F-4D97-AF65-F5344CB8AC3E}">
        <p14:creationId xmlns:p14="http://schemas.microsoft.com/office/powerpoint/2010/main" xmlns="" val="3510602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Bruise or Hematoma</a:t>
            </a:r>
            <a:endParaRPr lang="en-IN"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IN" b="1" dirty="0">
                <a:solidFill>
                  <a:schemeClr val="accent2">
                    <a:lumMod val="75000"/>
                  </a:schemeClr>
                </a:solidFill>
                <a:latin typeface="Calibri" panose="020F0502020204030204" pitchFamily="34" charset="0"/>
                <a:cs typeface="Calibri" panose="020F0502020204030204" pitchFamily="34" charset="0"/>
              </a:rPr>
              <a:t>Management-</a:t>
            </a:r>
          </a:p>
          <a:p>
            <a:pPr marL="0" indent="0">
              <a:buNone/>
            </a:pPr>
            <a:r>
              <a:rPr lang="en-IN" b="1" dirty="0">
                <a:solidFill>
                  <a:schemeClr val="accent6"/>
                </a:solidFill>
                <a:latin typeface="Calibri" panose="020F0502020204030204" pitchFamily="34" charset="0"/>
                <a:cs typeface="Calibri" panose="020F0502020204030204" pitchFamily="34" charset="0"/>
              </a:rPr>
              <a:t>Immediate Case-</a:t>
            </a:r>
          </a:p>
          <a:p>
            <a:pPr marL="514350" indent="-514350">
              <a:buAutoNum type="arabicPeriod"/>
            </a:pPr>
            <a:r>
              <a:rPr lang="en-IN" b="1" dirty="0">
                <a:latin typeface="Calibri" panose="020F0502020204030204" pitchFamily="34" charset="0"/>
                <a:cs typeface="Calibri" panose="020F0502020204030204" pitchFamily="34" charset="0"/>
              </a:rPr>
              <a:t>Deflate blood pressure cuff. Withdraw the needle from the vein if enlarging hematoma.</a:t>
            </a:r>
          </a:p>
          <a:p>
            <a:pPr marL="514350" indent="-514350">
              <a:buAutoNum type="arabicPeriod"/>
            </a:pPr>
            <a:r>
              <a:rPr lang="en-IN" b="1" dirty="0">
                <a:latin typeface="Calibri" panose="020F0502020204030204" pitchFamily="34" charset="0"/>
                <a:cs typeface="Calibri" panose="020F0502020204030204" pitchFamily="34" charset="0"/>
              </a:rPr>
              <a:t>Place 3-4 gauze pieces over the hematoma apply digital pressure for 7-10 </a:t>
            </a:r>
            <a:r>
              <a:rPr lang="en-IN" b="1" dirty="0" err="1">
                <a:latin typeface="Calibri" panose="020F0502020204030204" pitchFamily="34" charset="0"/>
                <a:cs typeface="Calibri" panose="020F0502020204030204" pitchFamily="34" charset="0"/>
              </a:rPr>
              <a:t>mins</a:t>
            </a:r>
            <a:r>
              <a:rPr lang="en-IN" b="1" dirty="0">
                <a:latin typeface="Calibri" panose="020F0502020204030204" pitchFamily="34" charset="0"/>
                <a:cs typeface="Calibri" panose="020F0502020204030204" pitchFamily="34" charset="0"/>
              </a:rPr>
              <a:t> keeping donors arm above heart level.</a:t>
            </a:r>
          </a:p>
          <a:p>
            <a:pPr marL="514350" indent="-514350">
              <a:buAutoNum type="arabicPeriod"/>
            </a:pPr>
            <a:r>
              <a:rPr lang="en-IN" b="1" dirty="0">
                <a:latin typeface="Calibri" panose="020F0502020204030204" pitchFamily="34" charset="0"/>
                <a:cs typeface="Calibri" panose="020F0502020204030204" pitchFamily="34" charset="0"/>
              </a:rPr>
              <a:t>Apply ice to the area for 5mins.</a:t>
            </a:r>
          </a:p>
          <a:p>
            <a:pPr marL="0" indent="0">
              <a:buNone/>
            </a:pPr>
            <a:r>
              <a:rPr lang="en-IN" b="1" dirty="0">
                <a:solidFill>
                  <a:schemeClr val="accent6"/>
                </a:solidFill>
                <a:latin typeface="Calibri" panose="020F0502020204030204" pitchFamily="34" charset="0"/>
                <a:cs typeface="Calibri" panose="020F0502020204030204" pitchFamily="34" charset="0"/>
              </a:rPr>
              <a:t>Delayed-</a:t>
            </a:r>
          </a:p>
          <a:p>
            <a:pPr marL="514350" indent="-514350">
              <a:buAutoNum type="arabicPeriod"/>
            </a:pPr>
            <a:r>
              <a:rPr lang="en-IN" b="1" dirty="0">
                <a:latin typeface="Calibri" panose="020F0502020204030204" pitchFamily="34" charset="0"/>
                <a:cs typeface="Calibri" panose="020F0502020204030204" pitchFamily="34" charset="0"/>
              </a:rPr>
              <a:t>Ice compression and analgesic if necessary</a:t>
            </a:r>
          </a:p>
          <a:p>
            <a:pPr marL="514350" indent="-514350">
              <a:buAutoNum type="arabicPeriod"/>
            </a:pPr>
            <a:r>
              <a:rPr lang="en-IN" b="1" dirty="0">
                <a:latin typeface="Calibri" panose="020F0502020204030204" pitchFamily="34" charset="0"/>
                <a:cs typeface="Calibri" panose="020F0502020204030204" pitchFamily="34" charset="0"/>
              </a:rPr>
              <a:t>Keeping hand in rest. Avoid working by affected hand.</a:t>
            </a:r>
          </a:p>
          <a:p>
            <a:pPr marL="514350" indent="-514350">
              <a:buAutoNum type="arabicPeriod"/>
            </a:pPr>
            <a:r>
              <a:rPr lang="en-IN" b="1" dirty="0">
                <a:latin typeface="Calibri" panose="020F0502020204030204" pitchFamily="34" charset="0"/>
                <a:cs typeface="Calibri" panose="020F0502020204030204" pitchFamily="34" charset="0"/>
              </a:rPr>
              <a:t>Observation and informing donor regarding compartment syndrome &amp; refer if necessary</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079074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719647" y="2583840"/>
            <a:ext cx="3261132" cy="3317875"/>
          </a:xfrm>
        </p:spPr>
      </p:pic>
      <p:sp>
        <p:nvSpPr>
          <p:cNvPr id="5" name="Rectangle 4"/>
          <p:cNvSpPr/>
          <p:nvPr/>
        </p:nvSpPr>
        <p:spPr>
          <a:xfrm>
            <a:off x="1148860" y="2723347"/>
            <a:ext cx="6386147" cy="1261884"/>
          </a:xfrm>
          <a:prstGeom prst="rect">
            <a:avLst/>
          </a:prstGeom>
        </p:spPr>
        <p:txBody>
          <a:bodyPr wrap="square">
            <a:spAutoFit/>
          </a:bodyPr>
          <a:lstStyle/>
          <a:p>
            <a:r>
              <a:rPr lang="en-IN" sz="2000" b="1" dirty="0">
                <a:solidFill>
                  <a:schemeClr val="accent6"/>
                </a:solidFill>
                <a:latin typeface="Calibri" panose="020F0502020204030204" pitchFamily="34" charset="0"/>
                <a:cs typeface="Calibri" panose="020F0502020204030204" pitchFamily="34" charset="0"/>
              </a:rPr>
              <a:t>Outcome-</a:t>
            </a:r>
            <a:r>
              <a:rPr lang="en-IN" sz="2000" b="1" dirty="0">
                <a:latin typeface="Calibri" panose="020F0502020204030204" pitchFamily="34" charset="0"/>
                <a:cs typeface="Calibri" panose="020F0502020204030204" pitchFamily="34" charset="0"/>
              </a:rPr>
              <a:t> </a:t>
            </a:r>
            <a:endParaRPr lang="en-IN" sz="2000" b="1" dirty="0" smtClean="0">
              <a:latin typeface="Calibri" panose="020F0502020204030204" pitchFamily="34" charset="0"/>
              <a:cs typeface="Calibri" panose="020F0502020204030204" pitchFamily="34" charset="0"/>
            </a:endParaRPr>
          </a:p>
          <a:p>
            <a:endParaRPr lang="en-IN" sz="2000" b="1"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Generally resolve completely within 7-14 days and do not prevent donors from donating again</a:t>
            </a:r>
          </a:p>
        </p:txBody>
      </p:sp>
    </p:spTree>
    <p:extLst>
      <p:ext uri="{BB962C8B-B14F-4D97-AF65-F5344CB8AC3E}">
        <p14:creationId xmlns:p14="http://schemas.microsoft.com/office/powerpoint/2010/main" xmlns="" val="1666020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Phlebitis and Cellulitis</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85000" lnSpcReduction="20000"/>
          </a:bodyPr>
          <a:lstStyle/>
          <a:p>
            <a:r>
              <a:rPr lang="en-IN" dirty="0">
                <a:solidFill>
                  <a:schemeClr val="tx1"/>
                </a:solidFill>
                <a:latin typeface="Calibri" panose="020F0502020204030204" pitchFamily="34" charset="0"/>
                <a:cs typeface="Calibri" panose="020F0502020204030204" pitchFamily="34" charset="0"/>
              </a:rPr>
              <a:t>Incidence- 1 in 50000 to 1 in 100000</a:t>
            </a:r>
          </a:p>
          <a:p>
            <a:r>
              <a:rPr lang="en-IN" dirty="0">
                <a:solidFill>
                  <a:schemeClr val="tx1"/>
                </a:solidFill>
                <a:latin typeface="Calibri" panose="020F0502020204030204" pitchFamily="34" charset="0"/>
                <a:cs typeface="Calibri" panose="020F0502020204030204" pitchFamily="34" charset="0"/>
              </a:rPr>
              <a:t>Mild phlebitis at the venepuncture site is common, self-limited and usually of little consequence. </a:t>
            </a:r>
          </a:p>
          <a:p>
            <a:endParaRPr lang="en-IN" dirty="0">
              <a:solidFill>
                <a:schemeClr val="tx1"/>
              </a:solidFill>
              <a:latin typeface="Calibri" panose="020F0502020204030204" pitchFamily="34" charset="0"/>
              <a:cs typeface="Calibri" panose="020F0502020204030204" pitchFamily="34" charset="0"/>
            </a:endParaRPr>
          </a:p>
          <a:p>
            <a:r>
              <a:rPr lang="en-IN" b="1" dirty="0">
                <a:solidFill>
                  <a:schemeClr val="tx1"/>
                </a:solidFill>
                <a:latin typeface="Calibri" panose="020F0502020204030204" pitchFamily="34" charset="0"/>
                <a:cs typeface="Calibri" panose="020F0502020204030204" pitchFamily="34" charset="0"/>
              </a:rPr>
              <a:t>Presentation-</a:t>
            </a:r>
          </a:p>
          <a:p>
            <a:pPr marL="400050" lvl="1" indent="0">
              <a:buNone/>
            </a:pPr>
            <a:r>
              <a:rPr lang="en-IN" dirty="0">
                <a:solidFill>
                  <a:schemeClr val="tx1"/>
                </a:solidFill>
                <a:latin typeface="Calibri" panose="020F0502020204030204" pitchFamily="34" charset="0"/>
                <a:cs typeface="Calibri" panose="020F0502020204030204" pitchFamily="34" charset="0"/>
              </a:rPr>
              <a:t>Mild discomfort, small swelling, pain, local linear or surrounding erythema</a:t>
            </a:r>
          </a:p>
          <a:p>
            <a:pPr marL="0" indent="0">
              <a:buNone/>
            </a:pPr>
            <a:endParaRPr lang="en-IN" dirty="0">
              <a:solidFill>
                <a:schemeClr val="tx1"/>
              </a:solidFill>
              <a:latin typeface="Calibri" panose="020F0502020204030204" pitchFamily="34" charset="0"/>
              <a:cs typeface="Calibri" panose="020F0502020204030204" pitchFamily="34" charset="0"/>
            </a:endParaRPr>
          </a:p>
          <a:p>
            <a:r>
              <a:rPr lang="en-IN" b="1" dirty="0">
                <a:solidFill>
                  <a:schemeClr val="tx1"/>
                </a:solidFill>
                <a:latin typeface="Calibri" panose="020F0502020204030204" pitchFamily="34" charset="0"/>
                <a:cs typeface="Calibri" panose="020F0502020204030204" pitchFamily="34" charset="0"/>
              </a:rPr>
              <a:t>Complication-</a:t>
            </a:r>
          </a:p>
          <a:p>
            <a:pPr marL="400050" lvl="1" indent="0">
              <a:buNone/>
            </a:pPr>
            <a:r>
              <a:rPr lang="en-IN" dirty="0">
                <a:solidFill>
                  <a:schemeClr val="tx1"/>
                </a:solidFill>
                <a:latin typeface="Calibri" panose="020F0502020204030204" pitchFamily="34" charset="0"/>
                <a:cs typeface="Calibri" panose="020F0502020204030204" pitchFamily="34" charset="0"/>
              </a:rPr>
              <a:t>Despite a seemingly benign appearance, it may extend to local abscess formation or septic phlebitis</a:t>
            </a:r>
          </a:p>
        </p:txBody>
      </p:sp>
    </p:spTree>
    <p:extLst>
      <p:ext uri="{BB962C8B-B14F-4D97-AF65-F5344CB8AC3E}">
        <p14:creationId xmlns:p14="http://schemas.microsoft.com/office/powerpoint/2010/main" xmlns="" val="425592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solidFill>
                  <a:srgbClr val="C00000"/>
                </a:solidFill>
                <a:latin typeface="Calibri" panose="020F0502020204030204" pitchFamily="34" charset="0"/>
                <a:cs typeface="Calibri" panose="020F0502020204030204" pitchFamily="34" charset="0"/>
              </a:rPr>
              <a:t>Indications </a:t>
            </a:r>
            <a:r>
              <a:rPr lang="en-US" b="1" dirty="0">
                <a:solidFill>
                  <a:srgbClr val="C00000"/>
                </a:solidFill>
                <a:latin typeface="Calibri" panose="020F0502020204030204" pitchFamily="34" charset="0"/>
                <a:cs typeface="Calibri" panose="020F0502020204030204" pitchFamily="34" charset="0"/>
              </a:rPr>
              <a:t>for blood sampling and blood collection </a:t>
            </a:r>
            <a:r>
              <a:rPr lang="en-US" dirty="0"/>
              <a:t/>
            </a:r>
            <a:br>
              <a:rPr lang="en-US" dirty="0"/>
            </a:br>
            <a:endParaRPr lang="en-IN" dirty="0"/>
          </a:p>
        </p:txBody>
      </p:sp>
      <p:sp>
        <p:nvSpPr>
          <p:cNvPr id="3" name="Content Placeholder 2"/>
          <p:cNvSpPr>
            <a:spLocks noGrp="1"/>
          </p:cNvSpPr>
          <p:nvPr>
            <p:ph idx="1"/>
          </p:nvPr>
        </p:nvSpPr>
        <p:spPr/>
        <p:txBody>
          <a:bodyPr>
            <a:normAutofit/>
          </a:bodyPr>
          <a:lstStyle/>
          <a:p>
            <a:r>
              <a:rPr lang="en-US" b="1" dirty="0" smtClean="0">
                <a:solidFill>
                  <a:srgbClr val="C00000"/>
                </a:solidFill>
                <a:latin typeface="Calibri" panose="020F0502020204030204" pitchFamily="34" charset="0"/>
                <a:cs typeface="Calibri" panose="020F0502020204030204" pitchFamily="34" charset="0"/>
              </a:rPr>
              <a:t>Laboratory </a:t>
            </a:r>
            <a:r>
              <a:rPr lang="en-US" b="1" dirty="0">
                <a:solidFill>
                  <a:srgbClr val="C00000"/>
                </a:solidFill>
                <a:latin typeface="Calibri" panose="020F0502020204030204" pitchFamily="34" charset="0"/>
                <a:cs typeface="Calibri" panose="020F0502020204030204" pitchFamily="34" charset="0"/>
              </a:rPr>
              <a:t>tests </a:t>
            </a:r>
            <a:r>
              <a:rPr lang="en-US" dirty="0">
                <a:latin typeface="Calibri" panose="020F0502020204030204" pitchFamily="34" charset="0"/>
                <a:cs typeface="Calibri" panose="020F0502020204030204" pitchFamily="34" charset="0"/>
              </a:rPr>
              <a:t>for clinical management and health assessment</a:t>
            </a:r>
            <a:r>
              <a:rPr lang="en-US" b="1" dirty="0">
                <a:latin typeface="Calibri" panose="020F0502020204030204" pitchFamily="34" charset="0"/>
                <a:cs typeface="Calibri" panose="020F0502020204030204" pitchFamily="34" charset="0"/>
              </a:rPr>
              <a:t>. </a:t>
            </a:r>
            <a:endParaRPr lang="en-US" b="1" dirty="0" smtClean="0">
              <a:latin typeface="Calibri" panose="020F0502020204030204" pitchFamily="34" charset="0"/>
              <a:cs typeface="Calibri" panose="020F0502020204030204" pitchFamily="34" charset="0"/>
            </a:endParaRPr>
          </a:p>
          <a:p>
            <a:r>
              <a:rPr lang="en-US" b="1" dirty="0">
                <a:solidFill>
                  <a:srgbClr val="C00000"/>
                </a:solidFill>
                <a:latin typeface="Calibri" panose="020F0502020204030204" pitchFamily="34" charset="0"/>
                <a:cs typeface="Calibri" panose="020F0502020204030204" pitchFamily="34" charset="0"/>
              </a:rPr>
              <a:t>A</a:t>
            </a:r>
            <a:r>
              <a:rPr lang="en-US" b="1" dirty="0" smtClean="0">
                <a:solidFill>
                  <a:srgbClr val="C00000"/>
                </a:solidFill>
                <a:latin typeface="Calibri" panose="020F0502020204030204" pitchFamily="34" charset="0"/>
                <a:cs typeface="Calibri" panose="020F0502020204030204" pitchFamily="34" charset="0"/>
              </a:rPr>
              <a:t>rterial </a:t>
            </a:r>
            <a:r>
              <a:rPr lang="en-US" b="1" dirty="0">
                <a:solidFill>
                  <a:srgbClr val="C00000"/>
                </a:solidFill>
                <a:latin typeface="Calibri" panose="020F0502020204030204" pitchFamily="34" charset="0"/>
                <a:cs typeface="Calibri" panose="020F0502020204030204" pitchFamily="34" charset="0"/>
              </a:rPr>
              <a:t>blood gases </a:t>
            </a:r>
            <a:r>
              <a:rPr lang="en-US" dirty="0">
                <a:latin typeface="Calibri" panose="020F0502020204030204" pitchFamily="34" charset="0"/>
                <a:cs typeface="Calibri" panose="020F0502020204030204" pitchFamily="34" charset="0"/>
              </a:rPr>
              <a:t>for patients on mechanical ventilation, to monitor blood oxygenation; </a:t>
            </a:r>
            <a:endParaRPr lang="en-US" dirty="0" smtClean="0">
              <a:latin typeface="Calibri" panose="020F0502020204030204" pitchFamily="34" charset="0"/>
              <a:cs typeface="Calibri" panose="020F0502020204030204" pitchFamily="34" charset="0"/>
            </a:endParaRPr>
          </a:p>
          <a:p>
            <a:r>
              <a:rPr lang="en-US" b="1" dirty="0" smtClean="0">
                <a:solidFill>
                  <a:srgbClr val="C00000"/>
                </a:solidFill>
                <a:latin typeface="Calibri" panose="020F0502020204030204" pitchFamily="34" charset="0"/>
                <a:cs typeface="Calibri" panose="020F0502020204030204" pitchFamily="34" charset="0"/>
              </a:rPr>
              <a:t>Neonatal </a:t>
            </a:r>
            <a:r>
              <a:rPr lang="en-US" b="1" dirty="0">
                <a:solidFill>
                  <a:srgbClr val="C00000"/>
                </a:solidFill>
                <a:latin typeface="Calibri" panose="020F0502020204030204" pitchFamily="34" charset="0"/>
                <a:cs typeface="Calibri" panose="020F0502020204030204" pitchFamily="34" charset="0"/>
              </a:rPr>
              <a:t>and </a:t>
            </a:r>
            <a:r>
              <a:rPr lang="en-US" b="1" dirty="0" err="1">
                <a:solidFill>
                  <a:srgbClr val="C00000"/>
                </a:solidFill>
                <a:latin typeface="Calibri" panose="020F0502020204030204" pitchFamily="34" charset="0"/>
                <a:cs typeface="Calibri" panose="020F0502020204030204" pitchFamily="34" charset="0"/>
              </a:rPr>
              <a:t>paediatric</a:t>
            </a:r>
            <a:r>
              <a:rPr lang="en-US" b="1" dirty="0">
                <a:solidFill>
                  <a:srgbClr val="C00000"/>
                </a:solidFill>
                <a:latin typeface="Calibri" panose="020F0502020204030204" pitchFamily="34" charset="0"/>
                <a:cs typeface="Calibri" panose="020F0502020204030204" pitchFamily="34" charset="0"/>
              </a:rPr>
              <a:t> blood sampling </a:t>
            </a:r>
            <a:endParaRPr lang="en-US" b="1" dirty="0" smtClean="0">
              <a:solidFill>
                <a:srgbClr val="C00000"/>
              </a:solidFill>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heel-prick (i.e. capillary sampling</a:t>
            </a:r>
            <a:r>
              <a:rPr lang="en-US" dirty="0" smtClean="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scalp veins in </a:t>
            </a:r>
            <a:r>
              <a:rPr lang="en-US" dirty="0" err="1" smtClean="0">
                <a:latin typeface="Calibri" panose="020F0502020204030204" pitchFamily="34" charset="0"/>
                <a:cs typeface="Calibri" panose="020F0502020204030204" pitchFamily="34" charset="0"/>
              </a:rPr>
              <a:t>paediatrics</a:t>
            </a: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15745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Phlebitis and Cellulitis</a:t>
            </a:r>
            <a:endParaRPr lang="en-IN" dirty="0">
              <a:solidFill>
                <a:srgbClr val="FF0000"/>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53654" y="2495916"/>
            <a:ext cx="3401808" cy="3317875"/>
          </a:xfrm>
        </p:spPr>
      </p:pic>
      <p:sp>
        <p:nvSpPr>
          <p:cNvPr id="5" name="Rectangle 4"/>
          <p:cNvSpPr/>
          <p:nvPr/>
        </p:nvSpPr>
        <p:spPr>
          <a:xfrm>
            <a:off x="1614854" y="2923746"/>
            <a:ext cx="4812323" cy="1938992"/>
          </a:xfrm>
          <a:prstGeom prst="rect">
            <a:avLst/>
          </a:prstGeom>
        </p:spPr>
        <p:txBody>
          <a:bodyPr wrap="square">
            <a:spAutoFit/>
          </a:bodyPr>
          <a:lstStyle/>
          <a:p>
            <a:r>
              <a:rPr lang="en-IN" sz="2400" b="1" dirty="0">
                <a:solidFill>
                  <a:schemeClr val="tx2"/>
                </a:solidFill>
                <a:latin typeface="Calibri" panose="020F0502020204030204" pitchFamily="34" charset="0"/>
                <a:cs typeface="Calibri" panose="020F0502020204030204" pitchFamily="34" charset="0"/>
              </a:rPr>
              <a:t>Management-</a:t>
            </a:r>
          </a:p>
          <a:p>
            <a:pPr marL="342900" indent="-342900">
              <a:buFont typeface="Arial" panose="020B0604020202020204" pitchFamily="34" charset="0"/>
              <a:buChar char="•"/>
            </a:pPr>
            <a:r>
              <a:rPr lang="en-IN" sz="2400" dirty="0">
                <a:latin typeface="Calibri" panose="020F0502020204030204" pitchFamily="34" charset="0"/>
                <a:cs typeface="Calibri" panose="020F0502020204030204" pitchFamily="34" charset="0"/>
              </a:rPr>
              <a:t>Warm </a:t>
            </a:r>
            <a:r>
              <a:rPr lang="en-IN" sz="2400" dirty="0" smtClean="0">
                <a:latin typeface="Calibri" panose="020F0502020204030204" pitchFamily="34" charset="0"/>
                <a:cs typeface="Calibri" panose="020F0502020204030204" pitchFamily="34" charset="0"/>
              </a:rPr>
              <a:t>Compression</a:t>
            </a:r>
          </a:p>
          <a:p>
            <a:pPr marL="342900" indent="-342900">
              <a:buFont typeface="Arial" panose="020B0604020202020204" pitchFamily="34" charset="0"/>
              <a:buChar char="•"/>
            </a:pPr>
            <a:r>
              <a:rPr lang="en-IN" sz="2400" dirty="0" smtClean="0">
                <a:latin typeface="Calibri" panose="020F0502020204030204" pitchFamily="34" charset="0"/>
                <a:cs typeface="Calibri" panose="020F0502020204030204" pitchFamily="34" charset="0"/>
              </a:rPr>
              <a:t>Oral </a:t>
            </a:r>
            <a:r>
              <a:rPr lang="en-IN" sz="2400" dirty="0">
                <a:latin typeface="Calibri" panose="020F0502020204030204" pitchFamily="34" charset="0"/>
                <a:cs typeface="Calibri" panose="020F0502020204030204" pitchFamily="34" charset="0"/>
              </a:rPr>
              <a:t>Analgesic and anti inflammatory </a:t>
            </a:r>
            <a:r>
              <a:rPr lang="en-IN" sz="2400" dirty="0" smtClean="0">
                <a:latin typeface="Calibri" panose="020F0502020204030204" pitchFamily="34" charset="0"/>
                <a:cs typeface="Calibri" panose="020F0502020204030204" pitchFamily="34" charset="0"/>
              </a:rPr>
              <a:t>agents</a:t>
            </a:r>
          </a:p>
          <a:p>
            <a:pPr marL="342900" indent="-342900">
              <a:buFont typeface="Arial" panose="020B0604020202020204" pitchFamily="34" charset="0"/>
              <a:buChar char="•"/>
            </a:pPr>
            <a:r>
              <a:rPr lang="en-IN" sz="2400" dirty="0" smtClean="0">
                <a:latin typeface="Calibri" panose="020F0502020204030204" pitchFamily="34" charset="0"/>
                <a:cs typeface="Calibri" panose="020F0502020204030204" pitchFamily="34" charset="0"/>
              </a:rPr>
              <a:t>Administration </a:t>
            </a:r>
            <a:r>
              <a:rPr lang="en-IN" sz="2400" dirty="0">
                <a:latin typeface="Calibri" panose="020F0502020204030204" pitchFamily="34" charset="0"/>
                <a:cs typeface="Calibri" panose="020F0502020204030204" pitchFamily="34" charset="0"/>
              </a:rPr>
              <a:t>of oral antibiotics</a:t>
            </a:r>
          </a:p>
        </p:txBody>
      </p:sp>
    </p:spTree>
    <p:extLst>
      <p:ext uri="{BB962C8B-B14F-4D97-AF65-F5344CB8AC3E}">
        <p14:creationId xmlns:p14="http://schemas.microsoft.com/office/powerpoint/2010/main" xmlns="" val="1372301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tx2"/>
                </a:solidFill>
                <a:latin typeface="Calibri" panose="020F0502020204030204" pitchFamily="34" charset="0"/>
                <a:cs typeface="Calibri" panose="020F0502020204030204" pitchFamily="34" charset="0"/>
              </a:rPr>
              <a:t>Nerve Injury</a:t>
            </a:r>
            <a:endParaRPr lang="en-IN"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IN" dirty="0">
                <a:latin typeface="Calibri" panose="020F0502020204030204" pitchFamily="34" charset="0"/>
                <a:cs typeface="Calibri" panose="020F0502020204030204" pitchFamily="34" charset="0"/>
              </a:rPr>
              <a:t>Incidence- Approx. 2/10,000 donations</a:t>
            </a:r>
          </a:p>
          <a:p>
            <a:r>
              <a:rPr lang="en-IN" dirty="0">
                <a:latin typeface="Calibri" panose="020F0502020204030204" pitchFamily="34" charset="0"/>
                <a:cs typeface="Calibri" panose="020F0502020204030204" pitchFamily="34" charset="0"/>
              </a:rPr>
              <a:t>Cutaneous branches of the </a:t>
            </a:r>
            <a:r>
              <a:rPr lang="en-IN" b="1" dirty="0">
                <a:latin typeface="Calibri" panose="020F0502020204030204" pitchFamily="34" charset="0"/>
                <a:cs typeface="Calibri" panose="020F0502020204030204" pitchFamily="34" charset="0"/>
              </a:rPr>
              <a:t>medial and ulnar nerves</a:t>
            </a:r>
            <a:r>
              <a:rPr lang="en-IN" dirty="0">
                <a:latin typeface="Calibri" panose="020F0502020204030204" pitchFamily="34" charset="0"/>
                <a:cs typeface="Calibri" panose="020F0502020204030204" pitchFamily="34" charset="0"/>
              </a:rPr>
              <a:t> are injured occasionally by large bore phlebotomy needle.</a:t>
            </a:r>
          </a:p>
          <a:p>
            <a:r>
              <a:rPr lang="en-IN" dirty="0">
                <a:latin typeface="Calibri" panose="020F0502020204030204" pitchFamily="34" charset="0"/>
                <a:cs typeface="Calibri" panose="020F0502020204030204" pitchFamily="34" charset="0"/>
              </a:rPr>
              <a:t>Direct nerve damage from the phlebotomy needle is not very common.</a:t>
            </a:r>
          </a:p>
          <a:p>
            <a:r>
              <a:rPr lang="en-IN" dirty="0" smtClean="0">
                <a:latin typeface="Calibri" panose="020F0502020204030204" pitchFamily="34" charset="0"/>
                <a:cs typeface="Calibri" panose="020F0502020204030204" pitchFamily="34" charset="0"/>
              </a:rPr>
              <a:t>Injuries </a:t>
            </a:r>
            <a:r>
              <a:rPr lang="en-IN" dirty="0">
                <a:latin typeface="Calibri" panose="020F0502020204030204" pitchFamily="34" charset="0"/>
                <a:cs typeface="Calibri" panose="020F0502020204030204" pitchFamily="34" charset="0"/>
              </a:rPr>
              <a:t>are generally transient and rarely a source of donor distress</a:t>
            </a:r>
            <a:r>
              <a:rPr lang="en-IN" dirty="0"/>
              <a:t>.</a:t>
            </a:r>
          </a:p>
          <a:p>
            <a:endParaRPr lang="en-IN" dirty="0"/>
          </a:p>
        </p:txBody>
      </p:sp>
    </p:spTree>
    <p:extLst>
      <p:ext uri="{BB962C8B-B14F-4D97-AF65-F5344CB8AC3E}">
        <p14:creationId xmlns:p14="http://schemas.microsoft.com/office/powerpoint/2010/main" xmlns="" val="1685359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Nerve Injury</a:t>
            </a:r>
            <a:endParaRPr lang="en-IN" dirty="0">
              <a:solidFill>
                <a:srgbClr val="FF0000"/>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11479"/>
          <a:stretch/>
        </p:blipFill>
        <p:spPr>
          <a:xfrm>
            <a:off x="1230925" y="2029092"/>
            <a:ext cx="9601196" cy="2892670"/>
          </a:xfrm>
        </p:spPr>
      </p:pic>
      <p:sp>
        <p:nvSpPr>
          <p:cNvPr id="5" name="Rectangle 4"/>
          <p:cNvSpPr/>
          <p:nvPr/>
        </p:nvSpPr>
        <p:spPr>
          <a:xfrm>
            <a:off x="1776047" y="4921762"/>
            <a:ext cx="8510953" cy="1200329"/>
          </a:xfrm>
          <a:prstGeom prst="rect">
            <a:avLst/>
          </a:prstGeom>
        </p:spPr>
        <p:txBody>
          <a:bodyPr wrap="square">
            <a:spAutoFit/>
          </a:bodyPr>
          <a:lstStyle/>
          <a:p>
            <a:r>
              <a:rPr lang="en-IN" sz="2400" b="1" dirty="0">
                <a:latin typeface="Calibri" panose="020F0502020204030204" pitchFamily="34" charset="0"/>
                <a:cs typeface="Calibri" panose="020F0502020204030204" pitchFamily="34" charset="0"/>
              </a:rPr>
              <a:t>Presentation-</a:t>
            </a:r>
            <a:r>
              <a:rPr lang="en-IN" sz="2400" dirty="0">
                <a:latin typeface="Calibri" panose="020F0502020204030204" pitchFamily="34" charset="0"/>
                <a:cs typeface="Calibri" panose="020F0502020204030204" pitchFamily="34" charset="0"/>
              </a:rPr>
              <a:t> Immediate severe shooting and radiating pain (earliest presentation), </a:t>
            </a:r>
            <a:r>
              <a:rPr lang="en-IN" sz="2400" dirty="0" err="1">
                <a:latin typeface="Calibri" panose="020F0502020204030204" pitchFamily="34" charset="0"/>
                <a:cs typeface="Calibri" panose="020F0502020204030204" pitchFamily="34" charset="0"/>
              </a:rPr>
              <a:t>paraesthesias</a:t>
            </a:r>
            <a:r>
              <a:rPr lang="en-IN" sz="2400" dirty="0">
                <a:latin typeface="Calibri" panose="020F0502020204030204" pitchFamily="34" charset="0"/>
                <a:cs typeface="Calibri" panose="020F0502020204030204" pitchFamily="34" charset="0"/>
              </a:rPr>
              <a:t>, sensory changes in forearm, wrist, hand. rarely loss of arm strength</a:t>
            </a:r>
          </a:p>
        </p:txBody>
      </p:sp>
    </p:spTree>
    <p:extLst>
      <p:ext uri="{BB962C8B-B14F-4D97-AF65-F5344CB8AC3E}">
        <p14:creationId xmlns:p14="http://schemas.microsoft.com/office/powerpoint/2010/main" xmlns="" val="447489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latin typeface="Calibri" panose="020F0502020204030204" pitchFamily="34" charset="0"/>
                <a:cs typeface="Calibri" panose="020F0502020204030204" pitchFamily="34" charset="0"/>
              </a:rPr>
              <a:t>Outcome- 70% of nerve injury usually disappear within a month, almost all resolve within one year.</a:t>
            </a:r>
          </a:p>
          <a:p>
            <a:pPr marL="400050" lvl="1" indent="0">
              <a:buNone/>
            </a:pPr>
            <a:r>
              <a:rPr lang="en-IN" dirty="0">
                <a:solidFill>
                  <a:srgbClr val="FF0000"/>
                </a:solidFill>
                <a:latin typeface="Calibri" panose="020F0502020204030204" pitchFamily="34" charset="0"/>
                <a:cs typeface="Calibri" panose="020F0502020204030204" pitchFamily="34" charset="0"/>
              </a:rPr>
              <a:t>Rare cases of complex regional pain syndrome (Reflex sympathetic dystrophy) has been reported.</a:t>
            </a:r>
          </a:p>
          <a:p>
            <a:r>
              <a:rPr lang="en-IN" dirty="0">
                <a:latin typeface="Calibri" panose="020F0502020204030204" pitchFamily="34" charset="0"/>
                <a:cs typeface="Calibri" panose="020F0502020204030204" pitchFamily="34" charset="0"/>
              </a:rPr>
              <a:t>Prevention- To reduce the risk of direct nerve injury need should be inserted only once and no further manipulation or attempt ( single prick strategy)</a:t>
            </a:r>
          </a:p>
          <a:p>
            <a:endParaRPr lang="en-IN" dirty="0"/>
          </a:p>
        </p:txBody>
      </p:sp>
    </p:spTree>
    <p:extLst>
      <p:ext uri="{BB962C8B-B14F-4D97-AF65-F5344CB8AC3E}">
        <p14:creationId xmlns:p14="http://schemas.microsoft.com/office/powerpoint/2010/main" xmlns="" val="2667026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Puncture of Artery</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IN" dirty="0">
                <a:solidFill>
                  <a:schemeClr val="tx1"/>
                </a:solidFill>
                <a:latin typeface="Calibri" panose="020F0502020204030204" pitchFamily="34" charset="0"/>
                <a:cs typeface="Calibri" panose="020F0502020204030204" pitchFamily="34" charset="0"/>
              </a:rPr>
              <a:t>Incidence- 1/10,000 donations</a:t>
            </a:r>
          </a:p>
          <a:p>
            <a:r>
              <a:rPr lang="en-IN" dirty="0">
                <a:solidFill>
                  <a:schemeClr val="tx1"/>
                </a:solidFill>
                <a:latin typeface="Calibri" panose="020F0502020204030204" pitchFamily="34" charset="0"/>
                <a:cs typeface="Calibri" panose="020F0502020204030204" pitchFamily="34" charset="0"/>
              </a:rPr>
              <a:t>More common among inexperienced phlebotomists than those with experience.</a:t>
            </a:r>
          </a:p>
          <a:p>
            <a:r>
              <a:rPr lang="en-IN" dirty="0">
                <a:solidFill>
                  <a:schemeClr val="tx1"/>
                </a:solidFill>
                <a:latin typeface="Calibri" panose="020F0502020204030204" pitchFamily="34" charset="0"/>
                <a:cs typeface="Calibri" panose="020F0502020204030204" pitchFamily="34" charset="0"/>
              </a:rPr>
              <a:t>Presence of bright red blood, rapid collection (within </a:t>
            </a:r>
            <a:r>
              <a:rPr lang="en-IN" dirty="0" smtClean="0">
                <a:solidFill>
                  <a:schemeClr val="tx1"/>
                </a:solidFill>
                <a:latin typeface="Calibri" panose="020F0502020204030204" pitchFamily="34" charset="0"/>
                <a:cs typeface="Calibri" panose="020F0502020204030204" pitchFamily="34" charset="0"/>
              </a:rPr>
              <a:t>seconds), </a:t>
            </a:r>
            <a:r>
              <a:rPr lang="en-IN" dirty="0">
                <a:solidFill>
                  <a:schemeClr val="tx1"/>
                </a:solidFill>
                <a:latin typeface="Calibri" panose="020F0502020204030204" pitchFamily="34" charset="0"/>
                <a:cs typeface="Calibri" panose="020F0502020204030204" pitchFamily="34" charset="0"/>
              </a:rPr>
              <a:t>and a pulsating needle suggest arterial puncture are indicators of arterial puncture</a:t>
            </a:r>
          </a:p>
        </p:txBody>
      </p:sp>
    </p:spTree>
    <p:extLst>
      <p:ext uri="{BB962C8B-B14F-4D97-AF65-F5344CB8AC3E}">
        <p14:creationId xmlns:p14="http://schemas.microsoft.com/office/powerpoint/2010/main" xmlns="" val="2232799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Puncture of Artery</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IN" b="1" dirty="0">
                <a:solidFill>
                  <a:schemeClr val="accent2"/>
                </a:solidFill>
                <a:latin typeface="Calibri" panose="020F0502020204030204" pitchFamily="34" charset="0"/>
                <a:cs typeface="Calibri" panose="020F0502020204030204" pitchFamily="34" charset="0"/>
              </a:rPr>
              <a:t>Management- </a:t>
            </a:r>
          </a:p>
          <a:p>
            <a:pPr marL="0" indent="0">
              <a:buNone/>
            </a:pPr>
            <a:r>
              <a:rPr lang="en-IN" dirty="0">
                <a:latin typeface="Calibri" panose="020F0502020204030204" pitchFamily="34" charset="0"/>
                <a:cs typeface="Calibri" panose="020F0502020204030204" pitchFamily="34" charset="0"/>
              </a:rPr>
              <a:t>Needle should be taken out early and local pressure should me applied for an extended period.</a:t>
            </a:r>
          </a:p>
          <a:p>
            <a:pPr marL="0" indent="0">
              <a:buNone/>
            </a:pPr>
            <a:endParaRPr lang="en-IN" dirty="0">
              <a:latin typeface="Calibri" panose="020F0502020204030204" pitchFamily="34" charset="0"/>
              <a:cs typeface="Calibri" panose="020F0502020204030204" pitchFamily="34" charset="0"/>
            </a:endParaRPr>
          </a:p>
          <a:p>
            <a:pPr marL="0" indent="0">
              <a:buNone/>
            </a:pPr>
            <a:r>
              <a:rPr lang="en-IN" b="1" dirty="0">
                <a:solidFill>
                  <a:schemeClr val="accent2"/>
                </a:solidFill>
                <a:latin typeface="Calibri" panose="020F0502020204030204" pitchFamily="34" charset="0"/>
                <a:cs typeface="Calibri" panose="020F0502020204030204" pitchFamily="34" charset="0"/>
              </a:rPr>
              <a:t>Complications-</a:t>
            </a:r>
          </a:p>
          <a:p>
            <a:pPr marL="0" indent="0">
              <a:buNone/>
            </a:pPr>
            <a:r>
              <a:rPr lang="en-IN" dirty="0">
                <a:latin typeface="Calibri" panose="020F0502020204030204" pitchFamily="34" charset="0"/>
                <a:cs typeface="Calibri" panose="020F0502020204030204" pitchFamily="34" charset="0"/>
              </a:rPr>
              <a:t>Hematomas, compartment syndrome, delayed nerve injury may happen</a:t>
            </a:r>
          </a:p>
          <a:p>
            <a:r>
              <a:rPr lang="en-IN" dirty="0">
                <a:latin typeface="Calibri" panose="020F0502020204030204" pitchFamily="34" charset="0"/>
                <a:cs typeface="Calibri" panose="020F0502020204030204" pitchFamily="34" charset="0"/>
              </a:rPr>
              <a:t>Most donors recover quickly and completely.</a:t>
            </a:r>
          </a:p>
          <a:p>
            <a:pPr marL="0" indent="0">
              <a:buNone/>
            </a:pPr>
            <a:r>
              <a:rPr lang="en-IN" b="1" dirty="0">
                <a:solidFill>
                  <a:schemeClr val="accent2"/>
                </a:solidFill>
                <a:latin typeface="Calibri" panose="020F0502020204030204" pitchFamily="34" charset="0"/>
                <a:cs typeface="Calibri" panose="020F0502020204030204" pitchFamily="34" charset="0"/>
              </a:rPr>
              <a:t>Follow up-</a:t>
            </a:r>
          </a:p>
          <a:p>
            <a:pPr marL="0" indent="0">
              <a:buNone/>
            </a:pPr>
            <a:r>
              <a:rPr lang="en-IN" dirty="0">
                <a:latin typeface="Calibri" panose="020F0502020204030204" pitchFamily="34" charset="0"/>
                <a:cs typeface="Calibri" panose="020F0502020204030204" pitchFamily="34" charset="0"/>
              </a:rPr>
              <a:t>Should be evaluated for </a:t>
            </a:r>
            <a:r>
              <a:rPr lang="en-IN" dirty="0" err="1">
                <a:latin typeface="Calibri" panose="020F0502020204030204" pitchFamily="34" charset="0"/>
                <a:cs typeface="Calibri" panose="020F0502020204030204" pitchFamily="34" charset="0"/>
              </a:rPr>
              <a:t>pseudoaneurysm</a:t>
            </a:r>
            <a:r>
              <a:rPr lang="en-IN" dirty="0">
                <a:latin typeface="Calibri" panose="020F0502020204030204" pitchFamily="34" charset="0"/>
                <a:cs typeface="Calibri" panose="020F0502020204030204" pitchFamily="34" charset="0"/>
              </a:rPr>
              <a:t> by ultrasound and </a:t>
            </a:r>
            <a:r>
              <a:rPr lang="en-IN" dirty="0" err="1">
                <a:latin typeface="Calibri" panose="020F0502020204030204" pitchFamily="34" charset="0"/>
                <a:cs typeface="Calibri" panose="020F0502020204030204" pitchFamily="34" charset="0"/>
              </a:rPr>
              <a:t>doppler</a:t>
            </a:r>
            <a:r>
              <a:rPr lang="en-IN" dirty="0">
                <a:latin typeface="Calibri" panose="020F0502020204030204" pitchFamily="34" charset="0"/>
                <a:cs typeface="Calibri" panose="020F0502020204030204" pitchFamily="34" charset="0"/>
              </a:rPr>
              <a:t> studies.</a:t>
            </a:r>
          </a:p>
          <a:p>
            <a:pPr marL="0" indent="0">
              <a:buNone/>
            </a:pPr>
            <a:endParaRPr lang="en-IN" dirty="0"/>
          </a:p>
          <a:p>
            <a:endParaRPr lang="en-IN" dirty="0"/>
          </a:p>
        </p:txBody>
      </p:sp>
    </p:spTree>
    <p:extLst>
      <p:ext uri="{BB962C8B-B14F-4D97-AF65-F5344CB8AC3E}">
        <p14:creationId xmlns:p14="http://schemas.microsoft.com/office/powerpoint/2010/main" xmlns="" val="4004739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0000"/>
                </a:solidFill>
                <a:latin typeface="Calibri" panose="020F0502020204030204" pitchFamily="34" charset="0"/>
                <a:cs typeface="Calibri" panose="020F0502020204030204" pitchFamily="34" charset="0"/>
              </a:rPr>
              <a:t>Upper Extremity Deep Vein Thrombosis</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IN" dirty="0">
                <a:latin typeface="Calibri" panose="020F0502020204030204" pitchFamily="34" charset="0"/>
                <a:cs typeface="Calibri" panose="020F0502020204030204" pitchFamily="34" charset="0"/>
              </a:rPr>
              <a:t>Very rare delayed type of complication </a:t>
            </a:r>
          </a:p>
          <a:p>
            <a:r>
              <a:rPr lang="en-IN" dirty="0">
                <a:latin typeface="Calibri" panose="020F0502020204030204" pitchFamily="34" charset="0"/>
                <a:cs typeface="Calibri" panose="020F0502020204030204" pitchFamily="34" charset="0"/>
              </a:rPr>
              <a:t>Symptoms-</a:t>
            </a:r>
          </a:p>
          <a:p>
            <a:pPr lvl="5"/>
            <a:r>
              <a:rPr lang="en-IN" sz="2800" dirty="0">
                <a:latin typeface="Calibri" panose="020F0502020204030204" pitchFamily="34" charset="0"/>
                <a:cs typeface="Calibri" panose="020F0502020204030204" pitchFamily="34" charset="0"/>
              </a:rPr>
              <a:t>Pain in the upper limb</a:t>
            </a:r>
          </a:p>
          <a:p>
            <a:pPr lvl="5"/>
            <a:r>
              <a:rPr lang="en-IN" sz="2800" dirty="0">
                <a:latin typeface="Calibri" panose="020F0502020204030204" pitchFamily="34" charset="0"/>
                <a:cs typeface="Calibri" panose="020F0502020204030204" pitchFamily="34" charset="0"/>
              </a:rPr>
              <a:t>Swelling of the arm</a:t>
            </a:r>
          </a:p>
          <a:p>
            <a:pPr lvl="5"/>
            <a:r>
              <a:rPr lang="en-IN" sz="2800" dirty="0">
                <a:latin typeface="Calibri" panose="020F0502020204030204" pitchFamily="34" charset="0"/>
                <a:cs typeface="Calibri" panose="020F0502020204030204" pitchFamily="34" charset="0"/>
              </a:rPr>
              <a:t>Prominent palpable, cord like thickening of the thrombosed vein</a:t>
            </a:r>
          </a:p>
          <a:p>
            <a:pPr marL="114300" indent="0" algn="just">
              <a:buNone/>
            </a:pPr>
            <a:r>
              <a:rPr lang="en-IN" dirty="0">
                <a:latin typeface="Calibri" panose="020F0502020204030204" pitchFamily="34" charset="0"/>
                <a:cs typeface="Calibri" panose="020F0502020204030204" pitchFamily="34" charset="0"/>
              </a:rPr>
              <a:t>Investigation- Ultrasonography </a:t>
            </a:r>
            <a:r>
              <a:rPr lang="en-IN" dirty="0" err="1">
                <a:latin typeface="Calibri" panose="020F0502020204030204" pitchFamily="34" charset="0"/>
                <a:cs typeface="Calibri" panose="020F0502020204030204" pitchFamily="34" charset="0"/>
              </a:rPr>
              <a:t>doppler</a:t>
            </a:r>
            <a:r>
              <a:rPr lang="en-IN" dirty="0">
                <a:latin typeface="Calibri" panose="020F0502020204030204" pitchFamily="34" charset="0"/>
                <a:cs typeface="Calibri" panose="020F0502020204030204" pitchFamily="34" charset="0"/>
              </a:rPr>
              <a:t> study should be used as an screening tool</a:t>
            </a:r>
          </a:p>
          <a:p>
            <a:endParaRPr lang="en-IN" dirty="0"/>
          </a:p>
        </p:txBody>
      </p:sp>
    </p:spTree>
    <p:extLst>
      <p:ext uri="{BB962C8B-B14F-4D97-AF65-F5344CB8AC3E}">
        <p14:creationId xmlns:p14="http://schemas.microsoft.com/office/powerpoint/2010/main" xmlns="" val="3610375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0000"/>
                </a:solidFill>
                <a:latin typeface="Calibri" panose="020F0502020204030204" pitchFamily="34" charset="0"/>
                <a:cs typeface="Calibri" panose="020F0502020204030204" pitchFamily="34" charset="0"/>
              </a:rPr>
              <a:t>Upper Extremity Deep Vein Thrombosis</a:t>
            </a:r>
            <a:endParaRPr lang="en-IN" dirty="0">
              <a:solidFill>
                <a:srgbClr val="FF0000"/>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10684"/>
          <a:stretch/>
        </p:blipFill>
        <p:spPr>
          <a:xfrm>
            <a:off x="6945923" y="2505809"/>
            <a:ext cx="3950675" cy="3341076"/>
          </a:xfrm>
          <a:prstGeom prst="rect">
            <a:avLst/>
          </a:prstGeom>
        </p:spPr>
      </p:pic>
      <p:sp>
        <p:nvSpPr>
          <p:cNvPr id="5" name="Rectangle 4"/>
          <p:cNvSpPr/>
          <p:nvPr/>
        </p:nvSpPr>
        <p:spPr>
          <a:xfrm>
            <a:off x="1069731" y="2699019"/>
            <a:ext cx="5040923" cy="2031325"/>
          </a:xfrm>
          <a:prstGeom prst="rect">
            <a:avLst/>
          </a:prstGeom>
        </p:spPr>
        <p:txBody>
          <a:bodyPr wrap="square">
            <a:spAutoFit/>
          </a:bodyPr>
          <a:lstStyle/>
          <a:p>
            <a:pPr marL="114300" indent="0">
              <a:buNone/>
            </a:pPr>
            <a:r>
              <a:rPr lang="en-IN" b="1" dirty="0">
                <a:latin typeface="Calibri" panose="020F0502020204030204" pitchFamily="34" charset="0"/>
                <a:cs typeface="Calibri" panose="020F0502020204030204" pitchFamily="34" charset="0"/>
              </a:rPr>
              <a:t>Management- </a:t>
            </a:r>
            <a:r>
              <a:rPr lang="en-IN" dirty="0">
                <a:latin typeface="Calibri" panose="020F0502020204030204" pitchFamily="34" charset="0"/>
                <a:cs typeface="Calibri" panose="020F0502020204030204" pitchFamily="34" charset="0"/>
              </a:rPr>
              <a:t>Thrombolysis is done by unfractionated heparin.</a:t>
            </a:r>
          </a:p>
          <a:p>
            <a:pPr marL="114300" indent="0">
              <a:buNone/>
            </a:pPr>
            <a:endParaRPr lang="en-IN" dirty="0">
              <a:latin typeface="Calibri" panose="020F0502020204030204" pitchFamily="34" charset="0"/>
              <a:cs typeface="Calibri" panose="020F0502020204030204" pitchFamily="34" charset="0"/>
            </a:endParaRPr>
          </a:p>
          <a:p>
            <a:pPr marL="114300" indent="0">
              <a:buNone/>
            </a:pPr>
            <a:r>
              <a:rPr lang="en-IN" dirty="0">
                <a:latin typeface="Calibri" panose="020F0502020204030204" pitchFamily="34" charset="0"/>
                <a:cs typeface="Calibri" panose="020F0502020204030204" pitchFamily="34" charset="0"/>
              </a:rPr>
              <a:t>Anticoagulants is used like Dabigatran, </a:t>
            </a:r>
            <a:r>
              <a:rPr lang="en-IN" dirty="0" err="1">
                <a:latin typeface="Calibri" panose="020F0502020204030204" pitchFamily="34" charset="0"/>
                <a:cs typeface="Calibri" panose="020F0502020204030204" pitchFamily="34" charset="0"/>
              </a:rPr>
              <a:t>Rivaroxaban</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Apixaban</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Wafarin</a:t>
            </a:r>
            <a:r>
              <a:rPr lang="en-IN" dirty="0">
                <a:latin typeface="Calibri" panose="020F0502020204030204" pitchFamily="34" charset="0"/>
                <a:cs typeface="Calibri" panose="020F0502020204030204" pitchFamily="34" charset="0"/>
              </a:rPr>
              <a:t> in uncomplicated cases.</a:t>
            </a:r>
          </a:p>
          <a:p>
            <a:endParaRPr lang="en-IN" dirty="0"/>
          </a:p>
        </p:txBody>
      </p:sp>
    </p:spTree>
    <p:extLst>
      <p:ext uri="{BB962C8B-B14F-4D97-AF65-F5344CB8AC3E}">
        <p14:creationId xmlns:p14="http://schemas.microsoft.com/office/powerpoint/2010/main" xmlns="" val="3600901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solidFill>
                  <a:srgbClr val="FF0000"/>
                </a:solidFill>
                <a:latin typeface="Calibri" panose="020F0502020204030204" pitchFamily="34" charset="0"/>
                <a:cs typeface="Calibri" panose="020F0502020204030204" pitchFamily="34" charset="0"/>
              </a:rPr>
              <a:t>Systemic </a:t>
            </a:r>
            <a:r>
              <a:rPr lang="en-IN" sz="5400" b="1" dirty="0" smtClean="0">
                <a:solidFill>
                  <a:srgbClr val="FF0000"/>
                </a:solidFill>
                <a:latin typeface="Calibri" panose="020F0502020204030204" pitchFamily="34" charset="0"/>
                <a:cs typeface="Calibri" panose="020F0502020204030204" pitchFamily="34" charset="0"/>
              </a:rPr>
              <a:t>Reactions</a:t>
            </a:r>
            <a:endParaRPr lang="en-IN" sz="54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xmlns="" val="1733540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Vasovagal Reaction</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r>
              <a:rPr lang="en-IN" sz="2800" dirty="0">
                <a:latin typeface="Calibri" panose="020F0502020204030204" pitchFamily="34" charset="0"/>
                <a:cs typeface="Calibri" panose="020F0502020204030204" pitchFamily="34" charset="0"/>
              </a:rPr>
              <a:t>Most common systemic reaction </a:t>
            </a:r>
          </a:p>
          <a:p>
            <a:r>
              <a:rPr lang="en-IN" sz="2800" dirty="0">
                <a:latin typeface="Calibri" panose="020F0502020204030204" pitchFamily="34" charset="0"/>
                <a:cs typeface="Calibri" panose="020F0502020204030204" pitchFamily="34" charset="0"/>
              </a:rPr>
              <a:t>Incidence- 250/10000 donations</a:t>
            </a:r>
          </a:p>
          <a:p>
            <a:r>
              <a:rPr lang="en-IN" sz="2800" dirty="0">
                <a:latin typeface="Calibri" panose="020F0502020204030204" pitchFamily="34" charset="0"/>
                <a:cs typeface="Calibri" panose="020F0502020204030204" pitchFamily="34" charset="0"/>
              </a:rPr>
              <a:t>Predisposing factors- </a:t>
            </a:r>
          </a:p>
          <a:p>
            <a:pPr lvl="1"/>
            <a:r>
              <a:rPr lang="en-IN" sz="3200" dirty="0">
                <a:latin typeface="Calibri" panose="020F0502020204030204" pitchFamily="34" charset="0"/>
                <a:cs typeface="Calibri" panose="020F0502020204030204" pitchFamily="34" charset="0"/>
              </a:rPr>
              <a:t>First time donors</a:t>
            </a:r>
          </a:p>
          <a:p>
            <a:pPr lvl="1"/>
            <a:r>
              <a:rPr lang="en-IN" sz="3200" dirty="0">
                <a:latin typeface="Calibri" panose="020F0502020204030204" pitchFamily="34" charset="0"/>
                <a:cs typeface="Calibri" panose="020F0502020204030204" pitchFamily="34" charset="0"/>
              </a:rPr>
              <a:t>Donors with low weight</a:t>
            </a:r>
          </a:p>
          <a:p>
            <a:pPr lvl="1"/>
            <a:r>
              <a:rPr lang="en-IN" sz="3200" dirty="0">
                <a:latin typeface="Calibri" panose="020F0502020204030204" pitchFamily="34" charset="0"/>
                <a:cs typeface="Calibri" panose="020F0502020204030204" pitchFamily="34" charset="0"/>
              </a:rPr>
              <a:t>H/o previous adverse reaction</a:t>
            </a:r>
          </a:p>
          <a:p>
            <a:pPr lvl="1"/>
            <a:r>
              <a:rPr lang="en-IN" sz="3200" dirty="0">
                <a:latin typeface="Calibri" panose="020F0502020204030204" pitchFamily="34" charset="0"/>
                <a:cs typeface="Calibri" panose="020F0502020204030204" pitchFamily="34" charset="0"/>
              </a:rPr>
              <a:t>Donor in Fasting state &gt; 4hours</a:t>
            </a:r>
          </a:p>
          <a:p>
            <a:pPr lvl="1"/>
            <a:r>
              <a:rPr lang="en-IN" sz="3200" dirty="0">
                <a:latin typeface="Calibri" panose="020F0502020204030204" pitchFamily="34" charset="0"/>
                <a:cs typeface="Calibri" panose="020F0502020204030204" pitchFamily="34" charset="0"/>
              </a:rPr>
              <a:t>Inadequate sleep last night</a:t>
            </a:r>
          </a:p>
          <a:p>
            <a:endParaRPr lang="en-IN" dirty="0"/>
          </a:p>
        </p:txBody>
      </p:sp>
    </p:spTree>
    <p:extLst>
      <p:ext uri="{BB962C8B-B14F-4D97-AF65-F5344CB8AC3E}">
        <p14:creationId xmlns:p14="http://schemas.microsoft.com/office/powerpoint/2010/main" xmlns="" val="70601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2" y="2412077"/>
            <a:ext cx="9601196" cy="3318936"/>
          </a:xfrm>
        </p:spPr>
        <p:txBody>
          <a:bodyPr>
            <a:normAutofit fontScale="92500" lnSpcReduction="10000"/>
          </a:bodyPr>
          <a:lstStyle/>
          <a:p>
            <a:r>
              <a:rPr lang="en-US" b="1" dirty="0" smtClean="0">
                <a:solidFill>
                  <a:srgbClr val="C00000"/>
                </a:solidFill>
                <a:latin typeface="Calibri" panose="020F0502020204030204" pitchFamily="34" charset="0"/>
                <a:cs typeface="Calibri" panose="020F0502020204030204" pitchFamily="34" charset="0"/>
              </a:rPr>
              <a:t>Capillary </a:t>
            </a:r>
            <a:r>
              <a:rPr lang="en-US" b="1" dirty="0">
                <a:solidFill>
                  <a:srgbClr val="C00000"/>
                </a:solidFill>
                <a:latin typeface="Calibri" panose="020F0502020204030204" pitchFamily="34" charset="0"/>
                <a:cs typeface="Calibri" panose="020F0502020204030204" pitchFamily="34" charset="0"/>
              </a:rPr>
              <a:t>sampling </a:t>
            </a:r>
            <a:r>
              <a:rPr lang="en-US" dirty="0">
                <a:latin typeface="Calibri" panose="020F0502020204030204" pitchFamily="34" charset="0"/>
                <a:cs typeface="Calibri" panose="020F0502020204030204" pitchFamily="34" charset="0"/>
              </a:rPr>
              <a:t>(i.e. finger or heel-pricks or, rarely, an ear lobe puncture) </a:t>
            </a:r>
            <a:r>
              <a:rPr lang="en-US" dirty="0" err="1" smtClean="0">
                <a:latin typeface="Calibri" panose="020F0502020204030204" pitchFamily="34" charset="0"/>
                <a:cs typeface="Calibri" panose="020F0502020204030204" pitchFamily="34" charset="0"/>
              </a:rPr>
              <a:t>e.g</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    - testing </a:t>
            </a:r>
            <a:r>
              <a:rPr lang="en-US" dirty="0">
                <a:latin typeface="Calibri" panose="020F0502020204030204" pitchFamily="34" charset="0"/>
                <a:cs typeface="Calibri" panose="020F0502020204030204" pitchFamily="34" charset="0"/>
              </a:rPr>
              <a:t>of </a:t>
            </a:r>
            <a:r>
              <a:rPr lang="en-US" dirty="0" smtClean="0">
                <a:latin typeface="Calibri" panose="020F0502020204030204" pitchFamily="34" charset="0"/>
                <a:cs typeface="Calibri" panose="020F0502020204030204" pitchFamily="34" charset="0"/>
              </a:rPr>
              <a:t>Hemoglobin </a:t>
            </a:r>
            <a:r>
              <a:rPr lang="en-US" dirty="0">
                <a:latin typeface="Calibri" panose="020F0502020204030204" pitchFamily="34" charset="0"/>
                <a:cs typeface="Calibri" panose="020F0502020204030204" pitchFamily="34" charset="0"/>
              </a:rPr>
              <a:t>levels before blood donation</a:t>
            </a:r>
            <a:r>
              <a:rPr lang="en-US" dirty="0" smtClean="0">
                <a:latin typeface="Calibri" panose="020F0502020204030204" pitchFamily="34" charset="0"/>
                <a:cs typeface="Calibri" panose="020F0502020204030204" pitchFamily="34" charset="0"/>
              </a:rPr>
              <a:t>,</a:t>
            </a:r>
          </a:p>
          <a:p>
            <a:pPr marL="0" indent="0">
              <a:buNone/>
            </a:pPr>
            <a:r>
              <a:rPr lang="en-US" dirty="0" smtClean="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blood glucose monitoring, and </a:t>
            </a:r>
            <a:endParaRPr lang="en-US" dirty="0" smtClean="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 rapid </a:t>
            </a:r>
            <a:r>
              <a:rPr lang="en-US" dirty="0">
                <a:latin typeface="Calibri" panose="020F0502020204030204" pitchFamily="34" charset="0"/>
                <a:cs typeface="Calibri" panose="020F0502020204030204" pitchFamily="34" charset="0"/>
              </a:rPr>
              <a:t>tests for HIV, malaria and syphilis. </a:t>
            </a:r>
          </a:p>
          <a:p>
            <a:r>
              <a:rPr lang="en-US" b="1" dirty="0" smtClean="0">
                <a:solidFill>
                  <a:srgbClr val="C00000"/>
                </a:solidFill>
                <a:latin typeface="Calibri" panose="020F0502020204030204" pitchFamily="34" charset="0"/>
                <a:cs typeface="Calibri" panose="020F0502020204030204" pitchFamily="34" charset="0"/>
              </a:rPr>
              <a:t>Blood </a:t>
            </a:r>
            <a:r>
              <a:rPr lang="en-US" b="1" dirty="0">
                <a:solidFill>
                  <a:srgbClr val="C00000"/>
                </a:solidFill>
                <a:latin typeface="Calibri" panose="020F0502020204030204" pitchFamily="34" charset="0"/>
                <a:cs typeface="Calibri" panose="020F0502020204030204" pitchFamily="34" charset="0"/>
              </a:rPr>
              <a:t>collection </a:t>
            </a:r>
            <a:endParaRPr lang="en-US" b="1" dirty="0" smtClean="0">
              <a:solidFill>
                <a:srgbClr val="C00000"/>
              </a:solidFill>
              <a:latin typeface="Calibri" panose="020F0502020204030204" pitchFamily="34" charset="0"/>
              <a:cs typeface="Calibri" panose="020F0502020204030204" pitchFamily="34" charset="0"/>
            </a:endParaRPr>
          </a:p>
          <a:p>
            <a:pPr>
              <a:buFontTx/>
              <a:buChar char="-"/>
            </a:pPr>
            <a:r>
              <a:rPr lang="en-US" dirty="0" smtClean="0">
                <a:solidFill>
                  <a:schemeClr val="tx1"/>
                </a:solidFill>
                <a:latin typeface="Calibri" panose="020F0502020204030204" pitchFamily="34" charset="0"/>
                <a:cs typeface="Calibri" panose="020F0502020204030204" pitchFamily="34" charset="0"/>
              </a:rPr>
              <a:t>Routine Blood Donation</a:t>
            </a:r>
          </a:p>
          <a:p>
            <a:pPr>
              <a:buFontTx/>
              <a:buChar char="-"/>
            </a:pPr>
            <a:r>
              <a:rPr lang="en-US" dirty="0" smtClean="0">
                <a:solidFill>
                  <a:schemeClr val="tx1"/>
                </a:solidFill>
                <a:latin typeface="Calibri" panose="020F0502020204030204" pitchFamily="34" charset="0"/>
                <a:cs typeface="Calibri" panose="020F0502020204030204" pitchFamily="34" charset="0"/>
              </a:rPr>
              <a:t>Therapeutic Phlebotomy</a:t>
            </a:r>
            <a:endParaRPr lang="en-IN" dirty="0">
              <a:solidFill>
                <a:schemeClr val="tx1"/>
              </a:solidFill>
              <a:latin typeface="Calibri" panose="020F0502020204030204" pitchFamily="34" charset="0"/>
              <a:cs typeface="Calibri" panose="020F0502020204030204" pitchFamily="34" charset="0"/>
            </a:endParaRPr>
          </a:p>
          <a:p>
            <a:endParaRPr lang="en-IN" dirty="0"/>
          </a:p>
        </p:txBody>
      </p:sp>
      <p:sp>
        <p:nvSpPr>
          <p:cNvPr id="4" name="Right Brace 3"/>
          <p:cNvSpPr/>
          <p:nvPr/>
        </p:nvSpPr>
        <p:spPr>
          <a:xfrm>
            <a:off x="4879818" y="4562947"/>
            <a:ext cx="155448" cy="914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xmlns="" val="2375721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FF0000"/>
                </a:solidFill>
                <a:latin typeface="Calibri" panose="020F0502020204030204" pitchFamily="34" charset="0"/>
                <a:cs typeface="Calibri" panose="020F0502020204030204" pitchFamily="34" charset="0"/>
              </a:rPr>
              <a:t>Symptoms</a:t>
            </a:r>
            <a:r>
              <a:rPr lang="en-IN" b="1" dirty="0">
                <a:solidFill>
                  <a:schemeClr val="tx2"/>
                </a:solidFill>
              </a:rPr>
              <a:t/>
            </a:r>
            <a:br>
              <a:rPr lang="en-IN" b="1" dirty="0">
                <a:solidFill>
                  <a:schemeClr val="tx2"/>
                </a:solidFill>
              </a:rPr>
            </a:br>
            <a:endParaRPr lang="en-IN" dirty="0"/>
          </a:p>
        </p:txBody>
      </p:sp>
      <p:sp>
        <p:nvSpPr>
          <p:cNvPr id="3" name="Content Placeholder 2"/>
          <p:cNvSpPr>
            <a:spLocks noGrp="1"/>
          </p:cNvSpPr>
          <p:nvPr>
            <p:ph idx="1"/>
          </p:nvPr>
        </p:nvSpPr>
        <p:spPr/>
        <p:txBody>
          <a:bodyPr>
            <a:normAutofit fontScale="47500" lnSpcReduction="20000"/>
          </a:bodyPr>
          <a:lstStyle/>
          <a:p>
            <a:pPr indent="-342900"/>
            <a:r>
              <a:rPr lang="en-IN" sz="3400" b="1" dirty="0">
                <a:latin typeface="Calibri" panose="020F0502020204030204" pitchFamily="34" charset="0"/>
                <a:cs typeface="Calibri" panose="020F0502020204030204" pitchFamily="34" charset="0"/>
              </a:rPr>
              <a:t>Chills or cold extremities,</a:t>
            </a:r>
          </a:p>
          <a:p>
            <a:pPr indent="-342900"/>
            <a:r>
              <a:rPr lang="en-IN" sz="3400" b="1" dirty="0">
                <a:latin typeface="Calibri" panose="020F0502020204030204" pitchFamily="34" charset="0"/>
                <a:cs typeface="Calibri" panose="020F0502020204030204" pitchFamily="34" charset="0"/>
              </a:rPr>
              <a:t>Feeling of warmth</a:t>
            </a:r>
          </a:p>
          <a:p>
            <a:pPr indent="-342900"/>
            <a:r>
              <a:rPr lang="en-IN" sz="3400" b="1" dirty="0">
                <a:latin typeface="Calibri" panose="020F0502020204030204" pitchFamily="34" charset="0"/>
                <a:cs typeface="Calibri" panose="020F0502020204030204" pitchFamily="34" charset="0"/>
              </a:rPr>
              <a:t>Light- Headedness</a:t>
            </a:r>
          </a:p>
          <a:p>
            <a:pPr indent="-342900"/>
            <a:r>
              <a:rPr lang="en-IN" sz="3400" b="1" dirty="0">
                <a:latin typeface="Calibri" panose="020F0502020204030204" pitchFamily="34" charset="0"/>
                <a:cs typeface="Calibri" panose="020F0502020204030204" pitchFamily="34" charset="0"/>
              </a:rPr>
              <a:t>Nausea</a:t>
            </a:r>
          </a:p>
          <a:p>
            <a:pPr indent="-342900"/>
            <a:r>
              <a:rPr lang="en-IN" sz="3400" b="1" dirty="0">
                <a:latin typeface="Calibri" panose="020F0502020204030204" pitchFamily="34" charset="0"/>
                <a:cs typeface="Calibri" panose="020F0502020204030204" pitchFamily="34" charset="0"/>
              </a:rPr>
              <a:t>Pallor </a:t>
            </a:r>
          </a:p>
          <a:p>
            <a:pPr indent="-342900"/>
            <a:r>
              <a:rPr lang="en-IN" sz="3400" b="1" dirty="0">
                <a:latin typeface="Calibri" panose="020F0502020204030204" pitchFamily="34" charset="0"/>
                <a:cs typeface="Calibri" panose="020F0502020204030204" pitchFamily="34" charset="0"/>
              </a:rPr>
              <a:t>Weakness</a:t>
            </a:r>
          </a:p>
          <a:p>
            <a:pPr indent="-342900"/>
            <a:r>
              <a:rPr lang="en-IN" sz="3400" b="1" dirty="0">
                <a:latin typeface="Calibri" panose="020F0502020204030204" pitchFamily="34" charset="0"/>
                <a:cs typeface="Calibri" panose="020F0502020204030204" pitchFamily="34" charset="0"/>
              </a:rPr>
              <a:t>Hyperventilation</a:t>
            </a:r>
          </a:p>
          <a:p>
            <a:pPr indent="-342900"/>
            <a:r>
              <a:rPr lang="en-IN" sz="3400" b="1" dirty="0">
                <a:latin typeface="Calibri" panose="020F0502020204030204" pitchFamily="34" charset="0"/>
                <a:cs typeface="Calibri" panose="020F0502020204030204" pitchFamily="34" charset="0"/>
              </a:rPr>
              <a:t>Declaration of nervousness ( Anxiety)</a:t>
            </a:r>
          </a:p>
          <a:p>
            <a:pPr indent="-342900"/>
            <a:r>
              <a:rPr lang="en-IN" sz="3400" b="1" dirty="0">
                <a:latin typeface="Calibri" panose="020F0502020204030204" pitchFamily="34" charset="0"/>
                <a:cs typeface="Calibri" panose="020F0502020204030204" pitchFamily="34" charset="0"/>
              </a:rPr>
              <a:t>Sweating</a:t>
            </a:r>
          </a:p>
          <a:p>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795575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Signs</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indent="-342900"/>
            <a:r>
              <a:rPr lang="en-IN" sz="3000" b="1" dirty="0">
                <a:latin typeface="Calibri" panose="020F0502020204030204" pitchFamily="34" charset="0"/>
                <a:cs typeface="Calibri" panose="020F0502020204030204" pitchFamily="34" charset="0"/>
              </a:rPr>
              <a:t>Hypotension</a:t>
            </a:r>
          </a:p>
          <a:p>
            <a:pPr indent="-342900"/>
            <a:r>
              <a:rPr lang="en-IN" sz="3000" b="1" dirty="0">
                <a:latin typeface="Calibri" panose="020F0502020204030204" pitchFamily="34" charset="0"/>
                <a:cs typeface="Calibri" panose="020F0502020204030204" pitchFamily="34" charset="0"/>
              </a:rPr>
              <a:t>Tachycardia or Bradycardia</a:t>
            </a:r>
          </a:p>
          <a:p>
            <a:pPr indent="-342900"/>
            <a:r>
              <a:rPr lang="en-IN" sz="3000" b="1" dirty="0">
                <a:latin typeface="Calibri" panose="020F0502020204030204" pitchFamily="34" charset="0"/>
                <a:cs typeface="Calibri" panose="020F0502020204030204" pitchFamily="34" charset="0"/>
              </a:rPr>
              <a:t>Syncope</a:t>
            </a:r>
          </a:p>
          <a:p>
            <a:pPr indent="-342900"/>
            <a:r>
              <a:rPr lang="en-IN" sz="3000" b="1" dirty="0">
                <a:latin typeface="Calibri" panose="020F0502020204030204" pitchFamily="34" charset="0"/>
                <a:cs typeface="Calibri" panose="020F0502020204030204" pitchFamily="34" charset="0"/>
              </a:rPr>
              <a:t>Seizure Activity ( Tonic- </a:t>
            </a:r>
            <a:r>
              <a:rPr lang="en-IN" sz="3000" b="1" dirty="0" err="1">
                <a:latin typeface="Calibri" panose="020F0502020204030204" pitchFamily="34" charset="0"/>
                <a:cs typeface="Calibri" panose="020F0502020204030204" pitchFamily="34" charset="0"/>
              </a:rPr>
              <a:t>Clonic</a:t>
            </a:r>
            <a:r>
              <a:rPr lang="en-IN" sz="3000" b="1" dirty="0">
                <a:latin typeface="Calibri" panose="020F0502020204030204" pitchFamily="34" charset="0"/>
                <a:cs typeface="Calibri" panose="020F0502020204030204" pitchFamily="34" charset="0"/>
              </a:rPr>
              <a:t> Convulsion)</a:t>
            </a:r>
          </a:p>
          <a:p>
            <a:pPr indent="-342900"/>
            <a:r>
              <a:rPr lang="en-IN" sz="3000" b="1" dirty="0" err="1">
                <a:latin typeface="Calibri" panose="020F0502020204030204" pitchFamily="34" charset="0"/>
                <a:cs typeface="Calibri" panose="020F0502020204030204" pitchFamily="34" charset="0"/>
              </a:rPr>
              <a:t>Twiching</a:t>
            </a:r>
            <a:endParaRPr lang="en-IN" sz="3000" b="1" dirty="0">
              <a:latin typeface="Calibri" panose="020F0502020204030204" pitchFamily="34" charset="0"/>
              <a:cs typeface="Calibri" panose="020F0502020204030204" pitchFamily="34" charset="0"/>
            </a:endParaRPr>
          </a:p>
          <a:p>
            <a:endParaRPr lang="en-IN" dirty="0"/>
          </a:p>
        </p:txBody>
      </p:sp>
    </p:spTree>
    <p:extLst>
      <p:ext uri="{BB962C8B-B14F-4D97-AF65-F5344CB8AC3E}">
        <p14:creationId xmlns:p14="http://schemas.microsoft.com/office/powerpoint/2010/main" xmlns="" val="3863409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685800" indent="-571500"/>
            <a:r>
              <a:rPr lang="en-IN" sz="2800" dirty="0" smtClean="0">
                <a:latin typeface="Calibri" panose="020F0502020204030204" pitchFamily="34" charset="0"/>
                <a:cs typeface="Calibri" panose="020F0502020204030204" pitchFamily="34" charset="0"/>
              </a:rPr>
              <a:t> </a:t>
            </a:r>
            <a:r>
              <a:rPr lang="en-IN" sz="2800" dirty="0">
                <a:latin typeface="Calibri" panose="020F0502020204030204" pitchFamily="34" charset="0"/>
                <a:cs typeface="Calibri" panose="020F0502020204030204" pitchFamily="34" charset="0"/>
              </a:rPr>
              <a:t>3 types according to severity-</a:t>
            </a:r>
          </a:p>
          <a:p>
            <a:pPr marL="114300" indent="0">
              <a:buNone/>
            </a:pPr>
            <a:r>
              <a:rPr lang="en-IN" dirty="0">
                <a:latin typeface="Calibri" panose="020F0502020204030204" pitchFamily="34" charset="0"/>
                <a:cs typeface="Calibri" panose="020F0502020204030204" pitchFamily="34" charset="0"/>
              </a:rPr>
              <a:t>                  1. Mild</a:t>
            </a:r>
          </a:p>
          <a:p>
            <a:pPr marL="114300" indent="0">
              <a:buNone/>
            </a:pPr>
            <a:r>
              <a:rPr lang="en-IN" dirty="0">
                <a:latin typeface="Calibri" panose="020F0502020204030204" pitchFamily="34" charset="0"/>
                <a:cs typeface="Calibri" panose="020F0502020204030204" pitchFamily="34" charset="0"/>
              </a:rPr>
              <a:t>                  2. Moderate</a:t>
            </a:r>
          </a:p>
          <a:p>
            <a:pPr marL="114300" indent="0">
              <a:buNone/>
            </a:pPr>
            <a:r>
              <a:rPr lang="en-IN" dirty="0">
                <a:latin typeface="Calibri" panose="020F0502020204030204" pitchFamily="34" charset="0"/>
                <a:cs typeface="Calibri" panose="020F0502020204030204" pitchFamily="34" charset="0"/>
              </a:rPr>
              <a:t>                  3. Severe</a:t>
            </a:r>
          </a:p>
        </p:txBody>
      </p:sp>
    </p:spTree>
    <p:extLst>
      <p:ext uri="{BB962C8B-B14F-4D97-AF65-F5344CB8AC3E}">
        <p14:creationId xmlns:p14="http://schemas.microsoft.com/office/powerpoint/2010/main" xmlns="" val="1208610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Mild vasovagal </a:t>
            </a:r>
            <a:r>
              <a:rPr lang="en-IN" b="1" dirty="0" smtClean="0">
                <a:solidFill>
                  <a:srgbClr val="FF0000"/>
                </a:solidFill>
                <a:latin typeface="Calibri" panose="020F0502020204030204" pitchFamily="34" charset="0"/>
                <a:cs typeface="Calibri" panose="020F0502020204030204" pitchFamily="34" charset="0"/>
              </a:rPr>
              <a:t>reaction</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pPr marL="0" indent="0">
              <a:lnSpc>
                <a:spcPct val="150000"/>
              </a:lnSpc>
              <a:buNone/>
            </a:pPr>
            <a:r>
              <a:rPr lang="en-IN" sz="2800" dirty="0" smtClean="0">
                <a:latin typeface="Calibri" panose="020F0502020204030204" pitchFamily="34" charset="0"/>
                <a:cs typeface="Calibri" panose="020F0502020204030204" pitchFamily="34" charset="0"/>
              </a:rPr>
              <a:t>Present </a:t>
            </a:r>
            <a:r>
              <a:rPr lang="en-IN" sz="2800" dirty="0">
                <a:latin typeface="Calibri" panose="020F0502020204030204" pitchFamily="34" charset="0"/>
                <a:cs typeface="Calibri" panose="020F0502020204030204" pitchFamily="34" charset="0"/>
              </a:rPr>
              <a:t>with one or more </a:t>
            </a:r>
          </a:p>
          <a:p>
            <a:pPr marL="457200" lvl="1" indent="0">
              <a:buNone/>
            </a:pPr>
            <a:r>
              <a:rPr lang="en-IN" dirty="0">
                <a:latin typeface="Calibri" panose="020F0502020204030204" pitchFamily="34" charset="0"/>
                <a:cs typeface="Calibri" panose="020F0502020204030204" pitchFamily="34" charset="0"/>
              </a:rPr>
              <a:t>Nausea, dizziness, hyperventilation, vomiting, twitching and muscle spasm, sweating etc. </a:t>
            </a:r>
          </a:p>
          <a:p>
            <a:pPr lvl="1">
              <a:buFont typeface="Arial" pitchFamily="34" charset="0"/>
              <a:buChar char="•"/>
            </a:pPr>
            <a:r>
              <a:rPr lang="en-IN" dirty="0">
                <a:latin typeface="Calibri" panose="020F0502020204030204" pitchFamily="34" charset="0"/>
                <a:cs typeface="Calibri" panose="020F0502020204030204" pitchFamily="34" charset="0"/>
              </a:rPr>
              <a:t>Usually brought about by the sight of blood or needle.</a:t>
            </a:r>
          </a:p>
          <a:p>
            <a:pPr marL="457200" lvl="1" indent="0">
              <a:buNone/>
            </a:pPr>
            <a:r>
              <a:rPr lang="en-IN" b="1" dirty="0">
                <a:solidFill>
                  <a:schemeClr val="accent1"/>
                </a:solidFill>
                <a:latin typeface="Calibri" panose="020F0502020204030204" pitchFamily="34" charset="0"/>
                <a:cs typeface="Calibri" panose="020F0502020204030204" pitchFamily="34" charset="0"/>
              </a:rPr>
              <a:t>Management-</a:t>
            </a:r>
            <a:r>
              <a:rPr lang="en-IN" dirty="0">
                <a:latin typeface="Calibri" panose="020F0502020204030204" pitchFamily="34" charset="0"/>
                <a:cs typeface="Calibri" panose="020F0502020204030204" pitchFamily="34" charset="0"/>
              </a:rPr>
              <a:t> </a:t>
            </a:r>
            <a:endParaRPr lang="en-IN" dirty="0" smtClean="0">
              <a:latin typeface="Calibri" panose="020F0502020204030204" pitchFamily="34" charset="0"/>
              <a:cs typeface="Calibri" panose="020F0502020204030204" pitchFamily="34" charset="0"/>
            </a:endParaRPr>
          </a:p>
          <a:p>
            <a:pPr lvl="1">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Remove </a:t>
            </a:r>
            <a:r>
              <a:rPr lang="en-IN" sz="2400" b="1" dirty="0">
                <a:latin typeface="Calibri" panose="020F0502020204030204" pitchFamily="34" charset="0"/>
                <a:cs typeface="Calibri" panose="020F0502020204030204" pitchFamily="34" charset="0"/>
              </a:rPr>
              <a:t>tourniquet and withdraw </a:t>
            </a:r>
            <a:r>
              <a:rPr lang="en-IN" sz="2400" b="1" dirty="0" smtClean="0">
                <a:latin typeface="Calibri" panose="020F0502020204030204" pitchFamily="34" charset="0"/>
                <a:cs typeface="Calibri" panose="020F0502020204030204" pitchFamily="34" charset="0"/>
              </a:rPr>
              <a:t>needle</a:t>
            </a:r>
          </a:p>
          <a:p>
            <a:pPr lvl="1">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Raise </a:t>
            </a:r>
            <a:r>
              <a:rPr lang="en-IN" sz="2400" b="1" dirty="0">
                <a:latin typeface="Calibri" panose="020F0502020204030204" pitchFamily="34" charset="0"/>
                <a:cs typeface="Calibri" panose="020F0502020204030204" pitchFamily="34" charset="0"/>
              </a:rPr>
              <a:t>Donor’s leg above the level of head of </a:t>
            </a:r>
            <a:r>
              <a:rPr lang="en-IN" sz="2400" b="1" dirty="0" smtClean="0">
                <a:latin typeface="Calibri" panose="020F0502020204030204" pitchFamily="34" charset="0"/>
                <a:cs typeface="Calibri" panose="020F0502020204030204" pitchFamily="34" charset="0"/>
              </a:rPr>
              <a:t>Head</a:t>
            </a:r>
          </a:p>
          <a:p>
            <a:pPr lvl="1">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Loosen </a:t>
            </a:r>
            <a:r>
              <a:rPr lang="en-IN" sz="2400" b="1" dirty="0">
                <a:latin typeface="Calibri" panose="020F0502020204030204" pitchFamily="34" charset="0"/>
                <a:cs typeface="Calibri" panose="020F0502020204030204" pitchFamily="34" charset="0"/>
              </a:rPr>
              <a:t>tight clothing and secure </a:t>
            </a:r>
            <a:r>
              <a:rPr lang="en-IN" sz="2400" b="1" dirty="0" smtClean="0">
                <a:latin typeface="Calibri" panose="020F0502020204030204" pitchFamily="34" charset="0"/>
                <a:cs typeface="Calibri" panose="020F0502020204030204" pitchFamily="34" charset="0"/>
              </a:rPr>
              <a:t>airway</a:t>
            </a:r>
          </a:p>
          <a:p>
            <a:pPr lvl="1">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Monitor </a:t>
            </a:r>
            <a:r>
              <a:rPr lang="en-IN" sz="2400" b="1" dirty="0">
                <a:latin typeface="Calibri" panose="020F0502020204030204" pitchFamily="34" charset="0"/>
                <a:cs typeface="Calibri" panose="020F0502020204030204" pitchFamily="34" charset="0"/>
              </a:rPr>
              <a:t>vital </a:t>
            </a:r>
            <a:r>
              <a:rPr lang="en-IN" sz="2400" b="1" dirty="0" smtClean="0">
                <a:latin typeface="Calibri" panose="020F0502020204030204" pitchFamily="34" charset="0"/>
                <a:cs typeface="Calibri" panose="020F0502020204030204" pitchFamily="34" charset="0"/>
              </a:rPr>
              <a:t>signs</a:t>
            </a:r>
          </a:p>
          <a:p>
            <a:pPr lvl="1">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Cold </a:t>
            </a:r>
            <a:r>
              <a:rPr lang="en-IN" sz="2400" b="1" dirty="0">
                <a:latin typeface="Calibri" panose="020F0502020204030204" pitchFamily="34" charset="0"/>
                <a:cs typeface="Calibri" panose="020F0502020204030204" pitchFamily="34" charset="0"/>
              </a:rPr>
              <a:t>compress to the neck or forehead</a:t>
            </a:r>
          </a:p>
          <a:p>
            <a:endParaRPr lang="en-IN" dirty="0"/>
          </a:p>
        </p:txBody>
      </p:sp>
    </p:spTree>
    <p:extLst>
      <p:ext uri="{BB962C8B-B14F-4D97-AF65-F5344CB8AC3E}">
        <p14:creationId xmlns:p14="http://schemas.microsoft.com/office/powerpoint/2010/main" xmlns="" val="3269160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0000"/>
                </a:solidFill>
                <a:latin typeface="Calibri" panose="020F0502020204030204" pitchFamily="34" charset="0"/>
                <a:cs typeface="Calibri" panose="020F0502020204030204" pitchFamily="34" charset="0"/>
              </a:rPr>
              <a:t>Moderate vasovagal </a:t>
            </a:r>
            <a:r>
              <a:rPr lang="en-IN" b="1" dirty="0" smtClean="0">
                <a:solidFill>
                  <a:srgbClr val="FF0000"/>
                </a:solidFill>
                <a:latin typeface="Calibri" panose="020F0502020204030204" pitchFamily="34" charset="0"/>
                <a:cs typeface="Calibri" panose="020F0502020204030204" pitchFamily="34" charset="0"/>
              </a:rPr>
              <a:t>reaction</a:t>
            </a:r>
            <a:r>
              <a:rPr lang="en-IN" b="1" dirty="0">
                <a:solidFill>
                  <a:schemeClr val="tx2">
                    <a:lumMod val="60000"/>
                    <a:lumOff val="40000"/>
                  </a:schemeClr>
                </a:solidFill>
              </a:rPr>
              <a:t/>
            </a:r>
            <a:br>
              <a:rPr lang="en-IN" b="1" dirty="0">
                <a:solidFill>
                  <a:schemeClr val="tx2">
                    <a:lumMod val="60000"/>
                    <a:lumOff val="40000"/>
                  </a:schemeClr>
                </a:solidFill>
              </a:rPr>
            </a:br>
            <a:endParaRPr lang="en-IN" dirty="0"/>
          </a:p>
        </p:txBody>
      </p:sp>
      <p:sp>
        <p:nvSpPr>
          <p:cNvPr id="3" name="Content Placeholder 2"/>
          <p:cNvSpPr>
            <a:spLocks noGrp="1"/>
          </p:cNvSpPr>
          <p:nvPr>
            <p:ph idx="1"/>
          </p:nvPr>
        </p:nvSpPr>
        <p:spPr/>
        <p:txBody>
          <a:bodyPr/>
          <a:lstStyle/>
          <a:p>
            <a:pPr lvl="1" indent="-342900">
              <a:buFont typeface="Arial" panose="020B0604020202020204" pitchFamily="34" charset="0"/>
              <a:buChar char="•"/>
            </a:pPr>
            <a:r>
              <a:rPr lang="en-IN" b="1" dirty="0">
                <a:latin typeface="Calibri" panose="020F0502020204030204" pitchFamily="34" charset="0"/>
                <a:cs typeface="Calibri" panose="020F0502020204030204" pitchFamily="34" charset="0"/>
              </a:rPr>
              <a:t>M</a:t>
            </a:r>
            <a:r>
              <a:rPr lang="en-IN" b="1" dirty="0" smtClean="0">
                <a:latin typeface="Calibri" panose="020F0502020204030204" pitchFamily="34" charset="0"/>
                <a:cs typeface="Calibri" panose="020F0502020204030204" pitchFamily="34" charset="0"/>
              </a:rPr>
              <a:t>ild </a:t>
            </a:r>
            <a:r>
              <a:rPr lang="en-IN" b="1" dirty="0">
                <a:latin typeface="Calibri" panose="020F0502020204030204" pitchFamily="34" charset="0"/>
                <a:cs typeface="Calibri" panose="020F0502020204030204" pitchFamily="34" charset="0"/>
              </a:rPr>
              <a:t>vasovagal reaction </a:t>
            </a:r>
            <a:r>
              <a:rPr lang="en-IN" b="1" dirty="0" smtClean="0">
                <a:latin typeface="Calibri" panose="020F0502020204030204" pitchFamily="34" charset="0"/>
                <a:cs typeface="Calibri" panose="020F0502020204030204" pitchFamily="34" charset="0"/>
              </a:rPr>
              <a:t>+ loss </a:t>
            </a:r>
            <a:r>
              <a:rPr lang="en-IN" b="1" dirty="0">
                <a:latin typeface="Calibri" panose="020F0502020204030204" pitchFamily="34" charset="0"/>
                <a:cs typeface="Calibri" panose="020F0502020204030204" pitchFamily="34" charset="0"/>
              </a:rPr>
              <a:t>of </a:t>
            </a:r>
            <a:r>
              <a:rPr lang="en-IN" b="1" dirty="0" smtClean="0">
                <a:latin typeface="Calibri" panose="020F0502020204030204" pitchFamily="34" charset="0"/>
                <a:cs typeface="Calibri" panose="020F0502020204030204" pitchFamily="34" charset="0"/>
              </a:rPr>
              <a:t>consciousness</a:t>
            </a:r>
          </a:p>
          <a:p>
            <a:pPr lvl="1" indent="-342900">
              <a:buFont typeface="Arial" panose="020B0604020202020204" pitchFamily="34" charset="0"/>
              <a:buChar char="•"/>
            </a:pPr>
            <a:r>
              <a:rPr lang="en-IN" b="1" dirty="0" smtClean="0">
                <a:latin typeface="Calibri" panose="020F0502020204030204" pitchFamily="34" charset="0"/>
                <a:cs typeface="Calibri" panose="020F0502020204030204" pitchFamily="34" charset="0"/>
              </a:rPr>
              <a:t>May </a:t>
            </a:r>
            <a:r>
              <a:rPr lang="en-IN" b="1" dirty="0">
                <a:latin typeface="Calibri" panose="020F0502020204030204" pitchFamily="34" charset="0"/>
                <a:cs typeface="Calibri" panose="020F0502020204030204" pitchFamily="34" charset="0"/>
              </a:rPr>
              <a:t>be associated with decreased pulse rate, may hyperventilate, may exhibit a fall in systolic pressure to 60mm Hg.</a:t>
            </a:r>
          </a:p>
          <a:p>
            <a:endParaRPr lang="en-IN" dirty="0"/>
          </a:p>
        </p:txBody>
      </p:sp>
    </p:spTree>
    <p:extLst>
      <p:ext uri="{BB962C8B-B14F-4D97-AF65-F5344CB8AC3E}">
        <p14:creationId xmlns:p14="http://schemas.microsoft.com/office/powerpoint/2010/main" xmlns="" val="2688281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Management</a:t>
            </a:r>
            <a:endParaRPr lang="en-IN" dirty="0">
              <a:solidFill>
                <a:srgbClr val="FF0000"/>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096001" y="2513502"/>
            <a:ext cx="5178154" cy="3317875"/>
          </a:xfrm>
          <a:prstGeom prst="rect">
            <a:avLst/>
          </a:prstGeom>
        </p:spPr>
      </p:pic>
      <p:sp>
        <p:nvSpPr>
          <p:cNvPr id="5" name="Rectangle 4"/>
          <p:cNvSpPr/>
          <p:nvPr/>
        </p:nvSpPr>
        <p:spPr>
          <a:xfrm>
            <a:off x="747346" y="2793611"/>
            <a:ext cx="5348654" cy="2677656"/>
          </a:xfrm>
          <a:prstGeom prst="rect">
            <a:avLst/>
          </a:prstGeom>
        </p:spPr>
        <p:txBody>
          <a:bodyPr wrap="square">
            <a:spAutoFit/>
          </a:bodyPr>
          <a:lstStyle/>
          <a:p>
            <a:pPr marL="1257300" lvl="2" indent="-457200">
              <a:buFont typeface="Arial" panose="020B0604020202020204" pitchFamily="34" charset="0"/>
              <a:buChar char="•"/>
            </a:pPr>
            <a:r>
              <a:rPr lang="en-IN" sz="2400" b="1" dirty="0">
                <a:latin typeface="Calibri" panose="020F0502020204030204" pitchFamily="34" charset="0"/>
                <a:cs typeface="Calibri" panose="020F0502020204030204" pitchFamily="34" charset="0"/>
              </a:rPr>
              <a:t>Check Vital signs </a:t>
            </a:r>
            <a:r>
              <a:rPr lang="en-IN" sz="2400" b="1" dirty="0" smtClean="0">
                <a:latin typeface="Calibri" panose="020F0502020204030204" pitchFamily="34" charset="0"/>
                <a:cs typeface="Calibri" panose="020F0502020204030204" pitchFamily="34" charset="0"/>
              </a:rPr>
              <a:t>frequently</a:t>
            </a:r>
          </a:p>
          <a:p>
            <a:pPr marL="1257300" lvl="2" indent="-457200">
              <a:buFont typeface="Arial" panose="020B0604020202020204" pitchFamily="34" charset="0"/>
              <a:buChar char="•"/>
            </a:pPr>
            <a:endParaRPr lang="en-IN" sz="2400" b="1" dirty="0">
              <a:latin typeface="Calibri" panose="020F0502020204030204" pitchFamily="34" charset="0"/>
              <a:cs typeface="Calibri" panose="020F0502020204030204" pitchFamily="34" charset="0"/>
            </a:endParaRPr>
          </a:p>
          <a:p>
            <a:pPr marL="1257300" lvl="2" indent="-457200">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Raise </a:t>
            </a:r>
            <a:r>
              <a:rPr lang="en-IN" sz="2400" b="1" dirty="0">
                <a:latin typeface="Calibri" panose="020F0502020204030204" pitchFamily="34" charset="0"/>
                <a:cs typeface="Calibri" panose="020F0502020204030204" pitchFamily="34" charset="0"/>
              </a:rPr>
              <a:t>Donor’s leg above the level of head of </a:t>
            </a:r>
            <a:r>
              <a:rPr lang="en-IN" sz="2400" b="1" dirty="0" smtClean="0">
                <a:latin typeface="Calibri" panose="020F0502020204030204" pitchFamily="34" charset="0"/>
                <a:cs typeface="Calibri" panose="020F0502020204030204" pitchFamily="34" charset="0"/>
              </a:rPr>
              <a:t>Head</a:t>
            </a:r>
          </a:p>
          <a:p>
            <a:pPr marL="1257300" lvl="2" indent="-457200">
              <a:buFont typeface="Arial" panose="020B0604020202020204" pitchFamily="34" charset="0"/>
              <a:buChar char="•"/>
            </a:pPr>
            <a:endParaRPr lang="en-IN" sz="2400" b="1" dirty="0">
              <a:latin typeface="Calibri" panose="020F0502020204030204" pitchFamily="34" charset="0"/>
              <a:cs typeface="Calibri" panose="020F0502020204030204" pitchFamily="34" charset="0"/>
            </a:endParaRPr>
          </a:p>
          <a:p>
            <a:pPr marL="1257300" lvl="2" indent="-457200">
              <a:buFont typeface="Arial" panose="020B0604020202020204" pitchFamily="34" charset="0"/>
              <a:buChar char="•"/>
            </a:pPr>
            <a:r>
              <a:rPr lang="en-IN" sz="2400" b="1" dirty="0" smtClean="0">
                <a:latin typeface="Calibri" panose="020F0502020204030204" pitchFamily="34" charset="0"/>
                <a:cs typeface="Calibri" panose="020F0502020204030204" pitchFamily="34" charset="0"/>
              </a:rPr>
              <a:t>Administer </a:t>
            </a:r>
            <a:r>
              <a:rPr lang="en-IN" sz="2400" b="1" dirty="0">
                <a:latin typeface="Calibri" panose="020F0502020204030204" pitchFamily="34" charset="0"/>
                <a:cs typeface="Calibri" panose="020F0502020204030204" pitchFamily="34" charset="0"/>
              </a:rPr>
              <a:t>95% oxygen and 5% carbon-di-oxide</a:t>
            </a:r>
          </a:p>
        </p:txBody>
      </p:sp>
    </p:spTree>
    <p:extLst>
      <p:ext uri="{BB962C8B-B14F-4D97-AF65-F5344CB8AC3E}">
        <p14:creationId xmlns:p14="http://schemas.microsoft.com/office/powerpoint/2010/main" xmlns="" val="2644552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rgbClr val="FF0000"/>
                </a:solidFill>
                <a:latin typeface="Calibri" panose="020F0502020204030204" pitchFamily="34" charset="0"/>
                <a:cs typeface="Calibri" panose="020F0502020204030204" pitchFamily="34" charset="0"/>
              </a:rPr>
              <a:t>Severe vasovagal </a:t>
            </a:r>
            <a:r>
              <a:rPr lang="en-IN" b="1" dirty="0" smtClean="0">
                <a:solidFill>
                  <a:srgbClr val="FF0000"/>
                </a:solidFill>
                <a:latin typeface="Calibri" panose="020F0502020204030204" pitchFamily="34" charset="0"/>
                <a:cs typeface="Calibri" panose="020F0502020204030204" pitchFamily="34" charset="0"/>
              </a:rPr>
              <a:t>reaction</a:t>
            </a:r>
            <a:r>
              <a:rPr lang="en-IN" b="1" dirty="0">
                <a:solidFill>
                  <a:schemeClr val="tx2">
                    <a:lumMod val="60000"/>
                    <a:lumOff val="40000"/>
                  </a:schemeClr>
                </a:solidFill>
              </a:rPr>
              <a:t/>
            </a:r>
            <a:br>
              <a:rPr lang="en-IN" b="1" dirty="0">
                <a:solidFill>
                  <a:schemeClr val="tx2">
                    <a:lumMod val="60000"/>
                    <a:lumOff val="40000"/>
                  </a:schemeClr>
                </a:solidFill>
              </a:rPr>
            </a:br>
            <a:endParaRPr lang="en-IN" dirty="0"/>
          </a:p>
        </p:txBody>
      </p:sp>
      <p:sp>
        <p:nvSpPr>
          <p:cNvPr id="3" name="Content Placeholder 2"/>
          <p:cNvSpPr>
            <a:spLocks noGrp="1"/>
          </p:cNvSpPr>
          <p:nvPr>
            <p:ph idx="1"/>
          </p:nvPr>
        </p:nvSpPr>
        <p:spPr/>
        <p:txBody>
          <a:bodyPr/>
          <a:lstStyle/>
          <a:p>
            <a:pPr marL="400050" lvl="1" indent="0">
              <a:buNone/>
            </a:pPr>
            <a:r>
              <a:rPr lang="en-IN" b="1" dirty="0">
                <a:latin typeface="Calibri" panose="020F0502020204030204" pitchFamily="34" charset="0"/>
                <a:cs typeface="Calibri" panose="020F0502020204030204" pitchFamily="34" charset="0"/>
              </a:rPr>
              <a:t>A donor experiencing convulsion defines a severe reaction. May be caused by- </a:t>
            </a:r>
          </a:p>
          <a:p>
            <a:pPr marL="914400" lvl="1" indent="-514350">
              <a:buAutoNum type="arabicPeriod"/>
            </a:pPr>
            <a:r>
              <a:rPr lang="en-IN" b="1" dirty="0">
                <a:latin typeface="Calibri" panose="020F0502020204030204" pitchFamily="34" charset="0"/>
                <a:cs typeface="Calibri" panose="020F0502020204030204" pitchFamily="34" charset="0"/>
              </a:rPr>
              <a:t>Cerebral Ischemia,</a:t>
            </a:r>
          </a:p>
          <a:p>
            <a:pPr marL="914400" lvl="1" indent="-514350">
              <a:buAutoNum type="arabicPeriod"/>
            </a:pPr>
            <a:r>
              <a:rPr lang="en-IN" b="1" dirty="0">
                <a:latin typeface="Calibri" panose="020F0502020204030204" pitchFamily="34" charset="0"/>
                <a:cs typeface="Calibri" panose="020F0502020204030204" pitchFamily="34" charset="0"/>
              </a:rPr>
              <a:t>Marked hyperventilation,</a:t>
            </a:r>
          </a:p>
          <a:p>
            <a:pPr marL="914400" lvl="1" indent="-514350">
              <a:buAutoNum type="arabicPeriod"/>
            </a:pPr>
            <a:r>
              <a:rPr lang="en-IN" b="1" dirty="0">
                <a:latin typeface="Calibri" panose="020F0502020204030204" pitchFamily="34" charset="0"/>
                <a:cs typeface="Calibri" panose="020F0502020204030204" pitchFamily="34" charset="0"/>
              </a:rPr>
              <a:t>Epilepsy</a:t>
            </a:r>
          </a:p>
          <a:p>
            <a:pPr marL="400050" lvl="1" indent="0">
              <a:buNone/>
            </a:pPr>
            <a:r>
              <a:rPr lang="en-IN" b="1" dirty="0">
                <a:latin typeface="Calibri" panose="020F0502020204030204" pitchFamily="34" charset="0"/>
                <a:cs typeface="Calibri" panose="020F0502020204030204" pitchFamily="34" charset="0"/>
              </a:rPr>
              <a:t>May be associated with vasovagal syncope, reduced blood flow to brain owing to shock symptoms.</a:t>
            </a:r>
          </a:p>
          <a:p>
            <a:endParaRPr lang="en-IN" dirty="0"/>
          </a:p>
        </p:txBody>
      </p:sp>
    </p:spTree>
    <p:extLst>
      <p:ext uri="{BB962C8B-B14F-4D97-AF65-F5344CB8AC3E}">
        <p14:creationId xmlns:p14="http://schemas.microsoft.com/office/powerpoint/2010/main" xmlns="" val="2954791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b="1" dirty="0">
                <a:solidFill>
                  <a:schemeClr val="tx2">
                    <a:lumMod val="60000"/>
                    <a:lumOff val="40000"/>
                  </a:schemeClr>
                </a:solidFill>
                <a:latin typeface="Calibri" panose="020F0502020204030204" pitchFamily="34" charset="0"/>
                <a:cs typeface="Calibri" panose="020F0502020204030204" pitchFamily="34" charset="0"/>
              </a:rPr>
              <a:t>Management-</a:t>
            </a:r>
          </a:p>
          <a:p>
            <a:pPr lvl="2"/>
            <a:r>
              <a:rPr lang="en-IN" sz="2800" b="1" dirty="0">
                <a:latin typeface="Calibri" panose="020F0502020204030204" pitchFamily="34" charset="0"/>
                <a:cs typeface="Calibri" panose="020F0502020204030204" pitchFamily="34" charset="0"/>
              </a:rPr>
              <a:t>Prevention of further injury due to fall</a:t>
            </a:r>
          </a:p>
          <a:p>
            <a:pPr lvl="2"/>
            <a:r>
              <a:rPr lang="en-IN" sz="2800" b="1" dirty="0">
                <a:latin typeface="Calibri" panose="020F0502020204030204" pitchFamily="34" charset="0"/>
                <a:cs typeface="Calibri" panose="020F0502020204030204" pitchFamily="34" charset="0"/>
              </a:rPr>
              <a:t>Ensure an adequate airway</a:t>
            </a:r>
          </a:p>
          <a:p>
            <a:pPr lvl="2"/>
            <a:r>
              <a:rPr lang="en-IN" sz="2800" b="1" dirty="0">
                <a:latin typeface="Calibri" panose="020F0502020204030204" pitchFamily="34" charset="0"/>
                <a:cs typeface="Calibri" panose="020F0502020204030204" pitchFamily="34" charset="0"/>
              </a:rPr>
              <a:t>Use anticonvulsant to manage Seizure</a:t>
            </a:r>
          </a:p>
          <a:p>
            <a:pPr lvl="2"/>
            <a:r>
              <a:rPr lang="en-IN" sz="2800" b="1" dirty="0">
                <a:latin typeface="Calibri" panose="020F0502020204030204" pitchFamily="34" charset="0"/>
                <a:cs typeface="Calibri" panose="020F0502020204030204" pitchFamily="34" charset="0"/>
              </a:rPr>
              <a:t>Administer 95% oxygen and 5% carbon di oxide</a:t>
            </a:r>
          </a:p>
          <a:p>
            <a:pPr lvl="2"/>
            <a:r>
              <a:rPr lang="en-IN" sz="2800" b="1" dirty="0">
                <a:latin typeface="Calibri" panose="020F0502020204030204" pitchFamily="34" charset="0"/>
                <a:cs typeface="Calibri" panose="020F0502020204030204" pitchFamily="34" charset="0"/>
              </a:rPr>
              <a:t>Monitoring vitals</a:t>
            </a:r>
          </a:p>
          <a:p>
            <a:pPr lvl="2"/>
            <a:r>
              <a:rPr lang="en-IN" sz="2800" b="1" dirty="0">
                <a:latin typeface="Calibri" panose="020F0502020204030204" pitchFamily="34" charset="0"/>
                <a:cs typeface="Calibri" panose="020F0502020204030204" pitchFamily="34" charset="0"/>
              </a:rPr>
              <a:t>In case of Cardiac and respiratory difficulties perform CPR</a:t>
            </a:r>
          </a:p>
          <a:p>
            <a:endParaRPr lang="en-IN" dirty="0"/>
          </a:p>
        </p:txBody>
      </p:sp>
    </p:spTree>
    <p:extLst>
      <p:ext uri="{BB962C8B-B14F-4D97-AF65-F5344CB8AC3E}">
        <p14:creationId xmlns:p14="http://schemas.microsoft.com/office/powerpoint/2010/main" xmlns="" val="360644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Tetany</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IN" dirty="0">
                <a:latin typeface="Calibri" panose="020F0502020204030204" pitchFamily="34" charset="0"/>
                <a:cs typeface="Calibri" panose="020F0502020204030204" pitchFamily="34" charset="0"/>
              </a:rPr>
              <a:t>Occasionally observed in blood donors</a:t>
            </a:r>
          </a:p>
          <a:p>
            <a:r>
              <a:rPr lang="en-IN" dirty="0">
                <a:latin typeface="Calibri" panose="020F0502020204030204" pitchFamily="34" charset="0"/>
                <a:cs typeface="Calibri" panose="020F0502020204030204" pitchFamily="34" charset="0"/>
              </a:rPr>
              <a:t>Incidence- 1/1000 donors</a:t>
            </a:r>
          </a:p>
          <a:p>
            <a:r>
              <a:rPr lang="en-IN" dirty="0">
                <a:latin typeface="Calibri" panose="020F0502020204030204" pitchFamily="34" charset="0"/>
                <a:cs typeface="Calibri" panose="020F0502020204030204" pitchFamily="34" charset="0"/>
              </a:rPr>
              <a:t>Predominantly seen in nervous subjects</a:t>
            </a:r>
          </a:p>
          <a:p>
            <a:r>
              <a:rPr lang="en-IN" dirty="0">
                <a:latin typeface="Calibri" panose="020F0502020204030204" pitchFamily="34" charset="0"/>
                <a:cs typeface="Calibri" panose="020F0502020204030204" pitchFamily="34" charset="0"/>
              </a:rPr>
              <a:t>Thought to be due to hyperventilation which causes excited donor to lose excess of carbon dioxide.</a:t>
            </a:r>
          </a:p>
          <a:p>
            <a:r>
              <a:rPr lang="en-IN" dirty="0">
                <a:latin typeface="Calibri" panose="020F0502020204030204" pitchFamily="34" charset="0"/>
                <a:cs typeface="Calibri" panose="020F0502020204030204" pitchFamily="34" charset="0"/>
              </a:rPr>
              <a:t>Presents with twitching, muscular spasm, </a:t>
            </a:r>
            <a:r>
              <a:rPr lang="en-IN" dirty="0" err="1">
                <a:latin typeface="Calibri" panose="020F0502020204030204" pitchFamily="34" charset="0"/>
                <a:cs typeface="Calibri" panose="020F0502020204030204" pitchFamily="34" charset="0"/>
              </a:rPr>
              <a:t>carpopedal</a:t>
            </a:r>
            <a:r>
              <a:rPr lang="en-IN" dirty="0">
                <a:latin typeface="Calibri" panose="020F0502020204030204" pitchFamily="34" charset="0"/>
                <a:cs typeface="Calibri" panose="020F0502020204030204" pitchFamily="34" charset="0"/>
              </a:rPr>
              <a:t> spasm, laryngismus, </a:t>
            </a:r>
            <a:r>
              <a:rPr lang="en-IN" dirty="0" err="1">
                <a:latin typeface="Calibri" panose="020F0502020204030204" pitchFamily="34" charset="0"/>
                <a:cs typeface="Calibri" panose="020F0502020204030204" pitchFamily="34" charset="0"/>
              </a:rPr>
              <a:t>stridulus</a:t>
            </a:r>
            <a:r>
              <a:rPr lang="en-IN" dirty="0">
                <a:latin typeface="Calibri" panose="020F0502020204030204" pitchFamily="34" charset="0"/>
                <a:cs typeface="Calibri" panose="020F0502020204030204" pitchFamily="34" charset="0"/>
              </a:rPr>
              <a:t> and positive </a:t>
            </a:r>
            <a:r>
              <a:rPr lang="en-IN" dirty="0" err="1">
                <a:latin typeface="Calibri" panose="020F0502020204030204" pitchFamily="34" charset="0"/>
                <a:cs typeface="Calibri" panose="020F0502020204030204" pitchFamily="34" charset="0"/>
              </a:rPr>
              <a:t>Chvostek’s</a:t>
            </a:r>
            <a:r>
              <a:rPr lang="en-IN" dirty="0">
                <a:latin typeface="Calibri" panose="020F0502020204030204" pitchFamily="34" charset="0"/>
                <a:cs typeface="Calibri" panose="020F0502020204030204" pitchFamily="34" charset="0"/>
              </a:rPr>
              <a:t> sign.</a:t>
            </a:r>
          </a:p>
          <a:p>
            <a:endParaRPr lang="en-IN" dirty="0"/>
          </a:p>
        </p:txBody>
      </p:sp>
    </p:spTree>
    <p:extLst>
      <p:ext uri="{BB962C8B-B14F-4D97-AF65-F5344CB8AC3E}">
        <p14:creationId xmlns:p14="http://schemas.microsoft.com/office/powerpoint/2010/main" xmlns="" val="380218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b="1" dirty="0">
                <a:solidFill>
                  <a:schemeClr val="tx2"/>
                </a:solidFill>
                <a:latin typeface="Calibri" panose="020F0502020204030204" pitchFamily="34" charset="0"/>
                <a:cs typeface="Calibri" panose="020F0502020204030204" pitchFamily="34" charset="0"/>
              </a:rPr>
              <a:t>Management-</a:t>
            </a:r>
          </a:p>
          <a:p>
            <a:pPr lvl="1"/>
            <a:r>
              <a:rPr lang="en-IN" sz="3400" dirty="0">
                <a:latin typeface="Calibri" panose="020F0502020204030204" pitchFamily="34" charset="0"/>
                <a:cs typeface="Calibri" panose="020F0502020204030204" pitchFamily="34" charset="0"/>
              </a:rPr>
              <a:t>Make the donor as comfortable as possible</a:t>
            </a:r>
          </a:p>
          <a:p>
            <a:pPr lvl="1"/>
            <a:r>
              <a:rPr lang="en-IN" sz="3400" dirty="0">
                <a:latin typeface="Calibri" panose="020F0502020204030204" pitchFamily="34" charset="0"/>
                <a:cs typeface="Calibri" panose="020F0502020204030204" pitchFamily="34" charset="0"/>
              </a:rPr>
              <a:t>Rebreathing in a proper bag which brings prompt relief</a:t>
            </a:r>
          </a:p>
          <a:p>
            <a:pPr lvl="1"/>
            <a:r>
              <a:rPr lang="en-IN" sz="3400" dirty="0">
                <a:latin typeface="Calibri" panose="020F0502020204030204" pitchFamily="34" charset="0"/>
                <a:cs typeface="Calibri" panose="020F0502020204030204" pitchFamily="34" charset="0"/>
              </a:rPr>
              <a:t>Inhaling 5% carbon dioxide from a cylinder</a:t>
            </a:r>
          </a:p>
          <a:p>
            <a:pPr lvl="1"/>
            <a:r>
              <a:rPr lang="en-IN" sz="3400" dirty="0">
                <a:latin typeface="Calibri" panose="020F0502020204030204" pitchFamily="34" charset="0"/>
                <a:cs typeface="Calibri" panose="020F0502020204030204" pitchFamily="34" charset="0"/>
              </a:rPr>
              <a:t>Ask the donor to breath slowly and shallow</a:t>
            </a:r>
          </a:p>
          <a:p>
            <a:endParaRPr lang="en-IN" dirty="0"/>
          </a:p>
        </p:txBody>
      </p:sp>
    </p:spTree>
    <p:extLst>
      <p:ext uri="{BB962C8B-B14F-4D97-AF65-F5344CB8AC3E}">
        <p14:creationId xmlns:p14="http://schemas.microsoft.com/office/powerpoint/2010/main" xmlns="" val="185408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Preliminary Steps </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Phlebotomist should introduce him/herself to the donor in a cheerful manner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Responsibility </a:t>
            </a:r>
            <a:r>
              <a:rPr lang="en-US" dirty="0">
                <a:latin typeface="Calibri" panose="020F0502020204030204" pitchFamily="34" charset="0"/>
                <a:cs typeface="Calibri" panose="020F0502020204030204" pitchFamily="34" charset="0"/>
              </a:rPr>
              <a:t>of the phlebotomist to make certain that all blood unit numbers on the donor record, collection bags, and specimen tubes match and are applied properly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Donor </a:t>
            </a:r>
            <a:r>
              <a:rPr lang="en-US" dirty="0">
                <a:latin typeface="Calibri" panose="020F0502020204030204" pitchFamily="34" charset="0"/>
                <a:cs typeface="Calibri" panose="020F0502020204030204" pitchFamily="34" charset="0"/>
              </a:rPr>
              <a:t>identification is the single most important process of the phlebotomy procedure</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19904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Air Embolism</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IN" dirty="0">
                <a:latin typeface="Calibri" panose="020F0502020204030204" pitchFamily="34" charset="0"/>
                <a:cs typeface="Calibri" panose="020F0502020204030204" pitchFamily="34" charset="0"/>
              </a:rPr>
              <a:t>Rare incident now-a-days</a:t>
            </a:r>
          </a:p>
          <a:p>
            <a:pPr>
              <a:buFont typeface="Wingdings" pitchFamily="2" charset="2"/>
              <a:buChar char="Ø"/>
            </a:pPr>
            <a:r>
              <a:rPr lang="en-IN" dirty="0">
                <a:latin typeface="Calibri" panose="020F0502020204030204" pitchFamily="34" charset="0"/>
                <a:cs typeface="Calibri" panose="020F0502020204030204" pitchFamily="34" charset="0"/>
              </a:rPr>
              <a:t> When blood is taken into plastic bags that contain no air, no possibility if air embolism</a:t>
            </a:r>
          </a:p>
          <a:p>
            <a:pPr>
              <a:buFont typeface="Wingdings" pitchFamily="2" charset="2"/>
              <a:buChar char="Ø"/>
            </a:pPr>
            <a:r>
              <a:rPr lang="en-IN" dirty="0">
                <a:latin typeface="Calibri" panose="020F0502020204030204" pitchFamily="34" charset="0"/>
                <a:cs typeface="Calibri" panose="020F0502020204030204" pitchFamily="34" charset="0"/>
              </a:rPr>
              <a:t> When blood is taken into glass bottle air embolism may happen. </a:t>
            </a:r>
          </a:p>
          <a:p>
            <a:pPr>
              <a:buFont typeface="Wingdings" pitchFamily="2" charset="2"/>
              <a:buChar char="Ø"/>
            </a:pPr>
            <a:r>
              <a:rPr lang="en-IN" dirty="0">
                <a:latin typeface="Calibri" panose="020F0502020204030204" pitchFamily="34" charset="0"/>
                <a:cs typeface="Calibri" panose="020F0502020204030204" pitchFamily="34" charset="0"/>
              </a:rPr>
              <a:t>It may happen in some instruments of Apheresis.</a:t>
            </a:r>
          </a:p>
          <a:p>
            <a:pPr>
              <a:buFont typeface="Wingdings" pitchFamily="2" charset="2"/>
              <a:buChar char="Ø"/>
            </a:pPr>
            <a:r>
              <a:rPr lang="en-IN" dirty="0">
                <a:latin typeface="Calibri" panose="020F0502020204030204" pitchFamily="34" charset="0"/>
                <a:cs typeface="Calibri" panose="020F0502020204030204" pitchFamily="34" charset="0"/>
              </a:rPr>
              <a:t> Prime cause of air embolism in this circumstance is obstruction to the air vent of the bottle.</a:t>
            </a:r>
          </a:p>
          <a:p>
            <a:endParaRPr lang="en-IN" dirty="0"/>
          </a:p>
        </p:txBody>
      </p:sp>
    </p:spTree>
    <p:extLst>
      <p:ext uri="{BB962C8B-B14F-4D97-AF65-F5344CB8AC3E}">
        <p14:creationId xmlns:p14="http://schemas.microsoft.com/office/powerpoint/2010/main" xmlns="" val="2820213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Allergic Reaction</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IN" dirty="0" smtClean="0">
                <a:latin typeface="Calibri" panose="020F0502020204030204" pitchFamily="34" charset="0"/>
                <a:cs typeface="Calibri" panose="020F0502020204030204" pitchFamily="34" charset="0"/>
              </a:rPr>
              <a:t>Donor may be hypersensitive to sterilizers specially ethylene oxide, </a:t>
            </a:r>
            <a:r>
              <a:rPr lang="en-IN" dirty="0" err="1" smtClean="0">
                <a:latin typeface="Calibri" panose="020F0502020204030204" pitchFamily="34" charset="0"/>
                <a:cs typeface="Calibri" panose="020F0502020204030204" pitchFamily="34" charset="0"/>
              </a:rPr>
              <a:t>ethly</a:t>
            </a:r>
            <a:r>
              <a:rPr lang="en-IN" dirty="0" smtClean="0">
                <a:latin typeface="Calibri" panose="020F0502020204030204" pitchFamily="34" charset="0"/>
                <a:cs typeface="Calibri" panose="020F0502020204030204" pitchFamily="34" charset="0"/>
              </a:rPr>
              <a:t> alcohol etc.</a:t>
            </a:r>
          </a:p>
          <a:p>
            <a:pPr marL="0" indent="0">
              <a:buNone/>
            </a:pPr>
            <a:r>
              <a:rPr lang="en-IN" dirty="0">
                <a:latin typeface="Calibri" panose="020F0502020204030204" pitchFamily="34" charset="0"/>
                <a:cs typeface="Calibri" panose="020F0502020204030204" pitchFamily="34" charset="0"/>
              </a:rPr>
              <a:t>	</a:t>
            </a:r>
            <a:r>
              <a:rPr lang="en-IN" b="1" dirty="0" smtClean="0">
                <a:solidFill>
                  <a:schemeClr val="accent2"/>
                </a:solidFill>
                <a:latin typeface="Calibri" panose="020F0502020204030204" pitchFamily="34" charset="0"/>
                <a:cs typeface="Calibri" panose="020F0502020204030204" pitchFamily="34" charset="0"/>
              </a:rPr>
              <a:t>Symptoms and signs-</a:t>
            </a:r>
            <a:r>
              <a:rPr lang="en-IN" b="1" dirty="0" smtClean="0">
                <a:latin typeface="Calibri" panose="020F0502020204030204" pitchFamily="34" charset="0"/>
                <a:cs typeface="Calibri" panose="020F0502020204030204" pitchFamily="34" charset="0"/>
              </a:rPr>
              <a:t> </a:t>
            </a:r>
            <a:r>
              <a:rPr lang="en-IN" dirty="0" smtClean="0">
                <a:latin typeface="Calibri" panose="020F0502020204030204" pitchFamily="34" charset="0"/>
                <a:cs typeface="Calibri" panose="020F0502020204030204" pitchFamily="34" charset="0"/>
              </a:rPr>
              <a:t>Hives, difficulty in breathing, wheezing, hypotension or hypertension, tachycardia or bradycardia, facial swelling or flushing, burning eyes, angioedema etc. Even anaphylaxis may happen.</a:t>
            </a:r>
          </a:p>
          <a:p>
            <a:pPr marL="0" indent="0">
              <a:buNone/>
            </a:pPr>
            <a:r>
              <a:rPr lang="en-IN" dirty="0" smtClean="0">
                <a:latin typeface="Calibri" panose="020F0502020204030204" pitchFamily="34" charset="0"/>
                <a:cs typeface="Calibri" panose="020F0502020204030204" pitchFamily="34" charset="0"/>
              </a:rPr>
              <a:t>	</a:t>
            </a:r>
            <a:r>
              <a:rPr lang="en-IN" b="1" dirty="0" smtClean="0">
                <a:solidFill>
                  <a:schemeClr val="accent2"/>
                </a:solidFill>
                <a:latin typeface="Calibri" panose="020F0502020204030204" pitchFamily="34" charset="0"/>
                <a:cs typeface="Calibri" panose="020F0502020204030204" pitchFamily="34" charset="0"/>
              </a:rPr>
              <a:t>Management-</a:t>
            </a:r>
          </a:p>
          <a:p>
            <a:pPr marL="0" indent="0">
              <a:buNone/>
            </a:pPr>
            <a:r>
              <a:rPr lang="en-IN" dirty="0" smtClean="0">
                <a:latin typeface="Calibri" panose="020F0502020204030204" pitchFamily="34" charset="0"/>
                <a:cs typeface="Calibri" panose="020F0502020204030204" pitchFamily="34" charset="0"/>
              </a:rPr>
              <a:t>			Inj. </a:t>
            </a:r>
            <a:r>
              <a:rPr lang="en-IN" dirty="0" err="1" smtClean="0">
                <a:latin typeface="Calibri" panose="020F0502020204030204" pitchFamily="34" charset="0"/>
                <a:cs typeface="Calibri" panose="020F0502020204030204" pitchFamily="34" charset="0"/>
              </a:rPr>
              <a:t>Promethzine</a:t>
            </a:r>
            <a:r>
              <a:rPr lang="en-IN" dirty="0" smtClean="0">
                <a:latin typeface="Calibri" panose="020F0502020204030204" pitchFamily="34" charset="0"/>
                <a:cs typeface="Calibri" panose="020F0502020204030204" pitchFamily="34" charset="0"/>
              </a:rPr>
              <a:t> ( Any antihistaminic)</a:t>
            </a:r>
          </a:p>
          <a:p>
            <a:pPr marL="0" indent="0">
              <a:buNone/>
            </a:pPr>
            <a:r>
              <a:rPr lang="en-IN" dirty="0" smtClean="0">
                <a:latin typeface="Calibri" panose="020F0502020204030204" pitchFamily="34" charset="0"/>
                <a:cs typeface="Calibri" panose="020F0502020204030204" pitchFamily="34" charset="0"/>
              </a:rPr>
              <a:t>			Inj. Hydrocortisone if necessary</a:t>
            </a:r>
          </a:p>
          <a:p>
            <a:pPr marL="0" indent="0">
              <a:buNone/>
            </a:pPr>
            <a:endParaRPr lang="en-IN" dirty="0" smtClean="0"/>
          </a:p>
          <a:p>
            <a:endParaRPr lang="en-IN" dirty="0"/>
          </a:p>
        </p:txBody>
      </p:sp>
    </p:spTree>
    <p:extLst>
      <p:ext uri="{BB962C8B-B14F-4D97-AF65-F5344CB8AC3E}">
        <p14:creationId xmlns:p14="http://schemas.microsoft.com/office/powerpoint/2010/main" xmlns="" val="1877316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Citrate Induced </a:t>
            </a:r>
            <a:r>
              <a:rPr lang="en-IN" b="1" dirty="0" err="1">
                <a:solidFill>
                  <a:srgbClr val="FF0000"/>
                </a:solidFill>
                <a:latin typeface="Calibri" panose="020F0502020204030204" pitchFamily="34" charset="0"/>
                <a:cs typeface="Calibri" panose="020F0502020204030204" pitchFamily="34" charset="0"/>
              </a:rPr>
              <a:t>Hypocalcemia</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pPr marL="0" indent="0">
              <a:buNone/>
            </a:pPr>
            <a:r>
              <a:rPr lang="en-IN" dirty="0">
                <a:latin typeface="Calibri" panose="020F0502020204030204" pitchFamily="34" charset="0"/>
                <a:cs typeface="Calibri" panose="020F0502020204030204" pitchFamily="34" charset="0"/>
              </a:rPr>
              <a:t>Citrate anticoagulants, used in apheresis donor collections, exerts effect by binding to calcium avoid clotting of blood.</a:t>
            </a:r>
          </a:p>
          <a:p>
            <a:pPr marL="0" indent="0">
              <a:buNone/>
            </a:pPr>
            <a:r>
              <a:rPr lang="en-IN" dirty="0">
                <a:latin typeface="Calibri" panose="020F0502020204030204" pitchFamily="34" charset="0"/>
                <a:cs typeface="Calibri" panose="020F0502020204030204" pitchFamily="34" charset="0"/>
              </a:rPr>
              <a:t> 	</a:t>
            </a:r>
            <a:r>
              <a:rPr lang="en-IN" b="1" dirty="0">
                <a:solidFill>
                  <a:schemeClr val="accent2"/>
                </a:solidFill>
                <a:latin typeface="Calibri" panose="020F0502020204030204" pitchFamily="34" charset="0"/>
                <a:cs typeface="Calibri" panose="020F0502020204030204" pitchFamily="34" charset="0"/>
              </a:rPr>
              <a:t>Symptoms- </a:t>
            </a:r>
          </a:p>
          <a:p>
            <a:pPr marL="514350" indent="-514350">
              <a:buAutoNum type="arabicPeriod"/>
            </a:pPr>
            <a:r>
              <a:rPr lang="en-IN" dirty="0">
                <a:latin typeface="Calibri" panose="020F0502020204030204" pitchFamily="34" charset="0"/>
                <a:cs typeface="Calibri" panose="020F0502020204030204" pitchFamily="34" charset="0"/>
              </a:rPr>
              <a:t>Perioral or peripheral </a:t>
            </a:r>
            <a:r>
              <a:rPr lang="en-IN" dirty="0" err="1">
                <a:latin typeface="Calibri" panose="020F0502020204030204" pitchFamily="34" charset="0"/>
                <a:cs typeface="Calibri" panose="020F0502020204030204" pitchFamily="34" charset="0"/>
              </a:rPr>
              <a:t>paresthesias</a:t>
            </a:r>
            <a:r>
              <a:rPr lang="en-IN" dirty="0">
                <a:latin typeface="Calibri" panose="020F0502020204030204" pitchFamily="34" charset="0"/>
                <a:cs typeface="Calibri" panose="020F0502020204030204" pitchFamily="34" charset="0"/>
              </a:rPr>
              <a:t> or both,</a:t>
            </a:r>
          </a:p>
          <a:p>
            <a:pPr marL="514350" indent="-514350">
              <a:buAutoNum type="arabicPeriod"/>
            </a:pPr>
            <a:r>
              <a:rPr lang="en-IN" dirty="0">
                <a:latin typeface="Calibri" panose="020F0502020204030204" pitchFamily="34" charset="0"/>
                <a:cs typeface="Calibri" panose="020F0502020204030204" pitchFamily="34" charset="0"/>
              </a:rPr>
              <a:t>Unusual taste, </a:t>
            </a:r>
          </a:p>
          <a:p>
            <a:pPr marL="514350" indent="-514350">
              <a:buAutoNum type="arabicPeriod"/>
            </a:pPr>
            <a:r>
              <a:rPr lang="en-IN" dirty="0">
                <a:latin typeface="Calibri" panose="020F0502020204030204" pitchFamily="34" charset="0"/>
                <a:cs typeface="Calibri" panose="020F0502020204030204" pitchFamily="34" charset="0"/>
              </a:rPr>
              <a:t>Transient nausea,</a:t>
            </a:r>
          </a:p>
          <a:p>
            <a:pPr marL="514350" indent="-514350">
              <a:buAutoNum type="arabicPeriod"/>
            </a:pPr>
            <a:r>
              <a:rPr lang="en-IN" dirty="0">
                <a:latin typeface="Calibri" panose="020F0502020204030204" pitchFamily="34" charset="0"/>
                <a:cs typeface="Calibri" panose="020F0502020204030204" pitchFamily="34" charset="0"/>
              </a:rPr>
              <a:t>Light-headedness,</a:t>
            </a:r>
          </a:p>
          <a:p>
            <a:pPr marL="514350" indent="-514350">
              <a:buAutoNum type="arabicPeriod"/>
            </a:pPr>
            <a:r>
              <a:rPr lang="en-IN" dirty="0">
                <a:latin typeface="Calibri" panose="020F0502020204030204" pitchFamily="34" charset="0"/>
                <a:cs typeface="Calibri" panose="020F0502020204030204" pitchFamily="34" charset="0"/>
              </a:rPr>
              <a:t>Muscle Cramps</a:t>
            </a:r>
          </a:p>
          <a:p>
            <a:pPr marL="514350" indent="-514350">
              <a:buAutoNum type="arabicPeriod"/>
            </a:pPr>
            <a:r>
              <a:rPr lang="en-IN" dirty="0">
                <a:latin typeface="Calibri" panose="020F0502020204030204" pitchFamily="34" charset="0"/>
                <a:cs typeface="Calibri" panose="020F0502020204030204" pitchFamily="34" charset="0"/>
              </a:rPr>
              <a:t>Dysphagia</a:t>
            </a:r>
          </a:p>
          <a:p>
            <a:pPr marL="0" indent="0">
              <a:buNone/>
            </a:pPr>
            <a:r>
              <a:rPr lang="en-IN" dirty="0"/>
              <a:t>	</a:t>
            </a:r>
          </a:p>
          <a:p>
            <a:endParaRPr lang="en-IN" dirty="0"/>
          </a:p>
        </p:txBody>
      </p:sp>
    </p:spTree>
    <p:extLst>
      <p:ext uri="{BB962C8B-B14F-4D97-AF65-F5344CB8AC3E}">
        <p14:creationId xmlns:p14="http://schemas.microsoft.com/office/powerpoint/2010/main" xmlns="" val="40485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Citrate Induced </a:t>
            </a:r>
            <a:r>
              <a:rPr lang="en-IN" b="1" dirty="0" err="1">
                <a:solidFill>
                  <a:srgbClr val="FF0000"/>
                </a:solidFill>
                <a:latin typeface="Calibri" panose="020F0502020204030204" pitchFamily="34" charset="0"/>
                <a:cs typeface="Calibri" panose="020F0502020204030204" pitchFamily="34" charset="0"/>
              </a:rPr>
              <a:t>Hypocalcemia</a:t>
            </a:r>
            <a:endParaRPr lang="en-IN" dirty="0">
              <a:solidFill>
                <a:srgbClr val="FF0000"/>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915883" y="2755046"/>
            <a:ext cx="4286250" cy="3133725"/>
          </a:xfrm>
        </p:spPr>
      </p:pic>
      <p:sp>
        <p:nvSpPr>
          <p:cNvPr id="5" name="Rectangle 4"/>
          <p:cNvSpPr/>
          <p:nvPr/>
        </p:nvSpPr>
        <p:spPr>
          <a:xfrm>
            <a:off x="1227993" y="2755046"/>
            <a:ext cx="6096000" cy="2339102"/>
          </a:xfrm>
          <a:prstGeom prst="rect">
            <a:avLst/>
          </a:prstGeom>
        </p:spPr>
        <p:txBody>
          <a:bodyPr>
            <a:spAutoFit/>
          </a:bodyPr>
          <a:lstStyle/>
          <a:p>
            <a:r>
              <a:rPr lang="en-IN" sz="2000" b="1" dirty="0">
                <a:solidFill>
                  <a:schemeClr val="accent2"/>
                </a:solidFill>
                <a:latin typeface="Calibri" panose="020F0502020204030204" pitchFamily="34" charset="0"/>
                <a:cs typeface="Calibri" panose="020F0502020204030204" pitchFamily="34" charset="0"/>
              </a:rPr>
              <a:t>Signs- </a:t>
            </a:r>
          </a:p>
          <a:p>
            <a:pPr marL="342900" indent="-342900">
              <a:buAutoNum type="arabicPeriod"/>
            </a:pPr>
            <a:r>
              <a:rPr lang="en-IN" dirty="0" err="1">
                <a:latin typeface="Calibri" panose="020F0502020204030204" pitchFamily="34" charset="0"/>
                <a:cs typeface="Calibri" panose="020F0502020204030204" pitchFamily="34" charset="0"/>
              </a:rPr>
              <a:t>Carpopedal</a:t>
            </a:r>
            <a:r>
              <a:rPr lang="en-IN" dirty="0">
                <a:latin typeface="Calibri" panose="020F0502020204030204" pitchFamily="34" charset="0"/>
                <a:cs typeface="Calibri" panose="020F0502020204030204" pitchFamily="34" charset="0"/>
              </a:rPr>
              <a:t> Spasm,</a:t>
            </a:r>
          </a:p>
          <a:p>
            <a:pPr marL="342900" indent="-342900">
              <a:buAutoNum type="arabicPeriod"/>
            </a:pPr>
            <a:r>
              <a:rPr lang="en-IN" dirty="0">
                <a:latin typeface="Calibri" panose="020F0502020204030204" pitchFamily="34" charset="0"/>
                <a:cs typeface="Calibri" panose="020F0502020204030204" pitchFamily="34" charset="0"/>
              </a:rPr>
              <a:t> Tetany ( May be present if associated with </a:t>
            </a:r>
            <a:r>
              <a:rPr lang="en-IN" dirty="0" err="1">
                <a:latin typeface="Calibri" panose="020F0502020204030204" pitchFamily="34" charset="0"/>
                <a:cs typeface="Calibri" panose="020F0502020204030204" pitchFamily="34" charset="0"/>
              </a:rPr>
              <a:t>hyperkalamia</a:t>
            </a:r>
            <a:r>
              <a:rPr lang="en-IN" dirty="0">
                <a:latin typeface="Calibri" panose="020F0502020204030204" pitchFamily="34" charset="0"/>
                <a:cs typeface="Calibri" panose="020F0502020204030204" pitchFamily="34" charset="0"/>
              </a:rPr>
              <a:t>)</a:t>
            </a:r>
          </a:p>
          <a:p>
            <a:pPr marL="342900" indent="-342900">
              <a:buAutoNum type="arabicPeriod"/>
            </a:pPr>
            <a:r>
              <a:rPr lang="en-IN" dirty="0">
                <a:latin typeface="Calibri" panose="020F0502020204030204" pitchFamily="34" charset="0"/>
                <a:cs typeface="Calibri" panose="020F0502020204030204" pitchFamily="34" charset="0"/>
              </a:rPr>
              <a:t> Change in pulse, </a:t>
            </a:r>
          </a:p>
          <a:p>
            <a:pPr marL="342900" indent="-342900">
              <a:buAutoNum type="arabicPeriod"/>
            </a:pPr>
            <a:r>
              <a:rPr lang="en-IN" dirty="0">
                <a:latin typeface="Calibri" panose="020F0502020204030204" pitchFamily="34" charset="0"/>
                <a:cs typeface="Calibri" panose="020F0502020204030204" pitchFamily="34" charset="0"/>
              </a:rPr>
              <a:t>Tremor,</a:t>
            </a:r>
          </a:p>
          <a:p>
            <a:pPr marL="342900" indent="-342900">
              <a:buAutoNum type="arabicPeriod"/>
            </a:pPr>
            <a:r>
              <a:rPr lang="en-IN" dirty="0" err="1">
                <a:latin typeface="Calibri" panose="020F0502020204030204" pitchFamily="34" charset="0"/>
                <a:cs typeface="Calibri" panose="020F0502020204030204" pitchFamily="34" charset="0"/>
              </a:rPr>
              <a:t>Chvostek’s</a:t>
            </a:r>
            <a:r>
              <a:rPr lang="en-IN" dirty="0">
                <a:latin typeface="Calibri" panose="020F0502020204030204" pitchFamily="34" charset="0"/>
                <a:cs typeface="Calibri" panose="020F0502020204030204" pitchFamily="34" charset="0"/>
              </a:rPr>
              <a:t> sign,</a:t>
            </a:r>
          </a:p>
          <a:p>
            <a:pPr marL="342900" indent="-342900">
              <a:buAutoNum type="arabicPeriod"/>
            </a:pPr>
            <a:r>
              <a:rPr lang="en-IN" dirty="0">
                <a:latin typeface="Calibri" panose="020F0502020204030204" pitchFamily="34" charset="0"/>
                <a:cs typeface="Calibri" panose="020F0502020204030204" pitchFamily="34" charset="0"/>
              </a:rPr>
              <a:t>Seizure ( Grand mal, Petit mal)</a:t>
            </a:r>
          </a:p>
          <a:p>
            <a:pPr marL="342900" indent="-342900">
              <a:buAutoNum type="arabicPeriod"/>
            </a:pPr>
            <a:r>
              <a:rPr lang="en-IN" dirty="0">
                <a:latin typeface="Calibri" panose="020F0502020204030204" pitchFamily="34" charset="0"/>
                <a:cs typeface="Calibri" panose="020F0502020204030204" pitchFamily="34" charset="0"/>
              </a:rPr>
              <a:t>Laryngospasm</a:t>
            </a:r>
          </a:p>
        </p:txBody>
      </p:sp>
    </p:spTree>
    <p:extLst>
      <p:ext uri="{BB962C8B-B14F-4D97-AF65-F5344CB8AC3E}">
        <p14:creationId xmlns:p14="http://schemas.microsoft.com/office/powerpoint/2010/main" xmlns="" val="4053190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b="1" dirty="0">
                <a:solidFill>
                  <a:schemeClr val="accent2"/>
                </a:solidFill>
                <a:latin typeface="Calibri" panose="020F0502020204030204" pitchFamily="34" charset="0"/>
                <a:cs typeface="Calibri" panose="020F0502020204030204" pitchFamily="34" charset="0"/>
              </a:rPr>
              <a:t>Management-</a:t>
            </a:r>
          </a:p>
          <a:p>
            <a:pPr lvl="3" indent="-342900">
              <a:buFont typeface="Wingdings" pitchFamily="2" charset="2"/>
              <a:buChar char="Ø"/>
            </a:pPr>
            <a:r>
              <a:rPr lang="en-IN" sz="2400" dirty="0">
                <a:latin typeface="Calibri" panose="020F0502020204030204" pitchFamily="34" charset="0"/>
                <a:cs typeface="Calibri" panose="020F0502020204030204" pitchFamily="34" charset="0"/>
              </a:rPr>
              <a:t>Reducing citrate infusion rate</a:t>
            </a:r>
          </a:p>
          <a:p>
            <a:pPr lvl="3" indent="-342900">
              <a:buFont typeface="Wingdings" pitchFamily="2" charset="2"/>
              <a:buChar char="Ø"/>
            </a:pPr>
            <a:r>
              <a:rPr lang="en-IN" sz="2400" dirty="0">
                <a:latin typeface="Calibri" panose="020F0502020204030204" pitchFamily="34" charset="0"/>
                <a:cs typeface="Calibri" panose="020F0502020204030204" pitchFamily="34" charset="0"/>
              </a:rPr>
              <a:t>Administering calcium tablets for mild to moderate cases</a:t>
            </a:r>
          </a:p>
          <a:p>
            <a:pPr lvl="3" indent="-342900">
              <a:buFont typeface="Wingdings" pitchFamily="2" charset="2"/>
              <a:buChar char="Ø"/>
            </a:pPr>
            <a:r>
              <a:rPr lang="en-IN" sz="2400" dirty="0">
                <a:latin typeface="Calibri" panose="020F0502020204030204" pitchFamily="34" charset="0"/>
                <a:cs typeface="Calibri" panose="020F0502020204030204" pitchFamily="34" charset="0"/>
              </a:rPr>
              <a:t>For severe cases termination of collection and-</a:t>
            </a:r>
          </a:p>
          <a:p>
            <a:pPr lvl="5" indent="-342900"/>
            <a:r>
              <a:rPr lang="en-IN" sz="2400" dirty="0">
                <a:latin typeface="Calibri" panose="020F0502020204030204" pitchFamily="34" charset="0"/>
                <a:cs typeface="Calibri" panose="020F0502020204030204" pitchFamily="34" charset="0"/>
              </a:rPr>
              <a:t>Shifting the donor to Emergency Department </a:t>
            </a:r>
          </a:p>
          <a:p>
            <a:pPr lvl="5" indent="-342900"/>
            <a:r>
              <a:rPr lang="en-IN" sz="2400" dirty="0">
                <a:latin typeface="Calibri" panose="020F0502020204030204" pitchFamily="34" charset="0"/>
                <a:cs typeface="Calibri" panose="020F0502020204030204" pitchFamily="34" charset="0"/>
              </a:rPr>
              <a:t>Vitals monitoring, ECG</a:t>
            </a:r>
          </a:p>
          <a:p>
            <a:pPr lvl="5" indent="-342900"/>
            <a:r>
              <a:rPr lang="en-IN" sz="2400" dirty="0">
                <a:latin typeface="Calibri" panose="020F0502020204030204" pitchFamily="34" charset="0"/>
                <a:cs typeface="Calibri" panose="020F0502020204030204" pitchFamily="34" charset="0"/>
              </a:rPr>
              <a:t>Electrolyte monitoring</a:t>
            </a:r>
          </a:p>
          <a:p>
            <a:pPr lvl="5" indent="-342900"/>
            <a:r>
              <a:rPr lang="en-IN" sz="2400" dirty="0">
                <a:latin typeface="Calibri" panose="020F0502020204030204" pitchFamily="34" charset="0"/>
                <a:cs typeface="Calibri" panose="020F0502020204030204" pitchFamily="34" charset="0"/>
              </a:rPr>
              <a:t>Calcium gluconate injection if necessary (</a:t>
            </a:r>
            <a:r>
              <a:rPr lang="en-IN" sz="2400" dirty="0" err="1">
                <a:latin typeface="Calibri" panose="020F0502020204030204" pitchFamily="34" charset="0"/>
                <a:cs typeface="Calibri" panose="020F0502020204030204" pitchFamily="34" charset="0"/>
              </a:rPr>
              <a:t>Inj</a:t>
            </a:r>
            <a:r>
              <a:rPr lang="en-IN" sz="2400" dirty="0">
                <a:latin typeface="Calibri" panose="020F0502020204030204" pitchFamily="34" charset="0"/>
                <a:cs typeface="Calibri" panose="020F0502020204030204" pitchFamily="34" charset="0"/>
              </a:rPr>
              <a:t> Calcium Gluconate 10% IV over 10 to 15mins)</a:t>
            </a:r>
          </a:p>
          <a:p>
            <a:endParaRPr lang="en-IN" dirty="0"/>
          </a:p>
        </p:txBody>
      </p:sp>
    </p:spTree>
    <p:extLst>
      <p:ext uri="{BB962C8B-B14F-4D97-AF65-F5344CB8AC3E}">
        <p14:creationId xmlns:p14="http://schemas.microsoft.com/office/powerpoint/2010/main" xmlns="" val="4032799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Arial Black" pitchFamily="34" charset="0"/>
              </a:rPr>
              <a:t>Prevention of Donor Reaction</a:t>
            </a:r>
            <a:endParaRPr lang="en-IN" dirty="0">
              <a:solidFill>
                <a:srgbClr val="FF0000"/>
              </a:solidFill>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xmlns="" val="1833413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latin typeface="Calibri" panose="020F0502020204030204" pitchFamily="34" charset="0"/>
                <a:cs typeface="Calibri" panose="020F0502020204030204" pitchFamily="34" charset="0"/>
              </a:rPr>
              <a:t>Post Donation Care</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62500" lnSpcReduction="20000"/>
          </a:bodyPr>
          <a:lstStyle/>
          <a:p>
            <a:r>
              <a:rPr lang="en-IN" dirty="0">
                <a:latin typeface="Calibri" panose="020F0502020204030204" pitchFamily="34" charset="0"/>
                <a:cs typeface="Calibri" panose="020F0502020204030204" pitchFamily="34" charset="0"/>
              </a:rPr>
              <a:t>Pressure should be applied on the venepuncture site for sometime</a:t>
            </a:r>
          </a:p>
          <a:p>
            <a:r>
              <a:rPr lang="en-IN" dirty="0">
                <a:latin typeface="Calibri" panose="020F0502020204030204" pitchFamily="34" charset="0"/>
                <a:cs typeface="Calibri" panose="020F0502020204030204" pitchFamily="34" charset="0"/>
              </a:rPr>
              <a:t>Venepuncture dressing should be kept for 24 hours</a:t>
            </a:r>
          </a:p>
          <a:p>
            <a:r>
              <a:rPr lang="en-IN" dirty="0">
                <a:latin typeface="Calibri" panose="020F0502020204030204" pitchFamily="34" charset="0"/>
                <a:cs typeface="Calibri" panose="020F0502020204030204" pitchFamily="34" charset="0"/>
              </a:rPr>
              <a:t>Strenuous exercise should be avoided for next 24hours</a:t>
            </a:r>
          </a:p>
          <a:p>
            <a:r>
              <a:rPr lang="en-IN" dirty="0">
                <a:latin typeface="Calibri" panose="020F0502020204030204" pitchFamily="34" charset="0"/>
                <a:cs typeface="Calibri" panose="020F0502020204030204" pitchFamily="34" charset="0"/>
              </a:rPr>
              <a:t>Plenty of fluids to be taken</a:t>
            </a:r>
          </a:p>
          <a:p>
            <a:r>
              <a:rPr lang="en-IN" dirty="0">
                <a:latin typeface="Calibri" panose="020F0502020204030204" pitchFamily="34" charset="0"/>
                <a:cs typeface="Calibri" panose="020F0502020204030204" pitchFamily="34" charset="0"/>
              </a:rPr>
              <a:t>Heavy weights should not be lifted using the venepuncture arm</a:t>
            </a:r>
          </a:p>
          <a:p>
            <a:r>
              <a:rPr lang="en-IN" dirty="0">
                <a:latin typeface="Calibri" panose="020F0502020204030204" pitchFamily="34" charset="0"/>
                <a:cs typeface="Calibri" panose="020F0502020204030204" pitchFamily="34" charset="0"/>
              </a:rPr>
              <a:t>Prolonged standing should be avoided for rest of the day</a:t>
            </a:r>
          </a:p>
          <a:p>
            <a:r>
              <a:rPr lang="en-IN" dirty="0">
                <a:latin typeface="Calibri" panose="020F0502020204030204" pitchFamily="34" charset="0"/>
                <a:cs typeface="Calibri" panose="020F0502020204030204" pitchFamily="34" charset="0"/>
              </a:rPr>
              <a:t>Any illness within 2 weeks to be reported at the Transfusion medicine department </a:t>
            </a:r>
          </a:p>
          <a:p>
            <a:r>
              <a:rPr lang="en-IN" dirty="0">
                <a:latin typeface="Calibri" panose="020F0502020204030204" pitchFamily="34" charset="0"/>
                <a:cs typeface="Calibri" panose="020F0502020204030204" pitchFamily="34" charset="0"/>
              </a:rPr>
              <a:t>Avoid smoking and alcohol</a:t>
            </a:r>
          </a:p>
          <a:p>
            <a:r>
              <a:rPr lang="en-IN" dirty="0">
                <a:latin typeface="Calibri" panose="020F0502020204030204" pitchFamily="34" charset="0"/>
                <a:cs typeface="Calibri" panose="020F0502020204030204" pitchFamily="34" charset="0"/>
              </a:rPr>
              <a:t>Refrain from works specially pilots, drivers, police and surgeon</a:t>
            </a:r>
          </a:p>
          <a:p>
            <a:r>
              <a:rPr lang="en-IN" dirty="0">
                <a:latin typeface="Calibri" panose="020F0502020204030204" pitchFamily="34" charset="0"/>
                <a:cs typeface="Calibri" panose="020F0502020204030204" pitchFamily="34" charset="0"/>
              </a:rPr>
              <a:t>If feeling faint or vertigo Donor should sit down and lower his head</a:t>
            </a:r>
          </a:p>
          <a:p>
            <a:endParaRPr lang="en-IN" dirty="0"/>
          </a:p>
        </p:txBody>
      </p:sp>
    </p:spTree>
    <p:extLst>
      <p:ext uri="{BB962C8B-B14F-4D97-AF65-F5344CB8AC3E}">
        <p14:creationId xmlns:p14="http://schemas.microsoft.com/office/powerpoint/2010/main" xmlns="" val="678099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marL="0" indent="0">
              <a:buNone/>
            </a:pPr>
            <a:r>
              <a:rPr lang="en-IN" dirty="0">
                <a:latin typeface="Calibri" panose="020F0502020204030204" pitchFamily="34" charset="0"/>
                <a:cs typeface="Calibri" panose="020F0502020204030204" pitchFamily="34" charset="0"/>
              </a:rPr>
              <a:t>Some strategies can be taken-</a:t>
            </a:r>
          </a:p>
          <a:p>
            <a:pPr marL="857250" lvl="1" indent="-457200">
              <a:buFont typeface="Arial" pitchFamily="34" charset="0"/>
              <a:buChar char="•"/>
            </a:pPr>
            <a:r>
              <a:rPr lang="en-IN" sz="3200" b="1" dirty="0" err="1">
                <a:solidFill>
                  <a:schemeClr val="tx2"/>
                </a:solidFill>
                <a:latin typeface="Calibri" panose="020F0502020204030204" pitchFamily="34" charset="0"/>
                <a:cs typeface="Calibri" panose="020F0502020204030204" pitchFamily="34" charset="0"/>
              </a:rPr>
              <a:t>Predonation</a:t>
            </a:r>
            <a:r>
              <a:rPr lang="en-IN" sz="3200" b="1" dirty="0">
                <a:solidFill>
                  <a:schemeClr val="tx2"/>
                </a:solidFill>
                <a:latin typeface="Calibri" panose="020F0502020204030204" pitchFamily="34" charset="0"/>
                <a:cs typeface="Calibri" panose="020F0502020204030204" pitchFamily="34" charset="0"/>
              </a:rPr>
              <a:t> Education-</a:t>
            </a:r>
            <a:r>
              <a:rPr lang="en-IN" dirty="0">
                <a:latin typeface="Calibri" panose="020F0502020204030204" pitchFamily="34" charset="0"/>
                <a:cs typeface="Calibri" panose="020F0502020204030204" pitchFamily="34" charset="0"/>
              </a:rPr>
              <a:t> specially among first time donors by motivational audio-visual aids regarding need for blood in the community</a:t>
            </a:r>
          </a:p>
          <a:p>
            <a:pPr marL="857250" lvl="1" indent="-457200">
              <a:buFont typeface="Arial" pitchFamily="34" charset="0"/>
              <a:buChar char="•"/>
            </a:pPr>
            <a:r>
              <a:rPr lang="en-IN" sz="3200" b="1" dirty="0">
                <a:solidFill>
                  <a:schemeClr val="tx2"/>
                </a:solidFill>
                <a:latin typeface="Calibri" panose="020F0502020204030204" pitchFamily="34" charset="0"/>
                <a:cs typeface="Calibri" panose="020F0502020204030204" pitchFamily="34" charset="0"/>
              </a:rPr>
              <a:t>Drive set up and environment- </a:t>
            </a:r>
            <a:r>
              <a:rPr lang="en-IN" dirty="0">
                <a:latin typeface="Calibri" panose="020F0502020204030204" pitchFamily="34" charset="0"/>
                <a:cs typeface="Calibri" panose="020F0502020204030204" pitchFamily="34" charset="0"/>
              </a:rPr>
              <a:t>A well planned, adequately staffed and organized lay out of blood donation area or donation camp.</a:t>
            </a:r>
          </a:p>
          <a:p>
            <a:pPr marL="857250" lvl="1" indent="-457200">
              <a:buFont typeface="Arial" pitchFamily="34" charset="0"/>
              <a:buChar char="•"/>
            </a:pPr>
            <a:r>
              <a:rPr lang="en-IN" sz="3200" b="1" dirty="0">
                <a:solidFill>
                  <a:schemeClr val="tx2"/>
                </a:solidFill>
                <a:latin typeface="Calibri" panose="020F0502020204030204" pitchFamily="34" charset="0"/>
                <a:cs typeface="Calibri" panose="020F0502020204030204" pitchFamily="34" charset="0"/>
              </a:rPr>
              <a:t>Staff supervision &amp; phlebotomist skill- </a:t>
            </a:r>
            <a:r>
              <a:rPr lang="en-IN" dirty="0">
                <a:latin typeface="Calibri" panose="020F0502020204030204" pitchFamily="34" charset="0"/>
                <a:cs typeface="Calibri" panose="020F0502020204030204" pitchFamily="34" charset="0"/>
              </a:rPr>
              <a:t>An experienced phlebotomy staff and adequate supervision is important to reduce adverse incidents.</a:t>
            </a:r>
          </a:p>
          <a:p>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555759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1295401" y="2556932"/>
            <a:ext cx="4164622" cy="3318936"/>
          </a:xfrm>
        </p:spPr>
        <p:txBody>
          <a:bodyPr/>
          <a:lstStyle/>
          <a:p>
            <a:r>
              <a:rPr lang="en-IN" b="1" dirty="0">
                <a:solidFill>
                  <a:srgbClr val="FF0000"/>
                </a:solidFill>
                <a:latin typeface="Calibri" panose="020F0502020204030204" pitchFamily="34" charset="0"/>
                <a:cs typeface="Calibri" panose="020F0502020204030204" pitchFamily="34" charset="0"/>
              </a:rPr>
              <a:t>Distraction-</a:t>
            </a:r>
            <a:r>
              <a:rPr lang="en-IN" dirty="0">
                <a:latin typeface="Calibri" panose="020F0502020204030204" pitchFamily="34" charset="0"/>
                <a:cs typeface="Calibri" panose="020F0502020204030204" pitchFamily="34" charset="0"/>
              </a:rPr>
              <a:t> Fear and associated anxiety is an important factor associated with donor reaction. Distraction techniques have shown to reduce the no of donor reactions</a:t>
            </a:r>
            <a:r>
              <a:rPr lang="en-IN" dirty="0"/>
              <a:t>.</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2556932"/>
            <a:ext cx="4188538" cy="2962656"/>
          </a:xfrm>
          <a:prstGeom prst="rect">
            <a:avLst/>
          </a:prstGeom>
        </p:spPr>
      </p:pic>
    </p:spTree>
    <p:extLst>
      <p:ext uri="{BB962C8B-B14F-4D97-AF65-F5344CB8AC3E}">
        <p14:creationId xmlns:p14="http://schemas.microsoft.com/office/powerpoint/2010/main" xmlns="" val="303358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2556932"/>
            <a:ext cx="4542691" cy="3318936"/>
          </a:xfrm>
        </p:spPr>
        <p:txBody>
          <a:bodyPr>
            <a:normAutofit fontScale="92500" lnSpcReduction="10000"/>
          </a:bodyPr>
          <a:lstStyle/>
          <a:p>
            <a:r>
              <a:rPr lang="en-IN" sz="3200" b="1" dirty="0">
                <a:solidFill>
                  <a:srgbClr val="FF0000"/>
                </a:solidFill>
                <a:latin typeface="Calibri" panose="020F0502020204030204" pitchFamily="34" charset="0"/>
                <a:cs typeface="Calibri" panose="020F0502020204030204" pitchFamily="34" charset="0"/>
              </a:rPr>
              <a:t>Water Ingestion-</a:t>
            </a:r>
            <a:r>
              <a:rPr lang="en-IN" sz="3200" dirty="0">
                <a:latin typeface="Calibri" panose="020F0502020204030204" pitchFamily="34" charset="0"/>
                <a:cs typeface="Calibri" panose="020F0502020204030204" pitchFamily="34" charset="0"/>
              </a:rPr>
              <a:t> </a:t>
            </a:r>
          </a:p>
          <a:p>
            <a:r>
              <a:rPr lang="en-IN" dirty="0" smtClean="0">
                <a:latin typeface="Calibri" panose="020F0502020204030204" pitchFamily="34" charset="0"/>
                <a:cs typeface="Calibri" panose="020F0502020204030204" pitchFamily="34" charset="0"/>
              </a:rPr>
              <a:t>350-500ml </a:t>
            </a:r>
            <a:r>
              <a:rPr lang="en-IN" dirty="0">
                <a:latin typeface="Calibri" panose="020F0502020204030204" pitchFamily="34" charset="0"/>
                <a:cs typeface="Calibri" panose="020F0502020204030204" pitchFamily="34" charset="0"/>
              </a:rPr>
              <a:t>drinking water 30minutes before whole blood donation</a:t>
            </a:r>
          </a:p>
          <a:p>
            <a:r>
              <a:rPr lang="en-IN" dirty="0">
                <a:latin typeface="Calibri" panose="020F0502020204030204" pitchFamily="34" charset="0"/>
                <a:cs typeface="Calibri" panose="020F0502020204030204" pitchFamily="34" charset="0"/>
              </a:rPr>
              <a:t>The mechanism related to increased gastric distension which increases sympathetic tone and overall peripheral resistance, BP and cerebral Blood flow.</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3215" y="2556932"/>
            <a:ext cx="3692769" cy="3021621"/>
          </a:xfrm>
          <a:prstGeom prst="rect">
            <a:avLst/>
          </a:prstGeom>
        </p:spPr>
      </p:pic>
    </p:spTree>
    <p:extLst>
      <p:ext uri="{BB962C8B-B14F-4D97-AF65-F5344CB8AC3E}">
        <p14:creationId xmlns:p14="http://schemas.microsoft.com/office/powerpoint/2010/main" xmlns="" val="30920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Site of Phlebotomy </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Usually cubital fossa is chosen as the vein as it is palpable and required volume of blood can be easily drawn from this vein </a:t>
            </a:r>
          </a:p>
          <a:p>
            <a:r>
              <a:rPr lang="en-US" dirty="0" smtClean="0">
                <a:latin typeface="Calibri" panose="020F0502020204030204" pitchFamily="34" charset="0"/>
                <a:cs typeface="Calibri" panose="020F0502020204030204" pitchFamily="34" charset="0"/>
              </a:rPr>
              <a:t>Examination </a:t>
            </a:r>
            <a:r>
              <a:rPr lang="en-US" dirty="0">
                <a:latin typeface="Calibri" panose="020F0502020204030204" pitchFamily="34" charset="0"/>
                <a:cs typeface="Calibri" panose="020F0502020204030204" pitchFamily="34" charset="0"/>
              </a:rPr>
              <a:t>of the area chosen for the Venipuncture  </a:t>
            </a:r>
          </a:p>
          <a:p>
            <a:r>
              <a:rPr lang="en-US" dirty="0" smtClean="0">
                <a:latin typeface="Calibri" panose="020F0502020204030204" pitchFamily="34" charset="0"/>
                <a:cs typeface="Calibri" panose="020F0502020204030204" pitchFamily="34" charset="0"/>
              </a:rPr>
              <a:t>Should </a:t>
            </a:r>
            <a:r>
              <a:rPr lang="en-US" dirty="0">
                <a:latin typeface="Calibri" panose="020F0502020204030204" pitchFamily="34" charset="0"/>
                <a:cs typeface="Calibri" panose="020F0502020204030204" pitchFamily="34" charset="0"/>
              </a:rPr>
              <a:t>have no local infections</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9513846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295401" y="2556932"/>
            <a:ext cx="4911968" cy="3318936"/>
          </a:xfrm>
        </p:spPr>
        <p:txBody>
          <a:bodyPr>
            <a:normAutofit fontScale="92500" lnSpcReduction="10000"/>
          </a:bodyPr>
          <a:lstStyle/>
          <a:p>
            <a:r>
              <a:rPr lang="en-IN" b="1" dirty="0">
                <a:solidFill>
                  <a:srgbClr val="FF0000"/>
                </a:solidFill>
                <a:latin typeface="Calibri" panose="020F0502020204030204" pitchFamily="34" charset="0"/>
                <a:cs typeface="Calibri" panose="020F0502020204030204" pitchFamily="34" charset="0"/>
              </a:rPr>
              <a:t>Applied Muscle Tension (AMT)- </a:t>
            </a:r>
            <a:r>
              <a:rPr lang="en-IN" dirty="0">
                <a:latin typeface="Calibri" panose="020F0502020204030204" pitchFamily="34" charset="0"/>
                <a:cs typeface="Calibri" panose="020F0502020204030204" pitchFamily="34" charset="0"/>
              </a:rPr>
              <a:t>AMT in combination with water hydration is a fairly new concept in preventing </a:t>
            </a:r>
            <a:r>
              <a:rPr lang="en-IN" dirty="0" err="1">
                <a:latin typeface="Calibri" panose="020F0502020204030204" pitchFamily="34" charset="0"/>
                <a:cs typeface="Calibri" panose="020F0502020204030204" pitchFamily="34" charset="0"/>
              </a:rPr>
              <a:t>presyncopal</a:t>
            </a:r>
            <a:r>
              <a:rPr lang="en-IN" dirty="0">
                <a:latin typeface="Calibri" panose="020F0502020204030204" pitchFamily="34" charset="0"/>
                <a:cs typeface="Calibri" panose="020F0502020204030204" pitchFamily="34" charset="0"/>
              </a:rPr>
              <a:t> and syncopal reactions. </a:t>
            </a:r>
          </a:p>
          <a:p>
            <a:pPr marL="0" indent="0">
              <a:buNone/>
            </a:pPr>
            <a:r>
              <a:rPr lang="en-IN" b="1"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AMT involves Repetitive contraction of major muscle groups of the arms and legs and there by promoting venous return and cardiac output which affects cerebral blood flow.</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7369" y="2655277"/>
            <a:ext cx="4404151" cy="2998177"/>
          </a:xfrm>
          <a:prstGeom prst="rect">
            <a:avLst/>
          </a:prstGeom>
        </p:spPr>
      </p:pic>
    </p:spTree>
    <p:extLst>
      <p:ext uri="{BB962C8B-B14F-4D97-AF65-F5344CB8AC3E}">
        <p14:creationId xmlns:p14="http://schemas.microsoft.com/office/powerpoint/2010/main" xmlns="" val="4000844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1295401" y="2556932"/>
            <a:ext cx="4489937" cy="3318936"/>
          </a:xfrm>
        </p:spPr>
        <p:txBody>
          <a:bodyPr>
            <a:normAutofit fontScale="70000" lnSpcReduction="20000"/>
          </a:bodyPr>
          <a:lstStyle/>
          <a:p>
            <a:pPr marL="0" indent="0">
              <a:buNone/>
            </a:pPr>
            <a:r>
              <a:rPr lang="en-IN" b="1" dirty="0">
                <a:solidFill>
                  <a:srgbClr val="FF0000"/>
                </a:solidFill>
                <a:latin typeface="Calibri" panose="020F0502020204030204" pitchFamily="34" charset="0"/>
                <a:cs typeface="Calibri" panose="020F0502020204030204" pitchFamily="34" charset="0"/>
              </a:rPr>
              <a:t>Salty Snacks- </a:t>
            </a:r>
          </a:p>
          <a:p>
            <a:r>
              <a:rPr lang="en-IN" sz="2800" dirty="0">
                <a:latin typeface="Calibri" panose="020F0502020204030204" pitchFamily="34" charset="0"/>
                <a:cs typeface="Calibri" panose="020F0502020204030204" pitchFamily="34" charset="0"/>
              </a:rPr>
              <a:t>The amount of salt we consume daily affects the volume of our extracellular fluid. </a:t>
            </a:r>
          </a:p>
          <a:p>
            <a:r>
              <a:rPr lang="en-IN" sz="2800" dirty="0">
                <a:latin typeface="Calibri" panose="020F0502020204030204" pitchFamily="34" charset="0"/>
                <a:cs typeface="Calibri" panose="020F0502020204030204" pitchFamily="34" charset="0"/>
              </a:rPr>
              <a:t>Increased dietary Sodium improves orthostatic tolerance in blood donors.</a:t>
            </a:r>
          </a:p>
          <a:p>
            <a:pPr marL="857250" lvl="1" indent="-457200">
              <a:buFont typeface="Arial" pitchFamily="34" charset="0"/>
              <a:buChar char="•"/>
            </a:pPr>
            <a:r>
              <a:rPr lang="en-IN" dirty="0">
                <a:latin typeface="Calibri" panose="020F0502020204030204" pitchFamily="34" charset="0"/>
                <a:cs typeface="Calibri" panose="020F0502020204030204" pitchFamily="34" charset="0"/>
              </a:rPr>
              <a:t> </a:t>
            </a:r>
            <a:r>
              <a:rPr lang="en-IN" sz="3000" dirty="0">
                <a:latin typeface="Calibri" panose="020F0502020204030204" pitchFamily="34" charset="0"/>
                <a:cs typeface="Calibri" panose="020F0502020204030204" pitchFamily="34" charset="0"/>
              </a:rPr>
              <a:t>The addition of salty snacks before and immediately after donation is a low cost attractive approach to prevent donor reaction.</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52392" y="2743200"/>
            <a:ext cx="4944206" cy="3033346"/>
          </a:xfrm>
          <a:prstGeom prst="rect">
            <a:avLst/>
          </a:prstGeom>
        </p:spPr>
      </p:pic>
    </p:spTree>
    <p:extLst>
      <p:ext uri="{BB962C8B-B14F-4D97-AF65-F5344CB8AC3E}">
        <p14:creationId xmlns:p14="http://schemas.microsoft.com/office/powerpoint/2010/main" xmlns="" val="305358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latin typeface="Calibri" panose="020F0502020204030204" pitchFamily="34" charset="0"/>
                <a:cs typeface="Calibri" panose="020F0502020204030204" pitchFamily="34" charset="0"/>
              </a:rPr>
              <a:t>DONOR HAEMOVIGILANCE</a:t>
            </a:r>
            <a:endParaRPr lang="en-IN"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IN" dirty="0" err="1" smtClean="0">
                <a:latin typeface="Calibri" panose="020F0502020204030204" pitchFamily="34" charset="0"/>
                <a:cs typeface="Calibri" panose="020F0502020204030204" pitchFamily="34" charset="0"/>
              </a:rPr>
              <a:t>Haemovigilance</a:t>
            </a:r>
            <a:r>
              <a:rPr lang="en-IN" dirty="0" smtClean="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Programme of India has been formed jointly by National Institute of Biologicals &amp; Indian Pharmacopoeia Commission Collaboration on 10</a:t>
            </a:r>
            <a:r>
              <a:rPr lang="en-IN" baseline="30000" dirty="0">
                <a:latin typeface="Calibri" panose="020F0502020204030204" pitchFamily="34" charset="0"/>
                <a:cs typeface="Calibri" panose="020F0502020204030204" pitchFamily="34" charset="0"/>
              </a:rPr>
              <a:t>th</a:t>
            </a:r>
            <a:r>
              <a:rPr lang="en-IN" dirty="0">
                <a:latin typeface="Calibri" panose="020F0502020204030204" pitchFamily="34" charset="0"/>
                <a:cs typeface="Calibri" panose="020F0502020204030204" pitchFamily="34" charset="0"/>
              </a:rPr>
              <a:t> December, </a:t>
            </a:r>
            <a:r>
              <a:rPr lang="en-IN" dirty="0" smtClean="0">
                <a:latin typeface="Calibri" panose="020F0502020204030204" pitchFamily="34" charset="0"/>
                <a:cs typeface="Calibri" panose="020F0502020204030204" pitchFamily="34" charset="0"/>
              </a:rPr>
              <a:t>2012 and Donor </a:t>
            </a:r>
            <a:r>
              <a:rPr lang="en-IN" dirty="0" err="1" smtClean="0">
                <a:latin typeface="Calibri" panose="020F0502020204030204" pitchFamily="34" charset="0"/>
                <a:cs typeface="Calibri" panose="020F0502020204030204" pitchFamily="34" charset="0"/>
              </a:rPr>
              <a:t>Hemovigilance</a:t>
            </a:r>
            <a:r>
              <a:rPr lang="en-IN" dirty="0" smtClean="0">
                <a:latin typeface="Calibri" panose="020F0502020204030204" pitchFamily="34" charset="0"/>
                <a:cs typeface="Calibri" panose="020F0502020204030204" pitchFamily="34" charset="0"/>
              </a:rPr>
              <a:t> was started on 14</a:t>
            </a:r>
            <a:r>
              <a:rPr lang="en-IN" baseline="30000" dirty="0" smtClean="0">
                <a:latin typeface="Calibri" panose="020F0502020204030204" pitchFamily="34" charset="0"/>
                <a:cs typeface="Calibri" panose="020F0502020204030204" pitchFamily="34" charset="0"/>
              </a:rPr>
              <a:t>th</a:t>
            </a:r>
            <a:r>
              <a:rPr lang="en-IN" dirty="0" smtClean="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J</a:t>
            </a:r>
            <a:r>
              <a:rPr lang="en-IN" dirty="0" smtClean="0">
                <a:latin typeface="Calibri" panose="020F0502020204030204" pitchFamily="34" charset="0"/>
                <a:cs typeface="Calibri" panose="020F0502020204030204" pitchFamily="34" charset="0"/>
              </a:rPr>
              <a:t>une 2015.</a:t>
            </a:r>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Every blood bank have to keep records of donor reaction in their own registry and in every month they have to register it in Blood Donor Vigilance Programme Of India maintained by National Institute of Biologicals.</a:t>
            </a:r>
          </a:p>
          <a:p>
            <a:endParaRPr lang="en-IN" dirty="0"/>
          </a:p>
        </p:txBody>
      </p:sp>
    </p:spTree>
    <p:extLst>
      <p:ext uri="{BB962C8B-B14F-4D97-AF65-F5344CB8AC3E}">
        <p14:creationId xmlns:p14="http://schemas.microsoft.com/office/powerpoint/2010/main" xmlns="" val="2613867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C00000"/>
                </a:solidFill>
                <a:latin typeface="Calibri" panose="020F0502020204030204" pitchFamily="34" charset="0"/>
                <a:cs typeface="Calibri" panose="020F0502020204030204" pitchFamily="34" charset="0"/>
              </a:rPr>
              <a:t>References</a:t>
            </a:r>
            <a:endParaRPr lang="en-IN" b="1" dirty="0">
              <a:solidFill>
                <a:srgbClr val="C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Calibri" panose="020F0502020204030204" pitchFamily="34" charset="0"/>
                <a:cs typeface="Calibri" panose="020F0502020204030204" pitchFamily="34" charset="0"/>
              </a:rPr>
              <a:t>WHO </a:t>
            </a:r>
            <a:r>
              <a:rPr lang="en-US" dirty="0">
                <a:latin typeface="Calibri" panose="020F0502020204030204" pitchFamily="34" charset="0"/>
                <a:cs typeface="Calibri" panose="020F0502020204030204" pitchFamily="34" charset="0"/>
              </a:rPr>
              <a:t>guidelines on drawing blood: best practices in </a:t>
            </a:r>
            <a:r>
              <a:rPr lang="en-US" dirty="0" smtClean="0">
                <a:latin typeface="Calibri" panose="020F0502020204030204" pitchFamily="34" charset="0"/>
                <a:cs typeface="Calibri" panose="020F0502020204030204" pitchFamily="34" charset="0"/>
              </a:rPr>
              <a:t>phlebotomy</a:t>
            </a:r>
          </a:p>
          <a:p>
            <a:r>
              <a:rPr lang="en-IN" dirty="0">
                <a:latin typeface="Calibri" panose="020F0502020204030204" pitchFamily="34" charset="0"/>
                <a:cs typeface="Calibri" panose="020F0502020204030204" pitchFamily="34" charset="0"/>
              </a:rPr>
              <a:t>Technical Manual- 18</a:t>
            </a:r>
            <a:r>
              <a:rPr lang="en-IN" baseline="30000" dirty="0">
                <a:latin typeface="Calibri" panose="020F0502020204030204" pitchFamily="34" charset="0"/>
                <a:cs typeface="Calibri" panose="020F0502020204030204" pitchFamily="34" charset="0"/>
              </a:rPr>
              <a:t>th</a:t>
            </a:r>
            <a:r>
              <a:rPr lang="en-IN" dirty="0">
                <a:latin typeface="Calibri" panose="020F0502020204030204" pitchFamily="34" charset="0"/>
                <a:cs typeface="Calibri" panose="020F0502020204030204" pitchFamily="34" charset="0"/>
              </a:rPr>
              <a:t> Edition, AABB publication</a:t>
            </a:r>
          </a:p>
          <a:p>
            <a:r>
              <a:rPr lang="en-IN" dirty="0">
                <a:latin typeface="Calibri" panose="020F0502020204030204" pitchFamily="34" charset="0"/>
                <a:cs typeface="Calibri" panose="020F0502020204030204" pitchFamily="34" charset="0"/>
              </a:rPr>
              <a:t>Transfusion Medicine And </a:t>
            </a:r>
            <a:r>
              <a:rPr lang="en-IN" dirty="0" err="1">
                <a:latin typeface="Calibri" panose="020F0502020204030204" pitchFamily="34" charset="0"/>
                <a:cs typeface="Calibri" panose="020F0502020204030204" pitchFamily="34" charset="0"/>
              </a:rPr>
              <a:t>Hemostasis</a:t>
            </a:r>
            <a:r>
              <a:rPr lang="en-IN" dirty="0">
                <a:latin typeface="Calibri" panose="020F0502020204030204" pitchFamily="34" charset="0"/>
                <a:cs typeface="Calibri" panose="020F0502020204030204" pitchFamily="34" charset="0"/>
              </a:rPr>
              <a:t>, 2</a:t>
            </a:r>
            <a:r>
              <a:rPr lang="en-IN" baseline="30000" dirty="0">
                <a:latin typeface="Calibri" panose="020F0502020204030204" pitchFamily="34" charset="0"/>
                <a:cs typeface="Calibri" panose="020F0502020204030204" pitchFamily="34" charset="0"/>
              </a:rPr>
              <a:t>nd</a:t>
            </a:r>
            <a:r>
              <a:rPr lang="en-IN" dirty="0">
                <a:latin typeface="Calibri" panose="020F0502020204030204" pitchFamily="34" charset="0"/>
                <a:cs typeface="Calibri" panose="020F0502020204030204" pitchFamily="34" charset="0"/>
              </a:rPr>
              <a:t> Edition, Beth H. </a:t>
            </a:r>
            <a:r>
              <a:rPr lang="en-IN" dirty="0" err="1">
                <a:latin typeface="Calibri" panose="020F0502020204030204" pitchFamily="34" charset="0"/>
                <a:cs typeface="Calibri" panose="020F0502020204030204" pitchFamily="34" charset="0"/>
              </a:rPr>
              <a:t>Shaz</a:t>
            </a:r>
            <a:r>
              <a:rPr lang="en-IN" dirty="0">
                <a:latin typeface="Calibri" panose="020F0502020204030204" pitchFamily="34" charset="0"/>
                <a:cs typeface="Calibri" panose="020F0502020204030204" pitchFamily="34" charset="0"/>
              </a:rPr>
              <a:t>, Christopher D. </a:t>
            </a:r>
            <a:r>
              <a:rPr lang="en-IN" dirty="0" err="1">
                <a:latin typeface="Calibri" panose="020F0502020204030204" pitchFamily="34" charset="0"/>
                <a:cs typeface="Calibri" panose="020F0502020204030204" pitchFamily="34" charset="0"/>
              </a:rPr>
              <a:t>Hillyer</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Elsivier</a:t>
            </a:r>
            <a:r>
              <a:rPr lang="en-IN" dirty="0">
                <a:latin typeface="Calibri" panose="020F0502020204030204" pitchFamily="34" charset="0"/>
                <a:cs typeface="Calibri" panose="020F0502020204030204" pitchFamily="34" charset="0"/>
              </a:rPr>
              <a:t> Publication</a:t>
            </a:r>
          </a:p>
          <a:p>
            <a:r>
              <a:rPr lang="en-IN" dirty="0">
                <a:latin typeface="Calibri" panose="020F0502020204030204" pitchFamily="34" charset="0"/>
                <a:cs typeface="Calibri" panose="020F0502020204030204" pitchFamily="34" charset="0"/>
              </a:rPr>
              <a:t>Rossi’s Principles of transfusion Medicine- 5</a:t>
            </a:r>
            <a:r>
              <a:rPr lang="en-IN" baseline="30000" dirty="0">
                <a:latin typeface="Calibri" panose="020F0502020204030204" pitchFamily="34" charset="0"/>
                <a:cs typeface="Calibri" panose="020F0502020204030204" pitchFamily="34" charset="0"/>
              </a:rPr>
              <a:t>th</a:t>
            </a:r>
            <a:r>
              <a:rPr lang="en-IN" dirty="0">
                <a:latin typeface="Calibri" panose="020F0502020204030204" pitchFamily="34" charset="0"/>
                <a:cs typeface="Calibri" panose="020F0502020204030204" pitchFamily="34" charset="0"/>
              </a:rPr>
              <a:t> Edition, Wiley Blackwell Publication</a:t>
            </a:r>
          </a:p>
          <a:p>
            <a:r>
              <a:rPr lang="en-IN" dirty="0">
                <a:latin typeface="Calibri" panose="020F0502020204030204" pitchFamily="34" charset="0"/>
                <a:cs typeface="Calibri" panose="020F0502020204030204" pitchFamily="34" charset="0"/>
              </a:rPr>
              <a:t>Mollison’s Blood Transfusion in Clinical Practice- 12</a:t>
            </a:r>
            <a:r>
              <a:rPr lang="en-IN" baseline="30000" dirty="0">
                <a:latin typeface="Calibri" panose="020F0502020204030204" pitchFamily="34" charset="0"/>
                <a:cs typeface="Calibri" panose="020F0502020204030204" pitchFamily="34" charset="0"/>
              </a:rPr>
              <a:t>th</a:t>
            </a:r>
            <a:r>
              <a:rPr lang="en-IN" dirty="0">
                <a:latin typeface="Calibri" panose="020F0502020204030204" pitchFamily="34" charset="0"/>
                <a:cs typeface="Calibri" panose="020F0502020204030204" pitchFamily="34" charset="0"/>
              </a:rPr>
              <a:t> Edition, Harvey G. Klein, David </a:t>
            </a:r>
            <a:r>
              <a:rPr lang="en-IN" dirty="0" err="1">
                <a:latin typeface="Calibri" panose="020F0502020204030204" pitchFamily="34" charset="0"/>
                <a:cs typeface="Calibri" panose="020F0502020204030204" pitchFamily="34" charset="0"/>
              </a:rPr>
              <a:t>J.Anstee</a:t>
            </a:r>
            <a:r>
              <a:rPr lang="en-IN" dirty="0">
                <a:latin typeface="Calibri" panose="020F0502020204030204" pitchFamily="34" charset="0"/>
                <a:cs typeface="Calibri" panose="020F0502020204030204" pitchFamily="34" charset="0"/>
              </a:rPr>
              <a:t>, Wiley Blackwell Publication</a:t>
            </a:r>
          </a:p>
          <a:p>
            <a:r>
              <a:rPr lang="en-IN" dirty="0">
                <a:latin typeface="Calibri" panose="020F0502020204030204" pitchFamily="34" charset="0"/>
                <a:cs typeface="Calibri" panose="020F0502020204030204" pitchFamily="34" charset="0"/>
              </a:rPr>
              <a:t>Transfusion Medicine Technical </a:t>
            </a:r>
            <a:r>
              <a:rPr lang="en-IN" dirty="0" err="1">
                <a:latin typeface="Calibri" panose="020F0502020204030204" pitchFamily="34" charset="0"/>
                <a:cs typeface="Calibri" panose="020F0502020204030204" pitchFamily="34" charset="0"/>
              </a:rPr>
              <a:t>Manual,Directorate</a:t>
            </a:r>
            <a:r>
              <a:rPr lang="en-IN" dirty="0">
                <a:latin typeface="Calibri" panose="020F0502020204030204" pitchFamily="34" charset="0"/>
                <a:cs typeface="Calibri" panose="020F0502020204030204" pitchFamily="34" charset="0"/>
              </a:rPr>
              <a:t> General of Health Sciences</a:t>
            </a:r>
          </a:p>
          <a:p>
            <a:r>
              <a:rPr lang="en-IN" dirty="0">
                <a:latin typeface="Calibri" panose="020F0502020204030204" pitchFamily="34" charset="0"/>
                <a:cs typeface="Calibri" panose="020F0502020204030204" pitchFamily="34" charset="0"/>
              </a:rPr>
              <a:t>Immunohematology and Transfusion Medicine, Mark T. Friedman, </a:t>
            </a:r>
            <a:r>
              <a:rPr lang="en-IN" dirty="0" err="1">
                <a:latin typeface="Calibri" panose="020F0502020204030204" pitchFamily="34" charset="0"/>
                <a:cs typeface="Calibri" panose="020F0502020204030204" pitchFamily="34" charset="0"/>
              </a:rPr>
              <a:t>Kamille</a:t>
            </a:r>
            <a:r>
              <a:rPr lang="en-IN" dirty="0">
                <a:latin typeface="Calibri" panose="020F0502020204030204" pitchFamily="34" charset="0"/>
                <a:cs typeface="Calibri" panose="020F0502020204030204" pitchFamily="34" charset="0"/>
              </a:rPr>
              <a:t> A. West, Springer Publication</a:t>
            </a:r>
          </a:p>
          <a:p>
            <a:r>
              <a:rPr lang="en-IN" dirty="0">
                <a:latin typeface="Calibri" panose="020F0502020204030204" pitchFamily="34" charset="0"/>
                <a:cs typeface="Calibri" panose="020F0502020204030204" pitchFamily="34" charset="0"/>
              </a:rPr>
              <a:t>Modern Blood Banking and Transfusion Practices- 6</a:t>
            </a:r>
            <a:r>
              <a:rPr lang="en-IN" baseline="30000" dirty="0">
                <a:latin typeface="Calibri" panose="020F0502020204030204" pitchFamily="34" charset="0"/>
                <a:cs typeface="Calibri" panose="020F0502020204030204" pitchFamily="34" charset="0"/>
              </a:rPr>
              <a:t>th</a:t>
            </a:r>
            <a:r>
              <a:rPr lang="en-IN" dirty="0">
                <a:latin typeface="Calibri" panose="020F0502020204030204" pitchFamily="34" charset="0"/>
                <a:cs typeface="Calibri" panose="020F0502020204030204" pitchFamily="34" charset="0"/>
              </a:rPr>
              <a:t> Edition, Demise M. </a:t>
            </a:r>
            <a:r>
              <a:rPr lang="en-IN" dirty="0" err="1">
                <a:latin typeface="Calibri" panose="020F0502020204030204" pitchFamily="34" charset="0"/>
                <a:cs typeface="Calibri" panose="020F0502020204030204" pitchFamily="34" charset="0"/>
              </a:rPr>
              <a:t>Harmening</a:t>
            </a:r>
            <a:r>
              <a:rPr lang="en-IN" dirty="0">
                <a:latin typeface="Calibri" panose="020F0502020204030204" pitchFamily="34" charset="0"/>
                <a:cs typeface="Calibri" panose="020F0502020204030204" pitchFamily="34" charset="0"/>
              </a:rPr>
              <a:t>, F.A Davis Company</a:t>
            </a:r>
          </a:p>
          <a:p>
            <a:endParaRPr lang="en-IN" dirty="0"/>
          </a:p>
        </p:txBody>
      </p:sp>
    </p:spTree>
    <p:extLst>
      <p:ext uri="{BB962C8B-B14F-4D97-AF65-F5344CB8AC3E}">
        <p14:creationId xmlns:p14="http://schemas.microsoft.com/office/powerpoint/2010/main" xmlns="" val="4038383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10254" y="2285121"/>
            <a:ext cx="5416062" cy="3254033"/>
          </a:xfrm>
          <a:prstGeom prst="rect">
            <a:avLst/>
          </a:prstGeom>
        </p:spPr>
      </p:pic>
      <p:sp>
        <p:nvSpPr>
          <p:cNvPr id="3" name="Rectangle 2"/>
          <p:cNvSpPr/>
          <p:nvPr/>
        </p:nvSpPr>
        <p:spPr>
          <a:xfrm>
            <a:off x="3956539" y="1292442"/>
            <a:ext cx="4695092" cy="830997"/>
          </a:xfrm>
          <a:prstGeom prst="rect">
            <a:avLst/>
          </a:prstGeom>
        </p:spPr>
        <p:txBody>
          <a:bodyPr wrap="square">
            <a:spAutoFit/>
          </a:bodyPr>
          <a:lstStyle/>
          <a:p>
            <a:r>
              <a:rPr lang="en-US" sz="4800" b="1" dirty="0">
                <a:solidFill>
                  <a:srgbClr val="FF0000"/>
                </a:solidFill>
                <a:latin typeface="Comic Sans MS" panose="030F0702030302020204" pitchFamily="66" charset="0"/>
              </a:rPr>
              <a:t>Thank You</a:t>
            </a:r>
            <a:endParaRPr lang="en-IN" sz="4800" dirty="0"/>
          </a:p>
        </p:txBody>
      </p:sp>
    </p:spTree>
    <p:extLst>
      <p:ext uri="{BB962C8B-B14F-4D97-AF65-F5344CB8AC3E}">
        <p14:creationId xmlns:p14="http://schemas.microsoft.com/office/powerpoint/2010/main" xmlns="" val="398536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332" y="1136085"/>
            <a:ext cx="6097336" cy="4585829"/>
          </a:xfrm>
          <a:prstGeom prst="rect">
            <a:avLst/>
          </a:prstGeom>
        </p:spPr>
      </p:pic>
    </p:spTree>
    <p:extLst>
      <p:ext uri="{BB962C8B-B14F-4D97-AF65-F5344CB8AC3E}">
        <p14:creationId xmlns:p14="http://schemas.microsoft.com/office/powerpoint/2010/main" xmlns="" val="109601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C00000"/>
                </a:solidFill>
                <a:latin typeface="Calibri" panose="020F0502020204030204" pitchFamily="34" charset="0"/>
                <a:cs typeface="Calibri" panose="020F0502020204030204" pitchFamily="34" charset="0"/>
              </a:rPr>
              <a:t>Site examination </a:t>
            </a:r>
          </a:p>
        </p:txBody>
      </p:sp>
      <p:sp>
        <p:nvSpPr>
          <p:cNvPr id="3" name="Content Placeholder 2"/>
          <p:cNvSpPr>
            <a:spLocks noGrp="1"/>
          </p:cNvSpPr>
          <p:nvPr>
            <p:ph idx="1"/>
          </p:nvPr>
        </p:nvSpPr>
        <p:spPr>
          <a:xfrm>
            <a:off x="1295401" y="2556932"/>
            <a:ext cx="6213230" cy="3318936"/>
          </a:xfrm>
        </p:spPr>
        <p:txBody>
          <a:bodyPr/>
          <a:lstStyle/>
          <a:p>
            <a:r>
              <a:rPr lang="en-US" dirty="0">
                <a:latin typeface="Calibri" panose="020F0502020204030204" pitchFamily="34" charset="0"/>
                <a:cs typeface="Calibri" panose="020F0502020204030204" pitchFamily="34" charset="0"/>
              </a:rPr>
              <a:t>Check the site as professional donors/drug abusers will have multiple punctures </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Collection </a:t>
            </a:r>
            <a:r>
              <a:rPr lang="en-US" dirty="0">
                <a:latin typeface="Calibri" panose="020F0502020204030204" pitchFamily="34" charset="0"/>
                <a:cs typeface="Calibri" panose="020F0502020204030204" pitchFamily="34" charset="0"/>
              </a:rPr>
              <a:t>is a sterile process so surgical environment should be maintained </a:t>
            </a:r>
          </a:p>
          <a:p>
            <a:r>
              <a:rPr lang="en-US" dirty="0" smtClean="0">
                <a:latin typeface="Calibri" panose="020F0502020204030204" pitchFamily="34" charset="0"/>
                <a:cs typeface="Calibri" panose="020F0502020204030204" pitchFamily="34" charset="0"/>
              </a:rPr>
              <a:t>Both </a:t>
            </a:r>
            <a:r>
              <a:rPr lang="en-US" dirty="0">
                <a:latin typeface="Calibri" panose="020F0502020204030204" pitchFamily="34" charset="0"/>
                <a:cs typeface="Calibri" panose="020F0502020204030204" pitchFamily="34" charset="0"/>
              </a:rPr>
              <a:t>the phlebotomist and the donor should follow the hand washing procedures </a:t>
            </a:r>
            <a:endParaRPr lang="en-IN"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1752" y="2590110"/>
            <a:ext cx="3604846" cy="3285758"/>
          </a:xfrm>
          <a:prstGeom prst="rect">
            <a:avLst/>
          </a:prstGeom>
        </p:spPr>
      </p:pic>
    </p:spTree>
    <p:extLst>
      <p:ext uri="{BB962C8B-B14F-4D97-AF65-F5344CB8AC3E}">
        <p14:creationId xmlns:p14="http://schemas.microsoft.com/office/powerpoint/2010/main" xmlns="" val="1855586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594</TotalTime>
  <Words>2571</Words>
  <Application>Microsoft Office PowerPoint</Application>
  <PresentationFormat>Custom</PresentationFormat>
  <Paragraphs>385</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Organic</vt:lpstr>
      <vt:lpstr> Phlebotomy &amp;  Donor Reactions</vt:lpstr>
      <vt:lpstr>Slide 2</vt:lpstr>
      <vt:lpstr>What is Phlebotomy</vt:lpstr>
      <vt:lpstr> Indications for blood sampling and blood collection  </vt:lpstr>
      <vt:lpstr>Slide 5</vt:lpstr>
      <vt:lpstr>Preliminary Steps </vt:lpstr>
      <vt:lpstr>Site of Phlebotomy </vt:lpstr>
      <vt:lpstr>Slide 8</vt:lpstr>
      <vt:lpstr>Site examination </vt:lpstr>
      <vt:lpstr>Vein Selection</vt:lpstr>
      <vt:lpstr>Slide 11</vt:lpstr>
      <vt:lpstr>Differences b/w Artery and Vein</vt:lpstr>
      <vt:lpstr>Donor care</vt:lpstr>
      <vt:lpstr>Pre- Donation Checks of Equipment</vt:lpstr>
      <vt:lpstr>Equipments &amp; Material Required in Donation Room</vt:lpstr>
      <vt:lpstr>Donor Identification </vt:lpstr>
      <vt:lpstr>Phlebotomy</vt:lpstr>
      <vt:lpstr>Preparation of the area</vt:lpstr>
      <vt:lpstr>Donor Arm Cleaning</vt:lpstr>
      <vt:lpstr> Cleaning the area </vt:lpstr>
      <vt:lpstr>Procedure</vt:lpstr>
      <vt:lpstr>Slide 22</vt:lpstr>
      <vt:lpstr>Slide 23</vt:lpstr>
      <vt:lpstr>Slide 24</vt:lpstr>
      <vt:lpstr>Slide 25</vt:lpstr>
      <vt:lpstr>Slide 26</vt:lpstr>
      <vt:lpstr>Monitoring Blood Collection</vt:lpstr>
      <vt:lpstr>After the procedure</vt:lpstr>
      <vt:lpstr>Slide 29</vt:lpstr>
      <vt:lpstr>Post Donation Care</vt:lpstr>
      <vt:lpstr>Post Donation Care (contd…)</vt:lpstr>
      <vt:lpstr>Post-donation instructions</vt:lpstr>
      <vt:lpstr>Slide 33</vt:lpstr>
      <vt:lpstr>ADVERSE DONOR REACTIONS</vt:lpstr>
      <vt:lpstr>Donor Reaction</vt:lpstr>
      <vt:lpstr>Bruise or Hematoma</vt:lpstr>
      <vt:lpstr>Bruise or Hematoma</vt:lpstr>
      <vt:lpstr>Slide 38</vt:lpstr>
      <vt:lpstr>Phlebitis and Cellulitis</vt:lpstr>
      <vt:lpstr>Phlebitis and Cellulitis</vt:lpstr>
      <vt:lpstr>Nerve Injury</vt:lpstr>
      <vt:lpstr>Nerve Injury</vt:lpstr>
      <vt:lpstr>Slide 43</vt:lpstr>
      <vt:lpstr>Puncture of Artery</vt:lpstr>
      <vt:lpstr>Puncture of Artery</vt:lpstr>
      <vt:lpstr>Upper Extremity Deep Vein Thrombosis</vt:lpstr>
      <vt:lpstr>Upper Extremity Deep Vein Thrombosis</vt:lpstr>
      <vt:lpstr>Systemic Reactions</vt:lpstr>
      <vt:lpstr>Vasovagal Reaction</vt:lpstr>
      <vt:lpstr>Symptoms </vt:lpstr>
      <vt:lpstr>Signs</vt:lpstr>
      <vt:lpstr>Slide 52</vt:lpstr>
      <vt:lpstr>Mild vasovagal reaction</vt:lpstr>
      <vt:lpstr>Moderate vasovagal reaction </vt:lpstr>
      <vt:lpstr>Management</vt:lpstr>
      <vt:lpstr>Severe vasovagal reaction </vt:lpstr>
      <vt:lpstr>Slide 57</vt:lpstr>
      <vt:lpstr>Tetany</vt:lpstr>
      <vt:lpstr>Slide 59</vt:lpstr>
      <vt:lpstr>Air Embolism</vt:lpstr>
      <vt:lpstr>Allergic Reaction</vt:lpstr>
      <vt:lpstr>Citrate Induced Hypocalcemia</vt:lpstr>
      <vt:lpstr>Citrate Induced Hypocalcemia</vt:lpstr>
      <vt:lpstr>Slide 64</vt:lpstr>
      <vt:lpstr>Prevention of Donor Reaction</vt:lpstr>
      <vt:lpstr>Post Donation Care</vt:lpstr>
      <vt:lpstr>Slide 67</vt:lpstr>
      <vt:lpstr>                                                                                                                                                                                                                                                                                                                                                                                                                                                                                                                                                                                                                                                                                                                                                                                                                                                                                                                                                                                                                                                                                                                                </vt:lpstr>
      <vt:lpstr>Slide 69</vt:lpstr>
      <vt:lpstr>Slide 70</vt:lpstr>
      <vt:lpstr>                                                                                                                                                                                                                                                                                                                                                                                                                                                                                                                                                                                                                                                                                                                                             </vt:lpstr>
      <vt:lpstr>DONOR HAEMOVIGILANCE</vt:lpstr>
      <vt:lpstr>References</vt:lpstr>
      <vt:lpstr>Slide 74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AIIMS</dc:creator>
  <cp:lastModifiedBy>Blood Bank</cp:lastModifiedBy>
  <cp:revision>63</cp:revision>
  <dcterms:created xsi:type="dcterms:W3CDTF">2018-12-15T06:44:00Z</dcterms:created>
  <dcterms:modified xsi:type="dcterms:W3CDTF">2019-08-28T06:42:57Z</dcterms:modified>
</cp:coreProperties>
</file>