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7" r:id="rId2"/>
    <p:sldId id="258" r:id="rId3"/>
    <p:sldId id="259" r:id="rId4"/>
    <p:sldId id="260" r:id="rId5"/>
    <p:sldId id="261" r:id="rId6"/>
    <p:sldId id="262" r:id="rId7"/>
    <p:sldId id="265"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9" r:id="rId40"/>
    <p:sldId id="300" r:id="rId41"/>
    <p:sldId id="301" r:id="rId42"/>
    <p:sldId id="302" r:id="rId43"/>
    <p:sldId id="303" r:id="rId44"/>
    <p:sldId id="304" r:id="rId45"/>
    <p:sldId id="305"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2" r:id="rId61"/>
    <p:sldId id="323" r:id="rId62"/>
    <p:sldId id="324" r:id="rId63"/>
    <p:sldId id="326" r:id="rId64"/>
    <p:sldId id="327" r:id="rId65"/>
    <p:sldId id="328" r:id="rId66"/>
    <p:sldId id="329" r:id="rId67"/>
    <p:sldId id="330"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IMS" initials="A" lastIdx="1" clrIdx="0">
    <p:extLst>
      <p:ext uri="{19B8F6BF-5375-455C-9EA6-DF929625EA0E}">
        <p15:presenceInfo xmlns:p15="http://schemas.microsoft.com/office/powerpoint/2012/main" xmlns="" userId="AIIM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116" d="100"/>
          <a:sy n="116" d="100"/>
        </p:scale>
        <p:origin x="-33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1-13T13:16:25.743" idx="1">
    <p:pos x="10" y="10"/>
    <p:text/>
    <p:extLst>
      <p:ext uri="{C676402C-5697-4E1C-873F-D02D1690AC5C}">
        <p15:threadingInfo xmlns:p15="http://schemas.microsoft.com/office/powerpoint/2012/main" xmlns="" timeZoneBias="-33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6ADFBE-7345-4A9E-A124-53BBCF2FE096}" type="doc">
      <dgm:prSet loTypeId="urn:microsoft.com/office/officeart/2005/8/layout/bProcess4" loCatId="process" qsTypeId="urn:microsoft.com/office/officeart/2005/8/quickstyle/simple3" qsCatId="simple" csTypeId="urn:microsoft.com/office/officeart/2005/8/colors/accent1_2" csCatId="accent1" phldr="1"/>
      <dgm:spPr/>
      <dgm:t>
        <a:bodyPr/>
        <a:lstStyle/>
        <a:p>
          <a:endParaRPr lang="en-IN"/>
        </a:p>
      </dgm:t>
    </dgm:pt>
    <dgm:pt modelId="{10C8821C-1D17-46DE-B231-AF22EB592178}">
      <dgm:prSet phldrT="[Text]" custT="1"/>
      <dgm:spPr>
        <a:solidFill>
          <a:schemeClr val="accent6">
            <a:lumMod val="40000"/>
            <a:lumOff val="60000"/>
          </a:schemeClr>
        </a:solidFill>
      </dgm:spPr>
      <dgm:t>
        <a:bodyPr/>
        <a:lstStyle/>
        <a:p>
          <a:r>
            <a:rPr lang="en-US" sz="2000" dirty="0" smtClean="0">
              <a:latin typeface="Arial" pitchFamily="34" charset="0"/>
              <a:cs typeface="Arial" pitchFamily="34" charset="0"/>
            </a:rPr>
            <a:t>Donor registration</a:t>
          </a:r>
          <a:endParaRPr lang="en-IN" sz="2000" dirty="0">
            <a:latin typeface="Arial" pitchFamily="34" charset="0"/>
            <a:cs typeface="Arial" pitchFamily="34" charset="0"/>
          </a:endParaRPr>
        </a:p>
      </dgm:t>
    </dgm:pt>
    <dgm:pt modelId="{CA8C8F12-3B72-4E24-B566-70AEA447F285}" type="parTrans" cxnId="{75747D61-C65C-47E1-879C-D8C5F0520461}">
      <dgm:prSet/>
      <dgm:spPr/>
      <dgm:t>
        <a:bodyPr/>
        <a:lstStyle/>
        <a:p>
          <a:endParaRPr lang="en-IN"/>
        </a:p>
      </dgm:t>
    </dgm:pt>
    <dgm:pt modelId="{3F21426F-3B07-4F8F-877D-D8A6A712782C}" type="sibTrans" cxnId="{75747D61-C65C-47E1-879C-D8C5F0520461}">
      <dgm:prSet/>
      <dgm:spPr/>
      <dgm:t>
        <a:bodyPr/>
        <a:lstStyle/>
        <a:p>
          <a:endParaRPr lang="en-IN"/>
        </a:p>
      </dgm:t>
    </dgm:pt>
    <dgm:pt modelId="{288731E6-1AFC-4797-9217-2AF5F97A9870}">
      <dgm:prSet phldrT="[Text]" custT="1"/>
      <dgm:spPr>
        <a:solidFill>
          <a:schemeClr val="accent6">
            <a:lumMod val="40000"/>
            <a:lumOff val="60000"/>
          </a:schemeClr>
        </a:solidFill>
      </dgm:spPr>
      <dgm:t>
        <a:bodyPr/>
        <a:lstStyle/>
        <a:p>
          <a:r>
            <a:rPr lang="en-US" sz="2000" dirty="0" smtClean="0">
              <a:latin typeface="Arial" pitchFamily="34" charset="0"/>
              <a:cs typeface="Arial" pitchFamily="34" charset="0"/>
            </a:rPr>
            <a:t>Medical history &amp; examination</a:t>
          </a:r>
          <a:endParaRPr lang="en-IN" sz="2000" dirty="0">
            <a:latin typeface="Arial" pitchFamily="34" charset="0"/>
            <a:cs typeface="Arial" pitchFamily="34" charset="0"/>
          </a:endParaRPr>
        </a:p>
      </dgm:t>
    </dgm:pt>
    <dgm:pt modelId="{54FF6123-B62D-4191-A042-0028AC16DAF7}" type="parTrans" cxnId="{351907BA-9DE7-42B7-8A5B-93DB0A4ABF74}">
      <dgm:prSet/>
      <dgm:spPr/>
      <dgm:t>
        <a:bodyPr/>
        <a:lstStyle/>
        <a:p>
          <a:endParaRPr lang="en-IN"/>
        </a:p>
      </dgm:t>
    </dgm:pt>
    <dgm:pt modelId="{220DF1E3-F9A4-472A-9798-713355020CDE}" type="sibTrans" cxnId="{351907BA-9DE7-42B7-8A5B-93DB0A4ABF74}">
      <dgm:prSet/>
      <dgm:spPr/>
      <dgm:t>
        <a:bodyPr/>
        <a:lstStyle/>
        <a:p>
          <a:endParaRPr lang="en-IN"/>
        </a:p>
      </dgm:t>
    </dgm:pt>
    <dgm:pt modelId="{43D19DB9-9907-418C-867B-99BBDE709616}">
      <dgm:prSet phldrT="[Text]" custT="1"/>
      <dgm:spPr>
        <a:solidFill>
          <a:schemeClr val="accent6">
            <a:lumMod val="40000"/>
            <a:lumOff val="60000"/>
          </a:schemeClr>
        </a:solidFill>
      </dgm:spPr>
      <dgm:t>
        <a:bodyPr/>
        <a:lstStyle/>
        <a:p>
          <a:r>
            <a:rPr lang="en-US" sz="2000" dirty="0" smtClean="0">
              <a:latin typeface="Arial" pitchFamily="34" charset="0"/>
              <a:cs typeface="Arial" pitchFamily="34" charset="0"/>
            </a:rPr>
            <a:t>Hemoglobin estimation</a:t>
          </a:r>
          <a:endParaRPr lang="en-IN" sz="2000" dirty="0">
            <a:latin typeface="Arial" pitchFamily="34" charset="0"/>
            <a:cs typeface="Arial" pitchFamily="34" charset="0"/>
          </a:endParaRPr>
        </a:p>
      </dgm:t>
    </dgm:pt>
    <dgm:pt modelId="{610AAF86-EC88-44E7-8841-6FAEAAD8CE9A}" type="parTrans" cxnId="{B8FF0893-D39B-4FE3-9AEB-DD3D22AE319D}">
      <dgm:prSet/>
      <dgm:spPr/>
      <dgm:t>
        <a:bodyPr/>
        <a:lstStyle/>
        <a:p>
          <a:endParaRPr lang="en-IN"/>
        </a:p>
      </dgm:t>
    </dgm:pt>
    <dgm:pt modelId="{61DD988A-983B-49EE-9C09-247272FFFE6E}" type="sibTrans" cxnId="{B8FF0893-D39B-4FE3-9AEB-DD3D22AE319D}">
      <dgm:prSet/>
      <dgm:spPr/>
      <dgm:t>
        <a:bodyPr/>
        <a:lstStyle/>
        <a:p>
          <a:endParaRPr lang="en-IN"/>
        </a:p>
      </dgm:t>
    </dgm:pt>
    <dgm:pt modelId="{AF4FEA8F-5FE5-4799-B224-F3853AE1AC6A}">
      <dgm:prSet phldrT="[Text]" custT="1"/>
      <dgm:spPr>
        <a:solidFill>
          <a:schemeClr val="accent6">
            <a:lumMod val="40000"/>
            <a:lumOff val="60000"/>
          </a:schemeClr>
        </a:solidFill>
      </dgm:spPr>
      <dgm:t>
        <a:bodyPr/>
        <a:lstStyle/>
        <a:p>
          <a:r>
            <a:rPr lang="en-US" sz="2000" dirty="0" smtClean="0">
              <a:latin typeface="Arial" pitchFamily="34" charset="0"/>
              <a:cs typeface="Arial" pitchFamily="34" charset="0"/>
            </a:rPr>
            <a:t>Pre- donation Counselling</a:t>
          </a:r>
          <a:endParaRPr lang="en-IN" sz="2000" dirty="0">
            <a:latin typeface="Arial" pitchFamily="34" charset="0"/>
            <a:cs typeface="Arial" pitchFamily="34" charset="0"/>
          </a:endParaRPr>
        </a:p>
      </dgm:t>
    </dgm:pt>
    <dgm:pt modelId="{55278667-FFF3-4DDB-BA14-D61376EAF88E}" type="parTrans" cxnId="{38C4CF3B-0A09-4F64-90E6-51028FFDF944}">
      <dgm:prSet/>
      <dgm:spPr/>
      <dgm:t>
        <a:bodyPr/>
        <a:lstStyle/>
        <a:p>
          <a:endParaRPr lang="en-IN"/>
        </a:p>
      </dgm:t>
    </dgm:pt>
    <dgm:pt modelId="{6A72CA81-01EF-4689-A3CB-CA9376CF926F}" type="sibTrans" cxnId="{38C4CF3B-0A09-4F64-90E6-51028FFDF944}">
      <dgm:prSet/>
      <dgm:spPr/>
      <dgm:t>
        <a:bodyPr/>
        <a:lstStyle/>
        <a:p>
          <a:endParaRPr lang="en-IN"/>
        </a:p>
      </dgm:t>
    </dgm:pt>
    <dgm:pt modelId="{43E08536-BAAB-433B-877B-E1712B7E9219}">
      <dgm:prSet phldrT="[Text]" custT="1"/>
      <dgm:spPr>
        <a:solidFill>
          <a:schemeClr val="accent6">
            <a:lumMod val="40000"/>
            <a:lumOff val="60000"/>
          </a:schemeClr>
        </a:solidFill>
      </dgm:spPr>
      <dgm:t>
        <a:bodyPr/>
        <a:lstStyle/>
        <a:p>
          <a:r>
            <a:rPr lang="en-US" sz="2000" dirty="0" smtClean="0">
              <a:latin typeface="Arial" pitchFamily="34" charset="0"/>
              <a:cs typeface="Arial" pitchFamily="34" charset="0"/>
            </a:rPr>
            <a:t>Phlebotomy</a:t>
          </a:r>
        </a:p>
        <a:p>
          <a:r>
            <a:rPr lang="en-US" sz="2000" dirty="0" smtClean="0">
              <a:latin typeface="Arial" pitchFamily="34" charset="0"/>
              <a:cs typeface="Arial" pitchFamily="34" charset="0"/>
            </a:rPr>
            <a:t>(counselling)</a:t>
          </a:r>
          <a:endParaRPr lang="en-IN" sz="2000" dirty="0">
            <a:latin typeface="Arial" pitchFamily="34" charset="0"/>
            <a:cs typeface="Arial" pitchFamily="34" charset="0"/>
          </a:endParaRPr>
        </a:p>
      </dgm:t>
    </dgm:pt>
    <dgm:pt modelId="{46570C9A-99EB-4D47-8E53-2FE11595DC30}" type="parTrans" cxnId="{EF77A3E6-16D6-4730-AD15-1DDA336DD9CB}">
      <dgm:prSet/>
      <dgm:spPr/>
      <dgm:t>
        <a:bodyPr/>
        <a:lstStyle/>
        <a:p>
          <a:endParaRPr lang="en-IN"/>
        </a:p>
      </dgm:t>
    </dgm:pt>
    <dgm:pt modelId="{48DF515A-2EC7-4281-8BB5-5741E6AAE0F5}" type="sibTrans" cxnId="{EF77A3E6-16D6-4730-AD15-1DDA336DD9CB}">
      <dgm:prSet/>
      <dgm:spPr/>
      <dgm:t>
        <a:bodyPr/>
        <a:lstStyle/>
        <a:p>
          <a:endParaRPr lang="en-IN"/>
        </a:p>
      </dgm:t>
    </dgm:pt>
    <dgm:pt modelId="{90519F62-4CDF-4D03-A7AE-5EA2B67C3F06}">
      <dgm:prSet phldrT="[Text]" custT="1"/>
      <dgm:spPr>
        <a:solidFill>
          <a:schemeClr val="accent6">
            <a:lumMod val="40000"/>
            <a:lumOff val="60000"/>
          </a:schemeClr>
        </a:solidFill>
      </dgm:spPr>
      <dgm:t>
        <a:bodyPr/>
        <a:lstStyle/>
        <a:p>
          <a:r>
            <a:rPr lang="en-US" sz="2000" dirty="0" smtClean="0">
              <a:latin typeface="Arial" pitchFamily="34" charset="0"/>
              <a:cs typeface="Arial" pitchFamily="34" charset="0"/>
            </a:rPr>
            <a:t>Post donation care</a:t>
          </a:r>
          <a:endParaRPr lang="en-IN" sz="2000" dirty="0">
            <a:latin typeface="Arial" pitchFamily="34" charset="0"/>
            <a:cs typeface="Arial" pitchFamily="34" charset="0"/>
          </a:endParaRPr>
        </a:p>
      </dgm:t>
    </dgm:pt>
    <dgm:pt modelId="{E4F3F641-38CE-46C6-BAA9-CDC49C0FA109}" type="parTrans" cxnId="{624D95BB-680B-4744-8FD8-68527A78D260}">
      <dgm:prSet/>
      <dgm:spPr/>
      <dgm:t>
        <a:bodyPr/>
        <a:lstStyle/>
        <a:p>
          <a:endParaRPr lang="en-IN"/>
        </a:p>
      </dgm:t>
    </dgm:pt>
    <dgm:pt modelId="{0D8203A1-81F9-4C31-8B70-692C9A93748C}" type="sibTrans" cxnId="{624D95BB-680B-4744-8FD8-68527A78D260}">
      <dgm:prSet/>
      <dgm:spPr/>
      <dgm:t>
        <a:bodyPr/>
        <a:lstStyle/>
        <a:p>
          <a:endParaRPr lang="en-IN"/>
        </a:p>
      </dgm:t>
    </dgm:pt>
    <dgm:pt modelId="{9C826CAD-543C-44E8-A7A5-C34B7B6059F4}">
      <dgm:prSet phldrT="[Text]" custT="1"/>
      <dgm:spPr>
        <a:solidFill>
          <a:schemeClr val="accent6">
            <a:lumMod val="40000"/>
            <a:lumOff val="60000"/>
          </a:schemeClr>
        </a:solidFill>
      </dgm:spPr>
      <dgm:t>
        <a:bodyPr/>
        <a:lstStyle/>
        <a:p>
          <a:r>
            <a:rPr lang="en-US" sz="2000" dirty="0" smtClean="0">
              <a:latin typeface="Arial" pitchFamily="34" charset="0"/>
              <a:cs typeface="Arial" pitchFamily="34" charset="0"/>
            </a:rPr>
            <a:t>Refreshments</a:t>
          </a:r>
          <a:endParaRPr lang="en-IN" sz="2000" dirty="0">
            <a:latin typeface="Arial" pitchFamily="34" charset="0"/>
            <a:cs typeface="Arial" pitchFamily="34" charset="0"/>
          </a:endParaRPr>
        </a:p>
      </dgm:t>
    </dgm:pt>
    <dgm:pt modelId="{83D58120-A136-493A-94C5-440B520066E9}" type="parTrans" cxnId="{21B3224F-27B2-494C-ACF5-F890D620827A}">
      <dgm:prSet/>
      <dgm:spPr/>
      <dgm:t>
        <a:bodyPr/>
        <a:lstStyle/>
        <a:p>
          <a:endParaRPr lang="en-IN"/>
        </a:p>
      </dgm:t>
    </dgm:pt>
    <dgm:pt modelId="{CE550E18-4E95-4667-B56B-74D1A62BB5AA}" type="sibTrans" cxnId="{21B3224F-27B2-494C-ACF5-F890D620827A}">
      <dgm:prSet/>
      <dgm:spPr/>
      <dgm:t>
        <a:bodyPr/>
        <a:lstStyle/>
        <a:p>
          <a:endParaRPr lang="en-IN"/>
        </a:p>
      </dgm:t>
    </dgm:pt>
    <dgm:pt modelId="{CB75F1A3-E2F8-49CC-8A2C-CBFC1AAE1373}">
      <dgm:prSet phldrT="[Text]" custT="1"/>
      <dgm:spPr>
        <a:solidFill>
          <a:schemeClr val="accent6">
            <a:lumMod val="40000"/>
            <a:lumOff val="60000"/>
          </a:schemeClr>
        </a:solidFill>
      </dgm:spPr>
      <dgm:t>
        <a:bodyPr/>
        <a:lstStyle/>
        <a:p>
          <a:r>
            <a:rPr lang="en-US" sz="2000" dirty="0" smtClean="0">
              <a:latin typeface="Arial" pitchFamily="34" charset="0"/>
              <a:cs typeface="Arial" pitchFamily="34" charset="0"/>
            </a:rPr>
            <a:t>Donor thanked off</a:t>
          </a:r>
          <a:endParaRPr lang="en-IN" sz="2000" dirty="0">
            <a:latin typeface="Arial" pitchFamily="34" charset="0"/>
            <a:cs typeface="Arial" pitchFamily="34" charset="0"/>
          </a:endParaRPr>
        </a:p>
      </dgm:t>
    </dgm:pt>
    <dgm:pt modelId="{17ADF72D-5CE2-4D6A-A6B7-46BC225A22A1}" type="sibTrans" cxnId="{B3F92B36-E961-477B-AC15-D87B7F33882E}">
      <dgm:prSet/>
      <dgm:spPr/>
      <dgm:t>
        <a:bodyPr/>
        <a:lstStyle/>
        <a:p>
          <a:endParaRPr lang="en-IN"/>
        </a:p>
      </dgm:t>
    </dgm:pt>
    <dgm:pt modelId="{8D2D5036-7D62-4286-99CF-92F8A4DD334B}" type="parTrans" cxnId="{B3F92B36-E961-477B-AC15-D87B7F33882E}">
      <dgm:prSet/>
      <dgm:spPr/>
      <dgm:t>
        <a:bodyPr/>
        <a:lstStyle/>
        <a:p>
          <a:endParaRPr lang="en-IN"/>
        </a:p>
      </dgm:t>
    </dgm:pt>
    <dgm:pt modelId="{AB06A3A4-3EFB-4EC4-8194-C5A247A57327}" type="pres">
      <dgm:prSet presAssocID="{8E6ADFBE-7345-4A9E-A124-53BBCF2FE096}" presName="Name0" presStyleCnt="0">
        <dgm:presLayoutVars>
          <dgm:dir/>
          <dgm:resizeHandles/>
        </dgm:presLayoutVars>
      </dgm:prSet>
      <dgm:spPr/>
      <dgm:t>
        <a:bodyPr/>
        <a:lstStyle/>
        <a:p>
          <a:endParaRPr lang="en-IN"/>
        </a:p>
      </dgm:t>
    </dgm:pt>
    <dgm:pt modelId="{E9E830B1-C4ED-46AF-9D39-3F434F64B2C7}" type="pres">
      <dgm:prSet presAssocID="{10C8821C-1D17-46DE-B231-AF22EB592178}" presName="compNode" presStyleCnt="0"/>
      <dgm:spPr/>
    </dgm:pt>
    <dgm:pt modelId="{60B7ED58-7AAA-48FA-A841-1914E95D2A94}" type="pres">
      <dgm:prSet presAssocID="{10C8821C-1D17-46DE-B231-AF22EB592178}" presName="dummyConnPt" presStyleCnt="0"/>
      <dgm:spPr/>
    </dgm:pt>
    <dgm:pt modelId="{0D23C371-FA14-49C0-BEE6-D883C431FD27}" type="pres">
      <dgm:prSet presAssocID="{10C8821C-1D17-46DE-B231-AF22EB592178}" presName="node" presStyleLbl="node1" presStyleIdx="0" presStyleCnt="8">
        <dgm:presLayoutVars>
          <dgm:bulletEnabled val="1"/>
        </dgm:presLayoutVars>
      </dgm:prSet>
      <dgm:spPr/>
      <dgm:t>
        <a:bodyPr/>
        <a:lstStyle/>
        <a:p>
          <a:endParaRPr lang="en-IN"/>
        </a:p>
      </dgm:t>
    </dgm:pt>
    <dgm:pt modelId="{57D1BDED-E35E-4478-A1B3-95AD618F4F39}" type="pres">
      <dgm:prSet presAssocID="{3F21426F-3B07-4F8F-877D-D8A6A712782C}" presName="sibTrans" presStyleLbl="bgSibTrans2D1" presStyleIdx="0" presStyleCnt="7"/>
      <dgm:spPr/>
      <dgm:t>
        <a:bodyPr/>
        <a:lstStyle/>
        <a:p>
          <a:endParaRPr lang="en-IN"/>
        </a:p>
      </dgm:t>
    </dgm:pt>
    <dgm:pt modelId="{D5CDF30C-E198-47C7-9E01-4C4A37038220}" type="pres">
      <dgm:prSet presAssocID="{288731E6-1AFC-4797-9217-2AF5F97A9870}" presName="compNode" presStyleCnt="0"/>
      <dgm:spPr/>
    </dgm:pt>
    <dgm:pt modelId="{EACB7D47-1169-4F77-8B6D-08F2222137B3}" type="pres">
      <dgm:prSet presAssocID="{288731E6-1AFC-4797-9217-2AF5F97A9870}" presName="dummyConnPt" presStyleCnt="0"/>
      <dgm:spPr/>
    </dgm:pt>
    <dgm:pt modelId="{A158B434-299A-4268-8C69-256CA7C30251}" type="pres">
      <dgm:prSet presAssocID="{288731E6-1AFC-4797-9217-2AF5F97A9870}" presName="node" presStyleLbl="node1" presStyleIdx="1" presStyleCnt="8">
        <dgm:presLayoutVars>
          <dgm:bulletEnabled val="1"/>
        </dgm:presLayoutVars>
      </dgm:prSet>
      <dgm:spPr/>
      <dgm:t>
        <a:bodyPr/>
        <a:lstStyle/>
        <a:p>
          <a:endParaRPr lang="en-IN"/>
        </a:p>
      </dgm:t>
    </dgm:pt>
    <dgm:pt modelId="{9CE9CEAE-3D9A-48F4-ACDC-A202A37D61A9}" type="pres">
      <dgm:prSet presAssocID="{220DF1E3-F9A4-472A-9798-713355020CDE}" presName="sibTrans" presStyleLbl="bgSibTrans2D1" presStyleIdx="1" presStyleCnt="7"/>
      <dgm:spPr/>
      <dgm:t>
        <a:bodyPr/>
        <a:lstStyle/>
        <a:p>
          <a:endParaRPr lang="en-IN"/>
        </a:p>
      </dgm:t>
    </dgm:pt>
    <dgm:pt modelId="{8CC53703-1AC7-4CF3-A1A1-5376CB8D3686}" type="pres">
      <dgm:prSet presAssocID="{43D19DB9-9907-418C-867B-99BBDE709616}" presName="compNode" presStyleCnt="0"/>
      <dgm:spPr/>
    </dgm:pt>
    <dgm:pt modelId="{DA65C048-A439-497B-AB92-B63D2DE60AF9}" type="pres">
      <dgm:prSet presAssocID="{43D19DB9-9907-418C-867B-99BBDE709616}" presName="dummyConnPt" presStyleCnt="0"/>
      <dgm:spPr/>
    </dgm:pt>
    <dgm:pt modelId="{822F2925-771A-4BFB-AC31-2CF7C723CB2E}" type="pres">
      <dgm:prSet presAssocID="{43D19DB9-9907-418C-867B-99BBDE709616}" presName="node" presStyleLbl="node1" presStyleIdx="2" presStyleCnt="8">
        <dgm:presLayoutVars>
          <dgm:bulletEnabled val="1"/>
        </dgm:presLayoutVars>
      </dgm:prSet>
      <dgm:spPr/>
      <dgm:t>
        <a:bodyPr/>
        <a:lstStyle/>
        <a:p>
          <a:endParaRPr lang="en-IN"/>
        </a:p>
      </dgm:t>
    </dgm:pt>
    <dgm:pt modelId="{74F674E7-E410-4BF6-AA59-EBF8342A42AA}" type="pres">
      <dgm:prSet presAssocID="{61DD988A-983B-49EE-9C09-247272FFFE6E}" presName="sibTrans" presStyleLbl="bgSibTrans2D1" presStyleIdx="2" presStyleCnt="7"/>
      <dgm:spPr/>
      <dgm:t>
        <a:bodyPr/>
        <a:lstStyle/>
        <a:p>
          <a:endParaRPr lang="en-IN"/>
        </a:p>
      </dgm:t>
    </dgm:pt>
    <dgm:pt modelId="{250D9A1D-0D54-46A2-8108-5C7230377141}" type="pres">
      <dgm:prSet presAssocID="{AF4FEA8F-5FE5-4799-B224-F3853AE1AC6A}" presName="compNode" presStyleCnt="0"/>
      <dgm:spPr/>
    </dgm:pt>
    <dgm:pt modelId="{54DD2FD5-EC77-4428-B62A-5AAFBA5F7EA2}" type="pres">
      <dgm:prSet presAssocID="{AF4FEA8F-5FE5-4799-B224-F3853AE1AC6A}" presName="dummyConnPt" presStyleCnt="0"/>
      <dgm:spPr/>
    </dgm:pt>
    <dgm:pt modelId="{1F6DC62F-3A93-4C0E-9116-282FBD7C1974}" type="pres">
      <dgm:prSet presAssocID="{AF4FEA8F-5FE5-4799-B224-F3853AE1AC6A}" presName="node" presStyleLbl="node1" presStyleIdx="3" presStyleCnt="8">
        <dgm:presLayoutVars>
          <dgm:bulletEnabled val="1"/>
        </dgm:presLayoutVars>
      </dgm:prSet>
      <dgm:spPr/>
      <dgm:t>
        <a:bodyPr/>
        <a:lstStyle/>
        <a:p>
          <a:endParaRPr lang="en-IN"/>
        </a:p>
      </dgm:t>
    </dgm:pt>
    <dgm:pt modelId="{CFFE80C6-D7F8-4795-867E-763BAEF67EEE}" type="pres">
      <dgm:prSet presAssocID="{6A72CA81-01EF-4689-A3CB-CA9376CF926F}" presName="sibTrans" presStyleLbl="bgSibTrans2D1" presStyleIdx="3" presStyleCnt="7"/>
      <dgm:spPr/>
      <dgm:t>
        <a:bodyPr/>
        <a:lstStyle/>
        <a:p>
          <a:endParaRPr lang="en-IN"/>
        </a:p>
      </dgm:t>
    </dgm:pt>
    <dgm:pt modelId="{14BE0E2B-96C4-4A68-BD53-E467BE19D23E}" type="pres">
      <dgm:prSet presAssocID="{43E08536-BAAB-433B-877B-E1712B7E9219}" presName="compNode" presStyleCnt="0"/>
      <dgm:spPr/>
    </dgm:pt>
    <dgm:pt modelId="{23C9DDAC-5D69-44D5-A34B-44785831B5EB}" type="pres">
      <dgm:prSet presAssocID="{43E08536-BAAB-433B-877B-E1712B7E9219}" presName="dummyConnPt" presStyleCnt="0"/>
      <dgm:spPr/>
    </dgm:pt>
    <dgm:pt modelId="{A364A938-9DA4-425E-871E-13F6E1F1D929}" type="pres">
      <dgm:prSet presAssocID="{43E08536-BAAB-433B-877B-E1712B7E9219}" presName="node" presStyleLbl="node1" presStyleIdx="4" presStyleCnt="8">
        <dgm:presLayoutVars>
          <dgm:bulletEnabled val="1"/>
        </dgm:presLayoutVars>
      </dgm:prSet>
      <dgm:spPr/>
      <dgm:t>
        <a:bodyPr/>
        <a:lstStyle/>
        <a:p>
          <a:endParaRPr lang="en-IN"/>
        </a:p>
      </dgm:t>
    </dgm:pt>
    <dgm:pt modelId="{3F146209-B15D-47B7-A180-3EA0B2DAD58D}" type="pres">
      <dgm:prSet presAssocID="{48DF515A-2EC7-4281-8BB5-5741E6AAE0F5}" presName="sibTrans" presStyleLbl="bgSibTrans2D1" presStyleIdx="4" presStyleCnt="7"/>
      <dgm:spPr/>
      <dgm:t>
        <a:bodyPr/>
        <a:lstStyle/>
        <a:p>
          <a:endParaRPr lang="en-IN"/>
        </a:p>
      </dgm:t>
    </dgm:pt>
    <dgm:pt modelId="{7EBA3086-F520-4372-8310-2C8A0B87CDE4}" type="pres">
      <dgm:prSet presAssocID="{90519F62-4CDF-4D03-A7AE-5EA2B67C3F06}" presName="compNode" presStyleCnt="0"/>
      <dgm:spPr/>
    </dgm:pt>
    <dgm:pt modelId="{635C674D-00FA-42B2-864C-08CA731918F5}" type="pres">
      <dgm:prSet presAssocID="{90519F62-4CDF-4D03-A7AE-5EA2B67C3F06}" presName="dummyConnPt" presStyleCnt="0"/>
      <dgm:spPr/>
    </dgm:pt>
    <dgm:pt modelId="{D9151662-FAE0-4E87-9D37-6F5AD705B7BF}" type="pres">
      <dgm:prSet presAssocID="{90519F62-4CDF-4D03-A7AE-5EA2B67C3F06}" presName="node" presStyleLbl="node1" presStyleIdx="5" presStyleCnt="8">
        <dgm:presLayoutVars>
          <dgm:bulletEnabled val="1"/>
        </dgm:presLayoutVars>
      </dgm:prSet>
      <dgm:spPr/>
      <dgm:t>
        <a:bodyPr/>
        <a:lstStyle/>
        <a:p>
          <a:endParaRPr lang="en-IN"/>
        </a:p>
      </dgm:t>
    </dgm:pt>
    <dgm:pt modelId="{C01AE9B2-4C5E-43F7-BAB6-D793F6234AC1}" type="pres">
      <dgm:prSet presAssocID="{0D8203A1-81F9-4C31-8B70-692C9A93748C}" presName="sibTrans" presStyleLbl="bgSibTrans2D1" presStyleIdx="5" presStyleCnt="7"/>
      <dgm:spPr/>
      <dgm:t>
        <a:bodyPr/>
        <a:lstStyle/>
        <a:p>
          <a:endParaRPr lang="en-IN"/>
        </a:p>
      </dgm:t>
    </dgm:pt>
    <dgm:pt modelId="{AF24BF8E-0E4B-46EE-95F5-F502353C01AE}" type="pres">
      <dgm:prSet presAssocID="{9C826CAD-543C-44E8-A7A5-C34B7B6059F4}" presName="compNode" presStyleCnt="0"/>
      <dgm:spPr/>
    </dgm:pt>
    <dgm:pt modelId="{9833767C-A286-4287-A886-1BE3C9CF3323}" type="pres">
      <dgm:prSet presAssocID="{9C826CAD-543C-44E8-A7A5-C34B7B6059F4}" presName="dummyConnPt" presStyleCnt="0"/>
      <dgm:spPr/>
    </dgm:pt>
    <dgm:pt modelId="{DEC9854F-F478-4B48-AF79-9D7BF91B59CB}" type="pres">
      <dgm:prSet presAssocID="{9C826CAD-543C-44E8-A7A5-C34B7B6059F4}" presName="node" presStyleLbl="node1" presStyleIdx="6" presStyleCnt="8">
        <dgm:presLayoutVars>
          <dgm:bulletEnabled val="1"/>
        </dgm:presLayoutVars>
      </dgm:prSet>
      <dgm:spPr/>
      <dgm:t>
        <a:bodyPr/>
        <a:lstStyle/>
        <a:p>
          <a:endParaRPr lang="en-IN"/>
        </a:p>
      </dgm:t>
    </dgm:pt>
    <dgm:pt modelId="{6AA024AB-3F37-4C5B-A8BB-A4CF72A087DB}" type="pres">
      <dgm:prSet presAssocID="{CE550E18-4E95-4667-B56B-74D1A62BB5AA}" presName="sibTrans" presStyleLbl="bgSibTrans2D1" presStyleIdx="6" presStyleCnt="7"/>
      <dgm:spPr/>
      <dgm:t>
        <a:bodyPr/>
        <a:lstStyle/>
        <a:p>
          <a:endParaRPr lang="en-IN"/>
        </a:p>
      </dgm:t>
    </dgm:pt>
    <dgm:pt modelId="{0EBFE88A-8AD1-49B9-9307-AEF92A71E1FC}" type="pres">
      <dgm:prSet presAssocID="{CB75F1A3-E2F8-49CC-8A2C-CBFC1AAE1373}" presName="compNode" presStyleCnt="0"/>
      <dgm:spPr/>
    </dgm:pt>
    <dgm:pt modelId="{2AB209CA-5A1C-48A1-834B-C981614B340D}" type="pres">
      <dgm:prSet presAssocID="{CB75F1A3-E2F8-49CC-8A2C-CBFC1AAE1373}" presName="dummyConnPt" presStyleCnt="0"/>
      <dgm:spPr/>
    </dgm:pt>
    <dgm:pt modelId="{07848DBD-E743-4EA1-895E-56F155E0710E}" type="pres">
      <dgm:prSet presAssocID="{CB75F1A3-E2F8-49CC-8A2C-CBFC1AAE1373}" presName="node" presStyleLbl="node1" presStyleIdx="7" presStyleCnt="8">
        <dgm:presLayoutVars>
          <dgm:bulletEnabled val="1"/>
        </dgm:presLayoutVars>
      </dgm:prSet>
      <dgm:spPr/>
      <dgm:t>
        <a:bodyPr/>
        <a:lstStyle/>
        <a:p>
          <a:endParaRPr lang="en-IN"/>
        </a:p>
      </dgm:t>
    </dgm:pt>
  </dgm:ptLst>
  <dgm:cxnLst>
    <dgm:cxn modelId="{21B3224F-27B2-494C-ACF5-F890D620827A}" srcId="{8E6ADFBE-7345-4A9E-A124-53BBCF2FE096}" destId="{9C826CAD-543C-44E8-A7A5-C34B7B6059F4}" srcOrd="6" destOrd="0" parTransId="{83D58120-A136-493A-94C5-440B520066E9}" sibTransId="{CE550E18-4E95-4667-B56B-74D1A62BB5AA}"/>
    <dgm:cxn modelId="{5E0F96A1-89C1-44A7-BB8A-B935411561E6}" type="presOf" srcId="{61DD988A-983B-49EE-9C09-247272FFFE6E}" destId="{74F674E7-E410-4BF6-AA59-EBF8342A42AA}" srcOrd="0" destOrd="0" presId="urn:microsoft.com/office/officeart/2005/8/layout/bProcess4"/>
    <dgm:cxn modelId="{CD2A4129-1C6B-4EA6-ABE0-A4AE85E2AC35}" type="presOf" srcId="{43E08536-BAAB-433B-877B-E1712B7E9219}" destId="{A364A938-9DA4-425E-871E-13F6E1F1D929}" srcOrd="0" destOrd="0" presId="urn:microsoft.com/office/officeart/2005/8/layout/bProcess4"/>
    <dgm:cxn modelId="{A8C7E100-A95F-44E8-AF35-3FB7BB774D41}" type="presOf" srcId="{10C8821C-1D17-46DE-B231-AF22EB592178}" destId="{0D23C371-FA14-49C0-BEE6-D883C431FD27}" srcOrd="0" destOrd="0" presId="urn:microsoft.com/office/officeart/2005/8/layout/bProcess4"/>
    <dgm:cxn modelId="{B28CDA57-281C-481B-A68B-C700E092BD9E}" type="presOf" srcId="{9C826CAD-543C-44E8-A7A5-C34B7B6059F4}" destId="{DEC9854F-F478-4B48-AF79-9D7BF91B59CB}" srcOrd="0" destOrd="0" presId="urn:microsoft.com/office/officeart/2005/8/layout/bProcess4"/>
    <dgm:cxn modelId="{03405DE8-E905-40DA-86C5-84F31F4A2AFB}" type="presOf" srcId="{8E6ADFBE-7345-4A9E-A124-53BBCF2FE096}" destId="{AB06A3A4-3EFB-4EC4-8194-C5A247A57327}" srcOrd="0" destOrd="0" presId="urn:microsoft.com/office/officeart/2005/8/layout/bProcess4"/>
    <dgm:cxn modelId="{B8FF0893-D39B-4FE3-9AEB-DD3D22AE319D}" srcId="{8E6ADFBE-7345-4A9E-A124-53BBCF2FE096}" destId="{43D19DB9-9907-418C-867B-99BBDE709616}" srcOrd="2" destOrd="0" parTransId="{610AAF86-EC88-44E7-8841-6FAEAAD8CE9A}" sibTransId="{61DD988A-983B-49EE-9C09-247272FFFE6E}"/>
    <dgm:cxn modelId="{38C4CF3B-0A09-4F64-90E6-51028FFDF944}" srcId="{8E6ADFBE-7345-4A9E-A124-53BBCF2FE096}" destId="{AF4FEA8F-5FE5-4799-B224-F3853AE1AC6A}" srcOrd="3" destOrd="0" parTransId="{55278667-FFF3-4DDB-BA14-D61376EAF88E}" sibTransId="{6A72CA81-01EF-4689-A3CB-CA9376CF926F}"/>
    <dgm:cxn modelId="{240DC4FD-8368-4C99-B01A-B23E953889FE}" type="presOf" srcId="{220DF1E3-F9A4-472A-9798-713355020CDE}" destId="{9CE9CEAE-3D9A-48F4-ACDC-A202A37D61A9}" srcOrd="0" destOrd="0" presId="urn:microsoft.com/office/officeart/2005/8/layout/bProcess4"/>
    <dgm:cxn modelId="{D78AC3B6-632A-464B-B99C-4D85ACAB7D26}" type="presOf" srcId="{90519F62-4CDF-4D03-A7AE-5EA2B67C3F06}" destId="{D9151662-FAE0-4E87-9D37-6F5AD705B7BF}" srcOrd="0" destOrd="0" presId="urn:microsoft.com/office/officeart/2005/8/layout/bProcess4"/>
    <dgm:cxn modelId="{05E26275-DBE2-4274-ACEC-81E829CA267F}" type="presOf" srcId="{CB75F1A3-E2F8-49CC-8A2C-CBFC1AAE1373}" destId="{07848DBD-E743-4EA1-895E-56F155E0710E}" srcOrd="0" destOrd="0" presId="urn:microsoft.com/office/officeart/2005/8/layout/bProcess4"/>
    <dgm:cxn modelId="{BA7E6FF6-CBC8-4379-8D56-5966DD9B89DE}" type="presOf" srcId="{0D8203A1-81F9-4C31-8B70-692C9A93748C}" destId="{C01AE9B2-4C5E-43F7-BAB6-D793F6234AC1}" srcOrd="0" destOrd="0" presId="urn:microsoft.com/office/officeart/2005/8/layout/bProcess4"/>
    <dgm:cxn modelId="{0D87B02D-1EA5-41A3-AE71-70E8D90915EE}" type="presOf" srcId="{3F21426F-3B07-4F8F-877D-D8A6A712782C}" destId="{57D1BDED-E35E-4478-A1B3-95AD618F4F39}" srcOrd="0" destOrd="0" presId="urn:microsoft.com/office/officeart/2005/8/layout/bProcess4"/>
    <dgm:cxn modelId="{170F6FCA-C0AB-4888-9BA8-132D53639F28}" type="presOf" srcId="{48DF515A-2EC7-4281-8BB5-5741E6AAE0F5}" destId="{3F146209-B15D-47B7-A180-3EA0B2DAD58D}" srcOrd="0" destOrd="0" presId="urn:microsoft.com/office/officeart/2005/8/layout/bProcess4"/>
    <dgm:cxn modelId="{351907BA-9DE7-42B7-8A5B-93DB0A4ABF74}" srcId="{8E6ADFBE-7345-4A9E-A124-53BBCF2FE096}" destId="{288731E6-1AFC-4797-9217-2AF5F97A9870}" srcOrd="1" destOrd="0" parTransId="{54FF6123-B62D-4191-A042-0028AC16DAF7}" sibTransId="{220DF1E3-F9A4-472A-9798-713355020CDE}"/>
    <dgm:cxn modelId="{F4921A7E-D89E-44E9-B7F5-B421E84B4B67}" type="presOf" srcId="{CE550E18-4E95-4667-B56B-74D1A62BB5AA}" destId="{6AA024AB-3F37-4C5B-A8BB-A4CF72A087DB}" srcOrd="0" destOrd="0" presId="urn:microsoft.com/office/officeart/2005/8/layout/bProcess4"/>
    <dgm:cxn modelId="{442EF460-4B00-494C-A517-520FF007FA26}" type="presOf" srcId="{288731E6-1AFC-4797-9217-2AF5F97A9870}" destId="{A158B434-299A-4268-8C69-256CA7C30251}" srcOrd="0" destOrd="0" presId="urn:microsoft.com/office/officeart/2005/8/layout/bProcess4"/>
    <dgm:cxn modelId="{3226DA1D-9AC6-4044-A9A8-1C447442FB7D}" type="presOf" srcId="{43D19DB9-9907-418C-867B-99BBDE709616}" destId="{822F2925-771A-4BFB-AC31-2CF7C723CB2E}" srcOrd="0" destOrd="0" presId="urn:microsoft.com/office/officeart/2005/8/layout/bProcess4"/>
    <dgm:cxn modelId="{EF77A3E6-16D6-4730-AD15-1DDA336DD9CB}" srcId="{8E6ADFBE-7345-4A9E-A124-53BBCF2FE096}" destId="{43E08536-BAAB-433B-877B-E1712B7E9219}" srcOrd="4" destOrd="0" parTransId="{46570C9A-99EB-4D47-8E53-2FE11595DC30}" sibTransId="{48DF515A-2EC7-4281-8BB5-5741E6AAE0F5}"/>
    <dgm:cxn modelId="{B3F92B36-E961-477B-AC15-D87B7F33882E}" srcId="{8E6ADFBE-7345-4A9E-A124-53BBCF2FE096}" destId="{CB75F1A3-E2F8-49CC-8A2C-CBFC1AAE1373}" srcOrd="7" destOrd="0" parTransId="{8D2D5036-7D62-4286-99CF-92F8A4DD334B}" sibTransId="{17ADF72D-5CE2-4D6A-A6B7-46BC225A22A1}"/>
    <dgm:cxn modelId="{EA92AF6E-36CB-4B5F-8ED2-B9CB656834A4}" type="presOf" srcId="{6A72CA81-01EF-4689-A3CB-CA9376CF926F}" destId="{CFFE80C6-D7F8-4795-867E-763BAEF67EEE}" srcOrd="0" destOrd="0" presId="urn:microsoft.com/office/officeart/2005/8/layout/bProcess4"/>
    <dgm:cxn modelId="{624D95BB-680B-4744-8FD8-68527A78D260}" srcId="{8E6ADFBE-7345-4A9E-A124-53BBCF2FE096}" destId="{90519F62-4CDF-4D03-A7AE-5EA2B67C3F06}" srcOrd="5" destOrd="0" parTransId="{E4F3F641-38CE-46C6-BAA9-CDC49C0FA109}" sibTransId="{0D8203A1-81F9-4C31-8B70-692C9A93748C}"/>
    <dgm:cxn modelId="{75747D61-C65C-47E1-879C-D8C5F0520461}" srcId="{8E6ADFBE-7345-4A9E-A124-53BBCF2FE096}" destId="{10C8821C-1D17-46DE-B231-AF22EB592178}" srcOrd="0" destOrd="0" parTransId="{CA8C8F12-3B72-4E24-B566-70AEA447F285}" sibTransId="{3F21426F-3B07-4F8F-877D-D8A6A712782C}"/>
    <dgm:cxn modelId="{403C3331-94C2-4ADE-A675-E54C16075CB8}" type="presOf" srcId="{AF4FEA8F-5FE5-4799-B224-F3853AE1AC6A}" destId="{1F6DC62F-3A93-4C0E-9116-282FBD7C1974}" srcOrd="0" destOrd="0" presId="urn:microsoft.com/office/officeart/2005/8/layout/bProcess4"/>
    <dgm:cxn modelId="{3D1EDD14-9EFD-4EFD-8F8D-D319CB887817}" type="presParOf" srcId="{AB06A3A4-3EFB-4EC4-8194-C5A247A57327}" destId="{E9E830B1-C4ED-46AF-9D39-3F434F64B2C7}" srcOrd="0" destOrd="0" presId="urn:microsoft.com/office/officeart/2005/8/layout/bProcess4"/>
    <dgm:cxn modelId="{5D590AEC-D262-4731-9FEF-7957D524FE1E}" type="presParOf" srcId="{E9E830B1-C4ED-46AF-9D39-3F434F64B2C7}" destId="{60B7ED58-7AAA-48FA-A841-1914E95D2A94}" srcOrd="0" destOrd="0" presId="urn:microsoft.com/office/officeart/2005/8/layout/bProcess4"/>
    <dgm:cxn modelId="{3859D29E-E688-4743-8A99-25C705E06A3F}" type="presParOf" srcId="{E9E830B1-C4ED-46AF-9D39-3F434F64B2C7}" destId="{0D23C371-FA14-49C0-BEE6-D883C431FD27}" srcOrd="1" destOrd="0" presId="urn:microsoft.com/office/officeart/2005/8/layout/bProcess4"/>
    <dgm:cxn modelId="{06368D4F-CEE2-46F5-BCB5-2EBE51CB8DC3}" type="presParOf" srcId="{AB06A3A4-3EFB-4EC4-8194-C5A247A57327}" destId="{57D1BDED-E35E-4478-A1B3-95AD618F4F39}" srcOrd="1" destOrd="0" presId="urn:microsoft.com/office/officeart/2005/8/layout/bProcess4"/>
    <dgm:cxn modelId="{40D67716-003F-47B9-9F7F-59561319BDA4}" type="presParOf" srcId="{AB06A3A4-3EFB-4EC4-8194-C5A247A57327}" destId="{D5CDF30C-E198-47C7-9E01-4C4A37038220}" srcOrd="2" destOrd="0" presId="urn:microsoft.com/office/officeart/2005/8/layout/bProcess4"/>
    <dgm:cxn modelId="{99FED428-A03B-4585-8853-72AB19280474}" type="presParOf" srcId="{D5CDF30C-E198-47C7-9E01-4C4A37038220}" destId="{EACB7D47-1169-4F77-8B6D-08F2222137B3}" srcOrd="0" destOrd="0" presId="urn:microsoft.com/office/officeart/2005/8/layout/bProcess4"/>
    <dgm:cxn modelId="{D01BA9EB-71D4-434C-B540-68D90080DCAA}" type="presParOf" srcId="{D5CDF30C-E198-47C7-9E01-4C4A37038220}" destId="{A158B434-299A-4268-8C69-256CA7C30251}" srcOrd="1" destOrd="0" presId="urn:microsoft.com/office/officeart/2005/8/layout/bProcess4"/>
    <dgm:cxn modelId="{ABE85B09-9BB7-4B81-8156-63F8FB780260}" type="presParOf" srcId="{AB06A3A4-3EFB-4EC4-8194-C5A247A57327}" destId="{9CE9CEAE-3D9A-48F4-ACDC-A202A37D61A9}" srcOrd="3" destOrd="0" presId="urn:microsoft.com/office/officeart/2005/8/layout/bProcess4"/>
    <dgm:cxn modelId="{4A94D495-9931-485E-B3D9-1375413C7DCD}" type="presParOf" srcId="{AB06A3A4-3EFB-4EC4-8194-C5A247A57327}" destId="{8CC53703-1AC7-4CF3-A1A1-5376CB8D3686}" srcOrd="4" destOrd="0" presId="urn:microsoft.com/office/officeart/2005/8/layout/bProcess4"/>
    <dgm:cxn modelId="{7BEE4143-D750-4347-902D-723F2F1AFF64}" type="presParOf" srcId="{8CC53703-1AC7-4CF3-A1A1-5376CB8D3686}" destId="{DA65C048-A439-497B-AB92-B63D2DE60AF9}" srcOrd="0" destOrd="0" presId="urn:microsoft.com/office/officeart/2005/8/layout/bProcess4"/>
    <dgm:cxn modelId="{D3A635E4-49E9-404B-9CB8-B70421168051}" type="presParOf" srcId="{8CC53703-1AC7-4CF3-A1A1-5376CB8D3686}" destId="{822F2925-771A-4BFB-AC31-2CF7C723CB2E}" srcOrd="1" destOrd="0" presId="urn:microsoft.com/office/officeart/2005/8/layout/bProcess4"/>
    <dgm:cxn modelId="{526986A9-1443-4D44-8445-68BBDA048890}" type="presParOf" srcId="{AB06A3A4-3EFB-4EC4-8194-C5A247A57327}" destId="{74F674E7-E410-4BF6-AA59-EBF8342A42AA}" srcOrd="5" destOrd="0" presId="urn:microsoft.com/office/officeart/2005/8/layout/bProcess4"/>
    <dgm:cxn modelId="{561B5E2A-E7AF-4393-BB9E-E863788CA0E8}" type="presParOf" srcId="{AB06A3A4-3EFB-4EC4-8194-C5A247A57327}" destId="{250D9A1D-0D54-46A2-8108-5C7230377141}" srcOrd="6" destOrd="0" presId="urn:microsoft.com/office/officeart/2005/8/layout/bProcess4"/>
    <dgm:cxn modelId="{67837C75-5472-42E1-A91C-DB4D8306A307}" type="presParOf" srcId="{250D9A1D-0D54-46A2-8108-5C7230377141}" destId="{54DD2FD5-EC77-4428-B62A-5AAFBA5F7EA2}" srcOrd="0" destOrd="0" presId="urn:microsoft.com/office/officeart/2005/8/layout/bProcess4"/>
    <dgm:cxn modelId="{3E81308E-A0AF-4C7C-BF88-552686AA4933}" type="presParOf" srcId="{250D9A1D-0D54-46A2-8108-5C7230377141}" destId="{1F6DC62F-3A93-4C0E-9116-282FBD7C1974}" srcOrd="1" destOrd="0" presId="urn:microsoft.com/office/officeart/2005/8/layout/bProcess4"/>
    <dgm:cxn modelId="{FFD61F07-5039-4814-A209-FE7F6DD03F1E}" type="presParOf" srcId="{AB06A3A4-3EFB-4EC4-8194-C5A247A57327}" destId="{CFFE80C6-D7F8-4795-867E-763BAEF67EEE}" srcOrd="7" destOrd="0" presId="urn:microsoft.com/office/officeart/2005/8/layout/bProcess4"/>
    <dgm:cxn modelId="{14B40678-B0A1-4BE3-B217-C978C3FD454B}" type="presParOf" srcId="{AB06A3A4-3EFB-4EC4-8194-C5A247A57327}" destId="{14BE0E2B-96C4-4A68-BD53-E467BE19D23E}" srcOrd="8" destOrd="0" presId="urn:microsoft.com/office/officeart/2005/8/layout/bProcess4"/>
    <dgm:cxn modelId="{45BAF178-C289-4C03-A5F1-39ADD493C9FE}" type="presParOf" srcId="{14BE0E2B-96C4-4A68-BD53-E467BE19D23E}" destId="{23C9DDAC-5D69-44D5-A34B-44785831B5EB}" srcOrd="0" destOrd="0" presId="urn:microsoft.com/office/officeart/2005/8/layout/bProcess4"/>
    <dgm:cxn modelId="{D525F868-453E-45B7-B090-6D96174EBC0A}" type="presParOf" srcId="{14BE0E2B-96C4-4A68-BD53-E467BE19D23E}" destId="{A364A938-9DA4-425E-871E-13F6E1F1D929}" srcOrd="1" destOrd="0" presId="urn:microsoft.com/office/officeart/2005/8/layout/bProcess4"/>
    <dgm:cxn modelId="{729B3754-4417-49F6-A9D9-829798AB109E}" type="presParOf" srcId="{AB06A3A4-3EFB-4EC4-8194-C5A247A57327}" destId="{3F146209-B15D-47B7-A180-3EA0B2DAD58D}" srcOrd="9" destOrd="0" presId="urn:microsoft.com/office/officeart/2005/8/layout/bProcess4"/>
    <dgm:cxn modelId="{05069B95-609B-4FC5-B60F-16FC02E516F7}" type="presParOf" srcId="{AB06A3A4-3EFB-4EC4-8194-C5A247A57327}" destId="{7EBA3086-F520-4372-8310-2C8A0B87CDE4}" srcOrd="10" destOrd="0" presId="urn:microsoft.com/office/officeart/2005/8/layout/bProcess4"/>
    <dgm:cxn modelId="{B3328BB6-5581-4D6D-83E1-F387F5E54E81}" type="presParOf" srcId="{7EBA3086-F520-4372-8310-2C8A0B87CDE4}" destId="{635C674D-00FA-42B2-864C-08CA731918F5}" srcOrd="0" destOrd="0" presId="urn:microsoft.com/office/officeart/2005/8/layout/bProcess4"/>
    <dgm:cxn modelId="{C0BF1B4F-A221-4026-83C5-C56EF0ACD7B6}" type="presParOf" srcId="{7EBA3086-F520-4372-8310-2C8A0B87CDE4}" destId="{D9151662-FAE0-4E87-9D37-6F5AD705B7BF}" srcOrd="1" destOrd="0" presId="urn:microsoft.com/office/officeart/2005/8/layout/bProcess4"/>
    <dgm:cxn modelId="{29756F93-EB69-4E98-960B-7E95E299F89E}" type="presParOf" srcId="{AB06A3A4-3EFB-4EC4-8194-C5A247A57327}" destId="{C01AE9B2-4C5E-43F7-BAB6-D793F6234AC1}" srcOrd="11" destOrd="0" presId="urn:microsoft.com/office/officeart/2005/8/layout/bProcess4"/>
    <dgm:cxn modelId="{712B2EF9-EF9A-4ABF-9D8A-641246F74189}" type="presParOf" srcId="{AB06A3A4-3EFB-4EC4-8194-C5A247A57327}" destId="{AF24BF8E-0E4B-46EE-95F5-F502353C01AE}" srcOrd="12" destOrd="0" presId="urn:microsoft.com/office/officeart/2005/8/layout/bProcess4"/>
    <dgm:cxn modelId="{8A830B59-6355-4CE9-8932-DC6EC4F64572}" type="presParOf" srcId="{AF24BF8E-0E4B-46EE-95F5-F502353C01AE}" destId="{9833767C-A286-4287-A886-1BE3C9CF3323}" srcOrd="0" destOrd="0" presId="urn:microsoft.com/office/officeart/2005/8/layout/bProcess4"/>
    <dgm:cxn modelId="{B8FEC89A-19C3-44CC-8DC2-110D486D66A5}" type="presParOf" srcId="{AF24BF8E-0E4B-46EE-95F5-F502353C01AE}" destId="{DEC9854F-F478-4B48-AF79-9D7BF91B59CB}" srcOrd="1" destOrd="0" presId="urn:microsoft.com/office/officeart/2005/8/layout/bProcess4"/>
    <dgm:cxn modelId="{BE93B991-D410-446E-A108-DD24D19EE654}" type="presParOf" srcId="{AB06A3A4-3EFB-4EC4-8194-C5A247A57327}" destId="{6AA024AB-3F37-4C5B-A8BB-A4CF72A087DB}" srcOrd="13" destOrd="0" presId="urn:microsoft.com/office/officeart/2005/8/layout/bProcess4"/>
    <dgm:cxn modelId="{179DD36F-C7C6-4D77-BDBB-C4B6ECB35CFC}" type="presParOf" srcId="{AB06A3A4-3EFB-4EC4-8194-C5A247A57327}" destId="{0EBFE88A-8AD1-49B9-9307-AEF92A71E1FC}" srcOrd="14" destOrd="0" presId="urn:microsoft.com/office/officeart/2005/8/layout/bProcess4"/>
    <dgm:cxn modelId="{E01C17E5-1F39-458A-BC9C-492014D8DC99}" type="presParOf" srcId="{0EBFE88A-8AD1-49B9-9307-AEF92A71E1FC}" destId="{2AB209CA-5A1C-48A1-834B-C981614B340D}" srcOrd="0" destOrd="0" presId="urn:microsoft.com/office/officeart/2005/8/layout/bProcess4"/>
    <dgm:cxn modelId="{E9BCEDFC-9BAC-4736-B1A3-54D4D3E8ECBB}" type="presParOf" srcId="{0EBFE88A-8AD1-49B9-9307-AEF92A71E1FC}" destId="{07848DBD-E743-4EA1-895E-56F155E0710E}"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1BDED-E35E-4478-A1B3-95AD618F4F39}">
      <dsp:nvSpPr>
        <dsp:cNvPr id="0" name=""/>
        <dsp:cNvSpPr/>
      </dsp:nvSpPr>
      <dsp:spPr>
        <a:xfrm rot="5400000">
          <a:off x="-397138" y="1244315"/>
          <a:ext cx="1752866" cy="211523"/>
        </a:xfrm>
        <a:prstGeom prst="rect">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D23C371-FA14-49C0-BEE6-D883C431FD27}">
      <dsp:nvSpPr>
        <dsp:cNvPr id="0" name=""/>
        <dsp:cNvSpPr/>
      </dsp:nvSpPr>
      <dsp:spPr>
        <a:xfrm>
          <a:off x="4330" y="123030"/>
          <a:ext cx="2350256" cy="1410153"/>
        </a:xfrm>
        <a:prstGeom prst="roundRect">
          <a:avLst>
            <a:gd name="adj" fmla="val 10000"/>
          </a:avLst>
        </a:prstGeom>
        <a:solidFill>
          <a:schemeClr val="accent6">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itchFamily="34" charset="0"/>
              <a:cs typeface="Arial" pitchFamily="34" charset="0"/>
            </a:rPr>
            <a:t>Donor registration</a:t>
          </a:r>
          <a:endParaRPr lang="en-IN" sz="2000" kern="1200" dirty="0">
            <a:latin typeface="Arial" pitchFamily="34" charset="0"/>
            <a:cs typeface="Arial" pitchFamily="34" charset="0"/>
          </a:endParaRPr>
        </a:p>
      </dsp:txBody>
      <dsp:txXfrm>
        <a:off x="45632" y="164332"/>
        <a:ext cx="2267652" cy="1327549"/>
      </dsp:txXfrm>
    </dsp:sp>
    <dsp:sp modelId="{9CE9CEAE-3D9A-48F4-ACDC-A202A37D61A9}">
      <dsp:nvSpPr>
        <dsp:cNvPr id="0" name=""/>
        <dsp:cNvSpPr/>
      </dsp:nvSpPr>
      <dsp:spPr>
        <a:xfrm rot="5400000">
          <a:off x="-397138" y="3007007"/>
          <a:ext cx="1752866" cy="211523"/>
        </a:xfrm>
        <a:prstGeom prst="rect">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158B434-299A-4268-8C69-256CA7C30251}">
      <dsp:nvSpPr>
        <dsp:cNvPr id="0" name=""/>
        <dsp:cNvSpPr/>
      </dsp:nvSpPr>
      <dsp:spPr>
        <a:xfrm>
          <a:off x="4330" y="1885723"/>
          <a:ext cx="2350256" cy="1410153"/>
        </a:xfrm>
        <a:prstGeom prst="roundRect">
          <a:avLst>
            <a:gd name="adj" fmla="val 10000"/>
          </a:avLst>
        </a:prstGeom>
        <a:solidFill>
          <a:schemeClr val="accent6">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itchFamily="34" charset="0"/>
              <a:cs typeface="Arial" pitchFamily="34" charset="0"/>
            </a:rPr>
            <a:t>Medical history &amp; examination</a:t>
          </a:r>
          <a:endParaRPr lang="en-IN" sz="2000" kern="1200" dirty="0">
            <a:latin typeface="Arial" pitchFamily="34" charset="0"/>
            <a:cs typeface="Arial" pitchFamily="34" charset="0"/>
          </a:endParaRPr>
        </a:p>
      </dsp:txBody>
      <dsp:txXfrm>
        <a:off x="45632" y="1927025"/>
        <a:ext cx="2267652" cy="1327549"/>
      </dsp:txXfrm>
    </dsp:sp>
    <dsp:sp modelId="{74F674E7-E410-4BF6-AA59-EBF8342A42AA}">
      <dsp:nvSpPr>
        <dsp:cNvPr id="0" name=""/>
        <dsp:cNvSpPr/>
      </dsp:nvSpPr>
      <dsp:spPr>
        <a:xfrm>
          <a:off x="484208" y="3888354"/>
          <a:ext cx="3116015" cy="211523"/>
        </a:xfrm>
        <a:prstGeom prst="rect">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822F2925-771A-4BFB-AC31-2CF7C723CB2E}">
      <dsp:nvSpPr>
        <dsp:cNvPr id="0" name=""/>
        <dsp:cNvSpPr/>
      </dsp:nvSpPr>
      <dsp:spPr>
        <a:xfrm>
          <a:off x="4330" y="3648415"/>
          <a:ext cx="2350256" cy="1410153"/>
        </a:xfrm>
        <a:prstGeom prst="roundRect">
          <a:avLst>
            <a:gd name="adj" fmla="val 10000"/>
          </a:avLst>
        </a:prstGeom>
        <a:solidFill>
          <a:schemeClr val="accent6">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itchFamily="34" charset="0"/>
              <a:cs typeface="Arial" pitchFamily="34" charset="0"/>
            </a:rPr>
            <a:t>Hemoglobin estimation</a:t>
          </a:r>
          <a:endParaRPr lang="en-IN" sz="2000" kern="1200" dirty="0">
            <a:latin typeface="Arial" pitchFamily="34" charset="0"/>
            <a:cs typeface="Arial" pitchFamily="34" charset="0"/>
          </a:endParaRPr>
        </a:p>
      </dsp:txBody>
      <dsp:txXfrm>
        <a:off x="45632" y="3689717"/>
        <a:ext cx="2267652" cy="1327549"/>
      </dsp:txXfrm>
    </dsp:sp>
    <dsp:sp modelId="{CFFE80C6-D7F8-4795-867E-763BAEF67EEE}">
      <dsp:nvSpPr>
        <dsp:cNvPr id="0" name=""/>
        <dsp:cNvSpPr/>
      </dsp:nvSpPr>
      <dsp:spPr>
        <a:xfrm rot="16200000">
          <a:off x="2728703" y="3007007"/>
          <a:ext cx="1752866" cy="211523"/>
        </a:xfrm>
        <a:prstGeom prst="rect">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F6DC62F-3A93-4C0E-9116-282FBD7C1974}">
      <dsp:nvSpPr>
        <dsp:cNvPr id="0" name=""/>
        <dsp:cNvSpPr/>
      </dsp:nvSpPr>
      <dsp:spPr>
        <a:xfrm>
          <a:off x="3130171" y="3648415"/>
          <a:ext cx="2350256" cy="1410153"/>
        </a:xfrm>
        <a:prstGeom prst="roundRect">
          <a:avLst>
            <a:gd name="adj" fmla="val 10000"/>
          </a:avLst>
        </a:prstGeom>
        <a:solidFill>
          <a:schemeClr val="accent6">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itchFamily="34" charset="0"/>
              <a:cs typeface="Arial" pitchFamily="34" charset="0"/>
            </a:rPr>
            <a:t>Pre- donation Counselling</a:t>
          </a:r>
          <a:endParaRPr lang="en-IN" sz="2000" kern="1200" dirty="0">
            <a:latin typeface="Arial" pitchFamily="34" charset="0"/>
            <a:cs typeface="Arial" pitchFamily="34" charset="0"/>
          </a:endParaRPr>
        </a:p>
      </dsp:txBody>
      <dsp:txXfrm>
        <a:off x="3171473" y="3689717"/>
        <a:ext cx="2267652" cy="1327549"/>
      </dsp:txXfrm>
    </dsp:sp>
    <dsp:sp modelId="{3F146209-B15D-47B7-A180-3EA0B2DAD58D}">
      <dsp:nvSpPr>
        <dsp:cNvPr id="0" name=""/>
        <dsp:cNvSpPr/>
      </dsp:nvSpPr>
      <dsp:spPr>
        <a:xfrm rot="16200000">
          <a:off x="2728703" y="1244315"/>
          <a:ext cx="1752866" cy="211523"/>
        </a:xfrm>
        <a:prstGeom prst="rect">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364A938-9DA4-425E-871E-13F6E1F1D929}">
      <dsp:nvSpPr>
        <dsp:cNvPr id="0" name=""/>
        <dsp:cNvSpPr/>
      </dsp:nvSpPr>
      <dsp:spPr>
        <a:xfrm>
          <a:off x="3130171" y="1885723"/>
          <a:ext cx="2350256" cy="1410153"/>
        </a:xfrm>
        <a:prstGeom prst="roundRect">
          <a:avLst>
            <a:gd name="adj" fmla="val 10000"/>
          </a:avLst>
        </a:prstGeom>
        <a:solidFill>
          <a:schemeClr val="accent6">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itchFamily="34" charset="0"/>
              <a:cs typeface="Arial" pitchFamily="34" charset="0"/>
            </a:rPr>
            <a:t>Phlebotomy</a:t>
          </a:r>
        </a:p>
        <a:p>
          <a:pPr lvl="0" algn="ctr" defTabSz="889000">
            <a:lnSpc>
              <a:spcPct val="90000"/>
            </a:lnSpc>
            <a:spcBef>
              <a:spcPct val="0"/>
            </a:spcBef>
            <a:spcAft>
              <a:spcPct val="35000"/>
            </a:spcAft>
          </a:pPr>
          <a:r>
            <a:rPr lang="en-US" sz="2000" kern="1200" dirty="0" smtClean="0">
              <a:latin typeface="Arial" pitchFamily="34" charset="0"/>
              <a:cs typeface="Arial" pitchFamily="34" charset="0"/>
            </a:rPr>
            <a:t>(counselling)</a:t>
          </a:r>
          <a:endParaRPr lang="en-IN" sz="2000" kern="1200" dirty="0">
            <a:latin typeface="Arial" pitchFamily="34" charset="0"/>
            <a:cs typeface="Arial" pitchFamily="34" charset="0"/>
          </a:endParaRPr>
        </a:p>
      </dsp:txBody>
      <dsp:txXfrm>
        <a:off x="3171473" y="1927025"/>
        <a:ext cx="2267652" cy="1327549"/>
      </dsp:txXfrm>
    </dsp:sp>
    <dsp:sp modelId="{C01AE9B2-4C5E-43F7-BAB6-D793F6234AC1}">
      <dsp:nvSpPr>
        <dsp:cNvPr id="0" name=""/>
        <dsp:cNvSpPr/>
      </dsp:nvSpPr>
      <dsp:spPr>
        <a:xfrm>
          <a:off x="3610049" y="362969"/>
          <a:ext cx="3116015" cy="211523"/>
        </a:xfrm>
        <a:prstGeom prst="rect">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D9151662-FAE0-4E87-9D37-6F5AD705B7BF}">
      <dsp:nvSpPr>
        <dsp:cNvPr id="0" name=""/>
        <dsp:cNvSpPr/>
      </dsp:nvSpPr>
      <dsp:spPr>
        <a:xfrm>
          <a:off x="3130171" y="123030"/>
          <a:ext cx="2350256" cy="1410153"/>
        </a:xfrm>
        <a:prstGeom prst="roundRect">
          <a:avLst>
            <a:gd name="adj" fmla="val 10000"/>
          </a:avLst>
        </a:prstGeom>
        <a:solidFill>
          <a:schemeClr val="accent6">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itchFamily="34" charset="0"/>
              <a:cs typeface="Arial" pitchFamily="34" charset="0"/>
            </a:rPr>
            <a:t>Post donation care</a:t>
          </a:r>
          <a:endParaRPr lang="en-IN" sz="2000" kern="1200" dirty="0">
            <a:latin typeface="Arial" pitchFamily="34" charset="0"/>
            <a:cs typeface="Arial" pitchFamily="34" charset="0"/>
          </a:endParaRPr>
        </a:p>
      </dsp:txBody>
      <dsp:txXfrm>
        <a:off x="3171473" y="164332"/>
        <a:ext cx="2267652" cy="1327549"/>
      </dsp:txXfrm>
    </dsp:sp>
    <dsp:sp modelId="{6AA024AB-3F37-4C5B-A8BB-A4CF72A087DB}">
      <dsp:nvSpPr>
        <dsp:cNvPr id="0" name=""/>
        <dsp:cNvSpPr/>
      </dsp:nvSpPr>
      <dsp:spPr>
        <a:xfrm rot="5400000">
          <a:off x="5854544" y="1244315"/>
          <a:ext cx="1752866" cy="211523"/>
        </a:xfrm>
        <a:prstGeom prst="rect">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DEC9854F-F478-4B48-AF79-9D7BF91B59CB}">
      <dsp:nvSpPr>
        <dsp:cNvPr id="0" name=""/>
        <dsp:cNvSpPr/>
      </dsp:nvSpPr>
      <dsp:spPr>
        <a:xfrm>
          <a:off x="6256012" y="123030"/>
          <a:ext cx="2350256" cy="1410153"/>
        </a:xfrm>
        <a:prstGeom prst="roundRect">
          <a:avLst>
            <a:gd name="adj" fmla="val 10000"/>
          </a:avLst>
        </a:prstGeom>
        <a:solidFill>
          <a:schemeClr val="accent6">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itchFamily="34" charset="0"/>
              <a:cs typeface="Arial" pitchFamily="34" charset="0"/>
            </a:rPr>
            <a:t>Refreshments</a:t>
          </a:r>
          <a:endParaRPr lang="en-IN" sz="2000" kern="1200" dirty="0">
            <a:latin typeface="Arial" pitchFamily="34" charset="0"/>
            <a:cs typeface="Arial" pitchFamily="34" charset="0"/>
          </a:endParaRPr>
        </a:p>
      </dsp:txBody>
      <dsp:txXfrm>
        <a:off x="6297314" y="164332"/>
        <a:ext cx="2267652" cy="1327549"/>
      </dsp:txXfrm>
    </dsp:sp>
    <dsp:sp modelId="{07848DBD-E743-4EA1-895E-56F155E0710E}">
      <dsp:nvSpPr>
        <dsp:cNvPr id="0" name=""/>
        <dsp:cNvSpPr/>
      </dsp:nvSpPr>
      <dsp:spPr>
        <a:xfrm>
          <a:off x="6256012" y="1885723"/>
          <a:ext cx="2350256" cy="1410153"/>
        </a:xfrm>
        <a:prstGeom prst="roundRect">
          <a:avLst>
            <a:gd name="adj" fmla="val 10000"/>
          </a:avLst>
        </a:prstGeom>
        <a:solidFill>
          <a:schemeClr val="accent6">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itchFamily="34" charset="0"/>
              <a:cs typeface="Arial" pitchFamily="34" charset="0"/>
            </a:rPr>
            <a:t>Donor thanked off</a:t>
          </a:r>
          <a:endParaRPr lang="en-IN" sz="2000" kern="1200" dirty="0">
            <a:latin typeface="Arial" pitchFamily="34" charset="0"/>
            <a:cs typeface="Arial" pitchFamily="34" charset="0"/>
          </a:endParaRPr>
        </a:p>
      </dsp:txBody>
      <dsp:txXfrm>
        <a:off x="6297314" y="1927025"/>
        <a:ext cx="2267652" cy="132754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80F971-8D69-4B44-801C-7B1FB495FBE6}" type="datetimeFigureOut">
              <a:rPr lang="en-IN" smtClean="0"/>
              <a:pPr/>
              <a:t>28-08-2019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35A59-4ED0-4AA2-9988-3FAC927E83B0}" type="slidenum">
              <a:rPr lang="en-IN" smtClean="0"/>
              <a:pPr/>
              <a:t>‹#›</a:t>
            </a:fld>
            <a:endParaRPr lang="en-IN"/>
          </a:p>
        </p:txBody>
      </p:sp>
    </p:spTree>
    <p:extLst>
      <p:ext uri="{BB962C8B-B14F-4D97-AF65-F5344CB8AC3E}">
        <p14:creationId xmlns:p14="http://schemas.microsoft.com/office/powerpoint/2010/main" xmlns="" val="2704939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89">
              <a:defRPr>
                <a:solidFill>
                  <a:schemeClr val="tx1"/>
                </a:solidFill>
                <a:latin typeface="Arial" charset="0"/>
              </a:defRPr>
            </a:lvl1pPr>
            <a:lvl2pPr marL="729577" indent="-280607" defTabSz="915089">
              <a:defRPr>
                <a:solidFill>
                  <a:schemeClr val="tx1"/>
                </a:solidFill>
                <a:latin typeface="Arial" charset="0"/>
              </a:defRPr>
            </a:lvl2pPr>
            <a:lvl3pPr marL="1122426" indent="-224485" defTabSz="915089">
              <a:defRPr>
                <a:solidFill>
                  <a:schemeClr val="tx1"/>
                </a:solidFill>
                <a:latin typeface="Arial" charset="0"/>
              </a:defRPr>
            </a:lvl3pPr>
            <a:lvl4pPr marL="1571396" indent="-224485" defTabSz="915089">
              <a:defRPr>
                <a:solidFill>
                  <a:schemeClr val="tx1"/>
                </a:solidFill>
                <a:latin typeface="Arial" charset="0"/>
              </a:defRPr>
            </a:lvl4pPr>
            <a:lvl5pPr marL="2020367" indent="-224485" defTabSz="915089">
              <a:defRPr>
                <a:solidFill>
                  <a:schemeClr val="tx1"/>
                </a:solidFill>
                <a:latin typeface="Arial" charset="0"/>
              </a:defRPr>
            </a:lvl5pPr>
            <a:lvl6pPr marL="2469337" indent="-224485" defTabSz="915089" eaLnBrk="0" fontAlgn="base" hangingPunct="0">
              <a:spcBef>
                <a:spcPct val="0"/>
              </a:spcBef>
              <a:spcAft>
                <a:spcPct val="0"/>
              </a:spcAft>
              <a:defRPr>
                <a:solidFill>
                  <a:schemeClr val="tx1"/>
                </a:solidFill>
                <a:latin typeface="Arial" charset="0"/>
              </a:defRPr>
            </a:lvl6pPr>
            <a:lvl7pPr marL="2918308" indent="-224485" defTabSz="915089" eaLnBrk="0" fontAlgn="base" hangingPunct="0">
              <a:spcBef>
                <a:spcPct val="0"/>
              </a:spcBef>
              <a:spcAft>
                <a:spcPct val="0"/>
              </a:spcAft>
              <a:defRPr>
                <a:solidFill>
                  <a:schemeClr val="tx1"/>
                </a:solidFill>
                <a:latin typeface="Arial" charset="0"/>
              </a:defRPr>
            </a:lvl7pPr>
            <a:lvl8pPr marL="3367278" indent="-224485" defTabSz="915089" eaLnBrk="0" fontAlgn="base" hangingPunct="0">
              <a:spcBef>
                <a:spcPct val="0"/>
              </a:spcBef>
              <a:spcAft>
                <a:spcPct val="0"/>
              </a:spcAft>
              <a:defRPr>
                <a:solidFill>
                  <a:schemeClr val="tx1"/>
                </a:solidFill>
                <a:latin typeface="Arial" charset="0"/>
              </a:defRPr>
            </a:lvl8pPr>
            <a:lvl9pPr marL="3816248" indent="-224485" defTabSz="915089" eaLnBrk="0" fontAlgn="base" hangingPunct="0">
              <a:spcBef>
                <a:spcPct val="0"/>
              </a:spcBef>
              <a:spcAft>
                <a:spcPct val="0"/>
              </a:spcAft>
              <a:defRPr>
                <a:solidFill>
                  <a:schemeClr val="tx1"/>
                </a:solidFill>
                <a:latin typeface="Arial" charset="0"/>
              </a:defRPr>
            </a:lvl9pPr>
          </a:lstStyle>
          <a:p>
            <a:fld id="{5FB31452-AD77-49DC-95E9-0DF46A7BF3A8}" type="slidenum">
              <a:rPr lang="en-US" altLang="en-US" smtClean="0">
                <a:latin typeface="Times New Roman" pitchFamily="18" charset="0"/>
              </a:rPr>
              <a:pPr/>
              <a:t>7</a:t>
            </a:fld>
            <a:endParaRPr lang="en-US" altLang="en-US" smtClean="0">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xmlns="" val="3832455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89">
              <a:defRPr>
                <a:solidFill>
                  <a:schemeClr val="tx1"/>
                </a:solidFill>
                <a:latin typeface="Arial" charset="0"/>
              </a:defRPr>
            </a:lvl1pPr>
            <a:lvl2pPr marL="729577" indent="-280607" defTabSz="915089">
              <a:defRPr>
                <a:solidFill>
                  <a:schemeClr val="tx1"/>
                </a:solidFill>
                <a:latin typeface="Arial" charset="0"/>
              </a:defRPr>
            </a:lvl2pPr>
            <a:lvl3pPr marL="1122426" indent="-224485" defTabSz="915089">
              <a:defRPr>
                <a:solidFill>
                  <a:schemeClr val="tx1"/>
                </a:solidFill>
                <a:latin typeface="Arial" charset="0"/>
              </a:defRPr>
            </a:lvl3pPr>
            <a:lvl4pPr marL="1571396" indent="-224485" defTabSz="915089">
              <a:defRPr>
                <a:solidFill>
                  <a:schemeClr val="tx1"/>
                </a:solidFill>
                <a:latin typeface="Arial" charset="0"/>
              </a:defRPr>
            </a:lvl4pPr>
            <a:lvl5pPr marL="2020367" indent="-224485" defTabSz="915089">
              <a:defRPr>
                <a:solidFill>
                  <a:schemeClr val="tx1"/>
                </a:solidFill>
                <a:latin typeface="Arial" charset="0"/>
              </a:defRPr>
            </a:lvl5pPr>
            <a:lvl6pPr marL="2469337" indent="-224485" defTabSz="915089" eaLnBrk="0" fontAlgn="base" hangingPunct="0">
              <a:spcBef>
                <a:spcPct val="0"/>
              </a:spcBef>
              <a:spcAft>
                <a:spcPct val="0"/>
              </a:spcAft>
              <a:defRPr>
                <a:solidFill>
                  <a:schemeClr val="tx1"/>
                </a:solidFill>
                <a:latin typeface="Arial" charset="0"/>
              </a:defRPr>
            </a:lvl6pPr>
            <a:lvl7pPr marL="2918308" indent="-224485" defTabSz="915089" eaLnBrk="0" fontAlgn="base" hangingPunct="0">
              <a:spcBef>
                <a:spcPct val="0"/>
              </a:spcBef>
              <a:spcAft>
                <a:spcPct val="0"/>
              </a:spcAft>
              <a:defRPr>
                <a:solidFill>
                  <a:schemeClr val="tx1"/>
                </a:solidFill>
                <a:latin typeface="Arial" charset="0"/>
              </a:defRPr>
            </a:lvl7pPr>
            <a:lvl8pPr marL="3367278" indent="-224485" defTabSz="915089" eaLnBrk="0" fontAlgn="base" hangingPunct="0">
              <a:spcBef>
                <a:spcPct val="0"/>
              </a:spcBef>
              <a:spcAft>
                <a:spcPct val="0"/>
              </a:spcAft>
              <a:defRPr>
                <a:solidFill>
                  <a:schemeClr val="tx1"/>
                </a:solidFill>
                <a:latin typeface="Arial" charset="0"/>
              </a:defRPr>
            </a:lvl8pPr>
            <a:lvl9pPr marL="3816248" indent="-224485" defTabSz="915089" eaLnBrk="0" fontAlgn="base" hangingPunct="0">
              <a:spcBef>
                <a:spcPct val="0"/>
              </a:spcBef>
              <a:spcAft>
                <a:spcPct val="0"/>
              </a:spcAft>
              <a:defRPr>
                <a:solidFill>
                  <a:schemeClr val="tx1"/>
                </a:solidFill>
                <a:latin typeface="Arial" charset="0"/>
              </a:defRPr>
            </a:lvl9pPr>
          </a:lstStyle>
          <a:p>
            <a:fld id="{D1992899-2608-4AF8-9B8A-7EDDCA57EBDD}" type="slidenum">
              <a:rPr lang="en-US" altLang="en-US" smtClean="0">
                <a:latin typeface="Times New Roman" pitchFamily="18" charset="0"/>
              </a:rPr>
              <a:pPr/>
              <a:t>9</a:t>
            </a:fld>
            <a:endParaRPr lang="en-US" altLang="en-US" smtClean="0">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xmlns="" val="1671829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89">
              <a:defRPr>
                <a:solidFill>
                  <a:schemeClr val="tx1"/>
                </a:solidFill>
                <a:latin typeface="Arial" charset="0"/>
              </a:defRPr>
            </a:lvl1pPr>
            <a:lvl2pPr marL="729577" indent="-280607" defTabSz="915089">
              <a:defRPr>
                <a:solidFill>
                  <a:schemeClr val="tx1"/>
                </a:solidFill>
                <a:latin typeface="Arial" charset="0"/>
              </a:defRPr>
            </a:lvl2pPr>
            <a:lvl3pPr marL="1122426" indent="-224485" defTabSz="915089">
              <a:defRPr>
                <a:solidFill>
                  <a:schemeClr val="tx1"/>
                </a:solidFill>
                <a:latin typeface="Arial" charset="0"/>
              </a:defRPr>
            </a:lvl3pPr>
            <a:lvl4pPr marL="1571396" indent="-224485" defTabSz="915089">
              <a:defRPr>
                <a:solidFill>
                  <a:schemeClr val="tx1"/>
                </a:solidFill>
                <a:latin typeface="Arial" charset="0"/>
              </a:defRPr>
            </a:lvl4pPr>
            <a:lvl5pPr marL="2020367" indent="-224485" defTabSz="915089">
              <a:defRPr>
                <a:solidFill>
                  <a:schemeClr val="tx1"/>
                </a:solidFill>
                <a:latin typeface="Arial" charset="0"/>
              </a:defRPr>
            </a:lvl5pPr>
            <a:lvl6pPr marL="2469337" indent="-224485" defTabSz="915089" eaLnBrk="0" fontAlgn="base" hangingPunct="0">
              <a:spcBef>
                <a:spcPct val="0"/>
              </a:spcBef>
              <a:spcAft>
                <a:spcPct val="0"/>
              </a:spcAft>
              <a:defRPr>
                <a:solidFill>
                  <a:schemeClr val="tx1"/>
                </a:solidFill>
                <a:latin typeface="Arial" charset="0"/>
              </a:defRPr>
            </a:lvl6pPr>
            <a:lvl7pPr marL="2918308" indent="-224485" defTabSz="915089" eaLnBrk="0" fontAlgn="base" hangingPunct="0">
              <a:spcBef>
                <a:spcPct val="0"/>
              </a:spcBef>
              <a:spcAft>
                <a:spcPct val="0"/>
              </a:spcAft>
              <a:defRPr>
                <a:solidFill>
                  <a:schemeClr val="tx1"/>
                </a:solidFill>
                <a:latin typeface="Arial" charset="0"/>
              </a:defRPr>
            </a:lvl7pPr>
            <a:lvl8pPr marL="3367278" indent="-224485" defTabSz="915089" eaLnBrk="0" fontAlgn="base" hangingPunct="0">
              <a:spcBef>
                <a:spcPct val="0"/>
              </a:spcBef>
              <a:spcAft>
                <a:spcPct val="0"/>
              </a:spcAft>
              <a:defRPr>
                <a:solidFill>
                  <a:schemeClr val="tx1"/>
                </a:solidFill>
                <a:latin typeface="Arial" charset="0"/>
              </a:defRPr>
            </a:lvl8pPr>
            <a:lvl9pPr marL="3816248" indent="-224485" defTabSz="915089" eaLnBrk="0" fontAlgn="base" hangingPunct="0">
              <a:spcBef>
                <a:spcPct val="0"/>
              </a:spcBef>
              <a:spcAft>
                <a:spcPct val="0"/>
              </a:spcAft>
              <a:defRPr>
                <a:solidFill>
                  <a:schemeClr val="tx1"/>
                </a:solidFill>
                <a:latin typeface="Arial" charset="0"/>
              </a:defRPr>
            </a:lvl9pPr>
          </a:lstStyle>
          <a:p>
            <a:fld id="{79564C74-71C5-41A9-9D5A-83F5F17D2794}" type="slidenum">
              <a:rPr lang="en-US" altLang="en-US" smtClean="0">
                <a:latin typeface="Times New Roman" pitchFamily="18" charset="0"/>
              </a:rPr>
              <a:pPr/>
              <a:t>10</a:t>
            </a:fld>
            <a:endParaRPr lang="en-US" altLang="en-US" smtClean="0">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xmlns="" val="4057018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58ACB23-37D7-41C5-83BC-52FB49C88E81}" type="slidenum">
              <a:rPr lang="en-US" smtClean="0"/>
              <a:pPr/>
              <a:t>13</a:t>
            </a:fld>
            <a:endParaRPr lang="en-US"/>
          </a:p>
        </p:txBody>
      </p:sp>
    </p:spTree>
    <p:extLst>
      <p:ext uri="{BB962C8B-B14F-4D97-AF65-F5344CB8AC3E}">
        <p14:creationId xmlns:p14="http://schemas.microsoft.com/office/powerpoint/2010/main" xmlns="" val="1229530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-Clear communication</a:t>
            </a:r>
            <a:r>
              <a:rPr lang="en-US" baseline="0" dirty="0" smtClean="0"/>
              <a:t> for differently abled</a:t>
            </a:r>
          </a:p>
          <a:p>
            <a:r>
              <a:rPr lang="en-US" baseline="0" dirty="0" smtClean="0"/>
              <a:t>-According to NACO guidelines- For whole blood donation, deferred for 28 days if the person has done platelet apheresis with complete red cell infusion and for 90 days if red cell infusion was not complete. Deferred for 12 months if has done Bone marrow harvest, and 6 months if has done peripheral stem cell harvest.</a:t>
            </a:r>
          </a:p>
          <a:p>
            <a:r>
              <a:rPr lang="en-US" baseline="0" dirty="0" smtClean="0"/>
              <a:t>-Refrain from strenuous work for next 24 hours.</a:t>
            </a:r>
          </a:p>
          <a:p>
            <a:r>
              <a:rPr lang="en-US" baseline="0" dirty="0" smtClean="0"/>
              <a:t>- Donor shall be free of skin diseases at the site of phlebotomy, arms/ forearms shall be free of skin punctures/ scars indicative of professional donor</a:t>
            </a:r>
          </a:p>
          <a:p>
            <a:r>
              <a:rPr lang="en-US" baseline="0" dirty="0" smtClean="0"/>
              <a:t>- For 12.5 g/dl  donor Hb level- 500 ml whole blood collection is expected to yield about 62.5 g Hb/ unit of RBCs</a:t>
            </a:r>
          </a:p>
          <a:p>
            <a:endParaRPr lang="en-US" dirty="0"/>
          </a:p>
        </p:txBody>
      </p:sp>
      <p:sp>
        <p:nvSpPr>
          <p:cNvPr id="4" name="Slide Number Placeholder 3"/>
          <p:cNvSpPr>
            <a:spLocks noGrp="1"/>
          </p:cNvSpPr>
          <p:nvPr>
            <p:ph type="sldNum" sz="quarter" idx="10"/>
          </p:nvPr>
        </p:nvSpPr>
        <p:spPr/>
        <p:txBody>
          <a:bodyPr/>
          <a:lstStyle/>
          <a:p>
            <a:fld id="{72F32B8F-4A57-48EA-A0F3-FFFCE4AAC41D}" type="slidenum">
              <a:rPr lang="en-US" smtClean="0"/>
              <a:pPr/>
              <a:t>14</a:t>
            </a:fld>
            <a:endParaRPr lang="en-US"/>
          </a:p>
        </p:txBody>
      </p:sp>
    </p:spTree>
    <p:extLst>
      <p:ext uri="{BB962C8B-B14F-4D97-AF65-F5344CB8AC3E}">
        <p14:creationId xmlns:p14="http://schemas.microsoft.com/office/powerpoint/2010/main" xmlns="" val="3970293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89">
              <a:defRPr>
                <a:solidFill>
                  <a:schemeClr val="tx1"/>
                </a:solidFill>
                <a:latin typeface="Arial" charset="0"/>
              </a:defRPr>
            </a:lvl1pPr>
            <a:lvl2pPr marL="729577" indent="-280607" defTabSz="915089">
              <a:defRPr>
                <a:solidFill>
                  <a:schemeClr val="tx1"/>
                </a:solidFill>
                <a:latin typeface="Arial" charset="0"/>
              </a:defRPr>
            </a:lvl2pPr>
            <a:lvl3pPr marL="1122426" indent="-224485" defTabSz="915089">
              <a:defRPr>
                <a:solidFill>
                  <a:schemeClr val="tx1"/>
                </a:solidFill>
                <a:latin typeface="Arial" charset="0"/>
              </a:defRPr>
            </a:lvl3pPr>
            <a:lvl4pPr marL="1571396" indent="-224485" defTabSz="915089">
              <a:defRPr>
                <a:solidFill>
                  <a:schemeClr val="tx1"/>
                </a:solidFill>
                <a:latin typeface="Arial" charset="0"/>
              </a:defRPr>
            </a:lvl4pPr>
            <a:lvl5pPr marL="2020367" indent="-224485" defTabSz="915089">
              <a:defRPr>
                <a:solidFill>
                  <a:schemeClr val="tx1"/>
                </a:solidFill>
                <a:latin typeface="Arial" charset="0"/>
              </a:defRPr>
            </a:lvl5pPr>
            <a:lvl6pPr marL="2469337" indent="-224485" defTabSz="915089" eaLnBrk="0" fontAlgn="base" hangingPunct="0">
              <a:spcBef>
                <a:spcPct val="0"/>
              </a:spcBef>
              <a:spcAft>
                <a:spcPct val="0"/>
              </a:spcAft>
              <a:defRPr>
                <a:solidFill>
                  <a:schemeClr val="tx1"/>
                </a:solidFill>
                <a:latin typeface="Arial" charset="0"/>
              </a:defRPr>
            </a:lvl6pPr>
            <a:lvl7pPr marL="2918308" indent="-224485" defTabSz="915089" eaLnBrk="0" fontAlgn="base" hangingPunct="0">
              <a:spcBef>
                <a:spcPct val="0"/>
              </a:spcBef>
              <a:spcAft>
                <a:spcPct val="0"/>
              </a:spcAft>
              <a:defRPr>
                <a:solidFill>
                  <a:schemeClr val="tx1"/>
                </a:solidFill>
                <a:latin typeface="Arial" charset="0"/>
              </a:defRPr>
            </a:lvl7pPr>
            <a:lvl8pPr marL="3367278" indent="-224485" defTabSz="915089" eaLnBrk="0" fontAlgn="base" hangingPunct="0">
              <a:spcBef>
                <a:spcPct val="0"/>
              </a:spcBef>
              <a:spcAft>
                <a:spcPct val="0"/>
              </a:spcAft>
              <a:defRPr>
                <a:solidFill>
                  <a:schemeClr val="tx1"/>
                </a:solidFill>
                <a:latin typeface="Arial" charset="0"/>
              </a:defRPr>
            </a:lvl8pPr>
            <a:lvl9pPr marL="3816248" indent="-224485" defTabSz="915089" eaLnBrk="0" fontAlgn="base" hangingPunct="0">
              <a:spcBef>
                <a:spcPct val="0"/>
              </a:spcBef>
              <a:spcAft>
                <a:spcPct val="0"/>
              </a:spcAft>
              <a:defRPr>
                <a:solidFill>
                  <a:schemeClr val="tx1"/>
                </a:solidFill>
                <a:latin typeface="Arial" charset="0"/>
              </a:defRPr>
            </a:lvl9pPr>
          </a:lstStyle>
          <a:p>
            <a:fld id="{7B356504-9080-4C8F-9AEE-2DA3A1852D38}" type="slidenum">
              <a:rPr lang="en-US" altLang="en-US" smtClean="0">
                <a:latin typeface="Times New Roman" pitchFamily="18" charset="0"/>
              </a:rPr>
              <a:pPr/>
              <a:t>28</a:t>
            </a:fld>
            <a:endParaRPr lang="en-US" altLang="en-US" smtClean="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xmlns="" val="1916297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89">
              <a:defRPr>
                <a:solidFill>
                  <a:schemeClr val="tx1"/>
                </a:solidFill>
                <a:latin typeface="Arial" charset="0"/>
              </a:defRPr>
            </a:lvl1pPr>
            <a:lvl2pPr marL="729577" indent="-280607" defTabSz="915089">
              <a:defRPr>
                <a:solidFill>
                  <a:schemeClr val="tx1"/>
                </a:solidFill>
                <a:latin typeface="Arial" charset="0"/>
              </a:defRPr>
            </a:lvl2pPr>
            <a:lvl3pPr marL="1122426" indent="-224485" defTabSz="915089">
              <a:defRPr>
                <a:solidFill>
                  <a:schemeClr val="tx1"/>
                </a:solidFill>
                <a:latin typeface="Arial" charset="0"/>
              </a:defRPr>
            </a:lvl3pPr>
            <a:lvl4pPr marL="1571396" indent="-224485" defTabSz="915089">
              <a:defRPr>
                <a:solidFill>
                  <a:schemeClr val="tx1"/>
                </a:solidFill>
                <a:latin typeface="Arial" charset="0"/>
              </a:defRPr>
            </a:lvl4pPr>
            <a:lvl5pPr marL="2020367" indent="-224485" defTabSz="915089">
              <a:defRPr>
                <a:solidFill>
                  <a:schemeClr val="tx1"/>
                </a:solidFill>
                <a:latin typeface="Arial" charset="0"/>
              </a:defRPr>
            </a:lvl5pPr>
            <a:lvl6pPr marL="2469337" indent="-224485" defTabSz="915089" eaLnBrk="0" fontAlgn="base" hangingPunct="0">
              <a:spcBef>
                <a:spcPct val="0"/>
              </a:spcBef>
              <a:spcAft>
                <a:spcPct val="0"/>
              </a:spcAft>
              <a:defRPr>
                <a:solidFill>
                  <a:schemeClr val="tx1"/>
                </a:solidFill>
                <a:latin typeface="Arial" charset="0"/>
              </a:defRPr>
            </a:lvl6pPr>
            <a:lvl7pPr marL="2918308" indent="-224485" defTabSz="915089" eaLnBrk="0" fontAlgn="base" hangingPunct="0">
              <a:spcBef>
                <a:spcPct val="0"/>
              </a:spcBef>
              <a:spcAft>
                <a:spcPct val="0"/>
              </a:spcAft>
              <a:defRPr>
                <a:solidFill>
                  <a:schemeClr val="tx1"/>
                </a:solidFill>
                <a:latin typeface="Arial" charset="0"/>
              </a:defRPr>
            </a:lvl7pPr>
            <a:lvl8pPr marL="3367278" indent="-224485" defTabSz="915089" eaLnBrk="0" fontAlgn="base" hangingPunct="0">
              <a:spcBef>
                <a:spcPct val="0"/>
              </a:spcBef>
              <a:spcAft>
                <a:spcPct val="0"/>
              </a:spcAft>
              <a:defRPr>
                <a:solidFill>
                  <a:schemeClr val="tx1"/>
                </a:solidFill>
                <a:latin typeface="Arial" charset="0"/>
              </a:defRPr>
            </a:lvl8pPr>
            <a:lvl9pPr marL="3816248" indent="-224485" defTabSz="915089" eaLnBrk="0" fontAlgn="base" hangingPunct="0">
              <a:spcBef>
                <a:spcPct val="0"/>
              </a:spcBef>
              <a:spcAft>
                <a:spcPct val="0"/>
              </a:spcAft>
              <a:defRPr>
                <a:solidFill>
                  <a:schemeClr val="tx1"/>
                </a:solidFill>
                <a:latin typeface="Arial" charset="0"/>
              </a:defRPr>
            </a:lvl9pPr>
          </a:lstStyle>
          <a:p>
            <a:fld id="{46B6D95F-5266-49AF-8083-F9E107F380FD}" type="slidenum">
              <a:rPr lang="en-US" altLang="en-US" smtClean="0">
                <a:latin typeface="Times New Roman" pitchFamily="18" charset="0"/>
              </a:rPr>
              <a:pPr/>
              <a:t>29</a:t>
            </a:fld>
            <a:endParaRPr lang="en-US" altLang="en-US" smtClean="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xmlns="" val="1545827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6480F54-D3EC-43ED-BDC6-A4C689E3A0B8}" type="slidenum">
              <a:rPr lang="en-IN" smtClean="0"/>
              <a:pPr/>
              <a:t>38</a:t>
            </a:fld>
            <a:endParaRPr lang="en-IN"/>
          </a:p>
        </p:txBody>
      </p:sp>
    </p:spTree>
    <p:extLst>
      <p:ext uri="{BB962C8B-B14F-4D97-AF65-F5344CB8AC3E}">
        <p14:creationId xmlns:p14="http://schemas.microsoft.com/office/powerpoint/2010/main" xmlns="" val="1484622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72944ADE-FB69-4C99-9DF2-5B567DDBDC94}" type="datetimeFigureOut">
              <a:rPr lang="en-IN" smtClean="0"/>
              <a:pPr/>
              <a:t>28-08-2019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C414900-18A1-4F06-B4AA-E60325807972}" type="slidenum">
              <a:rPr lang="en-IN" smtClean="0"/>
              <a:pPr/>
              <a:t>‹#›</a:t>
            </a:fld>
            <a:endParaRPr lang="en-IN"/>
          </a:p>
        </p:txBody>
      </p:sp>
    </p:spTree>
    <p:extLst>
      <p:ext uri="{BB962C8B-B14F-4D97-AF65-F5344CB8AC3E}">
        <p14:creationId xmlns:p14="http://schemas.microsoft.com/office/powerpoint/2010/main" xmlns="" val="2746133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2944ADE-FB69-4C99-9DF2-5B567DDBDC94}" type="datetimeFigureOut">
              <a:rPr lang="en-IN" smtClean="0"/>
              <a:pPr/>
              <a:t>28-08-2019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C414900-18A1-4F06-B4AA-E60325807972}" type="slidenum">
              <a:rPr lang="en-IN" smtClean="0"/>
              <a:pPr/>
              <a:t>‹#›</a:t>
            </a:fld>
            <a:endParaRPr lang="en-IN"/>
          </a:p>
        </p:txBody>
      </p:sp>
    </p:spTree>
    <p:extLst>
      <p:ext uri="{BB962C8B-B14F-4D97-AF65-F5344CB8AC3E}">
        <p14:creationId xmlns:p14="http://schemas.microsoft.com/office/powerpoint/2010/main" xmlns="" val="3407383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2944ADE-FB69-4C99-9DF2-5B567DDBDC94}" type="datetimeFigureOut">
              <a:rPr lang="en-IN" smtClean="0"/>
              <a:pPr/>
              <a:t>28-08-2019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C414900-18A1-4F06-B4AA-E60325807972}" type="slidenum">
              <a:rPr lang="en-IN" smtClean="0"/>
              <a:pPr/>
              <a:t>‹#›</a:t>
            </a:fld>
            <a:endParaRPr lang="en-IN"/>
          </a:p>
        </p:txBody>
      </p:sp>
    </p:spTree>
    <p:extLst>
      <p:ext uri="{BB962C8B-B14F-4D97-AF65-F5344CB8AC3E}">
        <p14:creationId xmlns:p14="http://schemas.microsoft.com/office/powerpoint/2010/main" xmlns="" val="2614264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p:txBody>
          <a:bodyPr/>
          <a:lstStyle>
            <a:lvl1pPr>
              <a:defRPr/>
            </a:lvl1pPr>
          </a:lstStyle>
          <a:p>
            <a:pPr>
              <a:defRPr/>
            </a:pPr>
            <a:endParaRPr lang="en-US"/>
          </a:p>
        </p:txBody>
      </p:sp>
      <p:sp>
        <p:nvSpPr>
          <p:cNvPr id="6" name="Rectangle 27"/>
          <p:cNvSpPr>
            <a:spLocks noGrp="1" noChangeArrowheads="1"/>
          </p:cNvSpPr>
          <p:nvPr>
            <p:ph type="sldNum" sz="quarter" idx="11"/>
          </p:nvPr>
        </p:nvSpPr>
        <p:spPr/>
        <p:txBody>
          <a:bodyPr/>
          <a:lstStyle>
            <a:lvl1pPr>
              <a:defRPr/>
            </a:lvl1pPr>
          </a:lstStyle>
          <a:p>
            <a:pPr>
              <a:defRPr/>
            </a:pPr>
            <a:fld id="{9625F93B-8A5A-4418-BA2F-044852F6F146}" type="slidenum">
              <a:rPr lang="en-US"/>
              <a:pPr>
                <a:defRPr/>
              </a:pPr>
              <a:t>‹#›</a:t>
            </a:fld>
            <a:endParaRPr lang="en-US"/>
          </a:p>
        </p:txBody>
      </p:sp>
      <p:sp>
        <p:nvSpPr>
          <p:cNvPr id="7" name="Rectangle 28"/>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xmlns="" val="2665088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F5C54C6F-18A2-489B-AFCE-30A40FEC07A4}" type="slidenum">
              <a:rPr lang="en-US"/>
              <a:pPr>
                <a:defRPr/>
              </a:pPr>
              <a:t>‹#›</a:t>
            </a:fld>
            <a:endParaRPr lang="en-US"/>
          </a:p>
        </p:txBody>
      </p:sp>
      <p:sp>
        <p:nvSpPr>
          <p:cNvPr id="8"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3406654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2944ADE-FB69-4C99-9DF2-5B567DDBDC94}" type="datetimeFigureOut">
              <a:rPr lang="en-IN" smtClean="0"/>
              <a:pPr/>
              <a:t>28-08-2019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C414900-18A1-4F06-B4AA-E60325807972}" type="slidenum">
              <a:rPr lang="en-IN" smtClean="0"/>
              <a:pPr/>
              <a:t>‹#›</a:t>
            </a:fld>
            <a:endParaRPr lang="en-IN"/>
          </a:p>
        </p:txBody>
      </p:sp>
    </p:spTree>
    <p:extLst>
      <p:ext uri="{BB962C8B-B14F-4D97-AF65-F5344CB8AC3E}">
        <p14:creationId xmlns:p14="http://schemas.microsoft.com/office/powerpoint/2010/main" xmlns="" val="300764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2944ADE-FB69-4C99-9DF2-5B567DDBDC94}" type="datetimeFigureOut">
              <a:rPr lang="en-IN" smtClean="0"/>
              <a:pPr/>
              <a:t>28-08-2019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C414900-18A1-4F06-B4AA-E60325807972}" type="slidenum">
              <a:rPr lang="en-IN" smtClean="0"/>
              <a:pPr/>
              <a:t>‹#›</a:t>
            </a:fld>
            <a:endParaRPr lang="en-IN"/>
          </a:p>
        </p:txBody>
      </p:sp>
    </p:spTree>
    <p:extLst>
      <p:ext uri="{BB962C8B-B14F-4D97-AF65-F5344CB8AC3E}">
        <p14:creationId xmlns:p14="http://schemas.microsoft.com/office/powerpoint/2010/main" xmlns="" val="2485548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72944ADE-FB69-4C99-9DF2-5B567DDBDC94}" type="datetimeFigureOut">
              <a:rPr lang="en-IN" smtClean="0"/>
              <a:pPr/>
              <a:t>28-08-2019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C414900-18A1-4F06-B4AA-E60325807972}" type="slidenum">
              <a:rPr lang="en-IN" smtClean="0"/>
              <a:pPr/>
              <a:t>‹#›</a:t>
            </a:fld>
            <a:endParaRPr lang="en-IN"/>
          </a:p>
        </p:txBody>
      </p:sp>
    </p:spTree>
    <p:extLst>
      <p:ext uri="{BB962C8B-B14F-4D97-AF65-F5344CB8AC3E}">
        <p14:creationId xmlns:p14="http://schemas.microsoft.com/office/powerpoint/2010/main" xmlns="" val="4188198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72944ADE-FB69-4C99-9DF2-5B567DDBDC94}" type="datetimeFigureOut">
              <a:rPr lang="en-IN" smtClean="0"/>
              <a:pPr/>
              <a:t>28-08-2019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C414900-18A1-4F06-B4AA-E60325807972}" type="slidenum">
              <a:rPr lang="en-IN" smtClean="0"/>
              <a:pPr/>
              <a:t>‹#›</a:t>
            </a:fld>
            <a:endParaRPr lang="en-IN"/>
          </a:p>
        </p:txBody>
      </p:sp>
    </p:spTree>
    <p:extLst>
      <p:ext uri="{BB962C8B-B14F-4D97-AF65-F5344CB8AC3E}">
        <p14:creationId xmlns:p14="http://schemas.microsoft.com/office/powerpoint/2010/main" xmlns="" val="92993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72944ADE-FB69-4C99-9DF2-5B567DDBDC94}" type="datetimeFigureOut">
              <a:rPr lang="en-IN" smtClean="0"/>
              <a:pPr/>
              <a:t>28-08-2019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C414900-18A1-4F06-B4AA-E60325807972}" type="slidenum">
              <a:rPr lang="en-IN" smtClean="0"/>
              <a:pPr/>
              <a:t>‹#›</a:t>
            </a:fld>
            <a:endParaRPr lang="en-IN"/>
          </a:p>
        </p:txBody>
      </p:sp>
    </p:spTree>
    <p:extLst>
      <p:ext uri="{BB962C8B-B14F-4D97-AF65-F5344CB8AC3E}">
        <p14:creationId xmlns:p14="http://schemas.microsoft.com/office/powerpoint/2010/main" xmlns="" val="1322778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44ADE-FB69-4C99-9DF2-5B567DDBDC94}" type="datetimeFigureOut">
              <a:rPr lang="en-IN" smtClean="0"/>
              <a:pPr/>
              <a:t>28-08-2019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C414900-18A1-4F06-B4AA-E60325807972}" type="slidenum">
              <a:rPr lang="en-IN" smtClean="0"/>
              <a:pPr/>
              <a:t>‹#›</a:t>
            </a:fld>
            <a:endParaRPr lang="en-IN"/>
          </a:p>
        </p:txBody>
      </p:sp>
    </p:spTree>
    <p:extLst>
      <p:ext uri="{BB962C8B-B14F-4D97-AF65-F5344CB8AC3E}">
        <p14:creationId xmlns:p14="http://schemas.microsoft.com/office/powerpoint/2010/main" xmlns="" val="1823106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944ADE-FB69-4C99-9DF2-5B567DDBDC94}" type="datetimeFigureOut">
              <a:rPr lang="en-IN" smtClean="0"/>
              <a:pPr/>
              <a:t>28-08-2019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C414900-18A1-4F06-B4AA-E60325807972}" type="slidenum">
              <a:rPr lang="en-IN" smtClean="0"/>
              <a:pPr/>
              <a:t>‹#›</a:t>
            </a:fld>
            <a:endParaRPr lang="en-IN"/>
          </a:p>
        </p:txBody>
      </p:sp>
    </p:spTree>
    <p:extLst>
      <p:ext uri="{BB962C8B-B14F-4D97-AF65-F5344CB8AC3E}">
        <p14:creationId xmlns:p14="http://schemas.microsoft.com/office/powerpoint/2010/main" xmlns="" val="2664276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944ADE-FB69-4C99-9DF2-5B567DDBDC94}" type="datetimeFigureOut">
              <a:rPr lang="en-IN" smtClean="0"/>
              <a:pPr/>
              <a:t>28-08-2019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C414900-18A1-4F06-B4AA-E60325807972}" type="slidenum">
              <a:rPr lang="en-IN" smtClean="0"/>
              <a:pPr/>
              <a:t>‹#›</a:t>
            </a:fld>
            <a:endParaRPr lang="en-IN"/>
          </a:p>
        </p:txBody>
      </p:sp>
    </p:spTree>
    <p:extLst>
      <p:ext uri="{BB962C8B-B14F-4D97-AF65-F5344CB8AC3E}">
        <p14:creationId xmlns:p14="http://schemas.microsoft.com/office/powerpoint/2010/main" xmlns="" val="2173402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44ADE-FB69-4C99-9DF2-5B567DDBDC94}" type="datetimeFigureOut">
              <a:rPr lang="en-IN" smtClean="0"/>
              <a:pPr/>
              <a:t>28-08-2019</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414900-18A1-4F06-B4AA-E60325807972}" type="slidenum">
              <a:rPr lang="en-IN" smtClean="0"/>
              <a:pPr/>
              <a:t>‹#›</a:t>
            </a:fld>
            <a:endParaRPr lang="en-IN"/>
          </a:p>
        </p:txBody>
      </p:sp>
    </p:spTree>
    <p:extLst>
      <p:ext uri="{BB962C8B-B14F-4D97-AF65-F5344CB8AC3E}">
        <p14:creationId xmlns:p14="http://schemas.microsoft.com/office/powerpoint/2010/main" xmlns="" val="3791629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images.google.co.in/imgres?imgurl=http://www.jracademy.com/~mahone/References%20and%20Other%20Links_file/image006.gif&amp;imgrefurl=http://www.jracademy.com/~mahone/References%20and%20Other%20Links_file/&amp;h=167&amp;w=165&amp;sz=2&amp;tbnid=1rnPzkYwX5YJ:&amp;tbnh=93&amp;tbnw=91&amp;hl=en&amp;start=3&amp;prev=/images?q=References&amp;svnum=10&amp;hl=en&amp;lr=&amp;sa=G" TargetMode="External"/><Relationship Id="rId1" Type="http://schemas.openxmlformats.org/officeDocument/2006/relationships/slideLayout" Target="../slideLayouts/slideLayout2.xml"/><Relationship Id="rId4" Type="http://schemas.openxmlformats.org/officeDocument/2006/relationships/hyperlink" Target="http://www.cdsco.nic.in/Drugs&amp;CosmeticAct.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631505" y="119563"/>
            <a:ext cx="1579001" cy="171312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3248605" y="976126"/>
            <a:ext cx="6400800" cy="1384995"/>
          </a:xfrm>
          <a:prstGeom prst="rect">
            <a:avLst/>
          </a:prstGeom>
        </p:spPr>
        <p:txBody>
          <a:bodyPr wrap="square">
            <a:spAutoFit/>
          </a:bodyPr>
          <a:lstStyle/>
          <a:p>
            <a:r>
              <a:rPr lang="en-GB" sz="2800" b="1" dirty="0"/>
              <a:t>                 DONOR SCREENING </a:t>
            </a:r>
            <a:br>
              <a:rPr lang="en-GB" sz="2800" b="1" dirty="0"/>
            </a:br>
            <a:r>
              <a:rPr lang="en-GB" sz="2800" b="1" dirty="0"/>
              <a:t>                                AND </a:t>
            </a:r>
            <a:br>
              <a:rPr lang="en-GB" sz="2800" b="1" dirty="0"/>
            </a:br>
            <a:r>
              <a:rPr lang="en-GB" sz="2800" b="1" dirty="0"/>
              <a:t>VOLUNTARY BLOOD DONATION CAMPS</a:t>
            </a:r>
            <a:endParaRPr lang="en-IN" sz="2800" b="1" dirty="0"/>
          </a:p>
        </p:txBody>
      </p:sp>
    </p:spTree>
    <p:extLst>
      <p:ext uri="{BB962C8B-B14F-4D97-AF65-F5344CB8AC3E}">
        <p14:creationId xmlns:p14="http://schemas.microsoft.com/office/powerpoint/2010/main" xmlns="" val="8713162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362200" y="304801"/>
            <a:ext cx="8229600" cy="1139825"/>
          </a:xfrm>
          <a:solidFill>
            <a:schemeClr val="bg1"/>
          </a:solidFill>
        </p:spPr>
        <p:txBody>
          <a:bodyPr>
            <a:normAutofit/>
          </a:bodyPr>
          <a:lstStyle/>
          <a:p>
            <a:pPr eaLnBrk="1" hangingPunct="1"/>
            <a:r>
              <a:rPr lang="en-US" altLang="en-US" sz="2800" b="1" dirty="0"/>
              <a:t> INFORMED CONSENT</a:t>
            </a:r>
          </a:p>
        </p:txBody>
      </p:sp>
      <p:sp>
        <p:nvSpPr>
          <p:cNvPr id="26627" name="Rectangle 3"/>
          <p:cNvSpPr>
            <a:spLocks noGrp="1" noChangeArrowheads="1"/>
          </p:cNvSpPr>
          <p:nvPr>
            <p:ph type="body" sz="half" idx="1"/>
          </p:nvPr>
        </p:nvSpPr>
        <p:spPr>
          <a:xfrm>
            <a:off x="1981200" y="1297219"/>
            <a:ext cx="5050904" cy="4530725"/>
          </a:xfrm>
          <a:ln>
            <a:solidFill>
              <a:schemeClr val="bg1"/>
            </a:solidFill>
          </a:ln>
          <a:effectLst>
            <a:reflection blurRad="355600" stA="45000" endPos="65000" dist="50800" dir="5400000" sy="-100000" algn="bl" rotWithShape="0"/>
            <a:softEdge rad="0"/>
          </a:effectLst>
          <a:scene3d>
            <a:camera prst="orthographicFront"/>
            <a:lightRig rig="threePt" dir="t"/>
          </a:scene3d>
          <a:sp3d>
            <a:bevelB prst="angle"/>
          </a:sp3d>
        </p:spPr>
        <p:style>
          <a:lnRef idx="2">
            <a:schemeClr val="accent3"/>
          </a:lnRef>
          <a:fillRef idx="1">
            <a:schemeClr val="lt1"/>
          </a:fillRef>
          <a:effectRef idx="0">
            <a:schemeClr val="accent3"/>
          </a:effectRef>
          <a:fontRef idx="minor">
            <a:schemeClr val="dk1"/>
          </a:fontRef>
        </p:style>
        <p:txBody>
          <a:bodyPr>
            <a:normAutofit/>
          </a:bodyPr>
          <a:lstStyle/>
          <a:p>
            <a:pPr eaLnBrk="1" hangingPunct="1"/>
            <a:endParaRPr lang="en-US" altLang="en-US" sz="3200" dirty="0"/>
          </a:p>
          <a:p>
            <a:pPr algn="just" eaLnBrk="1" hangingPunct="1">
              <a:buFont typeface="Wingdings" pitchFamily="2" charset="2"/>
              <a:buNone/>
            </a:pPr>
            <a:r>
              <a:rPr lang="en-US" altLang="en-US" sz="3200" b="1" dirty="0"/>
              <a:t>   </a:t>
            </a:r>
            <a:r>
              <a:rPr lang="en-US" altLang="en-US" sz="3600" b="1" dirty="0"/>
              <a:t>The donor has to sign the consent for blood donation on the Donor Questionnaire form</a:t>
            </a:r>
          </a:p>
        </p:txBody>
      </p:sp>
      <p:sp>
        <p:nvSpPr>
          <p:cNvPr id="2" name="Oval 1"/>
          <p:cNvSpPr/>
          <p:nvPr/>
        </p:nvSpPr>
        <p:spPr>
          <a:xfrm>
            <a:off x="1752600" y="1297219"/>
            <a:ext cx="5715000" cy="33584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Content Placeholder 2"/>
          <p:cNvSpPr>
            <a:spLocks noGrp="1"/>
          </p:cNvSpPr>
          <p:nvPr>
            <p:ph sz="half" idx="2"/>
          </p:nvPr>
        </p:nvSpPr>
        <p:spPr/>
        <p:txBody>
          <a:bodyPr/>
          <a:lstStyle/>
          <a:p>
            <a:endParaRPr lang="en-IN"/>
          </a:p>
        </p:txBody>
      </p:sp>
    </p:spTree>
    <p:extLst>
      <p:ext uri="{BB962C8B-B14F-4D97-AF65-F5344CB8AC3E}">
        <p14:creationId xmlns:p14="http://schemas.microsoft.com/office/powerpoint/2010/main" xmlns="" val="38053650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8" name="Freeform 6"/>
          <p:cNvSpPr>
            <a:spLocks/>
          </p:cNvSpPr>
          <p:nvPr/>
        </p:nvSpPr>
        <p:spPr bwMode="auto">
          <a:xfrm>
            <a:off x="5457825" y="1189038"/>
            <a:ext cx="203200" cy="107950"/>
          </a:xfrm>
          <a:custGeom>
            <a:avLst/>
            <a:gdLst>
              <a:gd name="T0" fmla="*/ 0 w 128"/>
              <a:gd name="T1" fmla="*/ 56 h 68"/>
              <a:gd name="T2" fmla="*/ 55 w 128"/>
              <a:gd name="T3" fmla="*/ 56 h 68"/>
              <a:gd name="T4" fmla="*/ 109 w 128"/>
              <a:gd name="T5" fmla="*/ 37 h 68"/>
              <a:gd name="T6" fmla="*/ 119 w 128"/>
              <a:gd name="T7" fmla="*/ 10 h 68"/>
              <a:gd name="T8" fmla="*/ 27 w 128"/>
              <a:gd name="T9" fmla="*/ 37 h 68"/>
              <a:gd name="T10" fmla="*/ 9 w 128"/>
              <a:gd name="T11" fmla="*/ 56 h 68"/>
              <a:gd name="T12" fmla="*/ 0 w 128"/>
              <a:gd name="T13" fmla="*/ 56 h 68"/>
            </a:gdLst>
            <a:ahLst/>
            <a:cxnLst>
              <a:cxn ang="0">
                <a:pos x="T0" y="T1"/>
              </a:cxn>
              <a:cxn ang="0">
                <a:pos x="T2" y="T3"/>
              </a:cxn>
              <a:cxn ang="0">
                <a:pos x="T4" y="T5"/>
              </a:cxn>
              <a:cxn ang="0">
                <a:pos x="T6" y="T7"/>
              </a:cxn>
              <a:cxn ang="0">
                <a:pos x="T8" y="T9"/>
              </a:cxn>
              <a:cxn ang="0">
                <a:pos x="T10" y="T11"/>
              </a:cxn>
              <a:cxn ang="0">
                <a:pos x="T12" y="T13"/>
              </a:cxn>
            </a:cxnLst>
            <a:rect l="0" t="0" r="r" b="b"/>
            <a:pathLst>
              <a:path w="128" h="68">
                <a:moveTo>
                  <a:pt x="0" y="56"/>
                </a:moveTo>
                <a:cubicBezTo>
                  <a:pt x="35" y="68"/>
                  <a:pt x="19" y="68"/>
                  <a:pt x="55" y="56"/>
                </a:cubicBezTo>
                <a:cubicBezTo>
                  <a:pt x="73" y="50"/>
                  <a:pt x="109" y="37"/>
                  <a:pt x="109" y="37"/>
                </a:cubicBezTo>
                <a:cubicBezTo>
                  <a:pt x="112" y="28"/>
                  <a:pt x="128" y="13"/>
                  <a:pt x="119" y="10"/>
                </a:cubicBezTo>
                <a:cubicBezTo>
                  <a:pt x="88" y="0"/>
                  <a:pt x="50" y="18"/>
                  <a:pt x="27" y="37"/>
                </a:cubicBezTo>
                <a:cubicBezTo>
                  <a:pt x="20" y="42"/>
                  <a:pt x="16" y="51"/>
                  <a:pt x="9" y="56"/>
                </a:cubicBezTo>
                <a:cubicBezTo>
                  <a:pt x="7" y="58"/>
                  <a:pt x="3" y="56"/>
                  <a:pt x="0" y="56"/>
                </a:cubicBezTo>
                <a:close/>
              </a:path>
            </a:pathLst>
          </a:custGeom>
          <a:solidFill>
            <a:srgbClr val="9933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19" name="Freeform 7"/>
          <p:cNvSpPr>
            <a:spLocks/>
          </p:cNvSpPr>
          <p:nvPr/>
        </p:nvSpPr>
        <p:spPr bwMode="auto">
          <a:xfrm>
            <a:off x="5775326" y="1177926"/>
            <a:ext cx="250825" cy="195263"/>
          </a:xfrm>
          <a:custGeom>
            <a:avLst/>
            <a:gdLst>
              <a:gd name="T0" fmla="*/ 19 w 158"/>
              <a:gd name="T1" fmla="*/ 8 h 123"/>
              <a:gd name="T2" fmla="*/ 83 w 158"/>
              <a:gd name="T3" fmla="*/ 35 h 123"/>
              <a:gd name="T4" fmla="*/ 111 w 158"/>
              <a:gd name="T5" fmla="*/ 53 h 123"/>
              <a:gd name="T6" fmla="*/ 138 w 158"/>
              <a:gd name="T7" fmla="*/ 63 h 123"/>
              <a:gd name="T8" fmla="*/ 156 w 158"/>
              <a:gd name="T9" fmla="*/ 90 h 123"/>
              <a:gd name="T10" fmla="*/ 101 w 158"/>
              <a:gd name="T11" fmla="*/ 99 h 123"/>
              <a:gd name="T12" fmla="*/ 28 w 158"/>
              <a:gd name="T13" fmla="*/ 44 h 123"/>
              <a:gd name="T14" fmla="*/ 19 w 158"/>
              <a:gd name="T15" fmla="*/ 8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23">
                <a:moveTo>
                  <a:pt x="19" y="8"/>
                </a:moveTo>
                <a:cubicBezTo>
                  <a:pt x="90" y="54"/>
                  <a:pt x="0" y="0"/>
                  <a:pt x="83" y="35"/>
                </a:cubicBezTo>
                <a:cubicBezTo>
                  <a:pt x="93" y="39"/>
                  <a:pt x="101" y="48"/>
                  <a:pt x="111" y="53"/>
                </a:cubicBezTo>
                <a:cubicBezTo>
                  <a:pt x="120" y="57"/>
                  <a:pt x="129" y="60"/>
                  <a:pt x="138" y="63"/>
                </a:cubicBezTo>
                <a:cubicBezTo>
                  <a:pt x="144" y="72"/>
                  <a:pt x="158" y="79"/>
                  <a:pt x="156" y="90"/>
                </a:cubicBezTo>
                <a:cubicBezTo>
                  <a:pt x="149" y="123"/>
                  <a:pt x="113" y="103"/>
                  <a:pt x="101" y="99"/>
                </a:cubicBezTo>
                <a:cubicBezTo>
                  <a:pt x="40" y="58"/>
                  <a:pt x="62" y="78"/>
                  <a:pt x="28" y="44"/>
                </a:cubicBezTo>
                <a:cubicBezTo>
                  <a:pt x="18" y="14"/>
                  <a:pt x="19" y="26"/>
                  <a:pt x="19" y="8"/>
                </a:cubicBezTo>
                <a:close/>
              </a:path>
            </a:pathLst>
          </a:custGeom>
          <a:solidFill>
            <a:srgbClr val="9933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21" name="Oval 9"/>
          <p:cNvSpPr>
            <a:spLocks noChangeArrowheads="1"/>
          </p:cNvSpPr>
          <p:nvPr/>
        </p:nvSpPr>
        <p:spPr bwMode="auto">
          <a:xfrm>
            <a:off x="5562600" y="1371600"/>
            <a:ext cx="76200" cy="76200"/>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115722" name="Oval 10"/>
          <p:cNvSpPr>
            <a:spLocks noChangeArrowheads="1"/>
          </p:cNvSpPr>
          <p:nvPr/>
        </p:nvSpPr>
        <p:spPr bwMode="auto">
          <a:xfrm>
            <a:off x="5791200" y="1371600"/>
            <a:ext cx="76200" cy="76200"/>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115725" name="Freeform 13"/>
          <p:cNvSpPr>
            <a:spLocks/>
          </p:cNvSpPr>
          <p:nvPr/>
        </p:nvSpPr>
        <p:spPr bwMode="auto">
          <a:xfrm>
            <a:off x="5472114" y="1566864"/>
            <a:ext cx="231775" cy="376237"/>
          </a:xfrm>
          <a:custGeom>
            <a:avLst/>
            <a:gdLst>
              <a:gd name="T0" fmla="*/ 64 w 146"/>
              <a:gd name="T1" fmla="*/ 0 h 237"/>
              <a:gd name="T2" fmla="*/ 0 w 146"/>
              <a:gd name="T3" fmla="*/ 128 h 237"/>
              <a:gd name="T4" fmla="*/ 9 w 146"/>
              <a:gd name="T5" fmla="*/ 192 h 237"/>
              <a:gd name="T6" fmla="*/ 100 w 146"/>
              <a:gd name="T7" fmla="*/ 192 h 237"/>
              <a:gd name="T8" fmla="*/ 146 w 146"/>
              <a:gd name="T9" fmla="*/ 192 h 237"/>
            </a:gdLst>
            <a:ahLst/>
            <a:cxnLst>
              <a:cxn ang="0">
                <a:pos x="T0" y="T1"/>
              </a:cxn>
              <a:cxn ang="0">
                <a:pos x="T2" y="T3"/>
              </a:cxn>
              <a:cxn ang="0">
                <a:pos x="T4" y="T5"/>
              </a:cxn>
              <a:cxn ang="0">
                <a:pos x="T6" y="T7"/>
              </a:cxn>
              <a:cxn ang="0">
                <a:pos x="T8" y="T9"/>
              </a:cxn>
            </a:cxnLst>
            <a:rect l="0" t="0" r="r" b="b"/>
            <a:pathLst>
              <a:path w="146" h="237">
                <a:moveTo>
                  <a:pt x="64" y="0"/>
                </a:moveTo>
                <a:cubicBezTo>
                  <a:pt x="30" y="36"/>
                  <a:pt x="28" y="87"/>
                  <a:pt x="0" y="128"/>
                </a:cubicBezTo>
                <a:cubicBezTo>
                  <a:pt x="3" y="149"/>
                  <a:pt x="2" y="172"/>
                  <a:pt x="9" y="192"/>
                </a:cubicBezTo>
                <a:cubicBezTo>
                  <a:pt x="24" y="237"/>
                  <a:pt x="73" y="196"/>
                  <a:pt x="100" y="192"/>
                </a:cubicBezTo>
                <a:cubicBezTo>
                  <a:pt x="115" y="190"/>
                  <a:pt x="131" y="192"/>
                  <a:pt x="146" y="192"/>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26" name="Freeform 14"/>
          <p:cNvSpPr>
            <a:spLocks/>
          </p:cNvSpPr>
          <p:nvPr/>
        </p:nvSpPr>
        <p:spPr bwMode="auto">
          <a:xfrm>
            <a:off x="5472114" y="1176338"/>
            <a:ext cx="111125" cy="406400"/>
          </a:xfrm>
          <a:custGeom>
            <a:avLst/>
            <a:gdLst>
              <a:gd name="T0" fmla="*/ 36 w 70"/>
              <a:gd name="T1" fmla="*/ 256 h 256"/>
              <a:gd name="T2" fmla="*/ 0 w 70"/>
              <a:gd name="T3" fmla="*/ 0 h 256"/>
            </a:gdLst>
            <a:ahLst/>
            <a:cxnLst>
              <a:cxn ang="0">
                <a:pos x="T0" y="T1"/>
              </a:cxn>
              <a:cxn ang="0">
                <a:pos x="T2" y="T3"/>
              </a:cxn>
            </a:cxnLst>
            <a:rect l="0" t="0" r="r" b="b"/>
            <a:pathLst>
              <a:path w="70" h="256">
                <a:moveTo>
                  <a:pt x="36" y="256"/>
                </a:moveTo>
                <a:cubicBezTo>
                  <a:pt x="70" y="161"/>
                  <a:pt x="0" y="89"/>
                  <a:pt x="0" y="0"/>
                </a:cubicBezTo>
              </a:path>
            </a:pathLst>
          </a:cu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27" name="Freeform 15"/>
          <p:cNvSpPr>
            <a:spLocks/>
          </p:cNvSpPr>
          <p:nvPr/>
        </p:nvSpPr>
        <p:spPr bwMode="auto">
          <a:xfrm>
            <a:off x="5572125" y="1785939"/>
            <a:ext cx="450850" cy="217487"/>
          </a:xfrm>
          <a:custGeom>
            <a:avLst/>
            <a:gdLst>
              <a:gd name="T0" fmla="*/ 19 w 284"/>
              <a:gd name="T1" fmla="*/ 64 h 137"/>
              <a:gd name="T2" fmla="*/ 19 w 284"/>
              <a:gd name="T3" fmla="*/ 118 h 137"/>
              <a:gd name="T4" fmla="*/ 74 w 284"/>
              <a:gd name="T5" fmla="*/ 137 h 137"/>
              <a:gd name="T6" fmla="*/ 165 w 284"/>
              <a:gd name="T7" fmla="*/ 118 h 137"/>
              <a:gd name="T8" fmla="*/ 211 w 284"/>
              <a:gd name="T9" fmla="*/ 82 h 137"/>
              <a:gd name="T10" fmla="*/ 284 w 284"/>
              <a:gd name="T11" fmla="*/ 0 h 137"/>
            </a:gdLst>
            <a:ahLst/>
            <a:cxnLst>
              <a:cxn ang="0">
                <a:pos x="T0" y="T1"/>
              </a:cxn>
              <a:cxn ang="0">
                <a:pos x="T2" y="T3"/>
              </a:cxn>
              <a:cxn ang="0">
                <a:pos x="T4" y="T5"/>
              </a:cxn>
              <a:cxn ang="0">
                <a:pos x="T6" y="T7"/>
              </a:cxn>
              <a:cxn ang="0">
                <a:pos x="T8" y="T9"/>
              </a:cxn>
              <a:cxn ang="0">
                <a:pos x="T10" y="T11"/>
              </a:cxn>
            </a:cxnLst>
            <a:rect l="0" t="0" r="r" b="b"/>
            <a:pathLst>
              <a:path w="284" h="137">
                <a:moveTo>
                  <a:pt x="19" y="64"/>
                </a:moveTo>
                <a:cubicBezTo>
                  <a:pt x="14" y="78"/>
                  <a:pt x="0" y="104"/>
                  <a:pt x="19" y="118"/>
                </a:cubicBezTo>
                <a:cubicBezTo>
                  <a:pt x="35" y="129"/>
                  <a:pt x="74" y="137"/>
                  <a:pt x="74" y="137"/>
                </a:cubicBezTo>
                <a:cubicBezTo>
                  <a:pt x="104" y="130"/>
                  <a:pt x="136" y="129"/>
                  <a:pt x="165" y="118"/>
                </a:cubicBezTo>
                <a:cubicBezTo>
                  <a:pt x="183" y="111"/>
                  <a:pt x="195" y="93"/>
                  <a:pt x="211" y="82"/>
                </a:cubicBezTo>
                <a:cubicBezTo>
                  <a:pt x="225" y="40"/>
                  <a:pt x="254" y="30"/>
                  <a:pt x="284" y="0"/>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28" name="Freeform 16"/>
          <p:cNvSpPr>
            <a:spLocks/>
          </p:cNvSpPr>
          <p:nvPr/>
        </p:nvSpPr>
        <p:spPr bwMode="auto">
          <a:xfrm>
            <a:off x="5616575" y="2060576"/>
            <a:ext cx="623888" cy="284163"/>
          </a:xfrm>
          <a:custGeom>
            <a:avLst/>
            <a:gdLst>
              <a:gd name="T0" fmla="*/ 0 w 393"/>
              <a:gd name="T1" fmla="*/ 0 h 179"/>
              <a:gd name="T2" fmla="*/ 37 w 393"/>
              <a:gd name="T3" fmla="*/ 46 h 179"/>
              <a:gd name="T4" fmla="*/ 19 w 393"/>
              <a:gd name="T5" fmla="*/ 73 h 179"/>
              <a:gd name="T6" fmla="*/ 9 w 393"/>
              <a:gd name="T7" fmla="*/ 101 h 179"/>
              <a:gd name="T8" fmla="*/ 19 w 393"/>
              <a:gd name="T9" fmla="*/ 137 h 179"/>
              <a:gd name="T10" fmla="*/ 46 w 393"/>
              <a:gd name="T11" fmla="*/ 147 h 179"/>
              <a:gd name="T12" fmla="*/ 101 w 393"/>
              <a:gd name="T13" fmla="*/ 174 h 179"/>
              <a:gd name="T14" fmla="*/ 284 w 393"/>
              <a:gd name="T15" fmla="*/ 128 h 179"/>
              <a:gd name="T16" fmla="*/ 348 w 393"/>
              <a:gd name="T17" fmla="*/ 64 h 179"/>
              <a:gd name="T18" fmla="*/ 393 w 393"/>
              <a:gd name="T19" fmla="*/ 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3" h="179">
                <a:moveTo>
                  <a:pt x="0" y="0"/>
                </a:moveTo>
                <a:cubicBezTo>
                  <a:pt x="8" y="8"/>
                  <a:pt x="37" y="35"/>
                  <a:pt x="37" y="46"/>
                </a:cubicBezTo>
                <a:cubicBezTo>
                  <a:pt x="37" y="57"/>
                  <a:pt x="24" y="63"/>
                  <a:pt x="19" y="73"/>
                </a:cubicBezTo>
                <a:cubicBezTo>
                  <a:pt x="15" y="82"/>
                  <a:pt x="12" y="92"/>
                  <a:pt x="9" y="101"/>
                </a:cubicBezTo>
                <a:cubicBezTo>
                  <a:pt x="12" y="113"/>
                  <a:pt x="11" y="127"/>
                  <a:pt x="19" y="137"/>
                </a:cubicBezTo>
                <a:cubicBezTo>
                  <a:pt x="25" y="144"/>
                  <a:pt x="37" y="143"/>
                  <a:pt x="46" y="147"/>
                </a:cubicBezTo>
                <a:cubicBezTo>
                  <a:pt x="108" y="179"/>
                  <a:pt x="39" y="154"/>
                  <a:pt x="101" y="174"/>
                </a:cubicBezTo>
                <a:cubicBezTo>
                  <a:pt x="167" y="166"/>
                  <a:pt x="222" y="148"/>
                  <a:pt x="284" y="128"/>
                </a:cubicBezTo>
                <a:cubicBezTo>
                  <a:pt x="303" y="100"/>
                  <a:pt x="325" y="87"/>
                  <a:pt x="348" y="64"/>
                </a:cubicBezTo>
                <a:cubicBezTo>
                  <a:pt x="357" y="37"/>
                  <a:pt x="360" y="9"/>
                  <a:pt x="393" y="9"/>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29" name="Freeform 17"/>
          <p:cNvSpPr>
            <a:spLocks/>
          </p:cNvSpPr>
          <p:nvPr/>
        </p:nvSpPr>
        <p:spPr bwMode="auto">
          <a:xfrm>
            <a:off x="6256338" y="1292225"/>
            <a:ext cx="203200" cy="395288"/>
          </a:xfrm>
          <a:custGeom>
            <a:avLst/>
            <a:gdLst>
              <a:gd name="T0" fmla="*/ 0 w 128"/>
              <a:gd name="T1" fmla="*/ 73 h 249"/>
              <a:gd name="T2" fmla="*/ 64 w 128"/>
              <a:gd name="T3" fmla="*/ 0 h 249"/>
              <a:gd name="T4" fmla="*/ 128 w 128"/>
              <a:gd name="T5" fmla="*/ 64 h 249"/>
              <a:gd name="T6" fmla="*/ 91 w 128"/>
              <a:gd name="T7" fmla="*/ 146 h 249"/>
              <a:gd name="T8" fmla="*/ 82 w 128"/>
              <a:gd name="T9" fmla="*/ 219 h 249"/>
              <a:gd name="T10" fmla="*/ 73 w 128"/>
              <a:gd name="T11" fmla="*/ 247 h 249"/>
              <a:gd name="T12" fmla="*/ 27 w 128"/>
              <a:gd name="T13" fmla="*/ 228 h 249"/>
            </a:gdLst>
            <a:ahLst/>
            <a:cxnLst>
              <a:cxn ang="0">
                <a:pos x="T0" y="T1"/>
              </a:cxn>
              <a:cxn ang="0">
                <a:pos x="T2" y="T3"/>
              </a:cxn>
              <a:cxn ang="0">
                <a:pos x="T4" y="T5"/>
              </a:cxn>
              <a:cxn ang="0">
                <a:pos x="T6" y="T7"/>
              </a:cxn>
              <a:cxn ang="0">
                <a:pos x="T8" y="T9"/>
              </a:cxn>
              <a:cxn ang="0">
                <a:pos x="T10" y="T11"/>
              </a:cxn>
              <a:cxn ang="0">
                <a:pos x="T12" y="T13"/>
              </a:cxn>
            </a:cxnLst>
            <a:rect l="0" t="0" r="r" b="b"/>
            <a:pathLst>
              <a:path w="128" h="249">
                <a:moveTo>
                  <a:pt x="0" y="73"/>
                </a:moveTo>
                <a:cubicBezTo>
                  <a:pt x="42" y="9"/>
                  <a:pt x="18" y="30"/>
                  <a:pt x="64" y="0"/>
                </a:cubicBezTo>
                <a:cubicBezTo>
                  <a:pt x="114" y="12"/>
                  <a:pt x="111" y="17"/>
                  <a:pt x="128" y="64"/>
                </a:cubicBezTo>
                <a:cubicBezTo>
                  <a:pt x="117" y="93"/>
                  <a:pt x="101" y="116"/>
                  <a:pt x="91" y="146"/>
                </a:cubicBezTo>
                <a:cubicBezTo>
                  <a:pt x="88" y="170"/>
                  <a:pt x="86" y="195"/>
                  <a:pt x="82" y="219"/>
                </a:cubicBezTo>
                <a:cubicBezTo>
                  <a:pt x="80" y="229"/>
                  <a:pt x="82" y="243"/>
                  <a:pt x="73" y="247"/>
                </a:cubicBezTo>
                <a:cubicBezTo>
                  <a:pt x="68" y="249"/>
                  <a:pt x="34" y="231"/>
                  <a:pt x="27" y="228"/>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30" name="Freeform 18"/>
          <p:cNvSpPr>
            <a:spLocks/>
          </p:cNvSpPr>
          <p:nvPr/>
        </p:nvSpPr>
        <p:spPr bwMode="auto">
          <a:xfrm>
            <a:off x="6270625" y="1450975"/>
            <a:ext cx="71438" cy="146050"/>
          </a:xfrm>
          <a:custGeom>
            <a:avLst/>
            <a:gdLst>
              <a:gd name="T0" fmla="*/ 27 w 45"/>
              <a:gd name="T1" fmla="*/ 0 h 92"/>
              <a:gd name="T2" fmla="*/ 45 w 45"/>
              <a:gd name="T3" fmla="*/ 19 h 92"/>
              <a:gd name="T4" fmla="*/ 27 w 45"/>
              <a:gd name="T5" fmla="*/ 46 h 92"/>
              <a:gd name="T6" fmla="*/ 18 w 45"/>
              <a:gd name="T7" fmla="*/ 73 h 92"/>
              <a:gd name="T8" fmla="*/ 0 w 45"/>
              <a:gd name="T9" fmla="*/ 92 h 92"/>
            </a:gdLst>
            <a:ahLst/>
            <a:cxnLst>
              <a:cxn ang="0">
                <a:pos x="T0" y="T1"/>
              </a:cxn>
              <a:cxn ang="0">
                <a:pos x="T2" y="T3"/>
              </a:cxn>
              <a:cxn ang="0">
                <a:pos x="T4" y="T5"/>
              </a:cxn>
              <a:cxn ang="0">
                <a:pos x="T6" y="T7"/>
              </a:cxn>
              <a:cxn ang="0">
                <a:pos x="T8" y="T9"/>
              </a:cxn>
            </a:cxnLst>
            <a:rect l="0" t="0" r="r" b="b"/>
            <a:pathLst>
              <a:path w="45" h="92">
                <a:moveTo>
                  <a:pt x="27" y="0"/>
                </a:moveTo>
                <a:cubicBezTo>
                  <a:pt x="33" y="6"/>
                  <a:pt x="45" y="10"/>
                  <a:pt x="45" y="19"/>
                </a:cubicBezTo>
                <a:cubicBezTo>
                  <a:pt x="45" y="30"/>
                  <a:pt x="32" y="36"/>
                  <a:pt x="27" y="46"/>
                </a:cubicBezTo>
                <a:cubicBezTo>
                  <a:pt x="23" y="54"/>
                  <a:pt x="23" y="65"/>
                  <a:pt x="18" y="73"/>
                </a:cubicBezTo>
                <a:cubicBezTo>
                  <a:pt x="14" y="81"/>
                  <a:pt x="0" y="92"/>
                  <a:pt x="0" y="92"/>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31" name="Freeform 19"/>
          <p:cNvSpPr>
            <a:spLocks/>
          </p:cNvSpPr>
          <p:nvPr/>
        </p:nvSpPr>
        <p:spPr bwMode="auto">
          <a:xfrm>
            <a:off x="5240339" y="812801"/>
            <a:ext cx="1539875" cy="1203325"/>
          </a:xfrm>
          <a:custGeom>
            <a:avLst/>
            <a:gdLst>
              <a:gd name="T0" fmla="*/ 137 w 970"/>
              <a:gd name="T1" fmla="*/ 229 h 758"/>
              <a:gd name="T2" fmla="*/ 82 w 970"/>
              <a:gd name="T3" fmla="*/ 247 h 758"/>
              <a:gd name="T4" fmla="*/ 54 w 970"/>
              <a:gd name="T5" fmla="*/ 256 h 758"/>
              <a:gd name="T6" fmla="*/ 18 w 970"/>
              <a:gd name="T7" fmla="*/ 302 h 758"/>
              <a:gd name="T8" fmla="*/ 0 w 970"/>
              <a:gd name="T9" fmla="*/ 329 h 758"/>
              <a:gd name="T10" fmla="*/ 64 w 970"/>
              <a:gd name="T11" fmla="*/ 229 h 758"/>
              <a:gd name="T12" fmla="*/ 82 w 970"/>
              <a:gd name="T13" fmla="*/ 210 h 758"/>
              <a:gd name="T14" fmla="*/ 137 w 970"/>
              <a:gd name="T15" fmla="*/ 201 h 758"/>
              <a:gd name="T16" fmla="*/ 109 w 970"/>
              <a:gd name="T17" fmla="*/ 146 h 758"/>
              <a:gd name="T18" fmla="*/ 201 w 970"/>
              <a:gd name="T19" fmla="*/ 119 h 758"/>
              <a:gd name="T20" fmla="*/ 256 w 970"/>
              <a:gd name="T21" fmla="*/ 91 h 758"/>
              <a:gd name="T22" fmla="*/ 310 w 970"/>
              <a:gd name="T23" fmla="*/ 37 h 758"/>
              <a:gd name="T24" fmla="*/ 329 w 970"/>
              <a:gd name="T25" fmla="*/ 18 h 758"/>
              <a:gd name="T26" fmla="*/ 530 w 970"/>
              <a:gd name="T27" fmla="*/ 0 h 758"/>
              <a:gd name="T28" fmla="*/ 758 w 970"/>
              <a:gd name="T29" fmla="*/ 37 h 758"/>
              <a:gd name="T30" fmla="*/ 786 w 970"/>
              <a:gd name="T31" fmla="*/ 119 h 758"/>
              <a:gd name="T32" fmla="*/ 758 w 970"/>
              <a:gd name="T33" fmla="*/ 110 h 758"/>
              <a:gd name="T34" fmla="*/ 841 w 970"/>
              <a:gd name="T35" fmla="*/ 128 h 758"/>
              <a:gd name="T36" fmla="*/ 905 w 970"/>
              <a:gd name="T37" fmla="*/ 183 h 758"/>
              <a:gd name="T38" fmla="*/ 960 w 970"/>
              <a:gd name="T39" fmla="*/ 247 h 758"/>
              <a:gd name="T40" fmla="*/ 950 w 970"/>
              <a:gd name="T41" fmla="*/ 384 h 758"/>
              <a:gd name="T42" fmla="*/ 914 w 970"/>
              <a:gd name="T43" fmla="*/ 494 h 758"/>
              <a:gd name="T44" fmla="*/ 905 w 970"/>
              <a:gd name="T45" fmla="*/ 521 h 758"/>
              <a:gd name="T46" fmla="*/ 886 w 970"/>
              <a:gd name="T47" fmla="*/ 549 h 758"/>
              <a:gd name="T48" fmla="*/ 850 w 970"/>
              <a:gd name="T49" fmla="*/ 622 h 758"/>
              <a:gd name="T50" fmla="*/ 768 w 970"/>
              <a:gd name="T51" fmla="*/ 695 h 758"/>
              <a:gd name="T52" fmla="*/ 740 w 970"/>
              <a:gd name="T53" fmla="*/ 658 h 758"/>
              <a:gd name="T54" fmla="*/ 740 w 970"/>
              <a:gd name="T55" fmla="*/ 603 h 758"/>
              <a:gd name="T56" fmla="*/ 722 w 970"/>
              <a:gd name="T57" fmla="*/ 576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0" h="758">
                <a:moveTo>
                  <a:pt x="137" y="229"/>
                </a:moveTo>
                <a:cubicBezTo>
                  <a:pt x="119" y="235"/>
                  <a:pt x="100" y="241"/>
                  <a:pt x="82" y="247"/>
                </a:cubicBezTo>
                <a:cubicBezTo>
                  <a:pt x="73" y="250"/>
                  <a:pt x="54" y="256"/>
                  <a:pt x="54" y="256"/>
                </a:cubicBezTo>
                <a:cubicBezTo>
                  <a:pt x="0" y="338"/>
                  <a:pt x="69" y="237"/>
                  <a:pt x="18" y="302"/>
                </a:cubicBezTo>
                <a:cubicBezTo>
                  <a:pt x="11" y="311"/>
                  <a:pt x="0" y="340"/>
                  <a:pt x="0" y="329"/>
                </a:cubicBezTo>
                <a:cubicBezTo>
                  <a:pt x="0" y="280"/>
                  <a:pt x="31" y="255"/>
                  <a:pt x="64" y="229"/>
                </a:cubicBezTo>
                <a:cubicBezTo>
                  <a:pt x="71" y="224"/>
                  <a:pt x="74" y="213"/>
                  <a:pt x="82" y="210"/>
                </a:cubicBezTo>
                <a:cubicBezTo>
                  <a:pt x="99" y="203"/>
                  <a:pt x="119" y="204"/>
                  <a:pt x="137" y="201"/>
                </a:cubicBezTo>
                <a:cubicBezTo>
                  <a:pt x="170" y="151"/>
                  <a:pt x="149" y="186"/>
                  <a:pt x="109" y="146"/>
                </a:cubicBezTo>
                <a:cubicBezTo>
                  <a:pt x="176" y="124"/>
                  <a:pt x="145" y="133"/>
                  <a:pt x="201" y="119"/>
                </a:cubicBezTo>
                <a:cubicBezTo>
                  <a:pt x="218" y="108"/>
                  <a:pt x="240" y="104"/>
                  <a:pt x="256" y="91"/>
                </a:cubicBezTo>
                <a:cubicBezTo>
                  <a:pt x="276" y="75"/>
                  <a:pt x="292" y="55"/>
                  <a:pt x="310" y="37"/>
                </a:cubicBezTo>
                <a:cubicBezTo>
                  <a:pt x="316" y="31"/>
                  <a:pt x="320" y="19"/>
                  <a:pt x="329" y="18"/>
                </a:cubicBezTo>
                <a:cubicBezTo>
                  <a:pt x="432" y="1"/>
                  <a:pt x="365" y="10"/>
                  <a:pt x="530" y="0"/>
                </a:cubicBezTo>
                <a:cubicBezTo>
                  <a:pt x="625" y="6"/>
                  <a:pt x="678" y="7"/>
                  <a:pt x="758" y="37"/>
                </a:cubicBezTo>
                <a:cubicBezTo>
                  <a:pt x="775" y="82"/>
                  <a:pt x="765" y="55"/>
                  <a:pt x="786" y="119"/>
                </a:cubicBezTo>
                <a:cubicBezTo>
                  <a:pt x="789" y="128"/>
                  <a:pt x="748" y="110"/>
                  <a:pt x="758" y="110"/>
                </a:cubicBezTo>
                <a:cubicBezTo>
                  <a:pt x="790" y="110"/>
                  <a:pt x="813" y="119"/>
                  <a:pt x="841" y="128"/>
                </a:cubicBezTo>
                <a:cubicBezTo>
                  <a:pt x="866" y="145"/>
                  <a:pt x="883" y="163"/>
                  <a:pt x="905" y="183"/>
                </a:cubicBezTo>
                <a:cubicBezTo>
                  <a:pt x="917" y="218"/>
                  <a:pt x="929" y="227"/>
                  <a:pt x="960" y="247"/>
                </a:cubicBezTo>
                <a:cubicBezTo>
                  <a:pt x="970" y="305"/>
                  <a:pt x="961" y="328"/>
                  <a:pt x="950" y="384"/>
                </a:cubicBezTo>
                <a:cubicBezTo>
                  <a:pt x="942" y="427"/>
                  <a:pt x="944" y="462"/>
                  <a:pt x="914" y="494"/>
                </a:cubicBezTo>
                <a:cubicBezTo>
                  <a:pt x="911" y="503"/>
                  <a:pt x="909" y="513"/>
                  <a:pt x="905" y="521"/>
                </a:cubicBezTo>
                <a:cubicBezTo>
                  <a:pt x="900" y="531"/>
                  <a:pt x="891" y="539"/>
                  <a:pt x="886" y="549"/>
                </a:cubicBezTo>
                <a:cubicBezTo>
                  <a:pt x="851" y="626"/>
                  <a:pt x="887" y="582"/>
                  <a:pt x="850" y="622"/>
                </a:cubicBezTo>
                <a:cubicBezTo>
                  <a:pt x="835" y="668"/>
                  <a:pt x="806" y="670"/>
                  <a:pt x="768" y="695"/>
                </a:cubicBezTo>
                <a:cubicBezTo>
                  <a:pt x="745" y="758"/>
                  <a:pt x="746" y="683"/>
                  <a:pt x="740" y="658"/>
                </a:cubicBezTo>
                <a:cubicBezTo>
                  <a:pt x="750" y="629"/>
                  <a:pt x="754" y="632"/>
                  <a:pt x="740" y="603"/>
                </a:cubicBezTo>
                <a:cubicBezTo>
                  <a:pt x="735" y="593"/>
                  <a:pt x="722" y="576"/>
                  <a:pt x="722" y="576"/>
                </a:cubicBezTo>
              </a:path>
            </a:pathLst>
          </a:custGeom>
          <a:noFill/>
          <a:ln w="19050">
            <a:solidFill>
              <a:schemeClr val="tx1"/>
            </a:solidFill>
            <a:round/>
            <a:headEnd/>
            <a:tailEnd/>
          </a:ln>
          <a:effectLst/>
          <a:extLst>
            <a:ext uri="{909E8E84-426E-40DD-AFC4-6F175D3DCCD1}">
              <a14:hiddenFill xmlns:a14="http://schemas.microsoft.com/office/drawing/2010/main" xmlns="">
                <a:solidFill>
                  <a:srgbClr val="9933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32" name="Freeform 20"/>
          <p:cNvSpPr>
            <a:spLocks/>
          </p:cNvSpPr>
          <p:nvPr/>
        </p:nvSpPr>
        <p:spPr bwMode="auto">
          <a:xfrm>
            <a:off x="5457826" y="904877"/>
            <a:ext cx="798513" cy="615949"/>
          </a:xfrm>
          <a:custGeom>
            <a:avLst/>
            <a:gdLst>
              <a:gd name="T0" fmla="*/ 503 w 503"/>
              <a:gd name="T1" fmla="*/ 222 h 302"/>
              <a:gd name="T2" fmla="*/ 475 w 503"/>
              <a:gd name="T3" fmla="*/ 267 h 302"/>
              <a:gd name="T4" fmla="*/ 484 w 503"/>
              <a:gd name="T5" fmla="*/ 295 h 302"/>
              <a:gd name="T6" fmla="*/ 448 w 503"/>
              <a:gd name="T7" fmla="*/ 286 h 302"/>
              <a:gd name="T8" fmla="*/ 457 w 503"/>
              <a:gd name="T9" fmla="*/ 185 h 302"/>
              <a:gd name="T10" fmla="*/ 448 w 503"/>
              <a:gd name="T11" fmla="*/ 66 h 302"/>
              <a:gd name="T12" fmla="*/ 329 w 503"/>
              <a:gd name="T13" fmla="*/ 39 h 302"/>
              <a:gd name="T14" fmla="*/ 274 w 503"/>
              <a:gd name="T15" fmla="*/ 39 h 302"/>
              <a:gd name="T16" fmla="*/ 228 w 503"/>
              <a:gd name="T17" fmla="*/ 48 h 302"/>
              <a:gd name="T18" fmla="*/ 201 w 503"/>
              <a:gd name="T19" fmla="*/ 30 h 302"/>
              <a:gd name="T20" fmla="*/ 146 w 503"/>
              <a:gd name="T21" fmla="*/ 48 h 302"/>
              <a:gd name="T22" fmla="*/ 119 w 503"/>
              <a:gd name="T23" fmla="*/ 48 h 302"/>
              <a:gd name="T24" fmla="*/ 91 w 503"/>
              <a:gd name="T25" fmla="*/ 39 h 302"/>
              <a:gd name="T26" fmla="*/ 18 w 503"/>
              <a:gd name="T27" fmla="*/ 75 h 302"/>
              <a:gd name="T28" fmla="*/ 0 w 503"/>
              <a:gd name="T29" fmla="*/ 9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3" h="302">
                <a:moveTo>
                  <a:pt x="503" y="222"/>
                </a:moveTo>
                <a:cubicBezTo>
                  <a:pt x="488" y="236"/>
                  <a:pt x="475" y="243"/>
                  <a:pt x="475" y="267"/>
                </a:cubicBezTo>
                <a:cubicBezTo>
                  <a:pt x="475" y="277"/>
                  <a:pt x="492" y="289"/>
                  <a:pt x="484" y="295"/>
                </a:cubicBezTo>
                <a:cubicBezTo>
                  <a:pt x="474" y="302"/>
                  <a:pt x="460" y="289"/>
                  <a:pt x="448" y="286"/>
                </a:cubicBezTo>
                <a:cubicBezTo>
                  <a:pt x="460" y="249"/>
                  <a:pt x="445" y="222"/>
                  <a:pt x="457" y="185"/>
                </a:cubicBezTo>
                <a:cubicBezTo>
                  <a:pt x="443" y="144"/>
                  <a:pt x="435" y="108"/>
                  <a:pt x="448" y="66"/>
                </a:cubicBezTo>
                <a:cubicBezTo>
                  <a:pt x="426" y="0"/>
                  <a:pt x="387" y="58"/>
                  <a:pt x="329" y="39"/>
                </a:cubicBezTo>
                <a:cubicBezTo>
                  <a:pt x="253" y="63"/>
                  <a:pt x="348" y="39"/>
                  <a:pt x="274" y="39"/>
                </a:cubicBezTo>
                <a:cubicBezTo>
                  <a:pt x="258" y="39"/>
                  <a:pt x="243" y="45"/>
                  <a:pt x="228" y="48"/>
                </a:cubicBezTo>
                <a:cubicBezTo>
                  <a:pt x="183" y="116"/>
                  <a:pt x="239" y="46"/>
                  <a:pt x="201" y="30"/>
                </a:cubicBezTo>
                <a:cubicBezTo>
                  <a:pt x="183" y="23"/>
                  <a:pt x="146" y="48"/>
                  <a:pt x="146" y="48"/>
                </a:cubicBezTo>
                <a:cubicBezTo>
                  <a:pt x="111" y="100"/>
                  <a:pt x="142" y="70"/>
                  <a:pt x="119" y="48"/>
                </a:cubicBezTo>
                <a:cubicBezTo>
                  <a:pt x="112" y="41"/>
                  <a:pt x="100" y="42"/>
                  <a:pt x="91" y="39"/>
                </a:cubicBezTo>
                <a:cubicBezTo>
                  <a:pt x="62" y="49"/>
                  <a:pt x="47" y="65"/>
                  <a:pt x="18" y="75"/>
                </a:cubicBezTo>
                <a:cubicBezTo>
                  <a:pt x="12" y="81"/>
                  <a:pt x="0" y="94"/>
                  <a:pt x="0" y="94"/>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33" name="Freeform 21"/>
          <p:cNvSpPr>
            <a:spLocks/>
          </p:cNvSpPr>
          <p:nvPr/>
        </p:nvSpPr>
        <p:spPr bwMode="auto">
          <a:xfrm>
            <a:off x="6256338" y="1958975"/>
            <a:ext cx="176212" cy="552450"/>
          </a:xfrm>
          <a:custGeom>
            <a:avLst/>
            <a:gdLst>
              <a:gd name="T0" fmla="*/ 100 w 111"/>
              <a:gd name="T1" fmla="*/ 0 h 348"/>
              <a:gd name="T2" fmla="*/ 64 w 111"/>
              <a:gd name="T3" fmla="*/ 119 h 348"/>
              <a:gd name="T4" fmla="*/ 54 w 111"/>
              <a:gd name="T5" fmla="*/ 147 h 348"/>
              <a:gd name="T6" fmla="*/ 27 w 111"/>
              <a:gd name="T7" fmla="*/ 165 h 348"/>
              <a:gd name="T8" fmla="*/ 0 w 111"/>
              <a:gd name="T9" fmla="*/ 293 h 348"/>
              <a:gd name="T10" fmla="*/ 9 w 111"/>
              <a:gd name="T11" fmla="*/ 320 h 348"/>
              <a:gd name="T12" fmla="*/ 0 w 111"/>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111" h="348">
                <a:moveTo>
                  <a:pt x="100" y="0"/>
                </a:moveTo>
                <a:cubicBezTo>
                  <a:pt x="111" y="55"/>
                  <a:pt x="110" y="88"/>
                  <a:pt x="64" y="119"/>
                </a:cubicBezTo>
                <a:cubicBezTo>
                  <a:pt x="61" y="128"/>
                  <a:pt x="60" y="139"/>
                  <a:pt x="54" y="147"/>
                </a:cubicBezTo>
                <a:cubicBezTo>
                  <a:pt x="47" y="155"/>
                  <a:pt x="32" y="155"/>
                  <a:pt x="27" y="165"/>
                </a:cubicBezTo>
                <a:cubicBezTo>
                  <a:pt x="22" y="176"/>
                  <a:pt x="3" y="276"/>
                  <a:pt x="0" y="293"/>
                </a:cubicBezTo>
                <a:cubicBezTo>
                  <a:pt x="3" y="302"/>
                  <a:pt x="9" y="311"/>
                  <a:pt x="9" y="320"/>
                </a:cubicBezTo>
                <a:cubicBezTo>
                  <a:pt x="9" y="330"/>
                  <a:pt x="0" y="348"/>
                  <a:pt x="0" y="348"/>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34" name="Freeform 22"/>
          <p:cNvSpPr>
            <a:spLocks/>
          </p:cNvSpPr>
          <p:nvPr/>
        </p:nvSpPr>
        <p:spPr bwMode="auto">
          <a:xfrm>
            <a:off x="5849939" y="2322513"/>
            <a:ext cx="66675" cy="246062"/>
          </a:xfrm>
          <a:custGeom>
            <a:avLst/>
            <a:gdLst>
              <a:gd name="T0" fmla="*/ 18 w 42"/>
              <a:gd name="T1" fmla="*/ 0 h 155"/>
              <a:gd name="T2" fmla="*/ 0 w 42"/>
              <a:gd name="T3" fmla="*/ 155 h 155"/>
            </a:gdLst>
            <a:ahLst/>
            <a:cxnLst>
              <a:cxn ang="0">
                <a:pos x="T0" y="T1"/>
              </a:cxn>
              <a:cxn ang="0">
                <a:pos x="T2" y="T3"/>
              </a:cxn>
            </a:cxnLst>
            <a:rect l="0" t="0" r="r" b="b"/>
            <a:pathLst>
              <a:path w="42" h="155">
                <a:moveTo>
                  <a:pt x="18" y="0"/>
                </a:moveTo>
                <a:cubicBezTo>
                  <a:pt x="28" y="53"/>
                  <a:pt x="42" y="113"/>
                  <a:pt x="0" y="155"/>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pic>
        <p:nvPicPr>
          <p:cNvPr id="115737" name="Picture 25" descr="MCj03404400000[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394901">
            <a:off x="4883150" y="1733551"/>
            <a:ext cx="762000" cy="525463"/>
          </a:xfrm>
          <a:prstGeom prst="rect">
            <a:avLst/>
          </a:prstGeom>
          <a:noFill/>
          <a:extLst>
            <a:ext uri="{909E8E84-426E-40DD-AFC4-6F175D3DCCD1}">
              <a14:hiddenFill xmlns:a14="http://schemas.microsoft.com/office/drawing/2010/main" xmlns="">
                <a:solidFill>
                  <a:srgbClr val="FFFFFF"/>
                </a:solidFill>
              </a14:hiddenFill>
            </a:ext>
          </a:extLst>
        </p:spPr>
      </p:pic>
      <p:sp>
        <p:nvSpPr>
          <p:cNvPr id="115739" name="Freeform 27"/>
          <p:cNvSpPr>
            <a:spLocks/>
          </p:cNvSpPr>
          <p:nvPr/>
        </p:nvSpPr>
        <p:spPr bwMode="auto">
          <a:xfrm>
            <a:off x="5754689" y="2489201"/>
            <a:ext cx="617537" cy="257175"/>
          </a:xfrm>
          <a:custGeom>
            <a:avLst/>
            <a:gdLst>
              <a:gd name="T0" fmla="*/ 325 w 389"/>
              <a:gd name="T1" fmla="*/ 5 h 162"/>
              <a:gd name="T2" fmla="*/ 261 w 389"/>
              <a:gd name="T3" fmla="*/ 59 h 162"/>
              <a:gd name="T4" fmla="*/ 142 w 389"/>
              <a:gd name="T5" fmla="*/ 69 h 162"/>
              <a:gd name="T6" fmla="*/ 69 w 389"/>
              <a:gd name="T7" fmla="*/ 50 h 162"/>
              <a:gd name="T8" fmla="*/ 5 w 389"/>
              <a:gd name="T9" fmla="*/ 50 h 162"/>
              <a:gd name="T10" fmla="*/ 23 w 389"/>
              <a:gd name="T11" fmla="*/ 69 h 162"/>
              <a:gd name="T12" fmla="*/ 78 w 389"/>
              <a:gd name="T13" fmla="*/ 87 h 162"/>
              <a:gd name="T14" fmla="*/ 124 w 389"/>
              <a:gd name="T15" fmla="*/ 123 h 162"/>
              <a:gd name="T16" fmla="*/ 169 w 389"/>
              <a:gd name="T17" fmla="*/ 151 h 162"/>
              <a:gd name="T18" fmla="*/ 325 w 389"/>
              <a:gd name="T19" fmla="*/ 114 h 162"/>
              <a:gd name="T20" fmla="*/ 370 w 389"/>
              <a:gd name="T21" fmla="*/ 69 h 162"/>
              <a:gd name="T22" fmla="*/ 389 w 389"/>
              <a:gd name="T23" fmla="*/ 14 h 162"/>
              <a:gd name="T24" fmla="*/ 334 w 389"/>
              <a:gd name="T25" fmla="*/ 14 h 162"/>
              <a:gd name="T26" fmla="*/ 306 w 389"/>
              <a:gd name="T27" fmla="*/ 32 h 162"/>
              <a:gd name="T28" fmla="*/ 325 w 389"/>
              <a:gd name="T29" fmla="*/ 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9" h="162">
                <a:moveTo>
                  <a:pt x="325" y="5"/>
                </a:moveTo>
                <a:cubicBezTo>
                  <a:pt x="300" y="29"/>
                  <a:pt x="295" y="48"/>
                  <a:pt x="261" y="59"/>
                </a:cubicBezTo>
                <a:cubicBezTo>
                  <a:pt x="223" y="97"/>
                  <a:pt x="190" y="85"/>
                  <a:pt x="142" y="69"/>
                </a:cubicBezTo>
                <a:cubicBezTo>
                  <a:pt x="117" y="42"/>
                  <a:pt x="104" y="38"/>
                  <a:pt x="69" y="50"/>
                </a:cubicBezTo>
                <a:cubicBezTo>
                  <a:pt x="54" y="45"/>
                  <a:pt x="19" y="28"/>
                  <a:pt x="5" y="50"/>
                </a:cubicBezTo>
                <a:cubicBezTo>
                  <a:pt x="0" y="57"/>
                  <a:pt x="15" y="65"/>
                  <a:pt x="23" y="69"/>
                </a:cubicBezTo>
                <a:cubicBezTo>
                  <a:pt x="40" y="78"/>
                  <a:pt x="78" y="87"/>
                  <a:pt x="78" y="87"/>
                </a:cubicBezTo>
                <a:cubicBezTo>
                  <a:pt x="115" y="143"/>
                  <a:pt x="73" y="92"/>
                  <a:pt x="124" y="123"/>
                </a:cubicBezTo>
                <a:cubicBezTo>
                  <a:pt x="188" y="162"/>
                  <a:pt x="90" y="125"/>
                  <a:pt x="169" y="151"/>
                </a:cubicBezTo>
                <a:cubicBezTo>
                  <a:pt x="222" y="141"/>
                  <a:pt x="274" y="130"/>
                  <a:pt x="325" y="114"/>
                </a:cubicBezTo>
                <a:cubicBezTo>
                  <a:pt x="350" y="97"/>
                  <a:pt x="357" y="98"/>
                  <a:pt x="370" y="69"/>
                </a:cubicBezTo>
                <a:cubicBezTo>
                  <a:pt x="378" y="51"/>
                  <a:pt x="389" y="14"/>
                  <a:pt x="389" y="14"/>
                </a:cubicBezTo>
                <a:cubicBezTo>
                  <a:pt x="359" y="4"/>
                  <a:pt x="363" y="0"/>
                  <a:pt x="334" y="14"/>
                </a:cubicBezTo>
                <a:cubicBezTo>
                  <a:pt x="324" y="19"/>
                  <a:pt x="314" y="40"/>
                  <a:pt x="306" y="32"/>
                </a:cubicBezTo>
                <a:cubicBezTo>
                  <a:pt x="298" y="24"/>
                  <a:pt x="319" y="14"/>
                  <a:pt x="325" y="5"/>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40" name="Freeform 28"/>
          <p:cNvSpPr>
            <a:spLocks/>
          </p:cNvSpPr>
          <p:nvPr/>
        </p:nvSpPr>
        <p:spPr bwMode="auto">
          <a:xfrm>
            <a:off x="5153025" y="2484439"/>
            <a:ext cx="1697038" cy="1570037"/>
          </a:xfrm>
          <a:custGeom>
            <a:avLst/>
            <a:gdLst>
              <a:gd name="T0" fmla="*/ 759 w 1069"/>
              <a:gd name="T1" fmla="*/ 17 h 989"/>
              <a:gd name="T2" fmla="*/ 1042 w 1069"/>
              <a:gd name="T3" fmla="*/ 108 h 989"/>
              <a:gd name="T4" fmla="*/ 1069 w 1069"/>
              <a:gd name="T5" fmla="*/ 209 h 989"/>
              <a:gd name="T6" fmla="*/ 1024 w 1069"/>
              <a:gd name="T7" fmla="*/ 446 h 989"/>
              <a:gd name="T8" fmla="*/ 905 w 1069"/>
              <a:gd name="T9" fmla="*/ 456 h 989"/>
              <a:gd name="T10" fmla="*/ 823 w 1069"/>
              <a:gd name="T11" fmla="*/ 492 h 989"/>
              <a:gd name="T12" fmla="*/ 795 w 1069"/>
              <a:gd name="T13" fmla="*/ 492 h 989"/>
              <a:gd name="T14" fmla="*/ 759 w 1069"/>
              <a:gd name="T15" fmla="*/ 611 h 989"/>
              <a:gd name="T16" fmla="*/ 813 w 1069"/>
              <a:gd name="T17" fmla="*/ 968 h 989"/>
              <a:gd name="T18" fmla="*/ 749 w 1069"/>
              <a:gd name="T19" fmla="*/ 958 h 989"/>
              <a:gd name="T20" fmla="*/ 676 w 1069"/>
              <a:gd name="T21" fmla="*/ 949 h 989"/>
              <a:gd name="T22" fmla="*/ 356 w 1069"/>
              <a:gd name="T23" fmla="*/ 968 h 989"/>
              <a:gd name="T24" fmla="*/ 219 w 1069"/>
              <a:gd name="T25" fmla="*/ 977 h 989"/>
              <a:gd name="T26" fmla="*/ 219 w 1069"/>
              <a:gd name="T27" fmla="*/ 922 h 989"/>
              <a:gd name="T28" fmla="*/ 247 w 1069"/>
              <a:gd name="T29" fmla="*/ 721 h 989"/>
              <a:gd name="T30" fmla="*/ 265 w 1069"/>
              <a:gd name="T31" fmla="*/ 648 h 989"/>
              <a:gd name="T32" fmla="*/ 283 w 1069"/>
              <a:gd name="T33" fmla="*/ 593 h 989"/>
              <a:gd name="T34" fmla="*/ 292 w 1069"/>
              <a:gd name="T35" fmla="*/ 538 h 989"/>
              <a:gd name="T36" fmla="*/ 301 w 1069"/>
              <a:gd name="T37" fmla="*/ 446 h 989"/>
              <a:gd name="T38" fmla="*/ 283 w 1069"/>
              <a:gd name="T39" fmla="*/ 501 h 989"/>
              <a:gd name="T40" fmla="*/ 256 w 1069"/>
              <a:gd name="T41" fmla="*/ 520 h 989"/>
              <a:gd name="T42" fmla="*/ 201 w 1069"/>
              <a:gd name="T43" fmla="*/ 547 h 989"/>
              <a:gd name="T44" fmla="*/ 173 w 1069"/>
              <a:gd name="T45" fmla="*/ 492 h 989"/>
              <a:gd name="T46" fmla="*/ 146 w 1069"/>
              <a:gd name="T47" fmla="*/ 483 h 989"/>
              <a:gd name="T48" fmla="*/ 0 w 1069"/>
              <a:gd name="T49" fmla="*/ 437 h 989"/>
              <a:gd name="T50" fmla="*/ 55 w 1069"/>
              <a:gd name="T51" fmla="*/ 337 h 989"/>
              <a:gd name="T52" fmla="*/ 100 w 1069"/>
              <a:gd name="T53" fmla="*/ 254 h 989"/>
              <a:gd name="T54" fmla="*/ 137 w 1069"/>
              <a:gd name="T55" fmla="*/ 145 h 989"/>
              <a:gd name="T56" fmla="*/ 183 w 1069"/>
              <a:gd name="T57" fmla="*/ 108 h 989"/>
              <a:gd name="T58" fmla="*/ 210 w 1069"/>
              <a:gd name="T59" fmla="*/ 81 h 989"/>
              <a:gd name="T60" fmla="*/ 301 w 1069"/>
              <a:gd name="T61" fmla="*/ 53 h 989"/>
              <a:gd name="T62" fmla="*/ 384 w 1069"/>
              <a:gd name="T63" fmla="*/ 62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9" h="989">
                <a:moveTo>
                  <a:pt x="759" y="17"/>
                </a:moveTo>
                <a:cubicBezTo>
                  <a:pt x="862" y="0"/>
                  <a:pt x="981" y="16"/>
                  <a:pt x="1042" y="108"/>
                </a:cubicBezTo>
                <a:cubicBezTo>
                  <a:pt x="1065" y="178"/>
                  <a:pt x="1056" y="144"/>
                  <a:pt x="1069" y="209"/>
                </a:cubicBezTo>
                <a:cubicBezTo>
                  <a:pt x="1056" y="289"/>
                  <a:pt x="1037" y="366"/>
                  <a:pt x="1024" y="446"/>
                </a:cubicBezTo>
                <a:cubicBezTo>
                  <a:pt x="984" y="433"/>
                  <a:pt x="949" y="449"/>
                  <a:pt x="905" y="456"/>
                </a:cubicBezTo>
                <a:cubicBezTo>
                  <a:pt x="840" y="477"/>
                  <a:pt x="866" y="463"/>
                  <a:pt x="823" y="492"/>
                </a:cubicBezTo>
                <a:cubicBezTo>
                  <a:pt x="809" y="455"/>
                  <a:pt x="818" y="457"/>
                  <a:pt x="795" y="492"/>
                </a:cubicBezTo>
                <a:cubicBezTo>
                  <a:pt x="781" y="534"/>
                  <a:pt x="784" y="573"/>
                  <a:pt x="759" y="611"/>
                </a:cubicBezTo>
                <a:cubicBezTo>
                  <a:pt x="767" y="736"/>
                  <a:pt x="775" y="850"/>
                  <a:pt x="813" y="968"/>
                </a:cubicBezTo>
                <a:cubicBezTo>
                  <a:pt x="820" y="989"/>
                  <a:pt x="770" y="961"/>
                  <a:pt x="749" y="958"/>
                </a:cubicBezTo>
                <a:cubicBezTo>
                  <a:pt x="725" y="955"/>
                  <a:pt x="700" y="952"/>
                  <a:pt x="676" y="949"/>
                </a:cubicBezTo>
                <a:cubicBezTo>
                  <a:pt x="573" y="915"/>
                  <a:pt x="460" y="954"/>
                  <a:pt x="356" y="968"/>
                </a:cubicBezTo>
                <a:cubicBezTo>
                  <a:pt x="306" y="957"/>
                  <a:pt x="268" y="961"/>
                  <a:pt x="219" y="977"/>
                </a:cubicBezTo>
                <a:cubicBezTo>
                  <a:pt x="201" y="921"/>
                  <a:pt x="213" y="976"/>
                  <a:pt x="219" y="922"/>
                </a:cubicBezTo>
                <a:cubicBezTo>
                  <a:pt x="228" y="841"/>
                  <a:pt x="227" y="793"/>
                  <a:pt x="247" y="721"/>
                </a:cubicBezTo>
                <a:cubicBezTo>
                  <a:pt x="254" y="697"/>
                  <a:pt x="259" y="672"/>
                  <a:pt x="265" y="648"/>
                </a:cubicBezTo>
                <a:cubicBezTo>
                  <a:pt x="270" y="629"/>
                  <a:pt x="283" y="593"/>
                  <a:pt x="283" y="593"/>
                </a:cubicBezTo>
                <a:cubicBezTo>
                  <a:pt x="286" y="575"/>
                  <a:pt x="290" y="556"/>
                  <a:pt x="292" y="538"/>
                </a:cubicBezTo>
                <a:cubicBezTo>
                  <a:pt x="296" y="507"/>
                  <a:pt x="311" y="417"/>
                  <a:pt x="301" y="446"/>
                </a:cubicBezTo>
                <a:cubicBezTo>
                  <a:pt x="295" y="464"/>
                  <a:pt x="299" y="490"/>
                  <a:pt x="283" y="501"/>
                </a:cubicBezTo>
                <a:cubicBezTo>
                  <a:pt x="274" y="507"/>
                  <a:pt x="265" y="514"/>
                  <a:pt x="256" y="520"/>
                </a:cubicBezTo>
                <a:cubicBezTo>
                  <a:pt x="241" y="564"/>
                  <a:pt x="243" y="575"/>
                  <a:pt x="201" y="547"/>
                </a:cubicBezTo>
                <a:cubicBezTo>
                  <a:pt x="190" y="530"/>
                  <a:pt x="188" y="507"/>
                  <a:pt x="173" y="492"/>
                </a:cubicBezTo>
                <a:cubicBezTo>
                  <a:pt x="166" y="485"/>
                  <a:pt x="154" y="487"/>
                  <a:pt x="146" y="483"/>
                </a:cubicBezTo>
                <a:cubicBezTo>
                  <a:pt x="94" y="457"/>
                  <a:pt x="61" y="446"/>
                  <a:pt x="0" y="437"/>
                </a:cubicBezTo>
                <a:cubicBezTo>
                  <a:pt x="23" y="402"/>
                  <a:pt x="25" y="366"/>
                  <a:pt x="55" y="337"/>
                </a:cubicBezTo>
                <a:cubicBezTo>
                  <a:pt x="71" y="288"/>
                  <a:pt x="59" y="317"/>
                  <a:pt x="100" y="254"/>
                </a:cubicBezTo>
                <a:cubicBezTo>
                  <a:pt x="104" y="249"/>
                  <a:pt x="135" y="151"/>
                  <a:pt x="137" y="145"/>
                </a:cubicBezTo>
                <a:cubicBezTo>
                  <a:pt x="142" y="130"/>
                  <a:pt x="174" y="115"/>
                  <a:pt x="183" y="108"/>
                </a:cubicBezTo>
                <a:cubicBezTo>
                  <a:pt x="193" y="100"/>
                  <a:pt x="199" y="87"/>
                  <a:pt x="210" y="81"/>
                </a:cubicBezTo>
                <a:cubicBezTo>
                  <a:pt x="230" y="70"/>
                  <a:pt x="276" y="59"/>
                  <a:pt x="301" y="53"/>
                </a:cubicBezTo>
                <a:cubicBezTo>
                  <a:pt x="353" y="66"/>
                  <a:pt x="325" y="62"/>
                  <a:pt x="384" y="62"/>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41" name="Freeform 29"/>
          <p:cNvSpPr>
            <a:spLocks/>
          </p:cNvSpPr>
          <p:nvPr/>
        </p:nvSpPr>
        <p:spPr bwMode="auto">
          <a:xfrm>
            <a:off x="6445251" y="3265488"/>
            <a:ext cx="1203325" cy="654050"/>
          </a:xfrm>
          <a:custGeom>
            <a:avLst/>
            <a:gdLst>
              <a:gd name="T0" fmla="*/ 27 w 758"/>
              <a:gd name="T1" fmla="*/ 0 h 412"/>
              <a:gd name="T2" fmla="*/ 45 w 758"/>
              <a:gd name="T3" fmla="*/ 165 h 412"/>
              <a:gd name="T4" fmla="*/ 36 w 758"/>
              <a:gd name="T5" fmla="*/ 220 h 412"/>
              <a:gd name="T6" fmla="*/ 18 w 758"/>
              <a:gd name="T7" fmla="*/ 274 h 412"/>
              <a:gd name="T8" fmla="*/ 9 w 758"/>
              <a:gd name="T9" fmla="*/ 302 h 412"/>
              <a:gd name="T10" fmla="*/ 82 w 758"/>
              <a:gd name="T11" fmla="*/ 393 h 412"/>
              <a:gd name="T12" fmla="*/ 137 w 758"/>
              <a:gd name="T13" fmla="*/ 412 h 412"/>
              <a:gd name="T14" fmla="*/ 438 w 758"/>
              <a:gd name="T15" fmla="*/ 384 h 412"/>
              <a:gd name="T16" fmla="*/ 667 w 758"/>
              <a:gd name="T17" fmla="*/ 393 h 412"/>
              <a:gd name="T18" fmla="*/ 694 w 758"/>
              <a:gd name="T19" fmla="*/ 384 h 412"/>
              <a:gd name="T20" fmla="*/ 731 w 758"/>
              <a:gd name="T21" fmla="*/ 393 h 412"/>
              <a:gd name="T22" fmla="*/ 758 w 758"/>
              <a:gd name="T23" fmla="*/ 366 h 412"/>
              <a:gd name="T24" fmla="*/ 676 w 758"/>
              <a:gd name="T25" fmla="*/ 32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8" h="412">
                <a:moveTo>
                  <a:pt x="27" y="0"/>
                </a:moveTo>
                <a:cubicBezTo>
                  <a:pt x="61" y="52"/>
                  <a:pt x="31" y="106"/>
                  <a:pt x="45" y="165"/>
                </a:cubicBezTo>
                <a:cubicBezTo>
                  <a:pt x="0" y="233"/>
                  <a:pt x="43" y="152"/>
                  <a:pt x="36" y="220"/>
                </a:cubicBezTo>
                <a:cubicBezTo>
                  <a:pt x="34" y="239"/>
                  <a:pt x="24" y="256"/>
                  <a:pt x="18" y="274"/>
                </a:cubicBezTo>
                <a:cubicBezTo>
                  <a:pt x="15" y="283"/>
                  <a:pt x="9" y="302"/>
                  <a:pt x="9" y="302"/>
                </a:cubicBezTo>
                <a:cubicBezTo>
                  <a:pt x="27" y="356"/>
                  <a:pt x="19" y="371"/>
                  <a:pt x="82" y="393"/>
                </a:cubicBezTo>
                <a:cubicBezTo>
                  <a:pt x="100" y="399"/>
                  <a:pt x="137" y="412"/>
                  <a:pt x="137" y="412"/>
                </a:cubicBezTo>
                <a:cubicBezTo>
                  <a:pt x="238" y="405"/>
                  <a:pt x="337" y="396"/>
                  <a:pt x="438" y="384"/>
                </a:cubicBezTo>
                <a:cubicBezTo>
                  <a:pt x="499" y="364"/>
                  <a:pt x="608" y="389"/>
                  <a:pt x="667" y="393"/>
                </a:cubicBezTo>
                <a:cubicBezTo>
                  <a:pt x="676" y="390"/>
                  <a:pt x="685" y="384"/>
                  <a:pt x="694" y="384"/>
                </a:cubicBezTo>
                <a:cubicBezTo>
                  <a:pt x="707" y="384"/>
                  <a:pt x="719" y="396"/>
                  <a:pt x="731" y="393"/>
                </a:cubicBezTo>
                <a:cubicBezTo>
                  <a:pt x="743" y="390"/>
                  <a:pt x="749" y="375"/>
                  <a:pt x="758" y="366"/>
                </a:cubicBezTo>
                <a:cubicBezTo>
                  <a:pt x="744" y="307"/>
                  <a:pt x="735" y="320"/>
                  <a:pt x="676" y="320"/>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46" name="Freeform 34"/>
          <p:cNvSpPr>
            <a:spLocks/>
          </p:cNvSpPr>
          <p:nvPr/>
        </p:nvSpPr>
        <p:spPr bwMode="auto">
          <a:xfrm>
            <a:off x="6719889" y="3192464"/>
            <a:ext cx="871537" cy="536575"/>
          </a:xfrm>
          <a:custGeom>
            <a:avLst/>
            <a:gdLst>
              <a:gd name="T0" fmla="*/ 28 w 549"/>
              <a:gd name="T1" fmla="*/ 0 h 338"/>
              <a:gd name="T2" fmla="*/ 28 w 549"/>
              <a:gd name="T3" fmla="*/ 165 h 338"/>
              <a:gd name="T4" fmla="*/ 18 w 549"/>
              <a:gd name="T5" fmla="*/ 238 h 338"/>
              <a:gd name="T6" fmla="*/ 0 w 549"/>
              <a:gd name="T7" fmla="*/ 293 h 338"/>
              <a:gd name="T8" fmla="*/ 92 w 549"/>
              <a:gd name="T9" fmla="*/ 293 h 338"/>
              <a:gd name="T10" fmla="*/ 329 w 549"/>
              <a:gd name="T11" fmla="*/ 284 h 338"/>
              <a:gd name="T12" fmla="*/ 430 w 549"/>
              <a:gd name="T13" fmla="*/ 247 h 338"/>
              <a:gd name="T14" fmla="*/ 494 w 549"/>
              <a:gd name="T15" fmla="*/ 211 h 338"/>
              <a:gd name="T16" fmla="*/ 549 w 549"/>
              <a:gd name="T17" fmla="*/ 275 h 338"/>
              <a:gd name="T18" fmla="*/ 485 w 549"/>
              <a:gd name="T19" fmla="*/ 302 h 338"/>
              <a:gd name="T20" fmla="*/ 476 w 549"/>
              <a:gd name="T21" fmla="*/ 28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338">
                <a:moveTo>
                  <a:pt x="28" y="0"/>
                </a:moveTo>
                <a:cubicBezTo>
                  <a:pt x="42" y="86"/>
                  <a:pt x="40" y="47"/>
                  <a:pt x="28" y="165"/>
                </a:cubicBezTo>
                <a:cubicBezTo>
                  <a:pt x="25" y="189"/>
                  <a:pt x="23" y="214"/>
                  <a:pt x="18" y="238"/>
                </a:cubicBezTo>
                <a:cubicBezTo>
                  <a:pt x="14" y="257"/>
                  <a:pt x="0" y="293"/>
                  <a:pt x="0" y="293"/>
                </a:cubicBezTo>
                <a:cubicBezTo>
                  <a:pt x="44" y="321"/>
                  <a:pt x="43" y="296"/>
                  <a:pt x="92" y="293"/>
                </a:cubicBezTo>
                <a:cubicBezTo>
                  <a:pt x="171" y="288"/>
                  <a:pt x="250" y="287"/>
                  <a:pt x="329" y="284"/>
                </a:cubicBezTo>
                <a:cubicBezTo>
                  <a:pt x="373" y="298"/>
                  <a:pt x="399" y="280"/>
                  <a:pt x="430" y="247"/>
                </a:cubicBezTo>
                <a:cubicBezTo>
                  <a:pt x="444" y="204"/>
                  <a:pt x="450" y="197"/>
                  <a:pt x="494" y="211"/>
                </a:cubicBezTo>
                <a:cubicBezTo>
                  <a:pt x="530" y="235"/>
                  <a:pt x="521" y="247"/>
                  <a:pt x="549" y="275"/>
                </a:cubicBezTo>
                <a:cubicBezTo>
                  <a:pt x="523" y="299"/>
                  <a:pt x="521" y="338"/>
                  <a:pt x="485" y="302"/>
                </a:cubicBezTo>
                <a:cubicBezTo>
                  <a:pt x="480" y="297"/>
                  <a:pt x="479" y="290"/>
                  <a:pt x="476" y="284"/>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49" name="Freeform 37"/>
          <p:cNvSpPr>
            <a:spLocks/>
          </p:cNvSpPr>
          <p:nvPr/>
        </p:nvSpPr>
        <p:spPr bwMode="auto">
          <a:xfrm>
            <a:off x="7561263" y="3630614"/>
            <a:ext cx="101600" cy="128587"/>
          </a:xfrm>
          <a:custGeom>
            <a:avLst/>
            <a:gdLst>
              <a:gd name="T0" fmla="*/ 0 w 64"/>
              <a:gd name="T1" fmla="*/ 17 h 81"/>
              <a:gd name="T2" fmla="*/ 64 w 64"/>
              <a:gd name="T3" fmla="*/ 44 h 81"/>
              <a:gd name="T4" fmla="*/ 37 w 64"/>
              <a:gd name="T5" fmla="*/ 81 h 81"/>
            </a:gdLst>
            <a:ahLst/>
            <a:cxnLst>
              <a:cxn ang="0">
                <a:pos x="T0" y="T1"/>
              </a:cxn>
              <a:cxn ang="0">
                <a:pos x="T2" y="T3"/>
              </a:cxn>
              <a:cxn ang="0">
                <a:pos x="T4" y="T5"/>
              </a:cxn>
            </a:cxnLst>
            <a:rect l="0" t="0" r="r" b="b"/>
            <a:pathLst>
              <a:path w="64" h="81">
                <a:moveTo>
                  <a:pt x="0" y="17"/>
                </a:moveTo>
                <a:cubicBezTo>
                  <a:pt x="42" y="4"/>
                  <a:pt x="49" y="0"/>
                  <a:pt x="64" y="44"/>
                </a:cubicBezTo>
                <a:cubicBezTo>
                  <a:pt x="53" y="78"/>
                  <a:pt x="64" y="68"/>
                  <a:pt x="37" y="81"/>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51" name="Freeform 39"/>
          <p:cNvSpPr>
            <a:spLocks/>
          </p:cNvSpPr>
          <p:nvPr/>
        </p:nvSpPr>
        <p:spPr bwMode="auto">
          <a:xfrm>
            <a:off x="7518400" y="3513138"/>
            <a:ext cx="457200" cy="165100"/>
          </a:xfrm>
          <a:custGeom>
            <a:avLst/>
            <a:gdLst>
              <a:gd name="T0" fmla="*/ 0 w 288"/>
              <a:gd name="T1" fmla="*/ 0 h 104"/>
              <a:gd name="T2" fmla="*/ 256 w 288"/>
              <a:gd name="T3" fmla="*/ 9 h 104"/>
              <a:gd name="T4" fmla="*/ 55 w 288"/>
              <a:gd name="T5" fmla="*/ 82 h 104"/>
            </a:gdLst>
            <a:ahLst/>
            <a:cxnLst>
              <a:cxn ang="0">
                <a:pos x="T0" y="T1"/>
              </a:cxn>
              <a:cxn ang="0">
                <a:pos x="T2" y="T3"/>
              </a:cxn>
              <a:cxn ang="0">
                <a:pos x="T4" y="T5"/>
              </a:cxn>
            </a:cxnLst>
            <a:rect l="0" t="0" r="r" b="b"/>
            <a:pathLst>
              <a:path w="288" h="104">
                <a:moveTo>
                  <a:pt x="0" y="0"/>
                </a:moveTo>
                <a:cubicBezTo>
                  <a:pt x="97" y="8"/>
                  <a:pt x="158" y="2"/>
                  <a:pt x="256" y="9"/>
                </a:cubicBezTo>
                <a:cubicBezTo>
                  <a:pt x="288" y="104"/>
                  <a:pt x="102" y="82"/>
                  <a:pt x="55" y="82"/>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52" name="Freeform 40"/>
          <p:cNvSpPr>
            <a:spLocks/>
          </p:cNvSpPr>
          <p:nvPr/>
        </p:nvSpPr>
        <p:spPr bwMode="auto">
          <a:xfrm>
            <a:off x="4411663" y="3135314"/>
            <a:ext cx="1046162" cy="739775"/>
          </a:xfrm>
          <a:custGeom>
            <a:avLst/>
            <a:gdLst>
              <a:gd name="T0" fmla="*/ 659 w 659"/>
              <a:gd name="T1" fmla="*/ 119 h 466"/>
              <a:gd name="T2" fmla="*/ 567 w 659"/>
              <a:gd name="T3" fmla="*/ 302 h 466"/>
              <a:gd name="T4" fmla="*/ 512 w 659"/>
              <a:gd name="T5" fmla="*/ 393 h 466"/>
              <a:gd name="T6" fmla="*/ 412 w 659"/>
              <a:gd name="T7" fmla="*/ 466 h 466"/>
              <a:gd name="T8" fmla="*/ 302 w 659"/>
              <a:gd name="T9" fmla="*/ 420 h 466"/>
              <a:gd name="T10" fmla="*/ 256 w 659"/>
              <a:gd name="T11" fmla="*/ 347 h 466"/>
              <a:gd name="T12" fmla="*/ 220 w 659"/>
              <a:gd name="T13" fmla="*/ 311 h 466"/>
              <a:gd name="T14" fmla="*/ 211 w 659"/>
              <a:gd name="T15" fmla="*/ 283 h 466"/>
              <a:gd name="T16" fmla="*/ 192 w 659"/>
              <a:gd name="T17" fmla="*/ 265 h 466"/>
              <a:gd name="T18" fmla="*/ 147 w 659"/>
              <a:gd name="T19" fmla="*/ 192 h 466"/>
              <a:gd name="T20" fmla="*/ 74 w 659"/>
              <a:gd name="T21" fmla="*/ 91 h 466"/>
              <a:gd name="T22" fmla="*/ 28 w 659"/>
              <a:gd name="T23" fmla="*/ 46 h 466"/>
              <a:gd name="T24" fmla="*/ 19 w 659"/>
              <a:gd name="T25" fmla="*/ 18 h 466"/>
              <a:gd name="T26" fmla="*/ 0 w 659"/>
              <a:gd name="T27"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9" h="466">
                <a:moveTo>
                  <a:pt x="659" y="119"/>
                </a:moveTo>
                <a:cubicBezTo>
                  <a:pt x="635" y="188"/>
                  <a:pt x="620" y="249"/>
                  <a:pt x="567" y="302"/>
                </a:cubicBezTo>
                <a:cubicBezTo>
                  <a:pt x="542" y="377"/>
                  <a:pt x="555" y="341"/>
                  <a:pt x="512" y="393"/>
                </a:cubicBezTo>
                <a:cubicBezTo>
                  <a:pt x="479" y="433"/>
                  <a:pt x="465" y="453"/>
                  <a:pt x="412" y="466"/>
                </a:cubicBezTo>
                <a:cubicBezTo>
                  <a:pt x="338" y="457"/>
                  <a:pt x="343" y="464"/>
                  <a:pt x="302" y="420"/>
                </a:cubicBezTo>
                <a:cubicBezTo>
                  <a:pt x="292" y="389"/>
                  <a:pt x="279" y="370"/>
                  <a:pt x="256" y="347"/>
                </a:cubicBezTo>
                <a:cubicBezTo>
                  <a:pt x="231" y="273"/>
                  <a:pt x="269" y="361"/>
                  <a:pt x="220" y="311"/>
                </a:cubicBezTo>
                <a:cubicBezTo>
                  <a:pt x="213" y="304"/>
                  <a:pt x="216" y="291"/>
                  <a:pt x="211" y="283"/>
                </a:cubicBezTo>
                <a:cubicBezTo>
                  <a:pt x="206" y="276"/>
                  <a:pt x="198" y="271"/>
                  <a:pt x="192" y="265"/>
                </a:cubicBezTo>
                <a:cubicBezTo>
                  <a:pt x="171" y="200"/>
                  <a:pt x="190" y="221"/>
                  <a:pt x="147" y="192"/>
                </a:cubicBezTo>
                <a:cubicBezTo>
                  <a:pt x="124" y="157"/>
                  <a:pt x="104" y="121"/>
                  <a:pt x="74" y="91"/>
                </a:cubicBezTo>
                <a:cubicBezTo>
                  <a:pt x="59" y="76"/>
                  <a:pt x="28" y="46"/>
                  <a:pt x="28" y="46"/>
                </a:cubicBezTo>
                <a:cubicBezTo>
                  <a:pt x="25" y="37"/>
                  <a:pt x="24" y="26"/>
                  <a:pt x="19" y="18"/>
                </a:cubicBezTo>
                <a:cubicBezTo>
                  <a:pt x="14" y="11"/>
                  <a:pt x="0" y="0"/>
                  <a:pt x="0" y="0"/>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55" name="Freeform 43"/>
          <p:cNvSpPr>
            <a:spLocks/>
          </p:cNvSpPr>
          <p:nvPr/>
        </p:nvSpPr>
        <p:spPr bwMode="auto">
          <a:xfrm>
            <a:off x="4106863" y="2989263"/>
            <a:ext cx="334962" cy="152400"/>
          </a:xfrm>
          <a:custGeom>
            <a:avLst/>
            <a:gdLst>
              <a:gd name="T0" fmla="*/ 211 w 211"/>
              <a:gd name="T1" fmla="*/ 46 h 96"/>
              <a:gd name="T2" fmla="*/ 138 w 211"/>
              <a:gd name="T3" fmla="*/ 92 h 96"/>
              <a:gd name="T4" fmla="*/ 92 w 211"/>
              <a:gd name="T5" fmla="*/ 64 h 96"/>
              <a:gd name="T6" fmla="*/ 0 w 211"/>
              <a:gd name="T7" fmla="*/ 0 h 96"/>
            </a:gdLst>
            <a:ahLst/>
            <a:cxnLst>
              <a:cxn ang="0">
                <a:pos x="T0" y="T1"/>
              </a:cxn>
              <a:cxn ang="0">
                <a:pos x="T2" y="T3"/>
              </a:cxn>
              <a:cxn ang="0">
                <a:pos x="T4" y="T5"/>
              </a:cxn>
              <a:cxn ang="0">
                <a:pos x="T6" y="T7"/>
              </a:cxn>
            </a:cxnLst>
            <a:rect l="0" t="0" r="r" b="b"/>
            <a:pathLst>
              <a:path w="211" h="96">
                <a:moveTo>
                  <a:pt x="211" y="46"/>
                </a:moveTo>
                <a:cubicBezTo>
                  <a:pt x="183" y="73"/>
                  <a:pt x="177" y="82"/>
                  <a:pt x="138" y="92"/>
                </a:cubicBezTo>
                <a:cubicBezTo>
                  <a:pt x="82" y="74"/>
                  <a:pt x="134" y="96"/>
                  <a:pt x="92" y="64"/>
                </a:cubicBezTo>
                <a:cubicBezTo>
                  <a:pt x="62" y="42"/>
                  <a:pt x="27" y="27"/>
                  <a:pt x="0" y="0"/>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56" name="Freeform 44"/>
          <p:cNvSpPr>
            <a:spLocks/>
          </p:cNvSpPr>
          <p:nvPr/>
        </p:nvSpPr>
        <p:spPr bwMode="auto">
          <a:xfrm>
            <a:off x="4035425" y="2825750"/>
            <a:ext cx="173038" cy="179388"/>
          </a:xfrm>
          <a:custGeom>
            <a:avLst/>
            <a:gdLst>
              <a:gd name="T0" fmla="*/ 45 w 109"/>
              <a:gd name="T1" fmla="*/ 113 h 113"/>
              <a:gd name="T2" fmla="*/ 0 w 109"/>
              <a:gd name="T3" fmla="*/ 39 h 113"/>
              <a:gd name="T4" fmla="*/ 18 w 109"/>
              <a:gd name="T5" fmla="*/ 12 h 113"/>
              <a:gd name="T6" fmla="*/ 109 w 109"/>
              <a:gd name="T7" fmla="*/ 67 h 113"/>
              <a:gd name="T8" fmla="*/ 45 w 109"/>
              <a:gd name="T9" fmla="*/ 113 h 113"/>
            </a:gdLst>
            <a:ahLst/>
            <a:cxnLst>
              <a:cxn ang="0">
                <a:pos x="T0" y="T1"/>
              </a:cxn>
              <a:cxn ang="0">
                <a:pos x="T2" y="T3"/>
              </a:cxn>
              <a:cxn ang="0">
                <a:pos x="T4" y="T5"/>
              </a:cxn>
              <a:cxn ang="0">
                <a:pos x="T6" y="T7"/>
              </a:cxn>
              <a:cxn ang="0">
                <a:pos x="T8" y="T9"/>
              </a:cxn>
            </a:cxnLst>
            <a:rect l="0" t="0" r="r" b="b"/>
            <a:pathLst>
              <a:path w="109" h="113">
                <a:moveTo>
                  <a:pt x="45" y="113"/>
                </a:moveTo>
                <a:cubicBezTo>
                  <a:pt x="35" y="82"/>
                  <a:pt x="22" y="63"/>
                  <a:pt x="0" y="39"/>
                </a:cubicBezTo>
                <a:cubicBezTo>
                  <a:pt x="6" y="30"/>
                  <a:pt x="8" y="15"/>
                  <a:pt x="18" y="12"/>
                </a:cubicBezTo>
                <a:cubicBezTo>
                  <a:pt x="62" y="0"/>
                  <a:pt x="80" y="47"/>
                  <a:pt x="109" y="67"/>
                </a:cubicBezTo>
                <a:cubicBezTo>
                  <a:pt x="95" y="109"/>
                  <a:pt x="90" y="113"/>
                  <a:pt x="45" y="113"/>
                </a:cubicBezTo>
                <a:close/>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57" name="Freeform 45"/>
          <p:cNvSpPr>
            <a:spLocks/>
          </p:cNvSpPr>
          <p:nvPr/>
        </p:nvSpPr>
        <p:spPr bwMode="auto">
          <a:xfrm>
            <a:off x="4114800" y="2743200"/>
            <a:ext cx="173038" cy="179388"/>
          </a:xfrm>
          <a:custGeom>
            <a:avLst/>
            <a:gdLst>
              <a:gd name="T0" fmla="*/ 45 w 109"/>
              <a:gd name="T1" fmla="*/ 113 h 113"/>
              <a:gd name="T2" fmla="*/ 0 w 109"/>
              <a:gd name="T3" fmla="*/ 39 h 113"/>
              <a:gd name="T4" fmla="*/ 18 w 109"/>
              <a:gd name="T5" fmla="*/ 12 h 113"/>
              <a:gd name="T6" fmla="*/ 109 w 109"/>
              <a:gd name="T7" fmla="*/ 67 h 113"/>
              <a:gd name="T8" fmla="*/ 45 w 109"/>
              <a:gd name="T9" fmla="*/ 113 h 113"/>
            </a:gdLst>
            <a:ahLst/>
            <a:cxnLst>
              <a:cxn ang="0">
                <a:pos x="T0" y="T1"/>
              </a:cxn>
              <a:cxn ang="0">
                <a:pos x="T2" y="T3"/>
              </a:cxn>
              <a:cxn ang="0">
                <a:pos x="T4" y="T5"/>
              </a:cxn>
              <a:cxn ang="0">
                <a:pos x="T6" y="T7"/>
              </a:cxn>
              <a:cxn ang="0">
                <a:pos x="T8" y="T9"/>
              </a:cxn>
            </a:cxnLst>
            <a:rect l="0" t="0" r="r" b="b"/>
            <a:pathLst>
              <a:path w="109" h="113">
                <a:moveTo>
                  <a:pt x="45" y="113"/>
                </a:moveTo>
                <a:cubicBezTo>
                  <a:pt x="35" y="82"/>
                  <a:pt x="22" y="63"/>
                  <a:pt x="0" y="39"/>
                </a:cubicBezTo>
                <a:cubicBezTo>
                  <a:pt x="6" y="30"/>
                  <a:pt x="8" y="15"/>
                  <a:pt x="18" y="12"/>
                </a:cubicBezTo>
                <a:cubicBezTo>
                  <a:pt x="62" y="0"/>
                  <a:pt x="80" y="47"/>
                  <a:pt x="109" y="67"/>
                </a:cubicBezTo>
                <a:cubicBezTo>
                  <a:pt x="95" y="109"/>
                  <a:pt x="90" y="113"/>
                  <a:pt x="45" y="113"/>
                </a:cubicBezTo>
                <a:close/>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59" name="Freeform 47"/>
          <p:cNvSpPr>
            <a:spLocks/>
          </p:cNvSpPr>
          <p:nvPr/>
        </p:nvSpPr>
        <p:spPr bwMode="auto">
          <a:xfrm>
            <a:off x="4191000" y="2667000"/>
            <a:ext cx="173038" cy="179388"/>
          </a:xfrm>
          <a:custGeom>
            <a:avLst/>
            <a:gdLst>
              <a:gd name="T0" fmla="*/ 45 w 109"/>
              <a:gd name="T1" fmla="*/ 113 h 113"/>
              <a:gd name="T2" fmla="*/ 0 w 109"/>
              <a:gd name="T3" fmla="*/ 39 h 113"/>
              <a:gd name="T4" fmla="*/ 18 w 109"/>
              <a:gd name="T5" fmla="*/ 12 h 113"/>
              <a:gd name="T6" fmla="*/ 109 w 109"/>
              <a:gd name="T7" fmla="*/ 67 h 113"/>
              <a:gd name="T8" fmla="*/ 45 w 109"/>
              <a:gd name="T9" fmla="*/ 113 h 113"/>
            </a:gdLst>
            <a:ahLst/>
            <a:cxnLst>
              <a:cxn ang="0">
                <a:pos x="T0" y="T1"/>
              </a:cxn>
              <a:cxn ang="0">
                <a:pos x="T2" y="T3"/>
              </a:cxn>
              <a:cxn ang="0">
                <a:pos x="T4" y="T5"/>
              </a:cxn>
              <a:cxn ang="0">
                <a:pos x="T6" y="T7"/>
              </a:cxn>
              <a:cxn ang="0">
                <a:pos x="T8" y="T9"/>
              </a:cxn>
            </a:cxnLst>
            <a:rect l="0" t="0" r="r" b="b"/>
            <a:pathLst>
              <a:path w="109" h="113">
                <a:moveTo>
                  <a:pt x="45" y="113"/>
                </a:moveTo>
                <a:cubicBezTo>
                  <a:pt x="35" y="82"/>
                  <a:pt x="22" y="63"/>
                  <a:pt x="0" y="39"/>
                </a:cubicBezTo>
                <a:cubicBezTo>
                  <a:pt x="6" y="30"/>
                  <a:pt x="8" y="15"/>
                  <a:pt x="18" y="12"/>
                </a:cubicBezTo>
                <a:cubicBezTo>
                  <a:pt x="62" y="0"/>
                  <a:pt x="80" y="47"/>
                  <a:pt x="109" y="67"/>
                </a:cubicBezTo>
                <a:cubicBezTo>
                  <a:pt x="95" y="109"/>
                  <a:pt x="90" y="113"/>
                  <a:pt x="45" y="113"/>
                </a:cubicBezTo>
                <a:close/>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60" name="Freeform 48"/>
          <p:cNvSpPr>
            <a:spLocks/>
          </p:cNvSpPr>
          <p:nvPr/>
        </p:nvSpPr>
        <p:spPr bwMode="auto">
          <a:xfrm>
            <a:off x="4281489" y="2641601"/>
            <a:ext cx="325437" cy="377825"/>
          </a:xfrm>
          <a:custGeom>
            <a:avLst/>
            <a:gdLst>
              <a:gd name="T0" fmla="*/ 0 w 205"/>
              <a:gd name="T1" fmla="*/ 27 h 238"/>
              <a:gd name="T2" fmla="*/ 73 w 205"/>
              <a:gd name="T3" fmla="*/ 73 h 238"/>
              <a:gd name="T4" fmla="*/ 82 w 205"/>
              <a:gd name="T5" fmla="*/ 101 h 238"/>
              <a:gd name="T6" fmla="*/ 110 w 205"/>
              <a:gd name="T7" fmla="*/ 18 h 238"/>
              <a:gd name="T8" fmla="*/ 137 w 205"/>
              <a:gd name="T9" fmla="*/ 0 h 238"/>
              <a:gd name="T10" fmla="*/ 146 w 205"/>
              <a:gd name="T11" fmla="*/ 119 h 238"/>
              <a:gd name="T12" fmla="*/ 128 w 205"/>
              <a:gd name="T13" fmla="*/ 174 h 238"/>
              <a:gd name="T14" fmla="*/ 137 w 205"/>
              <a:gd name="T15" fmla="*/ 23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238">
                <a:moveTo>
                  <a:pt x="0" y="27"/>
                </a:moveTo>
                <a:cubicBezTo>
                  <a:pt x="22" y="50"/>
                  <a:pt x="46" y="55"/>
                  <a:pt x="73" y="73"/>
                </a:cubicBezTo>
                <a:cubicBezTo>
                  <a:pt x="76" y="82"/>
                  <a:pt x="75" y="108"/>
                  <a:pt x="82" y="101"/>
                </a:cubicBezTo>
                <a:cubicBezTo>
                  <a:pt x="103" y="81"/>
                  <a:pt x="86" y="34"/>
                  <a:pt x="110" y="18"/>
                </a:cubicBezTo>
                <a:cubicBezTo>
                  <a:pt x="119" y="12"/>
                  <a:pt x="128" y="6"/>
                  <a:pt x="137" y="0"/>
                </a:cubicBezTo>
                <a:cubicBezTo>
                  <a:pt x="205" y="22"/>
                  <a:pt x="164" y="68"/>
                  <a:pt x="146" y="119"/>
                </a:cubicBezTo>
                <a:cubicBezTo>
                  <a:pt x="140" y="137"/>
                  <a:pt x="128" y="174"/>
                  <a:pt x="128" y="174"/>
                </a:cubicBezTo>
                <a:cubicBezTo>
                  <a:pt x="147" y="233"/>
                  <a:pt x="160" y="215"/>
                  <a:pt x="137" y="238"/>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61" name="Freeform 49"/>
          <p:cNvSpPr>
            <a:spLocks/>
          </p:cNvSpPr>
          <p:nvPr/>
        </p:nvSpPr>
        <p:spPr bwMode="auto">
          <a:xfrm>
            <a:off x="4543425" y="3019425"/>
            <a:ext cx="731838" cy="609600"/>
          </a:xfrm>
          <a:custGeom>
            <a:avLst/>
            <a:gdLst>
              <a:gd name="T0" fmla="*/ 0 w 461"/>
              <a:gd name="T1" fmla="*/ 0 h 384"/>
              <a:gd name="T2" fmla="*/ 64 w 461"/>
              <a:gd name="T3" fmla="*/ 64 h 384"/>
              <a:gd name="T4" fmla="*/ 155 w 461"/>
              <a:gd name="T5" fmla="*/ 173 h 384"/>
              <a:gd name="T6" fmla="*/ 247 w 461"/>
              <a:gd name="T7" fmla="*/ 274 h 384"/>
              <a:gd name="T8" fmla="*/ 301 w 461"/>
              <a:gd name="T9" fmla="*/ 365 h 384"/>
              <a:gd name="T10" fmla="*/ 320 w 461"/>
              <a:gd name="T11" fmla="*/ 384 h 384"/>
              <a:gd name="T12" fmla="*/ 338 w 461"/>
              <a:gd name="T13" fmla="*/ 365 h 384"/>
              <a:gd name="T14" fmla="*/ 375 w 461"/>
              <a:gd name="T15" fmla="*/ 320 h 384"/>
              <a:gd name="T16" fmla="*/ 448 w 461"/>
              <a:gd name="T17" fmla="*/ 192 h 384"/>
              <a:gd name="T18" fmla="*/ 457 w 461"/>
              <a:gd name="T19" fmla="*/ 12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1" h="384">
                <a:moveTo>
                  <a:pt x="0" y="0"/>
                </a:moveTo>
                <a:cubicBezTo>
                  <a:pt x="28" y="19"/>
                  <a:pt x="41" y="41"/>
                  <a:pt x="64" y="64"/>
                </a:cubicBezTo>
                <a:cubicBezTo>
                  <a:pt x="82" y="119"/>
                  <a:pt x="97" y="154"/>
                  <a:pt x="155" y="173"/>
                </a:cubicBezTo>
                <a:cubicBezTo>
                  <a:pt x="187" y="206"/>
                  <a:pt x="214" y="242"/>
                  <a:pt x="247" y="274"/>
                </a:cubicBezTo>
                <a:cubicBezTo>
                  <a:pt x="265" y="328"/>
                  <a:pt x="253" y="349"/>
                  <a:pt x="301" y="365"/>
                </a:cubicBezTo>
                <a:cubicBezTo>
                  <a:pt x="307" y="371"/>
                  <a:pt x="311" y="384"/>
                  <a:pt x="320" y="384"/>
                </a:cubicBezTo>
                <a:cubicBezTo>
                  <a:pt x="329" y="384"/>
                  <a:pt x="333" y="372"/>
                  <a:pt x="338" y="365"/>
                </a:cubicBezTo>
                <a:cubicBezTo>
                  <a:pt x="376" y="316"/>
                  <a:pt x="336" y="357"/>
                  <a:pt x="375" y="320"/>
                </a:cubicBezTo>
                <a:cubicBezTo>
                  <a:pt x="392" y="269"/>
                  <a:pt x="408" y="230"/>
                  <a:pt x="448" y="192"/>
                </a:cubicBezTo>
                <a:cubicBezTo>
                  <a:pt x="461" y="153"/>
                  <a:pt x="457" y="174"/>
                  <a:pt x="457" y="128"/>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62" name="Rectangle 50"/>
          <p:cNvSpPr>
            <a:spLocks noChangeArrowheads="1"/>
          </p:cNvSpPr>
          <p:nvPr/>
        </p:nvSpPr>
        <p:spPr bwMode="auto">
          <a:xfrm>
            <a:off x="6477000" y="3276600"/>
            <a:ext cx="304800" cy="381000"/>
          </a:xfrm>
          <a:prstGeom prst="rect">
            <a:avLst/>
          </a:prstGeom>
          <a:solidFill>
            <a:srgbClr val="3333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115763" name="Freeform 51"/>
          <p:cNvSpPr>
            <a:spLocks/>
          </p:cNvSpPr>
          <p:nvPr/>
        </p:nvSpPr>
        <p:spPr bwMode="auto">
          <a:xfrm>
            <a:off x="6781800" y="2438400"/>
            <a:ext cx="609600" cy="1028700"/>
          </a:xfrm>
          <a:custGeom>
            <a:avLst/>
            <a:gdLst>
              <a:gd name="T0" fmla="*/ 0 w 384"/>
              <a:gd name="T1" fmla="*/ 624 h 648"/>
              <a:gd name="T2" fmla="*/ 144 w 384"/>
              <a:gd name="T3" fmla="*/ 624 h 648"/>
              <a:gd name="T4" fmla="*/ 240 w 384"/>
              <a:gd name="T5" fmla="*/ 480 h 648"/>
              <a:gd name="T6" fmla="*/ 192 w 384"/>
              <a:gd name="T7" fmla="*/ 336 h 648"/>
              <a:gd name="T8" fmla="*/ 384 w 384"/>
              <a:gd name="T9" fmla="*/ 0 h 648"/>
            </a:gdLst>
            <a:ahLst/>
            <a:cxnLst>
              <a:cxn ang="0">
                <a:pos x="T0" y="T1"/>
              </a:cxn>
              <a:cxn ang="0">
                <a:pos x="T2" y="T3"/>
              </a:cxn>
              <a:cxn ang="0">
                <a:pos x="T4" y="T5"/>
              </a:cxn>
              <a:cxn ang="0">
                <a:pos x="T6" y="T7"/>
              </a:cxn>
              <a:cxn ang="0">
                <a:pos x="T8" y="T9"/>
              </a:cxn>
            </a:cxnLst>
            <a:rect l="0" t="0" r="r" b="b"/>
            <a:pathLst>
              <a:path w="384" h="648">
                <a:moveTo>
                  <a:pt x="0" y="624"/>
                </a:moveTo>
                <a:cubicBezTo>
                  <a:pt x="52" y="636"/>
                  <a:pt x="104" y="648"/>
                  <a:pt x="144" y="624"/>
                </a:cubicBezTo>
                <a:cubicBezTo>
                  <a:pt x="184" y="600"/>
                  <a:pt x="232" y="528"/>
                  <a:pt x="240" y="480"/>
                </a:cubicBezTo>
                <a:cubicBezTo>
                  <a:pt x="248" y="432"/>
                  <a:pt x="168" y="416"/>
                  <a:pt x="192" y="336"/>
                </a:cubicBezTo>
                <a:cubicBezTo>
                  <a:pt x="216" y="256"/>
                  <a:pt x="300" y="128"/>
                  <a:pt x="384" y="0"/>
                </a:cubicBezTo>
              </a:path>
            </a:pathLst>
          </a:custGeom>
          <a:noFill/>
          <a:ln w="254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64" name="Oval 52"/>
          <p:cNvSpPr>
            <a:spLocks noChangeArrowheads="1"/>
          </p:cNvSpPr>
          <p:nvPr/>
        </p:nvSpPr>
        <p:spPr bwMode="auto">
          <a:xfrm rot="1544187">
            <a:off x="7272338" y="2089150"/>
            <a:ext cx="304800" cy="457200"/>
          </a:xfrm>
          <a:prstGeom prst="ellipse">
            <a:avLst/>
          </a:prstGeom>
          <a:solidFill>
            <a:srgbClr val="333399"/>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115765" name="Freeform 53"/>
          <p:cNvSpPr>
            <a:spLocks/>
          </p:cNvSpPr>
          <p:nvPr/>
        </p:nvSpPr>
        <p:spPr bwMode="auto">
          <a:xfrm>
            <a:off x="5438776" y="4035426"/>
            <a:ext cx="582613" cy="809625"/>
          </a:xfrm>
          <a:custGeom>
            <a:avLst/>
            <a:gdLst>
              <a:gd name="T0" fmla="*/ 39 w 367"/>
              <a:gd name="T1" fmla="*/ 0 h 510"/>
              <a:gd name="T2" fmla="*/ 12 w 367"/>
              <a:gd name="T3" fmla="*/ 274 h 510"/>
              <a:gd name="T4" fmla="*/ 21 w 367"/>
              <a:gd name="T5" fmla="*/ 301 h 510"/>
              <a:gd name="T6" fmla="*/ 3 w 367"/>
              <a:gd name="T7" fmla="*/ 356 h 510"/>
              <a:gd name="T8" fmla="*/ 21 w 367"/>
              <a:gd name="T9" fmla="*/ 457 h 510"/>
              <a:gd name="T10" fmla="*/ 259 w 367"/>
              <a:gd name="T11" fmla="*/ 503 h 510"/>
              <a:gd name="T12" fmla="*/ 332 w 367"/>
              <a:gd name="T13" fmla="*/ 384 h 510"/>
              <a:gd name="T14" fmla="*/ 332 w 367"/>
              <a:gd name="T15" fmla="*/ 329 h 510"/>
              <a:gd name="T16" fmla="*/ 341 w 367"/>
              <a:gd name="T17" fmla="*/ 283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 h="510">
                <a:moveTo>
                  <a:pt x="39" y="0"/>
                </a:moveTo>
                <a:cubicBezTo>
                  <a:pt x="12" y="81"/>
                  <a:pt x="17" y="191"/>
                  <a:pt x="12" y="274"/>
                </a:cubicBezTo>
                <a:cubicBezTo>
                  <a:pt x="15" y="283"/>
                  <a:pt x="22" y="292"/>
                  <a:pt x="21" y="301"/>
                </a:cubicBezTo>
                <a:cubicBezTo>
                  <a:pt x="19" y="320"/>
                  <a:pt x="3" y="356"/>
                  <a:pt x="3" y="356"/>
                </a:cubicBezTo>
                <a:cubicBezTo>
                  <a:pt x="7" y="390"/>
                  <a:pt x="0" y="430"/>
                  <a:pt x="21" y="457"/>
                </a:cubicBezTo>
                <a:cubicBezTo>
                  <a:pt x="63" y="510"/>
                  <a:pt x="226" y="501"/>
                  <a:pt x="259" y="503"/>
                </a:cubicBezTo>
                <a:cubicBezTo>
                  <a:pt x="367" y="488"/>
                  <a:pt x="344" y="495"/>
                  <a:pt x="332" y="384"/>
                </a:cubicBezTo>
                <a:cubicBezTo>
                  <a:pt x="356" y="308"/>
                  <a:pt x="332" y="403"/>
                  <a:pt x="332" y="329"/>
                </a:cubicBezTo>
                <a:cubicBezTo>
                  <a:pt x="332" y="313"/>
                  <a:pt x="341" y="299"/>
                  <a:pt x="341" y="283"/>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66" name="Freeform 54"/>
          <p:cNvSpPr>
            <a:spLocks/>
          </p:cNvSpPr>
          <p:nvPr/>
        </p:nvSpPr>
        <p:spPr bwMode="auto">
          <a:xfrm>
            <a:off x="5975350" y="4035425"/>
            <a:ext cx="534988" cy="787400"/>
          </a:xfrm>
          <a:custGeom>
            <a:avLst/>
            <a:gdLst>
              <a:gd name="T0" fmla="*/ 12 w 337"/>
              <a:gd name="T1" fmla="*/ 475 h 496"/>
              <a:gd name="T2" fmla="*/ 122 w 337"/>
              <a:gd name="T3" fmla="*/ 475 h 496"/>
              <a:gd name="T4" fmla="*/ 149 w 337"/>
              <a:gd name="T5" fmla="*/ 484 h 496"/>
              <a:gd name="T6" fmla="*/ 295 w 337"/>
              <a:gd name="T7" fmla="*/ 493 h 496"/>
              <a:gd name="T8" fmla="*/ 295 w 337"/>
              <a:gd name="T9" fmla="*/ 146 h 496"/>
              <a:gd name="T10" fmla="*/ 286 w 337"/>
              <a:gd name="T11" fmla="*/ 0 h 496"/>
            </a:gdLst>
            <a:ahLst/>
            <a:cxnLst>
              <a:cxn ang="0">
                <a:pos x="T0" y="T1"/>
              </a:cxn>
              <a:cxn ang="0">
                <a:pos x="T2" y="T3"/>
              </a:cxn>
              <a:cxn ang="0">
                <a:pos x="T4" y="T5"/>
              </a:cxn>
              <a:cxn ang="0">
                <a:pos x="T6" y="T7"/>
              </a:cxn>
              <a:cxn ang="0">
                <a:pos x="T8" y="T9"/>
              </a:cxn>
              <a:cxn ang="0">
                <a:pos x="T10" y="T11"/>
              </a:cxn>
            </a:cxnLst>
            <a:rect l="0" t="0" r="r" b="b"/>
            <a:pathLst>
              <a:path w="337" h="496">
                <a:moveTo>
                  <a:pt x="12" y="475"/>
                </a:moveTo>
                <a:cubicBezTo>
                  <a:pt x="76" y="496"/>
                  <a:pt x="0" y="475"/>
                  <a:pt x="122" y="475"/>
                </a:cubicBezTo>
                <a:cubicBezTo>
                  <a:pt x="131" y="475"/>
                  <a:pt x="140" y="483"/>
                  <a:pt x="149" y="484"/>
                </a:cubicBezTo>
                <a:cubicBezTo>
                  <a:pt x="197" y="489"/>
                  <a:pt x="246" y="490"/>
                  <a:pt x="295" y="493"/>
                </a:cubicBezTo>
                <a:cubicBezTo>
                  <a:pt x="336" y="383"/>
                  <a:pt x="337" y="259"/>
                  <a:pt x="295" y="146"/>
                </a:cubicBezTo>
                <a:cubicBezTo>
                  <a:pt x="285" y="18"/>
                  <a:pt x="286" y="67"/>
                  <a:pt x="286" y="0"/>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68" name="Freeform 56"/>
          <p:cNvSpPr>
            <a:spLocks/>
          </p:cNvSpPr>
          <p:nvPr/>
        </p:nvSpPr>
        <p:spPr bwMode="auto">
          <a:xfrm>
            <a:off x="5719764" y="4862513"/>
            <a:ext cx="130175" cy="1479550"/>
          </a:xfrm>
          <a:custGeom>
            <a:avLst/>
            <a:gdLst>
              <a:gd name="T0" fmla="*/ 82 w 82"/>
              <a:gd name="T1" fmla="*/ 0 h 932"/>
              <a:gd name="T2" fmla="*/ 54 w 82"/>
              <a:gd name="T3" fmla="*/ 82 h 932"/>
              <a:gd name="T4" fmla="*/ 45 w 82"/>
              <a:gd name="T5" fmla="*/ 219 h 932"/>
              <a:gd name="T6" fmla="*/ 27 w 82"/>
              <a:gd name="T7" fmla="*/ 274 h 932"/>
              <a:gd name="T8" fmla="*/ 18 w 82"/>
              <a:gd name="T9" fmla="*/ 302 h 932"/>
              <a:gd name="T10" fmla="*/ 8 w 82"/>
              <a:gd name="T11" fmla="*/ 420 h 932"/>
              <a:gd name="T12" fmla="*/ 8 w 82"/>
              <a:gd name="T13" fmla="*/ 475 h 932"/>
              <a:gd name="T14" fmla="*/ 8 w 82"/>
              <a:gd name="T15" fmla="*/ 530 h 932"/>
              <a:gd name="T16" fmla="*/ 18 w 82"/>
              <a:gd name="T17" fmla="*/ 594 h 932"/>
              <a:gd name="T18" fmla="*/ 27 w 82"/>
              <a:gd name="T19" fmla="*/ 823 h 932"/>
              <a:gd name="T20" fmla="*/ 36 w 82"/>
              <a:gd name="T21"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932">
                <a:moveTo>
                  <a:pt x="82" y="0"/>
                </a:moveTo>
                <a:cubicBezTo>
                  <a:pt x="72" y="27"/>
                  <a:pt x="54" y="82"/>
                  <a:pt x="54" y="82"/>
                </a:cubicBezTo>
                <a:cubicBezTo>
                  <a:pt x="51" y="128"/>
                  <a:pt x="51" y="174"/>
                  <a:pt x="45" y="219"/>
                </a:cubicBezTo>
                <a:cubicBezTo>
                  <a:pt x="42" y="238"/>
                  <a:pt x="33" y="256"/>
                  <a:pt x="27" y="274"/>
                </a:cubicBezTo>
                <a:cubicBezTo>
                  <a:pt x="24" y="283"/>
                  <a:pt x="18" y="302"/>
                  <a:pt x="18" y="302"/>
                </a:cubicBezTo>
                <a:cubicBezTo>
                  <a:pt x="15" y="341"/>
                  <a:pt x="8" y="381"/>
                  <a:pt x="8" y="420"/>
                </a:cubicBezTo>
                <a:cubicBezTo>
                  <a:pt x="8" y="493"/>
                  <a:pt x="34" y="404"/>
                  <a:pt x="8" y="475"/>
                </a:cubicBezTo>
                <a:cubicBezTo>
                  <a:pt x="35" y="551"/>
                  <a:pt x="8" y="456"/>
                  <a:pt x="8" y="530"/>
                </a:cubicBezTo>
                <a:cubicBezTo>
                  <a:pt x="8" y="552"/>
                  <a:pt x="15" y="573"/>
                  <a:pt x="18" y="594"/>
                </a:cubicBezTo>
                <a:cubicBezTo>
                  <a:pt x="0" y="644"/>
                  <a:pt x="26" y="816"/>
                  <a:pt x="27" y="823"/>
                </a:cubicBezTo>
                <a:cubicBezTo>
                  <a:pt x="28" y="840"/>
                  <a:pt x="53" y="915"/>
                  <a:pt x="36" y="932"/>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69" name="Freeform 57"/>
          <p:cNvSpPr>
            <a:spLocks/>
          </p:cNvSpPr>
          <p:nvPr/>
        </p:nvSpPr>
        <p:spPr bwMode="auto">
          <a:xfrm>
            <a:off x="5443539" y="4818064"/>
            <a:ext cx="187325" cy="1684337"/>
          </a:xfrm>
          <a:custGeom>
            <a:avLst/>
            <a:gdLst>
              <a:gd name="T0" fmla="*/ 64 w 118"/>
              <a:gd name="T1" fmla="*/ 0 h 1061"/>
              <a:gd name="T2" fmla="*/ 36 w 118"/>
              <a:gd name="T3" fmla="*/ 284 h 1061"/>
              <a:gd name="T4" fmla="*/ 45 w 118"/>
              <a:gd name="T5" fmla="*/ 311 h 1061"/>
              <a:gd name="T6" fmla="*/ 27 w 118"/>
              <a:gd name="T7" fmla="*/ 366 h 1061"/>
              <a:gd name="T8" fmla="*/ 18 w 118"/>
              <a:gd name="T9" fmla="*/ 439 h 1061"/>
              <a:gd name="T10" fmla="*/ 0 w 118"/>
              <a:gd name="T11" fmla="*/ 494 h 1061"/>
              <a:gd name="T12" fmla="*/ 9 w 118"/>
              <a:gd name="T13" fmla="*/ 604 h 1061"/>
              <a:gd name="T14" fmla="*/ 73 w 118"/>
              <a:gd name="T15" fmla="*/ 796 h 1061"/>
              <a:gd name="T16" fmla="*/ 100 w 118"/>
              <a:gd name="T17" fmla="*/ 933 h 1061"/>
              <a:gd name="T18" fmla="*/ 100 w 118"/>
              <a:gd name="T19" fmla="*/ 988 h 1061"/>
              <a:gd name="T20" fmla="*/ 118 w 118"/>
              <a:gd name="T21" fmla="*/ 1061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61">
                <a:moveTo>
                  <a:pt x="64" y="0"/>
                </a:moveTo>
                <a:cubicBezTo>
                  <a:pt x="54" y="95"/>
                  <a:pt x="48" y="190"/>
                  <a:pt x="36" y="284"/>
                </a:cubicBezTo>
                <a:cubicBezTo>
                  <a:pt x="39" y="293"/>
                  <a:pt x="46" y="302"/>
                  <a:pt x="45" y="311"/>
                </a:cubicBezTo>
                <a:cubicBezTo>
                  <a:pt x="43" y="330"/>
                  <a:pt x="27" y="366"/>
                  <a:pt x="27" y="366"/>
                </a:cubicBezTo>
                <a:cubicBezTo>
                  <a:pt x="24" y="390"/>
                  <a:pt x="23" y="415"/>
                  <a:pt x="18" y="439"/>
                </a:cubicBezTo>
                <a:cubicBezTo>
                  <a:pt x="14" y="458"/>
                  <a:pt x="0" y="494"/>
                  <a:pt x="0" y="494"/>
                </a:cubicBezTo>
                <a:cubicBezTo>
                  <a:pt x="12" y="542"/>
                  <a:pt x="19" y="554"/>
                  <a:pt x="9" y="604"/>
                </a:cubicBezTo>
                <a:cubicBezTo>
                  <a:pt x="33" y="676"/>
                  <a:pt x="15" y="741"/>
                  <a:pt x="73" y="796"/>
                </a:cubicBezTo>
                <a:cubicBezTo>
                  <a:pt x="80" y="843"/>
                  <a:pt x="85" y="888"/>
                  <a:pt x="100" y="933"/>
                </a:cubicBezTo>
                <a:cubicBezTo>
                  <a:pt x="87" y="973"/>
                  <a:pt x="89" y="948"/>
                  <a:pt x="100" y="988"/>
                </a:cubicBezTo>
                <a:cubicBezTo>
                  <a:pt x="106" y="1012"/>
                  <a:pt x="118" y="1061"/>
                  <a:pt x="118" y="1061"/>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70" name="Freeform 58"/>
          <p:cNvSpPr>
            <a:spLocks/>
          </p:cNvSpPr>
          <p:nvPr/>
        </p:nvSpPr>
        <p:spPr bwMode="auto">
          <a:xfrm>
            <a:off x="5999164" y="4803776"/>
            <a:ext cx="111125" cy="1611313"/>
          </a:xfrm>
          <a:custGeom>
            <a:avLst/>
            <a:gdLst>
              <a:gd name="T0" fmla="*/ 6 w 70"/>
              <a:gd name="T1" fmla="*/ 0 h 1015"/>
              <a:gd name="T2" fmla="*/ 15 w 70"/>
              <a:gd name="T3" fmla="*/ 28 h 1015"/>
              <a:gd name="T4" fmla="*/ 6 w 70"/>
              <a:gd name="T5" fmla="*/ 55 h 1015"/>
              <a:gd name="T6" fmla="*/ 24 w 70"/>
              <a:gd name="T7" fmla="*/ 110 h 1015"/>
              <a:gd name="T8" fmla="*/ 34 w 70"/>
              <a:gd name="T9" fmla="*/ 375 h 1015"/>
              <a:gd name="T10" fmla="*/ 61 w 70"/>
              <a:gd name="T11" fmla="*/ 768 h 1015"/>
              <a:gd name="T12" fmla="*/ 70 w 70"/>
              <a:gd name="T13" fmla="*/ 1015 h 1015"/>
            </a:gdLst>
            <a:ahLst/>
            <a:cxnLst>
              <a:cxn ang="0">
                <a:pos x="T0" y="T1"/>
              </a:cxn>
              <a:cxn ang="0">
                <a:pos x="T2" y="T3"/>
              </a:cxn>
              <a:cxn ang="0">
                <a:pos x="T4" y="T5"/>
              </a:cxn>
              <a:cxn ang="0">
                <a:pos x="T6" y="T7"/>
              </a:cxn>
              <a:cxn ang="0">
                <a:pos x="T8" y="T9"/>
              </a:cxn>
              <a:cxn ang="0">
                <a:pos x="T10" y="T11"/>
              </a:cxn>
              <a:cxn ang="0">
                <a:pos x="T12" y="T13"/>
              </a:cxn>
            </a:cxnLst>
            <a:rect l="0" t="0" r="r" b="b"/>
            <a:pathLst>
              <a:path w="70" h="1015">
                <a:moveTo>
                  <a:pt x="6" y="0"/>
                </a:moveTo>
                <a:cubicBezTo>
                  <a:pt x="9" y="9"/>
                  <a:pt x="15" y="18"/>
                  <a:pt x="15" y="28"/>
                </a:cubicBezTo>
                <a:cubicBezTo>
                  <a:pt x="15" y="37"/>
                  <a:pt x="5" y="46"/>
                  <a:pt x="6" y="55"/>
                </a:cubicBezTo>
                <a:cubicBezTo>
                  <a:pt x="8" y="74"/>
                  <a:pt x="24" y="110"/>
                  <a:pt x="24" y="110"/>
                </a:cubicBezTo>
                <a:cubicBezTo>
                  <a:pt x="6" y="203"/>
                  <a:pt x="0" y="282"/>
                  <a:pt x="34" y="375"/>
                </a:cubicBezTo>
                <a:cubicBezTo>
                  <a:pt x="41" y="643"/>
                  <a:pt x="23" y="617"/>
                  <a:pt x="61" y="768"/>
                </a:cubicBezTo>
                <a:cubicBezTo>
                  <a:pt x="70" y="997"/>
                  <a:pt x="70" y="915"/>
                  <a:pt x="70" y="1015"/>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72" name="Freeform 60"/>
          <p:cNvSpPr>
            <a:spLocks/>
          </p:cNvSpPr>
          <p:nvPr/>
        </p:nvSpPr>
        <p:spPr bwMode="auto">
          <a:xfrm>
            <a:off x="6248400" y="4818063"/>
            <a:ext cx="76200" cy="1554162"/>
          </a:xfrm>
          <a:custGeom>
            <a:avLst/>
            <a:gdLst>
              <a:gd name="T0" fmla="*/ 5 w 92"/>
              <a:gd name="T1" fmla="*/ 0 h 979"/>
              <a:gd name="T2" fmla="*/ 23 w 92"/>
              <a:gd name="T3" fmla="*/ 247 h 979"/>
              <a:gd name="T4" fmla="*/ 59 w 92"/>
              <a:gd name="T5" fmla="*/ 458 h 979"/>
              <a:gd name="T6" fmla="*/ 78 w 92"/>
              <a:gd name="T7" fmla="*/ 540 h 979"/>
              <a:gd name="T8" fmla="*/ 87 w 92"/>
              <a:gd name="T9" fmla="*/ 586 h 979"/>
              <a:gd name="T10" fmla="*/ 23 w 92"/>
              <a:gd name="T11" fmla="*/ 677 h 979"/>
              <a:gd name="T12" fmla="*/ 23 w 92"/>
              <a:gd name="T13" fmla="*/ 869 h 979"/>
              <a:gd name="T14" fmla="*/ 32 w 92"/>
              <a:gd name="T15" fmla="*/ 979 h 9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79">
                <a:moveTo>
                  <a:pt x="5" y="0"/>
                </a:moveTo>
                <a:cubicBezTo>
                  <a:pt x="22" y="87"/>
                  <a:pt x="0" y="156"/>
                  <a:pt x="23" y="247"/>
                </a:cubicBezTo>
                <a:cubicBezTo>
                  <a:pt x="17" y="322"/>
                  <a:pt x="4" y="400"/>
                  <a:pt x="59" y="458"/>
                </a:cubicBezTo>
                <a:cubicBezTo>
                  <a:pt x="74" y="498"/>
                  <a:pt x="92" y="497"/>
                  <a:pt x="78" y="540"/>
                </a:cubicBezTo>
                <a:cubicBezTo>
                  <a:pt x="81" y="555"/>
                  <a:pt x="87" y="570"/>
                  <a:pt x="87" y="586"/>
                </a:cubicBezTo>
                <a:cubicBezTo>
                  <a:pt x="87" y="618"/>
                  <a:pt x="40" y="652"/>
                  <a:pt x="23" y="677"/>
                </a:cubicBezTo>
                <a:cubicBezTo>
                  <a:pt x="9" y="872"/>
                  <a:pt x="10" y="740"/>
                  <a:pt x="23" y="869"/>
                </a:cubicBezTo>
                <a:cubicBezTo>
                  <a:pt x="27" y="906"/>
                  <a:pt x="32" y="979"/>
                  <a:pt x="32" y="979"/>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73" name="Freeform 61"/>
          <p:cNvSpPr>
            <a:spLocks/>
          </p:cNvSpPr>
          <p:nvPr/>
        </p:nvSpPr>
        <p:spPr bwMode="auto">
          <a:xfrm>
            <a:off x="6197601" y="5762626"/>
            <a:ext cx="73025" cy="42863"/>
          </a:xfrm>
          <a:custGeom>
            <a:avLst/>
            <a:gdLst>
              <a:gd name="T0" fmla="*/ 0 w 46"/>
              <a:gd name="T1" fmla="*/ 27 h 27"/>
              <a:gd name="T2" fmla="*/ 27 w 46"/>
              <a:gd name="T3" fmla="*/ 18 h 27"/>
              <a:gd name="T4" fmla="*/ 46 w 46"/>
              <a:gd name="T5" fmla="*/ 0 h 27"/>
            </a:gdLst>
            <a:ahLst/>
            <a:cxnLst>
              <a:cxn ang="0">
                <a:pos x="T0" y="T1"/>
              </a:cxn>
              <a:cxn ang="0">
                <a:pos x="T2" y="T3"/>
              </a:cxn>
              <a:cxn ang="0">
                <a:pos x="T4" y="T5"/>
              </a:cxn>
            </a:cxnLst>
            <a:rect l="0" t="0" r="r" b="b"/>
            <a:pathLst>
              <a:path w="46" h="27">
                <a:moveTo>
                  <a:pt x="0" y="27"/>
                </a:moveTo>
                <a:cubicBezTo>
                  <a:pt x="9" y="24"/>
                  <a:pt x="19" y="23"/>
                  <a:pt x="27" y="18"/>
                </a:cubicBezTo>
                <a:cubicBezTo>
                  <a:pt x="35" y="14"/>
                  <a:pt x="46" y="0"/>
                  <a:pt x="46" y="0"/>
                </a:cubicBezTo>
              </a:path>
            </a:pathLst>
          </a:cu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75" name="Freeform 63"/>
          <p:cNvSpPr>
            <a:spLocks/>
          </p:cNvSpPr>
          <p:nvPr/>
        </p:nvSpPr>
        <p:spPr bwMode="auto">
          <a:xfrm>
            <a:off x="5514976" y="5718176"/>
            <a:ext cx="30163" cy="30163"/>
          </a:xfrm>
          <a:custGeom>
            <a:avLst/>
            <a:gdLst>
              <a:gd name="T0" fmla="*/ 0 w 19"/>
              <a:gd name="T1" fmla="*/ 0 h 19"/>
              <a:gd name="T2" fmla="*/ 19 w 19"/>
              <a:gd name="T3" fmla="*/ 19 h 19"/>
              <a:gd name="T4" fmla="*/ 0 w 19"/>
              <a:gd name="T5" fmla="*/ 0 h 19"/>
            </a:gdLst>
            <a:ahLst/>
            <a:cxnLst>
              <a:cxn ang="0">
                <a:pos x="T0" y="T1"/>
              </a:cxn>
              <a:cxn ang="0">
                <a:pos x="T2" y="T3"/>
              </a:cxn>
              <a:cxn ang="0">
                <a:pos x="T4" y="T5"/>
              </a:cxn>
            </a:cxnLst>
            <a:rect l="0" t="0" r="r" b="b"/>
            <a:pathLst>
              <a:path w="19" h="19">
                <a:moveTo>
                  <a:pt x="0" y="0"/>
                </a:moveTo>
                <a:cubicBezTo>
                  <a:pt x="6" y="6"/>
                  <a:pt x="19" y="19"/>
                  <a:pt x="19" y="19"/>
                </a:cubicBezTo>
                <a:cubicBezTo>
                  <a:pt x="19" y="19"/>
                  <a:pt x="6" y="6"/>
                  <a:pt x="0" y="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76" name="Freeform 64" descr="5%"/>
          <p:cNvSpPr>
            <a:spLocks/>
          </p:cNvSpPr>
          <p:nvPr/>
        </p:nvSpPr>
        <p:spPr bwMode="auto">
          <a:xfrm>
            <a:off x="6053139" y="6216650"/>
            <a:ext cx="669925" cy="604838"/>
          </a:xfrm>
          <a:custGeom>
            <a:avLst/>
            <a:gdLst>
              <a:gd name="T0" fmla="*/ 36 w 422"/>
              <a:gd name="T1" fmla="*/ 25 h 381"/>
              <a:gd name="T2" fmla="*/ 118 w 422"/>
              <a:gd name="T3" fmla="*/ 15 h 381"/>
              <a:gd name="T4" fmla="*/ 118 w 422"/>
              <a:gd name="T5" fmla="*/ 143 h 381"/>
              <a:gd name="T6" fmla="*/ 155 w 422"/>
              <a:gd name="T7" fmla="*/ 226 h 381"/>
              <a:gd name="T8" fmla="*/ 182 w 422"/>
              <a:gd name="T9" fmla="*/ 235 h 381"/>
              <a:gd name="T10" fmla="*/ 274 w 422"/>
              <a:gd name="T11" fmla="*/ 244 h 381"/>
              <a:gd name="T12" fmla="*/ 338 w 422"/>
              <a:gd name="T13" fmla="*/ 262 h 381"/>
              <a:gd name="T14" fmla="*/ 356 w 422"/>
              <a:gd name="T15" fmla="*/ 281 h 381"/>
              <a:gd name="T16" fmla="*/ 402 w 422"/>
              <a:gd name="T17" fmla="*/ 290 h 381"/>
              <a:gd name="T18" fmla="*/ 402 w 422"/>
              <a:gd name="T19" fmla="*/ 345 h 381"/>
              <a:gd name="T20" fmla="*/ 320 w 422"/>
              <a:gd name="T21" fmla="*/ 372 h 381"/>
              <a:gd name="T22" fmla="*/ 292 w 422"/>
              <a:gd name="T23" fmla="*/ 381 h 381"/>
              <a:gd name="T24" fmla="*/ 173 w 422"/>
              <a:gd name="T25" fmla="*/ 345 h 381"/>
              <a:gd name="T26" fmla="*/ 0 w 422"/>
              <a:gd name="T27" fmla="*/ 317 h 381"/>
              <a:gd name="T28" fmla="*/ 27 w 422"/>
              <a:gd name="T29" fmla="*/ 143 h 381"/>
              <a:gd name="T30" fmla="*/ 36 w 422"/>
              <a:gd name="T31" fmla="*/ 2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2" h="381">
                <a:moveTo>
                  <a:pt x="36" y="25"/>
                </a:moveTo>
                <a:cubicBezTo>
                  <a:pt x="100" y="3"/>
                  <a:pt x="73" y="0"/>
                  <a:pt x="118" y="15"/>
                </a:cubicBezTo>
                <a:cubicBezTo>
                  <a:pt x="138" y="73"/>
                  <a:pt x="140" y="85"/>
                  <a:pt x="118" y="143"/>
                </a:cubicBezTo>
                <a:cubicBezTo>
                  <a:pt x="150" y="175"/>
                  <a:pt x="134" y="199"/>
                  <a:pt x="155" y="226"/>
                </a:cubicBezTo>
                <a:cubicBezTo>
                  <a:pt x="161" y="233"/>
                  <a:pt x="173" y="234"/>
                  <a:pt x="182" y="235"/>
                </a:cubicBezTo>
                <a:cubicBezTo>
                  <a:pt x="212" y="240"/>
                  <a:pt x="243" y="241"/>
                  <a:pt x="274" y="244"/>
                </a:cubicBezTo>
                <a:cubicBezTo>
                  <a:pt x="295" y="251"/>
                  <a:pt x="318" y="252"/>
                  <a:pt x="338" y="262"/>
                </a:cubicBezTo>
                <a:cubicBezTo>
                  <a:pt x="346" y="266"/>
                  <a:pt x="348" y="278"/>
                  <a:pt x="356" y="281"/>
                </a:cubicBezTo>
                <a:cubicBezTo>
                  <a:pt x="370" y="287"/>
                  <a:pt x="387" y="287"/>
                  <a:pt x="402" y="290"/>
                </a:cubicBezTo>
                <a:cubicBezTo>
                  <a:pt x="407" y="304"/>
                  <a:pt x="422" y="331"/>
                  <a:pt x="402" y="345"/>
                </a:cubicBezTo>
                <a:cubicBezTo>
                  <a:pt x="379" y="362"/>
                  <a:pt x="347" y="363"/>
                  <a:pt x="320" y="372"/>
                </a:cubicBezTo>
                <a:cubicBezTo>
                  <a:pt x="311" y="375"/>
                  <a:pt x="292" y="381"/>
                  <a:pt x="292" y="381"/>
                </a:cubicBezTo>
                <a:cubicBezTo>
                  <a:pt x="247" y="370"/>
                  <a:pt x="221" y="353"/>
                  <a:pt x="173" y="345"/>
                </a:cubicBezTo>
                <a:cubicBezTo>
                  <a:pt x="118" y="325"/>
                  <a:pt x="57" y="325"/>
                  <a:pt x="0" y="317"/>
                </a:cubicBezTo>
                <a:cubicBezTo>
                  <a:pt x="10" y="255"/>
                  <a:pt x="21" y="207"/>
                  <a:pt x="27" y="143"/>
                </a:cubicBezTo>
                <a:cubicBezTo>
                  <a:pt x="14" y="105"/>
                  <a:pt x="4" y="57"/>
                  <a:pt x="36" y="25"/>
                </a:cubicBezTo>
                <a:close/>
              </a:path>
            </a:pathLst>
          </a:custGeom>
          <a:pattFill prst="pct5">
            <a:fgClr>
              <a:srgbClr val="0000FF"/>
            </a:fgClr>
            <a:bgClr>
              <a:schemeClr val="bg1"/>
            </a:bgClr>
          </a:patt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77" name="Freeform 65" descr="5%"/>
          <p:cNvSpPr>
            <a:spLocks/>
          </p:cNvSpPr>
          <p:nvPr/>
        </p:nvSpPr>
        <p:spPr bwMode="auto">
          <a:xfrm>
            <a:off x="4946650" y="6280151"/>
            <a:ext cx="889000" cy="512763"/>
          </a:xfrm>
          <a:custGeom>
            <a:avLst/>
            <a:gdLst>
              <a:gd name="T0" fmla="*/ 404 w 560"/>
              <a:gd name="T1" fmla="*/ 21 h 323"/>
              <a:gd name="T2" fmla="*/ 541 w 560"/>
              <a:gd name="T3" fmla="*/ 21 h 323"/>
              <a:gd name="T4" fmla="*/ 550 w 560"/>
              <a:gd name="T5" fmla="*/ 149 h 323"/>
              <a:gd name="T6" fmla="*/ 532 w 560"/>
              <a:gd name="T7" fmla="*/ 231 h 323"/>
              <a:gd name="T8" fmla="*/ 431 w 560"/>
              <a:gd name="T9" fmla="*/ 286 h 323"/>
              <a:gd name="T10" fmla="*/ 185 w 560"/>
              <a:gd name="T11" fmla="*/ 323 h 323"/>
              <a:gd name="T12" fmla="*/ 29 w 560"/>
              <a:gd name="T13" fmla="*/ 268 h 323"/>
              <a:gd name="T14" fmla="*/ 57 w 560"/>
              <a:gd name="T15" fmla="*/ 204 h 323"/>
              <a:gd name="T16" fmla="*/ 93 w 560"/>
              <a:gd name="T17" fmla="*/ 213 h 323"/>
              <a:gd name="T18" fmla="*/ 148 w 560"/>
              <a:gd name="T19" fmla="*/ 231 h 323"/>
              <a:gd name="T20" fmla="*/ 221 w 560"/>
              <a:gd name="T21" fmla="*/ 195 h 323"/>
              <a:gd name="T22" fmla="*/ 249 w 560"/>
              <a:gd name="T23" fmla="*/ 204 h 323"/>
              <a:gd name="T24" fmla="*/ 386 w 560"/>
              <a:gd name="T25" fmla="*/ 158 h 323"/>
              <a:gd name="T26" fmla="*/ 404 w 560"/>
              <a:gd name="T27" fmla="*/ 2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0" h="323">
                <a:moveTo>
                  <a:pt x="404" y="21"/>
                </a:moveTo>
                <a:cubicBezTo>
                  <a:pt x="468" y="9"/>
                  <a:pt x="478" y="0"/>
                  <a:pt x="541" y="21"/>
                </a:cubicBezTo>
                <a:cubicBezTo>
                  <a:pt x="555" y="66"/>
                  <a:pt x="535" y="105"/>
                  <a:pt x="550" y="149"/>
                </a:cubicBezTo>
                <a:cubicBezTo>
                  <a:pt x="535" y="195"/>
                  <a:pt x="560" y="188"/>
                  <a:pt x="532" y="231"/>
                </a:cubicBezTo>
                <a:cubicBezTo>
                  <a:pt x="517" y="310"/>
                  <a:pt x="510" y="297"/>
                  <a:pt x="431" y="286"/>
                </a:cubicBezTo>
                <a:cubicBezTo>
                  <a:pt x="343" y="293"/>
                  <a:pt x="271" y="312"/>
                  <a:pt x="185" y="323"/>
                </a:cubicBezTo>
                <a:cubicBezTo>
                  <a:pt x="81" y="312"/>
                  <a:pt x="102" y="315"/>
                  <a:pt x="29" y="268"/>
                </a:cubicBezTo>
                <a:cubicBezTo>
                  <a:pt x="0" y="225"/>
                  <a:pt x="11" y="219"/>
                  <a:pt x="57" y="204"/>
                </a:cubicBezTo>
                <a:cubicBezTo>
                  <a:pt x="69" y="207"/>
                  <a:pt x="81" y="209"/>
                  <a:pt x="93" y="213"/>
                </a:cubicBezTo>
                <a:cubicBezTo>
                  <a:pt x="111" y="218"/>
                  <a:pt x="148" y="231"/>
                  <a:pt x="148" y="231"/>
                </a:cubicBezTo>
                <a:cubicBezTo>
                  <a:pt x="177" y="221"/>
                  <a:pt x="192" y="205"/>
                  <a:pt x="221" y="195"/>
                </a:cubicBezTo>
                <a:cubicBezTo>
                  <a:pt x="230" y="198"/>
                  <a:pt x="239" y="205"/>
                  <a:pt x="249" y="204"/>
                </a:cubicBezTo>
                <a:cubicBezTo>
                  <a:pt x="291" y="199"/>
                  <a:pt x="344" y="171"/>
                  <a:pt x="386" y="158"/>
                </a:cubicBezTo>
                <a:cubicBezTo>
                  <a:pt x="436" y="124"/>
                  <a:pt x="435" y="69"/>
                  <a:pt x="404" y="21"/>
                </a:cubicBezTo>
                <a:close/>
              </a:path>
            </a:pathLst>
          </a:custGeom>
          <a:pattFill prst="pct5">
            <a:fgClr>
              <a:srgbClr val="0000FF"/>
            </a:fgClr>
            <a:bgClr>
              <a:schemeClr val="bg1"/>
            </a:bgClr>
          </a:patt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78" name="Rectangle 66"/>
          <p:cNvSpPr>
            <a:spLocks noChangeArrowheads="1"/>
          </p:cNvSpPr>
          <p:nvPr/>
        </p:nvSpPr>
        <p:spPr bwMode="auto">
          <a:xfrm>
            <a:off x="4114800" y="6781800"/>
            <a:ext cx="3352800" cy="762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115779" name="Rectangle 67"/>
          <p:cNvSpPr>
            <a:spLocks noChangeArrowheads="1"/>
          </p:cNvSpPr>
          <p:nvPr/>
        </p:nvSpPr>
        <p:spPr bwMode="auto">
          <a:xfrm>
            <a:off x="4038600" y="4572000"/>
            <a:ext cx="76200" cy="22860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115780" name="AutoShape 68"/>
          <p:cNvSpPr>
            <a:spLocks noChangeArrowheads="1"/>
          </p:cNvSpPr>
          <p:nvPr/>
        </p:nvSpPr>
        <p:spPr bwMode="auto">
          <a:xfrm>
            <a:off x="5867400" y="2819400"/>
            <a:ext cx="685800" cy="609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115781" name="Text Box 69"/>
          <p:cNvSpPr txBox="1">
            <a:spLocks noChangeArrowheads="1"/>
          </p:cNvSpPr>
          <p:nvPr/>
        </p:nvSpPr>
        <p:spPr bwMode="auto">
          <a:xfrm>
            <a:off x="5715000" y="2819401"/>
            <a:ext cx="990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dirty="0">
                <a:solidFill>
                  <a:schemeClr val="bg1"/>
                </a:solidFill>
              </a:rPr>
              <a:t>  60-100 bpm</a:t>
            </a:r>
          </a:p>
        </p:txBody>
      </p:sp>
      <p:sp>
        <p:nvSpPr>
          <p:cNvPr id="115782" name="Rectangle 70"/>
          <p:cNvSpPr>
            <a:spLocks noChangeArrowheads="1"/>
          </p:cNvSpPr>
          <p:nvPr/>
        </p:nvSpPr>
        <p:spPr bwMode="auto">
          <a:xfrm>
            <a:off x="3276600" y="3505200"/>
            <a:ext cx="16002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115783" name="AutoShape 71"/>
          <p:cNvSpPr>
            <a:spLocks noChangeArrowheads="1"/>
          </p:cNvSpPr>
          <p:nvPr/>
        </p:nvSpPr>
        <p:spPr bwMode="auto">
          <a:xfrm rot="5400000">
            <a:off x="3810000" y="3124200"/>
            <a:ext cx="533400" cy="1447800"/>
          </a:xfrm>
          <a:prstGeom prst="moon">
            <a:avLst>
              <a:gd name="adj" fmla="val 87500"/>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115784" name="Line 72"/>
          <p:cNvSpPr>
            <a:spLocks noChangeShapeType="1"/>
          </p:cNvSpPr>
          <p:nvPr/>
        </p:nvSpPr>
        <p:spPr bwMode="auto">
          <a:xfrm flipV="1">
            <a:off x="4038600" y="3886200"/>
            <a:ext cx="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85" name="Text Box 73"/>
          <p:cNvSpPr txBox="1">
            <a:spLocks noChangeArrowheads="1"/>
          </p:cNvSpPr>
          <p:nvPr/>
        </p:nvSpPr>
        <p:spPr bwMode="auto">
          <a:xfrm>
            <a:off x="3505200" y="3581401"/>
            <a:ext cx="1066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chemeClr val="tx2"/>
                </a:solidFill>
              </a:rPr>
              <a:t>    &gt; 45kg</a:t>
            </a:r>
          </a:p>
        </p:txBody>
      </p:sp>
      <p:sp>
        <p:nvSpPr>
          <p:cNvPr id="115786" name="Text Box 74"/>
          <p:cNvSpPr txBox="1">
            <a:spLocks noChangeArrowheads="1"/>
          </p:cNvSpPr>
          <p:nvPr/>
        </p:nvSpPr>
        <p:spPr bwMode="auto">
          <a:xfrm>
            <a:off x="7848600" y="1600201"/>
            <a:ext cx="15240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u="sng" dirty="0">
                <a:solidFill>
                  <a:schemeClr val="tx2"/>
                </a:solidFill>
              </a:rPr>
              <a:t>100-140</a:t>
            </a:r>
            <a:r>
              <a:rPr lang="en-US" altLang="en-US" sz="2400" b="1" dirty="0">
                <a:solidFill>
                  <a:schemeClr val="tx2"/>
                </a:solidFill>
              </a:rPr>
              <a:t> 60-90</a:t>
            </a:r>
            <a:endParaRPr lang="en-US" altLang="en-US" sz="2400" b="1" u="sng" dirty="0">
              <a:solidFill>
                <a:schemeClr val="tx2"/>
              </a:solidFill>
            </a:endParaRPr>
          </a:p>
        </p:txBody>
      </p:sp>
      <p:sp>
        <p:nvSpPr>
          <p:cNvPr id="115787" name="Line 75"/>
          <p:cNvSpPr>
            <a:spLocks noChangeShapeType="1"/>
          </p:cNvSpPr>
          <p:nvPr/>
        </p:nvSpPr>
        <p:spPr bwMode="auto">
          <a:xfrm flipH="1">
            <a:off x="7543800" y="1905000"/>
            <a:ext cx="30480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IN"/>
          </a:p>
        </p:txBody>
      </p:sp>
      <p:sp>
        <p:nvSpPr>
          <p:cNvPr id="115788" name="Text Box 76"/>
          <p:cNvSpPr txBox="1">
            <a:spLocks noChangeArrowheads="1"/>
          </p:cNvSpPr>
          <p:nvPr/>
        </p:nvSpPr>
        <p:spPr bwMode="auto">
          <a:xfrm>
            <a:off x="3657600" y="1143001"/>
            <a:ext cx="12192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solidFill>
                  <a:schemeClr val="tx2"/>
                </a:solidFill>
              </a:rPr>
              <a:t>98.4</a:t>
            </a:r>
            <a:r>
              <a:rPr lang="en-US" altLang="en-US" sz="2400" b="1" dirty="0">
                <a:solidFill>
                  <a:schemeClr val="tx2"/>
                </a:solidFill>
                <a:cs typeface="Arial" panose="020B0604020202020204" pitchFamily="34" charset="0"/>
              </a:rPr>
              <a:t>°F 37°C</a:t>
            </a:r>
          </a:p>
        </p:txBody>
      </p:sp>
      <p:sp>
        <p:nvSpPr>
          <p:cNvPr id="115789" name="Text Box 77"/>
          <p:cNvSpPr txBox="1">
            <a:spLocks noChangeArrowheads="1"/>
          </p:cNvSpPr>
          <p:nvPr/>
        </p:nvSpPr>
        <p:spPr bwMode="auto">
          <a:xfrm>
            <a:off x="7772400" y="3505201"/>
            <a:ext cx="4572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rgbClr val="FF0000"/>
                </a:solidFill>
                <a:sym typeface="Wingdings" panose="05000000000000000000" pitchFamily="2" charset="2"/>
              </a:rPr>
              <a:t></a:t>
            </a:r>
          </a:p>
        </p:txBody>
      </p:sp>
      <p:sp>
        <p:nvSpPr>
          <p:cNvPr id="115791" name="Text Box 79"/>
          <p:cNvSpPr txBox="1">
            <a:spLocks noChangeArrowheads="1"/>
          </p:cNvSpPr>
          <p:nvPr/>
        </p:nvSpPr>
        <p:spPr bwMode="auto">
          <a:xfrm>
            <a:off x="7924800" y="3657601"/>
            <a:ext cx="4572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rgbClr val="FF0000"/>
                </a:solidFill>
                <a:sym typeface="Wingdings" panose="05000000000000000000" pitchFamily="2" charset="2"/>
              </a:rPr>
              <a:t></a:t>
            </a:r>
          </a:p>
        </p:txBody>
      </p:sp>
      <p:sp>
        <p:nvSpPr>
          <p:cNvPr id="115792" name="Text Box 80"/>
          <p:cNvSpPr txBox="1">
            <a:spLocks noChangeArrowheads="1"/>
          </p:cNvSpPr>
          <p:nvPr/>
        </p:nvSpPr>
        <p:spPr bwMode="auto">
          <a:xfrm>
            <a:off x="7772400" y="3810001"/>
            <a:ext cx="4572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000">
                <a:solidFill>
                  <a:srgbClr val="FF0000"/>
                </a:solidFill>
                <a:sym typeface="Wingdings" panose="05000000000000000000" pitchFamily="2" charset="2"/>
              </a:rPr>
              <a:t></a:t>
            </a:r>
          </a:p>
        </p:txBody>
      </p:sp>
      <p:sp>
        <p:nvSpPr>
          <p:cNvPr id="115793" name="Text Box 81"/>
          <p:cNvSpPr txBox="1">
            <a:spLocks noChangeArrowheads="1"/>
          </p:cNvSpPr>
          <p:nvPr/>
        </p:nvSpPr>
        <p:spPr bwMode="auto">
          <a:xfrm>
            <a:off x="8229600" y="3398838"/>
            <a:ext cx="18288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b="1" dirty="0">
                <a:solidFill>
                  <a:schemeClr val="tx2"/>
                </a:solidFill>
              </a:rPr>
              <a:t>≥ 12.5 g/</a:t>
            </a:r>
            <a:r>
              <a:rPr lang="en-US" altLang="en-US" sz="2400" b="1" dirty="0" err="1">
                <a:solidFill>
                  <a:schemeClr val="tx2"/>
                </a:solidFill>
              </a:rPr>
              <a:t>dL</a:t>
            </a:r>
            <a:r>
              <a:rPr lang="en-US" altLang="en-US" sz="2400" b="1" dirty="0">
                <a:solidFill>
                  <a:schemeClr val="tx2"/>
                </a:solidFill>
              </a:rPr>
              <a:t> </a:t>
            </a:r>
            <a:endParaRPr lang="en-US" altLang="en-US" sz="2400" b="1" u="sng" dirty="0">
              <a:solidFill>
                <a:schemeClr val="tx2"/>
              </a:solidFill>
            </a:endParaRPr>
          </a:p>
        </p:txBody>
      </p:sp>
      <p:sp>
        <p:nvSpPr>
          <p:cNvPr id="115794" name="Text Box 82"/>
          <p:cNvSpPr txBox="1">
            <a:spLocks noChangeArrowheads="1"/>
          </p:cNvSpPr>
          <p:nvPr/>
        </p:nvSpPr>
        <p:spPr bwMode="auto">
          <a:xfrm>
            <a:off x="1981200" y="152401"/>
            <a:ext cx="69342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IN" sz="3600" b="1" dirty="0"/>
              <a:t> </a:t>
            </a:r>
            <a:r>
              <a:rPr lang="en-IN" sz="2800" b="1" dirty="0"/>
              <a:t>Criteria for selection of blood donors</a:t>
            </a:r>
            <a:endParaRPr lang="en-US" altLang="en-US" sz="3600" dirty="0"/>
          </a:p>
        </p:txBody>
      </p:sp>
      <p:sp>
        <p:nvSpPr>
          <p:cNvPr id="2" name="TextBox 1"/>
          <p:cNvSpPr txBox="1"/>
          <p:nvPr/>
        </p:nvSpPr>
        <p:spPr>
          <a:xfrm>
            <a:off x="6675596" y="627380"/>
            <a:ext cx="1782604" cy="738664"/>
          </a:xfrm>
          <a:prstGeom prst="rect">
            <a:avLst/>
          </a:prstGeom>
          <a:noFill/>
        </p:spPr>
        <p:txBody>
          <a:bodyPr wrap="square" rtlCol="0">
            <a:spAutoFit/>
          </a:bodyPr>
          <a:lstStyle/>
          <a:p>
            <a:r>
              <a:rPr lang="en-US" sz="2400" b="1" dirty="0">
                <a:solidFill>
                  <a:srgbClr val="C00000"/>
                </a:solidFill>
              </a:rPr>
              <a:t>18-65 years</a:t>
            </a:r>
          </a:p>
          <a:p>
            <a:endParaRPr lang="en-IN" dirty="0"/>
          </a:p>
        </p:txBody>
      </p:sp>
      <p:sp>
        <p:nvSpPr>
          <p:cNvPr id="3" name="TextBox 2"/>
          <p:cNvSpPr txBox="1"/>
          <p:nvPr/>
        </p:nvSpPr>
        <p:spPr>
          <a:xfrm>
            <a:off x="8921751" y="1722484"/>
            <a:ext cx="814647" cy="646331"/>
          </a:xfrm>
          <a:prstGeom prst="rect">
            <a:avLst/>
          </a:prstGeom>
          <a:noFill/>
        </p:spPr>
        <p:txBody>
          <a:bodyPr wrap="none" rtlCol="0">
            <a:spAutoFit/>
          </a:bodyPr>
          <a:lstStyle/>
          <a:p>
            <a:r>
              <a:rPr lang="en-US" b="1" dirty="0">
                <a:solidFill>
                  <a:srgbClr val="C00000"/>
                </a:solidFill>
              </a:rPr>
              <a:t>mmHg</a:t>
            </a:r>
          </a:p>
          <a:p>
            <a:endParaRPr lang="en-IN" dirty="0"/>
          </a:p>
        </p:txBody>
      </p:sp>
    </p:spTree>
    <p:extLst>
      <p:ext uri="{BB962C8B-B14F-4D97-AF65-F5344CB8AC3E}">
        <p14:creationId xmlns:p14="http://schemas.microsoft.com/office/powerpoint/2010/main" xmlns="" val="7702534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676400" y="614066"/>
          <a:ext cx="8915400" cy="4995291"/>
        </p:xfrm>
        <a:graphic>
          <a:graphicData uri="http://schemas.openxmlformats.org/drawingml/2006/table">
            <a:tbl>
              <a:tblPr firstRow="1" bandRow="1">
                <a:tableStyleId>{5C22544A-7EE6-4342-B048-85BDC9FD1C3A}</a:tableStyleId>
              </a:tblPr>
              <a:tblGrid>
                <a:gridCol w="825616">
                  <a:extLst>
                    <a:ext uri="{9D8B030D-6E8A-4147-A177-3AD203B41FA5}">
                      <a16:colId xmlns:a16="http://schemas.microsoft.com/office/drawing/2014/main" xmlns="" val="2549942650"/>
                    </a:ext>
                  </a:extLst>
                </a:gridCol>
                <a:gridCol w="2681147">
                  <a:extLst>
                    <a:ext uri="{9D8B030D-6E8A-4147-A177-3AD203B41FA5}">
                      <a16:colId xmlns:a16="http://schemas.microsoft.com/office/drawing/2014/main" xmlns="" val="20000"/>
                    </a:ext>
                  </a:extLst>
                </a:gridCol>
                <a:gridCol w="5408637">
                  <a:extLst>
                    <a:ext uri="{9D8B030D-6E8A-4147-A177-3AD203B41FA5}">
                      <a16:colId xmlns:a16="http://schemas.microsoft.com/office/drawing/2014/main" xmlns="" val="20001"/>
                    </a:ext>
                  </a:extLst>
                </a:gridCol>
              </a:tblGrid>
              <a:tr h="674077">
                <a:tc>
                  <a:txBody>
                    <a:bodyPr/>
                    <a:lstStyle/>
                    <a:p>
                      <a:r>
                        <a:rPr lang="en-US" sz="1800" dirty="0" smtClean="0">
                          <a:latin typeface="Arial" panose="020B0604020202020204" pitchFamily="34" charset="0"/>
                          <a:cs typeface="Arial" panose="020B0604020202020204" pitchFamily="34" charset="0"/>
                        </a:rPr>
                        <a:t>S.No.</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PARAMETER</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baseline="0" dirty="0" smtClean="0">
                          <a:latin typeface="Arial" panose="020B0604020202020204" pitchFamily="34" charset="0"/>
                          <a:cs typeface="Arial" panose="020B0604020202020204" pitchFamily="34" charset="0"/>
                        </a:rPr>
                        <a:t>    CRITERIA</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10000"/>
                  </a:ext>
                </a:extLst>
              </a:tr>
              <a:tr h="1459523">
                <a:tc>
                  <a:txBody>
                    <a:bodyPr/>
                    <a:lstStyle/>
                    <a:p>
                      <a:r>
                        <a:rPr lang="en-US" sz="1800" dirty="0" smtClean="0">
                          <a:latin typeface="Arial" panose="020B0604020202020204" pitchFamily="34" charset="0"/>
                          <a:cs typeface="Arial" panose="020B0604020202020204" pitchFamily="34" charset="0"/>
                        </a:rPr>
                        <a:t>1.</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Well Being </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pPr marL="457200" indent="-457200">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Good health, mentally alert, physically fit</a:t>
                      </a:r>
                    </a:p>
                    <a:p>
                      <a:pPr marL="457200" indent="-457200">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Not an inmate of jail</a:t>
                      </a:r>
                    </a:p>
                    <a:p>
                      <a:pPr marL="457200" indent="-457200">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Not fasting</a:t>
                      </a:r>
                    </a:p>
                    <a:p>
                      <a:pPr marL="457200" indent="-457200">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Differently abled or those with communication or sight difficulty- valid consent</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2330158377"/>
                  </a:ext>
                </a:extLst>
              </a:tr>
              <a:tr h="533400">
                <a:tc>
                  <a:txBody>
                    <a:bodyPr/>
                    <a:lstStyle/>
                    <a:p>
                      <a:r>
                        <a:rPr lang="en-US" sz="1800" dirty="0" smtClean="0">
                          <a:latin typeface="Arial" panose="020B0604020202020204" pitchFamily="34" charset="0"/>
                          <a:cs typeface="Arial" panose="020B0604020202020204" pitchFamily="34" charset="0"/>
                        </a:rPr>
                        <a:t>2.</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Age (Years)</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dirty="0" smtClean="0">
                          <a:latin typeface="Arial" panose="020B0604020202020204" pitchFamily="34" charset="0"/>
                          <a:cs typeface="Arial" panose="020B0604020202020204" pitchFamily="34" charset="0"/>
                        </a:rPr>
                        <a:t>18-65, if First time donor</a:t>
                      </a:r>
                      <a:r>
                        <a:rPr lang="en-US" sz="1800" baseline="0" dirty="0" smtClean="0">
                          <a:latin typeface="Arial" panose="020B0604020202020204" pitchFamily="34" charset="0"/>
                          <a:cs typeface="Arial" panose="020B0604020202020204" pitchFamily="34" charset="0"/>
                        </a:rPr>
                        <a:t>&lt;60</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baseline="0" dirty="0" smtClean="0">
                          <a:latin typeface="Arial" panose="020B0604020202020204" pitchFamily="34" charset="0"/>
                          <a:cs typeface="Arial" panose="020B0604020202020204" pitchFamily="34" charset="0"/>
                        </a:rPr>
                        <a:t>Apheresis 18-60</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10001"/>
                  </a:ext>
                </a:extLst>
              </a:tr>
              <a:tr h="754380">
                <a:tc>
                  <a:txBody>
                    <a:bodyPr/>
                    <a:lstStyle/>
                    <a:p>
                      <a:r>
                        <a:rPr lang="en-US" sz="1800" dirty="0" smtClean="0">
                          <a:latin typeface="Arial" panose="020B0604020202020204" pitchFamily="34" charset="0"/>
                          <a:cs typeface="Arial" panose="020B0604020202020204" pitchFamily="34" charset="0"/>
                        </a:rPr>
                        <a:t>3.</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Weight (Kg)</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dirty="0" smtClean="0">
                          <a:latin typeface="Arial" panose="020B0604020202020204" pitchFamily="34" charset="0"/>
                          <a:cs typeface="Arial" panose="020B0604020202020204" pitchFamily="34" charset="0"/>
                        </a:rPr>
                        <a:t> 45 –</a:t>
                      </a:r>
                      <a:r>
                        <a:rPr lang="en-US" sz="1800" baseline="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350ml</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dirty="0" smtClean="0">
                          <a:latin typeface="Arial" panose="020B0604020202020204" pitchFamily="34" charset="0"/>
                          <a:cs typeface="Arial" panose="020B0604020202020204" pitchFamily="34" charset="0"/>
                        </a:rPr>
                        <a:t> ≥</a:t>
                      </a:r>
                      <a:r>
                        <a:rPr lang="en-US" sz="1800" baseline="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55 – 450ml</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dirty="0" smtClean="0">
                          <a:latin typeface="Arial" panose="020B0604020202020204" pitchFamily="34" charset="0"/>
                          <a:cs typeface="Arial" panose="020B0604020202020204" pitchFamily="34" charset="0"/>
                        </a:rPr>
                        <a:t>Apheresis- &gt;50kg</a:t>
                      </a:r>
                    </a:p>
                  </a:txBody>
                  <a:tcPr marL="68580" marR="68580" marT="34290" marB="34290"/>
                </a:tc>
                <a:extLst>
                  <a:ext uri="{0D108BD9-81ED-4DB2-BD59-A6C34878D82A}">
                    <a16:rowId xmlns:a16="http://schemas.microsoft.com/office/drawing/2014/main" xmlns="" val="10002"/>
                  </a:ext>
                </a:extLst>
              </a:tr>
              <a:tr h="371953">
                <a:tc>
                  <a:txBody>
                    <a:bodyPr/>
                    <a:lstStyle/>
                    <a:p>
                      <a:r>
                        <a:rPr lang="en-US" sz="1800" dirty="0" smtClean="0">
                          <a:latin typeface="Arial" panose="020B0604020202020204" pitchFamily="34" charset="0"/>
                          <a:cs typeface="Arial" panose="020B0604020202020204" pitchFamily="34" charset="0"/>
                        </a:rPr>
                        <a:t>4.</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b="0" dirty="0" smtClean="0">
                          <a:solidFill>
                            <a:schemeClr val="tx1"/>
                          </a:solidFill>
                          <a:latin typeface="Arial" panose="020B0604020202020204" pitchFamily="34" charset="0"/>
                          <a:cs typeface="Arial" panose="020B0604020202020204" pitchFamily="34" charset="0"/>
                        </a:rPr>
                        <a:t>Temperature </a:t>
                      </a:r>
                      <a:endParaRPr lang="en-US" sz="1800" b="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Arial" panose="020B0604020202020204" pitchFamily="34" charset="0"/>
                          <a:cs typeface="Arial" panose="020B0604020202020204" pitchFamily="34" charset="0"/>
                        </a:rPr>
                        <a:t>37</a:t>
                      </a:r>
                      <a:r>
                        <a:rPr lang="en-US" sz="1800" b="0" baseline="30000" dirty="0" smtClean="0">
                          <a:solidFill>
                            <a:schemeClr val="tx1"/>
                          </a:solidFill>
                          <a:latin typeface="Arial" panose="020B0604020202020204" pitchFamily="34" charset="0"/>
                          <a:cs typeface="Arial" panose="020B0604020202020204" pitchFamily="34" charset="0"/>
                        </a:rPr>
                        <a:t>o</a:t>
                      </a:r>
                      <a:r>
                        <a:rPr lang="en-US" sz="1800" b="0" baseline="0" dirty="0" smtClean="0">
                          <a:solidFill>
                            <a:schemeClr val="tx1"/>
                          </a:solidFill>
                          <a:latin typeface="Arial" panose="020B0604020202020204" pitchFamily="34" charset="0"/>
                          <a:cs typeface="Arial" panose="020B0604020202020204" pitchFamily="34" charset="0"/>
                        </a:rPr>
                        <a:t>C /98.4 F</a:t>
                      </a:r>
                      <a:r>
                        <a:rPr lang="en-US" sz="1800" b="0" dirty="0" smtClean="0">
                          <a:solidFill>
                            <a:schemeClr val="tx1"/>
                          </a:solidFill>
                          <a:latin typeface="Arial" panose="020B0604020202020204" pitchFamily="34" charset="0"/>
                          <a:cs typeface="Arial" panose="020B0604020202020204" pitchFamily="34" charset="0"/>
                        </a:rPr>
                        <a:t>(Afebrile)</a:t>
                      </a:r>
                    </a:p>
                  </a:txBody>
                  <a:tcPr marL="68580" marR="68580" marT="34290" marB="34290"/>
                </a:tc>
                <a:extLst>
                  <a:ext uri="{0D108BD9-81ED-4DB2-BD59-A6C34878D82A}">
                    <a16:rowId xmlns:a16="http://schemas.microsoft.com/office/drawing/2014/main" xmlns="" val="1276615075"/>
                  </a:ext>
                </a:extLst>
              </a:tr>
              <a:tr h="363758">
                <a:tc>
                  <a:txBody>
                    <a:bodyPr/>
                    <a:lstStyle/>
                    <a:p>
                      <a:r>
                        <a:rPr lang="en-US" sz="1800" dirty="0" smtClean="0">
                          <a:latin typeface="Arial" panose="020B0604020202020204" pitchFamily="34" charset="0"/>
                          <a:cs typeface="Arial" panose="020B0604020202020204" pitchFamily="34" charset="0"/>
                        </a:rPr>
                        <a:t>5.</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Pulse (Beats/ min)</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60-100,Regular</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2625375914"/>
                  </a:ext>
                </a:extLst>
              </a:tr>
              <a:tr h="347367">
                <a:tc>
                  <a:txBody>
                    <a:bodyPr/>
                    <a:lstStyle/>
                    <a:p>
                      <a:r>
                        <a:rPr lang="en-US" sz="1800" dirty="0" smtClean="0">
                          <a:latin typeface="Arial" panose="020B0604020202020204" pitchFamily="34" charset="0"/>
                          <a:cs typeface="Arial" panose="020B0604020202020204" pitchFamily="34" charset="0"/>
                        </a:rPr>
                        <a:t>6.</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Blood Pressure(mm Hg)</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Systolic =100-140 </a:t>
                      </a:r>
                      <a:r>
                        <a:rPr lang="en-US" sz="1800" b="1" baseline="0" dirty="0" smtClean="0">
                          <a:latin typeface="Arial" panose="020B0604020202020204" pitchFamily="34" charset="0"/>
                          <a:cs typeface="Arial" panose="020B0604020202020204" pitchFamily="34" charset="0"/>
                        </a:rPr>
                        <a:t> </a:t>
                      </a:r>
                      <a:r>
                        <a:rPr lang="en-US" sz="1800" b="0" baseline="0" dirty="0" smtClean="0">
                          <a:latin typeface="Arial" panose="020B0604020202020204" pitchFamily="34" charset="0"/>
                          <a:cs typeface="Arial" panose="020B0604020202020204" pitchFamily="34" charset="0"/>
                        </a:rPr>
                        <a:t>Diastolic</a:t>
                      </a:r>
                      <a:r>
                        <a:rPr lang="en-US" sz="1800" b="1" baseline="0" dirty="0" smtClean="0">
                          <a:latin typeface="Arial" panose="020B0604020202020204" pitchFamily="34" charset="0"/>
                          <a:cs typeface="Arial" panose="020B0604020202020204" pitchFamily="34" charset="0"/>
                        </a:rPr>
                        <a:t> </a:t>
                      </a:r>
                      <a:r>
                        <a:rPr lang="en-US" sz="1800" b="0" baseline="0" dirty="0" smtClean="0">
                          <a:latin typeface="Arial" panose="020B0604020202020204" pitchFamily="34" charset="0"/>
                          <a:cs typeface="Arial" panose="020B0604020202020204" pitchFamily="34" charset="0"/>
                        </a:rPr>
                        <a:t>=</a:t>
                      </a:r>
                      <a:r>
                        <a:rPr lang="en-US" sz="1800" b="1" baseline="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60-90</a:t>
                      </a:r>
                      <a:r>
                        <a:rPr lang="en-US" sz="1800" baseline="0" dirty="0" smtClean="0">
                          <a:latin typeface="Arial" panose="020B0604020202020204" pitchFamily="34" charset="0"/>
                          <a:cs typeface="Arial" panose="020B0604020202020204" pitchFamily="34" charset="0"/>
                        </a:rPr>
                        <a:t> with or w/o medications; No drug alteration in past 28 days</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2675259376"/>
                  </a:ext>
                </a:extLst>
              </a:tr>
            </a:tbl>
          </a:graphicData>
        </a:graphic>
      </p:graphicFrame>
      <p:sp>
        <p:nvSpPr>
          <p:cNvPr id="4" name="Rectangle 3"/>
          <p:cNvSpPr/>
          <p:nvPr/>
        </p:nvSpPr>
        <p:spPr>
          <a:xfrm>
            <a:off x="1905000" y="152401"/>
            <a:ext cx="7467600" cy="461665"/>
          </a:xfrm>
          <a:prstGeom prst="rect">
            <a:avLst/>
          </a:prstGeom>
        </p:spPr>
        <p:txBody>
          <a:bodyPr wrap="square">
            <a:spAutoFit/>
          </a:bodyPr>
          <a:lstStyle/>
          <a:p>
            <a:r>
              <a:rPr lang="en-US" sz="2400" b="1" dirty="0">
                <a:solidFill>
                  <a:schemeClr val="accent6">
                    <a:lumMod val="75000"/>
                  </a:schemeClr>
                </a:solidFill>
                <a:latin typeface="Arial Black" panose="020B0A04020102020204" pitchFamily="34" charset="0"/>
                <a:cs typeface="Arial" panose="020B0604020202020204" pitchFamily="34" charset="0"/>
              </a:rPr>
              <a:t>          Donor</a:t>
            </a:r>
            <a:r>
              <a:rPr lang="en-US" sz="2400" b="1" dirty="0">
                <a:solidFill>
                  <a:schemeClr val="accent6">
                    <a:lumMod val="75000"/>
                  </a:schemeClr>
                </a:solidFill>
                <a:latin typeface="Arial Black" panose="020B0A04020102020204" pitchFamily="34" charset="0"/>
              </a:rPr>
              <a:t> Selection Criteria (General)</a:t>
            </a:r>
          </a:p>
        </p:txBody>
      </p:sp>
    </p:spTree>
    <p:extLst>
      <p:ext uri="{BB962C8B-B14F-4D97-AF65-F5344CB8AC3E}">
        <p14:creationId xmlns:p14="http://schemas.microsoft.com/office/powerpoint/2010/main" xmlns="" val="19099411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C1B3CB-7DDD-4A04-9BA6-82C081806E23}" type="slidenum">
              <a:rPr lang="en-US" smtClean="0"/>
              <a:pPr/>
              <a:t>13</a:t>
            </a:fld>
            <a:endParaRPr lang="en-US"/>
          </a:p>
        </p:txBody>
      </p:sp>
      <p:graphicFrame>
        <p:nvGraphicFramePr>
          <p:cNvPr id="3" name="Table 2"/>
          <p:cNvGraphicFramePr>
            <a:graphicFrameLocks noGrp="1"/>
          </p:cNvGraphicFramePr>
          <p:nvPr>
            <p:extLst/>
          </p:nvPr>
        </p:nvGraphicFramePr>
        <p:xfrm>
          <a:off x="1676401" y="152400"/>
          <a:ext cx="8686801" cy="546354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xmlns="" val="370486341"/>
                    </a:ext>
                  </a:extLst>
                </a:gridCol>
                <a:gridCol w="2362200">
                  <a:extLst>
                    <a:ext uri="{9D8B030D-6E8A-4147-A177-3AD203B41FA5}">
                      <a16:colId xmlns:a16="http://schemas.microsoft.com/office/drawing/2014/main" xmlns="" val="20000"/>
                    </a:ext>
                  </a:extLst>
                </a:gridCol>
                <a:gridCol w="5486401">
                  <a:extLst>
                    <a:ext uri="{9D8B030D-6E8A-4147-A177-3AD203B41FA5}">
                      <a16:colId xmlns:a16="http://schemas.microsoft.com/office/drawing/2014/main" xmlns="" val="20001"/>
                    </a:ext>
                  </a:extLst>
                </a:gridCol>
              </a:tblGrid>
              <a:tr h="792605">
                <a:tc>
                  <a:txBody>
                    <a:bodyPr/>
                    <a:lstStyle/>
                    <a:p>
                      <a:r>
                        <a:rPr lang="en-US" sz="1800" dirty="0" smtClean="0">
                          <a:latin typeface="Arial" panose="020B0604020202020204" pitchFamily="34" charset="0"/>
                          <a:cs typeface="Arial" panose="020B0604020202020204" pitchFamily="34" charset="0"/>
                        </a:rPr>
                        <a:t>S.No.</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PARAMETER</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baseline="0" dirty="0" smtClean="0">
                          <a:latin typeface="Arial" panose="020B0604020202020204" pitchFamily="34" charset="0"/>
                          <a:cs typeface="Arial" panose="020B0604020202020204" pitchFamily="34" charset="0"/>
                        </a:rPr>
                        <a:t>    CRITERIA( General)</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10000"/>
                  </a:ext>
                </a:extLst>
              </a:tr>
              <a:tr h="578995">
                <a:tc>
                  <a:txBody>
                    <a:bodyPr/>
                    <a:lstStyle/>
                    <a:p>
                      <a:r>
                        <a:rPr lang="en-US" dirty="0" smtClean="0"/>
                        <a:t>7.</a:t>
                      </a:r>
                      <a:endParaRPr lang="en-IN" dirty="0"/>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Haemoglobin (g/dl)</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 12.5</a:t>
                      </a:r>
                      <a:r>
                        <a:rPr lang="en-US" sz="1800" baseline="0" dirty="0" smtClean="0">
                          <a:latin typeface="Arial" panose="020B0604020202020204" pitchFamily="34" charset="0"/>
                          <a:cs typeface="Arial" panose="020B0604020202020204" pitchFamily="34" charset="0"/>
                        </a:rPr>
                        <a:t> &amp;</a:t>
                      </a:r>
                      <a:r>
                        <a:rPr lang="en-US" sz="1800" dirty="0" smtClean="0">
                          <a:latin typeface="Arial" panose="020B0604020202020204" pitchFamily="34" charset="0"/>
                          <a:cs typeface="Arial" panose="020B0604020202020204" pitchFamily="34" charset="0"/>
                        </a:rPr>
                        <a:t> ≤ 17.5</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2735212466"/>
                  </a:ext>
                </a:extLst>
              </a:tr>
              <a:tr h="578995">
                <a:tc>
                  <a:txBody>
                    <a:bodyPr/>
                    <a:lstStyle/>
                    <a:p>
                      <a:r>
                        <a:rPr lang="en-US" sz="1800" dirty="0" smtClean="0">
                          <a:latin typeface="Arial" panose="020B0604020202020204" pitchFamily="34" charset="0"/>
                          <a:cs typeface="Arial" panose="020B0604020202020204" pitchFamily="34" charset="0"/>
                        </a:rPr>
                        <a:t>8.</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Respiration </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dirty="0" smtClean="0">
                          <a:latin typeface="Arial" panose="020B0604020202020204" pitchFamily="34" charset="0"/>
                          <a:cs typeface="Arial" panose="020B0604020202020204" pitchFamily="34" charset="0"/>
                        </a:rPr>
                        <a:t>Free from acute respiratory disease</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1841507845"/>
                  </a:ext>
                </a:extLst>
              </a:tr>
              <a:tr h="1264795">
                <a:tc>
                  <a:txBody>
                    <a:bodyPr/>
                    <a:lstStyle/>
                    <a:p>
                      <a:r>
                        <a:rPr lang="en-US" sz="1800" dirty="0" smtClean="0">
                          <a:latin typeface="Arial" panose="020B0604020202020204" pitchFamily="34" charset="0"/>
                          <a:cs typeface="Arial" panose="020B0604020202020204" pitchFamily="34" charset="0"/>
                        </a:rPr>
                        <a:t>9.</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Last</a:t>
                      </a:r>
                      <a:r>
                        <a:rPr lang="en-US" sz="1800" baseline="0" dirty="0" smtClean="0">
                          <a:latin typeface="Arial" panose="020B0604020202020204" pitchFamily="34" charset="0"/>
                          <a:cs typeface="Arial" panose="020B0604020202020204" pitchFamily="34" charset="0"/>
                        </a:rPr>
                        <a:t> Donation Interval</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dirty="0" smtClean="0">
                          <a:latin typeface="Arial" panose="020B0604020202020204" pitchFamily="34" charset="0"/>
                          <a:cs typeface="Arial" panose="020B0604020202020204" pitchFamily="34" charset="0"/>
                        </a:rPr>
                        <a:t>For whole blood- 3 months for male</a:t>
                      </a:r>
                      <a:r>
                        <a:rPr lang="en-US" sz="1800" baseline="0" dirty="0" smtClean="0">
                          <a:latin typeface="Arial" panose="020B0604020202020204" pitchFamily="34" charset="0"/>
                          <a:cs typeface="Arial" panose="020B0604020202020204" pitchFamily="34" charset="0"/>
                        </a:rPr>
                        <a:t> &amp;</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baseline="0" dirty="0" smtClean="0">
                          <a:latin typeface="Arial" panose="020B0604020202020204" pitchFamily="34" charset="0"/>
                          <a:cs typeface="Arial" panose="020B0604020202020204" pitchFamily="34" charset="0"/>
                        </a:rPr>
                        <a:t>4 months for female</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dirty="0" smtClean="0">
                          <a:latin typeface="Arial" panose="020B0604020202020204" pitchFamily="34" charset="0"/>
                          <a:cs typeface="Arial" panose="020B0604020202020204" pitchFamily="34" charset="0"/>
                        </a:rPr>
                        <a:t>≥ 48 hrs-</a:t>
                      </a:r>
                      <a:r>
                        <a:rPr lang="en-US" sz="1800" baseline="0" dirty="0" smtClean="0">
                          <a:latin typeface="Arial" panose="020B0604020202020204" pitchFamily="34" charset="0"/>
                          <a:cs typeface="Arial" panose="020B0604020202020204" pitchFamily="34" charset="0"/>
                        </a:rPr>
                        <a:t> platelet/ plasma apheresis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dirty="0" smtClean="0">
                          <a:latin typeface="Arial" panose="020B0604020202020204" pitchFamily="34" charset="0"/>
                          <a:cs typeface="Arial" panose="020B0604020202020204" pitchFamily="34" charset="0"/>
                        </a:rPr>
                        <a:t>28</a:t>
                      </a:r>
                      <a:r>
                        <a:rPr lang="en-US" sz="1800" baseline="0" dirty="0" smtClean="0">
                          <a:latin typeface="Arial" panose="020B0604020202020204" pitchFamily="34" charset="0"/>
                          <a:cs typeface="Arial" panose="020B0604020202020204" pitchFamily="34" charset="0"/>
                        </a:rPr>
                        <a:t> days – if donated whole blood and candidate for plateletpheresis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baseline="0" dirty="0" smtClean="0">
                          <a:latin typeface="Arial" panose="020B0604020202020204" pitchFamily="34" charset="0"/>
                          <a:cs typeface="Arial" panose="020B0604020202020204" pitchFamily="34" charset="0"/>
                        </a:rPr>
                        <a:t>12 months – Bone Marrow Harvest</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baseline="0" dirty="0" smtClean="0">
                          <a:latin typeface="Arial" panose="020B0604020202020204" pitchFamily="34" charset="0"/>
                          <a:cs typeface="Arial" panose="020B0604020202020204" pitchFamily="34" charset="0"/>
                        </a:rPr>
                        <a:t>6 months – Peripheral Blood Stem Cell </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10001"/>
                  </a:ext>
                </a:extLst>
              </a:tr>
              <a:tr h="632585">
                <a:tc>
                  <a:txBody>
                    <a:bodyPr/>
                    <a:lstStyle/>
                    <a:p>
                      <a:r>
                        <a:rPr lang="en-US" sz="1800" dirty="0" smtClean="0">
                          <a:latin typeface="Arial" panose="020B0604020202020204" pitchFamily="34" charset="0"/>
                          <a:cs typeface="Arial" panose="020B0604020202020204" pitchFamily="34" charset="0"/>
                        </a:rPr>
                        <a:t>10.</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Meal</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dirty="0" smtClean="0">
                          <a:latin typeface="Arial" panose="020B0604020202020204" pitchFamily="34" charset="0"/>
                          <a:cs typeface="Arial" panose="020B0604020202020204" pitchFamily="34" charset="0"/>
                        </a:rPr>
                        <a:t>Not Fasting; Last meal- Within 4hours</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3205585977"/>
                  </a:ext>
                </a:extLst>
              </a:tr>
              <a:tr h="632585">
                <a:tc>
                  <a:txBody>
                    <a:bodyPr/>
                    <a:lstStyle/>
                    <a:p>
                      <a:r>
                        <a:rPr lang="en-US" sz="1800" dirty="0" smtClean="0">
                          <a:latin typeface="Arial" panose="020B0604020202020204" pitchFamily="34" charset="0"/>
                          <a:cs typeface="Arial" panose="020B0604020202020204" pitchFamily="34" charset="0"/>
                        </a:rPr>
                        <a:t>11.</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Alcohol Intake </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dirty="0" smtClean="0">
                          <a:latin typeface="Arial" panose="020B0604020202020204" pitchFamily="34" charset="0"/>
                          <a:cs typeface="Arial" panose="020B0604020202020204" pitchFamily="34" charset="0"/>
                        </a:rPr>
                        <a:t>Not regular heavy alcoholic</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dirty="0" smtClean="0">
                          <a:latin typeface="Arial" panose="020B0604020202020204" pitchFamily="34" charset="0"/>
                          <a:cs typeface="Arial" panose="020B0604020202020204" pitchFamily="34" charset="0"/>
                        </a:rPr>
                        <a:t>No</a:t>
                      </a:r>
                      <a:r>
                        <a:rPr lang="en-US" sz="1800" baseline="0" dirty="0" smtClean="0">
                          <a:latin typeface="Arial" panose="020B0604020202020204" pitchFamily="34" charset="0"/>
                          <a:cs typeface="Arial" panose="020B0604020202020204" pitchFamily="34" charset="0"/>
                        </a:rPr>
                        <a:t> signs of alcohol intoxication</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baseline="0" dirty="0" smtClean="0">
                          <a:latin typeface="Arial" panose="020B0604020202020204" pitchFamily="34" charset="0"/>
                          <a:cs typeface="Arial" panose="020B0604020202020204" pitchFamily="34" charset="0"/>
                        </a:rPr>
                        <a:t>Not taken heavy alcohol previous night </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3294661836"/>
                  </a:ext>
                </a:extLst>
              </a:tr>
            </a:tbl>
          </a:graphicData>
        </a:graphic>
      </p:graphicFrame>
    </p:spTree>
    <p:extLst>
      <p:ext uri="{BB962C8B-B14F-4D97-AF65-F5344CB8AC3E}">
        <p14:creationId xmlns:p14="http://schemas.microsoft.com/office/powerpoint/2010/main" xmlns="" val="38519394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C1B3CB-7DDD-4A04-9BA6-82C081806E23}" type="slidenum">
              <a:rPr lang="en-US" sz="1050">
                <a:latin typeface="Arial" panose="020B0604020202020204" pitchFamily="34" charset="0"/>
                <a:cs typeface="Arial" panose="020B0604020202020204" pitchFamily="34" charset="0"/>
              </a:rPr>
              <a:pPr/>
              <a:t>14</a:t>
            </a:fld>
            <a:endParaRPr lang="en-US" sz="105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nvPr>
        </p:nvGraphicFramePr>
        <p:xfrm>
          <a:off x="1676400" y="304801"/>
          <a:ext cx="8382000" cy="2941195"/>
        </p:xfrm>
        <a:graphic>
          <a:graphicData uri="http://schemas.openxmlformats.org/drawingml/2006/table">
            <a:tbl>
              <a:tblPr firstRow="1" bandRow="1">
                <a:tableStyleId>{5C22544A-7EE6-4342-B048-85BDC9FD1C3A}</a:tableStyleId>
              </a:tblPr>
              <a:tblGrid>
                <a:gridCol w="808790">
                  <a:extLst>
                    <a:ext uri="{9D8B030D-6E8A-4147-A177-3AD203B41FA5}">
                      <a16:colId xmlns:a16="http://schemas.microsoft.com/office/drawing/2014/main" xmlns="" val="2730714361"/>
                    </a:ext>
                  </a:extLst>
                </a:gridCol>
                <a:gridCol w="2279315">
                  <a:extLst>
                    <a:ext uri="{9D8B030D-6E8A-4147-A177-3AD203B41FA5}">
                      <a16:colId xmlns:a16="http://schemas.microsoft.com/office/drawing/2014/main" xmlns="" val="1375982953"/>
                    </a:ext>
                  </a:extLst>
                </a:gridCol>
                <a:gridCol w="5293895">
                  <a:extLst>
                    <a:ext uri="{9D8B030D-6E8A-4147-A177-3AD203B41FA5}">
                      <a16:colId xmlns:a16="http://schemas.microsoft.com/office/drawing/2014/main" xmlns="" val="3038184330"/>
                    </a:ext>
                  </a:extLst>
                </a:gridCol>
              </a:tblGrid>
              <a:tr h="434215">
                <a:tc>
                  <a:txBody>
                    <a:bodyPr/>
                    <a:lstStyle/>
                    <a:p>
                      <a:r>
                        <a:rPr lang="en-US" sz="1800" dirty="0" smtClean="0">
                          <a:latin typeface="Arial" panose="020B0604020202020204" pitchFamily="34" charset="0"/>
                          <a:cs typeface="Arial" panose="020B0604020202020204" pitchFamily="34" charset="0"/>
                        </a:rPr>
                        <a:t>S.No.</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PARAMETER</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baseline="0" dirty="0" smtClean="0">
                          <a:latin typeface="Arial" panose="020B0604020202020204" pitchFamily="34" charset="0"/>
                          <a:cs typeface="Arial" panose="020B0604020202020204" pitchFamily="34" charset="0"/>
                        </a:rPr>
                        <a:t>    CRITERIA(General)</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563166774"/>
                  </a:ext>
                </a:extLst>
              </a:tr>
              <a:tr h="434215">
                <a:tc>
                  <a:txBody>
                    <a:bodyPr/>
                    <a:lstStyle/>
                    <a:p>
                      <a:r>
                        <a:rPr lang="en-US" sz="1800" dirty="0" smtClean="0">
                          <a:latin typeface="Arial" panose="020B0604020202020204" pitchFamily="34" charset="0"/>
                          <a:cs typeface="Arial" panose="020B0604020202020204" pitchFamily="34" charset="0"/>
                        </a:rPr>
                        <a:t>12.</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Occupation </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Air crew member,LRVD,strenuous</a:t>
                      </a:r>
                      <a:r>
                        <a:rPr lang="en-US" sz="1800" baseline="0" dirty="0" smtClean="0">
                          <a:latin typeface="Arial" panose="020B0604020202020204" pitchFamily="34" charset="0"/>
                          <a:cs typeface="Arial" panose="020B0604020202020204" pitchFamily="34" charset="0"/>
                        </a:rPr>
                        <a:t> worker -24 hours </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4105588287"/>
                  </a:ext>
                </a:extLst>
              </a:tr>
              <a:tr h="457200">
                <a:tc>
                  <a:txBody>
                    <a:bodyPr/>
                    <a:lstStyle/>
                    <a:p>
                      <a:r>
                        <a:rPr lang="en-US" sz="1800" dirty="0" smtClean="0">
                          <a:latin typeface="Arial" panose="020B0604020202020204" pitchFamily="34" charset="0"/>
                          <a:cs typeface="Arial" panose="020B0604020202020204" pitchFamily="34" charset="0"/>
                        </a:rPr>
                        <a:t>13.</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Travel</a:t>
                      </a:r>
                      <a:r>
                        <a:rPr lang="en-US" sz="1800" baseline="0" dirty="0" smtClean="0">
                          <a:latin typeface="Arial" panose="020B0604020202020204" pitchFamily="34" charset="0"/>
                          <a:cs typeface="Arial" panose="020B0604020202020204" pitchFamily="34" charset="0"/>
                        </a:rPr>
                        <a:t> and Residence </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 Not with H/O Endemic Area for diseases</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2667569568"/>
                  </a:ext>
                </a:extLst>
              </a:tr>
              <a:tr h="381000">
                <a:tc>
                  <a:txBody>
                    <a:bodyPr/>
                    <a:lstStyle/>
                    <a:p>
                      <a:r>
                        <a:rPr lang="en-US" sz="1800" dirty="0" smtClean="0">
                          <a:latin typeface="Arial" panose="020B0604020202020204" pitchFamily="34" charset="0"/>
                          <a:cs typeface="Arial" panose="020B0604020202020204" pitchFamily="34" charset="0"/>
                        </a:rPr>
                        <a:t>14.</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Donor Skin </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Phlebotomy</a:t>
                      </a:r>
                      <a:r>
                        <a:rPr lang="en-US" sz="1800" baseline="0" dirty="0" smtClean="0">
                          <a:latin typeface="Arial" panose="020B0604020202020204" pitchFamily="34" charset="0"/>
                          <a:cs typeface="Arial" panose="020B0604020202020204" pitchFamily="34" charset="0"/>
                        </a:rPr>
                        <a:t> site free from scars</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2724280130"/>
                  </a:ext>
                </a:extLst>
              </a:tr>
              <a:tr h="608013">
                <a:tc>
                  <a:txBody>
                    <a:bodyPr/>
                    <a:lstStyle/>
                    <a:p>
                      <a:r>
                        <a:rPr lang="en-US" sz="1800" dirty="0" smtClean="0">
                          <a:latin typeface="Arial" panose="020B0604020202020204" pitchFamily="34" charset="0"/>
                          <a:cs typeface="Arial" panose="020B0604020202020204" pitchFamily="34" charset="0"/>
                        </a:rPr>
                        <a:t>15.</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Nonspecific</a:t>
                      </a:r>
                      <a:r>
                        <a:rPr lang="en-US" sz="1800" baseline="0" dirty="0" smtClean="0">
                          <a:latin typeface="Arial" panose="020B0604020202020204" pitchFamily="34" charset="0"/>
                          <a:cs typeface="Arial" panose="020B0604020202020204" pitchFamily="34" charset="0"/>
                        </a:rPr>
                        <a:t> illness- malaise, pain or headache</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Defer till all symptoms subside</a:t>
                      </a:r>
                      <a:r>
                        <a:rPr lang="en-US" sz="1800" baseline="0" dirty="0" smtClean="0">
                          <a:latin typeface="Arial" panose="020B0604020202020204" pitchFamily="34" charset="0"/>
                          <a:cs typeface="Arial" panose="020B0604020202020204" pitchFamily="34" charset="0"/>
                        </a:rPr>
                        <a:t> and patient is afebrile</a:t>
                      </a:r>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2408817101"/>
                  </a:ext>
                </a:extLst>
              </a:tr>
            </a:tbl>
          </a:graphicData>
        </a:graphic>
      </p:graphicFrame>
    </p:spTree>
    <p:extLst>
      <p:ext uri="{BB962C8B-B14F-4D97-AF65-F5344CB8AC3E}">
        <p14:creationId xmlns:p14="http://schemas.microsoft.com/office/powerpoint/2010/main" xmlns="" val="37496618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152400"/>
            <a:ext cx="5486400" cy="369332"/>
          </a:xfrm>
          <a:prstGeom prst="rect">
            <a:avLst/>
          </a:prstGeom>
        </p:spPr>
        <p:txBody>
          <a:bodyPr wrap="square">
            <a:spAutoFit/>
          </a:bodyPr>
          <a:lstStyle/>
          <a:p>
            <a:r>
              <a:rPr lang="en-US" b="1" dirty="0">
                <a:solidFill>
                  <a:schemeClr val="accent6">
                    <a:lumMod val="75000"/>
                  </a:schemeClr>
                </a:solidFill>
                <a:latin typeface="Arial Black" panose="020B0A04020102020204" pitchFamily="34" charset="0"/>
                <a:cs typeface="Arial" panose="020B0604020202020204" pitchFamily="34" charset="0"/>
              </a:rPr>
              <a:t>Donor</a:t>
            </a:r>
            <a:r>
              <a:rPr lang="en-US" b="1" dirty="0">
                <a:solidFill>
                  <a:schemeClr val="accent6">
                    <a:lumMod val="75000"/>
                  </a:schemeClr>
                </a:solidFill>
                <a:latin typeface="Arial Black" panose="020B0A04020102020204" pitchFamily="34" charset="0"/>
              </a:rPr>
              <a:t> Selection Criteria </a:t>
            </a:r>
          </a:p>
        </p:txBody>
      </p:sp>
      <p:graphicFrame>
        <p:nvGraphicFramePr>
          <p:cNvPr id="3" name="Table 2"/>
          <p:cNvGraphicFramePr>
            <a:graphicFrameLocks noGrp="1"/>
          </p:cNvGraphicFramePr>
          <p:nvPr>
            <p:extLst/>
          </p:nvPr>
        </p:nvGraphicFramePr>
        <p:xfrm>
          <a:off x="1905000" y="527594"/>
          <a:ext cx="8534402" cy="5280660"/>
        </p:xfrm>
        <a:graphic>
          <a:graphicData uri="http://schemas.openxmlformats.org/drawingml/2006/table">
            <a:tbl>
              <a:tblPr firstRow="1" bandRow="1">
                <a:tableStyleId>{5C22544A-7EE6-4342-B048-85BDC9FD1C3A}</a:tableStyleId>
              </a:tblPr>
              <a:tblGrid>
                <a:gridCol w="1214721">
                  <a:extLst>
                    <a:ext uri="{9D8B030D-6E8A-4147-A177-3AD203B41FA5}">
                      <a16:colId xmlns:a16="http://schemas.microsoft.com/office/drawing/2014/main" xmlns="" val="3904737938"/>
                    </a:ext>
                  </a:extLst>
                </a:gridCol>
                <a:gridCol w="2220284">
                  <a:extLst>
                    <a:ext uri="{9D8B030D-6E8A-4147-A177-3AD203B41FA5}">
                      <a16:colId xmlns:a16="http://schemas.microsoft.com/office/drawing/2014/main" xmlns="" val="3260874956"/>
                    </a:ext>
                  </a:extLst>
                </a:gridCol>
                <a:gridCol w="5099397">
                  <a:extLst>
                    <a:ext uri="{9D8B030D-6E8A-4147-A177-3AD203B41FA5}">
                      <a16:colId xmlns:a16="http://schemas.microsoft.com/office/drawing/2014/main" xmlns="" val="1574718257"/>
                    </a:ext>
                  </a:extLst>
                </a:gridCol>
              </a:tblGrid>
              <a:tr h="306387">
                <a:tc>
                  <a:txBody>
                    <a:bodyPr/>
                    <a:lstStyle/>
                    <a:p>
                      <a:r>
                        <a:rPr lang="en-US" sz="1800" dirty="0" smtClean="0">
                          <a:latin typeface="Arial" panose="020B0604020202020204" pitchFamily="34" charset="0"/>
                          <a:cs typeface="Arial" panose="020B0604020202020204" pitchFamily="34" charset="0"/>
                        </a:rPr>
                        <a:t>S.No.</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PARAMETER</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baseline="0" dirty="0" smtClean="0">
                          <a:latin typeface="Arial" panose="020B0604020202020204" pitchFamily="34" charset="0"/>
                          <a:cs typeface="Arial" panose="020B0604020202020204" pitchFamily="34" charset="0"/>
                        </a:rPr>
                        <a:t>    </a:t>
                      </a:r>
                      <a:r>
                        <a:rPr lang="en-US" sz="1800" baseline="0" dirty="0" smtClean="0">
                          <a:solidFill>
                            <a:schemeClr val="bg1"/>
                          </a:solidFill>
                          <a:latin typeface="Arial" panose="020B0604020202020204" pitchFamily="34" charset="0"/>
                          <a:cs typeface="Arial" panose="020B0604020202020204" pitchFamily="34" charset="0"/>
                        </a:rPr>
                        <a:t>CRITERIA</a:t>
                      </a:r>
                    </a:p>
                    <a:p>
                      <a:r>
                        <a:rPr lang="en-US" sz="1800" baseline="0" dirty="0" smtClean="0">
                          <a:solidFill>
                            <a:schemeClr val="bg1"/>
                          </a:solidFill>
                          <a:latin typeface="Arial" panose="020B0604020202020204" pitchFamily="34" charset="0"/>
                          <a:cs typeface="Arial" panose="020B0604020202020204" pitchFamily="34" charset="0"/>
                        </a:rPr>
                        <a:t>(</a:t>
                      </a:r>
                      <a:r>
                        <a:rPr lang="en-US" b="1" dirty="0" smtClean="0">
                          <a:solidFill>
                            <a:schemeClr val="bg1"/>
                          </a:solidFill>
                          <a:latin typeface="Arial Black" panose="020B0A04020102020204" pitchFamily="34" charset="0"/>
                        </a:rPr>
                        <a:t>Physiological Status for Women) </a:t>
                      </a:r>
                      <a:endParaRPr lang="en-US" sz="1800" dirty="0">
                        <a:solidFill>
                          <a:schemeClr val="bg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35158365"/>
                  </a:ext>
                </a:extLst>
              </a:tr>
              <a:tr h="306387">
                <a:tc>
                  <a:txBody>
                    <a:bodyPr/>
                    <a:lstStyle/>
                    <a:p>
                      <a:r>
                        <a:rPr lang="en-US" dirty="0" smtClean="0"/>
                        <a:t>16.</a:t>
                      </a:r>
                      <a:endParaRPr lang="en-IN" dirty="0"/>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Pregnancy or recent delivery</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Defer for 12 months after delivery</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1778043818"/>
                  </a:ext>
                </a:extLst>
              </a:tr>
              <a:tr h="306387">
                <a:tc>
                  <a:txBody>
                    <a:bodyPr/>
                    <a:lstStyle/>
                    <a:p>
                      <a:r>
                        <a:rPr lang="en-US" dirty="0" smtClean="0"/>
                        <a:t>17.</a:t>
                      </a:r>
                      <a:endParaRPr lang="en-IN" dirty="0"/>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Abortion</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Defer for 6 months after abortion</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3203637729"/>
                  </a:ext>
                </a:extLst>
              </a:tr>
              <a:tr h="306387">
                <a:tc>
                  <a:txBody>
                    <a:bodyPr/>
                    <a:lstStyle/>
                    <a:p>
                      <a:r>
                        <a:rPr lang="en-US" dirty="0" smtClean="0"/>
                        <a:t>18.</a:t>
                      </a:r>
                      <a:endParaRPr lang="en-IN" dirty="0"/>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Breast feeding</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Defer for total period of lactation</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1097940311"/>
                  </a:ext>
                </a:extLst>
              </a:tr>
              <a:tr h="306387">
                <a:tc>
                  <a:txBody>
                    <a:bodyPr/>
                    <a:lstStyle/>
                    <a:p>
                      <a:r>
                        <a:rPr lang="en-US" dirty="0" smtClean="0"/>
                        <a:t>19.</a:t>
                      </a:r>
                      <a:endParaRPr lang="en-IN" dirty="0"/>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Menstruation</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Defer for the period of Menstruation</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1018030350"/>
                  </a:ext>
                </a:extLst>
              </a:tr>
              <a:tr h="306387">
                <a:tc>
                  <a:txBody>
                    <a:bodyPr/>
                    <a:lstStyle/>
                    <a:p>
                      <a:r>
                        <a:rPr lang="en-US" sz="1800" b="1" dirty="0" smtClean="0">
                          <a:solidFill>
                            <a:schemeClr val="bg1"/>
                          </a:solidFill>
                          <a:latin typeface="Arial" panose="020B0604020202020204" pitchFamily="34" charset="0"/>
                          <a:cs typeface="Arial" panose="020B0604020202020204" pitchFamily="34" charset="0"/>
                        </a:rPr>
                        <a:t>S.No.</a:t>
                      </a:r>
                      <a:endParaRPr lang="en-US" sz="1800" b="1" dirty="0">
                        <a:solidFill>
                          <a:schemeClr val="bg1"/>
                        </a:solidFill>
                        <a:latin typeface="Arial" panose="020B0604020202020204" pitchFamily="34" charset="0"/>
                        <a:cs typeface="Arial" panose="020B0604020202020204" pitchFamily="34" charset="0"/>
                      </a:endParaRPr>
                    </a:p>
                  </a:txBody>
                  <a:tcPr marL="68580" marR="68580" marT="34290" marB="34290">
                    <a:solidFill>
                      <a:schemeClr val="tx2"/>
                    </a:solidFill>
                  </a:tcPr>
                </a:tc>
                <a:tc>
                  <a:txBody>
                    <a:bodyPr/>
                    <a:lstStyle/>
                    <a:p>
                      <a:r>
                        <a:rPr lang="en-US" sz="1800" b="1" dirty="0" smtClean="0">
                          <a:solidFill>
                            <a:schemeClr val="bg1"/>
                          </a:solidFill>
                          <a:latin typeface="Arial" panose="020B0604020202020204" pitchFamily="34" charset="0"/>
                          <a:cs typeface="Arial" panose="020B0604020202020204" pitchFamily="34" charset="0"/>
                        </a:rPr>
                        <a:t>PARAMETER</a:t>
                      </a:r>
                      <a:endParaRPr lang="en-US" sz="1800" b="1" dirty="0">
                        <a:solidFill>
                          <a:schemeClr val="bg1"/>
                        </a:solidFill>
                        <a:latin typeface="Arial" panose="020B0604020202020204" pitchFamily="34" charset="0"/>
                        <a:cs typeface="Arial" panose="020B0604020202020204" pitchFamily="34" charset="0"/>
                      </a:endParaRPr>
                    </a:p>
                  </a:txBody>
                  <a:tcPr marL="68580" marR="68580" marT="34290" marB="34290">
                    <a:solidFill>
                      <a:schemeClr val="tx2"/>
                    </a:solidFill>
                  </a:tcPr>
                </a:tc>
                <a:tc>
                  <a:txBody>
                    <a:bodyPr/>
                    <a:lstStyle/>
                    <a:p>
                      <a:r>
                        <a:rPr lang="en-US" sz="1800" b="1" baseline="0" dirty="0" smtClean="0">
                          <a:solidFill>
                            <a:schemeClr val="bg1"/>
                          </a:solidFill>
                          <a:latin typeface="Arial" panose="020B0604020202020204" pitchFamily="34" charset="0"/>
                          <a:cs typeface="Arial" panose="020B0604020202020204" pitchFamily="34" charset="0"/>
                        </a:rPr>
                        <a:t>    CRITERIA</a:t>
                      </a:r>
                    </a:p>
                    <a:p>
                      <a:r>
                        <a:rPr lang="en-US" sz="1800" b="1" baseline="0" dirty="0" smtClean="0">
                          <a:solidFill>
                            <a:schemeClr val="bg1"/>
                          </a:solidFill>
                          <a:latin typeface="Arial" panose="020B0604020202020204" pitchFamily="34" charset="0"/>
                          <a:cs typeface="Arial" panose="020B0604020202020204" pitchFamily="34" charset="0"/>
                        </a:rPr>
                        <a:t>(Surgical Procedures)</a:t>
                      </a:r>
                      <a:r>
                        <a:rPr lang="en-US" b="1" dirty="0" smtClean="0">
                          <a:solidFill>
                            <a:schemeClr val="bg1"/>
                          </a:solidFill>
                          <a:latin typeface="Arial Black" panose="020B0A04020102020204" pitchFamily="34" charset="0"/>
                        </a:rPr>
                        <a:t> </a:t>
                      </a:r>
                      <a:endParaRPr lang="en-US" sz="1800" b="1" dirty="0">
                        <a:solidFill>
                          <a:schemeClr val="bg1"/>
                        </a:solidFill>
                        <a:latin typeface="Arial" panose="020B0604020202020204" pitchFamily="34" charset="0"/>
                        <a:cs typeface="Arial" panose="020B0604020202020204" pitchFamily="34" charset="0"/>
                      </a:endParaRPr>
                    </a:p>
                  </a:txBody>
                  <a:tcPr marL="68580" marR="68580" marT="34290" marB="34290">
                    <a:solidFill>
                      <a:schemeClr val="tx2"/>
                    </a:solidFill>
                  </a:tcPr>
                </a:tc>
                <a:extLst>
                  <a:ext uri="{0D108BD9-81ED-4DB2-BD59-A6C34878D82A}">
                    <a16:rowId xmlns:a16="http://schemas.microsoft.com/office/drawing/2014/main" xmlns="" val="2828688017"/>
                  </a:ext>
                </a:extLst>
              </a:tr>
              <a:tr h="306387">
                <a:tc>
                  <a:txBody>
                    <a:bodyPr/>
                    <a:lstStyle/>
                    <a:p>
                      <a:r>
                        <a:rPr lang="en-US" dirty="0" smtClean="0"/>
                        <a:t>20.</a:t>
                      </a:r>
                      <a:endParaRPr lang="en-IN" dirty="0"/>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Major Surgery</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Defer for 12 months after recovery</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3793200576"/>
                  </a:ext>
                </a:extLst>
              </a:tr>
              <a:tr h="306387">
                <a:tc>
                  <a:txBody>
                    <a:bodyPr/>
                    <a:lstStyle/>
                    <a:p>
                      <a:r>
                        <a:rPr lang="en-US" dirty="0" smtClean="0"/>
                        <a:t>21.</a:t>
                      </a:r>
                      <a:endParaRPr lang="en-IN"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Minor Surgery</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Defer for 6 months after recovery</a:t>
                      </a:r>
                    </a:p>
                  </a:txBody>
                  <a:tcPr marL="68580" marR="68580" marT="34290" marB="34290"/>
                </a:tc>
                <a:extLst>
                  <a:ext uri="{0D108BD9-81ED-4DB2-BD59-A6C34878D82A}">
                    <a16:rowId xmlns:a16="http://schemas.microsoft.com/office/drawing/2014/main" xmlns="" val="922508622"/>
                  </a:ext>
                </a:extLst>
              </a:tr>
              <a:tr h="306387">
                <a:tc>
                  <a:txBody>
                    <a:bodyPr/>
                    <a:lstStyle/>
                    <a:p>
                      <a:r>
                        <a:rPr lang="en-US" sz="1800" dirty="0" smtClean="0">
                          <a:latin typeface="Arial" panose="020B0604020202020204" pitchFamily="34" charset="0"/>
                          <a:cs typeface="Arial" panose="020B0604020202020204" pitchFamily="34" charset="0"/>
                        </a:rPr>
                        <a:t>22.</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CABG</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Pemanently</a:t>
                      </a:r>
                      <a:r>
                        <a:rPr lang="en-US" sz="1800" baseline="0" dirty="0" smtClean="0">
                          <a:latin typeface="Arial" panose="020B0604020202020204" pitchFamily="34" charset="0"/>
                          <a:cs typeface="Arial" panose="020B0604020202020204" pitchFamily="34" charset="0"/>
                        </a:rPr>
                        <a:t> defer</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2186804460"/>
                  </a:ext>
                </a:extLst>
              </a:tr>
              <a:tr h="320040">
                <a:tc>
                  <a:txBody>
                    <a:bodyPr/>
                    <a:lstStyle/>
                    <a:p>
                      <a:r>
                        <a:rPr lang="en-US" sz="1800" dirty="0" smtClean="0">
                          <a:latin typeface="Arial" panose="020B0604020202020204" pitchFamily="34" charset="0"/>
                          <a:cs typeface="Arial" panose="020B0604020202020204" pitchFamily="34" charset="0"/>
                        </a:rPr>
                        <a:t>23.</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Oncosurgery</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Pemanently</a:t>
                      </a:r>
                      <a:r>
                        <a:rPr lang="en-US" sz="1800" baseline="0" dirty="0" smtClean="0">
                          <a:latin typeface="Arial" panose="020B0604020202020204" pitchFamily="34" charset="0"/>
                          <a:cs typeface="Arial" panose="020B0604020202020204" pitchFamily="34" charset="0"/>
                        </a:rPr>
                        <a:t> defer</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1389446929"/>
                  </a:ext>
                </a:extLst>
              </a:tr>
              <a:tr h="306387">
                <a:tc>
                  <a:txBody>
                    <a:bodyPr/>
                    <a:lstStyle/>
                    <a:p>
                      <a:r>
                        <a:rPr lang="en-US" sz="1800" dirty="0" smtClean="0">
                          <a:latin typeface="Arial" panose="020B0604020202020204" pitchFamily="34" charset="0"/>
                          <a:cs typeface="Arial" panose="020B0604020202020204" pitchFamily="34" charset="0"/>
                        </a:rPr>
                        <a:t>24.</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Received BT</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12 month</a:t>
                      </a:r>
                      <a:r>
                        <a:rPr lang="en-US" sz="1800" baseline="0" dirty="0" smtClean="0">
                          <a:latin typeface="Arial" panose="020B0604020202020204" pitchFamily="34" charset="0"/>
                          <a:cs typeface="Arial" panose="020B0604020202020204" pitchFamily="34" charset="0"/>
                        </a:rPr>
                        <a:t>s deferral</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1722444035"/>
                  </a:ext>
                </a:extLst>
              </a:tr>
              <a:tr h="306387">
                <a:tc>
                  <a:txBody>
                    <a:bodyPr/>
                    <a:lstStyle/>
                    <a:p>
                      <a:r>
                        <a:rPr lang="en-US" sz="1800" dirty="0" smtClean="0">
                          <a:latin typeface="Arial" panose="020B0604020202020204" pitchFamily="34" charset="0"/>
                          <a:cs typeface="Arial" panose="020B0604020202020204" pitchFamily="34" charset="0"/>
                        </a:rPr>
                        <a:t>25.</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Dental Surgery UA</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6 months deferral after recovery</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2886525951"/>
                  </a:ext>
                </a:extLst>
              </a:tr>
              <a:tr h="306387">
                <a:tc>
                  <a:txBody>
                    <a:bodyPr/>
                    <a:lstStyle/>
                    <a:p>
                      <a:r>
                        <a:rPr lang="en-US" sz="1800" dirty="0" smtClean="0">
                          <a:latin typeface="Arial" panose="020B0604020202020204" pitchFamily="34" charset="0"/>
                          <a:cs typeface="Arial" panose="020B0604020202020204" pitchFamily="34" charset="0"/>
                        </a:rPr>
                        <a:t>26.</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Tooth Extraction</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6 months deferral after extraction</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4162389019"/>
                  </a:ext>
                </a:extLst>
              </a:tr>
            </a:tbl>
          </a:graphicData>
        </a:graphic>
      </p:graphicFrame>
    </p:spTree>
    <p:extLst>
      <p:ext uri="{BB962C8B-B14F-4D97-AF65-F5344CB8AC3E}">
        <p14:creationId xmlns:p14="http://schemas.microsoft.com/office/powerpoint/2010/main" xmlns="" val="38161156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752600" y="152400"/>
          <a:ext cx="8534400" cy="5806440"/>
        </p:xfrm>
        <a:graphic>
          <a:graphicData uri="http://schemas.openxmlformats.org/drawingml/2006/table">
            <a:tbl>
              <a:tblPr firstRow="1" bandRow="1">
                <a:tableStyleId>{5C22544A-7EE6-4342-B048-85BDC9FD1C3A}</a:tableStyleId>
              </a:tblPr>
              <a:tblGrid>
                <a:gridCol w="994299">
                  <a:extLst>
                    <a:ext uri="{9D8B030D-6E8A-4147-A177-3AD203B41FA5}">
                      <a16:colId xmlns:a16="http://schemas.microsoft.com/office/drawing/2014/main" xmlns="" val="4157754184"/>
                    </a:ext>
                  </a:extLst>
                </a:gridCol>
                <a:gridCol w="2734322">
                  <a:extLst>
                    <a:ext uri="{9D8B030D-6E8A-4147-A177-3AD203B41FA5}">
                      <a16:colId xmlns:a16="http://schemas.microsoft.com/office/drawing/2014/main" xmlns="" val="4191646538"/>
                    </a:ext>
                  </a:extLst>
                </a:gridCol>
                <a:gridCol w="4805779">
                  <a:extLst>
                    <a:ext uri="{9D8B030D-6E8A-4147-A177-3AD203B41FA5}">
                      <a16:colId xmlns:a16="http://schemas.microsoft.com/office/drawing/2014/main" xmlns="" val="1671623358"/>
                    </a:ext>
                  </a:extLst>
                </a:gridCol>
              </a:tblGrid>
              <a:tr h="370840">
                <a:tc>
                  <a:txBody>
                    <a:bodyPr/>
                    <a:lstStyle/>
                    <a:p>
                      <a:r>
                        <a:rPr lang="en-US" sz="1800" b="1" dirty="0" smtClean="0">
                          <a:solidFill>
                            <a:schemeClr val="bg1"/>
                          </a:solidFill>
                          <a:latin typeface="Arial" panose="020B0604020202020204" pitchFamily="34" charset="0"/>
                          <a:cs typeface="Arial" panose="020B0604020202020204" pitchFamily="34" charset="0"/>
                        </a:rPr>
                        <a:t>S.No.</a:t>
                      </a:r>
                      <a:endParaRPr lang="en-US" sz="1800" b="1" dirty="0">
                        <a:solidFill>
                          <a:schemeClr val="bg1"/>
                        </a:solidFill>
                        <a:latin typeface="Arial" panose="020B0604020202020204" pitchFamily="34" charset="0"/>
                        <a:cs typeface="Arial" panose="020B0604020202020204" pitchFamily="34" charset="0"/>
                      </a:endParaRPr>
                    </a:p>
                  </a:txBody>
                  <a:tcPr marL="68580" marR="68580" marT="34290" marB="34290"/>
                </a:tc>
                <a:tc>
                  <a:txBody>
                    <a:bodyPr/>
                    <a:lstStyle/>
                    <a:p>
                      <a:r>
                        <a:rPr lang="en-US" sz="1800" b="1" dirty="0" smtClean="0">
                          <a:solidFill>
                            <a:schemeClr val="bg1"/>
                          </a:solidFill>
                          <a:latin typeface="Arial" panose="020B0604020202020204" pitchFamily="34" charset="0"/>
                          <a:cs typeface="Arial" panose="020B0604020202020204" pitchFamily="34" charset="0"/>
                        </a:rPr>
                        <a:t>PARAMETER</a:t>
                      </a:r>
                      <a:endParaRPr lang="en-US" sz="1800" b="1" dirty="0">
                        <a:solidFill>
                          <a:schemeClr val="bg1"/>
                        </a:solidFill>
                        <a:latin typeface="Arial" panose="020B0604020202020204" pitchFamily="34" charset="0"/>
                        <a:cs typeface="Arial" panose="020B0604020202020204" pitchFamily="34" charset="0"/>
                      </a:endParaRPr>
                    </a:p>
                  </a:txBody>
                  <a:tcPr marL="68580" marR="68580" marT="34290" marB="34290"/>
                </a:tc>
                <a:tc>
                  <a:txBody>
                    <a:bodyPr/>
                    <a:lstStyle/>
                    <a:p>
                      <a:r>
                        <a:rPr lang="en-US" sz="1800" b="1" baseline="0" dirty="0" smtClean="0">
                          <a:solidFill>
                            <a:schemeClr val="bg1"/>
                          </a:solidFill>
                          <a:latin typeface="Arial" panose="020B0604020202020204" pitchFamily="34" charset="0"/>
                          <a:cs typeface="Arial" panose="020B0604020202020204" pitchFamily="34" charset="0"/>
                        </a:rPr>
                        <a:t>    CRITERIA</a:t>
                      </a:r>
                    </a:p>
                    <a:p>
                      <a:r>
                        <a:rPr lang="en-US" sz="1800" b="1" baseline="0" dirty="0" smtClean="0">
                          <a:solidFill>
                            <a:schemeClr val="bg1"/>
                          </a:solidFill>
                          <a:latin typeface="Arial" panose="020B0604020202020204" pitchFamily="34" charset="0"/>
                          <a:cs typeface="Arial" panose="020B0604020202020204" pitchFamily="34" charset="0"/>
                        </a:rPr>
                        <a:t>(Liver Diseases and Hepatitis Infection)</a:t>
                      </a:r>
                      <a:r>
                        <a:rPr lang="en-US" b="1" dirty="0" smtClean="0">
                          <a:solidFill>
                            <a:schemeClr val="bg1"/>
                          </a:solidFill>
                          <a:latin typeface="Arial Black" panose="020B0A04020102020204" pitchFamily="34" charset="0"/>
                        </a:rPr>
                        <a:t> </a:t>
                      </a:r>
                      <a:endParaRPr lang="en-US" sz="1800" b="1" dirty="0">
                        <a:solidFill>
                          <a:schemeClr val="bg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1045413884"/>
                  </a:ext>
                </a:extLst>
              </a:tr>
              <a:tr h="937260">
                <a:tc>
                  <a:txBody>
                    <a:bodyPr/>
                    <a:lstStyle/>
                    <a:p>
                      <a:r>
                        <a:rPr lang="en-US" dirty="0" smtClean="0"/>
                        <a:t>27.</a:t>
                      </a:r>
                      <a:endParaRPr lang="en-IN" dirty="0"/>
                    </a:p>
                  </a:txBody>
                  <a:tcPr/>
                </a:tc>
                <a:tc>
                  <a:txBody>
                    <a:bodyPr/>
                    <a:lstStyle/>
                    <a:p>
                      <a:r>
                        <a:rPr lang="en-US" dirty="0" smtClean="0"/>
                        <a:t>Hepatitis</a:t>
                      </a:r>
                      <a:endParaRPr lang="en-IN" dirty="0"/>
                    </a:p>
                  </a:txBody>
                  <a:tcPr/>
                </a:tc>
                <a:tc>
                  <a:txBody>
                    <a:bodyPr/>
                    <a:lstStyle/>
                    <a:p>
                      <a:r>
                        <a:rPr lang="en-US" dirty="0" smtClean="0"/>
                        <a:t>Known Hepatitis B</a:t>
                      </a:r>
                      <a:r>
                        <a:rPr lang="en-US" baseline="0" dirty="0" smtClean="0"/>
                        <a:t> or </a:t>
                      </a:r>
                      <a:r>
                        <a:rPr lang="en-US" dirty="0" smtClean="0"/>
                        <a:t>C – Permanently defer</a:t>
                      </a:r>
                    </a:p>
                    <a:p>
                      <a:r>
                        <a:rPr lang="en-US" dirty="0" smtClean="0"/>
                        <a:t>Known A or E – Defer for</a:t>
                      </a:r>
                      <a:r>
                        <a:rPr lang="en-US" baseline="0" dirty="0" smtClean="0"/>
                        <a:t> 12 months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Unknown Hepatitis-</a:t>
                      </a:r>
                      <a:r>
                        <a:rPr lang="en-US" dirty="0" smtClean="0"/>
                        <a:t>Permanently defer</a:t>
                      </a:r>
                      <a:endParaRPr lang="en-IN" dirty="0"/>
                    </a:p>
                  </a:txBody>
                  <a:tcPr/>
                </a:tc>
                <a:extLst>
                  <a:ext uri="{0D108BD9-81ED-4DB2-BD59-A6C34878D82A}">
                    <a16:rowId xmlns:a16="http://schemas.microsoft.com/office/drawing/2014/main" xmlns="" val="4033328569"/>
                  </a:ext>
                </a:extLst>
              </a:tr>
              <a:tr h="370840">
                <a:tc>
                  <a:txBody>
                    <a:bodyPr/>
                    <a:lstStyle/>
                    <a:p>
                      <a:r>
                        <a:rPr lang="en-US" dirty="0" smtClean="0"/>
                        <a:t>28.</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latin typeface="+mn-lt"/>
                          <a:cs typeface="Arial" panose="020B0604020202020204" pitchFamily="34" charset="0"/>
                        </a:rPr>
                        <a:t>Spouse/</a:t>
                      </a:r>
                      <a:r>
                        <a:rPr lang="en-US" sz="1800" b="0" baseline="0" dirty="0" smtClean="0">
                          <a:latin typeface="+mn-lt"/>
                          <a:cs typeface="Arial" panose="020B0604020202020204" pitchFamily="34" charset="0"/>
                        </a:rPr>
                        <a:t> partner/ close contact of individual suffering from hepatitis</a:t>
                      </a:r>
                      <a:endParaRPr lang="en-IN" dirty="0"/>
                    </a:p>
                  </a:txBody>
                  <a:tcPr/>
                </a:tc>
                <a:tc>
                  <a:txBody>
                    <a:bodyPr/>
                    <a:lstStyle/>
                    <a:p>
                      <a:r>
                        <a:rPr lang="en-US" dirty="0" smtClean="0"/>
                        <a:t>Defer for</a:t>
                      </a:r>
                      <a:r>
                        <a:rPr lang="en-US" baseline="0" dirty="0" smtClean="0"/>
                        <a:t> 12 months</a:t>
                      </a:r>
                      <a:endParaRPr lang="en-IN" dirty="0"/>
                    </a:p>
                  </a:txBody>
                  <a:tcPr/>
                </a:tc>
                <a:extLst>
                  <a:ext uri="{0D108BD9-81ED-4DB2-BD59-A6C34878D82A}">
                    <a16:rowId xmlns:a16="http://schemas.microsoft.com/office/drawing/2014/main" xmlns="" val="2490834483"/>
                  </a:ext>
                </a:extLst>
              </a:tr>
              <a:tr h="370840">
                <a:tc>
                  <a:txBody>
                    <a:bodyPr/>
                    <a:lstStyle/>
                    <a:p>
                      <a:r>
                        <a:rPr lang="en-US" dirty="0" smtClean="0"/>
                        <a:t>29.</a:t>
                      </a:r>
                      <a:endParaRPr lang="en-IN" dirty="0"/>
                    </a:p>
                  </a:txBody>
                  <a:tcPr/>
                </a:tc>
                <a:tc>
                  <a:txBody>
                    <a:bodyPr/>
                    <a:lstStyle/>
                    <a:p>
                      <a:r>
                        <a:rPr lang="en-US" sz="1800" dirty="0" smtClean="0">
                          <a:latin typeface="Arial" panose="020B0604020202020204" pitchFamily="34" charset="0"/>
                          <a:cs typeface="Arial" panose="020B0604020202020204" pitchFamily="34" charset="0"/>
                        </a:rPr>
                        <a:t>At risk for hepatitis- tattoos,</a:t>
                      </a:r>
                      <a:r>
                        <a:rPr lang="en-US" sz="1800" baseline="0" dirty="0" smtClean="0">
                          <a:latin typeface="Arial" panose="020B0604020202020204" pitchFamily="34" charset="0"/>
                          <a:cs typeface="Arial" panose="020B0604020202020204" pitchFamily="34" charset="0"/>
                        </a:rPr>
                        <a:t> acupuncture or any body piercing by self of for spouse/partner</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Defer for</a:t>
                      </a:r>
                      <a:r>
                        <a:rPr lang="en-US" baseline="0" dirty="0" smtClean="0"/>
                        <a:t> 12 months</a:t>
                      </a:r>
                      <a:endParaRPr lang="en-IN" dirty="0" smtClean="0"/>
                    </a:p>
                    <a:p>
                      <a:endParaRPr lang="en-IN" dirty="0"/>
                    </a:p>
                  </a:txBody>
                  <a:tcPr/>
                </a:tc>
                <a:extLst>
                  <a:ext uri="{0D108BD9-81ED-4DB2-BD59-A6C34878D82A}">
                    <a16:rowId xmlns:a16="http://schemas.microsoft.com/office/drawing/2014/main" xmlns="" val="2446078099"/>
                  </a:ext>
                </a:extLst>
              </a:tr>
              <a:tr h="370840">
                <a:tc>
                  <a:txBody>
                    <a:bodyPr/>
                    <a:lstStyle/>
                    <a:p>
                      <a:r>
                        <a:rPr lang="en-US" dirty="0" smtClean="0"/>
                        <a:t>30.</a:t>
                      </a:r>
                      <a:endParaRPr lang="en-IN" dirty="0"/>
                    </a:p>
                  </a:txBody>
                  <a:tcPr/>
                </a:tc>
                <a:tc>
                  <a:txBody>
                    <a:bodyPr/>
                    <a:lstStyle/>
                    <a:p>
                      <a:r>
                        <a:rPr lang="en-US" sz="1800" dirty="0" smtClean="0">
                          <a:latin typeface="Arial" panose="020B0604020202020204" pitchFamily="34" charset="0"/>
                          <a:cs typeface="Arial" panose="020B0604020202020204" pitchFamily="34" charset="0"/>
                        </a:rPr>
                        <a:t>Spouse partner</a:t>
                      </a:r>
                      <a:r>
                        <a:rPr lang="en-US" sz="1800" baseline="0" dirty="0" smtClean="0">
                          <a:latin typeface="Arial" panose="020B0604020202020204" pitchFamily="34" charset="0"/>
                          <a:cs typeface="Arial" panose="020B0604020202020204" pitchFamily="34" charset="0"/>
                        </a:rPr>
                        <a:t> receiving transfusion of blood/ components</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Defer for</a:t>
                      </a:r>
                      <a:r>
                        <a:rPr lang="en-US" baseline="0" dirty="0" smtClean="0"/>
                        <a:t> 12 months</a:t>
                      </a:r>
                      <a:endParaRPr lang="en-IN" dirty="0" smtClean="0"/>
                    </a:p>
                    <a:p>
                      <a:endParaRPr lang="en-IN" dirty="0"/>
                    </a:p>
                  </a:txBody>
                  <a:tcPr/>
                </a:tc>
                <a:extLst>
                  <a:ext uri="{0D108BD9-81ED-4DB2-BD59-A6C34878D82A}">
                    <a16:rowId xmlns:a16="http://schemas.microsoft.com/office/drawing/2014/main" xmlns="" val="354804480"/>
                  </a:ext>
                </a:extLst>
              </a:tr>
              <a:tr h="370840">
                <a:tc>
                  <a:txBody>
                    <a:bodyPr/>
                    <a:lstStyle/>
                    <a:p>
                      <a:r>
                        <a:rPr lang="en-US" dirty="0" smtClean="0"/>
                        <a:t>31.</a:t>
                      </a:r>
                      <a:endParaRPr lang="en-IN" dirty="0"/>
                    </a:p>
                  </a:txBody>
                  <a:tcPr/>
                </a:tc>
                <a:tc>
                  <a:txBody>
                    <a:bodyPr/>
                    <a:lstStyle/>
                    <a:p>
                      <a:r>
                        <a:rPr lang="en-US" dirty="0" smtClean="0"/>
                        <a:t>Jaundice</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Accept if  attributed</a:t>
                      </a:r>
                      <a:r>
                        <a:rPr lang="en-US" sz="1800" baseline="0" dirty="0" smtClean="0">
                          <a:latin typeface="Arial" panose="020B0604020202020204" pitchFamily="34" charset="0"/>
                          <a:cs typeface="Arial" panose="020B0604020202020204" pitchFamily="34" charset="0"/>
                        </a:rPr>
                        <a:t> to </a:t>
                      </a:r>
                      <a:r>
                        <a:rPr lang="en-US" sz="1800" dirty="0" smtClean="0">
                          <a:latin typeface="Arial" panose="020B0604020202020204" pitchFamily="34" charset="0"/>
                          <a:cs typeface="Arial" panose="020B0604020202020204" pitchFamily="34" charset="0"/>
                        </a:rPr>
                        <a:t>h/o gall-stones, Rh disease, mononucleosis or in neonatal</a:t>
                      </a:r>
                      <a:r>
                        <a:rPr lang="en-US" sz="1800" baseline="0" dirty="0" smtClean="0">
                          <a:latin typeface="Arial" panose="020B0604020202020204" pitchFamily="34" charset="0"/>
                          <a:cs typeface="Arial" panose="020B0604020202020204" pitchFamily="34" charset="0"/>
                        </a:rPr>
                        <a:t> period</a:t>
                      </a:r>
                      <a:endParaRPr lang="en-IN" dirty="0"/>
                    </a:p>
                  </a:txBody>
                  <a:tcPr/>
                </a:tc>
                <a:extLst>
                  <a:ext uri="{0D108BD9-81ED-4DB2-BD59-A6C34878D82A}">
                    <a16:rowId xmlns:a16="http://schemas.microsoft.com/office/drawing/2014/main" xmlns="" val="1559294880"/>
                  </a:ext>
                </a:extLst>
              </a:tr>
              <a:tr h="370840">
                <a:tc>
                  <a:txBody>
                    <a:bodyPr/>
                    <a:lstStyle/>
                    <a:p>
                      <a:r>
                        <a:rPr lang="en-US" dirty="0" smtClean="0"/>
                        <a:t>32.</a:t>
                      </a:r>
                      <a:endParaRPr lang="en-IN" dirty="0"/>
                    </a:p>
                  </a:txBody>
                  <a:tcPr/>
                </a:tc>
                <a:tc>
                  <a:txBody>
                    <a:bodyPr/>
                    <a:lstStyle/>
                    <a:p>
                      <a:r>
                        <a:rPr lang="en-US" dirty="0" smtClean="0"/>
                        <a:t>Chronic Liver Disease/Liver Failure</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Permanently defer</a:t>
                      </a:r>
                      <a:endParaRPr lang="en-IN" dirty="0" smtClean="0"/>
                    </a:p>
                    <a:p>
                      <a:endParaRPr lang="en-IN" dirty="0"/>
                    </a:p>
                  </a:txBody>
                  <a:tcPr/>
                </a:tc>
                <a:extLst>
                  <a:ext uri="{0D108BD9-81ED-4DB2-BD59-A6C34878D82A}">
                    <a16:rowId xmlns:a16="http://schemas.microsoft.com/office/drawing/2014/main" xmlns="" val="1281281396"/>
                  </a:ext>
                </a:extLst>
              </a:tr>
            </a:tbl>
          </a:graphicData>
        </a:graphic>
      </p:graphicFrame>
    </p:spTree>
    <p:extLst>
      <p:ext uri="{BB962C8B-B14F-4D97-AF65-F5344CB8AC3E}">
        <p14:creationId xmlns:p14="http://schemas.microsoft.com/office/powerpoint/2010/main" xmlns="" val="22210337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52600" y="304801"/>
          <a:ext cx="8382000" cy="5082507"/>
        </p:xfrm>
        <a:graphic>
          <a:graphicData uri="http://schemas.openxmlformats.org/drawingml/2006/table">
            <a:tbl>
              <a:tblPr firstRow="1" bandRow="1">
                <a:tableStyleId>{5C22544A-7EE6-4342-B048-85BDC9FD1C3A}</a:tableStyleId>
              </a:tblPr>
              <a:tblGrid>
                <a:gridCol w="846667">
                  <a:extLst>
                    <a:ext uri="{9D8B030D-6E8A-4147-A177-3AD203B41FA5}">
                      <a16:colId xmlns:a16="http://schemas.microsoft.com/office/drawing/2014/main" xmlns="" val="2545240365"/>
                    </a:ext>
                  </a:extLst>
                </a:gridCol>
                <a:gridCol w="3649133">
                  <a:extLst>
                    <a:ext uri="{9D8B030D-6E8A-4147-A177-3AD203B41FA5}">
                      <a16:colId xmlns:a16="http://schemas.microsoft.com/office/drawing/2014/main" xmlns="" val="2524162716"/>
                    </a:ext>
                  </a:extLst>
                </a:gridCol>
                <a:gridCol w="3886200">
                  <a:extLst>
                    <a:ext uri="{9D8B030D-6E8A-4147-A177-3AD203B41FA5}">
                      <a16:colId xmlns:a16="http://schemas.microsoft.com/office/drawing/2014/main" xmlns="" val="2788161591"/>
                    </a:ext>
                  </a:extLst>
                </a:gridCol>
              </a:tblGrid>
              <a:tr h="637805">
                <a:tc>
                  <a:txBody>
                    <a:bodyPr/>
                    <a:lstStyle/>
                    <a:p>
                      <a:r>
                        <a:rPr lang="en-US" sz="1800" b="1" dirty="0" smtClean="0">
                          <a:solidFill>
                            <a:schemeClr val="bg1"/>
                          </a:solidFill>
                          <a:latin typeface="Arial" panose="020B0604020202020204" pitchFamily="34" charset="0"/>
                          <a:cs typeface="Arial" panose="020B0604020202020204" pitchFamily="34" charset="0"/>
                        </a:rPr>
                        <a:t>S.No.</a:t>
                      </a:r>
                      <a:endParaRPr lang="en-US" sz="1800" b="1" dirty="0">
                        <a:solidFill>
                          <a:schemeClr val="bg1"/>
                        </a:solidFill>
                        <a:latin typeface="Arial" panose="020B0604020202020204" pitchFamily="34" charset="0"/>
                        <a:cs typeface="Arial" panose="020B0604020202020204" pitchFamily="34" charset="0"/>
                      </a:endParaRPr>
                    </a:p>
                  </a:txBody>
                  <a:tcPr marL="68580" marR="68580" marT="34290" marB="34290"/>
                </a:tc>
                <a:tc>
                  <a:txBody>
                    <a:bodyPr/>
                    <a:lstStyle/>
                    <a:p>
                      <a:r>
                        <a:rPr lang="en-US" sz="1800" b="1" dirty="0" smtClean="0">
                          <a:solidFill>
                            <a:schemeClr val="bg1"/>
                          </a:solidFill>
                          <a:latin typeface="Arial" panose="020B0604020202020204" pitchFamily="34" charset="0"/>
                          <a:cs typeface="Arial" panose="020B0604020202020204" pitchFamily="34" charset="0"/>
                        </a:rPr>
                        <a:t>PARAMETER</a:t>
                      </a:r>
                      <a:endParaRPr lang="en-US" sz="1800" b="1" dirty="0">
                        <a:solidFill>
                          <a:schemeClr val="bg1"/>
                        </a:solidFill>
                        <a:latin typeface="Arial" panose="020B0604020202020204" pitchFamily="34" charset="0"/>
                        <a:cs typeface="Arial" panose="020B0604020202020204" pitchFamily="34" charset="0"/>
                      </a:endParaRPr>
                    </a:p>
                  </a:txBody>
                  <a:tcPr marL="68580" marR="68580" marT="34290" marB="34290"/>
                </a:tc>
                <a:tc>
                  <a:txBody>
                    <a:bodyPr/>
                    <a:lstStyle/>
                    <a:p>
                      <a:r>
                        <a:rPr lang="en-US" sz="1800" b="1" baseline="0" dirty="0" smtClean="0">
                          <a:solidFill>
                            <a:schemeClr val="bg1"/>
                          </a:solidFill>
                          <a:latin typeface="Arial" panose="020B0604020202020204" pitchFamily="34" charset="0"/>
                          <a:cs typeface="Arial" panose="020B0604020202020204" pitchFamily="34" charset="0"/>
                        </a:rPr>
                        <a:t>    CRITERIA</a:t>
                      </a:r>
                    </a:p>
                    <a:p>
                      <a:r>
                        <a:rPr lang="en-US" sz="1800" b="1" baseline="0" dirty="0" smtClean="0">
                          <a:solidFill>
                            <a:schemeClr val="bg1"/>
                          </a:solidFill>
                          <a:latin typeface="Arial" panose="020B0604020202020204" pitchFamily="34" charset="0"/>
                          <a:cs typeface="Arial" panose="020B0604020202020204" pitchFamily="34" charset="0"/>
                        </a:rPr>
                        <a:t>(HIV Infection /AIDS)</a:t>
                      </a:r>
                      <a:r>
                        <a:rPr lang="en-US" b="1" dirty="0" smtClean="0">
                          <a:solidFill>
                            <a:schemeClr val="bg1"/>
                          </a:solidFill>
                          <a:latin typeface="Arial Black" panose="020B0A04020102020204" pitchFamily="34" charset="0"/>
                        </a:rPr>
                        <a:t> </a:t>
                      </a:r>
                      <a:endParaRPr lang="en-US" sz="1800" b="1" dirty="0">
                        <a:solidFill>
                          <a:schemeClr val="bg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647855680"/>
                  </a:ext>
                </a:extLst>
              </a:tr>
              <a:tr h="944897">
                <a:tc>
                  <a:txBody>
                    <a:bodyPr/>
                    <a:lstStyle/>
                    <a:p>
                      <a:r>
                        <a:rPr lang="en-US" dirty="0" smtClean="0">
                          <a:latin typeface="+mn-lt"/>
                        </a:rPr>
                        <a:t>33.</a:t>
                      </a:r>
                      <a:endParaRPr lang="en-IN" dirty="0">
                        <a:latin typeface="+mn-lt"/>
                      </a:endParaRPr>
                    </a:p>
                  </a:txBody>
                  <a:tcPr/>
                </a:tc>
                <a:tc>
                  <a:txBody>
                    <a:bodyPr/>
                    <a:lstStyle/>
                    <a:p>
                      <a:r>
                        <a:rPr lang="en-US" dirty="0" smtClean="0">
                          <a:latin typeface="+mn-lt"/>
                        </a:rPr>
                        <a:t>At Risk for HIV Infection</a:t>
                      </a:r>
                    </a:p>
                    <a:p>
                      <a:r>
                        <a:rPr lang="en-US" dirty="0" smtClean="0">
                          <a:latin typeface="+mn-lt"/>
                        </a:rPr>
                        <a:t>(</a:t>
                      </a:r>
                      <a:r>
                        <a:rPr lang="en-US" sz="1800" dirty="0" smtClean="0">
                          <a:latin typeface="+mn-lt"/>
                          <a:cs typeface="Arial" panose="020B0604020202020204" pitchFamily="34" charset="0"/>
                        </a:rPr>
                        <a:t>Transgender, MSM,CSW,IVD,MSP )</a:t>
                      </a:r>
                      <a:endParaRPr lang="en-IN"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Permanently defer</a:t>
                      </a:r>
                      <a:endParaRPr lang="en-IN" dirty="0">
                        <a:latin typeface="+mn-lt"/>
                      </a:endParaRPr>
                    </a:p>
                  </a:txBody>
                  <a:tcPr/>
                </a:tc>
                <a:extLst>
                  <a:ext uri="{0D108BD9-81ED-4DB2-BD59-A6C34878D82A}">
                    <a16:rowId xmlns:a16="http://schemas.microsoft.com/office/drawing/2014/main" xmlns="" val="3259078351"/>
                  </a:ext>
                </a:extLst>
              </a:tr>
              <a:tr h="944897">
                <a:tc>
                  <a:txBody>
                    <a:bodyPr/>
                    <a:lstStyle/>
                    <a:p>
                      <a:r>
                        <a:rPr lang="en-US" dirty="0" smtClean="0">
                          <a:latin typeface="+mn-lt"/>
                        </a:rPr>
                        <a:t>34.</a:t>
                      </a:r>
                      <a:endParaRPr lang="en-IN"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latin typeface="+mn-lt"/>
                          <a:cs typeface="Arial" panose="020B0604020202020204" pitchFamily="34" charset="0"/>
                        </a:rPr>
                        <a:t>Known HIV positive person  </a:t>
                      </a:r>
                      <a:r>
                        <a:rPr lang="en-US" sz="1800" b="0" baseline="0" dirty="0" smtClean="0">
                          <a:latin typeface="+mn-lt"/>
                          <a:cs typeface="Arial" panose="020B0604020202020204" pitchFamily="34" charset="0"/>
                        </a:rPr>
                        <a:t>or spouse/partner of PLHA (Person living with HIV AIDS)</a:t>
                      </a:r>
                      <a:endParaRPr lang="en-IN"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Permanently defer</a:t>
                      </a:r>
                      <a:endParaRPr lang="en-IN" dirty="0" smtClean="0">
                        <a:latin typeface="+mn-lt"/>
                      </a:endParaRPr>
                    </a:p>
                    <a:p>
                      <a:endParaRPr lang="en-IN" dirty="0" smtClean="0">
                        <a:latin typeface="+mn-lt"/>
                      </a:endParaRPr>
                    </a:p>
                    <a:p>
                      <a:endParaRPr lang="en-IN" dirty="0">
                        <a:latin typeface="+mn-lt"/>
                      </a:endParaRPr>
                    </a:p>
                  </a:txBody>
                  <a:tcPr/>
                </a:tc>
                <a:extLst>
                  <a:ext uri="{0D108BD9-81ED-4DB2-BD59-A6C34878D82A}">
                    <a16:rowId xmlns:a16="http://schemas.microsoft.com/office/drawing/2014/main" xmlns="" val="2182290248"/>
                  </a:ext>
                </a:extLst>
              </a:tr>
              <a:tr h="661428">
                <a:tc>
                  <a:txBody>
                    <a:bodyPr/>
                    <a:lstStyle/>
                    <a:p>
                      <a:r>
                        <a:rPr lang="en-US" dirty="0" smtClean="0"/>
                        <a:t>35.</a:t>
                      </a:r>
                      <a:endParaRPr lang="en-IN" dirty="0"/>
                    </a:p>
                  </a:txBody>
                  <a:tcPr/>
                </a:tc>
                <a:tc>
                  <a:txBody>
                    <a:bodyPr/>
                    <a:lstStyle/>
                    <a:p>
                      <a:r>
                        <a:rPr lang="en-US" sz="1800" b="0" baseline="0" dirty="0" smtClean="0">
                          <a:latin typeface="Arial" panose="020B0604020202020204" pitchFamily="34" charset="0"/>
                          <a:cs typeface="Arial" panose="020B0604020202020204" pitchFamily="34" charset="0"/>
                        </a:rPr>
                        <a:t>Person with symptoms suggestive of AIDS</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Permanently defer person having LAP, prolonged fever, diarrhea irrespective of HIV risk or status</a:t>
                      </a:r>
                      <a:endParaRPr lang="en-IN" dirty="0"/>
                    </a:p>
                  </a:txBody>
                  <a:tcPr/>
                </a:tc>
                <a:extLst>
                  <a:ext uri="{0D108BD9-81ED-4DB2-BD59-A6C34878D82A}">
                    <a16:rowId xmlns:a16="http://schemas.microsoft.com/office/drawing/2014/main" xmlns="" val="3956311873"/>
                  </a:ext>
                </a:extLst>
              </a:tr>
              <a:tr h="383208">
                <a:tc>
                  <a:txBody>
                    <a:bodyPr/>
                    <a:lstStyle/>
                    <a:p>
                      <a:r>
                        <a:rPr lang="en-US" sz="1800" b="1" dirty="0" smtClean="0">
                          <a:solidFill>
                            <a:schemeClr val="bg1"/>
                          </a:solidFill>
                          <a:latin typeface="Arial" panose="020B0604020202020204" pitchFamily="34" charset="0"/>
                          <a:cs typeface="Arial" panose="020B0604020202020204" pitchFamily="34" charset="0"/>
                        </a:rPr>
                        <a:t>S.No.</a:t>
                      </a:r>
                      <a:endParaRPr lang="en-US" sz="1800" b="1" dirty="0">
                        <a:solidFill>
                          <a:schemeClr val="bg1"/>
                        </a:solidFill>
                        <a:latin typeface="Arial" panose="020B0604020202020204" pitchFamily="34" charset="0"/>
                        <a:cs typeface="Arial" panose="020B0604020202020204" pitchFamily="34" charset="0"/>
                      </a:endParaRPr>
                    </a:p>
                  </a:txBody>
                  <a:tcPr marL="68580" marR="68580" marT="34290" marB="34290">
                    <a:solidFill>
                      <a:schemeClr val="tx2"/>
                    </a:solidFill>
                  </a:tcPr>
                </a:tc>
                <a:tc>
                  <a:txBody>
                    <a:bodyPr/>
                    <a:lstStyle/>
                    <a:p>
                      <a:r>
                        <a:rPr lang="en-US" sz="1800" b="1" dirty="0" smtClean="0">
                          <a:solidFill>
                            <a:schemeClr val="bg1"/>
                          </a:solidFill>
                          <a:latin typeface="Arial" panose="020B0604020202020204" pitchFamily="34" charset="0"/>
                          <a:cs typeface="Arial" panose="020B0604020202020204" pitchFamily="34" charset="0"/>
                        </a:rPr>
                        <a:t>PARAMETER</a:t>
                      </a:r>
                      <a:endParaRPr lang="en-US" sz="1800" b="1" dirty="0">
                        <a:solidFill>
                          <a:schemeClr val="bg1"/>
                        </a:solidFill>
                        <a:latin typeface="Arial" panose="020B0604020202020204" pitchFamily="34" charset="0"/>
                        <a:cs typeface="Arial" panose="020B0604020202020204" pitchFamily="34" charset="0"/>
                      </a:endParaRPr>
                    </a:p>
                  </a:txBody>
                  <a:tcPr marL="68580" marR="68580" marT="34290" marB="34290">
                    <a:solidFill>
                      <a:schemeClr val="tx2"/>
                    </a:solidFill>
                  </a:tcPr>
                </a:tc>
                <a:tc>
                  <a:txBody>
                    <a:bodyPr/>
                    <a:lstStyle/>
                    <a:p>
                      <a:r>
                        <a:rPr lang="en-US" sz="1800" b="1" baseline="0" dirty="0" smtClean="0">
                          <a:solidFill>
                            <a:schemeClr val="bg1"/>
                          </a:solidFill>
                          <a:latin typeface="Arial" panose="020B0604020202020204" pitchFamily="34" charset="0"/>
                          <a:cs typeface="Arial" panose="020B0604020202020204" pitchFamily="34" charset="0"/>
                        </a:rPr>
                        <a:t>    CRITERIA</a:t>
                      </a:r>
                    </a:p>
                    <a:p>
                      <a:r>
                        <a:rPr lang="en-US" sz="1800" b="1" baseline="0" dirty="0" smtClean="0">
                          <a:solidFill>
                            <a:schemeClr val="bg1"/>
                          </a:solidFill>
                          <a:latin typeface="Arial" panose="020B0604020202020204" pitchFamily="34" charset="0"/>
                          <a:cs typeface="Arial" panose="020B0604020202020204" pitchFamily="34" charset="0"/>
                        </a:rPr>
                        <a:t>(Sexually Transmitted Infections)</a:t>
                      </a:r>
                      <a:r>
                        <a:rPr lang="en-US" b="1" dirty="0" smtClean="0">
                          <a:solidFill>
                            <a:schemeClr val="bg1"/>
                          </a:solidFill>
                          <a:latin typeface="Arial Black" panose="020B0A04020102020204" pitchFamily="34" charset="0"/>
                        </a:rPr>
                        <a:t> </a:t>
                      </a:r>
                      <a:endParaRPr lang="en-US" sz="1800" b="1" dirty="0">
                        <a:solidFill>
                          <a:schemeClr val="bg1"/>
                        </a:solidFill>
                        <a:latin typeface="Arial" panose="020B0604020202020204" pitchFamily="34" charset="0"/>
                        <a:cs typeface="Arial" panose="020B0604020202020204" pitchFamily="34" charset="0"/>
                      </a:endParaRPr>
                    </a:p>
                  </a:txBody>
                  <a:tcPr marL="68580" marR="68580" marT="34290" marB="34290">
                    <a:solidFill>
                      <a:schemeClr val="tx2"/>
                    </a:solidFill>
                  </a:tcPr>
                </a:tc>
                <a:extLst>
                  <a:ext uri="{0D108BD9-81ED-4DB2-BD59-A6C34878D82A}">
                    <a16:rowId xmlns:a16="http://schemas.microsoft.com/office/drawing/2014/main" xmlns="" val="1625453966"/>
                  </a:ext>
                </a:extLst>
              </a:tr>
              <a:tr h="383208">
                <a:tc>
                  <a:txBody>
                    <a:bodyPr/>
                    <a:lstStyle/>
                    <a:p>
                      <a:r>
                        <a:rPr lang="en-US" dirty="0" smtClean="0"/>
                        <a:t>36.</a:t>
                      </a:r>
                      <a:endParaRPr lang="en-IN" dirty="0"/>
                    </a:p>
                  </a:txBody>
                  <a:tcPr/>
                </a:tc>
                <a:tc>
                  <a:txBody>
                    <a:bodyPr/>
                    <a:lstStyle/>
                    <a:p>
                      <a:r>
                        <a:rPr lang="en-US" dirty="0" smtClean="0"/>
                        <a:t>Syphilis(Genital Sore or generalized skin rashes)</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Permanently defer</a:t>
                      </a:r>
                      <a:endParaRPr lang="en-IN" dirty="0" smtClean="0">
                        <a:latin typeface="+mn-lt"/>
                      </a:endParaRPr>
                    </a:p>
                    <a:p>
                      <a:endParaRPr lang="en-IN" dirty="0"/>
                    </a:p>
                  </a:txBody>
                  <a:tcPr/>
                </a:tc>
                <a:extLst>
                  <a:ext uri="{0D108BD9-81ED-4DB2-BD59-A6C34878D82A}">
                    <a16:rowId xmlns:a16="http://schemas.microsoft.com/office/drawing/2014/main" xmlns="" val="155448792"/>
                  </a:ext>
                </a:extLst>
              </a:tr>
              <a:tr h="383208">
                <a:tc>
                  <a:txBody>
                    <a:bodyPr/>
                    <a:lstStyle/>
                    <a:p>
                      <a:r>
                        <a:rPr lang="en-US" dirty="0" smtClean="0"/>
                        <a:t>37.</a:t>
                      </a:r>
                      <a:endParaRPr lang="en-IN" dirty="0"/>
                    </a:p>
                  </a:txBody>
                  <a:tcPr/>
                </a:tc>
                <a:tc>
                  <a:txBody>
                    <a:bodyPr/>
                    <a:lstStyle/>
                    <a:p>
                      <a:r>
                        <a:rPr lang="en-US" dirty="0" smtClean="0"/>
                        <a:t>Gonorrhea</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Permanently defer</a:t>
                      </a:r>
                      <a:endParaRPr lang="en-IN" dirty="0"/>
                    </a:p>
                  </a:txBody>
                  <a:tcPr/>
                </a:tc>
                <a:extLst>
                  <a:ext uri="{0D108BD9-81ED-4DB2-BD59-A6C34878D82A}">
                    <a16:rowId xmlns:a16="http://schemas.microsoft.com/office/drawing/2014/main" xmlns="" val="228380907"/>
                  </a:ext>
                </a:extLst>
              </a:tr>
            </a:tbl>
          </a:graphicData>
        </a:graphic>
      </p:graphicFrame>
    </p:spTree>
    <p:extLst>
      <p:ext uri="{BB962C8B-B14F-4D97-AF65-F5344CB8AC3E}">
        <p14:creationId xmlns:p14="http://schemas.microsoft.com/office/powerpoint/2010/main" xmlns="" val="22684202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52601" y="76200"/>
          <a:ext cx="8610599" cy="6291580"/>
        </p:xfrm>
        <a:graphic>
          <a:graphicData uri="http://schemas.openxmlformats.org/drawingml/2006/table">
            <a:tbl>
              <a:tblPr firstRow="1" bandRow="1">
                <a:tableStyleId>{5C22544A-7EE6-4342-B048-85BDC9FD1C3A}</a:tableStyleId>
              </a:tblPr>
              <a:tblGrid>
                <a:gridCol w="820057">
                  <a:extLst>
                    <a:ext uri="{9D8B030D-6E8A-4147-A177-3AD203B41FA5}">
                      <a16:colId xmlns:a16="http://schemas.microsoft.com/office/drawing/2014/main" xmlns="" val="3808855608"/>
                    </a:ext>
                  </a:extLst>
                </a:gridCol>
                <a:gridCol w="2685143">
                  <a:extLst>
                    <a:ext uri="{9D8B030D-6E8A-4147-A177-3AD203B41FA5}">
                      <a16:colId xmlns:a16="http://schemas.microsoft.com/office/drawing/2014/main" xmlns="" val="2564498880"/>
                    </a:ext>
                  </a:extLst>
                </a:gridCol>
                <a:gridCol w="5105399">
                  <a:extLst>
                    <a:ext uri="{9D8B030D-6E8A-4147-A177-3AD203B41FA5}">
                      <a16:colId xmlns:a16="http://schemas.microsoft.com/office/drawing/2014/main" xmlns="" val="2795946321"/>
                    </a:ext>
                  </a:extLst>
                </a:gridCol>
              </a:tblGrid>
              <a:tr h="370840">
                <a:tc>
                  <a:txBody>
                    <a:bodyPr/>
                    <a:lstStyle/>
                    <a:p>
                      <a:r>
                        <a:rPr lang="en-US" sz="1800" b="1" dirty="0" smtClean="0">
                          <a:solidFill>
                            <a:schemeClr val="bg1"/>
                          </a:solidFill>
                          <a:latin typeface="Arial" panose="020B0604020202020204" pitchFamily="34" charset="0"/>
                          <a:cs typeface="Arial" panose="020B0604020202020204" pitchFamily="34" charset="0"/>
                        </a:rPr>
                        <a:t>S.No.</a:t>
                      </a:r>
                      <a:endParaRPr lang="en-US" sz="1800" b="1" dirty="0">
                        <a:solidFill>
                          <a:schemeClr val="bg1"/>
                        </a:solidFill>
                        <a:latin typeface="Arial" panose="020B0604020202020204" pitchFamily="34" charset="0"/>
                        <a:cs typeface="Arial" panose="020B0604020202020204" pitchFamily="34" charset="0"/>
                      </a:endParaRPr>
                    </a:p>
                  </a:txBody>
                  <a:tcPr marL="68580" marR="68580" marT="34290" marB="34290"/>
                </a:tc>
                <a:tc>
                  <a:txBody>
                    <a:bodyPr/>
                    <a:lstStyle/>
                    <a:p>
                      <a:r>
                        <a:rPr lang="en-US" sz="1800" b="1" dirty="0" smtClean="0">
                          <a:solidFill>
                            <a:schemeClr val="bg1"/>
                          </a:solidFill>
                          <a:latin typeface="Arial" panose="020B0604020202020204" pitchFamily="34" charset="0"/>
                          <a:cs typeface="Arial" panose="020B0604020202020204" pitchFamily="34" charset="0"/>
                        </a:rPr>
                        <a:t>PARAMETER</a:t>
                      </a:r>
                      <a:endParaRPr lang="en-US" sz="1800" b="1" dirty="0">
                        <a:solidFill>
                          <a:schemeClr val="bg1"/>
                        </a:solidFill>
                        <a:latin typeface="Arial" panose="020B0604020202020204" pitchFamily="34" charset="0"/>
                        <a:cs typeface="Arial" panose="020B0604020202020204" pitchFamily="34" charset="0"/>
                      </a:endParaRPr>
                    </a:p>
                  </a:txBody>
                  <a:tcPr marL="68580" marR="68580" marT="34290" marB="34290"/>
                </a:tc>
                <a:tc>
                  <a:txBody>
                    <a:bodyPr/>
                    <a:lstStyle/>
                    <a:p>
                      <a:r>
                        <a:rPr lang="en-US" sz="1800" b="1" baseline="0" dirty="0" smtClean="0">
                          <a:solidFill>
                            <a:schemeClr val="bg1"/>
                          </a:solidFill>
                          <a:latin typeface="Arial" panose="020B0604020202020204" pitchFamily="34" charset="0"/>
                          <a:cs typeface="Arial" panose="020B0604020202020204" pitchFamily="34" charset="0"/>
                        </a:rPr>
                        <a:t>    CRITERIA</a:t>
                      </a:r>
                    </a:p>
                    <a:p>
                      <a:r>
                        <a:rPr lang="en-US" sz="1800" b="1" baseline="0" dirty="0" smtClean="0">
                          <a:solidFill>
                            <a:schemeClr val="bg1"/>
                          </a:solidFill>
                          <a:latin typeface="Arial" panose="020B0604020202020204" pitchFamily="34" charset="0"/>
                          <a:cs typeface="Arial" panose="020B0604020202020204" pitchFamily="34" charset="0"/>
                        </a:rPr>
                        <a:t>(Other Infectious Diseases)</a:t>
                      </a:r>
                      <a:r>
                        <a:rPr lang="en-US" b="1" dirty="0" smtClean="0">
                          <a:solidFill>
                            <a:schemeClr val="bg1"/>
                          </a:solidFill>
                          <a:latin typeface="Arial Black" panose="020B0A04020102020204" pitchFamily="34" charset="0"/>
                        </a:rPr>
                        <a:t> </a:t>
                      </a:r>
                      <a:endParaRPr lang="en-US" sz="1800" b="1" dirty="0">
                        <a:solidFill>
                          <a:schemeClr val="bg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33568496"/>
                  </a:ext>
                </a:extLst>
              </a:tr>
              <a:tr h="370840">
                <a:tc>
                  <a:txBody>
                    <a:bodyPr/>
                    <a:lstStyle/>
                    <a:p>
                      <a:r>
                        <a:rPr lang="en-US" dirty="0" smtClean="0"/>
                        <a:t>39.</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H/o Measles, Mumps, Chicken Pox</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Defer for 2 weeks following full recovery</a:t>
                      </a:r>
                    </a:p>
                    <a:p>
                      <a:endParaRPr lang="en-IN" dirty="0"/>
                    </a:p>
                  </a:txBody>
                  <a:tcPr/>
                </a:tc>
                <a:extLst>
                  <a:ext uri="{0D108BD9-81ED-4DB2-BD59-A6C34878D82A}">
                    <a16:rowId xmlns:a16="http://schemas.microsoft.com/office/drawing/2014/main" xmlns="" val="2369938402"/>
                  </a:ext>
                </a:extLst>
              </a:tr>
              <a:tr h="370840">
                <a:tc>
                  <a:txBody>
                    <a:bodyPr/>
                    <a:lstStyle/>
                    <a:p>
                      <a:r>
                        <a:rPr lang="en-US" dirty="0" smtClean="0"/>
                        <a:t>40.</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latin typeface="Arial" panose="020B0604020202020204" pitchFamily="34" charset="0"/>
                          <a:cs typeface="Arial" panose="020B0604020202020204" pitchFamily="34" charset="0"/>
                        </a:rPr>
                        <a:t>Malaria</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Defer for 3 months following full recovery</a:t>
                      </a:r>
                    </a:p>
                    <a:p>
                      <a:endParaRPr lang="en-IN" dirty="0"/>
                    </a:p>
                  </a:txBody>
                  <a:tcPr/>
                </a:tc>
                <a:extLst>
                  <a:ext uri="{0D108BD9-81ED-4DB2-BD59-A6C34878D82A}">
                    <a16:rowId xmlns:a16="http://schemas.microsoft.com/office/drawing/2014/main" xmlns="" val="2087920495"/>
                  </a:ext>
                </a:extLst>
              </a:tr>
              <a:tr h="370840">
                <a:tc>
                  <a:txBody>
                    <a:bodyPr/>
                    <a:lstStyle/>
                    <a:p>
                      <a:r>
                        <a:rPr lang="en-US" dirty="0" smtClean="0"/>
                        <a:t>41.</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Typhoid</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Defer for 12 months following full recovery</a:t>
                      </a:r>
                    </a:p>
                    <a:p>
                      <a:endParaRPr lang="en-IN" dirty="0"/>
                    </a:p>
                  </a:txBody>
                  <a:tcPr/>
                </a:tc>
                <a:extLst>
                  <a:ext uri="{0D108BD9-81ED-4DB2-BD59-A6C34878D82A}">
                    <a16:rowId xmlns:a16="http://schemas.microsoft.com/office/drawing/2014/main" xmlns="" val="1592174529"/>
                  </a:ext>
                </a:extLst>
              </a:tr>
              <a:tr h="370840">
                <a:tc>
                  <a:txBody>
                    <a:bodyPr/>
                    <a:lstStyle/>
                    <a:p>
                      <a:r>
                        <a:rPr lang="en-US" dirty="0" smtClean="0"/>
                        <a:t>42.</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Dengue/ Chikungunya</a:t>
                      </a:r>
                    </a:p>
                    <a:p>
                      <a:endParaRPr lang="en-IN"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dirty="0" smtClean="0">
                          <a:latin typeface="Arial" panose="020B0604020202020204" pitchFamily="34" charset="0"/>
                          <a:cs typeface="Arial" panose="020B0604020202020204" pitchFamily="34" charset="0"/>
                        </a:rPr>
                        <a:t>Defer for 6 months following full recovery</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baseline="0" dirty="0" smtClean="0">
                          <a:latin typeface="Arial" panose="020B0604020202020204" pitchFamily="34" charset="0"/>
                          <a:cs typeface="Arial" panose="020B0604020202020204" pitchFamily="34" charset="0"/>
                        </a:rPr>
                        <a:t>If visit to endemic area- 4 wks following return if no febrile illness</a:t>
                      </a:r>
                      <a:endParaRPr lang="en-IN" dirty="0"/>
                    </a:p>
                  </a:txBody>
                  <a:tcPr/>
                </a:tc>
                <a:extLst>
                  <a:ext uri="{0D108BD9-81ED-4DB2-BD59-A6C34878D82A}">
                    <a16:rowId xmlns:a16="http://schemas.microsoft.com/office/drawing/2014/main" xmlns="" val="2602527471"/>
                  </a:ext>
                </a:extLst>
              </a:tr>
              <a:tr h="370840">
                <a:tc>
                  <a:txBody>
                    <a:bodyPr/>
                    <a:lstStyle/>
                    <a:p>
                      <a:r>
                        <a:rPr lang="en-US" dirty="0" smtClean="0"/>
                        <a:t>43.</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Zika</a:t>
                      </a:r>
                      <a:r>
                        <a:rPr lang="en-US" sz="1800" baseline="0" dirty="0" smtClean="0">
                          <a:latin typeface="Arial" panose="020B0604020202020204" pitchFamily="34" charset="0"/>
                          <a:cs typeface="Arial" panose="020B0604020202020204" pitchFamily="34" charset="0"/>
                        </a:rPr>
                        <a:t> virus/ West Nile virus</a:t>
                      </a:r>
                      <a:endParaRPr lang="en-US" sz="1800" dirty="0" smtClean="0">
                        <a:latin typeface="Arial" panose="020B0604020202020204" pitchFamily="34" charset="0"/>
                        <a:cs typeface="Arial" panose="020B0604020202020204" pitchFamily="34" charset="0"/>
                      </a:endParaRPr>
                    </a:p>
                    <a:p>
                      <a:endParaRPr lang="en-IN"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dirty="0" smtClean="0">
                          <a:latin typeface="Arial" panose="020B0604020202020204" pitchFamily="34" charset="0"/>
                          <a:cs typeface="Arial" panose="020B0604020202020204" pitchFamily="34" charset="0"/>
                        </a:rPr>
                        <a:t>Defer for 4 months following full recovery</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baseline="0" dirty="0" smtClean="0">
                          <a:latin typeface="Arial" panose="020B0604020202020204" pitchFamily="34" charset="0"/>
                          <a:cs typeface="Arial" panose="020B0604020202020204" pitchFamily="34" charset="0"/>
                        </a:rPr>
                        <a:t>If visit to endemic area- defer for 4 months following return if no febrile illness</a:t>
                      </a:r>
                      <a:endParaRPr lang="en-IN" dirty="0"/>
                    </a:p>
                  </a:txBody>
                  <a:tcPr/>
                </a:tc>
                <a:extLst>
                  <a:ext uri="{0D108BD9-81ED-4DB2-BD59-A6C34878D82A}">
                    <a16:rowId xmlns:a16="http://schemas.microsoft.com/office/drawing/2014/main" xmlns="" val="2846347553"/>
                  </a:ext>
                </a:extLst>
              </a:tr>
              <a:tr h="370840">
                <a:tc>
                  <a:txBody>
                    <a:bodyPr/>
                    <a:lstStyle/>
                    <a:p>
                      <a:r>
                        <a:rPr lang="en-US" dirty="0" smtClean="0"/>
                        <a:t>44.</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Tuberculosis</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Permanent deferral(DCA)</a:t>
                      </a:r>
                      <a:endParaRPr lang="en-IN" dirty="0"/>
                    </a:p>
                  </a:txBody>
                  <a:tcPr/>
                </a:tc>
                <a:extLst>
                  <a:ext uri="{0D108BD9-81ED-4DB2-BD59-A6C34878D82A}">
                    <a16:rowId xmlns:a16="http://schemas.microsoft.com/office/drawing/2014/main" xmlns="" val="3259942446"/>
                  </a:ext>
                </a:extLst>
              </a:tr>
              <a:tr h="370840">
                <a:tc>
                  <a:txBody>
                    <a:bodyPr/>
                    <a:lstStyle/>
                    <a:p>
                      <a:r>
                        <a:rPr lang="en-US" dirty="0" smtClean="0"/>
                        <a:t>45.</a:t>
                      </a:r>
                      <a:endParaRPr lang="en-IN" dirty="0"/>
                    </a:p>
                  </a:txBody>
                  <a:tcPr/>
                </a:tc>
                <a:tc>
                  <a:txBody>
                    <a:bodyPr/>
                    <a:lstStyle/>
                    <a:p>
                      <a:r>
                        <a:rPr lang="en-US" dirty="0" smtClean="0"/>
                        <a:t>Leishmaniasis</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Permanent deferral</a:t>
                      </a:r>
                      <a:endParaRPr lang="en-IN" dirty="0" smtClean="0"/>
                    </a:p>
                    <a:p>
                      <a:endParaRPr lang="en-IN" dirty="0"/>
                    </a:p>
                  </a:txBody>
                  <a:tcPr/>
                </a:tc>
                <a:extLst>
                  <a:ext uri="{0D108BD9-81ED-4DB2-BD59-A6C34878D82A}">
                    <a16:rowId xmlns:a16="http://schemas.microsoft.com/office/drawing/2014/main" xmlns="" val="2390151912"/>
                  </a:ext>
                </a:extLst>
              </a:tr>
              <a:tr h="370840">
                <a:tc>
                  <a:txBody>
                    <a:bodyPr/>
                    <a:lstStyle/>
                    <a:p>
                      <a:r>
                        <a:rPr lang="en-US" dirty="0" smtClean="0"/>
                        <a:t>46.</a:t>
                      </a:r>
                      <a:endParaRPr lang="en-IN" dirty="0"/>
                    </a:p>
                  </a:txBody>
                  <a:tcPr/>
                </a:tc>
                <a:tc>
                  <a:txBody>
                    <a:bodyPr/>
                    <a:lstStyle/>
                    <a:p>
                      <a:r>
                        <a:rPr lang="en-US" dirty="0" smtClean="0"/>
                        <a:t>Leprosy</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Permanent deferral</a:t>
                      </a:r>
                      <a:endParaRPr lang="en-IN" dirty="0"/>
                    </a:p>
                  </a:txBody>
                  <a:tcPr/>
                </a:tc>
                <a:extLst>
                  <a:ext uri="{0D108BD9-81ED-4DB2-BD59-A6C34878D82A}">
                    <a16:rowId xmlns:a16="http://schemas.microsoft.com/office/drawing/2014/main" xmlns="" val="2965166030"/>
                  </a:ext>
                </a:extLst>
              </a:tr>
            </a:tbl>
          </a:graphicData>
        </a:graphic>
      </p:graphicFrame>
    </p:spTree>
    <p:extLst>
      <p:ext uri="{BB962C8B-B14F-4D97-AF65-F5344CB8AC3E}">
        <p14:creationId xmlns:p14="http://schemas.microsoft.com/office/powerpoint/2010/main" xmlns="" val="1559899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52600" y="457200"/>
          <a:ext cx="8458200" cy="464566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xmlns="" val="4182174203"/>
                    </a:ext>
                  </a:extLst>
                </a:gridCol>
                <a:gridCol w="3429000">
                  <a:extLst>
                    <a:ext uri="{9D8B030D-6E8A-4147-A177-3AD203B41FA5}">
                      <a16:colId xmlns:a16="http://schemas.microsoft.com/office/drawing/2014/main" xmlns="" val="1232710732"/>
                    </a:ext>
                  </a:extLst>
                </a:gridCol>
                <a:gridCol w="4267200">
                  <a:extLst>
                    <a:ext uri="{9D8B030D-6E8A-4147-A177-3AD203B41FA5}">
                      <a16:colId xmlns:a16="http://schemas.microsoft.com/office/drawing/2014/main" xmlns="" val="125510215"/>
                    </a:ext>
                  </a:extLst>
                </a:gridCol>
              </a:tblGrid>
              <a:tr h="370840">
                <a:tc>
                  <a:txBody>
                    <a:bodyPr/>
                    <a:lstStyle/>
                    <a:p>
                      <a:r>
                        <a:rPr lang="en-US" sz="1800" b="1" dirty="0" smtClean="0">
                          <a:solidFill>
                            <a:schemeClr val="bg1"/>
                          </a:solidFill>
                          <a:latin typeface="Arial" panose="020B0604020202020204" pitchFamily="34" charset="0"/>
                          <a:cs typeface="Arial" panose="020B0604020202020204" pitchFamily="34" charset="0"/>
                        </a:rPr>
                        <a:t>S.No.</a:t>
                      </a:r>
                      <a:endParaRPr lang="en-US" sz="1800" b="1" dirty="0">
                        <a:solidFill>
                          <a:schemeClr val="bg1"/>
                        </a:solidFill>
                        <a:latin typeface="Arial" panose="020B0604020202020204" pitchFamily="34" charset="0"/>
                        <a:cs typeface="Arial" panose="020B0604020202020204" pitchFamily="34" charset="0"/>
                      </a:endParaRPr>
                    </a:p>
                  </a:txBody>
                  <a:tcPr marL="68580" marR="68580" marT="34290" marB="34290"/>
                </a:tc>
                <a:tc>
                  <a:txBody>
                    <a:bodyPr/>
                    <a:lstStyle/>
                    <a:p>
                      <a:r>
                        <a:rPr lang="en-US" sz="1800" b="1" dirty="0" smtClean="0">
                          <a:solidFill>
                            <a:schemeClr val="bg1"/>
                          </a:solidFill>
                          <a:latin typeface="Arial" panose="020B0604020202020204" pitchFamily="34" charset="0"/>
                          <a:cs typeface="Arial" panose="020B0604020202020204" pitchFamily="34" charset="0"/>
                        </a:rPr>
                        <a:t>PARAMETER</a:t>
                      </a:r>
                      <a:endParaRPr lang="en-US" sz="1800" b="1" dirty="0">
                        <a:solidFill>
                          <a:schemeClr val="bg1"/>
                        </a:solidFill>
                        <a:latin typeface="Arial" panose="020B0604020202020204" pitchFamily="34" charset="0"/>
                        <a:cs typeface="Arial" panose="020B0604020202020204" pitchFamily="34" charset="0"/>
                      </a:endParaRPr>
                    </a:p>
                  </a:txBody>
                  <a:tcPr marL="68580" marR="68580" marT="34290" marB="34290"/>
                </a:tc>
                <a:tc>
                  <a:txBody>
                    <a:bodyPr/>
                    <a:lstStyle/>
                    <a:p>
                      <a:r>
                        <a:rPr lang="en-US" sz="1800" b="1" baseline="0" dirty="0" smtClean="0">
                          <a:solidFill>
                            <a:schemeClr val="bg1"/>
                          </a:solidFill>
                          <a:latin typeface="Arial" panose="020B0604020202020204" pitchFamily="34" charset="0"/>
                          <a:cs typeface="Arial" panose="020B0604020202020204" pitchFamily="34" charset="0"/>
                        </a:rPr>
                        <a:t>    CRITERIA</a:t>
                      </a:r>
                    </a:p>
                    <a:p>
                      <a:r>
                        <a:rPr lang="en-US" sz="1800" b="1" baseline="0" dirty="0" smtClean="0">
                          <a:solidFill>
                            <a:schemeClr val="bg1"/>
                          </a:solidFill>
                          <a:latin typeface="Arial" panose="020B0604020202020204" pitchFamily="34" charset="0"/>
                          <a:cs typeface="Arial" panose="020B0604020202020204" pitchFamily="34" charset="0"/>
                        </a:rPr>
                        <a:t>(Other Infections / Diseases/disorders)</a:t>
                      </a:r>
                      <a:r>
                        <a:rPr lang="en-US" b="1" dirty="0" smtClean="0">
                          <a:solidFill>
                            <a:schemeClr val="bg1"/>
                          </a:solidFill>
                          <a:latin typeface="Arial Black" panose="020B0A04020102020204" pitchFamily="34" charset="0"/>
                        </a:rPr>
                        <a:t> </a:t>
                      </a:r>
                      <a:endParaRPr lang="en-US" sz="1800" b="1" dirty="0">
                        <a:solidFill>
                          <a:schemeClr val="bg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3476424975"/>
                  </a:ext>
                </a:extLst>
              </a:tr>
              <a:tr h="370840">
                <a:tc>
                  <a:txBody>
                    <a:bodyPr/>
                    <a:lstStyle/>
                    <a:p>
                      <a:r>
                        <a:rPr lang="en-US" dirty="0" smtClean="0"/>
                        <a:t>47.</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Conjunctivitis</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Defer for the period of illness and continuation of local medication</a:t>
                      </a:r>
                    </a:p>
                    <a:p>
                      <a:endParaRPr lang="en-IN" dirty="0"/>
                    </a:p>
                  </a:txBody>
                  <a:tcPr/>
                </a:tc>
                <a:extLst>
                  <a:ext uri="{0D108BD9-81ED-4DB2-BD59-A6C34878D82A}">
                    <a16:rowId xmlns:a16="http://schemas.microsoft.com/office/drawing/2014/main" xmlns="" val="2500951893"/>
                  </a:ext>
                </a:extLst>
              </a:tr>
              <a:tr h="370840">
                <a:tc>
                  <a:txBody>
                    <a:bodyPr/>
                    <a:lstStyle/>
                    <a:p>
                      <a:r>
                        <a:rPr lang="en-US" dirty="0" smtClean="0"/>
                        <a:t>48.</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Osteomyelitis</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Defer for 2</a:t>
                      </a:r>
                      <a:r>
                        <a:rPr lang="en-US" sz="1800" baseline="0" dirty="0" smtClean="0">
                          <a:latin typeface="Arial" panose="020B0604020202020204" pitchFamily="34" charset="0"/>
                          <a:cs typeface="Arial" panose="020B0604020202020204" pitchFamily="34" charset="0"/>
                        </a:rPr>
                        <a:t> years following completion of treatment and cure</a:t>
                      </a:r>
                      <a:endParaRPr lang="en-IN" dirty="0"/>
                    </a:p>
                  </a:txBody>
                  <a:tcPr/>
                </a:tc>
                <a:extLst>
                  <a:ext uri="{0D108BD9-81ED-4DB2-BD59-A6C34878D82A}">
                    <a16:rowId xmlns:a16="http://schemas.microsoft.com/office/drawing/2014/main" xmlns="" val="3222518733"/>
                  </a:ext>
                </a:extLst>
              </a:tr>
              <a:tr h="370840">
                <a:tc>
                  <a:txBody>
                    <a:bodyPr/>
                    <a:lstStyle/>
                    <a:p>
                      <a:r>
                        <a:rPr lang="en-US" dirty="0" smtClean="0"/>
                        <a:t>49.</a:t>
                      </a:r>
                      <a:endParaRPr lang="en-IN" dirty="0"/>
                    </a:p>
                  </a:txBody>
                  <a:tcPr/>
                </a:tc>
                <a:tc>
                  <a:txBody>
                    <a:bodyPr/>
                    <a:lstStyle/>
                    <a:p>
                      <a:r>
                        <a:rPr lang="en-US" dirty="0" smtClean="0"/>
                        <a:t>Autoimmune disorders like SLE,Scleroderma,Dermatomyositis,Ankylosing</a:t>
                      </a:r>
                      <a:r>
                        <a:rPr lang="en-US" baseline="0" dirty="0" smtClean="0"/>
                        <a:t> spondylitis or severe RA</a:t>
                      </a:r>
                      <a:endParaRPr lang="en-IN" dirty="0"/>
                    </a:p>
                  </a:txBody>
                  <a:tcPr/>
                </a:tc>
                <a:tc>
                  <a:txBody>
                    <a:bodyPr/>
                    <a:lstStyle/>
                    <a:p>
                      <a:r>
                        <a:rPr lang="en-US" dirty="0" smtClean="0"/>
                        <a:t>Permanently Defer</a:t>
                      </a:r>
                      <a:endParaRPr lang="en-IN" dirty="0"/>
                    </a:p>
                  </a:txBody>
                  <a:tcPr/>
                </a:tc>
                <a:extLst>
                  <a:ext uri="{0D108BD9-81ED-4DB2-BD59-A6C34878D82A}">
                    <a16:rowId xmlns:a16="http://schemas.microsoft.com/office/drawing/2014/main" xmlns="" val="2171667244"/>
                  </a:ext>
                </a:extLst>
              </a:tr>
              <a:tr h="370840">
                <a:tc>
                  <a:txBody>
                    <a:bodyPr/>
                    <a:lstStyle/>
                    <a:p>
                      <a:r>
                        <a:rPr lang="en-US" dirty="0" smtClean="0"/>
                        <a:t>50.</a:t>
                      </a:r>
                      <a:endParaRPr lang="en-IN" dirty="0"/>
                    </a:p>
                  </a:txBody>
                  <a:tcPr/>
                </a:tc>
                <a:tc>
                  <a:txBody>
                    <a:bodyPr/>
                    <a:lstStyle/>
                    <a:p>
                      <a:r>
                        <a:rPr lang="en-US" dirty="0" smtClean="0"/>
                        <a:t>Malignancy </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Permanently Defer</a:t>
                      </a:r>
                      <a:endParaRPr lang="en-IN" dirty="0" smtClean="0"/>
                    </a:p>
                    <a:p>
                      <a:endParaRPr lang="en-IN" dirty="0"/>
                    </a:p>
                  </a:txBody>
                  <a:tcPr/>
                </a:tc>
                <a:extLst>
                  <a:ext uri="{0D108BD9-81ED-4DB2-BD59-A6C34878D82A}">
                    <a16:rowId xmlns:a16="http://schemas.microsoft.com/office/drawing/2014/main" xmlns="" val="1493233398"/>
                  </a:ext>
                </a:extLst>
              </a:tr>
              <a:tr h="370840">
                <a:tc>
                  <a:txBody>
                    <a:bodyPr/>
                    <a:lstStyle/>
                    <a:p>
                      <a:r>
                        <a:rPr lang="en-US" dirty="0" smtClean="0"/>
                        <a:t>51.</a:t>
                      </a:r>
                      <a:endParaRPr lang="en-IN" dirty="0"/>
                    </a:p>
                  </a:txBody>
                  <a:tcPr/>
                </a:tc>
                <a:tc>
                  <a:txBody>
                    <a:bodyPr/>
                    <a:lstStyle/>
                    <a:p>
                      <a:r>
                        <a:rPr lang="en-US" dirty="0" smtClean="0"/>
                        <a:t>Severe Allergic Disorders</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Permanently Defer</a:t>
                      </a:r>
                      <a:endParaRPr lang="en-IN" dirty="0"/>
                    </a:p>
                  </a:txBody>
                  <a:tcPr/>
                </a:tc>
                <a:extLst>
                  <a:ext uri="{0D108BD9-81ED-4DB2-BD59-A6C34878D82A}">
                    <a16:rowId xmlns:a16="http://schemas.microsoft.com/office/drawing/2014/main" xmlns="" val="3902285358"/>
                  </a:ext>
                </a:extLst>
              </a:tr>
            </a:tbl>
          </a:graphicData>
        </a:graphic>
      </p:graphicFrame>
    </p:spTree>
    <p:extLst>
      <p:ext uri="{BB962C8B-B14F-4D97-AF65-F5344CB8AC3E}">
        <p14:creationId xmlns:p14="http://schemas.microsoft.com/office/powerpoint/2010/main" xmlns="" val="22959205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smtClean="0">
                <a:solidFill>
                  <a:schemeClr val="tx2"/>
                </a:solidFill>
              </a:rPr>
              <a:t>                                    </a:t>
            </a:r>
            <a:r>
              <a:rPr lang="en-GB" altLang="en-US" sz="2800" b="1" dirty="0"/>
              <a:t>SOURCE OF BLOOD </a:t>
            </a:r>
            <a:endParaRPr lang="en-IN" b="1" dirty="0">
              <a:solidFill>
                <a:schemeClr val="tx1"/>
              </a:solidFill>
            </a:endParaRPr>
          </a:p>
        </p:txBody>
      </p:sp>
      <p:sp>
        <p:nvSpPr>
          <p:cNvPr id="3" name="Content Placeholder 2"/>
          <p:cNvSpPr>
            <a:spLocks noGrp="1"/>
          </p:cNvSpPr>
          <p:nvPr>
            <p:ph idx="1"/>
          </p:nvPr>
        </p:nvSpPr>
        <p:spPr>
          <a:xfrm>
            <a:off x="1631504" y="838201"/>
            <a:ext cx="8928992" cy="4525963"/>
          </a:xfrm>
        </p:spPr>
        <p:txBody>
          <a:bodyPr/>
          <a:lstStyle/>
          <a:p>
            <a:pPr>
              <a:spcBef>
                <a:spcPct val="100000"/>
              </a:spcBef>
              <a:buSzPct val="69000"/>
              <a:buNone/>
              <a:defRPr/>
            </a:pPr>
            <a:r>
              <a:rPr lang="en-GB" sz="2600" dirty="0"/>
              <a:t>                  </a:t>
            </a:r>
          </a:p>
          <a:p>
            <a:pPr lvl="1">
              <a:spcBef>
                <a:spcPct val="40000"/>
              </a:spcBef>
              <a:buFont typeface="Wingdings" panose="05000000000000000000" pitchFamily="2" charset="2"/>
              <a:buChar char="Ø"/>
              <a:defRPr/>
            </a:pPr>
            <a:r>
              <a:rPr lang="en-GB" altLang="en-US" dirty="0">
                <a:solidFill>
                  <a:schemeClr val="tx2"/>
                </a:solidFill>
              </a:rPr>
              <a:t>Blood Donor </a:t>
            </a:r>
          </a:p>
          <a:p>
            <a:pPr lvl="1">
              <a:spcBef>
                <a:spcPct val="40000"/>
              </a:spcBef>
              <a:buFont typeface="Wingdings" panose="05000000000000000000" pitchFamily="2" charset="2"/>
              <a:buChar char="Ø"/>
              <a:defRPr/>
            </a:pPr>
            <a:r>
              <a:rPr lang="en-GB" dirty="0"/>
              <a:t>Value  Blood Donor as </a:t>
            </a:r>
            <a:r>
              <a:rPr lang="en-GB" b="1" dirty="0">
                <a:solidFill>
                  <a:schemeClr val="tx2"/>
                </a:solidFill>
              </a:rPr>
              <a:t>VIP</a:t>
            </a:r>
            <a:endParaRPr lang="en-GB" dirty="0">
              <a:solidFill>
                <a:schemeClr val="tx2"/>
              </a:solidFill>
            </a:endParaRPr>
          </a:p>
          <a:p>
            <a:pPr lvl="1">
              <a:spcBef>
                <a:spcPct val="40000"/>
              </a:spcBef>
              <a:buFont typeface="Wingdings" panose="05000000000000000000" pitchFamily="2" charset="2"/>
              <a:buChar char="Ø"/>
              <a:defRPr/>
            </a:pPr>
            <a:r>
              <a:rPr lang="en-GB" dirty="0"/>
              <a:t>Should meet defined  Donor Selection criteria </a:t>
            </a:r>
          </a:p>
          <a:p>
            <a:pPr marL="0" indent="0">
              <a:buNone/>
            </a:pPr>
            <a:endParaRPr lang="en-IN" dirty="0"/>
          </a:p>
        </p:txBody>
      </p:sp>
    </p:spTree>
    <p:extLst>
      <p:ext uri="{BB962C8B-B14F-4D97-AF65-F5344CB8AC3E}">
        <p14:creationId xmlns:p14="http://schemas.microsoft.com/office/powerpoint/2010/main" xmlns="" val="6492142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828800" y="304800"/>
          <a:ext cx="8382000" cy="491490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xmlns="" val="1566709576"/>
                    </a:ext>
                  </a:extLst>
                </a:gridCol>
                <a:gridCol w="4826000">
                  <a:extLst>
                    <a:ext uri="{9D8B030D-6E8A-4147-A177-3AD203B41FA5}">
                      <a16:colId xmlns:a16="http://schemas.microsoft.com/office/drawing/2014/main" xmlns="" val="2368504367"/>
                    </a:ext>
                  </a:extLst>
                </a:gridCol>
                <a:gridCol w="2794000">
                  <a:extLst>
                    <a:ext uri="{9D8B030D-6E8A-4147-A177-3AD203B41FA5}">
                      <a16:colId xmlns:a16="http://schemas.microsoft.com/office/drawing/2014/main" xmlns="" val="1633354078"/>
                    </a:ext>
                  </a:extLst>
                </a:gridCol>
              </a:tblGrid>
              <a:tr h="370840">
                <a:tc>
                  <a:txBody>
                    <a:bodyPr/>
                    <a:lstStyle/>
                    <a:p>
                      <a:r>
                        <a:rPr lang="en-US" sz="1800" b="1" dirty="0" smtClean="0">
                          <a:solidFill>
                            <a:schemeClr val="bg1"/>
                          </a:solidFill>
                          <a:latin typeface="Arial" panose="020B0604020202020204" pitchFamily="34" charset="0"/>
                          <a:cs typeface="Arial" panose="020B0604020202020204" pitchFamily="34" charset="0"/>
                        </a:rPr>
                        <a:t>S.No.</a:t>
                      </a:r>
                      <a:endParaRPr lang="en-US" sz="1800" b="1" dirty="0">
                        <a:solidFill>
                          <a:schemeClr val="bg1"/>
                        </a:solidFill>
                        <a:latin typeface="Arial" panose="020B0604020202020204" pitchFamily="34" charset="0"/>
                        <a:cs typeface="Arial" panose="020B0604020202020204" pitchFamily="34" charset="0"/>
                      </a:endParaRPr>
                    </a:p>
                  </a:txBody>
                  <a:tcPr marL="68580" marR="68580" marT="34290" marB="34290"/>
                </a:tc>
                <a:tc>
                  <a:txBody>
                    <a:bodyPr/>
                    <a:lstStyle/>
                    <a:p>
                      <a:r>
                        <a:rPr lang="en-US" sz="1800" b="1" dirty="0" smtClean="0">
                          <a:solidFill>
                            <a:schemeClr val="bg1"/>
                          </a:solidFill>
                          <a:latin typeface="Arial" panose="020B0604020202020204" pitchFamily="34" charset="0"/>
                          <a:cs typeface="Arial" panose="020B0604020202020204" pitchFamily="34" charset="0"/>
                        </a:rPr>
                        <a:t>PARAMETER</a:t>
                      </a:r>
                      <a:endParaRPr lang="en-US" sz="1800" b="1" dirty="0">
                        <a:solidFill>
                          <a:schemeClr val="bg1"/>
                        </a:solidFill>
                        <a:latin typeface="Arial" panose="020B0604020202020204" pitchFamily="34" charset="0"/>
                        <a:cs typeface="Arial" panose="020B0604020202020204" pitchFamily="34" charset="0"/>
                      </a:endParaRPr>
                    </a:p>
                  </a:txBody>
                  <a:tcPr marL="68580" marR="68580" marT="34290" marB="34290"/>
                </a:tc>
                <a:tc>
                  <a:txBody>
                    <a:bodyPr/>
                    <a:lstStyle/>
                    <a:p>
                      <a:r>
                        <a:rPr lang="en-US" sz="1800" b="1" baseline="0" dirty="0" smtClean="0">
                          <a:solidFill>
                            <a:schemeClr val="bg1"/>
                          </a:solidFill>
                          <a:latin typeface="Arial" panose="020B0604020202020204" pitchFamily="34" charset="0"/>
                          <a:cs typeface="Arial" panose="020B0604020202020204" pitchFamily="34" charset="0"/>
                        </a:rPr>
                        <a:t>    CRITERIA</a:t>
                      </a:r>
                    </a:p>
                    <a:p>
                      <a:r>
                        <a:rPr lang="en-US" sz="1800" b="1" baseline="0" dirty="0" smtClean="0">
                          <a:solidFill>
                            <a:schemeClr val="bg1"/>
                          </a:solidFill>
                          <a:latin typeface="Arial" panose="020B0604020202020204" pitchFamily="34" charset="0"/>
                          <a:cs typeface="Arial" panose="020B0604020202020204" pitchFamily="34" charset="0"/>
                        </a:rPr>
                        <a:t>(Hematological Conditions)</a:t>
                      </a:r>
                      <a:r>
                        <a:rPr lang="en-US" b="1" dirty="0" smtClean="0">
                          <a:solidFill>
                            <a:schemeClr val="bg1"/>
                          </a:solidFill>
                          <a:latin typeface="Arial Black" panose="020B0A04020102020204" pitchFamily="34" charset="0"/>
                        </a:rPr>
                        <a:t> </a:t>
                      </a:r>
                      <a:endParaRPr lang="en-US" sz="1800" b="1" dirty="0">
                        <a:solidFill>
                          <a:schemeClr val="bg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3047577507"/>
                  </a:ext>
                </a:extLst>
              </a:tr>
              <a:tr h="403860">
                <a:tc>
                  <a:txBody>
                    <a:bodyPr/>
                    <a:lstStyle/>
                    <a:p>
                      <a:r>
                        <a:rPr lang="en-US" dirty="0" smtClean="0"/>
                        <a:t>52.</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smtClean="0">
                          <a:latin typeface="Arial" panose="020B0604020202020204" pitchFamily="34" charset="0"/>
                          <a:cs typeface="Arial" panose="020B0604020202020204" pitchFamily="34" charset="0"/>
                        </a:rPr>
                        <a:t>Polycythemia vera</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Permanently Defer</a:t>
                      </a:r>
                      <a:endParaRPr lang="en-IN" dirty="0" smtClean="0"/>
                    </a:p>
                    <a:p>
                      <a:endParaRPr lang="en-IN" dirty="0" smtClean="0"/>
                    </a:p>
                    <a:p>
                      <a:endParaRPr lang="en-IN" dirty="0"/>
                    </a:p>
                  </a:txBody>
                  <a:tcPr/>
                </a:tc>
                <a:extLst>
                  <a:ext uri="{0D108BD9-81ED-4DB2-BD59-A6C34878D82A}">
                    <a16:rowId xmlns:a16="http://schemas.microsoft.com/office/drawing/2014/main" xmlns="" val="3456424872"/>
                  </a:ext>
                </a:extLst>
              </a:tr>
              <a:tr h="370840">
                <a:tc>
                  <a:txBody>
                    <a:bodyPr/>
                    <a:lstStyle/>
                    <a:p>
                      <a:r>
                        <a:rPr lang="en-US" dirty="0" smtClean="0"/>
                        <a:t>53.</a:t>
                      </a:r>
                      <a:endParaRPr lang="en-IN" dirty="0"/>
                    </a:p>
                  </a:txBody>
                  <a:tcPr/>
                </a:tc>
                <a:tc>
                  <a:txBody>
                    <a:bodyPr/>
                    <a:lstStyle/>
                    <a:p>
                      <a:r>
                        <a:rPr lang="en-US" sz="1800" b="0" baseline="0" dirty="0" smtClean="0">
                          <a:latin typeface="Arial" panose="020B0604020202020204" pitchFamily="34" charset="0"/>
                          <a:cs typeface="Arial" panose="020B0604020202020204" pitchFamily="34" charset="0"/>
                        </a:rPr>
                        <a:t>Bleeding disorders and unexplained bleeding tendency</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Permanently Defer</a:t>
                      </a:r>
                      <a:endParaRPr lang="en-IN" dirty="0" smtClean="0"/>
                    </a:p>
                    <a:p>
                      <a:endParaRPr lang="en-IN" dirty="0"/>
                    </a:p>
                  </a:txBody>
                  <a:tcPr/>
                </a:tc>
                <a:extLst>
                  <a:ext uri="{0D108BD9-81ED-4DB2-BD59-A6C34878D82A}">
                    <a16:rowId xmlns:a16="http://schemas.microsoft.com/office/drawing/2014/main" xmlns="" val="2187495447"/>
                  </a:ext>
                </a:extLst>
              </a:tr>
              <a:tr h="370840">
                <a:tc>
                  <a:txBody>
                    <a:bodyPr/>
                    <a:lstStyle/>
                    <a:p>
                      <a:r>
                        <a:rPr lang="en-US" dirty="0" smtClean="0"/>
                        <a:t>54.</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smtClean="0">
                          <a:latin typeface="Arial" panose="020B0604020202020204" pitchFamily="34" charset="0"/>
                          <a:cs typeface="Arial" panose="020B0604020202020204" pitchFamily="34" charset="0"/>
                        </a:rPr>
                        <a:t>Haemoglobinopathies and red cell enzyme deficiencies with known h/o hemolysis</a:t>
                      </a:r>
                      <a:endParaRPr lang="en-US" sz="1800" b="1" dirty="0" smtClean="0">
                        <a:latin typeface="Arial" panose="020B0604020202020204" pitchFamily="34" charset="0"/>
                        <a:cs typeface="Arial" panose="020B0604020202020204" pitchFamily="34" charset="0"/>
                      </a:endParaRP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Permanently Defer</a:t>
                      </a:r>
                      <a:endParaRPr lang="en-IN" dirty="0" smtClean="0"/>
                    </a:p>
                    <a:p>
                      <a:endParaRPr lang="en-IN" dirty="0"/>
                    </a:p>
                  </a:txBody>
                  <a:tcPr/>
                </a:tc>
                <a:extLst>
                  <a:ext uri="{0D108BD9-81ED-4DB2-BD59-A6C34878D82A}">
                    <a16:rowId xmlns:a16="http://schemas.microsoft.com/office/drawing/2014/main" xmlns="" val="121500002"/>
                  </a:ext>
                </a:extLst>
              </a:tr>
              <a:tr h="370840">
                <a:tc>
                  <a:txBody>
                    <a:bodyPr/>
                    <a:lstStyle/>
                    <a:p>
                      <a:r>
                        <a:rPr lang="en-US" dirty="0" smtClean="0"/>
                        <a:t>55.</a:t>
                      </a:r>
                      <a:endParaRPr lang="en-IN" dirty="0"/>
                    </a:p>
                  </a:txBody>
                  <a:tcPr/>
                </a:tc>
                <a:tc>
                  <a:txBody>
                    <a:bodyPr/>
                    <a:lstStyle/>
                    <a:p>
                      <a:r>
                        <a:rPr lang="en-US" dirty="0" smtClean="0"/>
                        <a:t>Donors with unexplained delayed fainting and/or</a:t>
                      </a:r>
                      <a:r>
                        <a:rPr lang="en-US" baseline="0" dirty="0" smtClean="0"/>
                        <a:t> associated with injury or two consecutive faints following a donation</a:t>
                      </a:r>
                      <a:r>
                        <a:rPr lang="en-US" dirty="0" smtClean="0"/>
                        <a:t> </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Permanently Defer</a:t>
                      </a:r>
                      <a:endParaRPr lang="en-IN" dirty="0" smtClean="0"/>
                    </a:p>
                  </a:txBody>
                  <a:tcPr/>
                </a:tc>
                <a:extLst>
                  <a:ext uri="{0D108BD9-81ED-4DB2-BD59-A6C34878D82A}">
                    <a16:rowId xmlns:a16="http://schemas.microsoft.com/office/drawing/2014/main" xmlns="" val="2517849433"/>
                  </a:ext>
                </a:extLst>
              </a:tr>
              <a:tr h="370840">
                <a:tc>
                  <a:txBody>
                    <a:bodyPr/>
                    <a:lstStyle/>
                    <a:p>
                      <a:r>
                        <a:rPr lang="en-US" dirty="0" smtClean="0"/>
                        <a:t>56.</a:t>
                      </a:r>
                      <a:endParaRPr lang="en-IN" dirty="0"/>
                    </a:p>
                  </a:txBody>
                  <a:tcPr/>
                </a:tc>
                <a:tc>
                  <a:txBody>
                    <a:bodyPr/>
                    <a:lstStyle/>
                    <a:p>
                      <a:r>
                        <a:rPr lang="en-US" dirty="0" smtClean="0"/>
                        <a:t>Recipients of Organ,Stem cell and Tissue transplants</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Permanently Defer</a:t>
                      </a:r>
                      <a:endParaRPr lang="en-IN" dirty="0" smtClean="0"/>
                    </a:p>
                  </a:txBody>
                  <a:tcPr/>
                </a:tc>
                <a:extLst>
                  <a:ext uri="{0D108BD9-81ED-4DB2-BD59-A6C34878D82A}">
                    <a16:rowId xmlns:a16="http://schemas.microsoft.com/office/drawing/2014/main" xmlns="" val="3986677146"/>
                  </a:ext>
                </a:extLst>
              </a:tr>
            </a:tbl>
          </a:graphicData>
        </a:graphic>
      </p:graphicFrame>
    </p:spTree>
    <p:extLst>
      <p:ext uri="{BB962C8B-B14F-4D97-AF65-F5344CB8AC3E}">
        <p14:creationId xmlns:p14="http://schemas.microsoft.com/office/powerpoint/2010/main" xmlns="" val="40765314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52600" y="228600"/>
          <a:ext cx="8610600" cy="602234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xmlns="" val="981605628"/>
                    </a:ext>
                  </a:extLst>
                </a:gridCol>
                <a:gridCol w="3733800">
                  <a:extLst>
                    <a:ext uri="{9D8B030D-6E8A-4147-A177-3AD203B41FA5}">
                      <a16:colId xmlns:a16="http://schemas.microsoft.com/office/drawing/2014/main" xmlns="" val="3460266032"/>
                    </a:ext>
                  </a:extLst>
                </a:gridCol>
                <a:gridCol w="4114800">
                  <a:extLst>
                    <a:ext uri="{9D8B030D-6E8A-4147-A177-3AD203B41FA5}">
                      <a16:colId xmlns:a16="http://schemas.microsoft.com/office/drawing/2014/main" xmlns="" val="3504251267"/>
                    </a:ext>
                  </a:extLst>
                </a:gridCol>
              </a:tblGrid>
              <a:tr h="370840">
                <a:tc>
                  <a:txBody>
                    <a:bodyPr/>
                    <a:lstStyle/>
                    <a:p>
                      <a:r>
                        <a:rPr lang="en-US" sz="1800" b="1" dirty="0" smtClean="0">
                          <a:solidFill>
                            <a:schemeClr val="bg1"/>
                          </a:solidFill>
                          <a:latin typeface="+mn-lt"/>
                          <a:cs typeface="Arial" panose="020B0604020202020204" pitchFamily="34" charset="0"/>
                        </a:rPr>
                        <a:t>S.No.</a:t>
                      </a:r>
                      <a:endParaRPr lang="en-US" sz="1800" b="1" dirty="0">
                        <a:solidFill>
                          <a:schemeClr val="bg1"/>
                        </a:solidFill>
                        <a:latin typeface="+mn-lt"/>
                        <a:cs typeface="Arial" panose="020B0604020202020204" pitchFamily="34" charset="0"/>
                      </a:endParaRPr>
                    </a:p>
                  </a:txBody>
                  <a:tcPr marL="68580" marR="68580" marT="34290" marB="34290"/>
                </a:tc>
                <a:tc>
                  <a:txBody>
                    <a:bodyPr/>
                    <a:lstStyle/>
                    <a:p>
                      <a:r>
                        <a:rPr lang="en-US" sz="1800" b="1" dirty="0" smtClean="0">
                          <a:solidFill>
                            <a:schemeClr val="bg1"/>
                          </a:solidFill>
                          <a:latin typeface="+mn-lt"/>
                          <a:cs typeface="Arial" panose="020B0604020202020204" pitchFamily="34" charset="0"/>
                        </a:rPr>
                        <a:t>PARAMETER</a:t>
                      </a:r>
                      <a:endParaRPr lang="en-US" sz="1800" b="1" dirty="0">
                        <a:solidFill>
                          <a:schemeClr val="bg1"/>
                        </a:solidFill>
                        <a:latin typeface="+mn-lt"/>
                        <a:cs typeface="Arial" panose="020B0604020202020204" pitchFamily="34" charset="0"/>
                      </a:endParaRPr>
                    </a:p>
                  </a:txBody>
                  <a:tcPr marL="68580" marR="68580" marT="34290" marB="34290"/>
                </a:tc>
                <a:tc>
                  <a:txBody>
                    <a:bodyPr/>
                    <a:lstStyle/>
                    <a:p>
                      <a:r>
                        <a:rPr lang="en-US" sz="1800" b="1" baseline="0" dirty="0" smtClean="0">
                          <a:solidFill>
                            <a:schemeClr val="bg1"/>
                          </a:solidFill>
                          <a:latin typeface="+mn-lt"/>
                          <a:cs typeface="Arial" panose="020B0604020202020204" pitchFamily="34" charset="0"/>
                        </a:rPr>
                        <a:t>    CRITERIA</a:t>
                      </a:r>
                    </a:p>
                    <a:p>
                      <a:r>
                        <a:rPr lang="en-US" sz="1800" b="1" baseline="0" dirty="0" smtClean="0">
                          <a:solidFill>
                            <a:schemeClr val="bg1"/>
                          </a:solidFill>
                          <a:latin typeface="+mn-lt"/>
                          <a:cs typeface="Arial" panose="020B0604020202020204" pitchFamily="34" charset="0"/>
                        </a:rPr>
                        <a:t>(Respiratory (Lung) Diseases)</a:t>
                      </a:r>
                      <a:r>
                        <a:rPr lang="en-US" sz="1800" b="1" dirty="0" smtClean="0">
                          <a:solidFill>
                            <a:schemeClr val="bg1"/>
                          </a:solidFill>
                          <a:latin typeface="+mn-lt"/>
                        </a:rPr>
                        <a:t> </a:t>
                      </a:r>
                      <a:endParaRPr lang="en-US" sz="1800" b="1" dirty="0">
                        <a:solidFill>
                          <a:schemeClr val="bg1"/>
                        </a:solidFill>
                        <a:latin typeface="+mn-lt"/>
                        <a:cs typeface="Arial" panose="020B0604020202020204" pitchFamily="34" charset="0"/>
                      </a:endParaRPr>
                    </a:p>
                  </a:txBody>
                  <a:tcPr marL="68580" marR="68580" marT="34290" marB="34290"/>
                </a:tc>
                <a:extLst>
                  <a:ext uri="{0D108BD9-81ED-4DB2-BD59-A6C34878D82A}">
                    <a16:rowId xmlns:a16="http://schemas.microsoft.com/office/drawing/2014/main" xmlns="" val="507757870"/>
                  </a:ext>
                </a:extLst>
              </a:tr>
              <a:tr h="370840">
                <a:tc>
                  <a:txBody>
                    <a:bodyPr/>
                    <a:lstStyle/>
                    <a:p>
                      <a:r>
                        <a:rPr lang="en-US" sz="1800" dirty="0" smtClean="0">
                          <a:latin typeface="+mn-lt"/>
                        </a:rPr>
                        <a:t>57.</a:t>
                      </a:r>
                      <a:endParaRPr lang="en-IN" sz="1800" dirty="0">
                        <a:latin typeface="+mn-lt"/>
                      </a:endParaRPr>
                    </a:p>
                  </a:txBody>
                  <a:tcPr/>
                </a:tc>
                <a:tc>
                  <a:txBody>
                    <a:bodyPr/>
                    <a:lstStyle/>
                    <a:p>
                      <a:r>
                        <a:rPr lang="en-US" sz="1800" dirty="0" smtClean="0">
                          <a:latin typeface="+mn-lt"/>
                        </a:rPr>
                        <a:t>Cold , flu,cough,sore throat or Acute</a:t>
                      </a:r>
                      <a:r>
                        <a:rPr lang="en-US" sz="1800" baseline="0" dirty="0" smtClean="0">
                          <a:latin typeface="+mn-lt"/>
                        </a:rPr>
                        <a:t> Sinusitis</a:t>
                      </a:r>
                      <a:endParaRPr lang="en-IN" sz="1800" dirty="0">
                        <a:latin typeface="+mn-lt"/>
                      </a:endParaRPr>
                    </a:p>
                  </a:txBody>
                  <a:tcPr/>
                </a:tc>
                <a:tc>
                  <a:txBody>
                    <a:bodyPr/>
                    <a:lstStyle/>
                    <a:p>
                      <a:r>
                        <a:rPr lang="en-US" sz="1800" dirty="0" smtClean="0">
                          <a:latin typeface="+mn-lt"/>
                        </a:rPr>
                        <a:t>Defer until all symptoms subside</a:t>
                      </a:r>
                      <a:r>
                        <a:rPr lang="en-US" sz="1800" baseline="0" dirty="0" smtClean="0">
                          <a:latin typeface="+mn-lt"/>
                        </a:rPr>
                        <a:t> and donor is afebrile</a:t>
                      </a:r>
                      <a:endParaRPr lang="en-IN" sz="1800" dirty="0">
                        <a:latin typeface="+mn-lt"/>
                      </a:endParaRPr>
                    </a:p>
                  </a:txBody>
                  <a:tcPr/>
                </a:tc>
                <a:extLst>
                  <a:ext uri="{0D108BD9-81ED-4DB2-BD59-A6C34878D82A}">
                    <a16:rowId xmlns:a16="http://schemas.microsoft.com/office/drawing/2014/main" xmlns="" val="2777925588"/>
                  </a:ext>
                </a:extLst>
              </a:tr>
              <a:tr h="370840">
                <a:tc>
                  <a:txBody>
                    <a:bodyPr/>
                    <a:lstStyle/>
                    <a:p>
                      <a:r>
                        <a:rPr lang="en-US" sz="1800" dirty="0" smtClean="0">
                          <a:latin typeface="+mn-lt"/>
                        </a:rPr>
                        <a:t>58.</a:t>
                      </a:r>
                      <a:endParaRPr lang="en-IN" sz="1800" dirty="0">
                        <a:latin typeface="+mn-lt"/>
                      </a:endParaRPr>
                    </a:p>
                  </a:txBody>
                  <a:tcPr/>
                </a:tc>
                <a:tc>
                  <a:txBody>
                    <a:bodyPr/>
                    <a:lstStyle/>
                    <a:p>
                      <a:r>
                        <a:rPr lang="en-US" sz="1800" dirty="0" smtClean="0">
                          <a:latin typeface="+mn-lt"/>
                        </a:rPr>
                        <a:t>Chronic Sinusitis</a:t>
                      </a:r>
                      <a:endParaRPr lang="en-IN" sz="1800" dirty="0">
                        <a:latin typeface="+mn-lt"/>
                      </a:endParaRPr>
                    </a:p>
                  </a:txBody>
                  <a:tcPr/>
                </a:tc>
                <a:tc>
                  <a:txBody>
                    <a:bodyPr/>
                    <a:lstStyle/>
                    <a:p>
                      <a:r>
                        <a:rPr lang="en-US" sz="1800" dirty="0" smtClean="0">
                          <a:latin typeface="+mn-lt"/>
                        </a:rPr>
                        <a:t>Accept unless on antibiotics</a:t>
                      </a:r>
                      <a:endParaRPr lang="en-IN" sz="1800" dirty="0">
                        <a:latin typeface="+mn-lt"/>
                      </a:endParaRPr>
                    </a:p>
                  </a:txBody>
                  <a:tcPr/>
                </a:tc>
                <a:extLst>
                  <a:ext uri="{0D108BD9-81ED-4DB2-BD59-A6C34878D82A}">
                    <a16:rowId xmlns:a16="http://schemas.microsoft.com/office/drawing/2014/main" xmlns="" val="1935703928"/>
                  </a:ext>
                </a:extLst>
              </a:tr>
              <a:tr h="370840">
                <a:tc>
                  <a:txBody>
                    <a:bodyPr/>
                    <a:lstStyle/>
                    <a:p>
                      <a:r>
                        <a:rPr lang="en-US" sz="1800" dirty="0" smtClean="0">
                          <a:latin typeface="+mn-lt"/>
                        </a:rPr>
                        <a:t>59.</a:t>
                      </a:r>
                      <a:endParaRPr lang="en-IN"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latin typeface="+mn-lt"/>
                          <a:cs typeface="Arial" panose="020B0604020202020204" pitchFamily="34" charset="0"/>
                        </a:rPr>
                        <a:t>Asthmatic attack </a:t>
                      </a:r>
                      <a:endParaRPr lang="en-IN"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Permanently Defer</a:t>
                      </a:r>
                      <a:endParaRPr lang="en-IN" sz="1800" dirty="0">
                        <a:latin typeface="+mn-lt"/>
                      </a:endParaRPr>
                    </a:p>
                  </a:txBody>
                  <a:tcPr/>
                </a:tc>
                <a:extLst>
                  <a:ext uri="{0D108BD9-81ED-4DB2-BD59-A6C34878D82A}">
                    <a16:rowId xmlns:a16="http://schemas.microsoft.com/office/drawing/2014/main" xmlns="" val="4245777157"/>
                  </a:ext>
                </a:extLst>
              </a:tr>
              <a:tr h="287020">
                <a:tc>
                  <a:txBody>
                    <a:bodyPr/>
                    <a:lstStyle/>
                    <a:p>
                      <a:r>
                        <a:rPr lang="en-US" sz="1800" dirty="0" smtClean="0">
                          <a:latin typeface="+mn-lt"/>
                        </a:rPr>
                        <a:t>60.</a:t>
                      </a:r>
                      <a:endParaRPr lang="en-IN"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latin typeface="+mn-lt"/>
                          <a:cs typeface="Arial" panose="020B0604020202020204" pitchFamily="34" charset="0"/>
                        </a:rPr>
                        <a:t>Asthmatics on steroids</a:t>
                      </a:r>
                    </a:p>
                    <a:p>
                      <a:endParaRPr lang="en-IN"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Permanently Defer</a:t>
                      </a:r>
                      <a:endParaRPr lang="en-IN" sz="1800" dirty="0">
                        <a:latin typeface="+mn-lt"/>
                      </a:endParaRPr>
                    </a:p>
                  </a:txBody>
                  <a:tcPr/>
                </a:tc>
                <a:extLst>
                  <a:ext uri="{0D108BD9-81ED-4DB2-BD59-A6C34878D82A}">
                    <a16:rowId xmlns:a16="http://schemas.microsoft.com/office/drawing/2014/main" xmlns="" val="2644784262"/>
                  </a:ext>
                </a:extLst>
              </a:tr>
              <a:tr h="287020">
                <a:tc>
                  <a:txBody>
                    <a:bodyPr/>
                    <a:lstStyle/>
                    <a:p>
                      <a:r>
                        <a:rPr lang="en-US" sz="1800" b="1" dirty="0" smtClean="0">
                          <a:solidFill>
                            <a:schemeClr val="bg1"/>
                          </a:solidFill>
                          <a:latin typeface="+mn-lt"/>
                          <a:cs typeface="Arial" panose="020B0604020202020204" pitchFamily="34" charset="0"/>
                        </a:rPr>
                        <a:t>S.No.</a:t>
                      </a:r>
                      <a:endParaRPr lang="en-US" sz="1800" b="1" dirty="0">
                        <a:solidFill>
                          <a:schemeClr val="bg1"/>
                        </a:solidFill>
                        <a:latin typeface="+mn-lt"/>
                        <a:cs typeface="Arial" panose="020B0604020202020204" pitchFamily="34" charset="0"/>
                      </a:endParaRPr>
                    </a:p>
                  </a:txBody>
                  <a:tcPr marL="68580" marR="68580" marT="34290" marB="34290">
                    <a:solidFill>
                      <a:schemeClr val="tx2"/>
                    </a:solidFill>
                  </a:tcPr>
                </a:tc>
                <a:tc>
                  <a:txBody>
                    <a:bodyPr/>
                    <a:lstStyle/>
                    <a:p>
                      <a:r>
                        <a:rPr lang="en-US" sz="1800" b="1" dirty="0" smtClean="0">
                          <a:solidFill>
                            <a:schemeClr val="bg1"/>
                          </a:solidFill>
                          <a:latin typeface="+mn-lt"/>
                          <a:cs typeface="Arial" panose="020B0604020202020204" pitchFamily="34" charset="0"/>
                        </a:rPr>
                        <a:t>PARAMETER</a:t>
                      </a:r>
                      <a:endParaRPr lang="en-US" sz="1800" b="1" dirty="0">
                        <a:solidFill>
                          <a:schemeClr val="bg1"/>
                        </a:solidFill>
                        <a:latin typeface="+mn-lt"/>
                        <a:cs typeface="Arial" panose="020B0604020202020204" pitchFamily="34" charset="0"/>
                      </a:endParaRPr>
                    </a:p>
                  </a:txBody>
                  <a:tcPr marL="68580" marR="68580" marT="34290" marB="34290">
                    <a:solidFill>
                      <a:schemeClr val="tx2"/>
                    </a:solidFill>
                  </a:tcPr>
                </a:tc>
                <a:tc>
                  <a:txBody>
                    <a:bodyPr/>
                    <a:lstStyle/>
                    <a:p>
                      <a:r>
                        <a:rPr lang="en-US" sz="1800" b="1" baseline="0" dirty="0" smtClean="0">
                          <a:solidFill>
                            <a:schemeClr val="bg1"/>
                          </a:solidFill>
                          <a:latin typeface="+mn-lt"/>
                          <a:cs typeface="Arial" panose="020B0604020202020204" pitchFamily="34" charset="0"/>
                        </a:rPr>
                        <a:t>    CRITERIA</a:t>
                      </a:r>
                    </a:p>
                    <a:p>
                      <a:r>
                        <a:rPr lang="en-US" sz="1800" b="1" baseline="0" dirty="0" smtClean="0">
                          <a:solidFill>
                            <a:schemeClr val="bg1"/>
                          </a:solidFill>
                          <a:latin typeface="+mn-lt"/>
                          <a:cs typeface="Arial" panose="020B0604020202020204" pitchFamily="34" charset="0"/>
                        </a:rPr>
                        <a:t>(Digestive System Diseases)</a:t>
                      </a:r>
                      <a:r>
                        <a:rPr lang="en-US" sz="1800" b="1" dirty="0" smtClean="0">
                          <a:solidFill>
                            <a:schemeClr val="bg1"/>
                          </a:solidFill>
                          <a:latin typeface="+mn-lt"/>
                        </a:rPr>
                        <a:t> </a:t>
                      </a:r>
                      <a:endParaRPr lang="en-US" sz="1800" b="1" dirty="0">
                        <a:solidFill>
                          <a:schemeClr val="bg1"/>
                        </a:solidFill>
                        <a:latin typeface="+mn-lt"/>
                        <a:cs typeface="Arial" panose="020B0604020202020204" pitchFamily="34" charset="0"/>
                      </a:endParaRPr>
                    </a:p>
                  </a:txBody>
                  <a:tcPr marL="68580" marR="68580" marT="34290" marB="34290">
                    <a:solidFill>
                      <a:schemeClr val="tx2"/>
                    </a:solidFill>
                  </a:tcPr>
                </a:tc>
                <a:extLst>
                  <a:ext uri="{0D108BD9-81ED-4DB2-BD59-A6C34878D82A}">
                    <a16:rowId xmlns:a16="http://schemas.microsoft.com/office/drawing/2014/main" xmlns="" val="1918659584"/>
                  </a:ext>
                </a:extLst>
              </a:tr>
              <a:tr h="287020">
                <a:tc>
                  <a:txBody>
                    <a:bodyPr/>
                    <a:lstStyle/>
                    <a:p>
                      <a:r>
                        <a:rPr lang="en-US" sz="1800" dirty="0" smtClean="0">
                          <a:latin typeface="+mn-lt"/>
                        </a:rPr>
                        <a:t>61.</a:t>
                      </a:r>
                      <a:endParaRPr lang="en-IN" sz="1800" dirty="0">
                        <a:latin typeface="+mn-lt"/>
                      </a:endParaRPr>
                    </a:p>
                  </a:txBody>
                  <a:tcPr/>
                </a:tc>
                <a:tc>
                  <a:txBody>
                    <a:bodyPr/>
                    <a:lstStyle/>
                    <a:p>
                      <a:r>
                        <a:rPr lang="en-US" sz="1800" dirty="0" smtClean="0">
                          <a:latin typeface="Arial" panose="020B0604020202020204" pitchFamily="34" charset="0"/>
                          <a:cs typeface="Arial" panose="020B0604020202020204" pitchFamily="34" charset="0"/>
                        </a:rPr>
                        <a:t>Diarrhea (if in preceding week especially if associated with fever</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Defer for 2 weeks after complete recovery and last dose of medication</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534783029"/>
                  </a:ext>
                </a:extLst>
              </a:tr>
              <a:tr h="287020">
                <a:tc>
                  <a:txBody>
                    <a:bodyPr/>
                    <a:lstStyle/>
                    <a:p>
                      <a:r>
                        <a:rPr lang="en-US" sz="1800" dirty="0" smtClean="0">
                          <a:latin typeface="+mn-lt"/>
                        </a:rPr>
                        <a:t>62.</a:t>
                      </a:r>
                      <a:endParaRPr lang="en-IN" sz="1800" dirty="0">
                        <a:latin typeface="+mn-lt"/>
                      </a:endParaRPr>
                    </a:p>
                  </a:txBody>
                  <a:tcPr/>
                </a:tc>
                <a:tc>
                  <a:txBody>
                    <a:bodyPr/>
                    <a:lstStyle/>
                    <a:p>
                      <a:r>
                        <a:rPr lang="en-US" sz="1800" dirty="0" smtClean="0">
                          <a:latin typeface="Arial" panose="020B0604020202020204" pitchFamily="34" charset="0"/>
                          <a:cs typeface="Arial" panose="020B0604020202020204" pitchFamily="34" charset="0"/>
                        </a:rPr>
                        <a:t>GI endoscopy</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Defer for 12 months</a:t>
                      </a:r>
                    </a:p>
                  </a:txBody>
                  <a:tcPr marL="68580" marR="68580" marT="34290" marB="34290"/>
                </a:tc>
                <a:extLst>
                  <a:ext uri="{0D108BD9-81ED-4DB2-BD59-A6C34878D82A}">
                    <a16:rowId xmlns:a16="http://schemas.microsoft.com/office/drawing/2014/main" xmlns="" val="3071155463"/>
                  </a:ext>
                </a:extLst>
              </a:tr>
              <a:tr h="287020">
                <a:tc rowSpan="2">
                  <a:txBody>
                    <a:bodyPr/>
                    <a:lstStyle/>
                    <a:p>
                      <a:endParaRPr lang="en-US" sz="1800" dirty="0" smtClean="0">
                        <a:latin typeface="+mn-lt"/>
                      </a:endParaRPr>
                    </a:p>
                    <a:p>
                      <a:endParaRPr lang="en-US" sz="1800" dirty="0" smtClean="0">
                        <a:latin typeface="+mn-lt"/>
                      </a:endParaRPr>
                    </a:p>
                    <a:p>
                      <a:r>
                        <a:rPr lang="en-US" sz="1800" dirty="0" smtClean="0">
                          <a:latin typeface="+mn-lt"/>
                        </a:rPr>
                        <a:t>63.</a:t>
                      </a:r>
                      <a:endParaRPr lang="en-IN" sz="1800" dirty="0">
                        <a:latin typeface="+mn-lt"/>
                      </a:endParaRPr>
                    </a:p>
                  </a:txBody>
                  <a:tcPr/>
                </a:tc>
                <a:tc rowSpan="2">
                  <a:txBody>
                    <a:bodyPr/>
                    <a:lstStyle/>
                    <a:p>
                      <a:endParaRPr lang="en-US" sz="1800" dirty="0" smtClean="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Acid peptic disease</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Accept if with acid reflux, mild esophageal reflux, GERD, mild hiatus hernia</a:t>
                      </a:r>
                    </a:p>
                  </a:txBody>
                  <a:tcPr marL="68580" marR="68580" marT="34290" marB="34290"/>
                </a:tc>
                <a:extLst>
                  <a:ext uri="{0D108BD9-81ED-4DB2-BD59-A6C34878D82A}">
                    <a16:rowId xmlns:a16="http://schemas.microsoft.com/office/drawing/2014/main" xmlns="" val="3855442106"/>
                  </a:ext>
                </a:extLst>
              </a:tr>
              <a:tr h="287020">
                <a:tc vMerge="1">
                  <a:txBody>
                    <a:bodyPr/>
                    <a:lstStyle/>
                    <a:p>
                      <a:endParaRPr lang="en-IN" sz="1800" dirty="0">
                        <a:latin typeface="+mn-lt"/>
                      </a:endParaRPr>
                    </a:p>
                  </a:txBody>
                  <a:tcPr/>
                </a:tc>
                <a:tc vMerge="1">
                  <a:txBody>
                    <a:bodyPr/>
                    <a:lstStyle/>
                    <a:p>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Permanently Defer if symptomatic gastric ulcer or with recurrent bleed</a:t>
                      </a:r>
                      <a:endParaRPr lang="en-IN" sz="180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3775416616"/>
                  </a:ext>
                </a:extLst>
              </a:tr>
            </a:tbl>
          </a:graphicData>
        </a:graphic>
      </p:graphicFrame>
    </p:spTree>
    <p:extLst>
      <p:ext uri="{BB962C8B-B14F-4D97-AF65-F5344CB8AC3E}">
        <p14:creationId xmlns:p14="http://schemas.microsoft.com/office/powerpoint/2010/main" xmlns="" val="32150479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52600" y="228600"/>
          <a:ext cx="8610600" cy="537210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xmlns="" val="758892662"/>
                    </a:ext>
                  </a:extLst>
                </a:gridCol>
                <a:gridCol w="3733800">
                  <a:extLst>
                    <a:ext uri="{9D8B030D-6E8A-4147-A177-3AD203B41FA5}">
                      <a16:colId xmlns:a16="http://schemas.microsoft.com/office/drawing/2014/main" xmlns="" val="3901941762"/>
                    </a:ext>
                  </a:extLst>
                </a:gridCol>
                <a:gridCol w="4114800">
                  <a:extLst>
                    <a:ext uri="{9D8B030D-6E8A-4147-A177-3AD203B41FA5}">
                      <a16:colId xmlns:a16="http://schemas.microsoft.com/office/drawing/2014/main" xmlns="" val="3989411677"/>
                    </a:ext>
                  </a:extLst>
                </a:gridCol>
              </a:tblGrid>
              <a:tr h="370840">
                <a:tc>
                  <a:txBody>
                    <a:bodyPr/>
                    <a:lstStyle/>
                    <a:p>
                      <a:r>
                        <a:rPr lang="en-US" sz="1800" b="1" dirty="0" smtClean="0">
                          <a:solidFill>
                            <a:schemeClr val="bg1"/>
                          </a:solidFill>
                          <a:latin typeface="+mn-lt"/>
                          <a:cs typeface="Arial" panose="020B0604020202020204" pitchFamily="34" charset="0"/>
                        </a:rPr>
                        <a:t>S.No.</a:t>
                      </a:r>
                      <a:endParaRPr lang="en-US" sz="1800" b="1" dirty="0">
                        <a:solidFill>
                          <a:schemeClr val="bg1"/>
                        </a:solidFill>
                        <a:latin typeface="+mn-lt"/>
                        <a:cs typeface="Arial" panose="020B0604020202020204" pitchFamily="34" charset="0"/>
                      </a:endParaRPr>
                    </a:p>
                  </a:txBody>
                  <a:tcPr marL="68580" marR="68580" marT="34290" marB="34290">
                    <a:solidFill>
                      <a:schemeClr val="tx2"/>
                    </a:solidFill>
                  </a:tcPr>
                </a:tc>
                <a:tc>
                  <a:txBody>
                    <a:bodyPr/>
                    <a:lstStyle/>
                    <a:p>
                      <a:r>
                        <a:rPr lang="en-US" sz="1800" b="1" dirty="0" smtClean="0">
                          <a:solidFill>
                            <a:schemeClr val="bg1"/>
                          </a:solidFill>
                          <a:latin typeface="+mn-lt"/>
                          <a:cs typeface="Arial" panose="020B0604020202020204" pitchFamily="34" charset="0"/>
                        </a:rPr>
                        <a:t>PARAMETER</a:t>
                      </a:r>
                      <a:endParaRPr lang="en-US" sz="1800" b="1" dirty="0">
                        <a:solidFill>
                          <a:schemeClr val="bg1"/>
                        </a:solidFill>
                        <a:latin typeface="+mn-lt"/>
                        <a:cs typeface="Arial" panose="020B0604020202020204" pitchFamily="34" charset="0"/>
                      </a:endParaRPr>
                    </a:p>
                  </a:txBody>
                  <a:tcPr marL="68580" marR="68580" marT="34290" marB="34290">
                    <a:solidFill>
                      <a:schemeClr val="tx2"/>
                    </a:solidFill>
                  </a:tcPr>
                </a:tc>
                <a:tc>
                  <a:txBody>
                    <a:bodyPr/>
                    <a:lstStyle/>
                    <a:p>
                      <a:r>
                        <a:rPr lang="en-US" sz="1800" b="1" baseline="0" dirty="0" smtClean="0">
                          <a:solidFill>
                            <a:schemeClr val="bg1"/>
                          </a:solidFill>
                          <a:latin typeface="+mn-lt"/>
                          <a:cs typeface="Arial" panose="020B0604020202020204" pitchFamily="34" charset="0"/>
                        </a:rPr>
                        <a:t>    CRITERIA</a:t>
                      </a:r>
                    </a:p>
                    <a:p>
                      <a:r>
                        <a:rPr lang="en-US" sz="1800" b="1" baseline="0" dirty="0" smtClean="0">
                          <a:solidFill>
                            <a:schemeClr val="bg1"/>
                          </a:solidFill>
                          <a:latin typeface="+mn-lt"/>
                          <a:cs typeface="Arial" panose="020B0604020202020204" pitchFamily="34" charset="0"/>
                        </a:rPr>
                        <a:t>(Cardiovascular Diseases)</a:t>
                      </a:r>
                      <a:r>
                        <a:rPr lang="en-US" sz="1800" b="1" dirty="0" smtClean="0">
                          <a:solidFill>
                            <a:schemeClr val="bg1"/>
                          </a:solidFill>
                          <a:latin typeface="+mn-lt"/>
                        </a:rPr>
                        <a:t> </a:t>
                      </a:r>
                      <a:endParaRPr lang="en-US" sz="1800" b="1" dirty="0">
                        <a:solidFill>
                          <a:schemeClr val="bg1"/>
                        </a:solidFill>
                        <a:latin typeface="+mn-lt"/>
                        <a:cs typeface="Arial" panose="020B0604020202020204" pitchFamily="34" charset="0"/>
                      </a:endParaRPr>
                    </a:p>
                  </a:txBody>
                  <a:tcPr marL="68580" marR="68580" marT="34290" marB="34290">
                    <a:solidFill>
                      <a:schemeClr val="tx2"/>
                    </a:solidFill>
                  </a:tcPr>
                </a:tc>
                <a:extLst>
                  <a:ext uri="{0D108BD9-81ED-4DB2-BD59-A6C34878D82A}">
                    <a16:rowId xmlns:a16="http://schemas.microsoft.com/office/drawing/2014/main" xmlns="" val="1976768710"/>
                  </a:ext>
                </a:extLst>
              </a:tr>
              <a:tr h="370840">
                <a:tc>
                  <a:txBody>
                    <a:bodyPr/>
                    <a:lstStyle/>
                    <a:p>
                      <a:r>
                        <a:rPr lang="en-US" sz="1800" dirty="0" smtClean="0">
                          <a:latin typeface="+mn-lt"/>
                        </a:rPr>
                        <a:t>64.</a:t>
                      </a:r>
                      <a:endParaRPr lang="en-IN"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smtClean="0">
                          <a:latin typeface="+mn-lt"/>
                          <a:cs typeface="Arial" panose="020B0604020202020204" pitchFamily="34" charset="0"/>
                        </a:rPr>
                        <a:t>Any active symptom (chest pain,</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smtClean="0">
                          <a:latin typeface="+mn-lt"/>
                          <a:cs typeface="Arial" panose="020B0604020202020204" pitchFamily="34" charset="0"/>
                        </a:rPr>
                        <a:t>shortness of breath, swelling on feet)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Permanently Defer</a:t>
                      </a:r>
                      <a:endParaRPr lang="en-IN" sz="1800" dirty="0" smtClean="0">
                        <a:latin typeface="+mn-lt"/>
                      </a:endParaRPr>
                    </a:p>
                    <a:p>
                      <a:endParaRPr lang="en-IN" sz="1800" dirty="0">
                        <a:latin typeface="+mn-lt"/>
                      </a:endParaRPr>
                    </a:p>
                  </a:txBody>
                  <a:tcPr/>
                </a:tc>
                <a:extLst>
                  <a:ext uri="{0D108BD9-81ED-4DB2-BD59-A6C34878D82A}">
                    <a16:rowId xmlns:a16="http://schemas.microsoft.com/office/drawing/2014/main" xmlns="" val="2405606122"/>
                  </a:ext>
                </a:extLst>
              </a:tr>
              <a:tr h="370840">
                <a:tc>
                  <a:txBody>
                    <a:bodyPr/>
                    <a:lstStyle/>
                    <a:p>
                      <a:r>
                        <a:rPr lang="en-US" sz="1800" dirty="0" smtClean="0">
                          <a:latin typeface="+mn-lt"/>
                        </a:rPr>
                        <a:t>65.</a:t>
                      </a:r>
                      <a:endParaRPr lang="en-IN" sz="1800" dirty="0">
                        <a:latin typeface="+mn-lt"/>
                      </a:endParaRPr>
                    </a:p>
                  </a:txBody>
                  <a:tcPr/>
                </a:tc>
                <a:tc>
                  <a:txBody>
                    <a:bodyPr/>
                    <a:lstStyle/>
                    <a:p>
                      <a:r>
                        <a:rPr lang="en-US" sz="1800" b="0" baseline="0" dirty="0" smtClean="0">
                          <a:latin typeface="+mn-lt"/>
                          <a:cs typeface="Arial" panose="020B0604020202020204" pitchFamily="34" charset="0"/>
                        </a:rPr>
                        <a:t>Myocardial infarction (Heart attack) </a:t>
                      </a:r>
                      <a:endParaRPr lang="en-IN"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Permanently Defer</a:t>
                      </a:r>
                      <a:endParaRPr lang="en-IN" sz="1800" dirty="0" smtClean="0">
                        <a:latin typeface="+mn-lt"/>
                      </a:endParaRPr>
                    </a:p>
                    <a:p>
                      <a:endParaRPr lang="en-IN" sz="1800" dirty="0">
                        <a:latin typeface="+mn-lt"/>
                      </a:endParaRPr>
                    </a:p>
                  </a:txBody>
                  <a:tcPr/>
                </a:tc>
                <a:extLst>
                  <a:ext uri="{0D108BD9-81ED-4DB2-BD59-A6C34878D82A}">
                    <a16:rowId xmlns:a16="http://schemas.microsoft.com/office/drawing/2014/main" xmlns="" val="1546454723"/>
                  </a:ext>
                </a:extLst>
              </a:tr>
              <a:tr h="370840">
                <a:tc>
                  <a:txBody>
                    <a:bodyPr/>
                    <a:lstStyle/>
                    <a:p>
                      <a:r>
                        <a:rPr lang="en-US" sz="1800" dirty="0" smtClean="0">
                          <a:latin typeface="+mn-lt"/>
                        </a:rPr>
                        <a:t>66.</a:t>
                      </a:r>
                      <a:endParaRPr lang="en-IN" sz="1800" dirty="0">
                        <a:latin typeface="+mn-lt"/>
                      </a:endParaRPr>
                    </a:p>
                  </a:txBody>
                  <a:tcPr/>
                </a:tc>
                <a:tc>
                  <a:txBody>
                    <a:bodyPr/>
                    <a:lstStyle/>
                    <a:p>
                      <a:r>
                        <a:rPr lang="en-US" sz="1800" b="0" baseline="0" dirty="0" smtClean="0">
                          <a:latin typeface="+mn-lt"/>
                          <a:cs typeface="Arial" panose="020B0604020202020204" pitchFamily="34" charset="0"/>
                        </a:rPr>
                        <a:t>Cardiac medication (Digitalis, Nitroglycerine) </a:t>
                      </a:r>
                      <a:endParaRPr lang="en-IN"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Permanently Defer</a:t>
                      </a:r>
                      <a:endParaRPr lang="en-IN" sz="1800" dirty="0" smtClean="0">
                        <a:latin typeface="+mn-lt"/>
                      </a:endParaRPr>
                    </a:p>
                    <a:p>
                      <a:endParaRPr lang="en-IN" sz="1800" dirty="0">
                        <a:latin typeface="+mn-lt"/>
                      </a:endParaRPr>
                    </a:p>
                  </a:txBody>
                  <a:tcPr/>
                </a:tc>
                <a:extLst>
                  <a:ext uri="{0D108BD9-81ED-4DB2-BD59-A6C34878D82A}">
                    <a16:rowId xmlns:a16="http://schemas.microsoft.com/office/drawing/2014/main" xmlns="" val="735941978"/>
                  </a:ext>
                </a:extLst>
              </a:tr>
              <a:tr h="370840">
                <a:tc>
                  <a:txBody>
                    <a:bodyPr/>
                    <a:lstStyle/>
                    <a:p>
                      <a:r>
                        <a:rPr lang="en-US" sz="1800" dirty="0" smtClean="0">
                          <a:latin typeface="+mn-lt"/>
                        </a:rPr>
                        <a:t>67.</a:t>
                      </a:r>
                      <a:endParaRPr lang="en-IN" sz="1800" dirty="0">
                        <a:latin typeface="+mn-lt"/>
                      </a:endParaRPr>
                    </a:p>
                  </a:txBody>
                  <a:tcPr/>
                </a:tc>
                <a:tc>
                  <a:txBody>
                    <a:bodyPr/>
                    <a:lstStyle/>
                    <a:p>
                      <a:r>
                        <a:rPr lang="en-US" sz="1800" b="0" baseline="0" dirty="0" smtClean="0">
                          <a:latin typeface="+mn-lt"/>
                          <a:cs typeface="Arial" panose="020B0604020202020204" pitchFamily="34" charset="0"/>
                        </a:rPr>
                        <a:t>Hypertensive heart disease</a:t>
                      </a:r>
                      <a:endParaRPr lang="en-IN"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Permanently Defer</a:t>
                      </a:r>
                      <a:endParaRPr lang="en-IN" sz="1800" dirty="0" smtClean="0">
                        <a:latin typeface="+mn-lt"/>
                      </a:endParaRPr>
                    </a:p>
                    <a:p>
                      <a:endParaRPr lang="en-IN" sz="1800" dirty="0">
                        <a:latin typeface="+mn-lt"/>
                      </a:endParaRPr>
                    </a:p>
                  </a:txBody>
                  <a:tcPr/>
                </a:tc>
                <a:extLst>
                  <a:ext uri="{0D108BD9-81ED-4DB2-BD59-A6C34878D82A}">
                    <a16:rowId xmlns:a16="http://schemas.microsoft.com/office/drawing/2014/main" xmlns="" val="2132581420"/>
                  </a:ext>
                </a:extLst>
              </a:tr>
              <a:tr h="370840">
                <a:tc>
                  <a:txBody>
                    <a:bodyPr/>
                    <a:lstStyle/>
                    <a:p>
                      <a:r>
                        <a:rPr lang="en-US" sz="1800" dirty="0" smtClean="0">
                          <a:latin typeface="+mn-lt"/>
                        </a:rPr>
                        <a:t>68.</a:t>
                      </a:r>
                      <a:endParaRPr lang="en-IN" sz="1800" dirty="0">
                        <a:latin typeface="+mn-lt"/>
                      </a:endParaRPr>
                    </a:p>
                  </a:txBody>
                  <a:tcPr/>
                </a:tc>
                <a:tc>
                  <a:txBody>
                    <a:bodyPr/>
                    <a:lstStyle/>
                    <a:p>
                      <a:r>
                        <a:rPr lang="en-US" sz="1800" b="0" baseline="0" dirty="0" smtClean="0">
                          <a:latin typeface="+mn-lt"/>
                          <a:cs typeface="Arial" panose="020B0604020202020204" pitchFamily="34" charset="0"/>
                        </a:rPr>
                        <a:t>Coronary artery disease</a:t>
                      </a:r>
                      <a:endParaRPr lang="en-IN"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Permanently Defer</a:t>
                      </a:r>
                      <a:endParaRPr lang="en-IN" sz="1800" dirty="0" smtClean="0">
                        <a:latin typeface="+mn-lt"/>
                      </a:endParaRPr>
                    </a:p>
                    <a:p>
                      <a:endParaRPr lang="en-IN" sz="1800" dirty="0">
                        <a:latin typeface="+mn-lt"/>
                      </a:endParaRPr>
                    </a:p>
                  </a:txBody>
                  <a:tcPr/>
                </a:tc>
                <a:extLst>
                  <a:ext uri="{0D108BD9-81ED-4DB2-BD59-A6C34878D82A}">
                    <a16:rowId xmlns:a16="http://schemas.microsoft.com/office/drawing/2014/main" xmlns="" val="1861334218"/>
                  </a:ext>
                </a:extLst>
              </a:tr>
              <a:tr h="370840">
                <a:tc>
                  <a:txBody>
                    <a:bodyPr/>
                    <a:lstStyle/>
                    <a:p>
                      <a:r>
                        <a:rPr lang="en-US" sz="1800" dirty="0" smtClean="0">
                          <a:latin typeface="+mn-lt"/>
                        </a:rPr>
                        <a:t>69.</a:t>
                      </a:r>
                      <a:endParaRPr lang="en-IN"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smtClean="0">
                          <a:latin typeface="+mn-lt"/>
                          <a:cs typeface="Arial" panose="020B0604020202020204" pitchFamily="34" charset="0"/>
                        </a:rPr>
                        <a:t>Angina Pectoris </a:t>
                      </a:r>
                      <a:endParaRPr lang="en-IN"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Permanently Defer</a:t>
                      </a:r>
                      <a:endParaRPr lang="en-IN" sz="1800" dirty="0" smtClean="0">
                        <a:latin typeface="+mn-lt"/>
                      </a:endParaRPr>
                    </a:p>
                    <a:p>
                      <a:endParaRPr lang="en-IN" sz="1800" dirty="0">
                        <a:latin typeface="+mn-lt"/>
                      </a:endParaRPr>
                    </a:p>
                  </a:txBody>
                  <a:tcPr/>
                </a:tc>
                <a:extLst>
                  <a:ext uri="{0D108BD9-81ED-4DB2-BD59-A6C34878D82A}">
                    <a16:rowId xmlns:a16="http://schemas.microsoft.com/office/drawing/2014/main" xmlns="" val="4182551446"/>
                  </a:ext>
                </a:extLst>
              </a:tr>
              <a:tr h="370840">
                <a:tc>
                  <a:txBody>
                    <a:bodyPr/>
                    <a:lstStyle/>
                    <a:p>
                      <a:r>
                        <a:rPr lang="en-US" sz="1800" dirty="0" smtClean="0">
                          <a:latin typeface="+mn-lt"/>
                        </a:rPr>
                        <a:t>70.</a:t>
                      </a:r>
                      <a:endParaRPr lang="en-IN"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smtClean="0">
                          <a:latin typeface="+mn-lt"/>
                          <a:cs typeface="Arial" panose="020B0604020202020204" pitchFamily="34" charset="0"/>
                        </a:rPr>
                        <a:t>Rheumatic Heart disease with residual change</a:t>
                      </a:r>
                      <a:endParaRPr lang="en-US" sz="1800" b="0" dirty="0" smtClean="0">
                        <a:latin typeface="+mn-lt"/>
                        <a:cs typeface="Arial" panose="020B0604020202020204" pitchFamily="34" charset="0"/>
                      </a:endParaRPr>
                    </a:p>
                    <a:p>
                      <a:endParaRPr lang="en-IN"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Permanently Defer</a:t>
                      </a:r>
                      <a:endParaRPr lang="en-IN" sz="1800" dirty="0" smtClean="0">
                        <a:latin typeface="+mn-lt"/>
                      </a:endParaRPr>
                    </a:p>
                    <a:p>
                      <a:endParaRPr lang="en-IN" sz="1800" dirty="0">
                        <a:latin typeface="+mn-lt"/>
                      </a:endParaRPr>
                    </a:p>
                  </a:txBody>
                  <a:tcPr/>
                </a:tc>
                <a:extLst>
                  <a:ext uri="{0D108BD9-81ED-4DB2-BD59-A6C34878D82A}">
                    <a16:rowId xmlns:a16="http://schemas.microsoft.com/office/drawing/2014/main" xmlns="" val="2213567114"/>
                  </a:ext>
                </a:extLst>
              </a:tr>
            </a:tbl>
          </a:graphicData>
        </a:graphic>
      </p:graphicFrame>
    </p:spTree>
    <p:extLst>
      <p:ext uri="{BB962C8B-B14F-4D97-AF65-F5344CB8AC3E}">
        <p14:creationId xmlns:p14="http://schemas.microsoft.com/office/powerpoint/2010/main" xmlns="" val="40771382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600200" y="304800"/>
          <a:ext cx="8915400" cy="5349240"/>
        </p:xfrm>
        <a:graphic>
          <a:graphicData uri="http://schemas.openxmlformats.org/drawingml/2006/table">
            <a:tbl>
              <a:tblPr firstRow="1" bandRow="1">
                <a:tableStyleId>{5C22544A-7EE6-4342-B048-85BDC9FD1C3A}</a:tableStyleId>
              </a:tblPr>
              <a:tblGrid>
                <a:gridCol w="803189">
                  <a:extLst>
                    <a:ext uri="{9D8B030D-6E8A-4147-A177-3AD203B41FA5}">
                      <a16:colId xmlns:a16="http://schemas.microsoft.com/office/drawing/2014/main" xmlns="" val="404909976"/>
                    </a:ext>
                  </a:extLst>
                </a:gridCol>
                <a:gridCol w="2971800">
                  <a:extLst>
                    <a:ext uri="{9D8B030D-6E8A-4147-A177-3AD203B41FA5}">
                      <a16:colId xmlns:a16="http://schemas.microsoft.com/office/drawing/2014/main" xmlns="" val="3267636599"/>
                    </a:ext>
                  </a:extLst>
                </a:gridCol>
                <a:gridCol w="5140411">
                  <a:extLst>
                    <a:ext uri="{9D8B030D-6E8A-4147-A177-3AD203B41FA5}">
                      <a16:colId xmlns:a16="http://schemas.microsoft.com/office/drawing/2014/main" xmlns="" val="195549757"/>
                    </a:ext>
                  </a:extLst>
                </a:gridCol>
              </a:tblGrid>
              <a:tr h="370840">
                <a:tc>
                  <a:txBody>
                    <a:bodyPr/>
                    <a:lstStyle/>
                    <a:p>
                      <a:r>
                        <a:rPr lang="en-US" sz="1800" b="1" dirty="0" smtClean="0">
                          <a:solidFill>
                            <a:schemeClr val="bg1"/>
                          </a:solidFill>
                          <a:latin typeface="+mn-lt"/>
                          <a:cs typeface="Arial" panose="020B0604020202020204" pitchFamily="34" charset="0"/>
                        </a:rPr>
                        <a:t>S.No.</a:t>
                      </a:r>
                      <a:endParaRPr lang="en-US" sz="1800" b="1" dirty="0">
                        <a:solidFill>
                          <a:schemeClr val="bg1"/>
                        </a:solidFill>
                        <a:latin typeface="+mn-lt"/>
                        <a:cs typeface="Arial" panose="020B0604020202020204" pitchFamily="34" charset="0"/>
                      </a:endParaRPr>
                    </a:p>
                  </a:txBody>
                  <a:tcPr marL="68580" marR="68580" marT="34290" marB="34290"/>
                </a:tc>
                <a:tc>
                  <a:txBody>
                    <a:bodyPr/>
                    <a:lstStyle/>
                    <a:p>
                      <a:r>
                        <a:rPr lang="en-US" sz="1800" b="1" dirty="0" smtClean="0">
                          <a:solidFill>
                            <a:schemeClr val="bg1"/>
                          </a:solidFill>
                          <a:latin typeface="+mn-lt"/>
                          <a:cs typeface="Arial" panose="020B0604020202020204" pitchFamily="34" charset="0"/>
                        </a:rPr>
                        <a:t>PARAMETER</a:t>
                      </a:r>
                      <a:endParaRPr lang="en-US" sz="1800" b="1" dirty="0">
                        <a:solidFill>
                          <a:schemeClr val="bg1"/>
                        </a:solidFill>
                        <a:latin typeface="+mn-lt"/>
                        <a:cs typeface="Arial" panose="020B0604020202020204" pitchFamily="34" charset="0"/>
                      </a:endParaRPr>
                    </a:p>
                  </a:txBody>
                  <a:tcPr marL="68580" marR="68580" marT="34290" marB="34290"/>
                </a:tc>
                <a:tc>
                  <a:txBody>
                    <a:bodyPr/>
                    <a:lstStyle/>
                    <a:p>
                      <a:r>
                        <a:rPr lang="en-US" sz="1800" b="1" baseline="0" dirty="0" smtClean="0">
                          <a:solidFill>
                            <a:schemeClr val="bg1"/>
                          </a:solidFill>
                          <a:latin typeface="+mn-lt"/>
                          <a:cs typeface="Arial" panose="020B0604020202020204" pitchFamily="34" charset="0"/>
                        </a:rPr>
                        <a:t>    CRITERIA</a:t>
                      </a:r>
                    </a:p>
                    <a:p>
                      <a:r>
                        <a:rPr lang="en-US" sz="1800" b="1" baseline="0" dirty="0" smtClean="0">
                          <a:solidFill>
                            <a:schemeClr val="bg1"/>
                          </a:solidFill>
                          <a:latin typeface="+mn-lt"/>
                          <a:cs typeface="Arial" panose="020B0604020202020204" pitchFamily="34" charset="0"/>
                        </a:rPr>
                        <a:t>(Kidney disease)</a:t>
                      </a:r>
                      <a:r>
                        <a:rPr lang="en-US" sz="1800" b="1" dirty="0" smtClean="0">
                          <a:solidFill>
                            <a:schemeClr val="bg1"/>
                          </a:solidFill>
                          <a:latin typeface="+mn-lt"/>
                        </a:rPr>
                        <a:t> </a:t>
                      </a:r>
                      <a:endParaRPr lang="en-US" sz="1800" b="1" dirty="0">
                        <a:solidFill>
                          <a:schemeClr val="bg1"/>
                        </a:solidFill>
                        <a:latin typeface="+mn-lt"/>
                        <a:cs typeface="Arial" panose="020B0604020202020204" pitchFamily="34" charset="0"/>
                      </a:endParaRPr>
                    </a:p>
                  </a:txBody>
                  <a:tcPr marL="68580" marR="68580" marT="34290" marB="34290"/>
                </a:tc>
                <a:extLst>
                  <a:ext uri="{0D108BD9-81ED-4DB2-BD59-A6C34878D82A}">
                    <a16:rowId xmlns:a16="http://schemas.microsoft.com/office/drawing/2014/main" xmlns="" val="1115163291"/>
                  </a:ext>
                </a:extLst>
              </a:tr>
              <a:tr h="370840">
                <a:tc>
                  <a:txBody>
                    <a:bodyPr/>
                    <a:lstStyle/>
                    <a:p>
                      <a:r>
                        <a:rPr lang="en-US" dirty="0" smtClean="0"/>
                        <a:t>71.</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Acute infection of Kidney (pyelonephritis)</a:t>
                      </a:r>
                      <a:endParaRPr lang="en-IN" dirty="0"/>
                    </a:p>
                  </a:txBody>
                  <a:tcPr/>
                </a:tc>
                <a:tc>
                  <a:txBody>
                    <a:bodyPr/>
                    <a:lstStyle/>
                    <a:p>
                      <a:r>
                        <a:rPr lang="en-US" dirty="0" smtClean="0"/>
                        <a:t>Defer for 6</a:t>
                      </a:r>
                      <a:r>
                        <a:rPr lang="en-US" baseline="0" dirty="0" smtClean="0"/>
                        <a:t> months after complete recovery and last dose of medication</a:t>
                      </a:r>
                      <a:endParaRPr lang="en-IN" dirty="0"/>
                    </a:p>
                  </a:txBody>
                  <a:tcPr/>
                </a:tc>
                <a:extLst>
                  <a:ext uri="{0D108BD9-81ED-4DB2-BD59-A6C34878D82A}">
                    <a16:rowId xmlns:a16="http://schemas.microsoft.com/office/drawing/2014/main" xmlns="" val="3236605169"/>
                  </a:ext>
                </a:extLst>
              </a:tr>
              <a:tr h="370840">
                <a:tc>
                  <a:txBody>
                    <a:bodyPr/>
                    <a:lstStyle/>
                    <a:p>
                      <a:r>
                        <a:rPr lang="en-US" dirty="0" smtClean="0"/>
                        <a:t>72.</a:t>
                      </a:r>
                      <a:endParaRPr lang="en-IN" dirty="0"/>
                    </a:p>
                  </a:txBody>
                  <a:tcPr/>
                </a:tc>
                <a:tc>
                  <a:txBody>
                    <a:bodyPr/>
                    <a:lstStyle/>
                    <a:p>
                      <a:r>
                        <a:rPr lang="en-US" sz="1800" dirty="0" smtClean="0">
                          <a:latin typeface="Arial" panose="020B0604020202020204" pitchFamily="34" charset="0"/>
                          <a:cs typeface="Arial" panose="020B0604020202020204" pitchFamily="34" charset="0"/>
                        </a:rPr>
                        <a:t>Acute infection of Bladder(cystitis)/UTI </a:t>
                      </a:r>
                      <a:endParaRPr lang="en-IN" dirty="0"/>
                    </a:p>
                  </a:txBody>
                  <a:tcPr/>
                </a:tc>
                <a:tc>
                  <a:txBody>
                    <a:bodyPr/>
                    <a:lstStyle/>
                    <a:p>
                      <a:r>
                        <a:rPr lang="en-US" dirty="0" smtClean="0"/>
                        <a:t>Defer for 2 weeks</a:t>
                      </a:r>
                      <a:r>
                        <a:rPr lang="en-US" baseline="0" dirty="0" smtClean="0"/>
                        <a:t> after complete recovery and last dose of medication</a:t>
                      </a:r>
                      <a:endParaRPr lang="en-IN" dirty="0"/>
                    </a:p>
                  </a:txBody>
                  <a:tcPr/>
                </a:tc>
                <a:extLst>
                  <a:ext uri="{0D108BD9-81ED-4DB2-BD59-A6C34878D82A}">
                    <a16:rowId xmlns:a16="http://schemas.microsoft.com/office/drawing/2014/main" xmlns="" val="445117262"/>
                  </a:ext>
                </a:extLst>
              </a:tr>
              <a:tr h="370840">
                <a:tc>
                  <a:txBody>
                    <a:bodyPr/>
                    <a:lstStyle/>
                    <a:p>
                      <a:r>
                        <a:rPr lang="en-US" dirty="0" smtClean="0"/>
                        <a:t>73.</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Chronic infection of kidney/kidney disease/Renal failure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Permanently Defer</a:t>
                      </a:r>
                      <a:endParaRPr lang="en-IN" sz="1800" dirty="0" smtClean="0">
                        <a:latin typeface="+mn-lt"/>
                      </a:endParaRPr>
                    </a:p>
                    <a:p>
                      <a:endParaRPr lang="en-IN" dirty="0"/>
                    </a:p>
                  </a:txBody>
                  <a:tcPr/>
                </a:tc>
                <a:extLst>
                  <a:ext uri="{0D108BD9-81ED-4DB2-BD59-A6C34878D82A}">
                    <a16:rowId xmlns:a16="http://schemas.microsoft.com/office/drawing/2014/main" xmlns="" val="2510839908"/>
                  </a:ext>
                </a:extLst>
              </a:tr>
              <a:tr h="370840">
                <a:tc>
                  <a:txBody>
                    <a:bodyPr/>
                    <a:lstStyle/>
                    <a:p>
                      <a:r>
                        <a:rPr lang="en-US" sz="1800" b="1" dirty="0" smtClean="0">
                          <a:solidFill>
                            <a:schemeClr val="bg1"/>
                          </a:solidFill>
                          <a:latin typeface="+mn-lt"/>
                          <a:cs typeface="Arial" panose="020B0604020202020204" pitchFamily="34" charset="0"/>
                        </a:rPr>
                        <a:t>S.No.</a:t>
                      </a:r>
                      <a:endParaRPr lang="en-US" sz="1800" b="1" dirty="0">
                        <a:solidFill>
                          <a:schemeClr val="bg1"/>
                        </a:solidFill>
                        <a:latin typeface="+mn-lt"/>
                        <a:cs typeface="Arial" panose="020B0604020202020204" pitchFamily="34" charset="0"/>
                      </a:endParaRPr>
                    </a:p>
                  </a:txBody>
                  <a:tcPr marL="68580" marR="68580" marT="34290" marB="34290">
                    <a:solidFill>
                      <a:schemeClr val="tx2"/>
                    </a:solidFill>
                  </a:tcPr>
                </a:tc>
                <a:tc>
                  <a:txBody>
                    <a:bodyPr/>
                    <a:lstStyle/>
                    <a:p>
                      <a:r>
                        <a:rPr lang="en-US" sz="1800" b="1" dirty="0" smtClean="0">
                          <a:solidFill>
                            <a:schemeClr val="bg1"/>
                          </a:solidFill>
                          <a:latin typeface="+mn-lt"/>
                          <a:cs typeface="Arial" panose="020B0604020202020204" pitchFamily="34" charset="0"/>
                        </a:rPr>
                        <a:t>PARAMETER</a:t>
                      </a:r>
                      <a:endParaRPr lang="en-US" sz="1800" b="1" dirty="0">
                        <a:solidFill>
                          <a:schemeClr val="bg1"/>
                        </a:solidFill>
                        <a:latin typeface="+mn-lt"/>
                        <a:cs typeface="Arial" panose="020B0604020202020204" pitchFamily="34" charset="0"/>
                      </a:endParaRPr>
                    </a:p>
                  </a:txBody>
                  <a:tcPr marL="68580" marR="68580" marT="34290" marB="34290">
                    <a:solidFill>
                      <a:schemeClr val="tx2"/>
                    </a:solidFill>
                  </a:tcPr>
                </a:tc>
                <a:tc>
                  <a:txBody>
                    <a:bodyPr/>
                    <a:lstStyle/>
                    <a:p>
                      <a:r>
                        <a:rPr lang="en-US" sz="1800" b="1" baseline="0" dirty="0" smtClean="0">
                          <a:solidFill>
                            <a:schemeClr val="bg1"/>
                          </a:solidFill>
                          <a:latin typeface="+mn-lt"/>
                          <a:cs typeface="Arial" panose="020B0604020202020204" pitchFamily="34" charset="0"/>
                        </a:rPr>
                        <a:t>    CRITERIA</a:t>
                      </a:r>
                    </a:p>
                    <a:p>
                      <a:r>
                        <a:rPr lang="en-US" sz="1800" b="1" baseline="0" dirty="0" smtClean="0">
                          <a:solidFill>
                            <a:schemeClr val="bg1"/>
                          </a:solidFill>
                          <a:latin typeface="+mn-lt"/>
                          <a:cs typeface="Arial" panose="020B0604020202020204" pitchFamily="34" charset="0"/>
                        </a:rPr>
                        <a:t>(CNS /Psychiatric Diseases)</a:t>
                      </a:r>
                      <a:r>
                        <a:rPr lang="en-US" sz="1800" b="1" dirty="0" smtClean="0">
                          <a:solidFill>
                            <a:schemeClr val="bg1"/>
                          </a:solidFill>
                          <a:latin typeface="+mn-lt"/>
                        </a:rPr>
                        <a:t> </a:t>
                      </a:r>
                      <a:endParaRPr lang="en-US" sz="1800" b="1" dirty="0">
                        <a:solidFill>
                          <a:schemeClr val="bg1"/>
                        </a:solidFill>
                        <a:latin typeface="+mn-lt"/>
                        <a:cs typeface="Arial" panose="020B0604020202020204" pitchFamily="34" charset="0"/>
                      </a:endParaRPr>
                    </a:p>
                  </a:txBody>
                  <a:tcPr marL="68580" marR="68580" marT="34290" marB="34290">
                    <a:solidFill>
                      <a:schemeClr val="tx2"/>
                    </a:solidFill>
                  </a:tcPr>
                </a:tc>
                <a:extLst>
                  <a:ext uri="{0D108BD9-81ED-4DB2-BD59-A6C34878D82A}">
                    <a16:rowId xmlns:a16="http://schemas.microsoft.com/office/drawing/2014/main" xmlns="" val="3914561665"/>
                  </a:ext>
                </a:extLst>
              </a:tr>
              <a:tr h="370840">
                <a:tc>
                  <a:txBody>
                    <a:bodyPr/>
                    <a:lstStyle/>
                    <a:p>
                      <a:r>
                        <a:rPr lang="en-US" dirty="0" smtClean="0"/>
                        <a:t>74.</a:t>
                      </a:r>
                      <a:endParaRPr lang="en-IN" dirty="0"/>
                    </a:p>
                  </a:txBody>
                  <a:tcPr/>
                </a:tc>
                <a:tc>
                  <a:txBody>
                    <a:bodyPr/>
                    <a:lstStyle/>
                    <a:p>
                      <a:r>
                        <a:rPr lang="en-US" sz="1800" b="0" dirty="0" smtClean="0">
                          <a:latin typeface="Arial" panose="020B0604020202020204" pitchFamily="34" charset="0"/>
                          <a:cs typeface="Arial" panose="020B0604020202020204" pitchFamily="34" charset="0"/>
                        </a:rPr>
                        <a:t>Convulsions and epilepsy, Schizophrenia </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Permanently Defer</a:t>
                      </a:r>
                      <a:endParaRPr lang="en-IN" sz="1800" dirty="0" smtClean="0">
                        <a:latin typeface="+mn-lt"/>
                      </a:endParaRPr>
                    </a:p>
                    <a:p>
                      <a:endParaRPr lang="en-IN" dirty="0"/>
                    </a:p>
                  </a:txBody>
                  <a:tcPr/>
                </a:tc>
                <a:extLst>
                  <a:ext uri="{0D108BD9-81ED-4DB2-BD59-A6C34878D82A}">
                    <a16:rowId xmlns:a16="http://schemas.microsoft.com/office/drawing/2014/main" xmlns="" val="33992932"/>
                  </a:ext>
                </a:extLst>
              </a:tr>
              <a:tr h="370840">
                <a:tc>
                  <a:txBody>
                    <a:bodyPr/>
                    <a:lstStyle/>
                    <a:p>
                      <a:r>
                        <a:rPr lang="en-US" dirty="0" smtClean="0"/>
                        <a:t>75.</a:t>
                      </a:r>
                      <a:endParaRPr lang="en-IN" dirty="0"/>
                    </a:p>
                  </a:txBody>
                  <a:tcPr/>
                </a:tc>
                <a:tc>
                  <a:txBody>
                    <a:bodyPr/>
                    <a:lstStyle/>
                    <a:p>
                      <a:r>
                        <a:rPr lang="en-US" dirty="0" smtClean="0"/>
                        <a:t>Migraine</a:t>
                      </a:r>
                      <a:endParaRPr lang="en-IN" dirty="0"/>
                    </a:p>
                  </a:txBody>
                  <a:tcPr/>
                </a:tc>
                <a:tc>
                  <a:txBody>
                    <a:bodyPr/>
                    <a:lstStyle/>
                    <a:p>
                      <a:r>
                        <a:rPr lang="en-US" dirty="0" smtClean="0"/>
                        <a:t>Accept if not severe and frequency</a:t>
                      </a:r>
                      <a:r>
                        <a:rPr lang="en-US" baseline="0" dirty="0" smtClean="0"/>
                        <a:t> is &lt; 1 ep. Per week</a:t>
                      </a:r>
                      <a:endParaRPr lang="en-IN" dirty="0"/>
                    </a:p>
                  </a:txBody>
                  <a:tcPr/>
                </a:tc>
                <a:extLst>
                  <a:ext uri="{0D108BD9-81ED-4DB2-BD59-A6C34878D82A}">
                    <a16:rowId xmlns:a16="http://schemas.microsoft.com/office/drawing/2014/main" xmlns="" val="3016300348"/>
                  </a:ext>
                </a:extLst>
              </a:tr>
              <a:tr h="370840">
                <a:tc>
                  <a:txBody>
                    <a:bodyPr/>
                    <a:lstStyle/>
                    <a:p>
                      <a:r>
                        <a:rPr lang="en-US" dirty="0" smtClean="0"/>
                        <a:t>76.</a:t>
                      </a:r>
                      <a:endParaRPr lang="en-IN" dirty="0"/>
                    </a:p>
                  </a:txBody>
                  <a:tcPr/>
                </a:tc>
                <a:tc>
                  <a:txBody>
                    <a:bodyPr/>
                    <a:lstStyle/>
                    <a:p>
                      <a:r>
                        <a:rPr lang="en-US" dirty="0" smtClean="0"/>
                        <a:t>Anxiety and Mood D/o</a:t>
                      </a:r>
                      <a:endParaRPr lang="en-IN" dirty="0"/>
                    </a:p>
                  </a:txBody>
                  <a:tcPr/>
                </a:tc>
                <a:tc>
                  <a:txBody>
                    <a:bodyPr/>
                    <a:lstStyle/>
                    <a:p>
                      <a:r>
                        <a:rPr lang="en-US" dirty="0" smtClean="0"/>
                        <a:t>Accept if stable and feeling</a:t>
                      </a:r>
                      <a:r>
                        <a:rPr lang="en-US" baseline="0" dirty="0" smtClean="0"/>
                        <a:t> well on day of donation regardless of medication</a:t>
                      </a:r>
                      <a:endParaRPr lang="en-IN" dirty="0"/>
                    </a:p>
                  </a:txBody>
                  <a:tcPr/>
                </a:tc>
                <a:extLst>
                  <a:ext uri="{0D108BD9-81ED-4DB2-BD59-A6C34878D82A}">
                    <a16:rowId xmlns:a16="http://schemas.microsoft.com/office/drawing/2014/main" xmlns="" val="4194148288"/>
                  </a:ext>
                </a:extLst>
              </a:tr>
            </a:tbl>
          </a:graphicData>
        </a:graphic>
      </p:graphicFrame>
    </p:spTree>
    <p:extLst>
      <p:ext uri="{BB962C8B-B14F-4D97-AF65-F5344CB8AC3E}">
        <p14:creationId xmlns:p14="http://schemas.microsoft.com/office/powerpoint/2010/main" xmlns="" val="28735976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52600" y="76201"/>
          <a:ext cx="8610600" cy="5247747"/>
        </p:xfrm>
        <a:graphic>
          <a:graphicData uri="http://schemas.openxmlformats.org/drawingml/2006/table">
            <a:tbl>
              <a:tblPr firstRow="1" bandRow="1">
                <a:tableStyleId>{5C22544A-7EE6-4342-B048-85BDC9FD1C3A}</a:tableStyleId>
              </a:tblPr>
              <a:tblGrid>
                <a:gridCol w="704504">
                  <a:extLst>
                    <a:ext uri="{9D8B030D-6E8A-4147-A177-3AD203B41FA5}">
                      <a16:colId xmlns:a16="http://schemas.microsoft.com/office/drawing/2014/main" xmlns="" val="3658974976"/>
                    </a:ext>
                  </a:extLst>
                </a:gridCol>
                <a:gridCol w="2272994">
                  <a:extLst>
                    <a:ext uri="{9D8B030D-6E8A-4147-A177-3AD203B41FA5}">
                      <a16:colId xmlns:a16="http://schemas.microsoft.com/office/drawing/2014/main" xmlns="" val="3796360816"/>
                    </a:ext>
                  </a:extLst>
                </a:gridCol>
                <a:gridCol w="5633102">
                  <a:extLst>
                    <a:ext uri="{9D8B030D-6E8A-4147-A177-3AD203B41FA5}">
                      <a16:colId xmlns:a16="http://schemas.microsoft.com/office/drawing/2014/main" xmlns="" val="3049361115"/>
                    </a:ext>
                  </a:extLst>
                </a:gridCol>
              </a:tblGrid>
              <a:tr h="512580">
                <a:tc>
                  <a:txBody>
                    <a:bodyPr/>
                    <a:lstStyle/>
                    <a:p>
                      <a:r>
                        <a:rPr lang="en-US" sz="1600" b="1" dirty="0" smtClean="0">
                          <a:solidFill>
                            <a:schemeClr val="bg1"/>
                          </a:solidFill>
                          <a:latin typeface="+mn-lt"/>
                          <a:cs typeface="Arial" panose="020B0604020202020204" pitchFamily="34" charset="0"/>
                        </a:rPr>
                        <a:t>S.No.</a:t>
                      </a:r>
                      <a:endParaRPr lang="en-US" sz="1600" b="1" dirty="0">
                        <a:solidFill>
                          <a:schemeClr val="bg1"/>
                        </a:solidFill>
                        <a:latin typeface="+mn-lt"/>
                        <a:cs typeface="Arial" panose="020B0604020202020204" pitchFamily="34" charset="0"/>
                      </a:endParaRPr>
                    </a:p>
                  </a:txBody>
                  <a:tcPr marL="68580" marR="68580" marT="34290" marB="34290"/>
                </a:tc>
                <a:tc>
                  <a:txBody>
                    <a:bodyPr/>
                    <a:lstStyle/>
                    <a:p>
                      <a:r>
                        <a:rPr lang="en-US" sz="1600" b="1" dirty="0" smtClean="0">
                          <a:solidFill>
                            <a:schemeClr val="bg1"/>
                          </a:solidFill>
                          <a:latin typeface="+mn-lt"/>
                          <a:cs typeface="Arial" panose="020B0604020202020204" pitchFamily="34" charset="0"/>
                        </a:rPr>
                        <a:t>PARAMETER</a:t>
                      </a:r>
                      <a:endParaRPr lang="en-US" sz="1600" b="1" dirty="0">
                        <a:solidFill>
                          <a:schemeClr val="bg1"/>
                        </a:solidFill>
                        <a:latin typeface="+mn-lt"/>
                        <a:cs typeface="Arial" panose="020B0604020202020204" pitchFamily="34" charset="0"/>
                      </a:endParaRPr>
                    </a:p>
                  </a:txBody>
                  <a:tcPr marL="68580" marR="68580" marT="34290" marB="34290"/>
                </a:tc>
                <a:tc>
                  <a:txBody>
                    <a:bodyPr/>
                    <a:lstStyle/>
                    <a:p>
                      <a:r>
                        <a:rPr lang="en-US" sz="1600" b="1" baseline="0" dirty="0" smtClean="0">
                          <a:solidFill>
                            <a:schemeClr val="bg1"/>
                          </a:solidFill>
                          <a:latin typeface="+mn-lt"/>
                          <a:cs typeface="Arial" panose="020B0604020202020204" pitchFamily="34" charset="0"/>
                        </a:rPr>
                        <a:t>    CRITERIA</a:t>
                      </a:r>
                    </a:p>
                    <a:p>
                      <a:r>
                        <a:rPr lang="en-US" sz="1600" b="1" baseline="0" dirty="0" smtClean="0">
                          <a:solidFill>
                            <a:schemeClr val="bg1"/>
                          </a:solidFill>
                          <a:latin typeface="+mn-lt"/>
                          <a:cs typeface="Arial" panose="020B0604020202020204" pitchFamily="34" charset="0"/>
                        </a:rPr>
                        <a:t>(Endocrine Disorders)</a:t>
                      </a:r>
                      <a:r>
                        <a:rPr lang="en-US" sz="1600" b="1" dirty="0" smtClean="0">
                          <a:solidFill>
                            <a:schemeClr val="bg1"/>
                          </a:solidFill>
                          <a:latin typeface="+mn-lt"/>
                        </a:rPr>
                        <a:t> </a:t>
                      </a:r>
                      <a:endParaRPr lang="en-US" sz="1600" b="1" dirty="0">
                        <a:solidFill>
                          <a:schemeClr val="bg1"/>
                        </a:solidFill>
                        <a:latin typeface="+mn-lt"/>
                        <a:cs typeface="Arial" panose="020B0604020202020204" pitchFamily="34" charset="0"/>
                      </a:endParaRPr>
                    </a:p>
                  </a:txBody>
                  <a:tcPr marL="68580" marR="68580" marT="34290" marB="34290"/>
                </a:tc>
                <a:extLst>
                  <a:ext uri="{0D108BD9-81ED-4DB2-BD59-A6C34878D82A}">
                    <a16:rowId xmlns:a16="http://schemas.microsoft.com/office/drawing/2014/main" xmlns="" val="4134664645"/>
                  </a:ext>
                </a:extLst>
              </a:tr>
              <a:tr h="1491087">
                <a:tc>
                  <a:txBody>
                    <a:bodyPr/>
                    <a:lstStyle/>
                    <a:p>
                      <a:r>
                        <a:rPr lang="en-US" sz="1600" dirty="0" smtClean="0"/>
                        <a:t>77.</a:t>
                      </a:r>
                      <a:endParaRPr lang="en-IN"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Diabetes Mellitus</a:t>
                      </a:r>
                    </a:p>
                    <a:p>
                      <a:endParaRPr lang="en-IN"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Accept if DM</a:t>
                      </a:r>
                      <a:r>
                        <a:rPr lang="en-US" sz="1600" baseline="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is well controlled by diet or oral hypoglycemic medication , with no h/o orthostatic hypotension, no h/o infection, neuropathy or vascular disease( e.g. peripheral ulceration)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Defer</a:t>
                      </a:r>
                      <a:r>
                        <a:rPr lang="en-US" sz="1600" baseline="0" dirty="0" smtClean="0">
                          <a:latin typeface="Arial" panose="020B0604020202020204" pitchFamily="34" charset="0"/>
                          <a:cs typeface="Arial" panose="020B0604020202020204" pitchFamily="34" charset="0"/>
                        </a:rPr>
                        <a:t> if </a:t>
                      </a:r>
                      <a:r>
                        <a:rPr lang="en-US" sz="1600" dirty="0" smtClean="0">
                          <a:latin typeface="Arial" panose="020B0604020202020204" pitchFamily="34" charset="0"/>
                          <a:cs typeface="Arial" panose="020B0604020202020204" pitchFamily="34" charset="0"/>
                        </a:rPr>
                        <a:t>medication altered/ dosage adjusted in last 4 weeks</a:t>
                      </a:r>
                      <a:endParaRPr lang="en-IN" sz="1600" dirty="0"/>
                    </a:p>
                  </a:txBody>
                  <a:tcPr/>
                </a:tc>
                <a:extLst>
                  <a:ext uri="{0D108BD9-81ED-4DB2-BD59-A6C34878D82A}">
                    <a16:rowId xmlns:a16="http://schemas.microsoft.com/office/drawing/2014/main" xmlns="" val="3738975965"/>
                  </a:ext>
                </a:extLst>
              </a:tr>
              <a:tr h="533645">
                <a:tc>
                  <a:txBody>
                    <a:bodyPr/>
                    <a:lstStyle/>
                    <a:p>
                      <a:r>
                        <a:rPr lang="en-US" sz="1600" dirty="0" smtClean="0"/>
                        <a:t>78.</a:t>
                      </a:r>
                      <a:endParaRPr lang="en-IN" sz="1600" dirty="0"/>
                    </a:p>
                  </a:txBody>
                  <a:tcPr/>
                </a:tc>
                <a:tc>
                  <a:txBody>
                    <a:bodyPr/>
                    <a:lstStyle/>
                    <a:p>
                      <a:r>
                        <a:rPr lang="en-US" sz="1600" dirty="0" smtClean="0"/>
                        <a:t>Multiorgan Involvement as complication of DM </a:t>
                      </a:r>
                      <a:endParaRPr lang="en-IN"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Permanently</a:t>
                      </a:r>
                      <a:r>
                        <a:rPr lang="en-US" sz="1600" baseline="0" dirty="0" smtClean="0"/>
                        <a:t> Defer</a:t>
                      </a:r>
                      <a:endParaRPr lang="en-US" sz="1600" dirty="0" smtClean="0"/>
                    </a:p>
                    <a:p>
                      <a:endParaRPr lang="en-IN" sz="1600" dirty="0"/>
                    </a:p>
                  </a:txBody>
                  <a:tcPr/>
                </a:tc>
                <a:extLst>
                  <a:ext uri="{0D108BD9-81ED-4DB2-BD59-A6C34878D82A}">
                    <a16:rowId xmlns:a16="http://schemas.microsoft.com/office/drawing/2014/main" xmlns="" val="767346957"/>
                  </a:ext>
                </a:extLst>
              </a:tr>
              <a:tr h="983030">
                <a:tc>
                  <a:txBody>
                    <a:bodyPr/>
                    <a:lstStyle/>
                    <a:p>
                      <a:r>
                        <a:rPr lang="en-US" sz="1600" dirty="0" smtClean="0"/>
                        <a:t>79.</a:t>
                      </a:r>
                      <a:endParaRPr lang="en-IN" sz="1600" dirty="0"/>
                    </a:p>
                  </a:txBody>
                  <a:tcPr/>
                </a:tc>
                <a:tc>
                  <a:txBody>
                    <a:bodyPr/>
                    <a:lstStyle/>
                    <a:p>
                      <a:r>
                        <a:rPr lang="en-US" sz="1600" dirty="0" smtClean="0"/>
                        <a:t>Thyroid</a:t>
                      </a:r>
                      <a:r>
                        <a:rPr lang="en-US" sz="1600" baseline="0" dirty="0" smtClean="0"/>
                        <a:t> disorders</a:t>
                      </a:r>
                      <a:endParaRPr lang="en-IN"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Accept Benign thyroid disorders if Euthyroid (like Asymptomatic goiter, h/o Viral</a:t>
                      </a:r>
                      <a:r>
                        <a:rPr lang="en-US" sz="1600" baseline="0" dirty="0" smtClean="0">
                          <a:latin typeface="Arial" panose="020B0604020202020204" pitchFamily="34" charset="0"/>
                          <a:cs typeface="Arial" panose="020B0604020202020204" pitchFamily="34" charset="0"/>
                        </a:rPr>
                        <a:t> Thyroiditis, Auto-immune hypothyroidism)</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Arial" panose="020B0604020202020204" pitchFamily="34" charset="0"/>
                          <a:cs typeface="Arial" panose="020B0604020202020204" pitchFamily="34" charset="0"/>
                        </a:rPr>
                        <a:t>Defer if thyroid status is under investigation or unknown</a:t>
                      </a:r>
                      <a:endParaRPr lang="en-IN" sz="1600" dirty="0"/>
                    </a:p>
                  </a:txBody>
                  <a:tcPr/>
                </a:tc>
                <a:extLst>
                  <a:ext uri="{0D108BD9-81ED-4DB2-BD59-A6C34878D82A}">
                    <a16:rowId xmlns:a16="http://schemas.microsoft.com/office/drawing/2014/main" xmlns="" val="3108216889"/>
                  </a:ext>
                </a:extLst>
              </a:tr>
              <a:tr h="1432415">
                <a:tc>
                  <a:txBody>
                    <a:bodyPr/>
                    <a:lstStyle/>
                    <a:p>
                      <a:r>
                        <a:rPr lang="en-US" sz="1600" dirty="0" smtClean="0"/>
                        <a:t>80.</a:t>
                      </a:r>
                      <a:endParaRPr lang="en-IN"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Thyrotoxicosis due to Grave’s disease, Hypo/Hyper</a:t>
                      </a:r>
                      <a:r>
                        <a:rPr lang="en-US" sz="1600" baseline="0" dirty="0" smtClean="0">
                          <a:latin typeface="Arial" panose="020B0604020202020204" pitchFamily="34" charset="0"/>
                          <a:cs typeface="Arial" panose="020B0604020202020204" pitchFamily="34" charset="0"/>
                        </a:rPr>
                        <a:t> thyroid, H/O Malignant Thyroid tumor</a:t>
                      </a:r>
                      <a:endParaRPr lang="en-US" sz="1600" dirty="0" smtClean="0">
                        <a:latin typeface="Arial" panose="020B0604020202020204" pitchFamily="34" charset="0"/>
                        <a:cs typeface="Arial" panose="020B0604020202020204" pitchFamily="34" charset="0"/>
                      </a:endParaRPr>
                    </a:p>
                    <a:p>
                      <a:endParaRPr lang="en-IN"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Permanently</a:t>
                      </a:r>
                      <a:r>
                        <a:rPr lang="en-US" sz="1600" baseline="0" dirty="0" smtClean="0"/>
                        <a:t> Defer</a:t>
                      </a:r>
                      <a:endParaRPr lang="en-US" sz="1600" dirty="0" smtClean="0"/>
                    </a:p>
                  </a:txBody>
                  <a:tcPr/>
                </a:tc>
                <a:extLst>
                  <a:ext uri="{0D108BD9-81ED-4DB2-BD59-A6C34878D82A}">
                    <a16:rowId xmlns:a16="http://schemas.microsoft.com/office/drawing/2014/main" xmlns="" val="2784171832"/>
                  </a:ext>
                </a:extLst>
              </a:tr>
            </a:tbl>
          </a:graphicData>
        </a:graphic>
      </p:graphicFrame>
    </p:spTree>
    <p:extLst>
      <p:ext uri="{BB962C8B-B14F-4D97-AF65-F5344CB8AC3E}">
        <p14:creationId xmlns:p14="http://schemas.microsoft.com/office/powerpoint/2010/main" xmlns="" val="11443512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600200" y="152400"/>
          <a:ext cx="8839200" cy="5560060"/>
        </p:xfrm>
        <a:graphic>
          <a:graphicData uri="http://schemas.openxmlformats.org/drawingml/2006/table">
            <a:tbl>
              <a:tblPr firstRow="1" bandRow="1">
                <a:tableStyleId>{5C22544A-7EE6-4342-B048-85BDC9FD1C3A}</a:tableStyleId>
              </a:tblPr>
              <a:tblGrid>
                <a:gridCol w="858175">
                  <a:extLst>
                    <a:ext uri="{9D8B030D-6E8A-4147-A177-3AD203B41FA5}">
                      <a16:colId xmlns:a16="http://schemas.microsoft.com/office/drawing/2014/main" xmlns="" val="1204880429"/>
                    </a:ext>
                  </a:extLst>
                </a:gridCol>
                <a:gridCol w="4856825">
                  <a:extLst>
                    <a:ext uri="{9D8B030D-6E8A-4147-A177-3AD203B41FA5}">
                      <a16:colId xmlns:a16="http://schemas.microsoft.com/office/drawing/2014/main" xmlns="" val="3696150937"/>
                    </a:ext>
                  </a:extLst>
                </a:gridCol>
                <a:gridCol w="3124200">
                  <a:extLst>
                    <a:ext uri="{9D8B030D-6E8A-4147-A177-3AD203B41FA5}">
                      <a16:colId xmlns:a16="http://schemas.microsoft.com/office/drawing/2014/main" xmlns="" val="4243642924"/>
                    </a:ext>
                  </a:extLst>
                </a:gridCol>
              </a:tblGrid>
              <a:tr h="370840">
                <a:tc>
                  <a:txBody>
                    <a:bodyPr/>
                    <a:lstStyle/>
                    <a:p>
                      <a:r>
                        <a:rPr lang="en-US" sz="1800" b="1" dirty="0" smtClean="0">
                          <a:solidFill>
                            <a:schemeClr val="bg1"/>
                          </a:solidFill>
                          <a:latin typeface="+mn-lt"/>
                          <a:cs typeface="Arial" panose="020B0604020202020204" pitchFamily="34" charset="0"/>
                        </a:rPr>
                        <a:t>S.No.</a:t>
                      </a:r>
                      <a:endParaRPr lang="en-US" sz="1800" b="1" dirty="0">
                        <a:solidFill>
                          <a:schemeClr val="bg1"/>
                        </a:solidFill>
                        <a:latin typeface="+mn-lt"/>
                        <a:cs typeface="Arial" panose="020B0604020202020204" pitchFamily="34" charset="0"/>
                      </a:endParaRPr>
                    </a:p>
                  </a:txBody>
                  <a:tcPr marL="68580" marR="68580" marT="34290" marB="34290"/>
                </a:tc>
                <a:tc>
                  <a:txBody>
                    <a:bodyPr/>
                    <a:lstStyle/>
                    <a:p>
                      <a:r>
                        <a:rPr lang="en-US" sz="1800" b="1" dirty="0" smtClean="0">
                          <a:solidFill>
                            <a:schemeClr val="bg1"/>
                          </a:solidFill>
                          <a:latin typeface="+mn-lt"/>
                          <a:cs typeface="Arial" panose="020B0604020202020204" pitchFamily="34" charset="0"/>
                        </a:rPr>
                        <a:t>PARAMETER</a:t>
                      </a:r>
                      <a:endParaRPr lang="en-US" sz="1800" b="1" dirty="0">
                        <a:solidFill>
                          <a:schemeClr val="bg1"/>
                        </a:solidFill>
                        <a:latin typeface="+mn-lt"/>
                        <a:cs typeface="Arial" panose="020B0604020202020204" pitchFamily="34" charset="0"/>
                      </a:endParaRPr>
                    </a:p>
                  </a:txBody>
                  <a:tcPr marL="68580" marR="68580" marT="34290" marB="34290"/>
                </a:tc>
                <a:tc>
                  <a:txBody>
                    <a:bodyPr/>
                    <a:lstStyle/>
                    <a:p>
                      <a:r>
                        <a:rPr lang="en-US" sz="1800" b="1" baseline="0" dirty="0" smtClean="0">
                          <a:solidFill>
                            <a:schemeClr val="bg1"/>
                          </a:solidFill>
                          <a:latin typeface="+mn-lt"/>
                          <a:cs typeface="Arial" panose="020B0604020202020204" pitchFamily="34" charset="0"/>
                        </a:rPr>
                        <a:t>    CRITERIA</a:t>
                      </a:r>
                    </a:p>
                    <a:p>
                      <a:r>
                        <a:rPr lang="en-US" sz="1800" b="1" baseline="0" dirty="0" smtClean="0">
                          <a:solidFill>
                            <a:schemeClr val="bg1"/>
                          </a:solidFill>
                          <a:latin typeface="+mn-lt"/>
                          <a:cs typeface="Arial" panose="020B0604020202020204" pitchFamily="34" charset="0"/>
                        </a:rPr>
                        <a:t>(Medications)</a:t>
                      </a:r>
                      <a:r>
                        <a:rPr lang="en-US" sz="1800" b="1" dirty="0" smtClean="0">
                          <a:solidFill>
                            <a:schemeClr val="bg1"/>
                          </a:solidFill>
                          <a:latin typeface="+mn-lt"/>
                        </a:rPr>
                        <a:t> </a:t>
                      </a:r>
                      <a:endParaRPr lang="en-US" sz="1800" b="1" dirty="0">
                        <a:solidFill>
                          <a:schemeClr val="bg1"/>
                        </a:solidFill>
                        <a:latin typeface="+mn-lt"/>
                        <a:cs typeface="Arial" panose="020B0604020202020204" pitchFamily="34" charset="0"/>
                      </a:endParaRPr>
                    </a:p>
                  </a:txBody>
                  <a:tcPr marL="68580" marR="68580" marT="34290" marB="34290"/>
                </a:tc>
                <a:extLst>
                  <a:ext uri="{0D108BD9-81ED-4DB2-BD59-A6C34878D82A}">
                    <a16:rowId xmlns:a16="http://schemas.microsoft.com/office/drawing/2014/main" xmlns="" val="220992277"/>
                  </a:ext>
                </a:extLst>
              </a:tr>
              <a:tr h="370840">
                <a:tc>
                  <a:txBody>
                    <a:bodyPr/>
                    <a:lstStyle/>
                    <a:p>
                      <a:r>
                        <a:rPr lang="en-US" dirty="0" smtClean="0"/>
                        <a:t>81.</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Oral contraceptives,</a:t>
                      </a:r>
                      <a:r>
                        <a:rPr lang="en-US" sz="1800" baseline="0" dirty="0" smtClean="0">
                          <a:latin typeface="Arial" panose="020B0604020202020204" pitchFamily="34" charset="0"/>
                          <a:cs typeface="Arial" panose="020B0604020202020204" pitchFamily="34" charset="0"/>
                        </a:rPr>
                        <a:t> Analgesics, Vitamins, Mild sedative and tranquillizers, Allopurinol, Cholesterol lowering medications</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Accept</a:t>
                      </a:r>
                    </a:p>
                    <a:p>
                      <a:endParaRPr lang="en-IN" dirty="0"/>
                    </a:p>
                  </a:txBody>
                  <a:tcPr/>
                </a:tc>
                <a:extLst>
                  <a:ext uri="{0D108BD9-81ED-4DB2-BD59-A6C34878D82A}">
                    <a16:rowId xmlns:a16="http://schemas.microsoft.com/office/drawing/2014/main" xmlns="" val="3836181211"/>
                  </a:ext>
                </a:extLst>
              </a:tr>
              <a:tr h="370840">
                <a:tc>
                  <a:txBody>
                    <a:bodyPr/>
                    <a:lstStyle/>
                    <a:p>
                      <a:r>
                        <a:rPr lang="en-US" dirty="0" smtClean="0"/>
                        <a:t>82.</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Salicylates (Aspirin)</a:t>
                      </a:r>
                      <a:r>
                        <a:rPr lang="en-US" sz="1800" baseline="0" dirty="0" smtClean="0">
                          <a:latin typeface="Arial" panose="020B0604020202020204" pitchFamily="34" charset="0"/>
                          <a:cs typeface="Arial" panose="020B0604020202020204" pitchFamily="34" charset="0"/>
                        </a:rPr>
                        <a:t>, other NSAIDs</a:t>
                      </a:r>
                      <a:endParaRPr lang="en-US" sz="1800" dirty="0" smtClean="0">
                        <a:latin typeface="Arial" panose="020B0604020202020204" pitchFamily="34" charset="0"/>
                        <a:cs typeface="Arial" panose="020B0604020202020204" pitchFamily="34" charset="0"/>
                      </a:endParaRP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Defer for 3 days if blood is to be</a:t>
                      </a:r>
                      <a:r>
                        <a:rPr lang="en-US" sz="1800" baseline="0" dirty="0" smtClean="0">
                          <a:latin typeface="Arial" panose="020B0604020202020204" pitchFamily="34" charset="0"/>
                          <a:cs typeface="Arial" panose="020B0604020202020204" pitchFamily="34" charset="0"/>
                        </a:rPr>
                        <a:t> used for platelet preparation</a:t>
                      </a:r>
                      <a:endParaRPr lang="en-IN" dirty="0"/>
                    </a:p>
                  </a:txBody>
                  <a:tcPr/>
                </a:tc>
                <a:extLst>
                  <a:ext uri="{0D108BD9-81ED-4DB2-BD59-A6C34878D82A}">
                    <a16:rowId xmlns:a16="http://schemas.microsoft.com/office/drawing/2014/main" xmlns="" val="3002526367"/>
                  </a:ext>
                </a:extLst>
              </a:tr>
              <a:tr h="370840">
                <a:tc>
                  <a:txBody>
                    <a:bodyPr/>
                    <a:lstStyle/>
                    <a:p>
                      <a:r>
                        <a:rPr lang="en-US" dirty="0" smtClean="0"/>
                        <a:t>83.</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Ketokonazole, Antihelminthic</a:t>
                      </a:r>
                      <a:r>
                        <a:rPr lang="en-US" sz="1800" baseline="0" dirty="0" smtClean="0">
                          <a:latin typeface="Arial" panose="020B0604020202020204" pitchFamily="34" charset="0"/>
                          <a:cs typeface="Arial" panose="020B0604020202020204" pitchFamily="34" charset="0"/>
                        </a:rPr>
                        <a:t> drugs including Mebendazole</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Defer for 7 days after last dose</a:t>
                      </a:r>
                      <a:endParaRPr lang="en-IN" dirty="0"/>
                    </a:p>
                  </a:txBody>
                  <a:tcPr/>
                </a:tc>
                <a:extLst>
                  <a:ext uri="{0D108BD9-81ED-4DB2-BD59-A6C34878D82A}">
                    <a16:rowId xmlns:a16="http://schemas.microsoft.com/office/drawing/2014/main" xmlns="" val="2574879124"/>
                  </a:ext>
                </a:extLst>
              </a:tr>
              <a:tr h="370840">
                <a:tc>
                  <a:txBody>
                    <a:bodyPr/>
                    <a:lstStyle/>
                    <a:p>
                      <a:r>
                        <a:rPr lang="en-US" dirty="0" smtClean="0"/>
                        <a:t>84.</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Antibiotics, Ticlopidine,</a:t>
                      </a:r>
                      <a:r>
                        <a:rPr lang="en-US" sz="1800" baseline="0" dirty="0" smtClean="0">
                          <a:latin typeface="Arial" panose="020B0604020202020204" pitchFamily="34" charset="0"/>
                          <a:cs typeface="Arial" panose="020B0604020202020204" pitchFamily="34" charset="0"/>
                        </a:rPr>
                        <a:t> Clopidogrel, Piroxicam, Dipyridamole</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Defer for 2 weeks after last dose</a:t>
                      </a:r>
                      <a:endParaRPr lang="en-IN" dirty="0"/>
                    </a:p>
                  </a:txBody>
                  <a:tcPr/>
                </a:tc>
                <a:extLst>
                  <a:ext uri="{0D108BD9-81ED-4DB2-BD59-A6C34878D82A}">
                    <a16:rowId xmlns:a16="http://schemas.microsoft.com/office/drawing/2014/main" xmlns="" val="255017348"/>
                  </a:ext>
                </a:extLst>
              </a:tr>
              <a:tr h="1379220">
                <a:tc>
                  <a:txBody>
                    <a:bodyPr/>
                    <a:lstStyle/>
                    <a:p>
                      <a:r>
                        <a:rPr lang="en-US" dirty="0" smtClean="0"/>
                        <a:t>85.</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Etrenitate, Acitretin</a:t>
                      </a:r>
                      <a:r>
                        <a:rPr lang="en-US" sz="1800" baseline="0" dirty="0" smtClean="0">
                          <a:latin typeface="Arial" panose="020B0604020202020204" pitchFamily="34" charset="0"/>
                          <a:cs typeface="Arial" panose="020B0604020202020204" pitchFamily="34" charset="0"/>
                        </a:rPr>
                        <a:t> or Isotretinoin (For Acne), Finasteride (For Benign Prostatic Hyperplasia)</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Dutasteride</a:t>
                      </a:r>
                      <a:r>
                        <a:rPr lang="en-US" sz="1800" baseline="0" dirty="0" smtClean="0">
                          <a:latin typeface="Arial" panose="020B0604020202020204" pitchFamily="34" charset="0"/>
                          <a:cs typeface="Arial" panose="020B0604020202020204" pitchFamily="34" charset="0"/>
                        </a:rPr>
                        <a:t> (For Benign Prostatic Hyperplasia)</a:t>
                      </a:r>
                      <a:endParaRPr lang="en-IN"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dirty="0" smtClean="0">
                          <a:latin typeface="Arial" panose="020B0604020202020204" pitchFamily="34" charset="0"/>
                          <a:cs typeface="Arial" panose="020B0604020202020204" pitchFamily="34" charset="0"/>
                        </a:rPr>
                        <a:t>Defer for 1 month after last dose</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800" dirty="0" smtClean="0">
                          <a:latin typeface="Arial" panose="020B0604020202020204" pitchFamily="34" charset="0"/>
                          <a:cs typeface="Arial" panose="020B0604020202020204" pitchFamily="34" charset="0"/>
                        </a:rPr>
                        <a:t>Defer for 6 months after last dose</a:t>
                      </a:r>
                      <a:endParaRPr lang="en-IN" dirty="0"/>
                    </a:p>
                  </a:txBody>
                  <a:tcPr/>
                </a:tc>
                <a:extLst>
                  <a:ext uri="{0D108BD9-81ED-4DB2-BD59-A6C34878D82A}">
                    <a16:rowId xmlns:a16="http://schemas.microsoft.com/office/drawing/2014/main" xmlns="" val="2996218725"/>
                  </a:ext>
                </a:extLst>
              </a:tr>
              <a:tr h="370840">
                <a:tc>
                  <a:txBody>
                    <a:bodyPr/>
                    <a:lstStyle/>
                    <a:p>
                      <a:r>
                        <a:rPr lang="en-US" dirty="0" smtClean="0"/>
                        <a:t>86.</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Radioactive contrast material</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Defer 8</a:t>
                      </a:r>
                      <a:r>
                        <a:rPr lang="en-US" sz="1800" baseline="0" dirty="0" smtClean="0">
                          <a:latin typeface="Arial" panose="020B0604020202020204" pitchFamily="34" charset="0"/>
                          <a:cs typeface="Arial" panose="020B0604020202020204" pitchFamily="34" charset="0"/>
                        </a:rPr>
                        <a:t> weeks</a:t>
                      </a:r>
                      <a:endParaRPr lang="en-IN" dirty="0"/>
                    </a:p>
                  </a:txBody>
                  <a:tcPr/>
                </a:tc>
                <a:extLst>
                  <a:ext uri="{0D108BD9-81ED-4DB2-BD59-A6C34878D82A}">
                    <a16:rowId xmlns:a16="http://schemas.microsoft.com/office/drawing/2014/main" xmlns="" val="966587696"/>
                  </a:ext>
                </a:extLst>
              </a:tr>
            </a:tbl>
          </a:graphicData>
        </a:graphic>
      </p:graphicFrame>
    </p:spTree>
    <p:extLst>
      <p:ext uri="{BB962C8B-B14F-4D97-AF65-F5344CB8AC3E}">
        <p14:creationId xmlns:p14="http://schemas.microsoft.com/office/powerpoint/2010/main" xmlns="" val="2182391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52600" y="533400"/>
          <a:ext cx="8610600" cy="432562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xmlns="" val="4039994647"/>
                    </a:ext>
                  </a:extLst>
                </a:gridCol>
                <a:gridCol w="3810000">
                  <a:extLst>
                    <a:ext uri="{9D8B030D-6E8A-4147-A177-3AD203B41FA5}">
                      <a16:colId xmlns:a16="http://schemas.microsoft.com/office/drawing/2014/main" xmlns="" val="3315925404"/>
                    </a:ext>
                  </a:extLst>
                </a:gridCol>
                <a:gridCol w="4038600">
                  <a:extLst>
                    <a:ext uri="{9D8B030D-6E8A-4147-A177-3AD203B41FA5}">
                      <a16:colId xmlns:a16="http://schemas.microsoft.com/office/drawing/2014/main" xmlns="" val="469934915"/>
                    </a:ext>
                  </a:extLst>
                </a:gridCol>
              </a:tblGrid>
              <a:tr h="370840">
                <a:tc>
                  <a:txBody>
                    <a:bodyPr/>
                    <a:lstStyle/>
                    <a:p>
                      <a:r>
                        <a:rPr lang="en-US" sz="1800" b="1" dirty="0" smtClean="0">
                          <a:solidFill>
                            <a:schemeClr val="bg1"/>
                          </a:solidFill>
                          <a:latin typeface="+mn-lt"/>
                          <a:cs typeface="Arial" panose="020B0604020202020204" pitchFamily="34" charset="0"/>
                        </a:rPr>
                        <a:t>S.No.</a:t>
                      </a:r>
                      <a:endParaRPr lang="en-US" sz="1800" b="1" dirty="0">
                        <a:solidFill>
                          <a:schemeClr val="bg1"/>
                        </a:solidFill>
                        <a:latin typeface="+mn-lt"/>
                        <a:cs typeface="Arial" panose="020B0604020202020204" pitchFamily="34" charset="0"/>
                      </a:endParaRPr>
                    </a:p>
                  </a:txBody>
                  <a:tcPr marL="68580" marR="68580" marT="34290" marB="34290"/>
                </a:tc>
                <a:tc>
                  <a:txBody>
                    <a:bodyPr/>
                    <a:lstStyle/>
                    <a:p>
                      <a:r>
                        <a:rPr lang="en-US" sz="1800" b="1" dirty="0" smtClean="0">
                          <a:solidFill>
                            <a:schemeClr val="bg1"/>
                          </a:solidFill>
                          <a:latin typeface="+mn-lt"/>
                          <a:cs typeface="Arial" panose="020B0604020202020204" pitchFamily="34" charset="0"/>
                        </a:rPr>
                        <a:t>          PARAMETER</a:t>
                      </a:r>
                      <a:endParaRPr lang="en-US" sz="1800" b="1" dirty="0">
                        <a:solidFill>
                          <a:schemeClr val="bg1"/>
                        </a:solidFill>
                        <a:latin typeface="+mn-lt"/>
                        <a:cs typeface="Arial" panose="020B0604020202020204" pitchFamily="34" charset="0"/>
                      </a:endParaRPr>
                    </a:p>
                  </a:txBody>
                  <a:tcPr marL="68580" marR="68580" marT="34290" marB="34290"/>
                </a:tc>
                <a:tc>
                  <a:txBody>
                    <a:bodyPr/>
                    <a:lstStyle/>
                    <a:p>
                      <a:r>
                        <a:rPr lang="en-US" sz="1800" b="1" baseline="0" dirty="0" smtClean="0">
                          <a:solidFill>
                            <a:schemeClr val="bg1"/>
                          </a:solidFill>
                          <a:latin typeface="+mn-lt"/>
                          <a:cs typeface="Arial" panose="020B0604020202020204" pitchFamily="34" charset="0"/>
                        </a:rPr>
                        <a:t>    CRITERIA</a:t>
                      </a:r>
                    </a:p>
                    <a:p>
                      <a:r>
                        <a:rPr lang="en-US" sz="1800" b="1" baseline="0" dirty="0" smtClean="0">
                          <a:solidFill>
                            <a:schemeClr val="bg1"/>
                          </a:solidFill>
                          <a:latin typeface="+mn-lt"/>
                          <a:cs typeface="Arial" panose="020B0604020202020204" pitchFamily="34" charset="0"/>
                        </a:rPr>
                        <a:t>(Medications)</a:t>
                      </a:r>
                      <a:r>
                        <a:rPr lang="en-US" sz="1800" b="1" dirty="0" smtClean="0">
                          <a:solidFill>
                            <a:schemeClr val="bg1"/>
                          </a:solidFill>
                          <a:latin typeface="+mn-lt"/>
                        </a:rPr>
                        <a:t> </a:t>
                      </a:r>
                      <a:endParaRPr lang="en-US" sz="1800" b="1" dirty="0">
                        <a:solidFill>
                          <a:schemeClr val="bg1"/>
                        </a:solidFill>
                        <a:latin typeface="+mn-lt"/>
                        <a:cs typeface="Arial" panose="020B0604020202020204" pitchFamily="34" charset="0"/>
                      </a:endParaRPr>
                    </a:p>
                  </a:txBody>
                  <a:tcPr marL="68580" marR="68580" marT="34290" marB="34290"/>
                </a:tc>
                <a:extLst>
                  <a:ext uri="{0D108BD9-81ED-4DB2-BD59-A6C34878D82A}">
                    <a16:rowId xmlns:a16="http://schemas.microsoft.com/office/drawing/2014/main" xmlns="" val="1757497426"/>
                  </a:ext>
                </a:extLst>
              </a:tr>
              <a:tr h="370840">
                <a:tc>
                  <a:txBody>
                    <a:bodyPr/>
                    <a:lstStyle/>
                    <a:p>
                      <a:r>
                        <a:rPr lang="en-US" dirty="0" smtClean="0"/>
                        <a:t>87.</a:t>
                      </a:r>
                      <a:endParaRPr lang="en-IN" dirty="0"/>
                    </a:p>
                  </a:txBody>
                  <a:tcPr/>
                </a:tc>
                <a:tc>
                  <a:txBody>
                    <a:bodyPr/>
                    <a:lstStyle/>
                    <a:p>
                      <a:r>
                        <a:rPr lang="en-US" sz="1800" dirty="0" smtClean="0">
                          <a:latin typeface="Arial" panose="020B0604020202020204" pitchFamily="34" charset="0"/>
                          <a:cs typeface="Arial" panose="020B0604020202020204" pitchFamily="34" charset="0"/>
                        </a:rPr>
                        <a:t>Any medication of unknown nature</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Defer till details are available</a:t>
                      </a:r>
                    </a:p>
                  </a:txBody>
                  <a:tcPr marL="68580" marR="68580" marT="34290" marB="34290"/>
                </a:tc>
                <a:extLst>
                  <a:ext uri="{0D108BD9-81ED-4DB2-BD59-A6C34878D82A}">
                    <a16:rowId xmlns:a16="http://schemas.microsoft.com/office/drawing/2014/main" xmlns="" val="2229643936"/>
                  </a:ext>
                </a:extLst>
              </a:tr>
              <a:tr h="370840">
                <a:tc>
                  <a:txBody>
                    <a:bodyPr/>
                    <a:lstStyle/>
                    <a:p>
                      <a:r>
                        <a:rPr lang="en-US" dirty="0" smtClean="0"/>
                        <a:t>88.</a:t>
                      </a:r>
                      <a:endParaRPr lang="en-IN" dirty="0"/>
                    </a:p>
                  </a:txBody>
                  <a:tcPr/>
                </a:tc>
                <a:tc>
                  <a:txBody>
                    <a:bodyPr/>
                    <a:lstStyle/>
                    <a:p>
                      <a:r>
                        <a:rPr lang="en-US" sz="1800" dirty="0" smtClean="0">
                          <a:latin typeface="Arial" panose="020B0604020202020204" pitchFamily="34" charset="0"/>
                          <a:cs typeface="Arial" panose="020B0604020202020204" pitchFamily="34" charset="0"/>
                        </a:rPr>
                        <a:t>Oral anti-Diabetic drugs</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r>
                        <a:rPr lang="en-US" sz="1800" dirty="0" smtClean="0">
                          <a:latin typeface="Arial" panose="020B0604020202020204" pitchFamily="34" charset="0"/>
                          <a:cs typeface="Arial" panose="020B0604020202020204" pitchFamily="34" charset="0"/>
                        </a:rPr>
                        <a:t>Accept if there is no alteration of dose in last 4 weeks</a:t>
                      </a:r>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37194533"/>
                  </a:ext>
                </a:extLst>
              </a:tr>
              <a:tr h="370840">
                <a:tc>
                  <a:txBody>
                    <a:bodyPr/>
                    <a:lstStyle/>
                    <a:p>
                      <a:r>
                        <a:rPr lang="en-US" dirty="0" smtClean="0"/>
                        <a:t>89.</a:t>
                      </a:r>
                      <a:endParaRPr lang="en-IN" dirty="0"/>
                    </a:p>
                  </a:txBody>
                  <a:tcPr/>
                </a:tc>
                <a:tc>
                  <a:txBody>
                    <a:bodyPr/>
                    <a:lstStyle/>
                    <a:p>
                      <a:r>
                        <a:rPr lang="en-US" sz="1800" dirty="0" smtClean="0">
                          <a:latin typeface="Arial" panose="020B0604020202020204" pitchFamily="34" charset="0"/>
                          <a:cs typeface="Arial" panose="020B0604020202020204" pitchFamily="34" charset="0"/>
                        </a:rPr>
                        <a:t>Insulin </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Permanently</a:t>
                      </a:r>
                      <a:r>
                        <a:rPr lang="en-US" sz="1800" baseline="0" dirty="0" smtClean="0"/>
                        <a:t> Defer</a:t>
                      </a:r>
                      <a:endParaRPr lang="en-US" sz="1800" dirty="0" smtClean="0"/>
                    </a:p>
                    <a:p>
                      <a:endParaRPr lang="en-US" sz="18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354330235"/>
                  </a:ext>
                </a:extLst>
              </a:tr>
              <a:tr h="370840">
                <a:tc>
                  <a:txBody>
                    <a:bodyPr/>
                    <a:lstStyle/>
                    <a:p>
                      <a:r>
                        <a:rPr lang="en-US" dirty="0" smtClean="0"/>
                        <a:t>90.</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smtClean="0">
                          <a:latin typeface="Arial" panose="020B0604020202020204" pitchFamily="34" charset="0"/>
                          <a:cs typeface="Arial" panose="020B0604020202020204" pitchFamily="34" charset="0"/>
                        </a:rPr>
                        <a:t>Anti-arrhythmic, Anti-Convulsions, Anti-coagulant, Anti-thyroid drugs, Cytotoxic drugs, Cardiac failure drugs (Digitalis)</a:t>
                      </a:r>
                      <a:endParaRPr lang="en-US" sz="1800" b="1" dirty="0" smtClean="0">
                        <a:latin typeface="Arial" panose="020B0604020202020204" pitchFamily="34" charset="0"/>
                        <a:cs typeface="Arial" panose="020B0604020202020204" pitchFamily="34" charset="0"/>
                      </a:endParaRP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Permanently</a:t>
                      </a:r>
                      <a:r>
                        <a:rPr lang="en-US" sz="1800" baseline="0" dirty="0" smtClean="0"/>
                        <a:t> Defer</a:t>
                      </a:r>
                      <a:endParaRPr lang="en-US" sz="1800" dirty="0" smtClean="0"/>
                    </a:p>
                    <a:p>
                      <a:endParaRPr lang="en-IN" dirty="0"/>
                    </a:p>
                  </a:txBody>
                  <a:tcPr/>
                </a:tc>
                <a:extLst>
                  <a:ext uri="{0D108BD9-81ED-4DB2-BD59-A6C34878D82A}">
                    <a16:rowId xmlns:a16="http://schemas.microsoft.com/office/drawing/2014/main" xmlns="" val="861515131"/>
                  </a:ext>
                </a:extLst>
              </a:tr>
              <a:tr h="370840">
                <a:tc>
                  <a:txBody>
                    <a:bodyPr/>
                    <a:lstStyle/>
                    <a:p>
                      <a:r>
                        <a:rPr lang="en-US" dirty="0" smtClean="0"/>
                        <a:t>91.</a:t>
                      </a:r>
                      <a:endParaRPr lang="en-IN" dirty="0"/>
                    </a:p>
                  </a:txBody>
                  <a:tcPr/>
                </a:tc>
                <a:tc>
                  <a:txBody>
                    <a:bodyPr/>
                    <a:lstStyle/>
                    <a:p>
                      <a:r>
                        <a:rPr lang="en-US" sz="1800" dirty="0" smtClean="0">
                          <a:latin typeface="Arial" panose="020B0604020202020204" pitchFamily="34" charset="0"/>
                          <a:cs typeface="Arial" panose="020B0604020202020204" pitchFamily="34" charset="0"/>
                        </a:rPr>
                        <a:t>Cortisone</a:t>
                      </a:r>
                      <a:endParaRPr lang="en-US" sz="18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Defer for 7 days after the last dose(DCA)</a:t>
                      </a:r>
                      <a:endParaRPr lang="en-IN" dirty="0"/>
                    </a:p>
                  </a:txBody>
                  <a:tcPr/>
                </a:tc>
                <a:extLst>
                  <a:ext uri="{0D108BD9-81ED-4DB2-BD59-A6C34878D82A}">
                    <a16:rowId xmlns:a16="http://schemas.microsoft.com/office/drawing/2014/main" xmlns="" val="2750794361"/>
                  </a:ext>
                </a:extLst>
              </a:tr>
            </a:tbl>
          </a:graphicData>
        </a:graphic>
      </p:graphicFrame>
    </p:spTree>
    <p:extLst>
      <p:ext uri="{BB962C8B-B14F-4D97-AF65-F5344CB8AC3E}">
        <p14:creationId xmlns:p14="http://schemas.microsoft.com/office/powerpoint/2010/main" xmlns="" val="1651574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52600" y="228600"/>
          <a:ext cx="8458200" cy="509778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xmlns="" val="2047016950"/>
                    </a:ext>
                  </a:extLst>
                </a:gridCol>
                <a:gridCol w="4800600">
                  <a:extLst>
                    <a:ext uri="{9D8B030D-6E8A-4147-A177-3AD203B41FA5}">
                      <a16:colId xmlns:a16="http://schemas.microsoft.com/office/drawing/2014/main" xmlns="" val="2965278646"/>
                    </a:ext>
                  </a:extLst>
                </a:gridCol>
                <a:gridCol w="2971800">
                  <a:extLst>
                    <a:ext uri="{9D8B030D-6E8A-4147-A177-3AD203B41FA5}">
                      <a16:colId xmlns:a16="http://schemas.microsoft.com/office/drawing/2014/main" xmlns="" val="3064905474"/>
                    </a:ext>
                  </a:extLst>
                </a:gridCol>
              </a:tblGrid>
              <a:tr h="370840">
                <a:tc>
                  <a:txBody>
                    <a:bodyPr/>
                    <a:lstStyle/>
                    <a:p>
                      <a:r>
                        <a:rPr lang="en-US" sz="1800" b="1" dirty="0" smtClean="0">
                          <a:solidFill>
                            <a:schemeClr val="bg1"/>
                          </a:solidFill>
                          <a:latin typeface="+mn-lt"/>
                          <a:cs typeface="Arial" panose="020B0604020202020204" pitchFamily="34" charset="0"/>
                        </a:rPr>
                        <a:t>S.No.</a:t>
                      </a:r>
                      <a:endParaRPr lang="en-US" sz="1800" b="1" dirty="0">
                        <a:solidFill>
                          <a:schemeClr val="bg1"/>
                        </a:solidFill>
                        <a:latin typeface="+mn-lt"/>
                        <a:cs typeface="Arial" panose="020B0604020202020204" pitchFamily="34" charset="0"/>
                      </a:endParaRPr>
                    </a:p>
                  </a:txBody>
                  <a:tcPr marL="68580" marR="68580" marT="34290" marB="34290"/>
                </a:tc>
                <a:tc>
                  <a:txBody>
                    <a:bodyPr/>
                    <a:lstStyle/>
                    <a:p>
                      <a:r>
                        <a:rPr lang="en-US" sz="1800" b="1" dirty="0" smtClean="0">
                          <a:solidFill>
                            <a:schemeClr val="bg1"/>
                          </a:solidFill>
                          <a:latin typeface="+mn-lt"/>
                          <a:cs typeface="Arial" panose="020B0604020202020204" pitchFamily="34" charset="0"/>
                        </a:rPr>
                        <a:t>          PARAMETER</a:t>
                      </a:r>
                      <a:endParaRPr lang="en-US" sz="1800" b="1" dirty="0">
                        <a:solidFill>
                          <a:schemeClr val="bg1"/>
                        </a:solidFill>
                        <a:latin typeface="+mn-lt"/>
                        <a:cs typeface="Arial" panose="020B0604020202020204" pitchFamily="34" charset="0"/>
                      </a:endParaRPr>
                    </a:p>
                  </a:txBody>
                  <a:tcPr marL="68580" marR="68580" marT="34290" marB="34290"/>
                </a:tc>
                <a:tc>
                  <a:txBody>
                    <a:bodyPr/>
                    <a:lstStyle/>
                    <a:p>
                      <a:r>
                        <a:rPr lang="en-US" sz="1800" b="1" baseline="0" dirty="0" smtClean="0">
                          <a:solidFill>
                            <a:schemeClr val="bg1"/>
                          </a:solidFill>
                          <a:latin typeface="+mn-lt"/>
                          <a:cs typeface="Arial" panose="020B0604020202020204" pitchFamily="34" charset="0"/>
                        </a:rPr>
                        <a:t>    CRITERIA</a:t>
                      </a:r>
                    </a:p>
                    <a:p>
                      <a:r>
                        <a:rPr lang="en-US" sz="1800" b="1" baseline="0" dirty="0" smtClean="0">
                          <a:solidFill>
                            <a:schemeClr val="bg1"/>
                          </a:solidFill>
                          <a:latin typeface="+mn-lt"/>
                          <a:cs typeface="Arial" panose="020B0604020202020204" pitchFamily="34" charset="0"/>
                        </a:rPr>
                        <a:t>(Vaccination and Inoculation)</a:t>
                      </a:r>
                      <a:r>
                        <a:rPr lang="en-US" sz="1800" b="1" dirty="0" smtClean="0">
                          <a:solidFill>
                            <a:schemeClr val="bg1"/>
                          </a:solidFill>
                          <a:latin typeface="+mn-lt"/>
                        </a:rPr>
                        <a:t> </a:t>
                      </a:r>
                      <a:endParaRPr lang="en-US" sz="1800" b="1" dirty="0">
                        <a:solidFill>
                          <a:schemeClr val="bg1"/>
                        </a:solidFill>
                        <a:latin typeface="+mn-lt"/>
                        <a:cs typeface="Arial" panose="020B0604020202020204" pitchFamily="34" charset="0"/>
                      </a:endParaRPr>
                    </a:p>
                  </a:txBody>
                  <a:tcPr marL="68580" marR="68580" marT="34290" marB="34290"/>
                </a:tc>
                <a:extLst>
                  <a:ext uri="{0D108BD9-81ED-4DB2-BD59-A6C34878D82A}">
                    <a16:rowId xmlns:a16="http://schemas.microsoft.com/office/drawing/2014/main" xmlns="" val="218643545"/>
                  </a:ext>
                </a:extLst>
              </a:tr>
              <a:tr h="370840">
                <a:tc>
                  <a:txBody>
                    <a:bodyPr/>
                    <a:lstStyle/>
                    <a:p>
                      <a:r>
                        <a:rPr lang="en-US" dirty="0" smtClean="0"/>
                        <a:t>92.</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panose="020B0604020202020204" pitchFamily="34" charset="0"/>
                          <a:cs typeface="Arial" panose="020B0604020202020204" pitchFamily="34" charset="0"/>
                        </a:rPr>
                        <a:t>Non live vaccines and Toxoid- </a:t>
                      </a:r>
                      <a:r>
                        <a:rPr lang="en-US" sz="1800" dirty="0" smtClean="0">
                          <a:latin typeface="Arial" panose="020B0604020202020204" pitchFamily="34" charset="0"/>
                          <a:cs typeface="Arial" panose="020B0604020202020204" pitchFamily="34" charset="0"/>
                        </a:rPr>
                        <a:t>Typhoid,</a:t>
                      </a:r>
                      <a:r>
                        <a:rPr lang="en-US" sz="1800" baseline="0" dirty="0" smtClean="0">
                          <a:latin typeface="Arial" panose="020B0604020202020204" pitchFamily="34" charset="0"/>
                          <a:cs typeface="Arial" panose="020B0604020202020204" pitchFamily="34" charset="0"/>
                        </a:rPr>
                        <a:t> Cholera, Papilloma-virus, Influenza, Meningococcal, Pertussis, Pneumococcal, Polio injectable, Diphtheria, Tetanus, Plague</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Defer for 14 days(2weeks)</a:t>
                      </a:r>
                    </a:p>
                    <a:p>
                      <a:endParaRPr lang="en-IN" dirty="0"/>
                    </a:p>
                  </a:txBody>
                  <a:tcPr/>
                </a:tc>
                <a:extLst>
                  <a:ext uri="{0D108BD9-81ED-4DB2-BD59-A6C34878D82A}">
                    <a16:rowId xmlns:a16="http://schemas.microsoft.com/office/drawing/2014/main" xmlns="" val="1485389187"/>
                  </a:ext>
                </a:extLst>
              </a:tr>
              <a:tr h="370840">
                <a:tc>
                  <a:txBody>
                    <a:bodyPr/>
                    <a:lstStyle/>
                    <a:p>
                      <a:r>
                        <a:rPr lang="en-US" dirty="0" smtClean="0"/>
                        <a:t>93.</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panose="020B0604020202020204" pitchFamily="34" charset="0"/>
                          <a:cs typeface="Arial" panose="020B0604020202020204" pitchFamily="34" charset="0"/>
                        </a:rPr>
                        <a:t>Live attenuated vaccines-</a:t>
                      </a:r>
                      <a:r>
                        <a:rPr lang="en-US" sz="1800" b="1" baseline="0" dirty="0" smtClean="0">
                          <a:latin typeface="Arial" panose="020B0604020202020204" pitchFamily="34" charset="0"/>
                          <a:cs typeface="Arial" panose="020B0604020202020204" pitchFamily="34" charset="0"/>
                        </a:rPr>
                        <a:t> </a:t>
                      </a:r>
                      <a:r>
                        <a:rPr lang="en-US" sz="1800" b="0" baseline="0" dirty="0" smtClean="0">
                          <a:latin typeface="Arial" panose="020B0604020202020204" pitchFamily="34" charset="0"/>
                          <a:cs typeface="Arial" panose="020B0604020202020204" pitchFamily="34" charset="0"/>
                        </a:rPr>
                        <a:t>Polio (oral), Measles (Rubella), Mumps, Yellow fever, Japanese Encephalitis, Influenza, Typhoid, Cholera, Hepatitis A</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Defer for 28 days(4 weeks)</a:t>
                      </a:r>
                    </a:p>
                    <a:p>
                      <a:endParaRPr lang="en-IN" dirty="0"/>
                    </a:p>
                  </a:txBody>
                  <a:tcPr/>
                </a:tc>
                <a:extLst>
                  <a:ext uri="{0D108BD9-81ED-4DB2-BD59-A6C34878D82A}">
                    <a16:rowId xmlns:a16="http://schemas.microsoft.com/office/drawing/2014/main" xmlns="" val="1790773617"/>
                  </a:ext>
                </a:extLst>
              </a:tr>
              <a:tr h="370840">
                <a:tc>
                  <a:txBody>
                    <a:bodyPr/>
                    <a:lstStyle/>
                    <a:p>
                      <a:r>
                        <a:rPr lang="en-US" dirty="0" smtClean="0"/>
                        <a:t>94.</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Anti-Tetanus serum, anti-venom serum, anti-diphtheria serum, anti-Gas Gangrene serum</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Defer for 28 days(4 weeks)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Arial" panose="020B0604020202020204" pitchFamily="34" charset="0"/>
                        <a:cs typeface="Arial" panose="020B0604020202020204" pitchFamily="34" charset="0"/>
                      </a:endParaRPr>
                    </a:p>
                    <a:p>
                      <a:endParaRPr lang="en-IN" dirty="0"/>
                    </a:p>
                  </a:txBody>
                  <a:tcPr/>
                </a:tc>
                <a:extLst>
                  <a:ext uri="{0D108BD9-81ED-4DB2-BD59-A6C34878D82A}">
                    <a16:rowId xmlns:a16="http://schemas.microsoft.com/office/drawing/2014/main" xmlns="" val="924330590"/>
                  </a:ext>
                </a:extLst>
              </a:tr>
              <a:tr h="370840">
                <a:tc>
                  <a:txBody>
                    <a:bodyPr/>
                    <a:lstStyle/>
                    <a:p>
                      <a:r>
                        <a:rPr lang="en-US" dirty="0" smtClean="0"/>
                        <a:t>95.</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Anti-rabies vaccination following animal bite, Hepatitis B immunoglobulin, Immunoglobulins</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Defer for 1 year</a:t>
                      </a:r>
                    </a:p>
                    <a:p>
                      <a:endParaRPr lang="en-IN" dirty="0"/>
                    </a:p>
                  </a:txBody>
                  <a:tcPr/>
                </a:tc>
                <a:extLst>
                  <a:ext uri="{0D108BD9-81ED-4DB2-BD59-A6C34878D82A}">
                    <a16:rowId xmlns:a16="http://schemas.microsoft.com/office/drawing/2014/main" xmlns="" val="2247188123"/>
                  </a:ext>
                </a:extLst>
              </a:tr>
            </a:tbl>
          </a:graphicData>
        </a:graphic>
      </p:graphicFrame>
    </p:spTree>
    <p:extLst>
      <p:ext uri="{BB962C8B-B14F-4D97-AF65-F5344CB8AC3E}">
        <p14:creationId xmlns:p14="http://schemas.microsoft.com/office/powerpoint/2010/main" xmlns="" val="23846451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088704" y="428526"/>
            <a:ext cx="8229600" cy="409674"/>
          </a:xfrm>
          <a:solidFill>
            <a:schemeClr val="bg1"/>
          </a:solidFill>
        </p:spPr>
        <p:txBody>
          <a:bodyPr>
            <a:normAutofit fontScale="90000"/>
          </a:bodyPr>
          <a:lstStyle/>
          <a:p>
            <a:pPr eaLnBrk="1" hangingPunct="1"/>
            <a:r>
              <a:rPr lang="en-US" altLang="en-US" b="1" dirty="0" smtClean="0">
                <a:solidFill>
                  <a:schemeClr val="tx1"/>
                </a:solidFill>
              </a:rPr>
              <a:t>                   </a:t>
            </a:r>
            <a:r>
              <a:rPr lang="en-US" altLang="en-US" sz="2700" b="1" dirty="0"/>
              <a:t>Brief Physical examination</a:t>
            </a:r>
          </a:p>
        </p:txBody>
      </p:sp>
      <p:sp>
        <p:nvSpPr>
          <p:cNvPr id="20483" name="Rectangle 3"/>
          <p:cNvSpPr>
            <a:spLocks noGrp="1" noChangeArrowheads="1"/>
          </p:cNvSpPr>
          <p:nvPr>
            <p:ph idx="1"/>
          </p:nvPr>
        </p:nvSpPr>
        <p:spPr>
          <a:xfrm>
            <a:off x="1739008" y="990601"/>
            <a:ext cx="8928992" cy="4525963"/>
          </a:xfrm>
          <a:solidFill>
            <a:schemeClr val="bg1"/>
          </a:solidFill>
        </p:spPr>
        <p:txBody>
          <a:bodyPr/>
          <a:lstStyle/>
          <a:p>
            <a:pPr eaLnBrk="1" hangingPunct="1"/>
            <a:endParaRPr lang="en-US" altLang="en-US" dirty="0" smtClean="0"/>
          </a:p>
          <a:p>
            <a:pPr eaLnBrk="1" hangingPunct="1">
              <a:buFont typeface="Wingdings" panose="05000000000000000000" pitchFamily="2" charset="2"/>
              <a:buChar char="Ø"/>
            </a:pPr>
            <a:r>
              <a:rPr lang="en-US" altLang="en-US" dirty="0" smtClean="0"/>
              <a:t>General Examination</a:t>
            </a:r>
          </a:p>
          <a:p>
            <a:pPr eaLnBrk="1" hangingPunct="1">
              <a:buFont typeface="Wingdings" panose="05000000000000000000" pitchFamily="2" charset="2"/>
              <a:buChar char="Ø"/>
            </a:pPr>
            <a:r>
              <a:rPr lang="en-US" altLang="en-US" dirty="0" smtClean="0"/>
              <a:t>Weight </a:t>
            </a:r>
          </a:p>
          <a:p>
            <a:pPr eaLnBrk="1" hangingPunct="1">
              <a:buFont typeface="Wingdings" panose="05000000000000000000" pitchFamily="2" charset="2"/>
              <a:buChar char="Ø"/>
            </a:pPr>
            <a:r>
              <a:rPr lang="en-US" altLang="en-US" dirty="0" smtClean="0"/>
              <a:t>Visual inspection of antecubital fossa </a:t>
            </a:r>
          </a:p>
          <a:p>
            <a:pPr eaLnBrk="1" hangingPunct="1">
              <a:buFont typeface="Wingdings" panose="05000000000000000000" pitchFamily="2" charset="2"/>
              <a:buChar char="Ø"/>
            </a:pPr>
            <a:r>
              <a:rPr lang="en-US" altLang="en-US" dirty="0" smtClean="0"/>
              <a:t>Pulse </a:t>
            </a:r>
          </a:p>
          <a:p>
            <a:pPr eaLnBrk="1" hangingPunct="1">
              <a:buFont typeface="Wingdings" panose="05000000000000000000" pitchFamily="2" charset="2"/>
              <a:buChar char="Ø"/>
            </a:pPr>
            <a:r>
              <a:rPr lang="en-US" altLang="en-US" dirty="0" smtClean="0"/>
              <a:t>Blood Pressure </a:t>
            </a:r>
          </a:p>
          <a:p>
            <a:pPr eaLnBrk="1" hangingPunct="1"/>
            <a:endParaRPr lang="en-US" altLang="en-US" dirty="0" smtClean="0"/>
          </a:p>
        </p:txBody>
      </p:sp>
    </p:spTree>
    <p:extLst>
      <p:ext uri="{BB962C8B-B14F-4D97-AF65-F5344CB8AC3E}">
        <p14:creationId xmlns:p14="http://schemas.microsoft.com/office/powerpoint/2010/main" xmlns="" val="221085493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828800" y="274638"/>
            <a:ext cx="7579568" cy="715962"/>
          </a:xfrm>
          <a:solidFill>
            <a:schemeClr val="bg1"/>
          </a:solidFill>
        </p:spPr>
        <p:txBody>
          <a:bodyPr>
            <a:normAutofit/>
          </a:bodyPr>
          <a:lstStyle/>
          <a:p>
            <a:pPr eaLnBrk="1" hangingPunct="1"/>
            <a:r>
              <a:rPr lang="en-US" altLang="en-US" sz="2800" b="1" dirty="0"/>
              <a:t>                             Laboratory Testing</a:t>
            </a:r>
          </a:p>
        </p:txBody>
      </p:sp>
      <p:sp>
        <p:nvSpPr>
          <p:cNvPr id="23555" name="Rectangle 3"/>
          <p:cNvSpPr>
            <a:spLocks noGrp="1" noChangeArrowheads="1"/>
          </p:cNvSpPr>
          <p:nvPr>
            <p:ph type="body" sz="half" idx="1"/>
          </p:nvPr>
        </p:nvSpPr>
        <p:spPr>
          <a:xfrm>
            <a:off x="1981200" y="1600200"/>
            <a:ext cx="7696200" cy="3048000"/>
          </a:xfrm>
        </p:spPr>
        <p:txBody>
          <a:bodyPr/>
          <a:lstStyle/>
          <a:p>
            <a:pPr eaLnBrk="1" hangingPunct="1">
              <a:buFont typeface="Wingdings" pitchFamily="2" charset="2"/>
              <a:buNone/>
            </a:pPr>
            <a:endParaRPr lang="en-US" altLang="en-US" dirty="0"/>
          </a:p>
          <a:p>
            <a:pPr lvl="1" eaLnBrk="1" hangingPunct="1">
              <a:buFont typeface="Wingdings" pitchFamily="2" charset="2"/>
              <a:buChar char="Ø"/>
            </a:pPr>
            <a:r>
              <a:rPr lang="en-US" altLang="en-US" sz="3200" dirty="0"/>
              <a:t> Hb estimation</a:t>
            </a:r>
          </a:p>
          <a:p>
            <a:pPr marL="457200" lvl="1" indent="0">
              <a:buNone/>
            </a:pPr>
            <a:endParaRPr lang="en-US" altLang="en-US" sz="3200" dirty="0"/>
          </a:p>
          <a:p>
            <a:pPr lvl="1" eaLnBrk="1" hangingPunct="1">
              <a:buFont typeface="Wingdings" pitchFamily="2" charset="2"/>
              <a:buChar char="Ø"/>
            </a:pPr>
            <a:r>
              <a:rPr lang="en-US" altLang="en-US" sz="3200" dirty="0"/>
              <a:t> Blood Grouping  </a:t>
            </a:r>
          </a:p>
          <a:p>
            <a:pPr lvl="1" eaLnBrk="1" hangingPunct="1">
              <a:buFont typeface="Wingdings" pitchFamily="2" charset="2"/>
              <a:buNone/>
            </a:pPr>
            <a:endParaRPr lang="en-US" altLang="en-US" sz="2300" dirty="0"/>
          </a:p>
        </p:txBody>
      </p:sp>
    </p:spTree>
    <p:extLst>
      <p:ext uri="{BB962C8B-B14F-4D97-AF65-F5344CB8AC3E}">
        <p14:creationId xmlns:p14="http://schemas.microsoft.com/office/powerpoint/2010/main" xmlns="" val="334570823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14745"/>
            <a:ext cx="8458200" cy="669493"/>
          </a:xfrm>
        </p:spPr>
        <p:txBody>
          <a:bodyPr>
            <a:normAutofit/>
          </a:bodyPr>
          <a:lstStyle/>
          <a:p>
            <a:pPr algn="ctr"/>
            <a:r>
              <a:rPr lang="en-US" sz="3200" b="1" dirty="0"/>
              <a:t>BLOOD  DONATION</a:t>
            </a:r>
          </a:p>
        </p:txBody>
      </p:sp>
      <p:sp>
        <p:nvSpPr>
          <p:cNvPr id="5" name="Rectangle 3"/>
          <p:cNvSpPr txBox="1">
            <a:spLocks noGrp="1" noChangeArrowheads="1"/>
          </p:cNvSpPr>
          <p:nvPr>
            <p:ph idx="1"/>
          </p:nvPr>
        </p:nvSpPr>
        <p:spPr>
          <a:xfrm>
            <a:off x="1703839" y="1417638"/>
            <a:ext cx="8928992" cy="4525963"/>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Arial" charset="0"/>
              <a:buNone/>
            </a:pPr>
            <a:r>
              <a:rPr lang="en-US" altLang="en-US" dirty="0" smtClean="0"/>
              <a:t>    </a:t>
            </a:r>
            <a:r>
              <a:rPr lang="en-US" altLang="en-US" sz="2600" dirty="0">
                <a:cs typeface="Tahoma" pitchFamily="34" charset="0"/>
              </a:rPr>
              <a:t>Cornerstone of  safe and adequate blood supply : </a:t>
            </a:r>
          </a:p>
          <a:p>
            <a:pPr>
              <a:lnSpc>
                <a:spcPct val="150000"/>
              </a:lnSpc>
              <a:buFont typeface="Wingdings" panose="05000000000000000000" pitchFamily="2" charset="2"/>
              <a:buChar char="Ø"/>
            </a:pPr>
            <a:r>
              <a:rPr lang="en-US" altLang="en-US" sz="2600" dirty="0">
                <a:cs typeface="Tahoma" pitchFamily="34" charset="0"/>
              </a:rPr>
              <a:t>       Motivation </a:t>
            </a:r>
          </a:p>
          <a:p>
            <a:pPr>
              <a:lnSpc>
                <a:spcPct val="150000"/>
              </a:lnSpc>
              <a:buFont typeface="Wingdings" panose="05000000000000000000" pitchFamily="2" charset="2"/>
              <a:buChar char="Ø"/>
            </a:pPr>
            <a:r>
              <a:rPr lang="en-US" altLang="en-US" sz="2600" dirty="0">
                <a:cs typeface="Tahoma" pitchFamily="34" charset="0"/>
              </a:rPr>
              <a:t>       Recruitment </a:t>
            </a:r>
          </a:p>
          <a:p>
            <a:pPr>
              <a:lnSpc>
                <a:spcPct val="150000"/>
              </a:lnSpc>
              <a:buFont typeface="Wingdings" panose="05000000000000000000" pitchFamily="2" charset="2"/>
              <a:buChar char="Ø"/>
            </a:pPr>
            <a:r>
              <a:rPr lang="en-US" altLang="en-US" sz="2600" dirty="0">
                <a:cs typeface="Tahoma" pitchFamily="34" charset="0"/>
              </a:rPr>
              <a:t>       Retention of  voluntary , non-remunerated blood donors</a:t>
            </a:r>
          </a:p>
          <a:p>
            <a:pPr>
              <a:lnSpc>
                <a:spcPct val="80000"/>
              </a:lnSpc>
              <a:buFont typeface="Wingdings" panose="05000000000000000000" pitchFamily="2" charset="2"/>
              <a:buChar char="Ø"/>
            </a:pPr>
            <a:endParaRPr lang="en-US" altLang="en-US" sz="2600" dirty="0"/>
          </a:p>
        </p:txBody>
      </p:sp>
    </p:spTree>
    <p:extLst>
      <p:ext uri="{BB962C8B-B14F-4D97-AF65-F5344CB8AC3E}">
        <p14:creationId xmlns:p14="http://schemas.microsoft.com/office/powerpoint/2010/main" xmlns="" val="23772913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13394"/>
            <a:ext cx="8928992" cy="851594"/>
          </a:xfrm>
        </p:spPr>
        <p:txBody>
          <a:bodyPr>
            <a:normAutofit fontScale="90000"/>
          </a:bodyPr>
          <a:lstStyle/>
          <a:p>
            <a:r>
              <a:rPr lang="en-IN" b="1" dirty="0" smtClean="0"/>
              <a:t>Goal of Blood </a:t>
            </a:r>
            <a:br>
              <a:rPr lang="en-IN" b="1" dirty="0" smtClean="0"/>
            </a:br>
            <a:r>
              <a:rPr lang="en-IN" b="1" dirty="0"/>
              <a:t> </a:t>
            </a:r>
            <a:r>
              <a:rPr lang="en-IN" b="1" dirty="0" smtClean="0"/>
              <a:t>                  </a:t>
            </a:r>
            <a:r>
              <a:rPr lang="en-US" b="1" dirty="0" smtClean="0">
                <a:solidFill>
                  <a:schemeClr val="tx1"/>
                </a:solidFill>
              </a:rPr>
              <a:t> VOLUNTARY </a:t>
            </a:r>
            <a:r>
              <a:rPr lang="en-US" b="1" dirty="0">
                <a:solidFill>
                  <a:schemeClr val="tx1"/>
                </a:solidFill>
              </a:rPr>
              <a:t>BLOOD DONATION CAMPS</a:t>
            </a:r>
            <a:r>
              <a:rPr lang="en-IN" b="1" dirty="0" smtClean="0"/>
              <a:t>Donation Camp</a:t>
            </a:r>
            <a:endParaRPr lang="en-IN" b="1" dirty="0"/>
          </a:p>
        </p:txBody>
      </p:sp>
      <p:sp>
        <p:nvSpPr>
          <p:cNvPr id="3" name="Content Placeholder 2"/>
          <p:cNvSpPr>
            <a:spLocks noGrp="1"/>
          </p:cNvSpPr>
          <p:nvPr>
            <p:ph idx="1"/>
          </p:nvPr>
        </p:nvSpPr>
        <p:spPr>
          <a:xfrm>
            <a:off x="1981200" y="1692477"/>
            <a:ext cx="8229600" cy="4925144"/>
          </a:xfrm>
        </p:spPr>
        <p:txBody>
          <a:bodyPr>
            <a:normAutofit/>
          </a:bodyPr>
          <a:lstStyle/>
          <a:p>
            <a:pPr>
              <a:buFont typeface="Wingdings" panose="05000000000000000000" pitchFamily="2" charset="2"/>
              <a:buChar char="Ø"/>
            </a:pPr>
            <a:r>
              <a:rPr lang="en-IN" dirty="0" smtClean="0"/>
              <a:t>To curb the  scarcity of blood</a:t>
            </a:r>
          </a:p>
          <a:p>
            <a:pPr>
              <a:buFont typeface="Wingdings" panose="05000000000000000000" pitchFamily="2" charset="2"/>
              <a:buChar char="Ø"/>
            </a:pPr>
            <a:r>
              <a:rPr lang="en-IN" dirty="0" smtClean="0"/>
              <a:t>To ensure availability of safe quality blood and other blood components round the clock and throughout the year</a:t>
            </a:r>
          </a:p>
          <a:p>
            <a:pPr>
              <a:buFont typeface="Wingdings" panose="05000000000000000000" pitchFamily="2" charset="2"/>
              <a:buChar char="Ø"/>
            </a:pPr>
            <a:r>
              <a:rPr lang="en-IN" dirty="0" smtClean="0"/>
              <a:t>Actively encourage voluntary blood donation and gradually eliminate professional donors</a:t>
            </a:r>
          </a:p>
          <a:p>
            <a:pPr>
              <a:buFont typeface="Wingdings" panose="05000000000000000000" pitchFamily="2" charset="2"/>
              <a:buChar char="Ø"/>
            </a:pPr>
            <a:r>
              <a:rPr lang="en-IN" dirty="0" smtClean="0"/>
              <a:t>Educating community on beneficial aspects of blood donation and harmful effect of collecting blood from paid donors</a:t>
            </a:r>
          </a:p>
          <a:p>
            <a:pPr>
              <a:buFont typeface="Wingdings" panose="05000000000000000000" pitchFamily="2" charset="2"/>
              <a:buChar char="Ø"/>
            </a:pPr>
            <a:r>
              <a:rPr lang="en-IN" dirty="0" smtClean="0"/>
              <a:t>Promote AIDS awareness and education to general public</a:t>
            </a:r>
          </a:p>
        </p:txBody>
      </p:sp>
      <p:sp>
        <p:nvSpPr>
          <p:cNvPr id="4" name="Title 1"/>
          <p:cNvSpPr txBox="1">
            <a:spLocks/>
          </p:cNvSpPr>
          <p:nvPr/>
        </p:nvSpPr>
        <p:spPr>
          <a:xfrm>
            <a:off x="1981200" y="152400"/>
            <a:ext cx="8229600" cy="838200"/>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2400" kern="1200">
                <a:solidFill>
                  <a:schemeClr val="bg1"/>
                </a:solidFill>
                <a:latin typeface="+mj-lt"/>
                <a:ea typeface="+mj-ea"/>
                <a:cs typeface="+mj-cs"/>
              </a:defRPr>
            </a:lvl1pPr>
          </a:lstStyle>
          <a:p>
            <a:r>
              <a:rPr lang="en-IN" sz="2800" b="1" dirty="0">
                <a:solidFill>
                  <a:schemeClr val="tx1"/>
                </a:solidFill>
              </a:rPr>
              <a:t>    </a:t>
            </a:r>
          </a:p>
          <a:p>
            <a:r>
              <a:rPr lang="en-IN" sz="2800" b="1" dirty="0">
                <a:solidFill>
                  <a:schemeClr val="tx1"/>
                </a:solidFill>
              </a:rPr>
              <a:t>        </a:t>
            </a:r>
          </a:p>
        </p:txBody>
      </p:sp>
      <p:sp>
        <p:nvSpPr>
          <p:cNvPr id="5" name="Rectangle 4"/>
          <p:cNvSpPr/>
          <p:nvPr/>
        </p:nvSpPr>
        <p:spPr>
          <a:xfrm>
            <a:off x="2362200" y="1110707"/>
            <a:ext cx="990600" cy="461665"/>
          </a:xfrm>
          <a:prstGeom prst="rect">
            <a:avLst/>
          </a:prstGeom>
        </p:spPr>
        <p:txBody>
          <a:bodyPr wrap="square">
            <a:spAutoFit/>
          </a:bodyPr>
          <a:lstStyle/>
          <a:p>
            <a:r>
              <a:rPr lang="en-IN" sz="2400" b="1" dirty="0"/>
              <a:t>Aim:</a:t>
            </a:r>
            <a:r>
              <a:rPr lang="en-IN" b="1" dirty="0"/>
              <a:t> </a:t>
            </a:r>
          </a:p>
        </p:txBody>
      </p:sp>
    </p:spTree>
    <p:extLst>
      <p:ext uri="{BB962C8B-B14F-4D97-AF65-F5344CB8AC3E}">
        <p14:creationId xmlns:p14="http://schemas.microsoft.com/office/powerpoint/2010/main" xmlns="" val="38354250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41564"/>
            <a:ext cx="8229600" cy="1143000"/>
          </a:xfrm>
        </p:spPr>
        <p:txBody>
          <a:bodyPr>
            <a:normAutofit/>
          </a:bodyPr>
          <a:lstStyle/>
          <a:p>
            <a:r>
              <a:rPr lang="en-IN" b="1" dirty="0" smtClean="0"/>
              <a:t>Voluntary Blood </a:t>
            </a:r>
            <a:r>
              <a:rPr lang="en-IN" b="1" dirty="0"/>
              <a:t>D</a:t>
            </a:r>
            <a:r>
              <a:rPr lang="en-IN" b="1" dirty="0" smtClean="0"/>
              <a:t>onors</a:t>
            </a:r>
            <a:endParaRPr lang="en-IN" b="1" dirty="0"/>
          </a:p>
        </p:txBody>
      </p:sp>
      <p:sp>
        <p:nvSpPr>
          <p:cNvPr id="3" name="Content Placeholder 2"/>
          <p:cNvSpPr>
            <a:spLocks noGrp="1"/>
          </p:cNvSpPr>
          <p:nvPr>
            <p:ph idx="1"/>
          </p:nvPr>
        </p:nvSpPr>
        <p:spPr>
          <a:xfrm>
            <a:off x="1743536" y="267753"/>
            <a:ext cx="8640960" cy="4925144"/>
          </a:xfrm>
        </p:spPr>
        <p:txBody>
          <a:bodyPr>
            <a:normAutofit/>
          </a:bodyPr>
          <a:lstStyle/>
          <a:p>
            <a:pPr marL="0" indent="0">
              <a:buNone/>
            </a:pPr>
            <a:r>
              <a:rPr lang="en-IN" dirty="0">
                <a:solidFill>
                  <a:prstClr val="black"/>
                </a:solidFill>
              </a:rPr>
              <a:t>Voluntary blood donation refers to unpaid, non-remunerated blood donation</a:t>
            </a:r>
          </a:p>
        </p:txBody>
      </p:sp>
      <p:sp>
        <p:nvSpPr>
          <p:cNvPr id="4" name="Rounded Rectangle 3"/>
          <p:cNvSpPr/>
          <p:nvPr/>
        </p:nvSpPr>
        <p:spPr>
          <a:xfrm>
            <a:off x="4349805" y="1476327"/>
            <a:ext cx="3672408" cy="9485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p:cNvSpPr txBox="1"/>
          <p:nvPr/>
        </p:nvSpPr>
        <p:spPr>
          <a:xfrm>
            <a:off x="4303788" y="1520849"/>
            <a:ext cx="3384376" cy="954107"/>
          </a:xfrm>
          <a:prstGeom prst="rect">
            <a:avLst/>
          </a:prstGeom>
          <a:noFill/>
        </p:spPr>
        <p:txBody>
          <a:bodyPr wrap="square" rtlCol="0">
            <a:spAutoFit/>
          </a:bodyPr>
          <a:lstStyle/>
          <a:p>
            <a:pPr algn="ctr"/>
            <a:r>
              <a:rPr lang="en-IN" sz="2800" dirty="0"/>
              <a:t>Voluntary blood donors</a:t>
            </a:r>
          </a:p>
        </p:txBody>
      </p:sp>
      <p:cxnSp>
        <p:nvCxnSpPr>
          <p:cNvPr id="7" name="Straight Arrow Connector 6"/>
          <p:cNvCxnSpPr/>
          <p:nvPr/>
        </p:nvCxnSpPr>
        <p:spPr>
          <a:xfrm flipH="1">
            <a:off x="2032139" y="2492961"/>
            <a:ext cx="3564396"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638800" y="2502689"/>
            <a:ext cx="0"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681066" y="2511793"/>
            <a:ext cx="3078342" cy="12907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680722" y="3911837"/>
            <a:ext cx="2160240" cy="1569660"/>
          </a:xfrm>
          <a:prstGeom prst="rect">
            <a:avLst/>
          </a:prstGeom>
          <a:noFill/>
        </p:spPr>
        <p:txBody>
          <a:bodyPr wrap="square" rtlCol="0">
            <a:spAutoFit/>
          </a:bodyPr>
          <a:lstStyle/>
          <a:p>
            <a:r>
              <a:rPr lang="en-IN" sz="2400" dirty="0"/>
              <a:t>New voluntary donor</a:t>
            </a:r>
          </a:p>
          <a:p>
            <a:r>
              <a:rPr lang="en-IN" sz="2400" dirty="0"/>
              <a:t>(Never donated)</a:t>
            </a:r>
          </a:p>
        </p:txBody>
      </p:sp>
      <p:sp>
        <p:nvSpPr>
          <p:cNvPr id="14" name="TextBox 13"/>
          <p:cNvSpPr txBox="1"/>
          <p:nvPr/>
        </p:nvSpPr>
        <p:spPr>
          <a:xfrm>
            <a:off x="4607938" y="3851905"/>
            <a:ext cx="2502278" cy="2308324"/>
          </a:xfrm>
          <a:prstGeom prst="rect">
            <a:avLst/>
          </a:prstGeom>
          <a:noFill/>
        </p:spPr>
        <p:txBody>
          <a:bodyPr wrap="square" rtlCol="0">
            <a:spAutoFit/>
          </a:bodyPr>
          <a:lstStyle/>
          <a:p>
            <a:r>
              <a:rPr lang="en-IN" sz="2400" dirty="0"/>
              <a:t>Lapsed voluntary</a:t>
            </a:r>
          </a:p>
          <a:p>
            <a:r>
              <a:rPr lang="en-IN" sz="2400" dirty="0"/>
              <a:t>Donor</a:t>
            </a:r>
          </a:p>
          <a:p>
            <a:r>
              <a:rPr lang="en-IN" sz="2400" dirty="0"/>
              <a:t>(&lt;3 times donation, no donation previous year)</a:t>
            </a:r>
          </a:p>
        </p:txBody>
      </p:sp>
      <p:sp>
        <p:nvSpPr>
          <p:cNvPr id="15" name="TextBox 14"/>
          <p:cNvSpPr txBox="1"/>
          <p:nvPr/>
        </p:nvSpPr>
        <p:spPr>
          <a:xfrm>
            <a:off x="7758694" y="3911837"/>
            <a:ext cx="2448272" cy="2308324"/>
          </a:xfrm>
          <a:prstGeom prst="rect">
            <a:avLst/>
          </a:prstGeom>
          <a:noFill/>
        </p:spPr>
        <p:txBody>
          <a:bodyPr wrap="square" rtlCol="0">
            <a:spAutoFit/>
          </a:bodyPr>
          <a:lstStyle/>
          <a:p>
            <a:r>
              <a:rPr lang="en-IN" sz="2400" dirty="0"/>
              <a:t>Regular voluntary donor (3 times donation, last donation prev. </a:t>
            </a:r>
            <a:r>
              <a:rPr lang="en-IN" sz="2400" dirty="0" err="1"/>
              <a:t>yr</a:t>
            </a:r>
            <a:r>
              <a:rPr lang="en-IN" sz="2400" dirty="0"/>
              <a:t>, once a </a:t>
            </a:r>
            <a:r>
              <a:rPr lang="en-IN" sz="2400" dirty="0" err="1"/>
              <a:t>yr</a:t>
            </a:r>
            <a:r>
              <a:rPr lang="en-IN" sz="2400" dirty="0"/>
              <a:t> donation)</a:t>
            </a:r>
          </a:p>
        </p:txBody>
      </p:sp>
    </p:spTree>
    <p:extLst>
      <p:ext uri="{BB962C8B-B14F-4D97-AF65-F5344CB8AC3E}">
        <p14:creationId xmlns:p14="http://schemas.microsoft.com/office/powerpoint/2010/main" xmlns="" val="10236112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015880" y="218875"/>
            <a:ext cx="2160240"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Oval 4"/>
          <p:cNvSpPr/>
          <p:nvPr/>
        </p:nvSpPr>
        <p:spPr>
          <a:xfrm>
            <a:off x="1775520" y="1844824"/>
            <a:ext cx="2016224"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p:cNvSpPr/>
          <p:nvPr/>
        </p:nvSpPr>
        <p:spPr>
          <a:xfrm>
            <a:off x="3935760" y="1772816"/>
            <a:ext cx="2052228"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p:cNvSpPr/>
          <p:nvPr/>
        </p:nvSpPr>
        <p:spPr>
          <a:xfrm>
            <a:off x="6312024" y="1772816"/>
            <a:ext cx="2016224"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p:cNvSpPr/>
          <p:nvPr/>
        </p:nvSpPr>
        <p:spPr>
          <a:xfrm>
            <a:off x="8544272" y="1808820"/>
            <a:ext cx="1907704" cy="7735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ounded Rectangle 8"/>
          <p:cNvSpPr/>
          <p:nvPr/>
        </p:nvSpPr>
        <p:spPr>
          <a:xfrm>
            <a:off x="4979876" y="3212976"/>
            <a:ext cx="2232248" cy="7183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ounded Rectangle 9"/>
          <p:cNvSpPr/>
          <p:nvPr/>
        </p:nvSpPr>
        <p:spPr>
          <a:xfrm>
            <a:off x="4979876" y="4293096"/>
            <a:ext cx="2232248"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2" name="Straight Arrow Connector 11"/>
          <p:cNvCxnSpPr>
            <a:stCxn id="4" idx="3"/>
          </p:cNvCxnSpPr>
          <p:nvPr/>
        </p:nvCxnSpPr>
        <p:spPr>
          <a:xfrm flipH="1">
            <a:off x="4961874" y="1202278"/>
            <a:ext cx="370366" cy="5345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p:cNvCxnSpPr>
          <p:nvPr/>
        </p:nvCxnSpPr>
        <p:spPr>
          <a:xfrm flipH="1">
            <a:off x="2999656" y="794940"/>
            <a:ext cx="2016224" cy="9778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5"/>
            <a:endCxn id="7" idx="0"/>
          </p:cNvCxnSpPr>
          <p:nvPr/>
        </p:nvCxnSpPr>
        <p:spPr>
          <a:xfrm>
            <a:off x="6859760" y="1202278"/>
            <a:ext cx="460376" cy="570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6"/>
          </p:cNvCxnSpPr>
          <p:nvPr/>
        </p:nvCxnSpPr>
        <p:spPr>
          <a:xfrm>
            <a:off x="7176121" y="794940"/>
            <a:ext cx="2122445" cy="9418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5015881" y="5355214"/>
            <a:ext cx="2304255" cy="10801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p:cNvSpPr/>
          <p:nvPr/>
        </p:nvSpPr>
        <p:spPr>
          <a:xfrm>
            <a:off x="1788065" y="5445224"/>
            <a:ext cx="2160240" cy="12241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2" name="Straight Arrow Connector 21"/>
          <p:cNvCxnSpPr>
            <a:stCxn id="20" idx="6"/>
          </p:cNvCxnSpPr>
          <p:nvPr/>
        </p:nvCxnSpPr>
        <p:spPr>
          <a:xfrm>
            <a:off x="3948306" y="6057292"/>
            <a:ext cx="101356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958762" y="4185084"/>
            <a:ext cx="2160240"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p:cNvSpPr/>
          <p:nvPr/>
        </p:nvSpPr>
        <p:spPr>
          <a:xfrm>
            <a:off x="8241138" y="4239090"/>
            <a:ext cx="2114854" cy="8280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9" name="Straight Arrow Connector 28"/>
          <p:cNvCxnSpPr>
            <a:stCxn id="5" idx="5"/>
          </p:cNvCxnSpPr>
          <p:nvPr/>
        </p:nvCxnSpPr>
        <p:spPr>
          <a:xfrm>
            <a:off x="3496476" y="2582376"/>
            <a:ext cx="1375389" cy="702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147057" y="2708921"/>
            <a:ext cx="466288" cy="4308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7" idx="4"/>
          </p:cNvCxnSpPr>
          <p:nvPr/>
        </p:nvCxnSpPr>
        <p:spPr>
          <a:xfrm flipH="1">
            <a:off x="6456040" y="2636913"/>
            <a:ext cx="864096" cy="502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7320136" y="2744924"/>
            <a:ext cx="2033972"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2"/>
          </p:cNvCxnSpPr>
          <p:nvPr/>
        </p:nvCxnSpPr>
        <p:spPr>
          <a:xfrm>
            <a:off x="6096000" y="3931314"/>
            <a:ext cx="0" cy="2537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6160456" y="5031178"/>
            <a:ext cx="1"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155006" y="4647039"/>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4" idx="2"/>
            <a:endCxn id="10" idx="3"/>
          </p:cNvCxnSpPr>
          <p:nvPr/>
        </p:nvCxnSpPr>
        <p:spPr>
          <a:xfrm flipH="1">
            <a:off x="7212124" y="4653136"/>
            <a:ext cx="102901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332240" y="476672"/>
            <a:ext cx="1555848" cy="707886"/>
          </a:xfrm>
          <a:prstGeom prst="rect">
            <a:avLst/>
          </a:prstGeom>
          <a:noFill/>
        </p:spPr>
        <p:txBody>
          <a:bodyPr wrap="square" rtlCol="0">
            <a:spAutoFit/>
          </a:bodyPr>
          <a:lstStyle/>
          <a:p>
            <a:pPr algn="ctr"/>
            <a:r>
              <a:rPr lang="en-IN" sz="2000" dirty="0"/>
              <a:t>District Unit of VBD</a:t>
            </a:r>
          </a:p>
        </p:txBody>
      </p:sp>
      <p:sp>
        <p:nvSpPr>
          <p:cNvPr id="48" name="TextBox 47"/>
          <p:cNvSpPr txBox="1"/>
          <p:nvPr/>
        </p:nvSpPr>
        <p:spPr>
          <a:xfrm>
            <a:off x="14388752" y="3645024"/>
            <a:ext cx="184731" cy="369332"/>
          </a:xfrm>
          <a:prstGeom prst="rect">
            <a:avLst/>
          </a:prstGeom>
          <a:noFill/>
        </p:spPr>
        <p:txBody>
          <a:bodyPr wrap="none" rtlCol="0">
            <a:spAutoFit/>
          </a:bodyPr>
          <a:lstStyle/>
          <a:p>
            <a:endParaRPr lang="en-IN" dirty="0"/>
          </a:p>
        </p:txBody>
      </p:sp>
      <p:sp>
        <p:nvSpPr>
          <p:cNvPr id="49" name="TextBox 48"/>
          <p:cNvSpPr txBox="1"/>
          <p:nvPr/>
        </p:nvSpPr>
        <p:spPr>
          <a:xfrm>
            <a:off x="2103175" y="1893464"/>
            <a:ext cx="1360915" cy="707886"/>
          </a:xfrm>
          <a:prstGeom prst="rect">
            <a:avLst/>
          </a:prstGeom>
          <a:noFill/>
        </p:spPr>
        <p:txBody>
          <a:bodyPr wrap="square" rtlCol="0">
            <a:spAutoFit/>
          </a:bodyPr>
          <a:lstStyle/>
          <a:p>
            <a:pPr algn="ctr"/>
            <a:r>
              <a:rPr lang="en-IN" sz="2000" dirty="0"/>
              <a:t>Religious Bodies</a:t>
            </a:r>
          </a:p>
        </p:txBody>
      </p:sp>
      <p:sp>
        <p:nvSpPr>
          <p:cNvPr id="52" name="TextBox 51"/>
          <p:cNvSpPr txBox="1"/>
          <p:nvPr/>
        </p:nvSpPr>
        <p:spPr>
          <a:xfrm>
            <a:off x="4184169" y="1917702"/>
            <a:ext cx="1551791" cy="707886"/>
          </a:xfrm>
          <a:prstGeom prst="rect">
            <a:avLst/>
          </a:prstGeom>
          <a:noFill/>
        </p:spPr>
        <p:txBody>
          <a:bodyPr wrap="square" rtlCol="0">
            <a:spAutoFit/>
          </a:bodyPr>
          <a:lstStyle/>
          <a:p>
            <a:r>
              <a:rPr lang="en-IN" sz="2000" dirty="0"/>
              <a:t>Indian Red Cross Society</a:t>
            </a:r>
          </a:p>
        </p:txBody>
      </p:sp>
      <p:sp>
        <p:nvSpPr>
          <p:cNvPr id="53" name="TextBox 52"/>
          <p:cNvSpPr txBox="1"/>
          <p:nvPr/>
        </p:nvSpPr>
        <p:spPr>
          <a:xfrm>
            <a:off x="6559451" y="1871969"/>
            <a:ext cx="1646735" cy="707886"/>
          </a:xfrm>
          <a:prstGeom prst="rect">
            <a:avLst/>
          </a:prstGeom>
          <a:noFill/>
        </p:spPr>
        <p:txBody>
          <a:bodyPr wrap="square" rtlCol="0">
            <a:spAutoFit/>
          </a:bodyPr>
          <a:lstStyle/>
          <a:p>
            <a:r>
              <a:rPr lang="en-IN" sz="2000" dirty="0"/>
              <a:t>Voluntary Organizations</a:t>
            </a:r>
          </a:p>
        </p:txBody>
      </p:sp>
      <p:sp>
        <p:nvSpPr>
          <p:cNvPr id="54" name="TextBox 53"/>
          <p:cNvSpPr txBox="1"/>
          <p:nvPr/>
        </p:nvSpPr>
        <p:spPr>
          <a:xfrm>
            <a:off x="9059848" y="1810989"/>
            <a:ext cx="1296144" cy="707886"/>
          </a:xfrm>
          <a:prstGeom prst="rect">
            <a:avLst/>
          </a:prstGeom>
          <a:noFill/>
        </p:spPr>
        <p:txBody>
          <a:bodyPr wrap="square" rtlCol="0">
            <a:spAutoFit/>
          </a:bodyPr>
          <a:lstStyle/>
          <a:p>
            <a:r>
              <a:rPr lang="en-IN" sz="2000" dirty="0"/>
              <a:t>Political Bodies</a:t>
            </a:r>
          </a:p>
        </p:txBody>
      </p:sp>
      <p:sp>
        <p:nvSpPr>
          <p:cNvPr id="55" name="TextBox 54"/>
          <p:cNvSpPr txBox="1"/>
          <p:nvPr/>
        </p:nvSpPr>
        <p:spPr>
          <a:xfrm>
            <a:off x="5015880" y="3224885"/>
            <a:ext cx="2160240" cy="707886"/>
          </a:xfrm>
          <a:prstGeom prst="rect">
            <a:avLst/>
          </a:prstGeom>
          <a:noFill/>
        </p:spPr>
        <p:txBody>
          <a:bodyPr wrap="square" rtlCol="0">
            <a:spAutoFit/>
          </a:bodyPr>
          <a:lstStyle/>
          <a:p>
            <a:pPr algn="ctr"/>
            <a:r>
              <a:rPr lang="en-IN" sz="2000" dirty="0"/>
              <a:t>Voluntary Blood Donors</a:t>
            </a:r>
          </a:p>
        </p:txBody>
      </p:sp>
      <p:sp>
        <p:nvSpPr>
          <p:cNvPr id="57" name="TextBox 56"/>
          <p:cNvSpPr txBox="1"/>
          <p:nvPr/>
        </p:nvSpPr>
        <p:spPr>
          <a:xfrm>
            <a:off x="5030044" y="4291500"/>
            <a:ext cx="2160240" cy="707886"/>
          </a:xfrm>
          <a:prstGeom prst="rect">
            <a:avLst/>
          </a:prstGeom>
          <a:noFill/>
        </p:spPr>
        <p:txBody>
          <a:bodyPr wrap="square" rtlCol="0">
            <a:spAutoFit/>
          </a:bodyPr>
          <a:lstStyle/>
          <a:p>
            <a:pPr algn="ctr"/>
            <a:r>
              <a:rPr lang="en-IN" sz="2000" dirty="0"/>
              <a:t>Blood Donation Camps</a:t>
            </a:r>
          </a:p>
        </p:txBody>
      </p:sp>
      <p:sp>
        <p:nvSpPr>
          <p:cNvPr id="58" name="TextBox 57"/>
          <p:cNvSpPr txBox="1"/>
          <p:nvPr/>
        </p:nvSpPr>
        <p:spPr>
          <a:xfrm>
            <a:off x="2103174" y="4293096"/>
            <a:ext cx="1688570" cy="707886"/>
          </a:xfrm>
          <a:prstGeom prst="rect">
            <a:avLst/>
          </a:prstGeom>
          <a:noFill/>
        </p:spPr>
        <p:txBody>
          <a:bodyPr wrap="square" rtlCol="0">
            <a:spAutoFit/>
          </a:bodyPr>
          <a:lstStyle/>
          <a:p>
            <a:pPr algn="ctr"/>
            <a:r>
              <a:rPr lang="en-IN" sz="2000" dirty="0"/>
              <a:t>Regular Camps</a:t>
            </a:r>
          </a:p>
        </p:txBody>
      </p:sp>
      <p:sp>
        <p:nvSpPr>
          <p:cNvPr id="59" name="TextBox 58"/>
          <p:cNvSpPr txBox="1"/>
          <p:nvPr/>
        </p:nvSpPr>
        <p:spPr>
          <a:xfrm>
            <a:off x="8658084" y="4305707"/>
            <a:ext cx="1296144" cy="707886"/>
          </a:xfrm>
          <a:prstGeom prst="rect">
            <a:avLst/>
          </a:prstGeom>
          <a:noFill/>
        </p:spPr>
        <p:txBody>
          <a:bodyPr wrap="square" rtlCol="0">
            <a:spAutoFit/>
          </a:bodyPr>
          <a:lstStyle/>
          <a:p>
            <a:pPr algn="ctr"/>
            <a:r>
              <a:rPr lang="en-IN" sz="2000" dirty="0"/>
              <a:t>Fixed Dates</a:t>
            </a:r>
          </a:p>
        </p:txBody>
      </p:sp>
      <p:sp>
        <p:nvSpPr>
          <p:cNvPr id="60" name="TextBox 59"/>
          <p:cNvSpPr txBox="1"/>
          <p:nvPr/>
        </p:nvSpPr>
        <p:spPr>
          <a:xfrm>
            <a:off x="2192051" y="5549461"/>
            <a:ext cx="1393301" cy="1015663"/>
          </a:xfrm>
          <a:prstGeom prst="rect">
            <a:avLst/>
          </a:prstGeom>
          <a:noFill/>
        </p:spPr>
        <p:txBody>
          <a:bodyPr wrap="square" rtlCol="0">
            <a:spAutoFit/>
          </a:bodyPr>
          <a:lstStyle/>
          <a:p>
            <a:pPr algn="ctr"/>
            <a:r>
              <a:rPr lang="en-IN" sz="2000" dirty="0"/>
              <a:t>State Blood Transfusion Council</a:t>
            </a:r>
          </a:p>
        </p:txBody>
      </p:sp>
      <p:sp>
        <p:nvSpPr>
          <p:cNvPr id="61" name="TextBox 60"/>
          <p:cNvSpPr txBox="1"/>
          <p:nvPr/>
        </p:nvSpPr>
        <p:spPr>
          <a:xfrm>
            <a:off x="5329350" y="5497778"/>
            <a:ext cx="1709747" cy="830997"/>
          </a:xfrm>
          <a:prstGeom prst="rect">
            <a:avLst/>
          </a:prstGeom>
          <a:noFill/>
        </p:spPr>
        <p:txBody>
          <a:bodyPr wrap="square" rtlCol="0">
            <a:spAutoFit/>
          </a:bodyPr>
          <a:lstStyle/>
          <a:p>
            <a:pPr algn="ctr"/>
            <a:r>
              <a:rPr lang="en-IN" sz="2400" dirty="0"/>
              <a:t>Blood Bank (Licensed)</a:t>
            </a:r>
          </a:p>
        </p:txBody>
      </p:sp>
    </p:spTree>
    <p:extLst>
      <p:ext uri="{BB962C8B-B14F-4D97-AF65-F5344CB8AC3E}">
        <p14:creationId xmlns:p14="http://schemas.microsoft.com/office/powerpoint/2010/main" xmlns="" val="14077495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Estimation of Requirement of Blood</a:t>
            </a:r>
            <a:endParaRPr lang="en-IN" b="1" dirty="0"/>
          </a:p>
        </p:txBody>
      </p:sp>
      <p:sp>
        <p:nvSpPr>
          <p:cNvPr id="3" name="Content Placeholder 2"/>
          <p:cNvSpPr>
            <a:spLocks noGrp="1"/>
          </p:cNvSpPr>
          <p:nvPr>
            <p:ph idx="1"/>
          </p:nvPr>
        </p:nvSpPr>
        <p:spPr/>
        <p:txBody>
          <a:bodyPr/>
          <a:lstStyle/>
          <a:p>
            <a:pPr marL="0" indent="0">
              <a:buNone/>
            </a:pPr>
            <a:r>
              <a:rPr lang="en-IN" dirty="0" smtClean="0"/>
              <a:t>Four Approaches</a:t>
            </a:r>
          </a:p>
          <a:p>
            <a:pPr lvl="2" indent="-342900"/>
            <a:r>
              <a:rPr lang="en-IN" sz="3200" dirty="0"/>
              <a:t>In relation to hospital beds</a:t>
            </a:r>
          </a:p>
          <a:p>
            <a:pPr lvl="2" indent="-342900"/>
            <a:r>
              <a:rPr lang="en-IN" sz="3200" dirty="0"/>
              <a:t>In relation to total population</a:t>
            </a:r>
          </a:p>
          <a:p>
            <a:pPr lvl="2" indent="-342900"/>
            <a:r>
              <a:rPr lang="en-IN" sz="3200" dirty="0"/>
              <a:t>In relation to medical facility available in the region</a:t>
            </a:r>
          </a:p>
          <a:p>
            <a:pPr lvl="2" indent="-342900"/>
            <a:r>
              <a:rPr lang="en-IN" sz="3200" dirty="0"/>
              <a:t>In relation to past blood usage</a:t>
            </a:r>
          </a:p>
          <a:p>
            <a:pPr marL="800100" lvl="2" indent="0" algn="r">
              <a:buNone/>
            </a:pPr>
            <a:endParaRPr lang="en-IN" dirty="0" smtClean="0"/>
          </a:p>
          <a:p>
            <a:pPr marL="800100" lvl="2" indent="0" algn="r">
              <a:buNone/>
            </a:pPr>
            <a:r>
              <a:rPr lang="en-IN" dirty="0" smtClean="0"/>
              <a:t>Source- WHO-BSI/GDBS 2007</a:t>
            </a:r>
            <a:endParaRPr lang="en-IN" dirty="0"/>
          </a:p>
        </p:txBody>
      </p:sp>
    </p:spTree>
    <p:extLst>
      <p:ext uri="{BB962C8B-B14F-4D97-AF65-F5344CB8AC3E}">
        <p14:creationId xmlns:p14="http://schemas.microsoft.com/office/powerpoint/2010/main" xmlns="" val="8235393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152"/>
            <a:ext cx="8229600" cy="1143000"/>
          </a:xfrm>
        </p:spPr>
        <p:txBody>
          <a:bodyPr>
            <a:normAutofit/>
          </a:bodyPr>
          <a:lstStyle/>
          <a:p>
            <a:r>
              <a:rPr lang="en-US" sz="2800" b="1" dirty="0">
                <a:latin typeface="Arial" pitchFamily="34" charset="0"/>
                <a:cs typeface="Arial" pitchFamily="34" charset="0"/>
              </a:rPr>
              <a:t>Blood donation in camps</a:t>
            </a:r>
            <a:endParaRPr lang="en-IN" sz="2800" b="1" dirty="0">
              <a:latin typeface="Arial" pitchFamily="34" charset="0"/>
              <a:cs typeface="Arial" pitchFamily="34" charset="0"/>
            </a:endParaRPr>
          </a:p>
        </p:txBody>
      </p:sp>
      <p:sp>
        <p:nvSpPr>
          <p:cNvPr id="3" name="Content Placeholder 2"/>
          <p:cNvSpPr>
            <a:spLocks noGrp="1"/>
          </p:cNvSpPr>
          <p:nvPr>
            <p:ph idx="1"/>
          </p:nvPr>
        </p:nvSpPr>
        <p:spPr>
          <a:xfrm>
            <a:off x="1978269" y="990600"/>
            <a:ext cx="8458200" cy="5283200"/>
          </a:xfrm>
        </p:spPr>
        <p:txBody>
          <a:bodyPr>
            <a:normAutofit/>
          </a:bodyPr>
          <a:lstStyle/>
          <a:p>
            <a:pPr marL="0" indent="0">
              <a:buNone/>
            </a:pPr>
            <a:r>
              <a:rPr lang="en-US" b="1" dirty="0">
                <a:latin typeface="Arial" pitchFamily="34" charset="0"/>
                <a:cs typeface="Arial" pitchFamily="34" charset="0"/>
              </a:rPr>
              <a:t>Advantages:</a:t>
            </a:r>
          </a:p>
          <a:p>
            <a:pPr>
              <a:buFont typeface="Wingdings" panose="05000000000000000000" pitchFamily="2" charset="2"/>
              <a:buChar char="Ø"/>
            </a:pPr>
            <a:r>
              <a:rPr lang="en-US" sz="2400" dirty="0">
                <a:latin typeface="Arial" pitchFamily="34" charset="0"/>
                <a:cs typeface="Arial" pitchFamily="34" charset="0"/>
              </a:rPr>
              <a:t>Voluntary blood donations</a:t>
            </a:r>
          </a:p>
          <a:p>
            <a:pPr>
              <a:buFont typeface="Wingdings" panose="05000000000000000000" pitchFamily="2" charset="2"/>
              <a:buChar char="Ø"/>
            </a:pPr>
            <a:r>
              <a:rPr lang="en-US" sz="2400" dirty="0">
                <a:latin typeface="Arial" pitchFamily="34" charset="0"/>
                <a:cs typeface="Arial" pitchFamily="34" charset="0"/>
              </a:rPr>
              <a:t>Healthy pool of donors</a:t>
            </a:r>
          </a:p>
          <a:p>
            <a:pPr>
              <a:buFont typeface="Wingdings" panose="05000000000000000000" pitchFamily="2" charset="2"/>
              <a:buChar char="Ø"/>
            </a:pPr>
            <a:r>
              <a:rPr lang="en-US" sz="2400" dirty="0">
                <a:latin typeface="Arial" pitchFamily="34" charset="0"/>
                <a:cs typeface="Arial" pitchFamily="34" charset="0"/>
              </a:rPr>
              <a:t>Convenient to donors</a:t>
            </a:r>
          </a:p>
          <a:p>
            <a:pPr>
              <a:buFont typeface="Wingdings" panose="05000000000000000000" pitchFamily="2" charset="2"/>
              <a:buChar char="Ø"/>
            </a:pPr>
            <a:r>
              <a:rPr lang="en-US" sz="2400" dirty="0">
                <a:latin typeface="Arial" pitchFamily="34" charset="0"/>
                <a:cs typeface="Arial" pitchFamily="34" charset="0"/>
              </a:rPr>
              <a:t>Friendly atmosphere</a:t>
            </a:r>
          </a:p>
          <a:p>
            <a:pPr>
              <a:buFont typeface="Wingdings" panose="05000000000000000000" pitchFamily="2" charset="2"/>
              <a:buChar char="Ø"/>
            </a:pPr>
            <a:r>
              <a:rPr lang="en-US" sz="2400" dirty="0">
                <a:latin typeface="Arial" pitchFamily="34" charset="0"/>
                <a:cs typeface="Arial" pitchFamily="34" charset="0"/>
              </a:rPr>
              <a:t>Retention of regular donors</a:t>
            </a:r>
          </a:p>
          <a:p>
            <a:pPr marL="0" indent="0">
              <a:buNone/>
            </a:pPr>
            <a:endParaRPr lang="en-US" sz="2000" dirty="0">
              <a:latin typeface="Arial" pitchFamily="34" charset="0"/>
              <a:cs typeface="Arial" pitchFamily="34" charset="0"/>
            </a:endParaRPr>
          </a:p>
          <a:p>
            <a:pPr marL="0" indent="0">
              <a:buNone/>
            </a:pPr>
            <a:r>
              <a:rPr lang="en-US" b="1" dirty="0">
                <a:latin typeface="Arial" pitchFamily="34" charset="0"/>
                <a:cs typeface="Arial" pitchFamily="34" charset="0"/>
              </a:rPr>
              <a:t>Disadvantages:</a:t>
            </a:r>
            <a:r>
              <a:rPr lang="en-US" sz="2400" dirty="0">
                <a:latin typeface="Arial" pitchFamily="34" charset="0"/>
                <a:cs typeface="Arial" pitchFamily="34" charset="0"/>
              </a:rPr>
              <a:t> </a:t>
            </a:r>
          </a:p>
          <a:p>
            <a:pPr>
              <a:buFont typeface="Wingdings" panose="05000000000000000000" pitchFamily="2" charset="2"/>
              <a:buChar char="Ø"/>
            </a:pPr>
            <a:r>
              <a:rPr lang="en-US" sz="2400" dirty="0">
                <a:latin typeface="Arial" pitchFamily="34" charset="0"/>
                <a:cs typeface="Arial" pitchFamily="34" charset="0"/>
              </a:rPr>
              <a:t>Increased tendency of donor reactions</a:t>
            </a:r>
          </a:p>
          <a:p>
            <a:pPr>
              <a:buFont typeface="Wingdings" panose="05000000000000000000" pitchFamily="2" charset="2"/>
              <a:buChar char="Ø"/>
            </a:pPr>
            <a:r>
              <a:rPr lang="en-US" sz="2400" dirty="0">
                <a:latin typeface="Arial" pitchFamily="34" charset="0"/>
                <a:cs typeface="Arial" pitchFamily="34" charset="0"/>
              </a:rPr>
              <a:t>Inconvenience to blood bank team if outdoors</a:t>
            </a:r>
          </a:p>
          <a:p>
            <a:pPr>
              <a:buFont typeface="Wingdings" panose="05000000000000000000" pitchFamily="2" charset="2"/>
              <a:buChar char="Ø"/>
            </a:pPr>
            <a:endParaRPr lang="en-IN" sz="2400" dirty="0">
              <a:latin typeface="Arial" pitchFamily="34" charset="0"/>
              <a:cs typeface="Arial" pitchFamily="34" charset="0"/>
            </a:endParaRPr>
          </a:p>
        </p:txBody>
      </p:sp>
    </p:spTree>
    <p:extLst>
      <p:ext uri="{BB962C8B-B14F-4D97-AF65-F5344CB8AC3E}">
        <p14:creationId xmlns:p14="http://schemas.microsoft.com/office/powerpoint/2010/main" xmlns="" val="38197157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Arial" pitchFamily="34" charset="0"/>
                <a:cs typeface="Arial" pitchFamily="34" charset="0"/>
              </a:rPr>
              <a:t>Sites for Blood Donation Camp</a:t>
            </a:r>
            <a:endParaRPr lang="en-IN" sz="2800" b="1" dirty="0">
              <a:latin typeface="Arial" pitchFamily="34" charset="0"/>
              <a:cs typeface="Arial" pitchFamily="34" charset="0"/>
            </a:endParaRPr>
          </a:p>
        </p:txBody>
      </p:sp>
      <p:sp>
        <p:nvSpPr>
          <p:cNvPr id="3" name="Content Placeholder 2"/>
          <p:cNvSpPr>
            <a:spLocks noGrp="1"/>
          </p:cNvSpPr>
          <p:nvPr>
            <p:ph idx="1"/>
          </p:nvPr>
        </p:nvSpPr>
        <p:spPr>
          <a:xfrm>
            <a:off x="1660812" y="1066801"/>
            <a:ext cx="8928992" cy="4525963"/>
          </a:xfrm>
        </p:spPr>
        <p:txBody>
          <a:bodyPr>
            <a:normAutofit/>
          </a:bodyPr>
          <a:lstStyle/>
          <a:p>
            <a:pPr>
              <a:buFont typeface="Wingdings" panose="05000000000000000000" pitchFamily="2" charset="2"/>
              <a:buChar char="Ø"/>
            </a:pPr>
            <a:r>
              <a:rPr lang="en-US" sz="2400" dirty="0">
                <a:latin typeface="Arial" pitchFamily="34" charset="0"/>
                <a:cs typeface="Arial" pitchFamily="34" charset="0"/>
              </a:rPr>
              <a:t>Educational institutions</a:t>
            </a:r>
          </a:p>
          <a:p>
            <a:pPr>
              <a:buFont typeface="Wingdings" panose="05000000000000000000" pitchFamily="2" charset="2"/>
              <a:buChar char="Ø"/>
            </a:pPr>
            <a:r>
              <a:rPr lang="en-US" sz="2400" dirty="0">
                <a:latin typeface="Arial" pitchFamily="34" charset="0"/>
                <a:cs typeface="Arial" pitchFamily="34" charset="0"/>
              </a:rPr>
              <a:t>Offices ,Banks</a:t>
            </a:r>
          </a:p>
          <a:p>
            <a:pPr>
              <a:buFont typeface="Wingdings" panose="05000000000000000000" pitchFamily="2" charset="2"/>
              <a:buChar char="Ø"/>
            </a:pPr>
            <a:r>
              <a:rPr lang="en-US" sz="2400" dirty="0">
                <a:latin typeface="Arial" pitchFamily="34" charset="0"/>
                <a:cs typeface="Arial" pitchFamily="34" charset="0"/>
              </a:rPr>
              <a:t>Sports associations, fitness club</a:t>
            </a:r>
          </a:p>
          <a:p>
            <a:pPr>
              <a:buFont typeface="Wingdings" panose="05000000000000000000" pitchFamily="2" charset="2"/>
              <a:buChar char="Ø"/>
            </a:pPr>
            <a:r>
              <a:rPr lang="en-US" sz="2400" dirty="0">
                <a:latin typeface="Arial" pitchFamily="34" charset="0"/>
                <a:cs typeface="Arial" pitchFamily="34" charset="0"/>
              </a:rPr>
              <a:t>Religious associations</a:t>
            </a:r>
          </a:p>
          <a:p>
            <a:pPr marL="0" indent="0">
              <a:buNone/>
            </a:pPr>
            <a:endParaRPr lang="en-US" sz="2400" dirty="0">
              <a:latin typeface="Arial" pitchFamily="34" charset="0"/>
              <a:cs typeface="Arial" pitchFamily="34" charset="0"/>
            </a:endParaRPr>
          </a:p>
          <a:p>
            <a:pPr marL="0" indent="0">
              <a:buNone/>
            </a:pPr>
            <a:r>
              <a:rPr lang="en-US" sz="2400" dirty="0">
                <a:latin typeface="Arial" pitchFamily="34" charset="0"/>
                <a:cs typeface="Arial" pitchFamily="34" charset="0"/>
              </a:rPr>
              <a:t>   Not in areas with predominantly high risk population</a:t>
            </a:r>
          </a:p>
          <a:p>
            <a:endParaRPr lang="en-IN" sz="2400" dirty="0">
              <a:latin typeface="Arial" pitchFamily="34" charset="0"/>
              <a:cs typeface="Arial" pitchFamily="34" charset="0"/>
            </a:endParaRPr>
          </a:p>
        </p:txBody>
      </p:sp>
    </p:spTree>
    <p:extLst>
      <p:ext uri="{BB962C8B-B14F-4D97-AF65-F5344CB8AC3E}">
        <p14:creationId xmlns:p14="http://schemas.microsoft.com/office/powerpoint/2010/main" xmlns="" val="18673586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a:latin typeface="Arial" pitchFamily="34" charset="0"/>
                <a:cs typeface="Arial" pitchFamily="34" charset="0"/>
              </a:rPr>
              <a:t>        </a:t>
            </a:r>
            <a:r>
              <a:rPr lang="en-IN" sz="3600" b="1" dirty="0">
                <a:latin typeface="Arial" pitchFamily="34" charset="0"/>
                <a:cs typeface="Arial" pitchFamily="34" charset="0"/>
              </a:rPr>
              <a:t>ORGANIZERS</a:t>
            </a:r>
          </a:p>
        </p:txBody>
      </p:sp>
      <p:sp>
        <p:nvSpPr>
          <p:cNvPr id="3" name="Content Placeholder 2"/>
          <p:cNvSpPr>
            <a:spLocks noGrp="1"/>
          </p:cNvSpPr>
          <p:nvPr>
            <p:ph idx="1"/>
          </p:nvPr>
        </p:nvSpPr>
        <p:spPr>
          <a:xfrm>
            <a:off x="1631504" y="1143001"/>
            <a:ext cx="8884096" cy="5359399"/>
          </a:xfrm>
        </p:spPr>
        <p:txBody>
          <a:bodyPr>
            <a:noAutofit/>
          </a:bodyPr>
          <a:lstStyle/>
          <a:p>
            <a:pPr marL="514350" indent="-514350">
              <a:buFont typeface="+mj-lt"/>
              <a:buAutoNum type="arabicPeriod"/>
            </a:pPr>
            <a:r>
              <a:rPr lang="en-IN" sz="2400" dirty="0">
                <a:latin typeface="Arial" pitchFamily="34" charset="0"/>
                <a:cs typeface="Arial" pitchFamily="34" charset="0"/>
              </a:rPr>
              <a:t>Licensed designated Regional Blood Transfusion Centre</a:t>
            </a:r>
          </a:p>
          <a:p>
            <a:pPr marL="514350" indent="-514350">
              <a:buFont typeface="+mj-lt"/>
              <a:buAutoNum type="arabicPeriod"/>
            </a:pPr>
            <a:r>
              <a:rPr lang="en-IN" sz="2400" dirty="0">
                <a:latin typeface="Arial" pitchFamily="34" charset="0"/>
                <a:cs typeface="Arial" pitchFamily="34" charset="0"/>
              </a:rPr>
              <a:t>Licensed Government </a:t>
            </a:r>
            <a:r>
              <a:rPr lang="en-IN" dirty="0">
                <a:latin typeface="Arial" pitchFamily="34" charset="0"/>
                <a:cs typeface="Arial" pitchFamily="34" charset="0"/>
              </a:rPr>
              <a:t>B</a:t>
            </a:r>
            <a:r>
              <a:rPr lang="en-IN" sz="2400" dirty="0">
                <a:latin typeface="Arial" pitchFamily="34" charset="0"/>
                <a:cs typeface="Arial" pitchFamily="34" charset="0"/>
              </a:rPr>
              <a:t>lood </a:t>
            </a:r>
            <a:r>
              <a:rPr lang="en-IN" dirty="0" smtClean="0">
                <a:latin typeface="Arial" pitchFamily="34" charset="0"/>
                <a:cs typeface="Arial" pitchFamily="34" charset="0"/>
              </a:rPr>
              <a:t>Centre</a:t>
            </a:r>
            <a:r>
              <a:rPr lang="en-IN" sz="2400" dirty="0">
                <a:latin typeface="Arial" pitchFamily="34" charset="0"/>
                <a:cs typeface="Arial" pitchFamily="34" charset="0"/>
              </a:rPr>
              <a:t> </a:t>
            </a:r>
          </a:p>
          <a:p>
            <a:pPr marL="514350" indent="-514350">
              <a:buFont typeface="+mj-lt"/>
              <a:buAutoNum type="arabicPeriod"/>
            </a:pPr>
            <a:r>
              <a:rPr lang="en-IN" sz="2400" dirty="0">
                <a:latin typeface="Arial" pitchFamily="34" charset="0"/>
                <a:cs typeface="Arial" pitchFamily="34" charset="0"/>
              </a:rPr>
              <a:t>Indian Red Cross Society</a:t>
            </a:r>
          </a:p>
          <a:p>
            <a:pPr marL="514350" indent="-514350">
              <a:buFont typeface="+mj-lt"/>
              <a:buAutoNum type="arabicPeriod"/>
            </a:pPr>
            <a:r>
              <a:rPr lang="en-IN" sz="2400" dirty="0">
                <a:latin typeface="Arial" pitchFamily="34" charset="0"/>
                <a:cs typeface="Arial" pitchFamily="34" charset="0"/>
              </a:rPr>
              <a:t>Licenced </a:t>
            </a:r>
            <a:r>
              <a:rPr lang="en-IN" dirty="0">
                <a:latin typeface="Arial" pitchFamily="34" charset="0"/>
                <a:cs typeface="Arial" pitchFamily="34" charset="0"/>
              </a:rPr>
              <a:t>B</a:t>
            </a:r>
            <a:r>
              <a:rPr lang="en-IN" sz="2400" dirty="0">
                <a:latin typeface="Arial" pitchFamily="34" charset="0"/>
                <a:cs typeface="Arial" pitchFamily="34" charset="0"/>
              </a:rPr>
              <a:t>lood Centre run by registered voluntary or charitable organizations recognized by State or Union Territory Blood Transfusion Council (BTC)</a:t>
            </a:r>
          </a:p>
        </p:txBody>
      </p:sp>
      <p:sp>
        <p:nvSpPr>
          <p:cNvPr id="4" name="Footer Placeholder 3"/>
          <p:cNvSpPr>
            <a:spLocks noGrp="1"/>
          </p:cNvSpPr>
          <p:nvPr>
            <p:ph type="ftr" sz="quarter" idx="11"/>
          </p:nvPr>
        </p:nvSpPr>
        <p:spPr>
          <a:xfrm>
            <a:off x="7162800" y="5765801"/>
            <a:ext cx="2895600" cy="365125"/>
          </a:xfrm>
        </p:spPr>
        <p:txBody>
          <a:bodyPr/>
          <a:lstStyle/>
          <a:p>
            <a:r>
              <a:rPr lang="en-IN" sz="1600" dirty="0">
                <a:solidFill>
                  <a:schemeClr val="tx1"/>
                </a:solidFill>
                <a:latin typeface="Arial" pitchFamily="34" charset="0"/>
                <a:cs typeface="Arial" pitchFamily="34" charset="0"/>
              </a:rPr>
              <a:t>Source: DGHS</a:t>
            </a:r>
          </a:p>
        </p:txBody>
      </p:sp>
    </p:spTree>
    <p:extLst>
      <p:ext uri="{BB962C8B-B14F-4D97-AF65-F5344CB8AC3E}">
        <p14:creationId xmlns:p14="http://schemas.microsoft.com/office/powerpoint/2010/main" xmlns="" val="35735049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69604" y="609600"/>
            <a:ext cx="8928992" cy="685800"/>
          </a:xfrm>
        </p:spPr>
        <p:txBody>
          <a:bodyPr>
            <a:normAutofit fontScale="90000"/>
          </a:bodyPr>
          <a:lstStyle/>
          <a:p>
            <a:r>
              <a:rPr lang="en-US" sz="3600" b="1" dirty="0">
                <a:latin typeface="Arial" pitchFamily="34" charset="0"/>
                <a:cs typeface="Arial" pitchFamily="34" charset="0"/>
              </a:rPr>
              <a:t>Organisations involved  in holding a blood donation camp</a:t>
            </a:r>
            <a:r>
              <a:rPr lang="en-US" sz="3600" dirty="0">
                <a:solidFill>
                  <a:srgbClr val="FF0000"/>
                </a:solidFill>
                <a:latin typeface="Arial" pitchFamily="34" charset="0"/>
                <a:cs typeface="Arial" pitchFamily="34" charset="0"/>
              </a:rPr>
              <a:t/>
            </a:r>
            <a:br>
              <a:rPr lang="en-US" sz="3600" dirty="0">
                <a:solidFill>
                  <a:srgbClr val="FF0000"/>
                </a:solidFill>
                <a:latin typeface="Arial" pitchFamily="34" charset="0"/>
                <a:cs typeface="Arial" pitchFamily="34" charset="0"/>
              </a:rPr>
            </a:br>
            <a:endParaRPr lang="en-IN" sz="3600" dirty="0">
              <a:solidFill>
                <a:srgbClr val="FF00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0" indent="0">
              <a:buNone/>
            </a:pPr>
            <a:endParaRPr lang="en-IN" sz="2400" dirty="0">
              <a:latin typeface="Arial" pitchFamily="34" charset="0"/>
              <a:cs typeface="Arial" pitchFamily="34" charset="0"/>
            </a:endParaRPr>
          </a:p>
          <a:p>
            <a:pPr marL="0" indent="0">
              <a:buNone/>
            </a:pPr>
            <a:endParaRPr lang="en-IN" sz="2400" dirty="0">
              <a:latin typeface="Arial" pitchFamily="34" charset="0"/>
              <a:cs typeface="Arial" pitchFamily="34" charset="0"/>
            </a:endParaRPr>
          </a:p>
          <a:p>
            <a:pPr marL="0" indent="0">
              <a:buNone/>
            </a:pPr>
            <a:r>
              <a:rPr lang="en-IN" sz="2400" dirty="0">
                <a:latin typeface="Arial" pitchFamily="34" charset="0"/>
                <a:cs typeface="Arial" pitchFamily="34" charset="0"/>
              </a:rPr>
              <a:t>Involvement of following partners is essential to hold a blood donation camp:</a:t>
            </a:r>
          </a:p>
          <a:p>
            <a:pPr marL="457200" indent="-457200">
              <a:buFont typeface="+mj-lt"/>
              <a:buAutoNum type="arabicPeriod"/>
            </a:pPr>
            <a:r>
              <a:rPr lang="en-US" sz="2400" dirty="0">
                <a:latin typeface="Arial" pitchFamily="34" charset="0"/>
                <a:cs typeface="Arial" pitchFamily="34" charset="0"/>
              </a:rPr>
              <a:t>State blood transfusion council</a:t>
            </a:r>
          </a:p>
          <a:p>
            <a:pPr marL="457200" indent="-457200">
              <a:buFont typeface="+mj-lt"/>
              <a:buAutoNum type="arabicPeriod"/>
            </a:pPr>
            <a:r>
              <a:rPr lang="en-US" sz="2400" dirty="0">
                <a:latin typeface="Arial" pitchFamily="34" charset="0"/>
                <a:cs typeface="Arial" pitchFamily="34" charset="0"/>
              </a:rPr>
              <a:t>Blood </a:t>
            </a:r>
            <a:r>
              <a:rPr lang="en-US" dirty="0" smtClean="0">
                <a:latin typeface="Arial" pitchFamily="34" charset="0"/>
                <a:cs typeface="Arial" pitchFamily="34" charset="0"/>
              </a:rPr>
              <a:t>Centre</a:t>
            </a:r>
            <a:endParaRPr lang="en-US" sz="2400" dirty="0">
              <a:latin typeface="Arial" pitchFamily="34" charset="0"/>
              <a:cs typeface="Arial" pitchFamily="34" charset="0"/>
            </a:endParaRPr>
          </a:p>
          <a:p>
            <a:pPr marL="457200" indent="-457200">
              <a:buFont typeface="+mj-lt"/>
              <a:buAutoNum type="arabicPeriod"/>
            </a:pPr>
            <a:r>
              <a:rPr lang="en-US" sz="2400" dirty="0">
                <a:latin typeface="Arial" pitchFamily="34" charset="0"/>
                <a:cs typeface="Arial" pitchFamily="34" charset="0"/>
              </a:rPr>
              <a:t>Blood donor organisation/NGO</a:t>
            </a:r>
          </a:p>
          <a:p>
            <a:pPr marL="457200" indent="-457200">
              <a:buFont typeface="+mj-lt"/>
              <a:buAutoNum type="arabicPeriod"/>
            </a:pPr>
            <a:r>
              <a:rPr lang="en-US" sz="2400" dirty="0">
                <a:latin typeface="Arial" pitchFamily="34" charset="0"/>
                <a:cs typeface="Arial" pitchFamily="34" charset="0"/>
              </a:rPr>
              <a:t>Organisers/ Sponsors</a:t>
            </a:r>
          </a:p>
          <a:p>
            <a:pPr marL="457200" indent="-457200">
              <a:buFont typeface="+mj-lt"/>
              <a:buAutoNum type="arabicPeriod"/>
            </a:pPr>
            <a:r>
              <a:rPr lang="en-US" sz="2400" dirty="0">
                <a:latin typeface="Arial" pitchFamily="34" charset="0"/>
                <a:cs typeface="Arial" pitchFamily="34" charset="0"/>
              </a:rPr>
              <a:t>Donor motivators/ social workers </a:t>
            </a:r>
            <a:endParaRPr lang="en-IN" sz="2400" dirty="0"/>
          </a:p>
        </p:txBody>
      </p:sp>
      <p:sp>
        <p:nvSpPr>
          <p:cNvPr id="2" name="Footer Placeholder 1"/>
          <p:cNvSpPr>
            <a:spLocks noGrp="1"/>
          </p:cNvSpPr>
          <p:nvPr>
            <p:ph type="ftr" sz="quarter" idx="11"/>
          </p:nvPr>
        </p:nvSpPr>
        <p:spPr>
          <a:xfrm>
            <a:off x="5486400" y="5969000"/>
            <a:ext cx="4953000" cy="508000"/>
          </a:xfrm>
        </p:spPr>
        <p:txBody>
          <a:bodyPr/>
          <a:lstStyle/>
          <a:p>
            <a:r>
              <a:rPr lang="en-IN" sz="1600" dirty="0">
                <a:latin typeface="Arial" pitchFamily="34" charset="0"/>
                <a:cs typeface="Arial" pitchFamily="34" charset="0"/>
              </a:rPr>
              <a:t>NACO 2007: Voluntary Blood Donation Programme</a:t>
            </a:r>
          </a:p>
        </p:txBody>
      </p:sp>
    </p:spTree>
    <p:extLst>
      <p:ext uri="{BB962C8B-B14F-4D97-AF65-F5344CB8AC3E}">
        <p14:creationId xmlns:p14="http://schemas.microsoft.com/office/powerpoint/2010/main" xmlns="" val="17537607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928992" cy="264368"/>
          </a:xfrm>
        </p:spPr>
        <p:txBody>
          <a:bodyPr>
            <a:noAutofit/>
          </a:bodyPr>
          <a:lstStyle/>
          <a:p>
            <a:r>
              <a:rPr lang="en-IN" sz="3200" b="1" dirty="0">
                <a:latin typeface="Arial" pitchFamily="34" charset="0"/>
                <a:cs typeface="Arial" pitchFamily="34" charset="0"/>
              </a:rPr>
              <a:t/>
            </a:r>
            <a:br>
              <a:rPr lang="en-IN" sz="3200" b="1" dirty="0">
                <a:latin typeface="Arial" pitchFamily="34" charset="0"/>
                <a:cs typeface="Arial" pitchFamily="34" charset="0"/>
              </a:rPr>
            </a:br>
            <a:r>
              <a:rPr lang="en-IN" sz="2800" b="1" dirty="0">
                <a:latin typeface="Arial" pitchFamily="34" charset="0"/>
                <a:cs typeface="Arial" pitchFamily="34" charset="0"/>
              </a:rPr>
              <a:t>Designated Regional Blood Transfusion Centre</a:t>
            </a:r>
          </a:p>
        </p:txBody>
      </p:sp>
      <p:sp>
        <p:nvSpPr>
          <p:cNvPr id="3" name="Content Placeholder 2"/>
          <p:cNvSpPr>
            <a:spLocks noGrp="1"/>
          </p:cNvSpPr>
          <p:nvPr>
            <p:ph idx="1"/>
          </p:nvPr>
        </p:nvSpPr>
        <p:spPr>
          <a:xfrm>
            <a:off x="1526931" y="1295400"/>
            <a:ext cx="9144000" cy="5359400"/>
          </a:xfrm>
        </p:spPr>
        <p:txBody>
          <a:bodyPr>
            <a:noAutofit/>
          </a:bodyPr>
          <a:lstStyle/>
          <a:p>
            <a:r>
              <a:rPr lang="en-IN" sz="2400" dirty="0">
                <a:latin typeface="Arial" pitchFamily="34" charset="0"/>
                <a:cs typeface="Arial" pitchFamily="34" charset="0"/>
              </a:rPr>
              <a:t>Approved and designated by a BTC constituted by a State Government</a:t>
            </a:r>
          </a:p>
          <a:p>
            <a:r>
              <a:rPr lang="en-IN" sz="2400" dirty="0">
                <a:latin typeface="Arial" pitchFamily="34" charset="0"/>
                <a:cs typeface="Arial" pitchFamily="34" charset="0"/>
              </a:rPr>
              <a:t>Licensed and approved by the Licensing Authority and Central Licence Approving Authority</a:t>
            </a:r>
          </a:p>
          <a:p>
            <a:r>
              <a:rPr lang="en-IN" sz="2400" dirty="0">
                <a:latin typeface="Arial" pitchFamily="34" charset="0"/>
                <a:cs typeface="Arial" pitchFamily="34" charset="0"/>
              </a:rPr>
              <a:t>To collect, process and distribute blood and its components </a:t>
            </a:r>
          </a:p>
          <a:p>
            <a:r>
              <a:rPr lang="en-IN" sz="2400" dirty="0">
                <a:latin typeface="Arial" pitchFamily="34" charset="0"/>
                <a:cs typeface="Arial" pitchFamily="34" charset="0"/>
              </a:rPr>
              <a:t>To fulfill needs of the region</a:t>
            </a:r>
          </a:p>
        </p:txBody>
      </p:sp>
      <p:sp>
        <p:nvSpPr>
          <p:cNvPr id="4" name="Footer Placeholder 3"/>
          <p:cNvSpPr>
            <a:spLocks noGrp="1"/>
          </p:cNvSpPr>
          <p:nvPr>
            <p:ph type="ftr" sz="quarter" idx="11"/>
          </p:nvPr>
        </p:nvSpPr>
        <p:spPr>
          <a:xfrm>
            <a:off x="7086600" y="5969001"/>
            <a:ext cx="2895600" cy="365125"/>
          </a:xfrm>
        </p:spPr>
        <p:txBody>
          <a:bodyPr/>
          <a:lstStyle/>
          <a:p>
            <a:r>
              <a:rPr lang="en-IN" sz="1600" dirty="0">
                <a:solidFill>
                  <a:schemeClr val="tx1"/>
                </a:solidFill>
                <a:latin typeface="Arial" pitchFamily="34" charset="0"/>
                <a:cs typeface="Arial" pitchFamily="34" charset="0"/>
              </a:rPr>
              <a:t>Source: DGHS</a:t>
            </a:r>
          </a:p>
        </p:txBody>
      </p:sp>
    </p:spTree>
    <p:extLst>
      <p:ext uri="{BB962C8B-B14F-4D97-AF65-F5344CB8AC3E}">
        <p14:creationId xmlns:p14="http://schemas.microsoft.com/office/powerpoint/2010/main" xmlns="" val="7759945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150" y="0"/>
            <a:ext cx="8229600" cy="1143000"/>
          </a:xfrm>
        </p:spPr>
        <p:txBody>
          <a:bodyPr>
            <a:normAutofit/>
          </a:bodyPr>
          <a:lstStyle/>
          <a:p>
            <a:r>
              <a:rPr lang="en-US" sz="3200" b="1" dirty="0"/>
              <a:t>Special Casual Leave</a:t>
            </a:r>
            <a:endParaRPr lang="en-IN" sz="3200" b="1" dirty="0"/>
          </a:p>
        </p:txBody>
      </p:sp>
      <p:sp>
        <p:nvSpPr>
          <p:cNvPr id="3" name="Content Placeholder 2"/>
          <p:cNvSpPr>
            <a:spLocks noGrp="1"/>
          </p:cNvSpPr>
          <p:nvPr>
            <p:ph idx="1"/>
          </p:nvPr>
        </p:nvSpPr>
        <p:spPr>
          <a:xfrm>
            <a:off x="1905000" y="1036638"/>
            <a:ext cx="8229600" cy="4525963"/>
          </a:xfrm>
        </p:spPr>
        <p:txBody>
          <a:bodyPr>
            <a:normAutofit/>
          </a:bodyPr>
          <a:lstStyle/>
          <a:p>
            <a:r>
              <a:rPr lang="en-US" sz="2400" dirty="0"/>
              <a:t>Grant of special casual leave to govt. servant who donates blood on that day</a:t>
            </a:r>
          </a:p>
          <a:p>
            <a:r>
              <a:rPr lang="en-US" sz="2400" dirty="0"/>
              <a:t>Applies to maximum four times a year on submission of valid proof of donation</a:t>
            </a:r>
            <a:endParaRPr lang="en-IN" sz="2400" dirty="0"/>
          </a:p>
        </p:txBody>
      </p:sp>
      <p:pic>
        <p:nvPicPr>
          <p:cNvPr id="4" name="Picture 2" descr="C:\Users\SUGGI\Desktop\camp pics\IMG-20180104-WA000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117" t="-1684" r="2117" b="1684"/>
          <a:stretch/>
        </p:blipFill>
        <p:spPr bwMode="auto">
          <a:xfrm rot="19344290">
            <a:off x="3580880" y="2564725"/>
            <a:ext cx="3599554" cy="4221163"/>
          </a:xfrm>
          <a:prstGeom prst="rect">
            <a:avLst/>
          </a:prstGeom>
          <a:noFill/>
          <a:effectLst>
            <a:softEdge rad="101600"/>
          </a:effectLst>
          <a:extLst>
            <a:ext uri="{909E8E84-426E-40DD-AFC4-6F175D3DCCD1}">
              <a14:hiddenFill xmlns:a14="http://schemas.microsoft.com/office/drawing/2010/main" xmlns="">
                <a:solidFill>
                  <a:srgbClr val="FFFFFF"/>
                </a:solidFill>
              </a14:hiddenFill>
            </a:ext>
          </a:extLst>
        </p:spPr>
      </p:pic>
      <p:pic>
        <p:nvPicPr>
          <p:cNvPr id="2050" name="Picture 2" descr="C:\Users\SUGGI\Desktop\camp pics\IMG-20180104-WA0000.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9286" t="12407" r="5339" b="31003"/>
          <a:stretch/>
        </p:blipFill>
        <p:spPr bwMode="auto">
          <a:xfrm rot="1387627">
            <a:off x="8436332" y="2451373"/>
            <a:ext cx="1600813" cy="2932260"/>
          </a:xfrm>
          <a:prstGeom prst="rect">
            <a:avLst/>
          </a:prstGeom>
          <a:noFill/>
          <a:effectLst>
            <a:softEdge rad="1143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325299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981200" y="274638"/>
            <a:ext cx="8229600" cy="563562"/>
          </a:xfrm>
          <a:solidFill>
            <a:schemeClr val="bg1"/>
          </a:solidFill>
        </p:spPr>
        <p:txBody>
          <a:bodyPr>
            <a:normAutofit fontScale="90000"/>
          </a:bodyPr>
          <a:lstStyle/>
          <a:p>
            <a:pPr eaLnBrk="1" hangingPunct="1"/>
            <a:r>
              <a:rPr lang="en-US" altLang="en-US" dirty="0" smtClean="0">
                <a:latin typeface="Tahoma" pitchFamily="34" charset="0"/>
                <a:cs typeface="Tahoma" pitchFamily="34" charset="0"/>
              </a:rPr>
              <a:t>                    </a:t>
            </a:r>
            <a:r>
              <a:rPr lang="en-US" altLang="en-US" b="1" dirty="0" smtClean="0">
                <a:solidFill>
                  <a:schemeClr val="tx1"/>
                </a:solidFill>
                <a:cs typeface="Tahoma" pitchFamily="34" charset="0"/>
              </a:rPr>
              <a:t>TYPES OF BLOOD DONORS</a:t>
            </a:r>
            <a:endParaRPr lang="en-IN" altLang="en-US" b="1" dirty="0" smtClean="0">
              <a:solidFill>
                <a:schemeClr val="tx1"/>
              </a:solidFill>
              <a:cs typeface="Tahoma" pitchFamily="34" charset="0"/>
            </a:endParaRPr>
          </a:p>
        </p:txBody>
      </p:sp>
      <p:sp>
        <p:nvSpPr>
          <p:cNvPr id="3" name="Content Placeholder 2"/>
          <p:cNvSpPr>
            <a:spLocks noGrp="1"/>
          </p:cNvSpPr>
          <p:nvPr>
            <p:ph sz="half" idx="1"/>
          </p:nvPr>
        </p:nvSpPr>
        <p:spPr>
          <a:xfrm>
            <a:off x="1676400" y="832338"/>
            <a:ext cx="8610600" cy="4752528"/>
          </a:xfrm>
          <a:ln>
            <a:noFill/>
          </a:ln>
        </p:spPr>
        <p:txBody>
          <a:bodyPr rtlCol="0">
            <a:normAutofit fontScale="85000" lnSpcReduction="20000"/>
          </a:bodyPr>
          <a:lstStyle/>
          <a:p>
            <a:pPr marL="342900" lvl="1" indent="-342900">
              <a:buNone/>
              <a:defRPr/>
            </a:pPr>
            <a:r>
              <a:rPr lang="en-US" sz="3000" dirty="0">
                <a:solidFill>
                  <a:srgbClr val="00B050"/>
                </a:solidFill>
                <a:ea typeface="Tahoma" pitchFamily="34" charset="0"/>
                <a:cs typeface="Tahoma" pitchFamily="34" charset="0"/>
              </a:rPr>
              <a:t>1.</a:t>
            </a:r>
            <a:r>
              <a:rPr lang="en-US" sz="3300" dirty="0">
                <a:solidFill>
                  <a:srgbClr val="00B050"/>
                </a:solidFill>
                <a:ea typeface="Tahoma" pitchFamily="34" charset="0"/>
                <a:cs typeface="Tahoma" pitchFamily="34" charset="0"/>
              </a:rPr>
              <a:t> Voluntary Non Remunerated Donors</a:t>
            </a:r>
          </a:p>
          <a:p>
            <a:pPr marL="342900" lvl="1" indent="-342900">
              <a:buNone/>
              <a:defRPr/>
            </a:pPr>
            <a:endParaRPr lang="en-US" sz="3300" i="1" dirty="0">
              <a:ea typeface="Tahoma" pitchFamily="34" charset="0"/>
              <a:cs typeface="Tahoma" pitchFamily="34" charset="0"/>
            </a:endParaRPr>
          </a:p>
          <a:p>
            <a:pPr marL="342900" lvl="1" indent="-342900">
              <a:buNone/>
              <a:defRPr/>
            </a:pPr>
            <a:r>
              <a:rPr lang="en-US" sz="3300" dirty="0">
                <a:ea typeface="Tahoma" pitchFamily="34" charset="0"/>
                <a:cs typeface="Tahoma" pitchFamily="34" charset="0"/>
              </a:rPr>
              <a:t>2. Replacement Donors</a:t>
            </a:r>
          </a:p>
          <a:p>
            <a:pPr marL="342900" lvl="1" indent="-342900">
              <a:buNone/>
              <a:defRPr/>
            </a:pPr>
            <a:endParaRPr lang="en-US" sz="3300" dirty="0">
              <a:ea typeface="Tahoma" pitchFamily="34" charset="0"/>
              <a:cs typeface="Tahoma" pitchFamily="34" charset="0"/>
            </a:endParaRPr>
          </a:p>
          <a:p>
            <a:pPr marL="342900" lvl="1" indent="-342900">
              <a:buNone/>
              <a:defRPr/>
            </a:pPr>
            <a:r>
              <a:rPr lang="en-US" altLang="en-US" sz="3300" dirty="0"/>
              <a:t>3. Allogeneic Donors </a:t>
            </a:r>
          </a:p>
          <a:p>
            <a:pPr marL="342900" lvl="1" indent="-342900">
              <a:buNone/>
              <a:defRPr/>
            </a:pPr>
            <a:r>
              <a:rPr lang="en-US" sz="3300" dirty="0">
                <a:ea typeface="Tahoma" pitchFamily="34" charset="0"/>
                <a:cs typeface="Tahoma" pitchFamily="34" charset="0"/>
              </a:rPr>
              <a:t> </a:t>
            </a:r>
          </a:p>
          <a:p>
            <a:pPr marL="342900" lvl="1" indent="-342900">
              <a:buNone/>
              <a:defRPr/>
            </a:pPr>
            <a:r>
              <a:rPr lang="en-US" sz="3300" dirty="0">
                <a:solidFill>
                  <a:srgbClr val="92D050"/>
                </a:solidFill>
                <a:ea typeface="Tahoma" pitchFamily="34" charset="0"/>
                <a:cs typeface="Tahoma" pitchFamily="34" charset="0"/>
              </a:rPr>
              <a:t>4. Autologous Blood   Donors </a:t>
            </a:r>
          </a:p>
          <a:p>
            <a:pPr marL="342900" lvl="1" indent="-342900">
              <a:buNone/>
              <a:defRPr/>
            </a:pPr>
            <a:endParaRPr lang="en-US" sz="3300" dirty="0">
              <a:solidFill>
                <a:srgbClr val="92D050"/>
              </a:solidFill>
              <a:ea typeface="Tahoma" pitchFamily="34" charset="0"/>
              <a:cs typeface="Tahoma" pitchFamily="34" charset="0"/>
            </a:endParaRPr>
          </a:p>
          <a:p>
            <a:pPr marL="342900" lvl="1" indent="-342900">
              <a:buNone/>
              <a:defRPr/>
            </a:pPr>
            <a:r>
              <a:rPr lang="en-US" sz="3300" dirty="0">
                <a:solidFill>
                  <a:srgbClr val="00B0F0"/>
                </a:solidFill>
                <a:ea typeface="Tahoma" pitchFamily="34" charset="0"/>
                <a:cs typeface="Tahoma" pitchFamily="34" charset="0"/>
              </a:rPr>
              <a:t>5. Apheresis Donors</a:t>
            </a:r>
          </a:p>
          <a:p>
            <a:pPr marL="342900" lvl="1" indent="-342900">
              <a:buNone/>
              <a:defRPr/>
            </a:pPr>
            <a:endParaRPr lang="en-US" sz="3300" dirty="0">
              <a:solidFill>
                <a:srgbClr val="00B0F0"/>
              </a:solidFill>
              <a:ea typeface="Tahoma" pitchFamily="34" charset="0"/>
              <a:cs typeface="Tahoma" pitchFamily="34" charset="0"/>
            </a:endParaRPr>
          </a:p>
          <a:p>
            <a:pPr marL="342900" lvl="1" indent="-342900">
              <a:buNone/>
              <a:defRPr/>
            </a:pPr>
            <a:r>
              <a:rPr lang="en-US" sz="3300" dirty="0">
                <a:solidFill>
                  <a:srgbClr val="7030A0"/>
                </a:solidFill>
                <a:ea typeface="Tahoma" pitchFamily="34" charset="0"/>
                <a:cs typeface="Tahoma" pitchFamily="34" charset="0"/>
              </a:rPr>
              <a:t>6. Directed Donors</a:t>
            </a:r>
            <a:endParaRPr lang="en-US" sz="3300" dirty="0">
              <a:solidFill>
                <a:srgbClr val="00B0F0"/>
              </a:solidFill>
              <a:ea typeface="Tahoma" pitchFamily="34" charset="0"/>
              <a:cs typeface="Tahoma" pitchFamily="34" charset="0"/>
            </a:endParaRPr>
          </a:p>
          <a:p>
            <a:pPr marL="342900" lvl="1" indent="-342900">
              <a:buNone/>
              <a:defRPr/>
            </a:pPr>
            <a:endParaRPr lang="en-US" sz="3300" dirty="0">
              <a:solidFill>
                <a:schemeClr val="bg1"/>
              </a:solidFill>
              <a:ea typeface="Tahoma" pitchFamily="34" charset="0"/>
              <a:cs typeface="Tahoma" pitchFamily="34" charset="0"/>
            </a:endParaRPr>
          </a:p>
          <a:p>
            <a:pPr marL="342900" lvl="1" indent="-342900">
              <a:buNone/>
              <a:defRPr/>
            </a:pPr>
            <a:r>
              <a:rPr lang="en-US" sz="3300" dirty="0">
                <a:solidFill>
                  <a:srgbClr val="C00000"/>
                </a:solidFill>
                <a:ea typeface="Tahoma" pitchFamily="34" charset="0"/>
                <a:cs typeface="Tahoma" pitchFamily="34" charset="0"/>
              </a:rPr>
              <a:t>7. Professional Donors</a:t>
            </a:r>
          </a:p>
          <a:p>
            <a:pPr marL="342900" lvl="1" indent="-342900">
              <a:buNone/>
              <a:defRPr/>
            </a:pPr>
            <a:endParaRPr lang="en-US" sz="3300" dirty="0">
              <a:solidFill>
                <a:srgbClr val="00B050"/>
              </a:solidFill>
              <a:ea typeface="Tahoma" pitchFamily="34" charset="0"/>
              <a:cs typeface="Tahoma" pitchFamily="34" charset="0"/>
            </a:endParaRPr>
          </a:p>
          <a:p>
            <a:pPr marL="342900" lvl="1" indent="-342900">
              <a:buNone/>
              <a:defRPr/>
            </a:pPr>
            <a:endParaRPr lang="en-US" sz="3000" dirty="0">
              <a:solidFill>
                <a:srgbClr val="7030A0"/>
              </a:solidFill>
              <a:ea typeface="Tahoma" pitchFamily="34" charset="0"/>
              <a:cs typeface="Tahoma" pitchFamily="34" charset="0"/>
            </a:endParaRPr>
          </a:p>
          <a:p>
            <a:pPr marL="342900" lvl="1" indent="-342900">
              <a:defRPr/>
            </a:pPr>
            <a:endParaRPr lang="en-US" sz="3200" dirty="0">
              <a:latin typeface="Tahoma" pitchFamily="34" charset="0"/>
              <a:ea typeface="Tahoma" pitchFamily="34" charset="0"/>
              <a:cs typeface="Tahoma" pitchFamily="34" charset="0"/>
            </a:endParaRPr>
          </a:p>
          <a:p>
            <a:pPr marL="548640" indent="-411480">
              <a:buClr>
                <a:schemeClr val="tx1">
                  <a:shade val="95000"/>
                </a:schemeClr>
              </a:buClr>
              <a:buFont typeface="Wingdings 2"/>
              <a:buChar char=""/>
              <a:defRPr/>
            </a:pPr>
            <a:endParaRPr lang="en-IN" dirty="0">
              <a:latin typeface="Tahoma" pitchFamily="34" charset="0"/>
              <a:ea typeface="Tahoma" pitchFamily="34" charset="0"/>
              <a:cs typeface="Tahoma" pitchFamily="34" charset="0"/>
            </a:endParaRPr>
          </a:p>
        </p:txBody>
      </p:sp>
      <p:sp>
        <p:nvSpPr>
          <p:cNvPr id="2" name="Content Placeholder 1"/>
          <p:cNvSpPr>
            <a:spLocks noGrp="1"/>
          </p:cNvSpPr>
          <p:nvPr>
            <p:ph sz="half" idx="1"/>
          </p:nvPr>
        </p:nvSpPr>
        <p:spPr/>
        <p:txBody>
          <a:bodyPr/>
          <a:lstStyle/>
          <a:p>
            <a:endParaRPr lang="en-IN" dirty="0"/>
          </a:p>
        </p:txBody>
      </p:sp>
    </p:spTree>
    <p:extLst>
      <p:ext uri="{BB962C8B-B14F-4D97-AF65-F5344CB8AC3E}">
        <p14:creationId xmlns:p14="http://schemas.microsoft.com/office/powerpoint/2010/main" xmlns="" val="42273326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itchFamily="34" charset="0"/>
                <a:cs typeface="Arial" pitchFamily="34" charset="0"/>
              </a:rPr>
              <a:t/>
            </a:r>
            <a:br>
              <a:rPr lang="en-US" sz="3600" dirty="0">
                <a:latin typeface="Arial" pitchFamily="34" charset="0"/>
                <a:cs typeface="Arial" pitchFamily="34" charset="0"/>
              </a:rPr>
            </a:br>
            <a:r>
              <a:rPr lang="en-US" sz="3600" b="1" dirty="0">
                <a:latin typeface="Arial" pitchFamily="34" charset="0"/>
                <a:cs typeface="Arial" pitchFamily="34" charset="0"/>
              </a:rPr>
              <a:t>Phases of Blood Donation Camp</a:t>
            </a:r>
            <a:endParaRPr lang="en-IN" sz="3600" b="1" dirty="0">
              <a:latin typeface="Arial" pitchFamily="34" charset="0"/>
              <a:cs typeface="Arial" pitchFamily="34" charset="0"/>
            </a:endParaRPr>
          </a:p>
        </p:txBody>
      </p:sp>
      <p:sp>
        <p:nvSpPr>
          <p:cNvPr id="3" name="Content Placeholder 2"/>
          <p:cNvSpPr>
            <a:spLocks noGrp="1"/>
          </p:cNvSpPr>
          <p:nvPr>
            <p:ph idx="1"/>
          </p:nvPr>
        </p:nvSpPr>
        <p:spPr>
          <a:xfrm>
            <a:off x="1905000" y="1295401"/>
            <a:ext cx="8928992" cy="4525963"/>
          </a:xfrm>
        </p:spPr>
        <p:txBody>
          <a:bodyPr>
            <a:normAutofit/>
          </a:bodyPr>
          <a:lstStyle/>
          <a:p>
            <a:pPr marL="514350" indent="-514350">
              <a:buFont typeface="+mj-lt"/>
              <a:buAutoNum type="arabicPeriod"/>
            </a:pPr>
            <a:r>
              <a:rPr lang="en-US" dirty="0">
                <a:latin typeface="Arial" pitchFamily="34" charset="0"/>
                <a:cs typeface="Arial" pitchFamily="34" charset="0"/>
              </a:rPr>
              <a:t>Pre- camp phase</a:t>
            </a:r>
          </a:p>
          <a:p>
            <a:pPr marL="514350" indent="-514350">
              <a:buFont typeface="+mj-lt"/>
              <a:buAutoNum type="arabicPeriod"/>
            </a:pPr>
            <a:r>
              <a:rPr lang="en-US" dirty="0">
                <a:latin typeface="Arial" pitchFamily="34" charset="0"/>
                <a:cs typeface="Arial" pitchFamily="34" charset="0"/>
              </a:rPr>
              <a:t>Camp phase</a:t>
            </a:r>
          </a:p>
          <a:p>
            <a:pPr marL="514350" indent="-514350">
              <a:buFont typeface="+mj-lt"/>
              <a:buAutoNum type="arabicPeriod"/>
            </a:pPr>
            <a:r>
              <a:rPr lang="en-US" dirty="0">
                <a:latin typeface="Arial" pitchFamily="34" charset="0"/>
                <a:cs typeface="Arial" pitchFamily="34" charset="0"/>
              </a:rPr>
              <a:t>Post camp phase</a:t>
            </a:r>
            <a:endParaRPr lang="en-IN" dirty="0">
              <a:latin typeface="Arial" pitchFamily="34" charset="0"/>
              <a:cs typeface="Arial" pitchFamily="34" charset="0"/>
            </a:endParaRPr>
          </a:p>
        </p:txBody>
      </p:sp>
      <p:sp>
        <p:nvSpPr>
          <p:cNvPr id="4" name="Footer Placeholder 3"/>
          <p:cNvSpPr>
            <a:spLocks noGrp="1"/>
          </p:cNvSpPr>
          <p:nvPr>
            <p:ph type="ftr" sz="quarter" idx="11"/>
          </p:nvPr>
        </p:nvSpPr>
        <p:spPr>
          <a:xfrm>
            <a:off x="5562600" y="5664200"/>
            <a:ext cx="4800600" cy="508000"/>
          </a:xfrm>
        </p:spPr>
        <p:txBody>
          <a:bodyPr/>
          <a:lstStyle/>
          <a:p>
            <a:r>
              <a:rPr lang="en-IN" sz="1600" dirty="0">
                <a:latin typeface="Arial" pitchFamily="34" charset="0"/>
                <a:cs typeface="Arial" pitchFamily="34" charset="0"/>
              </a:rPr>
              <a:t>NACO 2007: Voluntary Blood Donation Programme</a:t>
            </a:r>
          </a:p>
        </p:txBody>
      </p:sp>
    </p:spTree>
    <p:extLst>
      <p:ext uri="{BB962C8B-B14F-4D97-AF65-F5344CB8AC3E}">
        <p14:creationId xmlns:p14="http://schemas.microsoft.com/office/powerpoint/2010/main" xmlns="" val="31494206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862"/>
            <a:ext cx="8229600" cy="1143000"/>
          </a:xfrm>
        </p:spPr>
        <p:txBody>
          <a:bodyPr>
            <a:normAutofit/>
          </a:bodyPr>
          <a:lstStyle/>
          <a:p>
            <a:r>
              <a:rPr lang="en-US" sz="3200" b="1" dirty="0">
                <a:latin typeface="Arial" pitchFamily="34" charset="0"/>
                <a:cs typeface="Arial" pitchFamily="34" charset="0"/>
              </a:rPr>
              <a:t>Camp  process  flow</a:t>
            </a:r>
            <a:endParaRPr lang="en-IN" sz="3200" b="1" dirty="0">
              <a:latin typeface="Arial" pitchFamily="34" charset="0"/>
              <a:cs typeface="Arial" pitchFamily="34" charset="0"/>
            </a:endParaRPr>
          </a:p>
        </p:txBody>
      </p:sp>
      <p:graphicFrame>
        <p:nvGraphicFramePr>
          <p:cNvPr id="4" name="Content Placeholder 3"/>
          <p:cNvGraphicFramePr>
            <a:graphicFrameLocks noGrp="1"/>
          </p:cNvGraphicFramePr>
          <p:nvPr>
            <p:ph idx="1"/>
            <p:extLst/>
          </p:nvPr>
        </p:nvGraphicFramePr>
        <p:xfrm>
          <a:off x="1905000" y="1066800"/>
          <a:ext cx="8610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460339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7802"/>
            <a:ext cx="8229600" cy="817561"/>
          </a:xfrm>
        </p:spPr>
        <p:txBody>
          <a:bodyPr>
            <a:normAutofit/>
          </a:bodyPr>
          <a:lstStyle/>
          <a:p>
            <a:r>
              <a:rPr lang="en-IN" sz="3200" b="1" dirty="0">
                <a:latin typeface="Arial" pitchFamily="34" charset="0"/>
                <a:cs typeface="Arial" pitchFamily="34" charset="0"/>
              </a:rPr>
              <a:t>Pre-camp phase</a:t>
            </a:r>
            <a:endParaRPr lang="en-IN" sz="3200" dirty="0">
              <a:latin typeface="Arial" pitchFamily="34" charset="0"/>
              <a:cs typeface="Arial" pitchFamily="34" charset="0"/>
            </a:endParaRPr>
          </a:p>
        </p:txBody>
      </p:sp>
      <p:sp>
        <p:nvSpPr>
          <p:cNvPr id="3" name="Content Placeholder 2"/>
          <p:cNvSpPr>
            <a:spLocks noGrp="1"/>
          </p:cNvSpPr>
          <p:nvPr>
            <p:ph idx="1"/>
          </p:nvPr>
        </p:nvSpPr>
        <p:spPr>
          <a:xfrm>
            <a:off x="1524000" y="1092200"/>
            <a:ext cx="9144000" cy="5765800"/>
          </a:xfrm>
        </p:spPr>
        <p:txBody>
          <a:bodyPr>
            <a:normAutofit/>
          </a:bodyPr>
          <a:lstStyle/>
          <a:p>
            <a:pPr>
              <a:buFont typeface="Wingdings" panose="05000000000000000000" pitchFamily="2" charset="2"/>
              <a:buChar char="Ø"/>
            </a:pPr>
            <a:r>
              <a:rPr lang="en-IN" sz="2400" dirty="0">
                <a:latin typeface="Arial" pitchFamily="34" charset="0"/>
                <a:cs typeface="Arial" pitchFamily="34" charset="0"/>
              </a:rPr>
              <a:t>Blood Banks provide requirement to Blood donor organisation</a:t>
            </a:r>
          </a:p>
          <a:p>
            <a:pPr>
              <a:buFont typeface="Wingdings" panose="05000000000000000000" pitchFamily="2" charset="2"/>
              <a:buChar char="Ø"/>
            </a:pPr>
            <a:r>
              <a:rPr lang="en-IN" sz="2400" dirty="0">
                <a:latin typeface="Arial" pitchFamily="34" charset="0"/>
                <a:cs typeface="Arial" pitchFamily="34" charset="0"/>
              </a:rPr>
              <a:t>Blood donor organisation co-ordinates with various schools / colleges/ universities, industries, religious bodies, etc.</a:t>
            </a:r>
          </a:p>
          <a:p>
            <a:pPr>
              <a:buFont typeface="Wingdings" panose="05000000000000000000" pitchFamily="2" charset="2"/>
              <a:buChar char="Ø"/>
            </a:pPr>
            <a:r>
              <a:rPr lang="en-IN" sz="2400" dirty="0">
                <a:latin typeface="Arial" pitchFamily="34" charset="0"/>
                <a:cs typeface="Arial" pitchFamily="34" charset="0"/>
              </a:rPr>
              <a:t>Date, time and venue are fixed with organisers</a:t>
            </a:r>
          </a:p>
          <a:p>
            <a:pPr>
              <a:buFont typeface="Wingdings" panose="05000000000000000000" pitchFamily="2" charset="2"/>
              <a:buChar char="Ø"/>
            </a:pPr>
            <a:r>
              <a:rPr lang="en-IN" sz="2400" dirty="0">
                <a:latin typeface="Arial" pitchFamily="34" charset="0"/>
                <a:cs typeface="Arial" pitchFamily="34" charset="0"/>
              </a:rPr>
              <a:t>Number of donations required is discussed with organisers</a:t>
            </a:r>
          </a:p>
          <a:p>
            <a:pPr>
              <a:buFont typeface="Wingdings" panose="05000000000000000000" pitchFamily="2" charset="2"/>
              <a:buChar char="Ø"/>
            </a:pPr>
            <a:r>
              <a:rPr lang="en-IN" sz="2400" dirty="0">
                <a:latin typeface="Arial" pitchFamily="34" charset="0"/>
                <a:cs typeface="Arial" pitchFamily="34" charset="0"/>
              </a:rPr>
              <a:t>Blood Donor Organisation liaises with Blood </a:t>
            </a:r>
            <a:r>
              <a:rPr lang="en-IN" dirty="0" smtClean="0">
                <a:latin typeface="Arial" pitchFamily="34" charset="0"/>
                <a:cs typeface="Arial" pitchFamily="34" charset="0"/>
              </a:rPr>
              <a:t>Centre</a:t>
            </a:r>
            <a:r>
              <a:rPr lang="en-IN" sz="2400" dirty="0">
                <a:latin typeface="Arial" pitchFamily="34" charset="0"/>
                <a:cs typeface="Arial" pitchFamily="34" charset="0"/>
              </a:rPr>
              <a:t> and camp givers about a mutually convenient date</a:t>
            </a:r>
          </a:p>
          <a:p>
            <a:pPr>
              <a:buFont typeface="Wingdings" panose="05000000000000000000" pitchFamily="2" charset="2"/>
              <a:buChar char="Ø"/>
            </a:pPr>
            <a:r>
              <a:rPr lang="en-IN" sz="2400" dirty="0">
                <a:latin typeface="Arial" pitchFamily="34" charset="0"/>
                <a:cs typeface="Arial" pitchFamily="34" charset="0"/>
              </a:rPr>
              <a:t>Blood Bank sends written information to SBTC</a:t>
            </a:r>
          </a:p>
        </p:txBody>
      </p:sp>
    </p:spTree>
    <p:extLst>
      <p:ext uri="{BB962C8B-B14F-4D97-AF65-F5344CB8AC3E}">
        <p14:creationId xmlns:p14="http://schemas.microsoft.com/office/powerpoint/2010/main" xmlns="" val="5902505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762000"/>
            <a:ext cx="8229600" cy="5384800"/>
          </a:xfrm>
        </p:spPr>
        <p:txBody>
          <a:bodyPr>
            <a:noAutofit/>
          </a:bodyPr>
          <a:lstStyle/>
          <a:p>
            <a:pPr>
              <a:buFont typeface="Wingdings" panose="05000000000000000000" pitchFamily="2" charset="2"/>
              <a:buChar char="Ø"/>
            </a:pPr>
            <a:r>
              <a:rPr lang="en-IN" sz="2400" dirty="0">
                <a:latin typeface="Arial" pitchFamily="34" charset="0"/>
                <a:cs typeface="Arial" pitchFamily="34" charset="0"/>
              </a:rPr>
              <a:t>Blood Bank official visits site of venue to inspect its suitability for the camp - A checklist may be provided to organiser</a:t>
            </a:r>
          </a:p>
          <a:p>
            <a:pPr>
              <a:buFont typeface="Wingdings" panose="05000000000000000000" pitchFamily="2" charset="2"/>
              <a:buChar char="Ø"/>
            </a:pPr>
            <a:r>
              <a:rPr lang="en-IN" sz="2400" dirty="0">
                <a:latin typeface="Arial" pitchFamily="34" charset="0"/>
                <a:cs typeface="Arial" pitchFamily="34" charset="0"/>
              </a:rPr>
              <a:t>Few days before the camp, NGO/ Social Worker/ Donor Motivator can arrange a talk on importance of voluntary blood donation to the potential donors</a:t>
            </a:r>
          </a:p>
          <a:p>
            <a:pPr>
              <a:buFont typeface="Wingdings" panose="05000000000000000000" pitchFamily="2" charset="2"/>
              <a:buChar char="Ø"/>
            </a:pPr>
            <a:r>
              <a:rPr lang="en-IN" sz="2400" dirty="0">
                <a:latin typeface="Arial" pitchFamily="34" charset="0"/>
                <a:cs typeface="Arial" pitchFamily="34" charset="0"/>
              </a:rPr>
              <a:t>IEC materials on the subject should be provided to organisers to be displayed in their working premises</a:t>
            </a:r>
          </a:p>
        </p:txBody>
      </p:sp>
    </p:spTree>
    <p:extLst>
      <p:ext uri="{BB962C8B-B14F-4D97-AF65-F5344CB8AC3E}">
        <p14:creationId xmlns:p14="http://schemas.microsoft.com/office/powerpoint/2010/main" xmlns="" val="36391785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Arial" pitchFamily="34" charset="0"/>
                <a:cs typeface="Arial" pitchFamily="34" charset="0"/>
              </a:rPr>
              <a:t>Camp site inspection checklist</a:t>
            </a:r>
            <a:endParaRPr lang="en-IN" sz="32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0" indent="0">
              <a:buNone/>
            </a:pPr>
            <a:r>
              <a:rPr lang="en-US" sz="2400" dirty="0">
                <a:latin typeface="Arial" pitchFamily="34" charset="0"/>
                <a:cs typeface="Arial" pitchFamily="34" charset="0"/>
              </a:rPr>
              <a:t>Shall meet following criteria </a:t>
            </a:r>
            <a:r>
              <a:rPr lang="en-IN" sz="2400" dirty="0">
                <a:latin typeface="Arial" pitchFamily="34" charset="0"/>
                <a:cs typeface="Arial" pitchFamily="34" charset="0"/>
              </a:rPr>
              <a:t>so as to allow proper operation, maintenance and cleaning :</a:t>
            </a:r>
            <a:endParaRPr lang="en-US" sz="2400" dirty="0">
              <a:latin typeface="Arial" pitchFamily="34" charset="0"/>
              <a:cs typeface="Arial" pitchFamily="34" charset="0"/>
            </a:endParaRPr>
          </a:p>
          <a:p>
            <a:pPr>
              <a:buFont typeface="Wingdings" panose="05000000000000000000" pitchFamily="2" charset="2"/>
              <a:buChar char="Ø"/>
            </a:pPr>
            <a:r>
              <a:rPr lang="en-US" sz="2400" dirty="0">
                <a:latin typeface="Arial" pitchFamily="34" charset="0"/>
                <a:cs typeface="Arial" pitchFamily="34" charset="0"/>
              </a:rPr>
              <a:t>Sufficient area</a:t>
            </a:r>
          </a:p>
          <a:p>
            <a:pPr>
              <a:buFont typeface="Wingdings" panose="05000000000000000000" pitchFamily="2" charset="2"/>
              <a:buChar char="Ø"/>
            </a:pPr>
            <a:r>
              <a:rPr lang="en-US" sz="2400" dirty="0">
                <a:latin typeface="Arial" pitchFamily="34" charset="0"/>
                <a:cs typeface="Arial" pitchFamily="34" charset="0"/>
              </a:rPr>
              <a:t>Hygienic location</a:t>
            </a:r>
          </a:p>
          <a:p>
            <a:pPr>
              <a:buFont typeface="Wingdings" panose="05000000000000000000" pitchFamily="2" charset="2"/>
              <a:buChar char="Ø"/>
            </a:pPr>
            <a:r>
              <a:rPr lang="en-IN" sz="2400" dirty="0">
                <a:latin typeface="Arial" pitchFamily="34" charset="0"/>
                <a:cs typeface="Arial" pitchFamily="34" charset="0"/>
              </a:rPr>
              <a:t>Continuous and uninterrupted electrical supply for equipments</a:t>
            </a:r>
          </a:p>
          <a:p>
            <a:pPr>
              <a:buFont typeface="Wingdings" panose="05000000000000000000" pitchFamily="2" charset="2"/>
              <a:buChar char="Ø"/>
            </a:pPr>
            <a:r>
              <a:rPr lang="en-US" sz="2400" dirty="0">
                <a:latin typeface="Arial" pitchFamily="34" charset="0"/>
                <a:cs typeface="Arial" pitchFamily="34" charset="0"/>
              </a:rPr>
              <a:t>Provision for coolers or heaters depending on weather</a:t>
            </a:r>
            <a:endParaRPr lang="en-IN" sz="2400" dirty="0">
              <a:latin typeface="Arial" pitchFamily="34" charset="0"/>
              <a:cs typeface="Arial" pitchFamily="34" charset="0"/>
            </a:endParaRPr>
          </a:p>
          <a:p>
            <a:pPr>
              <a:buFont typeface="Wingdings" panose="05000000000000000000" pitchFamily="2" charset="2"/>
              <a:buChar char="Ø"/>
            </a:pPr>
            <a:r>
              <a:rPr lang="en-IN" sz="2400" dirty="0">
                <a:latin typeface="Arial" pitchFamily="34" charset="0"/>
                <a:cs typeface="Arial" pitchFamily="34" charset="0"/>
              </a:rPr>
              <a:t>Adequate lighting for all the required activities</a:t>
            </a:r>
          </a:p>
          <a:p>
            <a:pPr>
              <a:buFont typeface="Wingdings" panose="05000000000000000000" pitchFamily="2" charset="2"/>
              <a:buChar char="Ø"/>
            </a:pPr>
            <a:r>
              <a:rPr lang="en-IN" sz="2400" dirty="0">
                <a:latin typeface="Arial" pitchFamily="34" charset="0"/>
                <a:cs typeface="Arial" pitchFamily="34" charset="0"/>
              </a:rPr>
              <a:t>Furniture and equipment arranged within the available place</a:t>
            </a:r>
          </a:p>
          <a:p>
            <a:pPr marL="0" indent="0">
              <a:buNone/>
            </a:pPr>
            <a:endParaRPr lang="en-IN" sz="2400" dirty="0">
              <a:latin typeface="Arial" pitchFamily="34" charset="0"/>
              <a:cs typeface="Arial" pitchFamily="34" charset="0"/>
            </a:endParaRPr>
          </a:p>
          <a:p>
            <a:endParaRPr lang="en-IN" sz="2400" dirty="0">
              <a:latin typeface="Arial" pitchFamily="34" charset="0"/>
              <a:cs typeface="Arial" pitchFamily="34" charset="0"/>
            </a:endParaRPr>
          </a:p>
        </p:txBody>
      </p:sp>
    </p:spTree>
    <p:extLst>
      <p:ext uri="{BB962C8B-B14F-4D97-AF65-F5344CB8AC3E}">
        <p14:creationId xmlns:p14="http://schemas.microsoft.com/office/powerpoint/2010/main" xmlns="" val="454778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Contd….</a:t>
            </a:r>
            <a:endParaRPr lang="en-IN" dirty="0">
              <a:solidFill>
                <a:schemeClr val="tx1"/>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IN" sz="2400" dirty="0">
                <a:latin typeface="Arial" pitchFamily="34" charset="0"/>
                <a:cs typeface="Arial" pitchFamily="34" charset="0"/>
              </a:rPr>
              <a:t>Reliable communication system to the central office of the Controller/ Organiser of the camp </a:t>
            </a:r>
          </a:p>
          <a:p>
            <a:pPr>
              <a:buFont typeface="Wingdings" panose="05000000000000000000" pitchFamily="2" charset="2"/>
              <a:buChar char="Ø"/>
            </a:pPr>
            <a:r>
              <a:rPr lang="en-IN" sz="2400" dirty="0">
                <a:latin typeface="Arial" pitchFamily="34" charset="0"/>
                <a:cs typeface="Arial" pitchFamily="34" charset="0"/>
              </a:rPr>
              <a:t>Facilities for medical examination of the donors</a:t>
            </a:r>
          </a:p>
          <a:p>
            <a:pPr>
              <a:buFont typeface="Wingdings" panose="05000000000000000000" pitchFamily="2" charset="2"/>
              <a:buChar char="Ø"/>
            </a:pPr>
            <a:r>
              <a:rPr lang="en-US" sz="2400" dirty="0">
                <a:latin typeface="Arial" pitchFamily="34" charset="0"/>
                <a:cs typeface="Arial" pitchFamily="34" charset="0"/>
              </a:rPr>
              <a:t>Clean drinking water supply for donors</a:t>
            </a:r>
            <a:endParaRPr lang="en-IN" sz="2400" dirty="0">
              <a:latin typeface="Arial" pitchFamily="34" charset="0"/>
              <a:cs typeface="Arial" pitchFamily="34" charset="0"/>
            </a:endParaRPr>
          </a:p>
          <a:p>
            <a:pPr>
              <a:buFont typeface="Wingdings" panose="05000000000000000000" pitchFamily="2" charset="2"/>
              <a:buChar char="Ø"/>
            </a:pPr>
            <a:r>
              <a:rPr lang="en-IN" sz="2400" dirty="0">
                <a:latin typeface="Arial" pitchFamily="34" charset="0"/>
                <a:cs typeface="Arial" pitchFamily="34" charset="0"/>
              </a:rPr>
              <a:t>Refreshment facilities for donors and staff</a:t>
            </a:r>
          </a:p>
          <a:p>
            <a:pPr>
              <a:buFont typeface="Wingdings" panose="05000000000000000000" pitchFamily="2" charset="2"/>
              <a:buChar char="Ø"/>
            </a:pPr>
            <a:r>
              <a:rPr lang="en-IN" sz="2400" dirty="0">
                <a:latin typeface="Arial" pitchFamily="34" charset="0"/>
                <a:cs typeface="Arial" pitchFamily="34" charset="0"/>
              </a:rPr>
              <a:t>Hand-washing facilities for staff</a:t>
            </a:r>
          </a:p>
          <a:p>
            <a:pPr>
              <a:buFont typeface="Wingdings" panose="05000000000000000000" pitchFamily="2" charset="2"/>
              <a:buChar char="Ø"/>
            </a:pPr>
            <a:r>
              <a:rPr lang="en-IN" sz="2400" dirty="0">
                <a:latin typeface="Arial" pitchFamily="34" charset="0"/>
                <a:cs typeface="Arial" pitchFamily="34" charset="0"/>
              </a:rPr>
              <a:t>Proper disposal of waste</a:t>
            </a:r>
            <a:endParaRPr lang="en-IN" sz="2400" dirty="0"/>
          </a:p>
        </p:txBody>
      </p:sp>
    </p:spTree>
    <p:extLst>
      <p:ext uri="{BB962C8B-B14F-4D97-AF65-F5344CB8AC3E}">
        <p14:creationId xmlns:p14="http://schemas.microsoft.com/office/powerpoint/2010/main" xmlns="" val="29109958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itchFamily="34" charset="0"/>
                <a:cs typeface="Arial" pitchFamily="34" charset="0"/>
              </a:rPr>
              <a:t/>
            </a:r>
            <a:br>
              <a:rPr lang="en-US" sz="3600" dirty="0">
                <a:latin typeface="Arial" pitchFamily="34" charset="0"/>
                <a:cs typeface="Arial" pitchFamily="34" charset="0"/>
              </a:rPr>
            </a:br>
            <a:r>
              <a:rPr lang="en-US" sz="3600" dirty="0">
                <a:latin typeface="Arial" pitchFamily="34" charset="0"/>
                <a:cs typeface="Arial" pitchFamily="34" charset="0"/>
              </a:rPr>
              <a:t>Written information of camp</a:t>
            </a:r>
            <a:endParaRPr lang="en-IN" sz="3600" dirty="0">
              <a:latin typeface="Arial" pitchFamily="34" charset="0"/>
              <a:cs typeface="Arial" pitchFamily="34" charset="0"/>
            </a:endParaRPr>
          </a:p>
        </p:txBody>
      </p:sp>
      <p:sp>
        <p:nvSpPr>
          <p:cNvPr id="3" name="Content Placeholder 2"/>
          <p:cNvSpPr>
            <a:spLocks noGrp="1"/>
          </p:cNvSpPr>
          <p:nvPr>
            <p:ph idx="1"/>
          </p:nvPr>
        </p:nvSpPr>
        <p:spPr>
          <a:xfrm>
            <a:off x="1718493" y="1371601"/>
            <a:ext cx="8928992" cy="4525963"/>
          </a:xfrm>
        </p:spPr>
        <p:txBody>
          <a:bodyPr>
            <a:normAutofit/>
          </a:bodyPr>
          <a:lstStyle/>
          <a:p>
            <a:pPr>
              <a:buFont typeface="Wingdings" panose="05000000000000000000" pitchFamily="2" charset="2"/>
              <a:buChar char="Ø"/>
            </a:pPr>
            <a:r>
              <a:rPr lang="en-US" sz="2400" dirty="0">
                <a:latin typeface="Arial" pitchFamily="34" charset="0"/>
                <a:cs typeface="Arial" pitchFamily="34" charset="0"/>
              </a:rPr>
              <a:t>E-Mail to SBTC </a:t>
            </a:r>
          </a:p>
          <a:p>
            <a:pPr>
              <a:buFont typeface="Wingdings" panose="05000000000000000000" pitchFamily="2" charset="2"/>
              <a:buChar char="Ø"/>
            </a:pPr>
            <a:r>
              <a:rPr lang="en-US" sz="2400" dirty="0">
                <a:latin typeface="Arial" pitchFamily="34" charset="0"/>
                <a:cs typeface="Arial" pitchFamily="34" charset="0"/>
              </a:rPr>
              <a:t>Letter to Medical Superintendent(MS)</a:t>
            </a:r>
          </a:p>
          <a:p>
            <a:pPr>
              <a:buFont typeface="Wingdings" panose="05000000000000000000" pitchFamily="2" charset="2"/>
              <a:buChar char="Ø"/>
            </a:pPr>
            <a:r>
              <a:rPr lang="en-US" sz="2400" dirty="0">
                <a:latin typeface="Arial" pitchFamily="34" charset="0"/>
                <a:cs typeface="Arial" pitchFamily="34" charset="0"/>
              </a:rPr>
              <a:t>Letter to PRO for vehicle</a:t>
            </a:r>
            <a:endParaRPr lang="en-IN" sz="2400" dirty="0">
              <a:latin typeface="Arial" pitchFamily="34" charset="0"/>
              <a:cs typeface="Arial" pitchFamily="34" charset="0"/>
            </a:endParaRPr>
          </a:p>
        </p:txBody>
      </p:sp>
    </p:spTree>
    <p:extLst>
      <p:ext uri="{BB962C8B-B14F-4D97-AF65-F5344CB8AC3E}">
        <p14:creationId xmlns:p14="http://schemas.microsoft.com/office/powerpoint/2010/main" xmlns="" val="3868069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008" y="381000"/>
            <a:ext cx="8928992" cy="576064"/>
          </a:xfrm>
        </p:spPr>
        <p:txBody>
          <a:bodyPr>
            <a:noAutofit/>
          </a:bodyPr>
          <a:lstStyle/>
          <a:p>
            <a:r>
              <a:rPr lang="en-US" sz="3600" dirty="0">
                <a:latin typeface="Arial" pitchFamily="34" charset="0"/>
                <a:cs typeface="Arial" pitchFamily="34" charset="0"/>
              </a:rPr>
              <a:t>Vehicle used for transportation:</a:t>
            </a:r>
            <a:endParaRPr lang="en-IN" sz="3600" dirty="0">
              <a:latin typeface="Arial" pitchFamily="34" charset="0"/>
              <a:cs typeface="Arial" pitchFamily="34" charset="0"/>
            </a:endParaRPr>
          </a:p>
        </p:txBody>
      </p:sp>
      <p:sp>
        <p:nvSpPr>
          <p:cNvPr id="3" name="Content Placeholder 2"/>
          <p:cNvSpPr>
            <a:spLocks noGrp="1"/>
          </p:cNvSpPr>
          <p:nvPr>
            <p:ph idx="1"/>
          </p:nvPr>
        </p:nvSpPr>
        <p:spPr>
          <a:xfrm>
            <a:off x="1886606" y="1645745"/>
            <a:ext cx="8229600" cy="4525963"/>
          </a:xfrm>
        </p:spPr>
        <p:txBody>
          <a:bodyPr/>
          <a:lstStyle/>
          <a:p>
            <a:pPr>
              <a:buFont typeface="Wingdings" panose="05000000000000000000" pitchFamily="2" charset="2"/>
              <a:buChar char="Ø"/>
            </a:pPr>
            <a:r>
              <a:rPr lang="en-IN" sz="2400" dirty="0">
                <a:latin typeface="Arial" pitchFamily="34" charset="0"/>
                <a:cs typeface="Arial" pitchFamily="34" charset="0"/>
              </a:rPr>
              <a:t>Seating capacity of 8-10 persons</a:t>
            </a:r>
          </a:p>
          <a:p>
            <a:pPr>
              <a:buFont typeface="Wingdings" panose="05000000000000000000" pitchFamily="2" charset="2"/>
              <a:buChar char="Ø"/>
            </a:pPr>
            <a:r>
              <a:rPr lang="en-IN" sz="2400" dirty="0">
                <a:latin typeface="Arial" pitchFamily="34" charset="0"/>
                <a:cs typeface="Arial" pitchFamily="34" charset="0"/>
              </a:rPr>
              <a:t>Provision for carriage of donation goods including facilities to conduct a blood donation camp</a:t>
            </a:r>
          </a:p>
          <a:p>
            <a:endParaRPr lang="en-IN" dirty="0"/>
          </a:p>
        </p:txBody>
      </p:sp>
    </p:spTree>
    <p:extLst>
      <p:ext uri="{BB962C8B-B14F-4D97-AF65-F5344CB8AC3E}">
        <p14:creationId xmlns:p14="http://schemas.microsoft.com/office/powerpoint/2010/main" xmlns="" val="12425282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Arial" pitchFamily="34" charset="0"/>
                <a:cs typeface="Arial" pitchFamily="34" charset="0"/>
              </a:rPr>
              <a:t>Personnel Required</a:t>
            </a:r>
            <a:endParaRPr lang="en-IN" sz="3200" b="1" dirty="0">
              <a:latin typeface="Arial" pitchFamily="34" charset="0"/>
              <a:cs typeface="Arial" pitchFamily="34" charset="0"/>
            </a:endParaRPr>
          </a:p>
        </p:txBody>
      </p:sp>
      <p:sp>
        <p:nvSpPr>
          <p:cNvPr id="3" name="Content Placeholder 2"/>
          <p:cNvSpPr>
            <a:spLocks noGrp="1"/>
          </p:cNvSpPr>
          <p:nvPr>
            <p:ph idx="1"/>
          </p:nvPr>
        </p:nvSpPr>
        <p:spPr>
          <a:xfrm>
            <a:off x="559163" y="1482436"/>
            <a:ext cx="9144000" cy="5257800"/>
          </a:xfrm>
        </p:spPr>
        <p:txBody>
          <a:bodyPr>
            <a:noAutofit/>
          </a:bodyPr>
          <a:lstStyle/>
          <a:p>
            <a:pPr>
              <a:buFont typeface="Wingdings" panose="05000000000000000000" pitchFamily="2" charset="2"/>
              <a:buChar char="Ø"/>
            </a:pPr>
            <a:r>
              <a:rPr lang="en-IN" sz="2400" dirty="0">
                <a:latin typeface="Arial" pitchFamily="34" charset="0"/>
                <a:cs typeface="Arial" pitchFamily="34" charset="0"/>
              </a:rPr>
              <a:t>One Medical Officer and two nurses or phlebotomists for managing 6-8 donor tables</a:t>
            </a:r>
          </a:p>
          <a:p>
            <a:pPr>
              <a:buFont typeface="Wingdings" panose="05000000000000000000" pitchFamily="2" charset="2"/>
              <a:buChar char="Ø"/>
            </a:pPr>
            <a:r>
              <a:rPr lang="en-IN" sz="2400" dirty="0">
                <a:latin typeface="Arial" pitchFamily="34" charset="0"/>
                <a:cs typeface="Arial" pitchFamily="34" charset="0"/>
              </a:rPr>
              <a:t>Two medico social workers</a:t>
            </a:r>
          </a:p>
          <a:p>
            <a:pPr>
              <a:buFont typeface="Wingdings" panose="05000000000000000000" pitchFamily="2" charset="2"/>
              <a:buChar char="Ø"/>
            </a:pPr>
            <a:r>
              <a:rPr lang="en-IN" sz="2400" dirty="0">
                <a:latin typeface="Arial" pitchFamily="34" charset="0"/>
                <a:cs typeface="Arial" pitchFamily="34" charset="0"/>
              </a:rPr>
              <a:t>Three blood bank technicians</a:t>
            </a:r>
          </a:p>
          <a:p>
            <a:pPr>
              <a:buFont typeface="Wingdings" panose="05000000000000000000" pitchFamily="2" charset="2"/>
              <a:buChar char="Ø"/>
            </a:pPr>
            <a:r>
              <a:rPr lang="en-IN" sz="2400" dirty="0">
                <a:latin typeface="Arial" pitchFamily="34" charset="0"/>
                <a:cs typeface="Arial" pitchFamily="34" charset="0"/>
              </a:rPr>
              <a:t>Two attendants</a:t>
            </a:r>
          </a:p>
        </p:txBody>
      </p:sp>
    </p:spTree>
    <p:extLst>
      <p:ext uri="{BB962C8B-B14F-4D97-AF65-F5344CB8AC3E}">
        <p14:creationId xmlns:p14="http://schemas.microsoft.com/office/powerpoint/2010/main" xmlns="" val="24018226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Arial" pitchFamily="34" charset="0"/>
                <a:cs typeface="Arial" pitchFamily="34" charset="0"/>
              </a:rPr>
              <a:t>Equipment  Checklist</a:t>
            </a:r>
            <a:endParaRPr lang="en-IN" sz="3200" b="1" dirty="0">
              <a:latin typeface="Arial" pitchFamily="34" charset="0"/>
              <a:cs typeface="Arial" pitchFamily="34" charset="0"/>
            </a:endParaRPr>
          </a:p>
        </p:txBody>
      </p:sp>
      <p:sp>
        <p:nvSpPr>
          <p:cNvPr id="3" name="Content Placeholder 2"/>
          <p:cNvSpPr>
            <a:spLocks noGrp="1"/>
          </p:cNvSpPr>
          <p:nvPr>
            <p:ph idx="1"/>
          </p:nvPr>
        </p:nvSpPr>
        <p:spPr>
          <a:xfrm>
            <a:off x="623455" y="1498601"/>
            <a:ext cx="7620000" cy="5359399"/>
          </a:xfrm>
        </p:spPr>
        <p:txBody>
          <a:bodyPr>
            <a:normAutofit/>
          </a:bodyPr>
          <a:lstStyle/>
          <a:p>
            <a:pPr marL="0" indent="0">
              <a:buNone/>
            </a:pPr>
            <a:r>
              <a:rPr lang="en-IN" u="sng" dirty="0">
                <a:latin typeface="Arial" pitchFamily="34" charset="0"/>
                <a:cs typeface="Arial" pitchFamily="34" charset="0"/>
              </a:rPr>
              <a:t>For donor screening</a:t>
            </a:r>
            <a:r>
              <a:rPr lang="en-IN" dirty="0">
                <a:latin typeface="Arial" pitchFamily="34" charset="0"/>
                <a:cs typeface="Arial" pitchFamily="34" charset="0"/>
              </a:rPr>
              <a:t> :</a:t>
            </a:r>
            <a:endParaRPr lang="en-IN" u="sng" dirty="0">
              <a:latin typeface="Arial" pitchFamily="34" charset="0"/>
              <a:cs typeface="Arial" pitchFamily="34" charset="0"/>
            </a:endParaRPr>
          </a:p>
          <a:p>
            <a:pPr>
              <a:buFont typeface="Wingdings" panose="05000000000000000000" pitchFamily="2" charset="2"/>
              <a:buChar char="Ø"/>
            </a:pPr>
            <a:r>
              <a:rPr lang="en-IN" sz="2400" dirty="0">
                <a:latin typeface="Arial" pitchFamily="34" charset="0"/>
                <a:cs typeface="Arial" pitchFamily="34" charset="0"/>
              </a:rPr>
              <a:t>Donor questionnaire, </a:t>
            </a:r>
            <a:r>
              <a:rPr lang="en-US" sz="2400" dirty="0">
                <a:latin typeface="Arial" pitchFamily="34" charset="0"/>
                <a:cs typeface="Arial" pitchFamily="34" charset="0"/>
              </a:rPr>
              <a:t>pens</a:t>
            </a:r>
            <a:endParaRPr lang="en-IN" sz="2400" dirty="0">
              <a:latin typeface="Arial" pitchFamily="34" charset="0"/>
              <a:cs typeface="Arial" pitchFamily="34" charset="0"/>
            </a:endParaRPr>
          </a:p>
          <a:p>
            <a:pPr>
              <a:buFont typeface="Wingdings" panose="05000000000000000000" pitchFamily="2" charset="2"/>
              <a:buChar char="Ø"/>
            </a:pPr>
            <a:r>
              <a:rPr lang="en-IN" sz="2400" dirty="0">
                <a:latin typeface="Arial" pitchFamily="34" charset="0"/>
                <a:cs typeface="Arial" pitchFamily="34" charset="0"/>
              </a:rPr>
              <a:t>BP apparatus</a:t>
            </a:r>
          </a:p>
          <a:p>
            <a:pPr>
              <a:buFont typeface="Wingdings" panose="05000000000000000000" pitchFamily="2" charset="2"/>
              <a:buChar char="Ø"/>
            </a:pPr>
            <a:r>
              <a:rPr lang="en-IN" sz="2400" dirty="0">
                <a:latin typeface="Arial" pitchFamily="34" charset="0"/>
                <a:cs typeface="Arial" pitchFamily="34" charset="0"/>
              </a:rPr>
              <a:t>Stethoscope</a:t>
            </a:r>
          </a:p>
          <a:p>
            <a:pPr>
              <a:buFont typeface="Wingdings" panose="05000000000000000000" pitchFamily="2" charset="2"/>
              <a:buChar char="Ø"/>
            </a:pPr>
            <a:r>
              <a:rPr lang="en-IN" sz="2400" dirty="0">
                <a:latin typeface="Arial" pitchFamily="34" charset="0"/>
                <a:cs typeface="Arial" pitchFamily="34" charset="0"/>
              </a:rPr>
              <a:t>Weighing device for donors</a:t>
            </a:r>
          </a:p>
          <a:p>
            <a:pPr>
              <a:buFont typeface="Wingdings" panose="05000000000000000000" pitchFamily="2" charset="2"/>
              <a:buChar char="Ø"/>
            </a:pPr>
            <a:r>
              <a:rPr lang="en-IN" sz="2400" dirty="0">
                <a:latin typeface="Arial" pitchFamily="34" charset="0"/>
                <a:cs typeface="Arial" pitchFamily="34" charset="0"/>
              </a:rPr>
              <a:t>Portable Hb meter/copper sulphate.</a:t>
            </a:r>
          </a:p>
          <a:p>
            <a:pPr>
              <a:buFont typeface="Wingdings" panose="05000000000000000000" pitchFamily="2" charset="2"/>
              <a:buChar char="Ø"/>
            </a:pPr>
            <a:r>
              <a:rPr lang="en-IN" sz="2400" dirty="0">
                <a:latin typeface="Arial" pitchFamily="34" charset="0"/>
                <a:cs typeface="Arial" pitchFamily="34" charset="0"/>
              </a:rPr>
              <a:t>Lancets, cuvettes, cotton swabs, gloves</a:t>
            </a:r>
          </a:p>
          <a:p>
            <a:pPr>
              <a:buFont typeface="Wingdings" panose="05000000000000000000" pitchFamily="2" charset="2"/>
              <a:buChar char="Ø"/>
            </a:pPr>
            <a:endParaRPr lang="en-IN" dirty="0">
              <a:latin typeface="Arial" pitchFamily="34" charset="0"/>
              <a:cs typeface="Arial" pitchFamily="34" charset="0"/>
            </a:endParaRPr>
          </a:p>
        </p:txBody>
      </p:sp>
    </p:spTree>
    <p:extLst>
      <p:ext uri="{BB962C8B-B14F-4D97-AF65-F5344CB8AC3E}">
        <p14:creationId xmlns:p14="http://schemas.microsoft.com/office/powerpoint/2010/main" xmlns="" val="25733019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71502" y="304800"/>
            <a:ext cx="8229600" cy="778098"/>
          </a:xfrm>
          <a:solidFill>
            <a:schemeClr val="bg1"/>
          </a:solidFill>
        </p:spPr>
        <p:txBody>
          <a:bodyPr>
            <a:noAutofit/>
          </a:bodyPr>
          <a:lstStyle/>
          <a:p>
            <a:pPr eaLnBrk="1" hangingPunct="1"/>
            <a:r>
              <a:rPr lang="en-US" altLang="en-US" sz="4000" b="1" dirty="0"/>
              <a:t>          DONOR SELECTION </a:t>
            </a:r>
          </a:p>
        </p:txBody>
      </p:sp>
      <p:sp>
        <p:nvSpPr>
          <p:cNvPr id="77827" name="Rectangle 3"/>
          <p:cNvSpPr>
            <a:spLocks noGrp="1" noChangeArrowheads="1"/>
          </p:cNvSpPr>
          <p:nvPr>
            <p:ph idx="1"/>
          </p:nvPr>
        </p:nvSpPr>
        <p:spPr>
          <a:xfrm>
            <a:off x="1752600" y="1143001"/>
            <a:ext cx="8229600" cy="4195417"/>
          </a:xfrm>
        </p:spPr>
        <p:txBody>
          <a:bodyPr rtlCol="0">
            <a:noAutofit/>
          </a:bodyPr>
          <a:lstStyle/>
          <a:p>
            <a:pPr>
              <a:lnSpc>
                <a:spcPct val="150000"/>
              </a:lnSpc>
              <a:buFont typeface="Wingdings" panose="05000000000000000000" pitchFamily="2" charset="2"/>
              <a:buChar char="Ø"/>
              <a:defRPr/>
            </a:pPr>
            <a:r>
              <a:rPr lang="en-IN" dirty="0"/>
              <a:t>Registration, Demographic  information and Consent of the donor </a:t>
            </a:r>
          </a:p>
          <a:p>
            <a:pPr>
              <a:lnSpc>
                <a:spcPct val="150000"/>
              </a:lnSpc>
              <a:buFont typeface="Wingdings" panose="05000000000000000000" pitchFamily="2" charset="2"/>
              <a:buChar char="Ø"/>
              <a:defRPr/>
            </a:pPr>
            <a:r>
              <a:rPr lang="en-IN" dirty="0"/>
              <a:t>Medical history </a:t>
            </a:r>
          </a:p>
          <a:p>
            <a:pPr>
              <a:lnSpc>
                <a:spcPct val="150000"/>
              </a:lnSpc>
              <a:buFont typeface="Wingdings" panose="05000000000000000000" pitchFamily="2" charset="2"/>
              <a:buChar char="Ø"/>
              <a:defRPr/>
            </a:pPr>
            <a:r>
              <a:rPr lang="en-IN" dirty="0"/>
              <a:t>Physical examination</a:t>
            </a:r>
          </a:p>
          <a:p>
            <a:pPr>
              <a:lnSpc>
                <a:spcPct val="150000"/>
              </a:lnSpc>
              <a:buFont typeface="Wingdings" panose="05000000000000000000" pitchFamily="2" charset="2"/>
              <a:buChar char="Ø"/>
              <a:defRPr/>
            </a:pPr>
            <a:r>
              <a:rPr lang="en-IN" dirty="0"/>
              <a:t>Laboratory tests </a:t>
            </a:r>
          </a:p>
          <a:p>
            <a:pPr>
              <a:lnSpc>
                <a:spcPct val="200000"/>
              </a:lnSpc>
              <a:buFont typeface="Wingdings" panose="05000000000000000000" pitchFamily="2" charset="2"/>
              <a:buChar char="Ø"/>
              <a:defRPr/>
            </a:pPr>
            <a:endParaRPr lang="en-US" sz="2400" dirty="0"/>
          </a:p>
        </p:txBody>
      </p:sp>
    </p:spTree>
    <p:extLst>
      <p:ext uri="{BB962C8B-B14F-4D97-AF65-F5344CB8AC3E}">
        <p14:creationId xmlns:p14="http://schemas.microsoft.com/office/powerpoint/2010/main" xmlns="" val="42688110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04800"/>
            <a:ext cx="8229600" cy="1143000"/>
          </a:xfrm>
        </p:spPr>
        <p:txBody>
          <a:bodyPr>
            <a:normAutofit/>
          </a:bodyPr>
          <a:lstStyle/>
          <a:p>
            <a:pPr algn="l"/>
            <a:r>
              <a:rPr lang="en-US" sz="2800" u="sng" dirty="0">
                <a:latin typeface="Arial" pitchFamily="34" charset="0"/>
                <a:cs typeface="Arial" pitchFamily="34" charset="0"/>
              </a:rPr>
              <a:t>For blood collection</a:t>
            </a:r>
            <a:r>
              <a:rPr lang="en-US" sz="2800" dirty="0">
                <a:latin typeface="Arial" pitchFamily="34" charset="0"/>
                <a:cs typeface="Arial" pitchFamily="34" charset="0"/>
              </a:rPr>
              <a:t> :</a:t>
            </a:r>
            <a:endParaRPr lang="en-IN" sz="2800" u="sng" dirty="0">
              <a:latin typeface="Arial" pitchFamily="34" charset="0"/>
              <a:cs typeface="Arial" pitchFamily="34" charset="0"/>
            </a:endParaRPr>
          </a:p>
        </p:txBody>
      </p:sp>
      <p:sp>
        <p:nvSpPr>
          <p:cNvPr id="3" name="Content Placeholder 2"/>
          <p:cNvSpPr>
            <a:spLocks noGrp="1"/>
          </p:cNvSpPr>
          <p:nvPr>
            <p:ph idx="1"/>
          </p:nvPr>
        </p:nvSpPr>
        <p:spPr>
          <a:xfrm>
            <a:off x="2057400" y="1498600"/>
            <a:ext cx="8153400" cy="5054600"/>
          </a:xfrm>
        </p:spPr>
        <p:txBody>
          <a:bodyPr>
            <a:normAutofit/>
          </a:bodyPr>
          <a:lstStyle/>
          <a:p>
            <a:pPr>
              <a:buFont typeface="Wingdings" panose="05000000000000000000" pitchFamily="2" charset="2"/>
              <a:buChar char="Ø"/>
            </a:pPr>
            <a:r>
              <a:rPr lang="en-US" sz="2400" dirty="0">
                <a:latin typeface="Arial" pitchFamily="34" charset="0"/>
                <a:cs typeface="Arial" pitchFamily="34" charset="0"/>
              </a:rPr>
              <a:t>Donor couches</a:t>
            </a:r>
          </a:p>
          <a:p>
            <a:pPr>
              <a:buFont typeface="Wingdings" panose="05000000000000000000" pitchFamily="2" charset="2"/>
              <a:buChar char="Ø"/>
            </a:pPr>
            <a:r>
              <a:rPr lang="en-US" sz="2400" dirty="0">
                <a:latin typeface="Arial" pitchFamily="34" charset="0"/>
                <a:cs typeface="Arial" pitchFamily="34" charset="0"/>
              </a:rPr>
              <a:t>Blood collection monitor</a:t>
            </a:r>
          </a:p>
          <a:p>
            <a:pPr>
              <a:buFont typeface="Wingdings" panose="05000000000000000000" pitchFamily="2" charset="2"/>
              <a:buChar char="Ø"/>
            </a:pPr>
            <a:r>
              <a:rPr lang="en-US" sz="2400" dirty="0">
                <a:latin typeface="Arial" pitchFamily="34" charset="0"/>
                <a:cs typeface="Arial" pitchFamily="34" charset="0"/>
              </a:rPr>
              <a:t>Portable tube sealer</a:t>
            </a:r>
          </a:p>
          <a:p>
            <a:pPr>
              <a:buFont typeface="Wingdings" panose="05000000000000000000" pitchFamily="2" charset="2"/>
              <a:buChar char="Ø"/>
            </a:pPr>
            <a:r>
              <a:rPr lang="en-US" sz="2400" dirty="0">
                <a:latin typeface="Arial" pitchFamily="34" charset="0"/>
                <a:cs typeface="Arial" pitchFamily="34" charset="0"/>
              </a:rPr>
              <a:t>Plain and EDTA vials</a:t>
            </a:r>
          </a:p>
          <a:p>
            <a:pPr>
              <a:buFont typeface="Wingdings" panose="05000000000000000000" pitchFamily="2" charset="2"/>
              <a:buChar char="Ø"/>
            </a:pPr>
            <a:r>
              <a:rPr lang="en-US" sz="2400" dirty="0">
                <a:latin typeface="Arial" pitchFamily="34" charset="0"/>
                <a:cs typeface="Arial" pitchFamily="34" charset="0"/>
              </a:rPr>
              <a:t>Test tube stand</a:t>
            </a:r>
          </a:p>
          <a:p>
            <a:pPr>
              <a:buFont typeface="Wingdings" panose="05000000000000000000" pitchFamily="2" charset="2"/>
              <a:buChar char="Ø"/>
            </a:pPr>
            <a:r>
              <a:rPr lang="en-US" sz="2400" dirty="0">
                <a:latin typeface="Arial" pitchFamily="34" charset="0"/>
                <a:cs typeface="Arial" pitchFamily="34" charset="0"/>
              </a:rPr>
              <a:t>Screens</a:t>
            </a:r>
          </a:p>
          <a:p>
            <a:pPr>
              <a:buFont typeface="Wingdings" panose="05000000000000000000" pitchFamily="2" charset="2"/>
              <a:buChar char="Ø"/>
            </a:pPr>
            <a:r>
              <a:rPr lang="en-US" sz="2400" dirty="0" err="1">
                <a:latin typeface="Arial" pitchFamily="34" charset="0"/>
                <a:cs typeface="Arial" pitchFamily="34" charset="0"/>
              </a:rPr>
              <a:t>Bedsheet</a:t>
            </a:r>
            <a:r>
              <a:rPr lang="en-US" sz="2400" dirty="0">
                <a:latin typeface="Arial" pitchFamily="34" charset="0"/>
                <a:cs typeface="Arial" pitchFamily="34" charset="0"/>
              </a:rPr>
              <a:t>, blankets</a:t>
            </a:r>
          </a:p>
          <a:p>
            <a:pPr>
              <a:buFont typeface="Wingdings" panose="05000000000000000000" pitchFamily="2" charset="2"/>
              <a:buChar char="Ø"/>
            </a:pPr>
            <a:r>
              <a:rPr lang="en-US" sz="2400" dirty="0">
                <a:latin typeface="Arial" pitchFamily="34" charset="0"/>
                <a:cs typeface="Arial" pitchFamily="34" charset="0"/>
              </a:rPr>
              <a:t>Gloves, spirit, betadine, cotton swabs, adhesive tape, </a:t>
            </a:r>
            <a:r>
              <a:rPr lang="en-US" sz="2400" dirty="0" err="1">
                <a:latin typeface="Arial" pitchFamily="34" charset="0"/>
                <a:cs typeface="Arial" pitchFamily="34" charset="0"/>
              </a:rPr>
              <a:t>guaze</a:t>
            </a:r>
            <a:r>
              <a:rPr lang="en-US" sz="2400" dirty="0">
                <a:latin typeface="Arial" pitchFamily="34" charset="0"/>
                <a:cs typeface="Arial" pitchFamily="34" charset="0"/>
              </a:rPr>
              <a:t>, </a:t>
            </a:r>
            <a:r>
              <a:rPr lang="en-US" sz="2400" dirty="0" err="1">
                <a:latin typeface="Arial" pitchFamily="34" charset="0"/>
                <a:cs typeface="Arial" pitchFamily="34" charset="0"/>
              </a:rPr>
              <a:t>band-aids</a:t>
            </a:r>
            <a:endParaRPr lang="en-US" dirty="0" smtClean="0">
              <a:latin typeface="Arial" pitchFamily="34" charset="0"/>
              <a:cs typeface="Arial" pitchFamily="34" charset="0"/>
            </a:endParaRPr>
          </a:p>
          <a:p>
            <a:endParaRPr lang="en-IN" dirty="0">
              <a:latin typeface="Arial" pitchFamily="34" charset="0"/>
              <a:cs typeface="Arial" pitchFamily="34" charset="0"/>
            </a:endParaRPr>
          </a:p>
        </p:txBody>
      </p:sp>
    </p:spTree>
    <p:extLst>
      <p:ext uri="{BB962C8B-B14F-4D97-AF65-F5344CB8AC3E}">
        <p14:creationId xmlns:p14="http://schemas.microsoft.com/office/powerpoint/2010/main" xmlns="" val="24249665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685801"/>
            <a:ext cx="8686800" cy="5257799"/>
          </a:xfrm>
        </p:spPr>
        <p:txBody>
          <a:bodyPr/>
          <a:lstStyle/>
          <a:p>
            <a:pPr>
              <a:buFont typeface="Wingdings" panose="05000000000000000000" pitchFamily="2" charset="2"/>
              <a:buChar char="Ø"/>
            </a:pPr>
            <a:r>
              <a:rPr lang="en-US" sz="2400" dirty="0">
                <a:latin typeface="Arial" pitchFamily="34" charset="0"/>
                <a:cs typeface="Arial" pitchFamily="34" charset="0"/>
              </a:rPr>
              <a:t>Blood bags</a:t>
            </a:r>
          </a:p>
          <a:p>
            <a:pPr>
              <a:buFont typeface="Wingdings" panose="05000000000000000000" pitchFamily="2" charset="2"/>
              <a:buChar char="Ø"/>
            </a:pPr>
            <a:r>
              <a:rPr lang="en-US" sz="2400" dirty="0">
                <a:latin typeface="Arial" pitchFamily="34" charset="0"/>
                <a:cs typeface="Arial" pitchFamily="34" charset="0"/>
              </a:rPr>
              <a:t>Stripper for blood tubings</a:t>
            </a:r>
          </a:p>
          <a:p>
            <a:pPr>
              <a:buFont typeface="Wingdings" panose="05000000000000000000" pitchFamily="2" charset="2"/>
              <a:buChar char="Ø"/>
            </a:pPr>
            <a:r>
              <a:rPr lang="en-US" sz="2400" dirty="0">
                <a:latin typeface="Arial" pitchFamily="34" charset="0"/>
                <a:cs typeface="Arial" pitchFamily="34" charset="0"/>
              </a:rPr>
              <a:t>Transport box with ice packs</a:t>
            </a:r>
          </a:p>
          <a:p>
            <a:pPr>
              <a:buFont typeface="Wingdings" panose="05000000000000000000" pitchFamily="2" charset="2"/>
              <a:buChar char="Ø"/>
            </a:pPr>
            <a:r>
              <a:rPr lang="en-US" sz="2400" dirty="0">
                <a:latin typeface="Arial" pitchFamily="34" charset="0"/>
                <a:cs typeface="Arial" pitchFamily="34" charset="0"/>
              </a:rPr>
              <a:t>Color coded biomedical waste bags</a:t>
            </a:r>
          </a:p>
          <a:p>
            <a:pPr>
              <a:buFont typeface="Wingdings" panose="05000000000000000000" pitchFamily="2" charset="2"/>
              <a:buChar char="Ø"/>
            </a:pPr>
            <a:r>
              <a:rPr lang="en-US" sz="2400" dirty="0">
                <a:latin typeface="Arial" pitchFamily="34" charset="0"/>
                <a:cs typeface="Arial" pitchFamily="34" charset="0"/>
              </a:rPr>
              <a:t>Emergency medical kit</a:t>
            </a:r>
          </a:p>
          <a:p>
            <a:pPr>
              <a:buFont typeface="Wingdings" panose="05000000000000000000" pitchFamily="2" charset="2"/>
              <a:buChar char="Ø"/>
            </a:pPr>
            <a:r>
              <a:rPr lang="en-US" sz="2400" dirty="0">
                <a:latin typeface="Arial" pitchFamily="34" charset="0"/>
                <a:cs typeface="Arial" pitchFamily="34" charset="0"/>
              </a:rPr>
              <a:t>Donor cards, certificates</a:t>
            </a: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endParaRPr lang="en-US" dirty="0">
              <a:latin typeface="Arial" pitchFamily="34" charset="0"/>
              <a:cs typeface="Arial" pitchFamily="34" charset="0"/>
            </a:endParaRPr>
          </a:p>
          <a:p>
            <a:endParaRPr lang="en-IN" dirty="0">
              <a:latin typeface="Arial" pitchFamily="34" charset="0"/>
              <a:cs typeface="Arial" pitchFamily="34" charset="0"/>
            </a:endParaRPr>
          </a:p>
        </p:txBody>
      </p:sp>
    </p:spTree>
    <p:extLst>
      <p:ext uri="{BB962C8B-B14F-4D97-AF65-F5344CB8AC3E}">
        <p14:creationId xmlns:p14="http://schemas.microsoft.com/office/powerpoint/2010/main" xmlns="" val="38961556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u="sng" dirty="0">
                <a:latin typeface="Arial" pitchFamily="34" charset="0"/>
                <a:cs typeface="Arial" pitchFamily="34" charset="0"/>
              </a:rPr>
              <a:t>For donor refreshment</a:t>
            </a:r>
            <a:r>
              <a:rPr lang="en-US" sz="2800" dirty="0">
                <a:latin typeface="Arial" pitchFamily="34" charset="0"/>
                <a:cs typeface="Arial" pitchFamily="34" charset="0"/>
              </a:rPr>
              <a:t>:</a:t>
            </a:r>
            <a:endParaRPr lang="en-IN" sz="28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dirty="0">
                <a:latin typeface="Arial" pitchFamily="34" charset="0"/>
                <a:cs typeface="Arial" pitchFamily="34" charset="0"/>
              </a:rPr>
              <a:t>Juices</a:t>
            </a:r>
          </a:p>
          <a:p>
            <a:pPr>
              <a:buFont typeface="Wingdings" panose="05000000000000000000" pitchFamily="2" charset="2"/>
              <a:buChar char="Ø"/>
            </a:pPr>
            <a:r>
              <a:rPr lang="en-US" sz="2400" dirty="0">
                <a:latin typeface="Arial" pitchFamily="34" charset="0"/>
                <a:cs typeface="Arial" pitchFamily="34" charset="0"/>
              </a:rPr>
              <a:t>Biscuits</a:t>
            </a:r>
          </a:p>
          <a:p>
            <a:pPr>
              <a:buFont typeface="Wingdings" panose="05000000000000000000" pitchFamily="2" charset="2"/>
              <a:buChar char="Ø"/>
            </a:pPr>
            <a:r>
              <a:rPr lang="en-US" sz="2400" dirty="0">
                <a:latin typeface="Arial" pitchFamily="34" charset="0"/>
                <a:cs typeface="Arial" pitchFamily="34" charset="0"/>
              </a:rPr>
              <a:t>Water</a:t>
            </a:r>
          </a:p>
        </p:txBody>
      </p:sp>
    </p:spTree>
    <p:extLst>
      <p:ext uri="{BB962C8B-B14F-4D97-AF65-F5344CB8AC3E}">
        <p14:creationId xmlns:p14="http://schemas.microsoft.com/office/powerpoint/2010/main" xmlns="" val="22669165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41"/>
            <a:ext cx="8229600" cy="817561"/>
          </a:xfrm>
        </p:spPr>
        <p:txBody>
          <a:bodyPr>
            <a:normAutofit/>
          </a:bodyPr>
          <a:lstStyle/>
          <a:p>
            <a:r>
              <a:rPr lang="en-US" sz="3200" b="1" dirty="0">
                <a:latin typeface="Arial" pitchFamily="34" charset="0"/>
                <a:cs typeface="Arial" pitchFamily="34" charset="0"/>
              </a:rPr>
              <a:t>Camp phase</a:t>
            </a:r>
            <a:endParaRPr lang="en-IN" sz="3200" b="1" dirty="0">
              <a:latin typeface="Arial" pitchFamily="34" charset="0"/>
              <a:cs typeface="Arial" pitchFamily="34" charset="0"/>
            </a:endParaRPr>
          </a:p>
        </p:txBody>
      </p:sp>
      <p:sp>
        <p:nvSpPr>
          <p:cNvPr id="3" name="Content Placeholder 2"/>
          <p:cNvSpPr>
            <a:spLocks noGrp="1"/>
          </p:cNvSpPr>
          <p:nvPr>
            <p:ph idx="1"/>
          </p:nvPr>
        </p:nvSpPr>
        <p:spPr>
          <a:xfrm>
            <a:off x="1524000" y="1193800"/>
            <a:ext cx="9144000" cy="5664200"/>
          </a:xfrm>
        </p:spPr>
        <p:txBody>
          <a:bodyPr>
            <a:normAutofit/>
          </a:bodyPr>
          <a:lstStyle/>
          <a:p>
            <a:pPr>
              <a:buFont typeface="Wingdings" panose="05000000000000000000" pitchFamily="2" charset="2"/>
              <a:buChar char="Ø"/>
            </a:pPr>
            <a:r>
              <a:rPr lang="en-IN" sz="2400" dirty="0">
                <a:latin typeface="Arial" pitchFamily="34" charset="0"/>
                <a:cs typeface="Arial" pitchFamily="34" charset="0"/>
              </a:rPr>
              <a:t>The blood bank team arrives at the venue of camp well before the time given to donors</a:t>
            </a:r>
          </a:p>
          <a:p>
            <a:pPr>
              <a:buFont typeface="Wingdings" panose="05000000000000000000" pitchFamily="2" charset="2"/>
              <a:buChar char="Ø"/>
            </a:pPr>
            <a:r>
              <a:rPr lang="en-IN" sz="2400" dirty="0">
                <a:latin typeface="Arial" pitchFamily="34" charset="0"/>
                <a:cs typeface="Arial" pitchFamily="34" charset="0"/>
              </a:rPr>
              <a:t>Supervise venue for adequate facilities like space, furniture, heaters/coolers</a:t>
            </a:r>
          </a:p>
          <a:p>
            <a:pPr>
              <a:buFont typeface="Wingdings" panose="05000000000000000000" pitchFamily="2" charset="2"/>
              <a:buChar char="Ø"/>
            </a:pPr>
            <a:r>
              <a:rPr lang="en-IN" sz="2400" dirty="0">
                <a:latin typeface="Arial" pitchFamily="34" charset="0"/>
                <a:cs typeface="Arial" pitchFamily="34" charset="0"/>
              </a:rPr>
              <a:t>Inspect pre-donation, donation and post-donation areas as per standards</a:t>
            </a:r>
          </a:p>
          <a:p>
            <a:pPr>
              <a:buFont typeface="Wingdings" panose="05000000000000000000" pitchFamily="2" charset="2"/>
              <a:buChar char="Ø"/>
            </a:pPr>
            <a:r>
              <a:rPr lang="en-IN" sz="2400" dirty="0">
                <a:latin typeface="Arial" pitchFamily="34" charset="0"/>
                <a:cs typeface="Arial" pitchFamily="34" charset="0"/>
              </a:rPr>
              <a:t>Liaise with the Organiser and Voluntary Donor Organisation</a:t>
            </a:r>
          </a:p>
          <a:p>
            <a:pPr>
              <a:buFont typeface="Wingdings" panose="05000000000000000000" pitchFamily="2" charset="2"/>
              <a:buChar char="Ø"/>
            </a:pPr>
            <a:r>
              <a:rPr lang="en-IN" sz="2400" dirty="0">
                <a:latin typeface="Arial" pitchFamily="34" charset="0"/>
                <a:cs typeface="Arial" pitchFamily="34" charset="0"/>
              </a:rPr>
              <a:t>IEC materials and banners should be displayed everywhere</a:t>
            </a:r>
          </a:p>
        </p:txBody>
      </p:sp>
    </p:spTree>
    <p:extLst>
      <p:ext uri="{BB962C8B-B14F-4D97-AF65-F5344CB8AC3E}">
        <p14:creationId xmlns:p14="http://schemas.microsoft.com/office/powerpoint/2010/main" xmlns="" val="21513239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092200"/>
            <a:ext cx="9144000" cy="6477000"/>
          </a:xfrm>
        </p:spPr>
        <p:txBody>
          <a:bodyPr>
            <a:normAutofit/>
          </a:bodyPr>
          <a:lstStyle/>
          <a:p>
            <a:pPr>
              <a:buFont typeface="Wingdings" panose="05000000000000000000" pitchFamily="2" charset="2"/>
              <a:buChar char="Ø"/>
            </a:pPr>
            <a:r>
              <a:rPr lang="en-IN" sz="2400" dirty="0">
                <a:latin typeface="Arial" pitchFamily="34" charset="0"/>
                <a:cs typeface="Arial" pitchFamily="34" charset="0"/>
              </a:rPr>
              <a:t>Arrange for inauguration of camp</a:t>
            </a:r>
          </a:p>
          <a:p>
            <a:pPr>
              <a:buFont typeface="Wingdings" panose="05000000000000000000" pitchFamily="2" charset="2"/>
              <a:buChar char="Ø"/>
            </a:pPr>
            <a:r>
              <a:rPr lang="en-IN" sz="2400" dirty="0">
                <a:latin typeface="Arial" pitchFamily="34" charset="0"/>
                <a:cs typeface="Arial" pitchFamily="34" charset="0"/>
              </a:rPr>
              <a:t>The camp should be started on time</a:t>
            </a:r>
          </a:p>
          <a:p>
            <a:pPr>
              <a:buFont typeface="Wingdings" panose="05000000000000000000" pitchFamily="2" charset="2"/>
              <a:buChar char="Ø"/>
            </a:pPr>
            <a:r>
              <a:rPr lang="en-IN" sz="2400" dirty="0">
                <a:latin typeface="Arial" pitchFamily="34" charset="0"/>
                <a:cs typeface="Arial" pitchFamily="34" charset="0"/>
              </a:rPr>
              <a:t>Screening and medical examination of blood donors by Medical personnel</a:t>
            </a:r>
          </a:p>
          <a:p>
            <a:pPr>
              <a:buFont typeface="Wingdings" panose="05000000000000000000" pitchFamily="2" charset="2"/>
              <a:buChar char="Ø"/>
            </a:pPr>
            <a:r>
              <a:rPr lang="en-IN" sz="2400" dirty="0">
                <a:latin typeface="Arial" pitchFamily="34" charset="0"/>
                <a:cs typeface="Arial" pitchFamily="34" charset="0"/>
              </a:rPr>
              <a:t>Over-crowding of the area should be prohibited</a:t>
            </a:r>
          </a:p>
          <a:p>
            <a:pPr>
              <a:buFont typeface="Wingdings" panose="05000000000000000000" pitchFamily="2" charset="2"/>
              <a:buChar char="Ø"/>
            </a:pPr>
            <a:r>
              <a:rPr lang="en-IN" sz="2400" dirty="0">
                <a:latin typeface="Arial" pitchFamily="34" charset="0"/>
                <a:cs typeface="Arial" pitchFamily="34" charset="0"/>
              </a:rPr>
              <a:t>Comfortable and adequate sitting arrangement for blood donors</a:t>
            </a:r>
          </a:p>
        </p:txBody>
      </p:sp>
    </p:spTree>
    <p:extLst>
      <p:ext uri="{BB962C8B-B14F-4D97-AF65-F5344CB8AC3E}">
        <p14:creationId xmlns:p14="http://schemas.microsoft.com/office/powerpoint/2010/main" xmlns="" val="38399565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solidFill>
                <a:schemeClr val="tx1"/>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IN" sz="2400" dirty="0">
                <a:latin typeface="Arial" pitchFamily="34" charset="0"/>
                <a:cs typeface="Arial" pitchFamily="34" charset="0"/>
              </a:rPr>
              <a:t>Bleeding area should have adequate lighting and proper ventilation.</a:t>
            </a:r>
          </a:p>
          <a:p>
            <a:pPr>
              <a:buFont typeface="Wingdings" panose="05000000000000000000" pitchFamily="2" charset="2"/>
              <a:buChar char="Ø"/>
            </a:pPr>
            <a:r>
              <a:rPr lang="en-IN" sz="2400" dirty="0">
                <a:latin typeface="Arial" pitchFamily="34" charset="0"/>
                <a:cs typeface="Arial" pitchFamily="34" charset="0"/>
              </a:rPr>
              <a:t>Bleeding procedures should be as per standards.</a:t>
            </a:r>
          </a:p>
          <a:p>
            <a:pPr>
              <a:buFont typeface="Wingdings" panose="05000000000000000000" pitchFamily="2" charset="2"/>
              <a:buChar char="Ø"/>
            </a:pPr>
            <a:r>
              <a:rPr lang="en-IN" sz="2400" dirty="0">
                <a:latin typeface="Arial" pitchFamily="34" charset="0"/>
                <a:cs typeface="Arial" pitchFamily="34" charset="0"/>
              </a:rPr>
              <a:t>Provision for donor refreshment.</a:t>
            </a:r>
          </a:p>
          <a:p>
            <a:pPr>
              <a:buFont typeface="Wingdings" panose="05000000000000000000" pitchFamily="2" charset="2"/>
              <a:buChar char="Ø"/>
            </a:pPr>
            <a:r>
              <a:rPr lang="en-IN" sz="2400" dirty="0">
                <a:latin typeface="Arial" pitchFamily="34" charset="0"/>
                <a:cs typeface="Arial" pitchFamily="34" charset="0"/>
              </a:rPr>
              <a:t>Provision for management of donor reactions.</a:t>
            </a:r>
          </a:p>
          <a:p>
            <a:pPr>
              <a:buFont typeface="Wingdings" panose="05000000000000000000" pitchFamily="2" charset="2"/>
              <a:buChar char="Ø"/>
            </a:pPr>
            <a:r>
              <a:rPr lang="en-IN" sz="2400" dirty="0">
                <a:latin typeface="Arial" pitchFamily="34" charset="0"/>
                <a:cs typeface="Arial" pitchFamily="34" charset="0"/>
              </a:rPr>
              <a:t>Area should be cordoned off from other persons.</a:t>
            </a:r>
          </a:p>
          <a:p>
            <a:pPr>
              <a:buFont typeface="Wingdings" panose="05000000000000000000" pitchFamily="2" charset="2"/>
              <a:buChar char="Ø"/>
            </a:pPr>
            <a:r>
              <a:rPr lang="en-IN" sz="2400" dirty="0">
                <a:latin typeface="Arial" pitchFamily="34" charset="0"/>
                <a:cs typeface="Arial" pitchFamily="34" charset="0"/>
              </a:rPr>
              <a:t>Camp should be completed at the stipulated time.</a:t>
            </a:r>
          </a:p>
          <a:p>
            <a:pPr>
              <a:buFont typeface="Wingdings" panose="05000000000000000000" pitchFamily="2" charset="2"/>
              <a:buChar char="Ø"/>
            </a:pPr>
            <a:endParaRPr lang="en-IN" sz="2400" dirty="0">
              <a:latin typeface="Arial" pitchFamily="34" charset="0"/>
              <a:cs typeface="Arial" pitchFamily="34" charset="0"/>
            </a:endParaRPr>
          </a:p>
        </p:txBody>
      </p:sp>
    </p:spTree>
    <p:extLst>
      <p:ext uri="{BB962C8B-B14F-4D97-AF65-F5344CB8AC3E}">
        <p14:creationId xmlns:p14="http://schemas.microsoft.com/office/powerpoint/2010/main" xmlns="" val="12027924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Arial" pitchFamily="34" charset="0"/>
                <a:cs typeface="Arial" pitchFamily="34" charset="0"/>
              </a:rPr>
              <a:t>Waste disposal in camps</a:t>
            </a:r>
            <a:endParaRPr lang="en-IN" sz="3200" b="1" dirty="0">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153930913"/>
              </p:ext>
            </p:extLst>
          </p:nvPr>
        </p:nvGraphicFramePr>
        <p:xfrm>
          <a:off x="1005840" y="1539240"/>
          <a:ext cx="8229600" cy="45567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528320">
                <a:tc>
                  <a:txBody>
                    <a:bodyPr/>
                    <a:lstStyle/>
                    <a:p>
                      <a:pPr algn="ctr"/>
                      <a:r>
                        <a:rPr lang="en-US" sz="2700" dirty="0" smtClean="0">
                          <a:latin typeface="Arial" pitchFamily="34" charset="0"/>
                          <a:cs typeface="Arial" pitchFamily="34" charset="0"/>
                        </a:rPr>
                        <a:t>Type of waste</a:t>
                      </a:r>
                      <a:endParaRPr lang="en-IN" sz="2700" dirty="0">
                        <a:latin typeface="Arial" pitchFamily="34" charset="0"/>
                        <a:cs typeface="Arial" pitchFamily="34" charset="0"/>
                      </a:endParaRPr>
                    </a:p>
                  </a:txBody>
                  <a:tcPr marT="60960" marB="60960"/>
                </a:tc>
                <a:tc>
                  <a:txBody>
                    <a:bodyPr/>
                    <a:lstStyle/>
                    <a:p>
                      <a:pPr algn="ctr"/>
                      <a:r>
                        <a:rPr lang="en-US" sz="2700" dirty="0" smtClean="0">
                          <a:latin typeface="Arial" pitchFamily="34" charset="0"/>
                          <a:cs typeface="Arial" pitchFamily="34" charset="0"/>
                        </a:rPr>
                        <a:t>Disposal</a:t>
                      </a:r>
                      <a:r>
                        <a:rPr lang="en-US" sz="2700" baseline="0" dirty="0" smtClean="0">
                          <a:latin typeface="Arial" pitchFamily="34" charset="0"/>
                          <a:cs typeface="Arial" pitchFamily="34" charset="0"/>
                        </a:rPr>
                        <a:t> </a:t>
                      </a:r>
                      <a:endParaRPr lang="en-IN" sz="2700" dirty="0">
                        <a:latin typeface="Arial" pitchFamily="34" charset="0"/>
                        <a:cs typeface="Arial" pitchFamily="34" charset="0"/>
                      </a:endParaRPr>
                    </a:p>
                  </a:txBody>
                  <a:tcPr marT="60960" marB="60960"/>
                </a:tc>
                <a:extLst>
                  <a:ext uri="{0D108BD9-81ED-4DB2-BD59-A6C34878D82A}">
                    <a16:rowId xmlns:a16="http://schemas.microsoft.com/office/drawing/2014/main" xmlns="" val="10000"/>
                  </a:ext>
                </a:extLst>
              </a:tr>
              <a:tr h="528320">
                <a:tc>
                  <a:txBody>
                    <a:bodyPr/>
                    <a:lstStyle/>
                    <a:p>
                      <a:pPr algn="ctr"/>
                      <a:r>
                        <a:rPr lang="en-US" sz="2700" dirty="0" smtClean="0">
                          <a:latin typeface="Arial" pitchFamily="34" charset="0"/>
                          <a:cs typeface="Arial" pitchFamily="34" charset="0"/>
                        </a:rPr>
                        <a:t>Cotton swabs, gauge </a:t>
                      </a:r>
                      <a:endParaRPr lang="en-IN" sz="2700" dirty="0">
                        <a:latin typeface="Arial" pitchFamily="34" charset="0"/>
                        <a:cs typeface="Arial" pitchFamily="34" charset="0"/>
                      </a:endParaRPr>
                    </a:p>
                  </a:txBody>
                  <a:tcPr marT="60960" marB="60960"/>
                </a:tc>
                <a:tc>
                  <a:txBody>
                    <a:bodyPr/>
                    <a:lstStyle/>
                    <a:p>
                      <a:pPr algn="ctr"/>
                      <a:r>
                        <a:rPr lang="en-US" sz="2700" dirty="0" smtClean="0">
                          <a:latin typeface="Arial" pitchFamily="34" charset="0"/>
                          <a:cs typeface="Arial" pitchFamily="34" charset="0"/>
                        </a:rPr>
                        <a:t>Yellow bins</a:t>
                      </a:r>
                      <a:endParaRPr lang="en-IN" sz="2700" dirty="0">
                        <a:latin typeface="Arial" pitchFamily="34" charset="0"/>
                        <a:cs typeface="Arial" pitchFamily="34" charset="0"/>
                      </a:endParaRPr>
                    </a:p>
                  </a:txBody>
                  <a:tcPr marT="60960" marB="60960"/>
                </a:tc>
                <a:extLst>
                  <a:ext uri="{0D108BD9-81ED-4DB2-BD59-A6C34878D82A}">
                    <a16:rowId xmlns:a16="http://schemas.microsoft.com/office/drawing/2014/main" xmlns="" val="10001"/>
                  </a:ext>
                </a:extLst>
              </a:tr>
              <a:tr h="528320">
                <a:tc>
                  <a:txBody>
                    <a:bodyPr/>
                    <a:lstStyle/>
                    <a:p>
                      <a:pPr algn="ctr"/>
                      <a:r>
                        <a:rPr lang="en-US" sz="2700" dirty="0" smtClean="0">
                          <a:latin typeface="Arial" pitchFamily="34" charset="0"/>
                          <a:cs typeface="Arial" pitchFamily="34" charset="0"/>
                        </a:rPr>
                        <a:t>Lancets, blood bag needles</a:t>
                      </a:r>
                      <a:endParaRPr lang="en-IN" sz="2700" dirty="0">
                        <a:latin typeface="Arial" pitchFamily="34" charset="0"/>
                        <a:cs typeface="Arial" pitchFamily="34" charset="0"/>
                      </a:endParaRPr>
                    </a:p>
                  </a:txBody>
                  <a:tcPr marT="60960" marB="60960"/>
                </a:tc>
                <a:tc>
                  <a:txBody>
                    <a:bodyPr/>
                    <a:lstStyle/>
                    <a:p>
                      <a:pPr algn="ctr"/>
                      <a:r>
                        <a:rPr lang="en-US" sz="2700" dirty="0" smtClean="0">
                          <a:latin typeface="Arial" pitchFamily="34" charset="0"/>
                          <a:cs typeface="Arial" pitchFamily="34" charset="0"/>
                        </a:rPr>
                        <a:t>White sharp container</a:t>
                      </a:r>
                      <a:endParaRPr lang="en-IN" sz="2700" dirty="0">
                        <a:latin typeface="Arial" pitchFamily="34" charset="0"/>
                        <a:cs typeface="Arial" pitchFamily="34" charset="0"/>
                      </a:endParaRPr>
                    </a:p>
                  </a:txBody>
                  <a:tcPr marT="60960" marB="60960"/>
                </a:tc>
                <a:extLst>
                  <a:ext uri="{0D108BD9-81ED-4DB2-BD59-A6C34878D82A}">
                    <a16:rowId xmlns:a16="http://schemas.microsoft.com/office/drawing/2014/main" xmlns="" val="10002"/>
                  </a:ext>
                </a:extLst>
              </a:tr>
              <a:tr h="528320">
                <a:tc>
                  <a:txBody>
                    <a:bodyPr/>
                    <a:lstStyle/>
                    <a:p>
                      <a:pPr algn="ctr"/>
                      <a:r>
                        <a:rPr lang="en-US" sz="2700" dirty="0" smtClean="0">
                          <a:latin typeface="Arial" pitchFamily="34" charset="0"/>
                          <a:cs typeface="Arial" pitchFamily="34" charset="0"/>
                        </a:rPr>
                        <a:t>Cuvettes</a:t>
                      </a:r>
                      <a:endParaRPr lang="en-IN" sz="2700" dirty="0">
                        <a:latin typeface="Arial" pitchFamily="34" charset="0"/>
                        <a:cs typeface="Arial" pitchFamily="34" charset="0"/>
                      </a:endParaRPr>
                    </a:p>
                  </a:txBody>
                  <a:tcPr marT="60960" marB="60960"/>
                </a:tc>
                <a:tc>
                  <a:txBody>
                    <a:bodyPr/>
                    <a:lstStyle/>
                    <a:p>
                      <a:pPr algn="ctr"/>
                      <a:r>
                        <a:rPr lang="en-US" sz="2700" dirty="0" smtClean="0">
                          <a:latin typeface="Arial" pitchFamily="34" charset="0"/>
                          <a:cs typeface="Arial" pitchFamily="34" charset="0"/>
                        </a:rPr>
                        <a:t>1% Hypochlorite</a:t>
                      </a:r>
                      <a:endParaRPr lang="en-IN" sz="2700" dirty="0">
                        <a:latin typeface="Arial" pitchFamily="34" charset="0"/>
                        <a:cs typeface="Arial" pitchFamily="34" charset="0"/>
                      </a:endParaRPr>
                    </a:p>
                  </a:txBody>
                  <a:tcPr marT="60960" marB="60960"/>
                </a:tc>
                <a:extLst>
                  <a:ext uri="{0D108BD9-81ED-4DB2-BD59-A6C34878D82A}">
                    <a16:rowId xmlns:a16="http://schemas.microsoft.com/office/drawing/2014/main" xmlns="" val="10003"/>
                  </a:ext>
                </a:extLst>
              </a:tr>
              <a:tr h="528320">
                <a:tc>
                  <a:txBody>
                    <a:bodyPr/>
                    <a:lstStyle/>
                    <a:p>
                      <a:pPr algn="ctr"/>
                      <a:r>
                        <a:rPr lang="en-US" sz="2700" dirty="0" smtClean="0">
                          <a:latin typeface="Arial" pitchFamily="34" charset="0"/>
                          <a:cs typeface="Arial" pitchFamily="34" charset="0"/>
                        </a:rPr>
                        <a:t>Blood bag tubings</a:t>
                      </a:r>
                      <a:endParaRPr lang="en-IN" sz="2700" dirty="0">
                        <a:latin typeface="Arial" pitchFamily="34" charset="0"/>
                        <a:cs typeface="Arial" pitchFamily="34" charset="0"/>
                      </a:endParaRPr>
                    </a:p>
                  </a:txBody>
                  <a:tcPr marT="60960" marB="60960"/>
                </a:tc>
                <a:tc>
                  <a:txBody>
                    <a:bodyPr/>
                    <a:lstStyle/>
                    <a:p>
                      <a:pPr algn="ctr"/>
                      <a:r>
                        <a:rPr lang="en-US" sz="2700" dirty="0" smtClean="0">
                          <a:latin typeface="Arial" pitchFamily="34" charset="0"/>
                          <a:cs typeface="Arial" pitchFamily="34" charset="0"/>
                        </a:rPr>
                        <a:t>Yellow bins</a:t>
                      </a:r>
                      <a:endParaRPr lang="en-IN" sz="2700" dirty="0">
                        <a:latin typeface="Arial" pitchFamily="34" charset="0"/>
                        <a:cs typeface="Arial" pitchFamily="34" charset="0"/>
                      </a:endParaRPr>
                    </a:p>
                  </a:txBody>
                  <a:tcPr marT="60960" marB="60960"/>
                </a:tc>
                <a:extLst>
                  <a:ext uri="{0D108BD9-81ED-4DB2-BD59-A6C34878D82A}">
                    <a16:rowId xmlns:a16="http://schemas.microsoft.com/office/drawing/2014/main" xmlns="" val="10004"/>
                  </a:ext>
                </a:extLst>
              </a:tr>
              <a:tr h="528320">
                <a:tc>
                  <a:txBody>
                    <a:bodyPr/>
                    <a:lstStyle/>
                    <a:p>
                      <a:pPr algn="ctr"/>
                      <a:r>
                        <a:rPr lang="en-US" sz="2700" dirty="0" smtClean="0">
                          <a:latin typeface="Arial" pitchFamily="34" charset="0"/>
                          <a:cs typeface="Arial" pitchFamily="34" charset="0"/>
                        </a:rPr>
                        <a:t>Gloves </a:t>
                      </a:r>
                      <a:endParaRPr lang="en-IN" sz="2700" dirty="0">
                        <a:latin typeface="Arial" pitchFamily="34" charset="0"/>
                        <a:cs typeface="Arial" pitchFamily="34" charset="0"/>
                      </a:endParaRPr>
                    </a:p>
                  </a:txBody>
                  <a:tcPr marT="60960" marB="60960"/>
                </a:tc>
                <a:tc>
                  <a:txBody>
                    <a:bodyPr/>
                    <a:lstStyle/>
                    <a:p>
                      <a:pPr algn="ctr"/>
                      <a:r>
                        <a:rPr lang="en-US" sz="2700" dirty="0" smtClean="0">
                          <a:latin typeface="Arial" pitchFamily="34" charset="0"/>
                          <a:cs typeface="Arial" pitchFamily="34" charset="0"/>
                        </a:rPr>
                        <a:t>Red bins</a:t>
                      </a:r>
                      <a:endParaRPr lang="en-IN" sz="2700" dirty="0">
                        <a:latin typeface="Arial" pitchFamily="34" charset="0"/>
                        <a:cs typeface="Arial" pitchFamily="34" charset="0"/>
                      </a:endParaRPr>
                    </a:p>
                  </a:txBody>
                  <a:tcPr marT="60960" marB="60960"/>
                </a:tc>
                <a:extLst>
                  <a:ext uri="{0D108BD9-81ED-4DB2-BD59-A6C34878D82A}">
                    <a16:rowId xmlns:a16="http://schemas.microsoft.com/office/drawing/2014/main" xmlns="" val="10005"/>
                  </a:ext>
                </a:extLst>
              </a:tr>
              <a:tr h="934720">
                <a:tc>
                  <a:txBody>
                    <a:bodyPr/>
                    <a:lstStyle/>
                    <a:p>
                      <a:pPr algn="ctr"/>
                      <a:r>
                        <a:rPr lang="en-US" sz="2700" dirty="0" smtClean="0">
                          <a:latin typeface="Arial" pitchFamily="34" charset="0"/>
                          <a:cs typeface="Arial" pitchFamily="34" charset="0"/>
                        </a:rPr>
                        <a:t>Paper, wrappers, empty juice packets</a:t>
                      </a:r>
                      <a:endParaRPr lang="en-IN" sz="2700" dirty="0">
                        <a:latin typeface="Arial" pitchFamily="34" charset="0"/>
                        <a:cs typeface="Arial" pitchFamily="34" charset="0"/>
                      </a:endParaRPr>
                    </a:p>
                  </a:txBody>
                  <a:tcPr marT="60960" marB="60960"/>
                </a:tc>
                <a:tc>
                  <a:txBody>
                    <a:bodyPr/>
                    <a:lstStyle/>
                    <a:p>
                      <a:pPr algn="ctr"/>
                      <a:r>
                        <a:rPr lang="en-US" sz="2700" dirty="0" smtClean="0">
                          <a:latin typeface="Arial" pitchFamily="34" charset="0"/>
                          <a:cs typeface="Arial" pitchFamily="34" charset="0"/>
                        </a:rPr>
                        <a:t>Black bins</a:t>
                      </a:r>
                      <a:endParaRPr lang="en-IN" sz="2700" dirty="0">
                        <a:latin typeface="Arial" pitchFamily="34" charset="0"/>
                        <a:cs typeface="Arial" pitchFamily="34" charset="0"/>
                      </a:endParaRPr>
                    </a:p>
                  </a:txBody>
                  <a:tcPr marT="60960" marB="6096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6806251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solidFill>
                <a:schemeClr val="tx1"/>
              </a:solidFill>
            </a:endParaRPr>
          </a:p>
        </p:txBody>
      </p:sp>
      <p:sp>
        <p:nvSpPr>
          <p:cNvPr id="3" name="Content Placeholder 2"/>
          <p:cNvSpPr>
            <a:spLocks noGrp="1"/>
          </p:cNvSpPr>
          <p:nvPr>
            <p:ph idx="1"/>
          </p:nvPr>
        </p:nvSpPr>
        <p:spPr>
          <a:xfrm>
            <a:off x="924922" y="1690688"/>
            <a:ext cx="8928992" cy="4525963"/>
          </a:xfrm>
        </p:spPr>
        <p:txBody>
          <a:bodyPr>
            <a:normAutofit/>
          </a:bodyPr>
          <a:lstStyle/>
          <a:p>
            <a:pPr>
              <a:buFont typeface="Wingdings" panose="05000000000000000000" pitchFamily="2" charset="2"/>
              <a:buChar char="Ø"/>
            </a:pPr>
            <a:r>
              <a:rPr lang="en-IN" sz="2400" dirty="0">
                <a:latin typeface="Arial" pitchFamily="34" charset="0"/>
                <a:cs typeface="Arial" pitchFamily="34" charset="0"/>
              </a:rPr>
              <a:t>Before leaving the camp premise, Blood Donors and Organisers should be appreciated for their gesture.</a:t>
            </a:r>
          </a:p>
          <a:p>
            <a:pPr>
              <a:buFont typeface="Wingdings" panose="05000000000000000000" pitchFamily="2" charset="2"/>
              <a:buChar char="Ø"/>
            </a:pPr>
            <a:r>
              <a:rPr lang="en-IN" sz="2400" dirty="0">
                <a:latin typeface="Arial" pitchFamily="34" charset="0"/>
                <a:cs typeface="Arial" pitchFamily="34" charset="0"/>
              </a:rPr>
              <a:t>The blood bank team should reach their destination in time.</a:t>
            </a:r>
          </a:p>
        </p:txBody>
      </p:sp>
      <p:sp>
        <p:nvSpPr>
          <p:cNvPr id="4" name="Rectangle 3"/>
          <p:cNvSpPr/>
          <p:nvPr/>
        </p:nvSpPr>
        <p:spPr>
          <a:xfrm>
            <a:off x="2057400" y="2667001"/>
            <a:ext cx="2590800" cy="461665"/>
          </a:xfrm>
          <a:prstGeom prst="rect">
            <a:avLst/>
          </a:prstGeom>
        </p:spPr>
        <p:txBody>
          <a:bodyPr wrap="square">
            <a:spAutoFit/>
          </a:bodyPr>
          <a:lstStyle/>
          <a:p>
            <a:r>
              <a:rPr lang="en-US" sz="2400" b="1" dirty="0">
                <a:latin typeface="Arial" pitchFamily="34" charset="0"/>
                <a:cs typeface="Arial" pitchFamily="34" charset="0"/>
              </a:rPr>
              <a:t>Incentives</a:t>
            </a:r>
            <a:r>
              <a:rPr lang="en-US" sz="2400" dirty="0">
                <a:latin typeface="Arial" pitchFamily="34" charset="0"/>
                <a:cs typeface="Arial" pitchFamily="34" charset="0"/>
              </a:rPr>
              <a:t> </a:t>
            </a:r>
            <a:endParaRPr lang="en-IN" sz="2400" dirty="0"/>
          </a:p>
        </p:txBody>
      </p:sp>
      <p:sp>
        <p:nvSpPr>
          <p:cNvPr id="5" name="Rectangle 4"/>
          <p:cNvSpPr/>
          <p:nvPr/>
        </p:nvSpPr>
        <p:spPr>
          <a:xfrm>
            <a:off x="1828800" y="3312196"/>
            <a:ext cx="7696200" cy="1938992"/>
          </a:xfrm>
          <a:prstGeom prst="rect">
            <a:avLst/>
          </a:prstGeom>
        </p:spPr>
        <p:txBody>
          <a:bodyPr wrap="square">
            <a:spAutoFit/>
          </a:bodyPr>
          <a:lstStyle/>
          <a:p>
            <a:pPr>
              <a:buFont typeface="Wingdings" panose="05000000000000000000" pitchFamily="2" charset="2"/>
              <a:buChar char="Ø"/>
            </a:pPr>
            <a:r>
              <a:rPr lang="en-IN" sz="2400" dirty="0">
                <a:latin typeface="Arial" pitchFamily="34" charset="0"/>
                <a:cs typeface="Arial" pitchFamily="34" charset="0"/>
              </a:rPr>
              <a:t>Incentives like pins, badges and plaques for specified number of donations help in repeat donations</a:t>
            </a:r>
          </a:p>
          <a:p>
            <a:pPr>
              <a:buFont typeface="Wingdings" panose="05000000000000000000" pitchFamily="2" charset="2"/>
              <a:buChar char="Ø"/>
            </a:pPr>
            <a:r>
              <a:rPr lang="en-IN" sz="2400" dirty="0">
                <a:latin typeface="Arial" pitchFamily="34" charset="0"/>
                <a:cs typeface="Arial" pitchFamily="34" charset="0"/>
              </a:rPr>
              <a:t>Other incentives or awards, simple and attractive of minimal commercial value, are useful in retaining donors</a:t>
            </a:r>
          </a:p>
        </p:txBody>
      </p:sp>
    </p:spTree>
    <p:extLst>
      <p:ext uri="{BB962C8B-B14F-4D97-AF65-F5344CB8AC3E}">
        <p14:creationId xmlns:p14="http://schemas.microsoft.com/office/powerpoint/2010/main" xmlns="" val="42763171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787400"/>
            <a:ext cx="9144000" cy="6070600"/>
          </a:xfrm>
        </p:spPr>
        <p:txBody>
          <a:bodyPr>
            <a:noAutofit/>
          </a:bodyPr>
          <a:lstStyle/>
          <a:p>
            <a:pPr>
              <a:buFont typeface="Wingdings" panose="05000000000000000000" pitchFamily="2" charset="2"/>
              <a:buChar char="Ø"/>
            </a:pPr>
            <a:r>
              <a:rPr lang="en-IN" sz="2400" dirty="0">
                <a:latin typeface="Arial" pitchFamily="34" charset="0"/>
                <a:cs typeface="Arial" pitchFamily="34" charset="0"/>
              </a:rPr>
              <a:t>Medical Director must send letters of appreciation to the Organiser for arranging the camp.</a:t>
            </a:r>
          </a:p>
          <a:p>
            <a:pPr>
              <a:buFont typeface="Wingdings" panose="05000000000000000000" pitchFamily="2" charset="2"/>
              <a:buChar char="Ø"/>
            </a:pPr>
            <a:r>
              <a:rPr lang="en-IN" sz="2400" dirty="0">
                <a:latin typeface="Arial" pitchFamily="34" charset="0"/>
                <a:cs typeface="Arial" pitchFamily="34" charset="0"/>
              </a:rPr>
              <a:t>They should be encouraged to organize similar camps on a regular basis.</a:t>
            </a:r>
          </a:p>
          <a:p>
            <a:pPr>
              <a:buFont typeface="Wingdings" panose="05000000000000000000" pitchFamily="2" charset="2"/>
              <a:buChar char="Ø"/>
            </a:pPr>
            <a:r>
              <a:rPr lang="en-IN" sz="2400" dirty="0">
                <a:latin typeface="Arial" pitchFamily="34" charset="0"/>
                <a:cs typeface="Arial" pitchFamily="34" charset="0"/>
              </a:rPr>
              <a:t>Blood Donors of the camp should receive thank-you letters and blood group cards either individually or through their particular organization.</a:t>
            </a:r>
          </a:p>
          <a:p>
            <a:pPr>
              <a:buFont typeface="Wingdings" panose="05000000000000000000" pitchFamily="2" charset="2"/>
              <a:buChar char="Ø"/>
            </a:pPr>
            <a:r>
              <a:rPr lang="en-IN" sz="2400" dirty="0">
                <a:latin typeface="Arial" pitchFamily="34" charset="0"/>
                <a:cs typeface="Arial" pitchFamily="34" charset="0"/>
              </a:rPr>
              <a:t>Constant touch with blood donors to be maintained through birthday cards, anniversary cards, etc.</a:t>
            </a:r>
          </a:p>
        </p:txBody>
      </p:sp>
      <p:sp>
        <p:nvSpPr>
          <p:cNvPr id="2" name="Title 1"/>
          <p:cNvSpPr>
            <a:spLocks noGrp="1"/>
          </p:cNvSpPr>
          <p:nvPr>
            <p:ph type="title"/>
          </p:nvPr>
        </p:nvSpPr>
        <p:spPr>
          <a:xfrm>
            <a:off x="1981200" y="2"/>
            <a:ext cx="8229600" cy="817561"/>
          </a:xfrm>
        </p:spPr>
        <p:txBody>
          <a:bodyPr>
            <a:normAutofit/>
          </a:bodyPr>
          <a:lstStyle/>
          <a:p>
            <a:r>
              <a:rPr lang="en-US" sz="3200" b="1" dirty="0">
                <a:latin typeface="Arial" pitchFamily="34" charset="0"/>
                <a:cs typeface="Arial" pitchFamily="34" charset="0"/>
              </a:rPr>
              <a:t>Post camp phase</a:t>
            </a:r>
            <a:endParaRPr lang="en-IN" sz="3200" b="1" dirty="0">
              <a:latin typeface="Arial" pitchFamily="34" charset="0"/>
              <a:cs typeface="Arial" pitchFamily="34" charset="0"/>
            </a:endParaRPr>
          </a:p>
        </p:txBody>
      </p:sp>
    </p:spTree>
    <p:extLst>
      <p:ext uri="{BB962C8B-B14F-4D97-AF65-F5344CB8AC3E}">
        <p14:creationId xmlns:p14="http://schemas.microsoft.com/office/powerpoint/2010/main" xmlns="" val="20398642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9400"/>
            <a:ext cx="8839200" cy="863600"/>
          </a:xfrm>
        </p:spPr>
        <p:txBody>
          <a:bodyPr>
            <a:normAutofit/>
          </a:bodyPr>
          <a:lstStyle/>
          <a:p>
            <a:pPr algn="l"/>
            <a:r>
              <a:rPr lang="en-IN" sz="2400" b="1" dirty="0">
                <a:latin typeface="Arial" pitchFamily="34" charset="0"/>
                <a:cs typeface="Arial" pitchFamily="34" charset="0"/>
              </a:rPr>
              <a:t>Government </a:t>
            </a:r>
            <a:r>
              <a:rPr lang="en-IN" sz="2800" b="1" dirty="0">
                <a:latin typeface="Arial" pitchFamily="34" charset="0"/>
                <a:cs typeface="Arial" pitchFamily="34" charset="0"/>
              </a:rPr>
              <a:t>B</a:t>
            </a:r>
            <a:r>
              <a:rPr lang="en-IN" sz="2400" b="1" dirty="0" smtClean="0">
                <a:latin typeface="Arial" pitchFamily="34" charset="0"/>
                <a:cs typeface="Arial" pitchFamily="34" charset="0"/>
              </a:rPr>
              <a:t>lood </a:t>
            </a:r>
            <a:r>
              <a:rPr lang="en-IN" sz="2400" b="1" dirty="0">
                <a:latin typeface="Arial" pitchFamily="34" charset="0"/>
                <a:cs typeface="Arial" pitchFamily="34" charset="0"/>
              </a:rPr>
              <a:t>Centre and Indian Red Cross Society shall intimate:</a:t>
            </a:r>
            <a:r>
              <a:rPr lang="en-IN" sz="2400" b="1" dirty="0"/>
              <a:t> </a:t>
            </a:r>
          </a:p>
        </p:txBody>
      </p:sp>
      <p:sp>
        <p:nvSpPr>
          <p:cNvPr id="3" name="Content Placeholder 2"/>
          <p:cNvSpPr>
            <a:spLocks noGrp="1"/>
          </p:cNvSpPr>
          <p:nvPr>
            <p:ph idx="1"/>
          </p:nvPr>
        </p:nvSpPr>
        <p:spPr>
          <a:xfrm>
            <a:off x="1676400" y="1447801"/>
            <a:ext cx="9144000" cy="4140199"/>
          </a:xfrm>
        </p:spPr>
        <p:txBody>
          <a:bodyPr>
            <a:normAutofit/>
          </a:bodyPr>
          <a:lstStyle/>
          <a:p>
            <a:pPr>
              <a:buFont typeface="Wingdings" panose="05000000000000000000" pitchFamily="2" charset="2"/>
              <a:buChar char="Ø"/>
            </a:pPr>
            <a:r>
              <a:rPr lang="en-IN" sz="2400" dirty="0">
                <a:latin typeface="Arial" pitchFamily="34" charset="0"/>
                <a:cs typeface="Arial" pitchFamily="34" charset="0"/>
              </a:rPr>
              <a:t>within a period of seven days </a:t>
            </a:r>
          </a:p>
          <a:p>
            <a:pPr>
              <a:buFont typeface="Wingdings" panose="05000000000000000000" pitchFamily="2" charset="2"/>
              <a:buChar char="Ø"/>
            </a:pPr>
            <a:r>
              <a:rPr lang="en-IN" sz="2400" dirty="0">
                <a:latin typeface="Arial" pitchFamily="34" charset="0"/>
                <a:cs typeface="Arial" pitchFamily="34" charset="0"/>
              </a:rPr>
              <a:t>venue where blood camp was held </a:t>
            </a:r>
          </a:p>
          <a:p>
            <a:pPr>
              <a:buFont typeface="Wingdings" panose="05000000000000000000" pitchFamily="2" charset="2"/>
              <a:buChar char="Ø"/>
            </a:pPr>
            <a:r>
              <a:rPr lang="en-IN" sz="2400" dirty="0">
                <a:latin typeface="Arial" pitchFamily="34" charset="0"/>
                <a:cs typeface="Arial" pitchFamily="34" charset="0"/>
              </a:rPr>
              <a:t>details of group wise blood units collected </a:t>
            </a:r>
          </a:p>
          <a:p>
            <a:pPr>
              <a:buFont typeface="Wingdings" panose="05000000000000000000" pitchFamily="2" charset="2"/>
              <a:buChar char="Ø"/>
            </a:pPr>
            <a:r>
              <a:rPr lang="en-IN" sz="2400" dirty="0">
                <a:latin typeface="Arial" pitchFamily="34" charset="0"/>
                <a:cs typeface="Arial" pitchFamily="34" charset="0"/>
              </a:rPr>
              <a:t>to the licensing Authority and Central Licence Approving Authority</a:t>
            </a:r>
          </a:p>
          <a:p>
            <a:pPr>
              <a:buFont typeface="Wingdings" panose="05000000000000000000" pitchFamily="2" charset="2"/>
              <a:buChar char="Ø"/>
            </a:pPr>
            <a:endParaRPr lang="en-IN" sz="2400" dirty="0">
              <a:latin typeface="Arial" pitchFamily="34" charset="0"/>
              <a:cs typeface="Arial" pitchFamily="34" charset="0"/>
            </a:endParaRPr>
          </a:p>
        </p:txBody>
      </p:sp>
      <p:sp>
        <p:nvSpPr>
          <p:cNvPr id="4" name="Rectangle 3"/>
          <p:cNvSpPr/>
          <p:nvPr/>
        </p:nvSpPr>
        <p:spPr>
          <a:xfrm>
            <a:off x="1752600" y="3517900"/>
            <a:ext cx="8305800" cy="830997"/>
          </a:xfrm>
          <a:prstGeom prst="rect">
            <a:avLst/>
          </a:prstGeom>
        </p:spPr>
        <p:txBody>
          <a:bodyPr wrap="square">
            <a:spAutoFit/>
          </a:bodyPr>
          <a:lstStyle/>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Monthly details of camp sent to NACO alongwith other details of blood bank </a:t>
            </a:r>
            <a:endParaRPr lang="en-I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479303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646" y="381000"/>
            <a:ext cx="7848600" cy="432048"/>
          </a:xfrm>
        </p:spPr>
        <p:txBody>
          <a:bodyPr>
            <a:normAutofit fontScale="90000"/>
          </a:bodyPr>
          <a:lstStyle/>
          <a:p>
            <a:r>
              <a:rPr lang="en-US" dirty="0" smtClean="0">
                <a:solidFill>
                  <a:schemeClr val="tx1"/>
                </a:solidFill>
              </a:rPr>
              <a:t>             </a:t>
            </a:r>
            <a:r>
              <a:rPr lang="en-US" sz="2700" b="1" dirty="0"/>
              <a:t>STAGES OF BLOOD DONOR SCREENING</a:t>
            </a:r>
            <a:endParaRPr lang="en-IN" b="1" dirty="0">
              <a:solidFill>
                <a:schemeClr val="tx1"/>
              </a:solidFill>
            </a:endParaRPr>
          </a:p>
        </p:txBody>
      </p:sp>
      <p:sp>
        <p:nvSpPr>
          <p:cNvPr id="3" name="Content Placeholder 2"/>
          <p:cNvSpPr>
            <a:spLocks noGrp="1"/>
          </p:cNvSpPr>
          <p:nvPr>
            <p:ph sz="half" idx="1"/>
          </p:nvPr>
        </p:nvSpPr>
        <p:spPr>
          <a:xfrm>
            <a:off x="1981200" y="1143001"/>
            <a:ext cx="7848600" cy="4525963"/>
          </a:xfrm>
        </p:spPr>
        <p:txBody>
          <a:bodyPr/>
          <a:lstStyle/>
          <a:p>
            <a:pPr marL="0" indent="0">
              <a:buNone/>
            </a:pPr>
            <a:r>
              <a:rPr lang="en-US" dirty="0" smtClean="0"/>
              <a:t>1. Pre-Donation information</a:t>
            </a:r>
          </a:p>
          <a:p>
            <a:pPr marL="0" indent="0">
              <a:buNone/>
            </a:pPr>
            <a:r>
              <a:rPr lang="en-US" dirty="0" smtClean="0"/>
              <a:t>2. Pre-Donation counselling</a:t>
            </a:r>
          </a:p>
          <a:p>
            <a:pPr marL="0" indent="0">
              <a:buNone/>
            </a:pPr>
            <a:r>
              <a:rPr lang="en-US" dirty="0" smtClean="0"/>
              <a:t>3. Donor Questionnaire and medical examination</a:t>
            </a:r>
          </a:p>
          <a:p>
            <a:pPr marL="0" indent="0">
              <a:buNone/>
            </a:pPr>
            <a:r>
              <a:rPr lang="en-US" dirty="0" smtClean="0"/>
              <a:t>4. Counselling during Blood Donation</a:t>
            </a:r>
          </a:p>
          <a:p>
            <a:pPr marL="0" indent="0">
              <a:buNone/>
            </a:pPr>
            <a:r>
              <a:rPr lang="en-US" dirty="0" smtClean="0"/>
              <a:t>5. Post-donation counselling</a:t>
            </a:r>
            <a:endParaRPr lang="en-IN" dirty="0"/>
          </a:p>
        </p:txBody>
      </p:sp>
    </p:spTree>
    <p:extLst>
      <p:ext uri="{BB962C8B-B14F-4D97-AF65-F5344CB8AC3E}">
        <p14:creationId xmlns:p14="http://schemas.microsoft.com/office/powerpoint/2010/main" xmlns="" val="24985647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41"/>
            <a:ext cx="8229600" cy="817561"/>
          </a:xfrm>
        </p:spPr>
        <p:txBody>
          <a:bodyPr>
            <a:normAutofit/>
          </a:bodyPr>
          <a:lstStyle/>
          <a:p>
            <a:r>
              <a:rPr lang="en-US" sz="3200" b="1" dirty="0">
                <a:latin typeface="Arial" pitchFamily="34" charset="0"/>
                <a:cs typeface="Arial" pitchFamily="34" charset="0"/>
              </a:rPr>
              <a:t>Special ceremonies</a:t>
            </a:r>
            <a:endParaRPr lang="en-IN" sz="3200" b="1" dirty="0">
              <a:latin typeface="Arial" pitchFamily="34" charset="0"/>
              <a:cs typeface="Arial" pitchFamily="34" charset="0"/>
            </a:endParaRPr>
          </a:p>
        </p:txBody>
      </p:sp>
      <p:sp>
        <p:nvSpPr>
          <p:cNvPr id="3" name="Content Placeholder 2"/>
          <p:cNvSpPr>
            <a:spLocks noGrp="1"/>
          </p:cNvSpPr>
          <p:nvPr>
            <p:ph idx="1"/>
          </p:nvPr>
        </p:nvSpPr>
        <p:spPr>
          <a:xfrm>
            <a:off x="1524000" y="1320800"/>
            <a:ext cx="9144000" cy="5664200"/>
          </a:xfrm>
        </p:spPr>
        <p:txBody>
          <a:bodyPr>
            <a:noAutofit/>
          </a:bodyPr>
          <a:lstStyle/>
          <a:p>
            <a:r>
              <a:rPr lang="en-IN" sz="2400" dirty="0">
                <a:latin typeface="Arial" pitchFamily="34" charset="0"/>
                <a:cs typeface="Arial" pitchFamily="34" charset="0"/>
              </a:rPr>
              <a:t>Annual award ceremonies: to acknowledge and congratulate people who have donated blood many times or assisted in promoting the voluntary donations. </a:t>
            </a:r>
          </a:p>
          <a:p>
            <a:r>
              <a:rPr lang="en-IN" sz="2400" dirty="0">
                <a:latin typeface="Arial" pitchFamily="34" charset="0"/>
                <a:cs typeface="Arial" pitchFamily="34" charset="0"/>
              </a:rPr>
              <a:t>Widely publicize and invite prominent citizens to address the donors and organizations/ institutions for their valuable and outstanding service to the community. </a:t>
            </a:r>
          </a:p>
          <a:p>
            <a:r>
              <a:rPr lang="en-IN" sz="2400" dirty="0">
                <a:latin typeface="Arial" pitchFamily="34" charset="0"/>
                <a:cs typeface="Arial" pitchFamily="34" charset="0"/>
              </a:rPr>
              <a:t>Donors, recruiters, institutions and organizations: cups, trophies and shields for their contributions in voluntary blood donations.</a:t>
            </a:r>
          </a:p>
          <a:p>
            <a:endParaRPr lang="en-IN" sz="2400" dirty="0">
              <a:latin typeface="Arial" pitchFamily="34" charset="0"/>
              <a:cs typeface="Arial" pitchFamily="34" charset="0"/>
            </a:endParaRPr>
          </a:p>
        </p:txBody>
      </p:sp>
    </p:spTree>
    <p:extLst>
      <p:ext uri="{BB962C8B-B14F-4D97-AF65-F5344CB8AC3E}">
        <p14:creationId xmlns:p14="http://schemas.microsoft.com/office/powerpoint/2010/main" xmlns="" val="38268386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solidFill>
                <a:schemeClr val="tx1"/>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dirty="0">
                <a:latin typeface="Arial" pitchFamily="34" charset="0"/>
                <a:cs typeface="Arial" pitchFamily="34" charset="0"/>
              </a:rPr>
              <a:t>Annual award ceremonies held by our department on 14</a:t>
            </a:r>
            <a:r>
              <a:rPr lang="en-US" sz="2400" baseline="30000" dirty="0">
                <a:latin typeface="Arial" pitchFamily="34" charset="0"/>
                <a:cs typeface="Arial" pitchFamily="34" charset="0"/>
              </a:rPr>
              <a:t>th</a:t>
            </a:r>
            <a:r>
              <a:rPr lang="en-US" sz="2400" dirty="0">
                <a:latin typeface="Arial" pitchFamily="34" charset="0"/>
                <a:cs typeface="Arial" pitchFamily="34" charset="0"/>
              </a:rPr>
              <a:t> June and 1</a:t>
            </a:r>
            <a:r>
              <a:rPr lang="en-US" sz="2400" baseline="30000" dirty="0">
                <a:latin typeface="Arial" pitchFamily="34" charset="0"/>
                <a:cs typeface="Arial" pitchFamily="34" charset="0"/>
              </a:rPr>
              <a:t>st</a:t>
            </a:r>
            <a:r>
              <a:rPr lang="en-US" sz="2400" dirty="0">
                <a:latin typeface="Arial" pitchFamily="34" charset="0"/>
                <a:cs typeface="Arial" pitchFamily="34" charset="0"/>
              </a:rPr>
              <a:t> October</a:t>
            </a:r>
          </a:p>
          <a:p>
            <a:pPr>
              <a:buFont typeface="Wingdings" panose="05000000000000000000" pitchFamily="2" charset="2"/>
              <a:buChar char="Ø"/>
            </a:pPr>
            <a:r>
              <a:rPr lang="en-US" sz="2400" dirty="0">
                <a:latin typeface="Arial" pitchFamily="34" charset="0"/>
                <a:cs typeface="Arial" pitchFamily="34" charset="0"/>
              </a:rPr>
              <a:t>Poster competition, nukkad natak, appreciation to regular donors, appreciation to camp organizers</a:t>
            </a:r>
            <a:endParaRPr lang="en-IN" sz="2400" dirty="0">
              <a:latin typeface="Arial" pitchFamily="34" charset="0"/>
              <a:cs typeface="Arial" pitchFamily="34" charset="0"/>
            </a:endParaRPr>
          </a:p>
        </p:txBody>
      </p:sp>
      <p:sp>
        <p:nvSpPr>
          <p:cNvPr id="4" name="Rectangle 3"/>
          <p:cNvSpPr/>
          <p:nvPr/>
        </p:nvSpPr>
        <p:spPr>
          <a:xfrm>
            <a:off x="2133601" y="2667000"/>
            <a:ext cx="3159955" cy="400110"/>
          </a:xfrm>
          <a:prstGeom prst="rect">
            <a:avLst/>
          </a:prstGeom>
        </p:spPr>
        <p:txBody>
          <a:bodyPr wrap="square">
            <a:spAutoFit/>
          </a:bodyPr>
          <a:lstStyle/>
          <a:p>
            <a:r>
              <a:rPr lang="en-US" sz="2000" b="1" dirty="0">
                <a:latin typeface="Arial" pitchFamily="34" charset="0"/>
                <a:cs typeface="Arial" pitchFamily="34" charset="0"/>
              </a:rPr>
              <a:t>Annual Camp Calendar</a:t>
            </a:r>
            <a:endParaRPr lang="en-IN" sz="2000" b="1" dirty="0"/>
          </a:p>
        </p:txBody>
      </p:sp>
      <p:sp>
        <p:nvSpPr>
          <p:cNvPr id="5" name="Rectangle 4"/>
          <p:cNvSpPr/>
          <p:nvPr/>
        </p:nvSpPr>
        <p:spPr>
          <a:xfrm>
            <a:off x="2057400" y="3211126"/>
            <a:ext cx="7772400" cy="1938992"/>
          </a:xfrm>
          <a:prstGeom prst="rect">
            <a:avLst/>
          </a:prstGeom>
        </p:spPr>
        <p:txBody>
          <a:bodyPr wrap="square">
            <a:spAutoFit/>
          </a:bodyPr>
          <a:lstStyle/>
          <a:p>
            <a:pPr marL="285750" indent="-285750">
              <a:buFont typeface="Wingdings" panose="05000000000000000000" pitchFamily="2" charset="2"/>
              <a:buChar char="Ø"/>
            </a:pPr>
            <a:r>
              <a:rPr lang="en-US" sz="2400" dirty="0">
                <a:latin typeface="Arial" pitchFamily="34" charset="0"/>
                <a:cs typeface="Arial" pitchFamily="34" charset="0"/>
              </a:rPr>
              <a:t>Should be decided in the start of year</a:t>
            </a:r>
          </a:p>
          <a:p>
            <a:pPr marL="285750" indent="-285750">
              <a:buFont typeface="Wingdings" panose="05000000000000000000" pitchFamily="2" charset="2"/>
              <a:buChar char="Ø"/>
            </a:pPr>
            <a:r>
              <a:rPr lang="en-US" sz="2400" dirty="0">
                <a:latin typeface="Arial" pitchFamily="34" charset="0"/>
                <a:cs typeface="Arial" pitchFamily="34" charset="0"/>
              </a:rPr>
              <a:t>Camps should be evenly distributed through out the year</a:t>
            </a:r>
          </a:p>
          <a:p>
            <a:pPr marL="285750" indent="-285750">
              <a:buFont typeface="Wingdings" panose="05000000000000000000" pitchFamily="2" charset="2"/>
              <a:buChar char="Ø"/>
            </a:pPr>
            <a:r>
              <a:rPr lang="en-US" sz="2400" dirty="0">
                <a:latin typeface="Arial" pitchFamily="34" charset="0"/>
                <a:cs typeface="Arial" pitchFamily="34" charset="0"/>
              </a:rPr>
              <a:t>Particular months of expected increased demand to be taken care of</a:t>
            </a:r>
          </a:p>
        </p:txBody>
      </p:sp>
    </p:spTree>
    <p:extLst>
      <p:ext uri="{BB962C8B-B14F-4D97-AF65-F5344CB8AC3E}">
        <p14:creationId xmlns:p14="http://schemas.microsoft.com/office/powerpoint/2010/main" xmlns="" val="21301693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Mass blood donation camps</a:t>
            </a:r>
            <a:endParaRPr lang="en-IN" sz="2800"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dirty="0">
                <a:latin typeface="Arial" pitchFamily="34" charset="0"/>
                <a:cs typeface="Arial" pitchFamily="34" charset="0"/>
              </a:rPr>
              <a:t>Very large number of donors</a:t>
            </a:r>
          </a:p>
          <a:p>
            <a:pPr>
              <a:buFont typeface="Wingdings" panose="05000000000000000000" pitchFamily="2" charset="2"/>
              <a:buChar char="Ø"/>
            </a:pPr>
            <a:r>
              <a:rPr lang="en-US" sz="2400" dirty="0">
                <a:latin typeface="Arial" pitchFamily="34" charset="0"/>
                <a:cs typeface="Arial" pitchFamily="34" charset="0"/>
              </a:rPr>
              <a:t>Should not be encouraged</a:t>
            </a:r>
          </a:p>
          <a:p>
            <a:pPr>
              <a:buFont typeface="Wingdings" panose="05000000000000000000" pitchFamily="2" charset="2"/>
              <a:buChar char="Ø"/>
            </a:pPr>
            <a:r>
              <a:rPr lang="en-US" sz="2400" dirty="0">
                <a:latin typeface="Arial" pitchFamily="34" charset="0"/>
                <a:cs typeface="Arial" pitchFamily="34" charset="0"/>
              </a:rPr>
              <a:t>Increased wastage of units</a:t>
            </a:r>
          </a:p>
          <a:p>
            <a:pPr>
              <a:buFont typeface="Wingdings" panose="05000000000000000000" pitchFamily="2" charset="2"/>
              <a:buChar char="Ø"/>
            </a:pPr>
            <a:r>
              <a:rPr lang="en-US" sz="2400" dirty="0">
                <a:latin typeface="Arial" pitchFamily="34" charset="0"/>
                <a:cs typeface="Arial" pitchFamily="34" charset="0"/>
              </a:rPr>
              <a:t>Instead 3-4 blood bank teams can be called at a place if number of donors is high</a:t>
            </a:r>
          </a:p>
          <a:p>
            <a:pPr>
              <a:buFont typeface="Wingdings" panose="05000000000000000000" pitchFamily="2" charset="2"/>
              <a:buChar char="Ø"/>
            </a:pPr>
            <a:r>
              <a:rPr lang="en-US" sz="2400" dirty="0">
                <a:latin typeface="Arial" pitchFamily="34" charset="0"/>
                <a:cs typeface="Arial" pitchFamily="34" charset="0"/>
              </a:rPr>
              <a:t>NACO has passed an addendum that maximum donation units from a camp should not exceed 500</a:t>
            </a:r>
            <a:endParaRPr lang="en-IN" sz="2400" dirty="0">
              <a:latin typeface="Arial" pitchFamily="34" charset="0"/>
              <a:cs typeface="Arial" pitchFamily="34" charset="0"/>
            </a:endParaRPr>
          </a:p>
        </p:txBody>
      </p:sp>
    </p:spTree>
    <p:extLst>
      <p:ext uri="{BB962C8B-B14F-4D97-AF65-F5344CB8AC3E}">
        <p14:creationId xmlns:p14="http://schemas.microsoft.com/office/powerpoint/2010/main" xmlns="" val="1044466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16632"/>
            <a:ext cx="8274496" cy="1102568"/>
          </a:xfrm>
          <a:solidFill>
            <a:schemeClr val="bg1"/>
          </a:solidFill>
        </p:spPr>
        <p:txBody>
          <a:bodyPr>
            <a:normAutofit fontScale="90000"/>
          </a:bodyPr>
          <a:lstStyle/>
          <a:p>
            <a:r>
              <a:rPr lang="en-US" b="1" dirty="0" smtClean="0">
                <a:solidFill>
                  <a:srgbClr val="C00000"/>
                </a:solidFill>
              </a:rPr>
              <a:t>                 </a:t>
            </a:r>
            <a:br>
              <a:rPr lang="en-US" b="1" dirty="0" smtClean="0">
                <a:solidFill>
                  <a:srgbClr val="C00000"/>
                </a:solidFill>
              </a:rPr>
            </a:br>
            <a:r>
              <a:rPr lang="en-US" b="1" dirty="0">
                <a:solidFill>
                  <a:srgbClr val="C00000"/>
                </a:solidFill>
              </a:rPr>
              <a:t> </a:t>
            </a:r>
            <a:r>
              <a:rPr lang="en-US" b="1" dirty="0" smtClean="0">
                <a:solidFill>
                  <a:srgbClr val="C00000"/>
                </a:solidFill>
              </a:rPr>
              <a:t>                   </a:t>
            </a:r>
            <a:r>
              <a:rPr lang="en-US" sz="3100" b="1" u="sng" dirty="0"/>
              <a:t>RUBRATHON –AIIMS Rishikesh</a:t>
            </a:r>
            <a:r>
              <a:rPr lang="en-US" sz="3100" b="1" dirty="0"/>
              <a:t/>
            </a:r>
            <a:br>
              <a:rPr lang="en-US" sz="3100" b="1" dirty="0"/>
            </a:br>
            <a:r>
              <a:rPr lang="en-US" sz="3100" b="1" dirty="0"/>
              <a:t>         Awareness  event for Blood Donation</a:t>
            </a:r>
            <a:r>
              <a:rPr lang="en-US" b="1" dirty="0" smtClean="0"/>
              <a:t>n</a:t>
            </a:r>
            <a:endParaRPr lang="en-IN"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819400" y="1828800"/>
            <a:ext cx="6434050" cy="3364706"/>
          </a:xfrm>
          <a:effectLst>
            <a:softEdge rad="76200"/>
          </a:effectLst>
        </p:spPr>
      </p:pic>
      <p:sp>
        <p:nvSpPr>
          <p:cNvPr id="3" name="TextBox 2"/>
          <p:cNvSpPr txBox="1"/>
          <p:nvPr/>
        </p:nvSpPr>
        <p:spPr>
          <a:xfrm>
            <a:off x="5426825" y="4495800"/>
            <a:ext cx="1219200" cy="369332"/>
          </a:xfrm>
          <a:prstGeom prst="rect">
            <a:avLst/>
          </a:prstGeom>
          <a:noFill/>
        </p:spPr>
        <p:txBody>
          <a:bodyPr wrap="square" rtlCol="0">
            <a:spAutoFit/>
          </a:bodyPr>
          <a:lstStyle/>
          <a:p>
            <a:r>
              <a:rPr lang="en-US" b="1" dirty="0">
                <a:solidFill>
                  <a:schemeClr val="accent1"/>
                </a:solidFill>
              </a:rPr>
              <a:t>9 Oct.2018</a:t>
            </a:r>
            <a:endParaRPr lang="en-IN" b="1" dirty="0">
              <a:solidFill>
                <a:schemeClr val="accent1"/>
              </a:solidFill>
            </a:endParaRPr>
          </a:p>
        </p:txBody>
      </p:sp>
    </p:spTree>
    <p:extLst>
      <p:ext uri="{BB962C8B-B14F-4D97-AF65-F5344CB8AC3E}">
        <p14:creationId xmlns:p14="http://schemas.microsoft.com/office/powerpoint/2010/main" xmlns="" val="34442832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409558" y="3397965"/>
            <a:ext cx="4136285" cy="3102214"/>
          </a:xfrm>
          <a:effectLst>
            <a:softEdge rad="152400"/>
          </a:effectLst>
        </p:spPr>
      </p:pic>
      <p:pic>
        <p:nvPicPr>
          <p:cNvPr id="3" name="Picture 2"/>
          <p:cNvPicPr>
            <a:picLocks noChangeAspect="1"/>
          </p:cNvPicPr>
          <p:nvPr/>
        </p:nvPicPr>
        <p:blipFill rotWithShape="1">
          <a:blip r:embed="rId3">
            <a:extLst>
              <a:ext uri="{28A0092B-C50C-407E-A947-70E740481C1C}">
                <a14:useLocalDpi xmlns:a14="http://schemas.microsoft.com/office/drawing/2010/main" xmlns="" val="0"/>
              </a:ext>
            </a:extLst>
          </a:blip>
          <a:srcRect r="17372"/>
          <a:stretch/>
        </p:blipFill>
        <p:spPr>
          <a:xfrm>
            <a:off x="1491762" y="0"/>
            <a:ext cx="5074096" cy="6974632"/>
          </a:xfrm>
          <a:prstGeom prst="rect">
            <a:avLst/>
          </a:prstGeom>
          <a:effectLst>
            <a:softEdge rad="2413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15420" y="-35169"/>
            <a:ext cx="4145076" cy="3311769"/>
          </a:xfrm>
          <a:prstGeom prst="rect">
            <a:avLst/>
          </a:prstGeom>
          <a:effectLst>
            <a:softEdge rad="127000"/>
          </a:effectLst>
        </p:spPr>
      </p:pic>
      <p:sp>
        <p:nvSpPr>
          <p:cNvPr id="4" name="TextBox 3"/>
          <p:cNvSpPr txBox="1"/>
          <p:nvPr/>
        </p:nvSpPr>
        <p:spPr>
          <a:xfrm>
            <a:off x="1954508" y="3648998"/>
            <a:ext cx="4078232" cy="369332"/>
          </a:xfrm>
          <a:prstGeom prst="rect">
            <a:avLst/>
          </a:prstGeom>
          <a:noFill/>
        </p:spPr>
        <p:txBody>
          <a:bodyPr wrap="none" rtlCol="0">
            <a:spAutoFit/>
          </a:bodyPr>
          <a:lstStyle/>
          <a:p>
            <a:r>
              <a:rPr lang="en-US" b="1" dirty="0">
                <a:solidFill>
                  <a:schemeClr val="bg1"/>
                </a:solidFill>
              </a:rPr>
              <a:t>VBD Camp at Pavilion Ground, Dehradun</a:t>
            </a:r>
            <a:endParaRPr lang="en-IN" b="1" dirty="0">
              <a:solidFill>
                <a:schemeClr val="bg1"/>
              </a:solidFill>
            </a:endParaRPr>
          </a:p>
        </p:txBody>
      </p:sp>
    </p:spTree>
    <p:extLst>
      <p:ext uri="{BB962C8B-B14F-4D97-AF65-F5344CB8AC3E}">
        <p14:creationId xmlns:p14="http://schemas.microsoft.com/office/powerpoint/2010/main" xmlns="" val="7365204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5556" t="3214" r="1418" b="2503"/>
          <a:stretch/>
        </p:blipFill>
        <p:spPr>
          <a:xfrm rot="16200000">
            <a:off x="3211608" y="-599376"/>
            <a:ext cx="5921264" cy="7929344"/>
          </a:xfrm>
        </p:spPr>
      </p:pic>
    </p:spTree>
    <p:extLst>
      <p:ext uri="{BB962C8B-B14F-4D97-AF65-F5344CB8AC3E}">
        <p14:creationId xmlns:p14="http://schemas.microsoft.com/office/powerpoint/2010/main" xmlns="" val="23709759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828801" y="304801"/>
            <a:ext cx="8212111" cy="5474741"/>
          </a:xfrm>
        </p:spPr>
      </p:pic>
    </p:spTree>
    <p:extLst>
      <p:ext uri="{BB962C8B-B14F-4D97-AF65-F5344CB8AC3E}">
        <p14:creationId xmlns:p14="http://schemas.microsoft.com/office/powerpoint/2010/main" xmlns="" val="15865884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            REFERENCES </a:t>
            </a:r>
            <a:endParaRPr lang="en-IN" dirty="0">
              <a:solidFill>
                <a:schemeClr val="tx1"/>
              </a:solidFill>
            </a:endParaRPr>
          </a:p>
        </p:txBody>
      </p:sp>
      <p:pic>
        <p:nvPicPr>
          <p:cNvPr id="4" name="Picture 5" descr="image006">
            <a:hlinkClick r:id="rId2"/>
          </p:cNvPr>
          <p:cNvPicPr>
            <a:picLocks noGrp="1" noChangeAspect="1" noChangeArrowheads="1"/>
          </p:cNvPicPr>
          <p:nvPr>
            <p:ph idx="1"/>
          </p:nvPr>
        </p:nvPicPr>
        <p:blipFill>
          <a:blip r:embed="rId3">
            <a:clrChange>
              <a:clrFrom>
                <a:srgbClr val="848081"/>
              </a:clrFrom>
              <a:clrTo>
                <a:srgbClr val="848081">
                  <a:alpha val="0"/>
                </a:srgbClr>
              </a:clrTo>
            </a:clrChange>
            <a:extLst>
              <a:ext uri="{28A0092B-C50C-407E-A947-70E740481C1C}">
                <a14:useLocalDpi xmlns:a14="http://schemas.microsoft.com/office/drawing/2010/main" xmlns="" val="0"/>
              </a:ext>
            </a:extLst>
          </a:blip>
          <a:srcRect/>
          <a:stretch>
            <a:fillRect/>
          </a:stretch>
        </p:blipFill>
        <p:spPr>
          <a:xfrm>
            <a:off x="8991600" y="762000"/>
            <a:ext cx="1295400" cy="1371600"/>
          </a:xfrm>
          <a:prstGeom prst="rect">
            <a:avLst/>
          </a:prstGeom>
        </p:spPr>
      </p:pic>
      <p:sp>
        <p:nvSpPr>
          <p:cNvPr id="3" name="Rectangle 2"/>
          <p:cNvSpPr/>
          <p:nvPr/>
        </p:nvSpPr>
        <p:spPr>
          <a:xfrm>
            <a:off x="1404851" y="1546168"/>
            <a:ext cx="6750496" cy="3693319"/>
          </a:xfrm>
          <a:prstGeom prst="rect">
            <a:avLst/>
          </a:prstGeom>
        </p:spPr>
        <p:txBody>
          <a:bodyPr wrap="square">
            <a:spAutoFit/>
          </a:bodyPr>
          <a:lstStyle/>
          <a:p>
            <a:pPr marL="342900" indent="-342900">
              <a:buAutoNum type="arabicPeriod"/>
            </a:pPr>
            <a:r>
              <a:rPr lang="en-US" dirty="0">
                <a:latin typeface="Arial" panose="020B0604020202020204" pitchFamily="34" charset="0"/>
                <a:cs typeface="Arial" panose="020B0604020202020204" pitchFamily="34" charset="0"/>
              </a:rPr>
              <a:t>The Drugs and Cosmetics Rules, 1945, as corrected up to 30</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Nov 2004. Schedule F. Part XII B: Govt. of India. 2004; p 320-51. Available from </a:t>
            </a:r>
            <a:r>
              <a:rPr lang="en-US" dirty="0">
                <a:latin typeface="Arial" panose="020B0604020202020204" pitchFamily="34" charset="0"/>
                <a:cs typeface="Arial" panose="020B0604020202020204" pitchFamily="34" charset="0"/>
                <a:hlinkClick r:id="rId4"/>
              </a:rPr>
              <a:t>http://www.cdsco.nic.in/Drugs&amp;CosmeticAct.pdf</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 Guidelines for blood donor selection and blood donor referral: NACO, MoHFW. Govt. of India. 2017 Oct; p 1-29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3. Saran R.K, editor. Transfusion Medicine Technical Manual,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ed. DGHS. MoHFW. Govt. of India. 2003</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4. Fung M.K, Grossman B.J, Hillyer C.D, Westhoff C.M, editors. Technical Manual, 18</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ed. AABB, U.S.A. 2014</a:t>
            </a:r>
          </a:p>
        </p:txBody>
      </p:sp>
    </p:spTree>
    <p:extLst>
      <p:ext uri="{BB962C8B-B14F-4D97-AF65-F5344CB8AC3E}">
        <p14:creationId xmlns:p14="http://schemas.microsoft.com/office/powerpoint/2010/main" xmlns="" val="6650839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274638"/>
            <a:ext cx="8229600" cy="994122"/>
          </a:xfrm>
          <a:solidFill>
            <a:schemeClr val="bg1"/>
          </a:solidFill>
        </p:spPr>
        <p:txBody>
          <a:bodyPr>
            <a:normAutofit/>
          </a:bodyPr>
          <a:lstStyle/>
          <a:p>
            <a:pPr eaLnBrk="1" hangingPunct="1"/>
            <a:r>
              <a:rPr lang="en-US" altLang="en-US" sz="2800" b="1" dirty="0"/>
              <a:t>Donor Information</a:t>
            </a:r>
          </a:p>
        </p:txBody>
      </p:sp>
      <p:sp>
        <p:nvSpPr>
          <p:cNvPr id="25603" name="Rectangle 3"/>
          <p:cNvSpPr>
            <a:spLocks noGrp="1" noChangeArrowheads="1"/>
          </p:cNvSpPr>
          <p:nvPr>
            <p:ph idx="1"/>
          </p:nvPr>
        </p:nvSpPr>
        <p:spPr>
          <a:xfrm>
            <a:off x="1524000" y="1828801"/>
            <a:ext cx="8928992" cy="3949899"/>
          </a:xfrm>
        </p:spPr>
        <p:txBody>
          <a:bodyPr/>
          <a:lstStyle/>
          <a:p>
            <a:pPr eaLnBrk="1" hangingPunct="1">
              <a:buFont typeface="Wingdings" pitchFamily="2" charset="2"/>
              <a:buNone/>
            </a:pPr>
            <a:r>
              <a:rPr lang="en-US" altLang="en-US" dirty="0" smtClean="0"/>
              <a:t>   Donor be informed about blood donation and safety</a:t>
            </a:r>
          </a:p>
          <a:p>
            <a:pPr eaLnBrk="1" hangingPunct="1">
              <a:buFont typeface="Wingdings" pitchFamily="2" charset="2"/>
              <a:buNone/>
            </a:pPr>
            <a:endParaRPr lang="en-US" altLang="en-US" dirty="0" smtClean="0"/>
          </a:p>
          <a:p>
            <a:pPr eaLnBrk="1" hangingPunct="1">
              <a:buFont typeface="Wingdings" pitchFamily="2" charset="2"/>
              <a:buNone/>
            </a:pPr>
            <a:r>
              <a:rPr lang="en-US" altLang="en-US" dirty="0"/>
              <a:t> </a:t>
            </a:r>
            <a:r>
              <a:rPr lang="en-US" altLang="en-US" dirty="0" smtClean="0"/>
              <a:t>  </a:t>
            </a:r>
            <a:r>
              <a:rPr lang="en-US" altLang="en-US" b="1" dirty="0" smtClean="0"/>
              <a:t>Mandatory testing</a:t>
            </a:r>
            <a:r>
              <a:rPr lang="en-US" altLang="en-US" dirty="0" smtClean="0"/>
              <a:t> for HIV, HCV, HBV, Syphilis </a:t>
            </a:r>
            <a:r>
              <a:rPr lang="en-US" altLang="en-US" dirty="0"/>
              <a:t>&amp;</a:t>
            </a:r>
            <a:r>
              <a:rPr lang="en-US" altLang="en-US" dirty="0" smtClean="0"/>
              <a:t> Malaria</a:t>
            </a:r>
          </a:p>
          <a:p>
            <a:pPr eaLnBrk="1" hangingPunct="1">
              <a:buFont typeface="Wingdings" pitchFamily="2" charset="2"/>
              <a:buNone/>
            </a:pPr>
            <a:endParaRPr lang="en-US" altLang="en-US" dirty="0" smtClean="0"/>
          </a:p>
          <a:p>
            <a:pPr eaLnBrk="1" hangingPunct="1">
              <a:buFont typeface="Wingdings" pitchFamily="2" charset="2"/>
              <a:buNone/>
            </a:pPr>
            <a:r>
              <a:rPr lang="en-US" altLang="en-US" dirty="0"/>
              <a:t> </a:t>
            </a:r>
            <a:r>
              <a:rPr lang="en-US" altLang="en-US" dirty="0" smtClean="0"/>
              <a:t>  </a:t>
            </a:r>
            <a:r>
              <a:rPr lang="en-US" altLang="en-US" sz="2400" dirty="0"/>
              <a:t>(he/she should indicate on the donor registration card, whether he/she wishes to know the report of the testing)</a:t>
            </a:r>
          </a:p>
        </p:txBody>
      </p:sp>
    </p:spTree>
    <p:extLst>
      <p:ext uri="{BB962C8B-B14F-4D97-AF65-F5344CB8AC3E}">
        <p14:creationId xmlns:p14="http://schemas.microsoft.com/office/powerpoint/2010/main" xmlns="" val="336933743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43864" y="176320"/>
            <a:ext cx="4081567" cy="584775"/>
          </a:xfrm>
          <a:prstGeom prst="rect">
            <a:avLst/>
          </a:prstGeom>
          <a:noFill/>
        </p:spPr>
        <p:txBody>
          <a:bodyPr wrap="none" rtlCol="0">
            <a:spAutoFit/>
          </a:bodyPr>
          <a:lstStyle/>
          <a:p>
            <a:r>
              <a:rPr lang="en-US" sz="3200" dirty="0">
                <a:latin typeface="Arial Black" panose="020B0A04020102020204" pitchFamily="34" charset="0"/>
                <a:cs typeface="Arial" panose="020B0604020202020204" pitchFamily="34" charset="0"/>
              </a:rPr>
              <a:t>DONOR</a:t>
            </a:r>
            <a:r>
              <a:rPr lang="en-US" sz="3200" dirty="0">
                <a:latin typeface="Arial Black" panose="020B0A04020102020204" pitchFamily="34" charset="0"/>
              </a:rPr>
              <a:t> DEFERAL</a:t>
            </a:r>
          </a:p>
        </p:txBody>
      </p:sp>
      <p:sp>
        <p:nvSpPr>
          <p:cNvPr id="4" name="Rectangle 3"/>
          <p:cNvSpPr/>
          <p:nvPr/>
        </p:nvSpPr>
        <p:spPr>
          <a:xfrm>
            <a:off x="2097349" y="1642534"/>
            <a:ext cx="2872902" cy="1938992"/>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Self Deferral</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Temporary Deferral</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Permanent Deferral</a:t>
            </a:r>
          </a:p>
        </p:txBody>
      </p:sp>
      <p:sp>
        <p:nvSpPr>
          <p:cNvPr id="6" name="Rounded Rectangle 5"/>
          <p:cNvSpPr/>
          <p:nvPr/>
        </p:nvSpPr>
        <p:spPr>
          <a:xfrm>
            <a:off x="2097349" y="1632298"/>
            <a:ext cx="2200561" cy="417219"/>
          </a:xfrm>
          <a:prstGeom prst="round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ounded Rectangle 6"/>
          <p:cNvSpPr/>
          <p:nvPr/>
        </p:nvSpPr>
        <p:spPr>
          <a:xfrm>
            <a:off x="2087116" y="2390252"/>
            <a:ext cx="2905298" cy="499521"/>
          </a:xfrm>
          <a:prstGeom prst="round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ounded Rectangle 7"/>
          <p:cNvSpPr/>
          <p:nvPr/>
        </p:nvSpPr>
        <p:spPr>
          <a:xfrm>
            <a:off x="2097348" y="3127607"/>
            <a:ext cx="3060454" cy="509882"/>
          </a:xfrm>
          <a:prstGeom prst="round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Slide Number Placeholder 8"/>
          <p:cNvSpPr>
            <a:spLocks noGrp="1"/>
          </p:cNvSpPr>
          <p:nvPr>
            <p:ph type="sldNum" sz="quarter" idx="12"/>
          </p:nvPr>
        </p:nvSpPr>
        <p:spPr>
          <a:xfrm>
            <a:off x="8318322" y="6389108"/>
            <a:ext cx="2057400" cy="273844"/>
          </a:xfrm>
        </p:spPr>
        <p:txBody>
          <a:bodyPr/>
          <a:lstStyle/>
          <a:p>
            <a:fld id="{0EC1B3CB-7DDD-4A04-9BA6-82C081806E23}" type="slidenum">
              <a:rPr lang="en-US" sz="1050">
                <a:latin typeface="Arial" panose="020B0604020202020204" pitchFamily="34" charset="0"/>
                <a:cs typeface="Arial" panose="020B0604020202020204" pitchFamily="34" charset="0"/>
              </a:rPr>
              <a:pPr/>
              <a:t>8</a:t>
            </a:fld>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38692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52600" y="274638"/>
            <a:ext cx="8001000" cy="1143000"/>
          </a:xfrm>
          <a:solidFill>
            <a:schemeClr val="bg1"/>
          </a:solidFill>
        </p:spPr>
        <p:txBody>
          <a:bodyPr/>
          <a:lstStyle/>
          <a:p>
            <a:pPr eaLnBrk="1" hangingPunct="1"/>
            <a:r>
              <a:rPr lang="en-US" altLang="en-US" sz="3400" b="1" dirty="0"/>
              <a:t>                      PRIVATE INTERVIEW</a:t>
            </a:r>
            <a:r>
              <a:rPr lang="en-US" altLang="en-US" sz="3400" b="1" u="sng" dirty="0"/>
              <a:t/>
            </a:r>
            <a:br>
              <a:rPr lang="en-US" altLang="en-US" sz="3400" b="1" u="sng" dirty="0"/>
            </a:br>
            <a:r>
              <a:rPr lang="en-US" altLang="en-US" sz="3400" dirty="0"/>
              <a:t>                      (High Risk Behaviour)</a:t>
            </a:r>
          </a:p>
        </p:txBody>
      </p:sp>
      <p:sp>
        <p:nvSpPr>
          <p:cNvPr id="19459" name="Rectangle 3"/>
          <p:cNvSpPr>
            <a:spLocks noGrp="1" noChangeArrowheads="1"/>
          </p:cNvSpPr>
          <p:nvPr>
            <p:ph idx="1"/>
          </p:nvPr>
        </p:nvSpPr>
        <p:spPr>
          <a:xfrm>
            <a:off x="1676400" y="1676401"/>
            <a:ext cx="8928992" cy="3838675"/>
          </a:xfrm>
        </p:spPr>
        <p:txBody>
          <a:bodyPr/>
          <a:lstStyle/>
          <a:p>
            <a:pPr eaLnBrk="1" hangingPunct="1">
              <a:lnSpc>
                <a:spcPct val="90000"/>
              </a:lnSpc>
              <a:buFont typeface="Wingdings" panose="05000000000000000000" pitchFamily="2" charset="2"/>
              <a:buChar char="Ø"/>
            </a:pPr>
            <a:r>
              <a:rPr lang="en-US" altLang="en-US" dirty="0" smtClean="0"/>
              <a:t>History of multiple sexual partners or sex with Commercial Sex Workers-  defer permanently</a:t>
            </a:r>
          </a:p>
          <a:p>
            <a:pPr eaLnBrk="1" hangingPunct="1">
              <a:lnSpc>
                <a:spcPct val="90000"/>
              </a:lnSpc>
            </a:pPr>
            <a:endParaRPr lang="en-US" altLang="en-US" dirty="0"/>
          </a:p>
          <a:p>
            <a:pPr marL="0" indent="0">
              <a:buNone/>
            </a:pPr>
            <a:endParaRPr lang="en-US" altLang="en-US" dirty="0" smtClean="0"/>
          </a:p>
          <a:p>
            <a:pPr eaLnBrk="1" hangingPunct="1">
              <a:lnSpc>
                <a:spcPct val="90000"/>
              </a:lnSpc>
              <a:buFont typeface="Wingdings" panose="05000000000000000000" pitchFamily="2" charset="2"/>
              <a:buChar char="Ø"/>
            </a:pPr>
            <a:r>
              <a:rPr lang="en-US" altLang="en-US" dirty="0" smtClean="0"/>
              <a:t>High risk donors such as long route drivers, jail inmates, homosexuals, I/V drug abusers </a:t>
            </a:r>
            <a:r>
              <a:rPr lang="en-US" altLang="en-US" dirty="0"/>
              <a:t>-</a:t>
            </a:r>
            <a:r>
              <a:rPr lang="en-US" altLang="en-US" dirty="0" smtClean="0"/>
              <a:t> defer permanently</a:t>
            </a:r>
          </a:p>
        </p:txBody>
      </p:sp>
    </p:spTree>
    <p:extLst>
      <p:ext uri="{BB962C8B-B14F-4D97-AF65-F5344CB8AC3E}">
        <p14:creationId xmlns:p14="http://schemas.microsoft.com/office/powerpoint/2010/main" xmlns="" val="83607183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3553</Words>
  <Application>Microsoft Office PowerPoint</Application>
  <PresentationFormat>Custom</PresentationFormat>
  <Paragraphs>724</Paragraphs>
  <Slides>67</Slides>
  <Notes>8</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Slide 1</vt:lpstr>
      <vt:lpstr>                                    SOURCE OF BLOOD </vt:lpstr>
      <vt:lpstr>BLOOD  DONATION</vt:lpstr>
      <vt:lpstr>                    TYPES OF BLOOD DONORS</vt:lpstr>
      <vt:lpstr>          DONOR SELECTION </vt:lpstr>
      <vt:lpstr>             STAGES OF BLOOD DONOR SCREENING</vt:lpstr>
      <vt:lpstr>Donor Information</vt:lpstr>
      <vt:lpstr>Slide 8</vt:lpstr>
      <vt:lpstr>                      PRIVATE INTERVIEW                       (High Risk Behaviour)</vt:lpstr>
      <vt:lpstr> INFORMED CONSENT</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                   Brief Physical examination</vt:lpstr>
      <vt:lpstr>                             Laboratory Testing</vt:lpstr>
      <vt:lpstr>Goal of Blood                      VOLUNTARY BLOOD DONATION CAMPSDonation Camp</vt:lpstr>
      <vt:lpstr>Voluntary Blood Donors</vt:lpstr>
      <vt:lpstr>Slide 32</vt:lpstr>
      <vt:lpstr>Estimation of Requirement of Blood</vt:lpstr>
      <vt:lpstr>Blood donation in camps</vt:lpstr>
      <vt:lpstr>Sites for Blood Donation Camp</vt:lpstr>
      <vt:lpstr>        ORGANIZERS</vt:lpstr>
      <vt:lpstr>Organisations involved  in holding a blood donation camp </vt:lpstr>
      <vt:lpstr> Designated Regional Blood Transfusion Centre</vt:lpstr>
      <vt:lpstr>Special Casual Leave</vt:lpstr>
      <vt:lpstr> Phases of Blood Donation Camp</vt:lpstr>
      <vt:lpstr>Camp  process  flow</vt:lpstr>
      <vt:lpstr>Pre-camp phase</vt:lpstr>
      <vt:lpstr>Slide 43</vt:lpstr>
      <vt:lpstr>Camp site inspection checklist</vt:lpstr>
      <vt:lpstr>Contd….</vt:lpstr>
      <vt:lpstr> Written information of camp</vt:lpstr>
      <vt:lpstr>Vehicle used for transportation:</vt:lpstr>
      <vt:lpstr>Personnel Required</vt:lpstr>
      <vt:lpstr>Equipment  Checklist</vt:lpstr>
      <vt:lpstr>For blood collection :</vt:lpstr>
      <vt:lpstr>Slide 51</vt:lpstr>
      <vt:lpstr>For donor refreshment:</vt:lpstr>
      <vt:lpstr>Camp phase</vt:lpstr>
      <vt:lpstr>Slide 54</vt:lpstr>
      <vt:lpstr>Slide 55</vt:lpstr>
      <vt:lpstr>Waste disposal in camps</vt:lpstr>
      <vt:lpstr>Slide 57</vt:lpstr>
      <vt:lpstr>Post camp phase</vt:lpstr>
      <vt:lpstr>Government Blood Centre and Indian Red Cross Society shall intimate: </vt:lpstr>
      <vt:lpstr>Special ceremonies</vt:lpstr>
      <vt:lpstr>Slide 61</vt:lpstr>
      <vt:lpstr>Mass blood donation camps</vt:lpstr>
      <vt:lpstr>                                      RUBRATHON –AIIMS Rishikesh          Awareness  event for Blood Donationn</vt:lpstr>
      <vt:lpstr>Slide 64</vt:lpstr>
      <vt:lpstr>Slide 65</vt:lpstr>
      <vt:lpstr>Slide 66</vt:lpstr>
      <vt:lpstr>            REFERENCES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AIIMS</dc:creator>
  <cp:lastModifiedBy>Blood Bank</cp:lastModifiedBy>
  <cp:revision>2</cp:revision>
  <dcterms:created xsi:type="dcterms:W3CDTF">2019-05-14T06:48:25Z</dcterms:created>
  <dcterms:modified xsi:type="dcterms:W3CDTF">2019-08-28T06:39:03Z</dcterms:modified>
</cp:coreProperties>
</file>