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0"/>
  </p:notesMasterIdLst>
  <p:sldIdLst>
    <p:sldId id="399" r:id="rId2"/>
    <p:sldId id="257" r:id="rId3"/>
    <p:sldId id="258" r:id="rId4"/>
    <p:sldId id="259" r:id="rId5"/>
    <p:sldId id="262" r:id="rId6"/>
    <p:sldId id="260" r:id="rId7"/>
    <p:sldId id="264" r:id="rId8"/>
    <p:sldId id="263" r:id="rId9"/>
    <p:sldId id="265" r:id="rId10"/>
    <p:sldId id="266" r:id="rId11"/>
    <p:sldId id="268" r:id="rId12"/>
    <p:sldId id="267" r:id="rId13"/>
    <p:sldId id="269" r:id="rId14"/>
    <p:sldId id="271" r:id="rId15"/>
    <p:sldId id="273" r:id="rId16"/>
    <p:sldId id="276"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9" r:id="rId38"/>
    <p:sldId id="301" r:id="rId39"/>
    <p:sldId id="303" r:id="rId40"/>
    <p:sldId id="304" r:id="rId41"/>
    <p:sldId id="305" r:id="rId42"/>
    <p:sldId id="306" r:id="rId43"/>
    <p:sldId id="307" r:id="rId44"/>
    <p:sldId id="308" r:id="rId45"/>
    <p:sldId id="309" r:id="rId46"/>
    <p:sldId id="310" r:id="rId47"/>
    <p:sldId id="314" r:id="rId48"/>
    <p:sldId id="315" r:id="rId49"/>
    <p:sldId id="316" r:id="rId50"/>
    <p:sldId id="313" r:id="rId51"/>
    <p:sldId id="318" r:id="rId52"/>
    <p:sldId id="302" r:id="rId53"/>
    <p:sldId id="319" r:id="rId54"/>
    <p:sldId id="325" r:id="rId55"/>
    <p:sldId id="326" r:id="rId56"/>
    <p:sldId id="327" r:id="rId57"/>
    <p:sldId id="320" r:id="rId58"/>
    <p:sldId id="328" r:id="rId59"/>
    <p:sldId id="329" r:id="rId60"/>
    <p:sldId id="330" r:id="rId61"/>
    <p:sldId id="331" r:id="rId62"/>
    <p:sldId id="332" r:id="rId63"/>
    <p:sldId id="333" r:id="rId64"/>
    <p:sldId id="334" r:id="rId65"/>
    <p:sldId id="335" r:id="rId66"/>
    <p:sldId id="336" r:id="rId67"/>
    <p:sldId id="337" r:id="rId68"/>
    <p:sldId id="339" r:id="rId69"/>
    <p:sldId id="340" r:id="rId70"/>
    <p:sldId id="341" r:id="rId71"/>
    <p:sldId id="342" r:id="rId72"/>
    <p:sldId id="343" r:id="rId73"/>
    <p:sldId id="344" r:id="rId74"/>
    <p:sldId id="345" r:id="rId75"/>
    <p:sldId id="346" r:id="rId76"/>
    <p:sldId id="347" r:id="rId77"/>
    <p:sldId id="350" r:id="rId78"/>
    <p:sldId id="351" r:id="rId79"/>
    <p:sldId id="349" r:id="rId80"/>
    <p:sldId id="360" r:id="rId81"/>
    <p:sldId id="361" r:id="rId82"/>
    <p:sldId id="362" r:id="rId83"/>
    <p:sldId id="369" r:id="rId84"/>
    <p:sldId id="370" r:id="rId85"/>
    <p:sldId id="371" r:id="rId86"/>
    <p:sldId id="372" r:id="rId87"/>
    <p:sldId id="373" r:id="rId88"/>
    <p:sldId id="338"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0817C-1741-49B5-8A1F-76A4567FE09C}" type="datetimeFigureOut">
              <a:rPr lang="en-IN" smtClean="0"/>
              <a:t>24-09-2019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B032-FC73-4C46-8A32-77819FE5617D}" type="slidenum">
              <a:rPr lang="en-IN" smtClean="0"/>
              <a:t>‹#›</a:t>
            </a:fld>
            <a:endParaRPr lang="en-IN"/>
          </a:p>
        </p:txBody>
      </p:sp>
    </p:spTree>
    <p:extLst>
      <p:ext uri="{BB962C8B-B14F-4D97-AF65-F5344CB8AC3E}">
        <p14:creationId xmlns:p14="http://schemas.microsoft.com/office/powerpoint/2010/main" val="370289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1A11AD-0E51-42C2-8A1D-E4A1226F47F7}" type="slidenum">
              <a:rPr lang="en-US" smtClean="0"/>
              <a:t>1</a:t>
            </a:fld>
            <a:endParaRPr lang="en-US"/>
          </a:p>
        </p:txBody>
      </p:sp>
    </p:spTree>
    <p:extLst>
      <p:ext uri="{BB962C8B-B14F-4D97-AF65-F5344CB8AC3E}">
        <p14:creationId xmlns:p14="http://schemas.microsoft.com/office/powerpoint/2010/main" val="99958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1A11AD-0E51-42C2-8A1D-E4A1226F47F7}" type="slidenum">
              <a:rPr lang="en-US" smtClean="0"/>
              <a:t>2</a:t>
            </a:fld>
            <a:endParaRPr lang="en-US"/>
          </a:p>
        </p:txBody>
      </p:sp>
    </p:spTree>
    <p:extLst>
      <p:ext uri="{BB962C8B-B14F-4D97-AF65-F5344CB8AC3E}">
        <p14:creationId xmlns:p14="http://schemas.microsoft.com/office/powerpoint/2010/main" val="2885981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E96B95-EA0A-4D44-9D9D-83CAE7E3103A}"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255346" y="2750337"/>
            <a:ext cx="1171888" cy="1356442"/>
          </a:xfrm>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84864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96B95-EA0A-4D44-9D9D-83CAE7E3103A}"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309"/>
            <a:ext cx="1154151" cy="1090789"/>
          </a:xfrm>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124069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96B95-EA0A-4D44-9D9D-83CAE7E3103A}"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615"/>
            <a:ext cx="1154151" cy="1090789"/>
          </a:xfrm>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426471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96B95-EA0A-4D44-9D9D-83CAE7E3103A}"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1C56F531-A421-46DF-87AF-DD81F8FAC75F}" type="slidenum">
              <a:rPr lang="en-IN" smtClean="0"/>
              <a:t>‹#›</a:t>
            </a:fld>
            <a:endParaRPr lang="en-IN"/>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1981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96B95-EA0A-4D44-9D9D-83CAE7E3103A}"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384144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E96B95-EA0A-4D44-9D9D-83CAE7E3103A}" type="datetimeFigureOut">
              <a:rPr lang="en-IN" smtClean="0"/>
              <a:t>24-09-2019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297190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E96B95-EA0A-4D44-9D9D-83CAE7E3103A}" type="datetimeFigureOut">
              <a:rPr lang="en-IN" smtClean="0"/>
              <a:t>24-09-2019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403719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96B95-EA0A-4D44-9D9D-83CAE7E3103A}"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4129884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0E96B95-EA0A-4D44-9D9D-83CAE7E3103A}" type="datetimeFigureOut">
              <a:rPr lang="en-IN" smtClean="0"/>
              <a:t>24-09-2019</a:t>
            </a:fld>
            <a:endParaRPr lang="en-IN"/>
          </a:p>
        </p:txBody>
      </p:sp>
      <p:sp>
        <p:nvSpPr>
          <p:cNvPr id="5" name="Footer Placeholder 4"/>
          <p:cNvSpPr>
            <a:spLocks noGrp="1"/>
          </p:cNvSpPr>
          <p:nvPr>
            <p:ph type="ftr" sz="quarter" idx="11"/>
          </p:nvPr>
        </p:nvSpPr>
        <p:spPr>
          <a:xfrm>
            <a:off x="680321" y="5936188"/>
            <a:ext cx="6126805" cy="365125"/>
          </a:xfrm>
        </p:spPr>
        <p:txBody>
          <a:bodyPr/>
          <a:lstStyle/>
          <a:p>
            <a:endParaRPr lang="en-IN"/>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C56F531-A421-46DF-87AF-DD81F8FAC75F}" type="slidenum">
              <a:rPr lang="en-IN" smtClean="0"/>
              <a:t>‹#›</a:t>
            </a:fld>
            <a:endParaRPr lang="en-IN"/>
          </a:p>
        </p:txBody>
      </p:sp>
    </p:spTree>
    <p:extLst>
      <p:ext uri="{BB962C8B-B14F-4D97-AF65-F5344CB8AC3E}">
        <p14:creationId xmlns:p14="http://schemas.microsoft.com/office/powerpoint/2010/main" val="225216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96B95-EA0A-4D44-9D9D-83CAE7E3103A}"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398812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E96B95-EA0A-4D44-9D9D-83CAE7E3103A}" type="datetimeFigureOut">
              <a:rPr lang="en-IN" smtClean="0"/>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729455" y="2869895"/>
            <a:ext cx="1154151" cy="1090789"/>
          </a:xfrm>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330617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E96B95-EA0A-4D44-9D9D-83CAE7E3103A}"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157275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E96B95-EA0A-4D44-9D9D-83CAE7E3103A}" type="datetimeFigureOut">
              <a:rPr lang="en-IN" smtClean="0"/>
              <a:t>24-09-2019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386575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E96B95-EA0A-4D44-9D9D-83CAE7E3103A}" type="datetimeFigureOut">
              <a:rPr lang="en-IN" smtClean="0"/>
              <a:t>24-09-2019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100758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0E96B95-EA0A-4D44-9D9D-83CAE7E3103A}" type="datetimeFigureOut">
              <a:rPr lang="en-IN" smtClean="0"/>
              <a:t>24-09-2019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274532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96B95-EA0A-4D44-9D9D-83CAE7E3103A}"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172464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E96B95-EA0A-4D44-9D9D-83CAE7E3103A}" type="datetimeFigureOut">
              <a:rPr lang="en-IN" smtClean="0"/>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56F531-A421-46DF-87AF-DD81F8FAC75F}" type="slidenum">
              <a:rPr lang="en-IN" smtClean="0"/>
              <a:t>‹#›</a:t>
            </a:fld>
            <a:endParaRPr lang="en-IN"/>
          </a:p>
        </p:txBody>
      </p:sp>
    </p:spTree>
    <p:extLst>
      <p:ext uri="{BB962C8B-B14F-4D97-AF65-F5344CB8AC3E}">
        <p14:creationId xmlns:p14="http://schemas.microsoft.com/office/powerpoint/2010/main" val="288782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E96B95-EA0A-4D44-9D9D-83CAE7E3103A}" type="datetimeFigureOut">
              <a:rPr lang="en-IN" smtClean="0"/>
              <a:t>24-09-2019</a:t>
            </a:fld>
            <a:endParaRPr lang="en-IN"/>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C56F531-A421-46DF-87AF-DD81F8FAC75F}" type="slidenum">
              <a:rPr lang="en-IN" smtClean="0"/>
              <a:t>‹#›</a:t>
            </a:fld>
            <a:endParaRPr lang="en-IN"/>
          </a:p>
        </p:txBody>
      </p:sp>
    </p:spTree>
    <p:extLst>
      <p:ext uri="{BB962C8B-B14F-4D97-AF65-F5344CB8AC3E}">
        <p14:creationId xmlns:p14="http://schemas.microsoft.com/office/powerpoint/2010/main" val="415746766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096" y="2410967"/>
            <a:ext cx="9416249" cy="1628853"/>
          </a:xfrm>
        </p:spPr>
        <p:txBody>
          <a:bodyPr>
            <a:normAutofit/>
          </a:bodyPr>
          <a:lstStyle/>
          <a:p>
            <a:r>
              <a:rPr lang="en-US" b="1" dirty="0"/>
              <a:t>Antigen–Antibody Reactions</a:t>
            </a:r>
            <a:br>
              <a:rPr lang="en-US" b="1" dirty="0"/>
            </a:br>
            <a:r>
              <a:rPr lang="en-US" sz="2400" b="1" dirty="0"/>
              <a:t>BSc Nursing 2</a:t>
            </a:r>
            <a:r>
              <a:rPr lang="en-US" sz="2400" b="1" baseline="30000" dirty="0"/>
              <a:t>nd</a:t>
            </a:r>
            <a:r>
              <a:rPr lang="en-US" sz="2400" b="1" dirty="0"/>
              <a:t> year</a:t>
            </a:r>
            <a:endParaRPr lang="en-US" dirty="0"/>
          </a:p>
        </p:txBody>
      </p:sp>
      <p:sp>
        <p:nvSpPr>
          <p:cNvPr id="6" name="Subtitle 5"/>
          <p:cNvSpPr>
            <a:spLocks noGrp="1"/>
          </p:cNvSpPr>
          <p:nvPr>
            <p:ph type="subTitle" idx="1"/>
          </p:nvPr>
        </p:nvSpPr>
        <p:spPr>
          <a:xfrm>
            <a:off x="1586144" y="4596294"/>
            <a:ext cx="9144000" cy="1655762"/>
          </a:xfrm>
        </p:spPr>
        <p:txBody>
          <a:bodyPr>
            <a:normAutofit/>
          </a:bodyPr>
          <a:lstStyle/>
          <a:p>
            <a:r>
              <a:rPr lang="en-IN" dirty="0"/>
              <a:t>Dr. Mohit Bhatia</a:t>
            </a:r>
          </a:p>
          <a:p>
            <a:r>
              <a:rPr lang="en-IN" dirty="0"/>
              <a:t>Assistant Professor</a:t>
            </a:r>
          </a:p>
          <a:p>
            <a:r>
              <a:rPr lang="en-IN" dirty="0"/>
              <a:t>Department of Microbiology</a:t>
            </a:r>
          </a:p>
          <a:p>
            <a:r>
              <a:rPr lang="en-IN" dirty="0"/>
              <a:t>AIIMS, Rishikesh</a:t>
            </a:r>
          </a:p>
        </p:txBody>
      </p:sp>
      <p:sp>
        <p:nvSpPr>
          <p:cNvPr id="4" name="Subtitle 2"/>
          <p:cNvSpPr txBox="1">
            <a:spLocks/>
          </p:cNvSpPr>
          <p:nvPr/>
        </p:nvSpPr>
        <p:spPr>
          <a:xfrm>
            <a:off x="3652720" y="4447033"/>
            <a:ext cx="8144267" cy="1221640"/>
          </a:xfrm>
          <a:prstGeom prst="rect">
            <a:avLst/>
          </a:prstGeom>
        </p:spPr>
        <p:txBody>
          <a:bodyPr vert="horz" lIns="121920" tIns="60960" rIns="121920" bIns="60960" rtlCol="0">
            <a:normAutofit/>
          </a:bodyPr>
          <a:lstStyle>
            <a:lvl1pPr marL="0" indent="0" algn="r" defTabSz="914400" rtl="0" eaLnBrk="1" latinLnBrk="0" hangingPunct="1">
              <a:spcBef>
                <a:spcPct val="20000"/>
              </a:spcBef>
              <a:buFont typeface="Arial" pitchFamily="34" charset="0"/>
              <a:buNone/>
              <a:defRPr sz="2800" b="0" i="0" kern="1200">
                <a:solidFill>
                  <a:schemeClr val="accent2">
                    <a:lumMod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733" b="1" dirty="0">
              <a:solidFill>
                <a:schemeClr val="tx1"/>
              </a:solidFill>
            </a:endParaRPr>
          </a:p>
        </p:txBody>
      </p:sp>
      <p:pic>
        <p:nvPicPr>
          <p:cNvPr id="7" name="Picture 2">
            <a:extLst>
              <a:ext uri="{FF2B5EF4-FFF2-40B4-BE49-F238E27FC236}">
                <a16:creationId xmlns:a16="http://schemas.microsoft.com/office/drawing/2014/main" xmlns="" id="{63E5DD7D-3EA6-4FC4-B3AC-5FA743F96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235" y="177552"/>
            <a:ext cx="1880811" cy="203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1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Qualitative assays </a:t>
            </a:r>
          </a:p>
        </p:txBody>
      </p:sp>
      <p:sp>
        <p:nvSpPr>
          <p:cNvPr id="3" name="Content Placeholder 2"/>
          <p:cNvSpPr>
            <a:spLocks noGrp="1"/>
          </p:cNvSpPr>
          <p:nvPr>
            <p:ph idx="1"/>
          </p:nvPr>
        </p:nvSpPr>
        <p:spPr>
          <a:xfrm>
            <a:off x="0" y="2431042"/>
            <a:ext cx="12192000" cy="4644521"/>
          </a:xfrm>
        </p:spPr>
        <p:txBody>
          <a:bodyPr>
            <a:normAutofit/>
          </a:bodyPr>
          <a:lstStyle/>
          <a:p>
            <a:r>
              <a:rPr lang="en-US" sz="3333" dirty="0"/>
              <a:t>Result is read as ‘positive’ or ‘negative’ based on presence or absence of antigen or antibody in the clinical specimen. </a:t>
            </a:r>
          </a:p>
        </p:txBody>
      </p:sp>
    </p:spTree>
    <p:extLst>
      <p:ext uri="{BB962C8B-B14F-4D97-AF65-F5344CB8AC3E}">
        <p14:creationId xmlns:p14="http://schemas.microsoft.com/office/powerpoint/2010/main" val="410114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19" y="872049"/>
            <a:ext cx="10994760" cy="814427"/>
          </a:xfrm>
        </p:spPr>
        <p:txBody>
          <a:bodyPr>
            <a:normAutofit/>
          </a:bodyPr>
          <a:lstStyle/>
          <a:p>
            <a:r>
              <a:rPr lang="en-US" b="1" dirty="0"/>
              <a:t>Disadvantages</a:t>
            </a:r>
          </a:p>
        </p:txBody>
      </p:sp>
      <p:sp>
        <p:nvSpPr>
          <p:cNvPr id="3" name="Content Placeholder 2"/>
          <p:cNvSpPr>
            <a:spLocks noGrp="1"/>
          </p:cNvSpPr>
          <p:nvPr>
            <p:ph idx="1"/>
          </p:nvPr>
        </p:nvSpPr>
        <p:spPr>
          <a:xfrm>
            <a:off x="191406" y="2067637"/>
            <a:ext cx="11809187" cy="4963416"/>
          </a:xfrm>
        </p:spPr>
        <p:txBody>
          <a:bodyPr>
            <a:normAutofit/>
          </a:bodyPr>
          <a:lstStyle/>
          <a:p>
            <a:r>
              <a:rPr lang="en-IN" dirty="0"/>
              <a:t>Number of antigen or antibody molecules in the reaction are disproportionate to each other.</a:t>
            </a:r>
          </a:p>
          <a:p>
            <a:pPr marL="0" indent="0">
              <a:buNone/>
            </a:pPr>
            <a:endParaRPr lang="en-IN" dirty="0"/>
          </a:p>
          <a:p>
            <a:pPr lvl="1">
              <a:buFont typeface="Courier New" panose="02070309020205020404" pitchFamily="49" charset="0"/>
              <a:buChar char="o"/>
            </a:pPr>
            <a:r>
              <a:rPr lang="en-IN" dirty="0"/>
              <a:t>If either antigen or antibody are present in higher quantity - false negative.</a:t>
            </a:r>
          </a:p>
          <a:p>
            <a:pPr lvl="2">
              <a:buFont typeface="Wingdings" panose="05000000000000000000" pitchFamily="2" charset="2"/>
              <a:buChar char="Ø"/>
            </a:pPr>
            <a:r>
              <a:rPr lang="en-IN" dirty="0"/>
              <a:t>To rule out a false negative result, it is ideal to test the series of diluted sera (quantitative test) instead of just testing the one specimen of undiluted serum. </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413336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Quantitative assays </a:t>
            </a:r>
          </a:p>
        </p:txBody>
      </p:sp>
      <p:sp>
        <p:nvSpPr>
          <p:cNvPr id="3" name="Content Placeholder 2"/>
          <p:cNvSpPr>
            <a:spLocks noGrp="1"/>
          </p:cNvSpPr>
          <p:nvPr>
            <p:ph idx="1"/>
          </p:nvPr>
        </p:nvSpPr>
        <p:spPr>
          <a:xfrm>
            <a:off x="120386" y="2377565"/>
            <a:ext cx="11809187" cy="4825207"/>
          </a:xfrm>
        </p:spPr>
        <p:txBody>
          <a:bodyPr>
            <a:normAutofit/>
          </a:bodyPr>
          <a:lstStyle/>
          <a:p>
            <a:r>
              <a:rPr lang="en-US" dirty="0"/>
              <a:t>When the qualitative test turns positive, the exact amount of antibody in serum can be known by serial dilution of the patient’s serum and mixing each dilution of the serum with a known quantity of antigen. </a:t>
            </a:r>
          </a:p>
          <a:p>
            <a:pPr marL="0" indent="0">
              <a:buNone/>
            </a:pPr>
            <a:endParaRPr lang="en-US" dirty="0"/>
          </a:p>
          <a:p>
            <a:r>
              <a:rPr lang="en-US" dirty="0"/>
              <a:t>The measurement of antibody is expressed in terms of units or more commonly titer. </a:t>
            </a:r>
          </a:p>
          <a:p>
            <a:endParaRPr lang="en-US" dirty="0"/>
          </a:p>
        </p:txBody>
      </p:sp>
    </p:spTree>
    <p:extLst>
      <p:ext uri="{BB962C8B-B14F-4D97-AF65-F5344CB8AC3E}">
        <p14:creationId xmlns:p14="http://schemas.microsoft.com/office/powerpoint/2010/main" val="99263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836539"/>
            <a:ext cx="10994760" cy="814427"/>
          </a:xfrm>
        </p:spPr>
        <p:txBody>
          <a:bodyPr>
            <a:normAutofit/>
          </a:bodyPr>
          <a:lstStyle/>
          <a:p>
            <a:r>
              <a:rPr lang="en-US" b="1" dirty="0"/>
              <a:t>Quantitative assays </a:t>
            </a:r>
          </a:p>
        </p:txBody>
      </p:sp>
      <p:sp>
        <p:nvSpPr>
          <p:cNvPr id="3" name="Content Placeholder 2"/>
          <p:cNvSpPr>
            <a:spLocks noGrp="1"/>
          </p:cNvSpPr>
          <p:nvPr>
            <p:ph idx="1"/>
          </p:nvPr>
        </p:nvSpPr>
        <p:spPr/>
        <p:txBody>
          <a:bodyPr/>
          <a:lstStyle/>
          <a:p>
            <a:r>
              <a:rPr lang="en-IN" dirty="0"/>
              <a:t>Quantitative tests are more reliable as they can differentiate between true negative and false negative results.  </a:t>
            </a:r>
            <a:endParaRPr lang="en-US" dirty="0"/>
          </a:p>
          <a:p>
            <a:endParaRPr lang="en-US" dirty="0"/>
          </a:p>
        </p:txBody>
      </p:sp>
    </p:spTree>
    <p:extLst>
      <p:ext uri="{BB962C8B-B14F-4D97-AF65-F5344CB8AC3E}">
        <p14:creationId xmlns:p14="http://schemas.microsoft.com/office/powerpoint/2010/main" val="311218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872050"/>
            <a:ext cx="10994760" cy="814427"/>
          </a:xfrm>
        </p:spPr>
        <p:txBody>
          <a:bodyPr>
            <a:normAutofit fontScale="90000"/>
          </a:bodyPr>
          <a:lstStyle/>
          <a:p>
            <a:r>
              <a:rPr lang="en-US" dirty="0"/>
              <a:t/>
            </a:r>
            <a:br>
              <a:rPr lang="en-US" dirty="0"/>
            </a:br>
            <a:r>
              <a:rPr lang="en-US" dirty="0" err="1"/>
              <a:t>Marrack’s</a:t>
            </a:r>
            <a:r>
              <a:rPr lang="en-US" dirty="0"/>
              <a:t> or Lattice hypothesis</a:t>
            </a:r>
            <a:br>
              <a:rPr lang="en-US" dirty="0"/>
            </a:br>
            <a:endParaRPr lang="en-US" dirty="0"/>
          </a:p>
        </p:txBody>
      </p:sp>
      <p:sp>
        <p:nvSpPr>
          <p:cNvPr id="3" name="Content Placeholder 2"/>
          <p:cNvSpPr>
            <a:spLocks noGrp="1"/>
          </p:cNvSpPr>
          <p:nvPr>
            <p:ph idx="1"/>
          </p:nvPr>
        </p:nvSpPr>
        <p:spPr>
          <a:xfrm>
            <a:off x="-62144" y="2094270"/>
            <a:ext cx="12192000" cy="3198105"/>
          </a:xfrm>
        </p:spPr>
        <p:txBody>
          <a:bodyPr>
            <a:normAutofit/>
          </a:bodyPr>
          <a:lstStyle/>
          <a:p>
            <a:r>
              <a:rPr lang="en-US" sz="2800" dirty="0"/>
              <a:t>Ag-Ab reaction is weak or fails to occur when the number of antigen and antibodies are not proportionate to each other.</a:t>
            </a:r>
          </a:p>
          <a:p>
            <a:r>
              <a:rPr lang="en-US" sz="2800" dirty="0" err="1"/>
              <a:t>Prozone</a:t>
            </a:r>
            <a:r>
              <a:rPr lang="en-US" sz="2800" dirty="0"/>
              <a:t> phenomenon - In the earlier test tubes, antibodies are excess, hence the Ag-Ab reaction does not occur.</a:t>
            </a:r>
          </a:p>
          <a:p>
            <a:r>
              <a:rPr lang="en-US" sz="2800" dirty="0"/>
              <a:t>Post zone phenomenon - In the later test tubes, antigen is excess, hence the Ag-Ab reaction fails to occur.</a:t>
            </a:r>
          </a:p>
          <a:p>
            <a:endParaRPr lang="en-US" dirty="0"/>
          </a:p>
        </p:txBody>
      </p:sp>
      <p:pic>
        <p:nvPicPr>
          <p:cNvPr id="6" name="Picture 5"/>
          <p:cNvPicPr>
            <a:picLocks noChangeAspect="1"/>
          </p:cNvPicPr>
          <p:nvPr/>
        </p:nvPicPr>
        <p:blipFill>
          <a:blip r:embed="rId2"/>
          <a:stretch>
            <a:fillRect/>
          </a:stretch>
        </p:blipFill>
        <p:spPr>
          <a:xfrm>
            <a:off x="8411482" y="4509856"/>
            <a:ext cx="3426554" cy="2244001"/>
          </a:xfrm>
          <a:prstGeom prst="rect">
            <a:avLst/>
          </a:prstGeom>
          <a:ln>
            <a:solidFill>
              <a:schemeClr val="accent1"/>
            </a:solidFill>
          </a:ln>
        </p:spPr>
      </p:pic>
    </p:spTree>
    <p:extLst>
      <p:ext uri="{BB962C8B-B14F-4D97-AF65-F5344CB8AC3E}">
        <p14:creationId xmlns:p14="http://schemas.microsoft.com/office/powerpoint/2010/main" val="250716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err="1"/>
              <a:t>Marrack’s</a:t>
            </a:r>
            <a:r>
              <a:rPr lang="en-US" dirty="0"/>
              <a:t> or Lattice hypothesis</a:t>
            </a:r>
            <a:br>
              <a:rPr lang="en-US" dirty="0"/>
            </a:br>
            <a:endParaRPr lang="en-US" dirty="0"/>
          </a:p>
        </p:txBody>
      </p:sp>
      <p:sp>
        <p:nvSpPr>
          <p:cNvPr id="3" name="Content Placeholder 2"/>
          <p:cNvSpPr>
            <a:spLocks noGrp="1"/>
          </p:cNvSpPr>
          <p:nvPr>
            <p:ph idx="1"/>
          </p:nvPr>
        </p:nvSpPr>
        <p:spPr>
          <a:xfrm>
            <a:off x="0" y="2443420"/>
            <a:ext cx="12192001" cy="4924985"/>
          </a:xfrm>
        </p:spPr>
        <p:txBody>
          <a:bodyPr>
            <a:normAutofit/>
          </a:bodyPr>
          <a:lstStyle/>
          <a:p>
            <a:r>
              <a:rPr lang="en-US" dirty="0"/>
              <a:t>In </a:t>
            </a:r>
            <a:r>
              <a:rPr lang="en-US" dirty="0" err="1"/>
              <a:t>prozone</a:t>
            </a:r>
            <a:r>
              <a:rPr lang="en-US" dirty="0"/>
              <a:t>/post zone - Lattice does not enlarge, due to inhibition of lattice formation by the excess antibody or antigen respectively, as the valencies of the antibody and the antigen respectively, are fully satisfied.</a:t>
            </a:r>
          </a:p>
          <a:p>
            <a:endParaRPr lang="en-US" dirty="0"/>
          </a:p>
        </p:txBody>
      </p:sp>
    </p:spTree>
    <p:extLst>
      <p:ext uri="{BB962C8B-B14F-4D97-AF65-F5344CB8AC3E}">
        <p14:creationId xmlns:p14="http://schemas.microsoft.com/office/powerpoint/2010/main" val="250130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Evaluation of Immunoassays</a:t>
            </a:r>
            <a:br>
              <a:rPr lang="en-US" b="1" dirty="0"/>
            </a:br>
            <a:endParaRPr lang="en-US" dirty="0"/>
          </a:p>
        </p:txBody>
      </p:sp>
      <p:sp>
        <p:nvSpPr>
          <p:cNvPr id="3" name="Content Placeholder 2"/>
          <p:cNvSpPr>
            <a:spLocks noGrp="1"/>
          </p:cNvSpPr>
          <p:nvPr>
            <p:ph idx="1"/>
          </p:nvPr>
        </p:nvSpPr>
        <p:spPr>
          <a:xfrm>
            <a:off x="191406" y="2200803"/>
            <a:ext cx="11809187" cy="4963416"/>
          </a:xfrm>
        </p:spPr>
        <p:txBody>
          <a:bodyPr>
            <a:normAutofit/>
          </a:bodyPr>
          <a:lstStyle/>
          <a:p>
            <a:r>
              <a:rPr lang="en-US" sz="3200" dirty="0"/>
              <a:t>Sensitivity and specificity are the two most important statistical parameters.</a:t>
            </a:r>
          </a:p>
          <a:p>
            <a:r>
              <a:rPr lang="en-US" sz="3200" dirty="0"/>
              <a:t>Sensitivity is defined as ability of a test to identify correctly all those who have the disease i.e. true positives. </a:t>
            </a:r>
          </a:p>
          <a:p>
            <a:r>
              <a:rPr lang="en-US" sz="3200" dirty="0"/>
              <a:t>Sensitivity is calculated as =               True positives</a:t>
            </a:r>
          </a:p>
          <a:p>
            <a:pPr marL="0" indent="0">
              <a:buNone/>
            </a:pPr>
            <a:r>
              <a:rPr lang="en-US" sz="3200" dirty="0"/>
              <a:t>			                  True positives + False negatives</a:t>
            </a:r>
          </a:p>
          <a:p>
            <a:pPr marL="0" indent="0">
              <a:buNone/>
            </a:pPr>
            <a:endParaRPr lang="en-US" sz="3200" dirty="0"/>
          </a:p>
        </p:txBody>
      </p:sp>
      <p:cxnSp>
        <p:nvCxnSpPr>
          <p:cNvPr id="11" name="Straight Connector 10"/>
          <p:cNvCxnSpPr>
            <a:cxnSpLocks/>
          </p:cNvCxnSpPr>
          <p:nvPr/>
        </p:nvCxnSpPr>
        <p:spPr>
          <a:xfrm>
            <a:off x="5299969" y="4776667"/>
            <a:ext cx="62587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905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894632"/>
            <a:ext cx="10994760" cy="814427"/>
          </a:xfrm>
        </p:spPr>
        <p:txBody>
          <a:bodyPr>
            <a:normAutofit fontScale="90000"/>
          </a:bodyPr>
          <a:lstStyle/>
          <a:p>
            <a:r>
              <a:rPr lang="en-US" b="1" dirty="0"/>
              <a:t/>
            </a:r>
            <a:br>
              <a:rPr lang="en-US" b="1" dirty="0"/>
            </a:br>
            <a:r>
              <a:rPr lang="en-US" b="1" dirty="0"/>
              <a:t>Evaluation of Immunoassays</a:t>
            </a:r>
            <a:br>
              <a:rPr lang="en-US" b="1" dirty="0"/>
            </a:br>
            <a:endParaRPr lang="en-US" dirty="0"/>
          </a:p>
        </p:txBody>
      </p:sp>
      <p:sp>
        <p:nvSpPr>
          <p:cNvPr id="3" name="Content Placeholder 2"/>
          <p:cNvSpPr>
            <a:spLocks noGrp="1"/>
          </p:cNvSpPr>
          <p:nvPr>
            <p:ph idx="1"/>
          </p:nvPr>
        </p:nvSpPr>
        <p:spPr>
          <a:xfrm>
            <a:off x="253551" y="2502064"/>
            <a:ext cx="11401975" cy="4682945"/>
          </a:xfrm>
        </p:spPr>
        <p:txBody>
          <a:bodyPr>
            <a:normAutofit/>
          </a:bodyPr>
          <a:lstStyle/>
          <a:p>
            <a:r>
              <a:rPr lang="en-US" sz="3600" dirty="0"/>
              <a:t>Specificity is defined as ability of a test to identify correctly all those who do not have disease i.e. true negatives.</a:t>
            </a:r>
          </a:p>
          <a:p>
            <a:r>
              <a:rPr lang="en-US" sz="3600" dirty="0"/>
              <a:t>Specificity is calculated as =  True negatives</a:t>
            </a:r>
          </a:p>
          <a:p>
            <a:pPr marL="0" indent="0">
              <a:buNone/>
            </a:pPr>
            <a:r>
              <a:rPr lang="en-US" sz="3600" dirty="0"/>
              <a:t>				True negatives + False positives</a:t>
            </a:r>
          </a:p>
          <a:p>
            <a:endParaRPr lang="en-US" dirty="0"/>
          </a:p>
        </p:txBody>
      </p:sp>
      <p:cxnSp>
        <p:nvCxnSpPr>
          <p:cNvPr id="6" name="Straight Connector 5"/>
          <p:cNvCxnSpPr>
            <a:cxnSpLocks/>
          </p:cNvCxnSpPr>
          <p:nvPr/>
        </p:nvCxnSpPr>
        <p:spPr>
          <a:xfrm>
            <a:off x="3986074" y="4714523"/>
            <a:ext cx="67026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7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6653" y="364555"/>
            <a:ext cx="10972800" cy="1143000"/>
          </a:xfrm>
        </p:spPr>
        <p:txBody>
          <a:bodyPr>
            <a:normAutofit/>
          </a:bodyPr>
          <a:lstStyle/>
          <a:p>
            <a:r>
              <a:rPr lang="en-US" dirty="0"/>
              <a:t>Types of antigen-antibody reactions</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408307029"/>
              </p:ext>
            </p:extLst>
          </p:nvPr>
        </p:nvGraphicFramePr>
        <p:xfrm>
          <a:off x="191406" y="2192867"/>
          <a:ext cx="4468367" cy="2472265"/>
        </p:xfrm>
        <a:graphic>
          <a:graphicData uri="http://schemas.openxmlformats.org/drawingml/2006/table">
            <a:tbl>
              <a:tblPr firstRow="1" bandRow="1">
                <a:tableStyleId>{E8B1032C-EA38-4F05-BA0D-38AFFFC7BED3}</a:tableStyleId>
              </a:tblPr>
              <a:tblGrid>
                <a:gridCol w="4468367">
                  <a:extLst>
                    <a:ext uri="{9D8B030D-6E8A-4147-A177-3AD203B41FA5}">
                      <a16:colId xmlns:a16="http://schemas.microsoft.com/office/drawing/2014/main" xmlns="" val="20000"/>
                    </a:ext>
                  </a:extLst>
                </a:gridCol>
              </a:tblGrid>
              <a:tr h="494453">
                <a:tc>
                  <a:txBody>
                    <a:bodyPr/>
                    <a:lstStyle/>
                    <a:p>
                      <a:pPr marL="0" marR="0">
                        <a:lnSpc>
                          <a:spcPct val="115000"/>
                        </a:lnSpc>
                        <a:spcBef>
                          <a:spcPts val="0"/>
                        </a:spcBef>
                        <a:spcAft>
                          <a:spcPts val="0"/>
                        </a:spcAft>
                      </a:pPr>
                      <a:r>
                        <a:rPr lang="en-IN" sz="1900" dirty="0">
                          <a:effectLst/>
                        </a:rPr>
                        <a:t>Conventional techniques -     </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0"/>
                  </a:ext>
                </a:extLst>
              </a:tr>
              <a:tr h="494453">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Precipitation reaction</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1"/>
                  </a:ext>
                </a:extLst>
              </a:tr>
              <a:tr h="494453">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Agglutination reaction </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2"/>
                  </a:ext>
                </a:extLst>
              </a:tr>
              <a:tr h="494453">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Complement fixation test </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3"/>
                  </a:ext>
                </a:extLst>
              </a:tr>
              <a:tr h="494453">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Neutralization test</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4"/>
                  </a:ext>
                </a:extLst>
              </a:tr>
            </a:tbl>
          </a:graphicData>
        </a:graphic>
      </p:graphicFrame>
      <p:graphicFrame>
        <p:nvGraphicFramePr>
          <p:cNvPr id="11" name="Content Placeholder 9"/>
          <p:cNvGraphicFramePr>
            <a:graphicFrameLocks/>
          </p:cNvGraphicFramePr>
          <p:nvPr>
            <p:extLst>
              <p:ext uri="{D42A27DB-BD31-4B8C-83A1-F6EECF244321}">
                <p14:modId xmlns:p14="http://schemas.microsoft.com/office/powerpoint/2010/main" val="727819064"/>
              </p:ext>
            </p:extLst>
          </p:nvPr>
        </p:nvGraphicFramePr>
        <p:xfrm>
          <a:off x="4874362" y="2084232"/>
          <a:ext cx="6995084" cy="4754187"/>
        </p:xfrm>
        <a:graphic>
          <a:graphicData uri="http://schemas.openxmlformats.org/drawingml/2006/table">
            <a:tbl>
              <a:tblPr firstRow="1" bandRow="1">
                <a:tableStyleId>{E8B1032C-EA38-4F05-BA0D-38AFFFC7BED3}</a:tableStyleId>
              </a:tblPr>
              <a:tblGrid>
                <a:gridCol w="6995084">
                  <a:extLst>
                    <a:ext uri="{9D8B030D-6E8A-4147-A177-3AD203B41FA5}">
                      <a16:colId xmlns:a16="http://schemas.microsoft.com/office/drawing/2014/main" xmlns="" val="20000"/>
                    </a:ext>
                  </a:extLst>
                </a:gridCol>
              </a:tblGrid>
              <a:tr h="417245">
                <a:tc>
                  <a:txBody>
                    <a:bodyPr/>
                    <a:lstStyle/>
                    <a:p>
                      <a:pPr marL="0" marR="0">
                        <a:lnSpc>
                          <a:spcPct val="115000"/>
                        </a:lnSpc>
                        <a:spcBef>
                          <a:spcPts val="0"/>
                        </a:spcBef>
                        <a:spcAft>
                          <a:spcPts val="0"/>
                        </a:spcAft>
                      </a:pPr>
                      <a:r>
                        <a:rPr lang="en-IN" sz="1900" dirty="0">
                          <a:effectLst/>
                        </a:rPr>
                        <a:t>Newer techniques -</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0"/>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latin typeface="+mn-lt"/>
                        </a:rPr>
                        <a:t>Enzyme linked immunosorbent assay (ELISA)</a:t>
                      </a:r>
                      <a:endParaRPr lang="en-US" sz="1900" b="0" dirty="0">
                        <a:effectLst/>
                        <a:latin typeface="+mn-lt"/>
                        <a:ea typeface="Calibri" panose="020F0502020204030204" pitchFamily="34" charset="0"/>
                      </a:endParaRPr>
                    </a:p>
                  </a:txBody>
                  <a:tcPr marT="0" marB="0"/>
                </a:tc>
                <a:extLst>
                  <a:ext uri="{0D108BD9-81ED-4DB2-BD59-A6C34878D82A}">
                    <a16:rowId xmlns:a16="http://schemas.microsoft.com/office/drawing/2014/main" xmlns="" val="10001"/>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US" sz="1900" b="0" dirty="0">
                          <a:effectLst/>
                          <a:latin typeface="+mn-lt"/>
                          <a:ea typeface="Calibri" panose="020F0502020204030204" pitchFamily="34" charset="0"/>
                        </a:rPr>
                        <a:t>Enzyme linked </a:t>
                      </a:r>
                      <a:r>
                        <a:rPr lang="en-IN" sz="1900" b="0" dirty="0">
                          <a:effectLst/>
                        </a:rPr>
                        <a:t>fluorescent</a:t>
                      </a:r>
                      <a:r>
                        <a:rPr lang="en-US" sz="1900" b="0" dirty="0">
                          <a:effectLst/>
                          <a:latin typeface="+mn-lt"/>
                          <a:ea typeface="Calibri" panose="020F0502020204030204" pitchFamily="34" charset="0"/>
                        </a:rPr>
                        <a:t> assay (</a:t>
                      </a:r>
                      <a:r>
                        <a:rPr lang="en-US" sz="1900" b="0" dirty="0" smtClean="0">
                          <a:effectLst/>
                          <a:latin typeface="+mn-lt"/>
                          <a:ea typeface="Calibri" panose="020F0502020204030204" pitchFamily="34" charset="0"/>
                        </a:rPr>
                        <a:t>ELFA</a:t>
                      </a:r>
                      <a:r>
                        <a:rPr lang="en-US" sz="1900" b="0" dirty="0">
                          <a:effectLst/>
                          <a:latin typeface="+mn-lt"/>
                          <a:ea typeface="Calibri" panose="020F0502020204030204" pitchFamily="34" charset="0"/>
                        </a:rPr>
                        <a:t>)</a:t>
                      </a:r>
                    </a:p>
                  </a:txBody>
                  <a:tcPr marT="0" marB="0"/>
                </a:tc>
                <a:extLst>
                  <a:ext uri="{0D108BD9-81ED-4DB2-BD59-A6C34878D82A}">
                    <a16:rowId xmlns:a16="http://schemas.microsoft.com/office/drawing/2014/main" xmlns="" val="10002"/>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Immunofluorescence Assay (IFA)</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3"/>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Radioimmunoassay (RIA)</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4"/>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err="1">
                          <a:effectLst/>
                        </a:rPr>
                        <a:t>Chemiluminescence</a:t>
                      </a:r>
                      <a:r>
                        <a:rPr lang="en-IN" sz="1900" b="0" dirty="0">
                          <a:effectLst/>
                        </a:rPr>
                        <a:t>-linked immunoassay (CLIA)</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5"/>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Immunohistochemistry</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6"/>
                  </a:ext>
                </a:extLst>
              </a:tr>
              <a:tr h="909932">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Rapid tests- </a:t>
                      </a:r>
                      <a:endParaRPr lang="en-US" sz="2100" b="0" dirty="0">
                        <a:effectLst/>
                      </a:endParaRPr>
                    </a:p>
                    <a:p>
                      <a:pPr marL="342900" marR="0" lvl="0" indent="-342900">
                        <a:lnSpc>
                          <a:spcPct val="115000"/>
                        </a:lnSpc>
                        <a:spcBef>
                          <a:spcPts val="0"/>
                        </a:spcBef>
                        <a:spcAft>
                          <a:spcPts val="0"/>
                        </a:spcAft>
                        <a:buFont typeface="Wingdings" panose="05000000000000000000" pitchFamily="2" charset="2"/>
                        <a:buChar char="Ø"/>
                      </a:pPr>
                      <a:r>
                        <a:rPr lang="en-IN" sz="1900" b="0" dirty="0">
                          <a:effectLst/>
                        </a:rPr>
                        <a:t>Lateral flow assay (</a:t>
                      </a:r>
                      <a:r>
                        <a:rPr lang="en-IN" sz="1900" b="0" dirty="0" err="1">
                          <a:effectLst/>
                        </a:rPr>
                        <a:t>Immunochromatographic</a:t>
                      </a:r>
                      <a:r>
                        <a:rPr lang="en-IN" sz="1900" b="0" dirty="0">
                          <a:effectLst/>
                        </a:rPr>
                        <a:t> test)</a:t>
                      </a:r>
                      <a:endParaRPr lang="en-US" sz="2100" b="0" dirty="0">
                        <a:effectLst/>
                      </a:endParaRPr>
                    </a:p>
                    <a:p>
                      <a:pPr marL="342900" marR="0" lvl="0" indent="-342900">
                        <a:lnSpc>
                          <a:spcPct val="115000"/>
                        </a:lnSpc>
                        <a:spcBef>
                          <a:spcPts val="0"/>
                        </a:spcBef>
                        <a:spcAft>
                          <a:spcPts val="0"/>
                        </a:spcAft>
                        <a:buFont typeface="Wingdings" panose="05000000000000000000" pitchFamily="2" charset="2"/>
                        <a:buChar char="Ø"/>
                      </a:pPr>
                      <a:r>
                        <a:rPr lang="en-IN" sz="1900" b="0" dirty="0">
                          <a:effectLst/>
                        </a:rPr>
                        <a:t>Flow through assay</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7"/>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 Western blot</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8"/>
                  </a:ext>
                </a:extLst>
              </a:tr>
              <a:tr h="417245">
                <a:tc>
                  <a:txBody>
                    <a:bodyPr/>
                    <a:lstStyle/>
                    <a:p>
                      <a:pPr marL="285750" marR="0" lvl="0" indent="-285750">
                        <a:lnSpc>
                          <a:spcPct val="115000"/>
                        </a:lnSpc>
                        <a:spcBef>
                          <a:spcPts val="0"/>
                        </a:spcBef>
                        <a:spcAft>
                          <a:spcPts val="0"/>
                        </a:spcAft>
                        <a:buFont typeface="Arial" panose="020B0604020202020204" pitchFamily="34" charset="0"/>
                        <a:buChar char="•"/>
                      </a:pPr>
                      <a:r>
                        <a:rPr lang="en-IN" sz="1900" b="0" dirty="0">
                          <a:effectLst/>
                        </a:rPr>
                        <a:t>Immunoassays using electron microscope</a:t>
                      </a:r>
                      <a:endParaRPr lang="en-US" sz="2100" b="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06802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N" b="1" dirty="0"/>
              <a:t/>
            </a:r>
            <a:br>
              <a:rPr lang="en-IN" b="1" dirty="0"/>
            </a:br>
            <a:r>
              <a:rPr lang="en-IN" b="1" dirty="0"/>
              <a:t>PRECIPITATION REACTION</a:t>
            </a:r>
            <a:r>
              <a:rPr lang="en-US" dirty="0"/>
              <a:t/>
            </a:r>
            <a:br>
              <a:rPr lang="en-US" dirty="0"/>
            </a:br>
            <a:endParaRPr lang="en-US" dirty="0"/>
          </a:p>
        </p:txBody>
      </p:sp>
      <p:sp>
        <p:nvSpPr>
          <p:cNvPr id="7" name="Content Placeholder 6"/>
          <p:cNvSpPr>
            <a:spLocks noGrp="1"/>
          </p:cNvSpPr>
          <p:nvPr>
            <p:ph idx="1"/>
          </p:nvPr>
        </p:nvSpPr>
        <p:spPr>
          <a:xfrm>
            <a:off x="95703" y="2351722"/>
            <a:ext cx="12000593" cy="4886559"/>
          </a:xfrm>
        </p:spPr>
        <p:txBody>
          <a:bodyPr>
            <a:normAutofit/>
          </a:bodyPr>
          <a:lstStyle/>
          <a:p>
            <a:r>
              <a:rPr lang="en-IN" sz="3333" b="1" dirty="0"/>
              <a:t>Definition-</a:t>
            </a:r>
            <a:r>
              <a:rPr lang="en-IN" sz="3333" dirty="0"/>
              <a:t>When a </a:t>
            </a:r>
            <a:r>
              <a:rPr lang="en-IN" sz="3333" i="1" dirty="0"/>
              <a:t>soluble antigen</a:t>
            </a:r>
            <a:r>
              <a:rPr lang="en-IN" sz="3333" dirty="0"/>
              <a:t> reacts with its antibody in the presence of optimal temperature, pH and electrolytes (</a:t>
            </a:r>
            <a:r>
              <a:rPr lang="en-IN" sz="3333" dirty="0" err="1"/>
              <a:t>NaCl</a:t>
            </a:r>
            <a:r>
              <a:rPr lang="en-IN" sz="3333" dirty="0"/>
              <a:t>), it leads to formation of the antigen-antibody complex in the form of: </a:t>
            </a:r>
          </a:p>
          <a:p>
            <a:pPr lvl="1" algn="ctr">
              <a:buFont typeface="Courier New" panose="02070309020205020404" pitchFamily="49" charset="0"/>
              <a:buChar char="o"/>
            </a:pPr>
            <a:r>
              <a:rPr lang="en-IN" sz="2800" dirty="0"/>
              <a:t>Insoluble precipitate band when gel containing medium is used</a:t>
            </a:r>
            <a:r>
              <a:rPr lang="en-IN" sz="3333" dirty="0"/>
              <a:t> </a:t>
            </a:r>
          </a:p>
          <a:p>
            <a:pPr marL="457200" lvl="1" indent="0" algn="ctr">
              <a:buNone/>
            </a:pPr>
            <a:r>
              <a:rPr lang="en-IN" sz="3333" dirty="0"/>
              <a:t>or </a:t>
            </a:r>
          </a:p>
          <a:p>
            <a:pPr lvl="1">
              <a:buFont typeface="Courier New" panose="02070309020205020404" pitchFamily="49" charset="0"/>
              <a:buChar char="o"/>
            </a:pPr>
            <a:r>
              <a:rPr lang="en-IN" sz="2800" dirty="0"/>
              <a:t>Insoluble floccules when liquid medium is used (precipitate remains suspended as floccules)</a:t>
            </a:r>
            <a:endParaRPr lang="en-US" sz="2800" dirty="0"/>
          </a:p>
          <a:p>
            <a:endParaRPr lang="en-US" dirty="0"/>
          </a:p>
        </p:txBody>
      </p:sp>
    </p:spTree>
    <p:extLst>
      <p:ext uri="{BB962C8B-B14F-4D97-AF65-F5344CB8AC3E}">
        <p14:creationId xmlns:p14="http://schemas.microsoft.com/office/powerpoint/2010/main" val="318543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dirty="0"/>
              <a:t>By the end of this session students should be able to know:</a:t>
            </a:r>
          </a:p>
          <a:p>
            <a:pPr marL="0" indent="0">
              <a:buNone/>
            </a:pPr>
            <a:endParaRPr lang="en-US" dirty="0"/>
          </a:p>
          <a:p>
            <a:r>
              <a:rPr lang="en-US" dirty="0"/>
              <a:t>General properties of antigen</a:t>
            </a:r>
            <a:r>
              <a:rPr lang="ja-JP" altLang="en-US" dirty="0"/>
              <a:t> </a:t>
            </a:r>
            <a:r>
              <a:rPr lang="en-US" dirty="0"/>
              <a:t>antibody reactions</a:t>
            </a:r>
          </a:p>
          <a:p>
            <a:r>
              <a:rPr lang="en-US" dirty="0"/>
              <a:t> Types of antigen antibody reactions</a:t>
            </a:r>
          </a:p>
          <a:p>
            <a:r>
              <a:rPr lang="en-US" dirty="0"/>
              <a:t> Conventional immunoassays</a:t>
            </a:r>
          </a:p>
          <a:p>
            <a:r>
              <a:rPr lang="en-US" dirty="0"/>
              <a:t> Overview of newer techniques</a:t>
            </a:r>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Precipitation in liquid medium</a:t>
            </a:r>
            <a:endParaRPr lang="en-US" dirty="0"/>
          </a:p>
        </p:txBody>
      </p:sp>
      <p:sp>
        <p:nvSpPr>
          <p:cNvPr id="3" name="Content Placeholder 2"/>
          <p:cNvSpPr>
            <a:spLocks noGrp="1"/>
          </p:cNvSpPr>
          <p:nvPr>
            <p:ph idx="1"/>
          </p:nvPr>
        </p:nvSpPr>
        <p:spPr>
          <a:xfrm>
            <a:off x="191406" y="2297877"/>
            <a:ext cx="11809187" cy="4072132"/>
          </a:xfrm>
        </p:spPr>
        <p:txBody>
          <a:bodyPr>
            <a:normAutofit/>
          </a:bodyPr>
          <a:lstStyle/>
          <a:p>
            <a:pPr lvl="0"/>
            <a:r>
              <a:rPr lang="en-IN" sz="3467" b="1" dirty="0"/>
              <a:t>Ring test</a:t>
            </a:r>
            <a:r>
              <a:rPr lang="en-IN" sz="3467" dirty="0"/>
              <a:t>:  In a narrow tube (e.g. capillary tube), antigen solution is layered over an antiserum</a:t>
            </a:r>
          </a:p>
          <a:p>
            <a:pPr marL="0" lvl="0" indent="0">
              <a:buNone/>
            </a:pPr>
            <a:endParaRPr lang="en-IN" sz="3467" dirty="0"/>
          </a:p>
          <a:p>
            <a:pPr lvl="1">
              <a:buFont typeface="Courier New" panose="02070309020205020404" pitchFamily="49" charset="0"/>
              <a:buChar char="o"/>
            </a:pPr>
            <a:r>
              <a:rPr lang="en-IN" sz="3467" dirty="0"/>
              <a:t>Precipitate ring appears at the junction of two liquids.</a:t>
            </a:r>
          </a:p>
          <a:p>
            <a:pPr lvl="1">
              <a:buFont typeface="Courier New" panose="02070309020205020404" pitchFamily="49" charset="0"/>
              <a:buChar char="o"/>
            </a:pPr>
            <a:r>
              <a:rPr lang="en-IN" sz="3467" dirty="0"/>
              <a:t>Example: Streptococcal grouping by Lancefield technique, and Ascoli’s </a:t>
            </a:r>
            <a:r>
              <a:rPr lang="en-IN" sz="3467" dirty="0" err="1"/>
              <a:t>thermoprecipitin</a:t>
            </a:r>
            <a:r>
              <a:rPr lang="en-IN" sz="3467" dirty="0"/>
              <a:t> test done for anthrax.</a:t>
            </a:r>
            <a:endParaRPr lang="en-US" sz="3467" dirty="0"/>
          </a:p>
        </p:txBody>
      </p:sp>
    </p:spTree>
    <p:extLst>
      <p:ext uri="{BB962C8B-B14F-4D97-AF65-F5344CB8AC3E}">
        <p14:creationId xmlns:p14="http://schemas.microsoft.com/office/powerpoint/2010/main" val="1140153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Precipitation in liquid medium</a:t>
            </a:r>
            <a:endParaRPr lang="en-US" dirty="0"/>
          </a:p>
        </p:txBody>
      </p:sp>
      <p:sp>
        <p:nvSpPr>
          <p:cNvPr id="3" name="Content Placeholder 2"/>
          <p:cNvSpPr>
            <a:spLocks noGrp="1"/>
          </p:cNvSpPr>
          <p:nvPr>
            <p:ph idx="1"/>
          </p:nvPr>
        </p:nvSpPr>
        <p:spPr>
          <a:xfrm>
            <a:off x="-24400" y="2005492"/>
            <a:ext cx="12216400" cy="4682952"/>
          </a:xfrm>
        </p:spPr>
        <p:txBody>
          <a:bodyPr>
            <a:normAutofit/>
          </a:bodyPr>
          <a:lstStyle/>
          <a:p>
            <a:pPr lvl="0"/>
            <a:r>
              <a:rPr lang="en-IN" sz="3467" b="1" dirty="0"/>
              <a:t>Flocculation test</a:t>
            </a:r>
            <a:r>
              <a:rPr lang="en-IN" sz="3467" dirty="0"/>
              <a:t>- When a drop of antigen is mixed with a drop of patient's serum, then floccules appear. </a:t>
            </a:r>
          </a:p>
          <a:p>
            <a:pPr marL="0" lvl="0" indent="0">
              <a:buNone/>
            </a:pPr>
            <a:endParaRPr lang="en-US" sz="3467" dirty="0"/>
          </a:p>
          <a:p>
            <a:pPr lvl="1">
              <a:buFont typeface="Courier New" panose="02070309020205020404" pitchFamily="49" charset="0"/>
              <a:buChar char="o"/>
            </a:pPr>
            <a:r>
              <a:rPr lang="en-IN" sz="3467" dirty="0"/>
              <a:t>Examples of slide flocculation test- VDRL and RPR tests used for diagnosis of syphilis</a:t>
            </a:r>
            <a:endParaRPr lang="en-US" sz="3467" dirty="0"/>
          </a:p>
          <a:p>
            <a:pPr lvl="1">
              <a:buFont typeface="Courier New" panose="02070309020205020404" pitchFamily="49" charset="0"/>
              <a:buChar char="o"/>
            </a:pPr>
            <a:r>
              <a:rPr lang="en-IN" sz="3467" dirty="0"/>
              <a:t>Examples of tube flocculation test- Kahn test used previously for syphilis</a:t>
            </a:r>
            <a:endParaRPr lang="en-US" sz="3467" dirty="0"/>
          </a:p>
        </p:txBody>
      </p:sp>
    </p:spTree>
    <p:extLst>
      <p:ext uri="{BB962C8B-B14F-4D97-AF65-F5344CB8AC3E}">
        <p14:creationId xmlns:p14="http://schemas.microsoft.com/office/powerpoint/2010/main" val="353086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Precipitation in gel (Immunodiffusion)</a:t>
            </a:r>
            <a:r>
              <a:rPr lang="en-US" dirty="0"/>
              <a:t/>
            </a:r>
            <a:br>
              <a:rPr lang="en-US" dirty="0"/>
            </a:br>
            <a:endParaRPr lang="en-US" dirty="0"/>
          </a:p>
        </p:txBody>
      </p:sp>
      <p:sp>
        <p:nvSpPr>
          <p:cNvPr id="3" name="Content Placeholder 2"/>
          <p:cNvSpPr>
            <a:spLocks noGrp="1"/>
          </p:cNvSpPr>
          <p:nvPr>
            <p:ph idx="1"/>
          </p:nvPr>
        </p:nvSpPr>
        <p:spPr>
          <a:xfrm>
            <a:off x="0" y="2120903"/>
            <a:ext cx="12192000" cy="4609653"/>
          </a:xfrm>
        </p:spPr>
        <p:txBody>
          <a:bodyPr>
            <a:normAutofit/>
          </a:bodyPr>
          <a:lstStyle/>
          <a:p>
            <a:r>
              <a:rPr lang="en-IN" sz="3467" dirty="0"/>
              <a:t>Using 1% soft agarose gel for precipitation reaction has many advantages over liquid medium-</a:t>
            </a:r>
          </a:p>
          <a:p>
            <a:pPr marL="0" indent="0">
              <a:buNone/>
            </a:pPr>
            <a:endParaRPr lang="en-US" sz="3467" dirty="0"/>
          </a:p>
          <a:p>
            <a:pPr lvl="1">
              <a:buFont typeface="Courier New" panose="02070309020205020404" pitchFamily="49" charset="0"/>
              <a:buChar char="o"/>
            </a:pPr>
            <a:r>
              <a:rPr lang="en-IN" sz="3467" dirty="0"/>
              <a:t>Results in formation of clearly visible bands instead of floccules that can be preserved for longer time.</a:t>
            </a:r>
            <a:endParaRPr lang="en-US" sz="3467" dirty="0"/>
          </a:p>
          <a:p>
            <a:pPr lvl="1">
              <a:buFont typeface="Courier New" panose="02070309020205020404" pitchFamily="49" charset="0"/>
              <a:buChar char="o"/>
            </a:pPr>
            <a:r>
              <a:rPr lang="en-IN" sz="3467" dirty="0"/>
              <a:t>Can differentiate individual antigens from a mixture as each antigen forms a separate band after reacting with specific antibody.</a:t>
            </a:r>
            <a:endParaRPr lang="en-US" sz="3467" dirty="0"/>
          </a:p>
          <a:p>
            <a:endParaRPr lang="en-US" dirty="0"/>
          </a:p>
        </p:txBody>
      </p:sp>
    </p:spTree>
    <p:extLst>
      <p:ext uri="{BB962C8B-B14F-4D97-AF65-F5344CB8AC3E}">
        <p14:creationId xmlns:p14="http://schemas.microsoft.com/office/powerpoint/2010/main" val="258277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Principle of Immunodiffusion</a:t>
            </a:r>
            <a:r>
              <a:rPr lang="en-US" dirty="0"/>
              <a:t/>
            </a:r>
            <a:br>
              <a:rPr lang="en-US" dirty="0"/>
            </a:br>
            <a:endParaRPr lang="en-US" dirty="0"/>
          </a:p>
        </p:txBody>
      </p:sp>
      <p:sp>
        <p:nvSpPr>
          <p:cNvPr id="3" name="Content Placeholder 2"/>
          <p:cNvSpPr>
            <a:spLocks noGrp="1"/>
          </p:cNvSpPr>
          <p:nvPr>
            <p:ph idx="1"/>
          </p:nvPr>
        </p:nvSpPr>
        <p:spPr>
          <a:xfrm>
            <a:off x="9568" y="2061681"/>
            <a:ext cx="12182432" cy="4644521"/>
          </a:xfrm>
        </p:spPr>
        <p:txBody>
          <a:bodyPr>
            <a:normAutofit/>
          </a:bodyPr>
          <a:lstStyle/>
          <a:p>
            <a:pPr lvl="0"/>
            <a:r>
              <a:rPr lang="en-IN" sz="3333" dirty="0"/>
              <a:t>Whether only Ag diffuses (single diffusion) or both Ag and Ab diffuse (double diffusion)</a:t>
            </a:r>
          </a:p>
          <a:p>
            <a:pPr marL="0" lvl="0" indent="0">
              <a:buNone/>
            </a:pPr>
            <a:endParaRPr lang="en-US" sz="3333" dirty="0"/>
          </a:p>
          <a:p>
            <a:pPr lvl="0"/>
            <a:r>
              <a:rPr lang="en-IN" sz="3333" dirty="0"/>
              <a:t>Whether Ag or Ab diffuses in </a:t>
            </a:r>
            <a:r>
              <a:rPr lang="en-IN" sz="3333" i="1" dirty="0"/>
              <a:t>one dimension</a:t>
            </a:r>
            <a:r>
              <a:rPr lang="en-IN" sz="3333" dirty="0"/>
              <a:t> (i.e. vertical diffusion when test is done on a tube layered with gel) or </a:t>
            </a:r>
            <a:r>
              <a:rPr lang="en-IN" sz="3333" i="1" dirty="0"/>
              <a:t>two dimensions </a:t>
            </a:r>
            <a:r>
              <a:rPr lang="en-IN" sz="3333" dirty="0"/>
              <a:t>(i.e. diffusion in both X and Y axis when test is done on a slide or a petri dish layered with gel)</a:t>
            </a:r>
            <a:endParaRPr lang="en-US" sz="3333" dirty="0"/>
          </a:p>
          <a:p>
            <a:endParaRPr lang="en-US" dirty="0"/>
          </a:p>
        </p:txBody>
      </p:sp>
    </p:spTree>
    <p:extLst>
      <p:ext uri="{BB962C8B-B14F-4D97-AF65-F5344CB8AC3E}">
        <p14:creationId xmlns:p14="http://schemas.microsoft.com/office/powerpoint/2010/main" val="385184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effectLst/>
              </a:rPr>
              <a:t>Types of immunodiffusions in gel</a:t>
            </a:r>
            <a:endParaRPr lang="en-US" b="1" dirty="0">
              <a:effectLst/>
            </a:endParaRPr>
          </a:p>
        </p:txBody>
      </p:sp>
      <p:sp>
        <p:nvSpPr>
          <p:cNvPr id="3" name="Content Placeholder 2"/>
          <p:cNvSpPr>
            <a:spLocks noGrp="1"/>
          </p:cNvSpPr>
          <p:nvPr>
            <p:ph idx="1"/>
          </p:nvPr>
        </p:nvSpPr>
        <p:spPr>
          <a:xfrm>
            <a:off x="69621" y="2098189"/>
            <a:ext cx="11809187" cy="4759811"/>
          </a:xfrm>
        </p:spPr>
        <p:txBody>
          <a:bodyPr>
            <a:normAutofit/>
          </a:bodyPr>
          <a:lstStyle/>
          <a:p>
            <a:pPr marL="609585" indent="-609585">
              <a:buAutoNum type="arabicPeriod"/>
            </a:pPr>
            <a:r>
              <a:rPr lang="en-IN" sz="3333" dirty="0"/>
              <a:t>Single diffusion in one dimension (Oudin procedure)</a:t>
            </a:r>
            <a:endParaRPr lang="en-US" sz="3333" dirty="0"/>
          </a:p>
          <a:p>
            <a:pPr marL="609585" indent="-609585">
              <a:buAutoNum type="arabicPeriod"/>
            </a:pPr>
            <a:r>
              <a:rPr lang="en-US" sz="3333" dirty="0"/>
              <a:t>D</a:t>
            </a:r>
            <a:r>
              <a:rPr lang="en-IN" sz="3333" dirty="0"/>
              <a:t>ouble diffusions in one dimension (Oakley- Fulthorpe procedure)</a:t>
            </a:r>
            <a:endParaRPr lang="en-US" sz="3333" dirty="0"/>
          </a:p>
          <a:p>
            <a:pPr marL="609585" indent="-609585">
              <a:buAutoNum type="arabicPeriod"/>
            </a:pPr>
            <a:r>
              <a:rPr lang="en-IN" sz="3333" dirty="0"/>
              <a:t>Single diffusion in two dimensions (Radial immunodiffusion)</a:t>
            </a:r>
          </a:p>
          <a:p>
            <a:pPr marL="609585" indent="-609585">
              <a:buAutoNum type="arabicPeriod"/>
            </a:pPr>
            <a:r>
              <a:rPr lang="en-IN" sz="3333" dirty="0"/>
              <a:t>Double diffusions in two dimensions (Ouchterlony procedure)</a:t>
            </a:r>
            <a:endParaRPr lang="en-US" sz="3333" dirty="0"/>
          </a:p>
          <a:p>
            <a:endParaRPr lang="en-US" dirty="0"/>
          </a:p>
        </p:txBody>
      </p:sp>
    </p:spTree>
    <p:extLst>
      <p:ext uri="{BB962C8B-B14F-4D97-AF65-F5344CB8AC3E}">
        <p14:creationId xmlns:p14="http://schemas.microsoft.com/office/powerpoint/2010/main" val="5597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828241"/>
            <a:ext cx="10994760" cy="814427"/>
          </a:xfrm>
        </p:spPr>
        <p:txBody>
          <a:bodyPr>
            <a:normAutofit fontScale="90000"/>
          </a:bodyPr>
          <a:lstStyle/>
          <a:p>
            <a:r>
              <a:rPr lang="en-IN" b="1" dirty="0"/>
              <a:t>Single diffusion in one dimension</a:t>
            </a:r>
            <a:r>
              <a:rPr lang="en-IN" dirty="0"/>
              <a:t> </a:t>
            </a:r>
            <a:br>
              <a:rPr lang="en-IN" dirty="0"/>
            </a:br>
            <a:r>
              <a:rPr lang="en-IN" b="1" dirty="0"/>
              <a:t>(Oudin procedure)</a:t>
            </a:r>
            <a:r>
              <a:rPr lang="en-IN" dirty="0"/>
              <a:t> </a:t>
            </a:r>
            <a:endParaRPr lang="en-US" dirty="0"/>
          </a:p>
        </p:txBody>
      </p:sp>
      <p:pic>
        <p:nvPicPr>
          <p:cNvPr id="5" name="Picture 4"/>
          <p:cNvPicPr>
            <a:picLocks noChangeAspect="1"/>
          </p:cNvPicPr>
          <p:nvPr/>
        </p:nvPicPr>
        <p:blipFill>
          <a:blip r:embed="rId2"/>
          <a:stretch>
            <a:fillRect/>
          </a:stretch>
        </p:blipFill>
        <p:spPr>
          <a:xfrm>
            <a:off x="3900716" y="2387226"/>
            <a:ext cx="3664920" cy="4299481"/>
          </a:xfrm>
          <a:prstGeom prst="rect">
            <a:avLst/>
          </a:prstGeom>
          <a:ln>
            <a:solidFill>
              <a:schemeClr val="accent1"/>
            </a:solidFill>
          </a:ln>
        </p:spPr>
      </p:pic>
    </p:spTree>
    <p:extLst>
      <p:ext uri="{BB962C8B-B14F-4D97-AF65-F5344CB8AC3E}">
        <p14:creationId xmlns:p14="http://schemas.microsoft.com/office/powerpoint/2010/main" val="894947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815863"/>
            <a:ext cx="10994760" cy="814427"/>
          </a:xfrm>
        </p:spPr>
        <p:txBody>
          <a:bodyPr>
            <a:normAutofit fontScale="90000"/>
          </a:bodyPr>
          <a:lstStyle/>
          <a:p>
            <a:r>
              <a:rPr lang="en-IN" b="1" dirty="0"/>
              <a:t>Double diffusions in one dimension</a:t>
            </a:r>
            <a:r>
              <a:rPr lang="en-IN" dirty="0"/>
              <a:t> </a:t>
            </a:r>
            <a:br>
              <a:rPr lang="en-IN" dirty="0"/>
            </a:br>
            <a:r>
              <a:rPr lang="en-IN" b="1" dirty="0"/>
              <a:t>(Oakley- Fulthorpe procedure)</a:t>
            </a:r>
            <a:endParaRPr lang="en-US" dirty="0"/>
          </a:p>
        </p:txBody>
      </p:sp>
      <p:pic>
        <p:nvPicPr>
          <p:cNvPr id="6" name="Picture 5"/>
          <p:cNvPicPr>
            <a:picLocks noChangeAspect="1"/>
          </p:cNvPicPr>
          <p:nvPr/>
        </p:nvPicPr>
        <p:blipFill>
          <a:blip r:embed="rId2"/>
          <a:stretch>
            <a:fillRect/>
          </a:stretch>
        </p:blipFill>
        <p:spPr>
          <a:xfrm>
            <a:off x="3874082" y="1960524"/>
            <a:ext cx="4275740" cy="4774413"/>
          </a:xfrm>
          <a:prstGeom prst="rect">
            <a:avLst/>
          </a:prstGeom>
          <a:ln>
            <a:solidFill>
              <a:schemeClr val="accent1"/>
            </a:solidFill>
          </a:ln>
        </p:spPr>
      </p:pic>
    </p:spTree>
    <p:extLst>
      <p:ext uri="{BB962C8B-B14F-4D97-AF65-F5344CB8AC3E}">
        <p14:creationId xmlns:p14="http://schemas.microsoft.com/office/powerpoint/2010/main" val="1434195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33" y="757219"/>
            <a:ext cx="10994760" cy="814427"/>
          </a:xfrm>
        </p:spPr>
        <p:txBody>
          <a:bodyPr>
            <a:normAutofit fontScale="90000"/>
          </a:bodyPr>
          <a:lstStyle/>
          <a:p>
            <a:r>
              <a:rPr lang="en-IN" b="1" dirty="0"/>
              <a:t>Single diffusion in two dimensions</a:t>
            </a:r>
            <a:r>
              <a:rPr lang="en-IN" dirty="0"/>
              <a:t> </a:t>
            </a:r>
            <a:br>
              <a:rPr lang="en-IN" dirty="0"/>
            </a:br>
            <a:r>
              <a:rPr lang="en-IN" b="1" dirty="0"/>
              <a:t>(Radial immunodiffusion)</a:t>
            </a:r>
            <a:r>
              <a:rPr lang="en-IN" dirty="0"/>
              <a:t> </a:t>
            </a:r>
            <a:endParaRPr lang="en-US" dirty="0"/>
          </a:p>
        </p:txBody>
      </p:sp>
      <p:pic>
        <p:nvPicPr>
          <p:cNvPr id="5" name="Picture 4"/>
          <p:cNvPicPr>
            <a:picLocks noChangeAspect="1"/>
          </p:cNvPicPr>
          <p:nvPr/>
        </p:nvPicPr>
        <p:blipFill>
          <a:blip r:embed="rId2"/>
          <a:stretch>
            <a:fillRect/>
          </a:stretch>
        </p:blipFill>
        <p:spPr>
          <a:xfrm>
            <a:off x="3449113" y="2171439"/>
            <a:ext cx="5871001" cy="2275595"/>
          </a:xfrm>
          <a:prstGeom prst="rect">
            <a:avLst/>
          </a:prstGeom>
          <a:ln>
            <a:solidFill>
              <a:schemeClr val="accent1"/>
            </a:solidFill>
          </a:ln>
        </p:spPr>
      </p:pic>
    </p:spTree>
    <p:extLst>
      <p:ext uri="{BB962C8B-B14F-4D97-AF65-F5344CB8AC3E}">
        <p14:creationId xmlns:p14="http://schemas.microsoft.com/office/powerpoint/2010/main" val="75498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89" y="885519"/>
            <a:ext cx="10994760" cy="814427"/>
          </a:xfrm>
          <a:ln>
            <a:noFill/>
          </a:ln>
        </p:spPr>
        <p:txBody>
          <a:bodyPr>
            <a:normAutofit fontScale="90000"/>
          </a:bodyPr>
          <a:lstStyle/>
          <a:p>
            <a:r>
              <a:rPr lang="en-IN" b="1" dirty="0"/>
              <a:t>Double diffusions in two dimensions</a:t>
            </a:r>
            <a:r>
              <a:rPr lang="en-IN" dirty="0"/>
              <a:t> </a:t>
            </a:r>
            <a:r>
              <a:rPr lang="en-IN" b="1" dirty="0"/>
              <a:t>(Ouchterlony procedure)</a:t>
            </a:r>
            <a:r>
              <a:rPr lang="en-IN" dirty="0"/>
              <a:t> </a:t>
            </a:r>
            <a:endParaRPr lang="en-US" dirty="0"/>
          </a:p>
        </p:txBody>
      </p:sp>
      <p:pic>
        <p:nvPicPr>
          <p:cNvPr id="6" name="Picture 5"/>
          <p:cNvPicPr>
            <a:picLocks noChangeAspect="1"/>
          </p:cNvPicPr>
          <p:nvPr/>
        </p:nvPicPr>
        <p:blipFill>
          <a:blip r:embed="rId2"/>
          <a:stretch>
            <a:fillRect/>
          </a:stretch>
        </p:blipFill>
        <p:spPr>
          <a:xfrm>
            <a:off x="2634687" y="2003753"/>
            <a:ext cx="7329840" cy="3968728"/>
          </a:xfrm>
          <a:prstGeom prst="rect">
            <a:avLst/>
          </a:prstGeom>
          <a:ln>
            <a:solidFill>
              <a:schemeClr val="accent1"/>
            </a:solidFill>
          </a:ln>
        </p:spPr>
      </p:pic>
    </p:spTree>
    <p:extLst>
      <p:ext uri="{BB962C8B-B14F-4D97-AF65-F5344CB8AC3E}">
        <p14:creationId xmlns:p14="http://schemas.microsoft.com/office/powerpoint/2010/main" val="2538272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830"/>
            <a:ext cx="10515600" cy="1325563"/>
          </a:xfrm>
        </p:spPr>
        <p:txBody>
          <a:bodyPr>
            <a:normAutofit/>
          </a:bodyPr>
          <a:lstStyle/>
          <a:p>
            <a:r>
              <a:rPr lang="en-IN" b="1" dirty="0"/>
              <a:t>Double diffusions in two dimensions</a:t>
            </a:r>
            <a:r>
              <a:rPr lang="en-IN" dirty="0"/>
              <a:t> </a:t>
            </a:r>
            <a:r>
              <a:rPr lang="en-IN" b="1" dirty="0"/>
              <a:t>(Ouchterlony procedure)</a:t>
            </a:r>
            <a:r>
              <a:rPr lang="en-IN" dirty="0"/>
              <a:t> </a:t>
            </a:r>
            <a:endParaRPr lang="en-US" dirty="0"/>
          </a:p>
        </p:txBody>
      </p:sp>
      <p:sp>
        <p:nvSpPr>
          <p:cNvPr id="3" name="Content Placeholder 2"/>
          <p:cNvSpPr>
            <a:spLocks noGrp="1"/>
          </p:cNvSpPr>
          <p:nvPr>
            <p:ph idx="1"/>
          </p:nvPr>
        </p:nvSpPr>
        <p:spPr>
          <a:xfrm>
            <a:off x="134573" y="2215910"/>
            <a:ext cx="11922853" cy="4579069"/>
          </a:xfrm>
        </p:spPr>
        <p:txBody>
          <a:bodyPr>
            <a:normAutofit/>
          </a:bodyPr>
          <a:lstStyle/>
          <a:p>
            <a:pPr lvl="0"/>
            <a:r>
              <a:rPr lang="en-IN" sz="3467" dirty="0"/>
              <a:t>Examples of double diffusions in two dimensions include:</a:t>
            </a:r>
          </a:p>
          <a:p>
            <a:pPr marL="0" lvl="0" indent="0">
              <a:buNone/>
            </a:pPr>
            <a:endParaRPr lang="en-IN" sz="3467" dirty="0"/>
          </a:p>
          <a:p>
            <a:pPr lvl="1">
              <a:buFont typeface="Courier New" panose="02070309020205020404" pitchFamily="49" charset="0"/>
              <a:buChar char="o"/>
            </a:pPr>
            <a:r>
              <a:rPr lang="en-IN" sz="3467" b="1" dirty="0" err="1"/>
              <a:t>Elek's</a:t>
            </a:r>
            <a:r>
              <a:rPr lang="en-IN" sz="3467" b="1" dirty="0"/>
              <a:t> test</a:t>
            </a:r>
            <a:r>
              <a:rPr lang="en-IN" sz="3467" dirty="0"/>
              <a:t> for detecting toxin of </a:t>
            </a:r>
            <a:r>
              <a:rPr lang="en-IN" sz="3467" i="1" dirty="0"/>
              <a:t>Corynebacterium diphtheria</a:t>
            </a:r>
            <a:r>
              <a:rPr lang="en-IN" sz="3467" dirty="0"/>
              <a:t>.</a:t>
            </a:r>
          </a:p>
          <a:p>
            <a:pPr lvl="1">
              <a:buFont typeface="Courier New" panose="02070309020205020404" pitchFamily="49" charset="0"/>
              <a:buChar char="o"/>
            </a:pPr>
            <a:r>
              <a:rPr lang="en-IN" sz="3467" b="1" dirty="0" err="1"/>
              <a:t>Eiken</a:t>
            </a:r>
            <a:r>
              <a:rPr lang="en-IN" sz="3467" b="1" dirty="0"/>
              <a:t> test</a:t>
            </a:r>
            <a:r>
              <a:rPr lang="en-IN" sz="3467" dirty="0"/>
              <a:t> to detect toxin of</a:t>
            </a:r>
            <a:r>
              <a:rPr lang="en-IN" sz="3467" i="1" dirty="0"/>
              <a:t> Escherichia coli</a:t>
            </a:r>
            <a:r>
              <a:rPr lang="en-IN" sz="3467" dirty="0"/>
              <a:t>    </a:t>
            </a:r>
            <a:endParaRPr lang="en-US" sz="3467" dirty="0"/>
          </a:p>
        </p:txBody>
      </p:sp>
    </p:spTree>
    <p:extLst>
      <p:ext uri="{BB962C8B-B14F-4D97-AF65-F5344CB8AC3E}">
        <p14:creationId xmlns:p14="http://schemas.microsoft.com/office/powerpoint/2010/main" val="65328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Antigen-antibody reaction </a:t>
            </a:r>
            <a:endParaRPr lang="en-US" dirty="0"/>
          </a:p>
        </p:txBody>
      </p:sp>
      <p:sp>
        <p:nvSpPr>
          <p:cNvPr id="3" name="Content Placeholder 2"/>
          <p:cNvSpPr>
            <a:spLocks noGrp="1"/>
          </p:cNvSpPr>
          <p:nvPr>
            <p:ph idx="1"/>
          </p:nvPr>
        </p:nvSpPr>
        <p:spPr>
          <a:xfrm>
            <a:off x="61175" y="2128020"/>
            <a:ext cx="12130825" cy="4644521"/>
          </a:xfrm>
        </p:spPr>
        <p:txBody>
          <a:bodyPr/>
          <a:lstStyle/>
          <a:p>
            <a:r>
              <a:rPr lang="en-IN" sz="3333" dirty="0"/>
              <a:t>Bimolecular association where the antigen and antibody combine with each other specifically and in an observable manner.</a:t>
            </a:r>
          </a:p>
          <a:p>
            <a:pPr marL="0" indent="0">
              <a:buNone/>
            </a:pPr>
            <a:endParaRPr lang="en-IN" sz="3333" dirty="0"/>
          </a:p>
          <a:p>
            <a:pPr lvl="1">
              <a:buFont typeface="Courier New" panose="02070309020205020404" pitchFamily="49" charset="0"/>
              <a:buChar char="o"/>
            </a:pPr>
            <a:r>
              <a:rPr lang="en-IN" sz="3333" dirty="0"/>
              <a:t>Similar to an enzyme-substrate interaction.</a:t>
            </a:r>
          </a:p>
          <a:p>
            <a:pPr marL="457200" lvl="1" indent="0">
              <a:buNone/>
            </a:pPr>
            <a:endParaRPr lang="en-IN" sz="3333" dirty="0"/>
          </a:p>
          <a:p>
            <a:pPr lvl="1">
              <a:buFont typeface="Courier New" panose="02070309020205020404" pitchFamily="49" charset="0"/>
              <a:buChar char="o"/>
            </a:pPr>
            <a:r>
              <a:rPr lang="en-IN" sz="3333" dirty="0"/>
              <a:t>Only difference is, it does not lead to an irreversible alteration in either antibody or in antigen.</a:t>
            </a:r>
            <a:endParaRPr lang="en-US" sz="3333" dirty="0"/>
          </a:p>
          <a:p>
            <a:endParaRPr lang="en-US" dirty="0"/>
          </a:p>
        </p:txBody>
      </p:sp>
    </p:spTree>
    <p:extLst>
      <p:ext uri="{BB962C8B-B14F-4D97-AF65-F5344CB8AC3E}">
        <p14:creationId xmlns:p14="http://schemas.microsoft.com/office/powerpoint/2010/main" val="14004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4"/>
            <a:ext cx="10994760" cy="814427"/>
          </a:xfrm>
        </p:spPr>
        <p:txBody>
          <a:bodyPr>
            <a:normAutofit fontScale="90000"/>
          </a:bodyPr>
          <a:lstStyle/>
          <a:p>
            <a:r>
              <a:rPr lang="en-IN" b="1" dirty="0">
                <a:effectLst/>
              </a:rPr>
              <a:t>Precipitation in gel in presence of </a:t>
            </a:r>
            <a:br>
              <a:rPr lang="en-IN" b="1" dirty="0">
                <a:effectLst/>
              </a:rPr>
            </a:br>
            <a:r>
              <a:rPr lang="en-IN" b="1" dirty="0">
                <a:effectLst/>
              </a:rPr>
              <a:t>electric current </a:t>
            </a:r>
            <a:endParaRPr lang="en-US" dirty="0">
              <a:effectLst/>
            </a:endParaRPr>
          </a:p>
        </p:txBody>
      </p:sp>
      <p:sp>
        <p:nvSpPr>
          <p:cNvPr id="3" name="Content Placeholder 2"/>
          <p:cNvSpPr>
            <a:spLocks noGrp="1"/>
          </p:cNvSpPr>
          <p:nvPr>
            <p:ph idx="1"/>
          </p:nvPr>
        </p:nvSpPr>
        <p:spPr>
          <a:xfrm>
            <a:off x="191406" y="2652984"/>
            <a:ext cx="11809187" cy="4479347"/>
          </a:xfrm>
        </p:spPr>
        <p:txBody>
          <a:bodyPr/>
          <a:lstStyle/>
          <a:p>
            <a:pPr marL="685783" indent="-685783">
              <a:buAutoNum type="arabicPeriod"/>
            </a:pPr>
            <a:r>
              <a:rPr lang="en-IN" dirty="0" err="1"/>
              <a:t>Electroimmunodiffusion</a:t>
            </a:r>
            <a:r>
              <a:rPr lang="en-IN" dirty="0"/>
              <a:t> (EID)</a:t>
            </a:r>
            <a:endParaRPr lang="en-US" dirty="0"/>
          </a:p>
          <a:p>
            <a:pPr marL="685783" indent="-685783">
              <a:buAutoNum type="arabicPeriod"/>
            </a:pPr>
            <a:r>
              <a:rPr lang="en-IN" dirty="0"/>
              <a:t>CIEP (</a:t>
            </a:r>
            <a:r>
              <a:rPr lang="en-IN" dirty="0" err="1"/>
              <a:t>Countercurrent</a:t>
            </a:r>
            <a:r>
              <a:rPr lang="en-IN" dirty="0"/>
              <a:t> </a:t>
            </a:r>
            <a:r>
              <a:rPr lang="en-IN" dirty="0" err="1"/>
              <a:t>immunoelectrophoresis</a:t>
            </a:r>
            <a:r>
              <a:rPr lang="en-IN" dirty="0"/>
              <a:t>)</a:t>
            </a:r>
          </a:p>
          <a:p>
            <a:pPr marL="685783" indent="-685783">
              <a:buAutoNum type="arabicPeriod"/>
            </a:pPr>
            <a:r>
              <a:rPr lang="en-IN" dirty="0"/>
              <a:t>Rocket electrophoresis</a:t>
            </a:r>
            <a:endParaRPr lang="en-US" dirty="0"/>
          </a:p>
          <a:p>
            <a:endParaRPr lang="en-US" dirty="0"/>
          </a:p>
        </p:txBody>
      </p:sp>
    </p:spTree>
    <p:extLst>
      <p:ext uri="{BB962C8B-B14F-4D97-AF65-F5344CB8AC3E}">
        <p14:creationId xmlns:p14="http://schemas.microsoft.com/office/powerpoint/2010/main" val="63444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711" y="700452"/>
            <a:ext cx="10994760" cy="814427"/>
          </a:xfrm>
        </p:spPr>
        <p:txBody>
          <a:bodyPr>
            <a:normAutofit/>
          </a:bodyPr>
          <a:lstStyle/>
          <a:p>
            <a:r>
              <a:rPr lang="en-IN" b="1" dirty="0" err="1"/>
              <a:t>Electroimmunodiffusion</a:t>
            </a:r>
            <a:r>
              <a:rPr lang="en-IN" dirty="0"/>
              <a:t> </a:t>
            </a:r>
            <a:endParaRPr lang="en-US" dirty="0"/>
          </a:p>
        </p:txBody>
      </p:sp>
      <p:sp>
        <p:nvSpPr>
          <p:cNvPr id="3" name="Content Placeholder 2"/>
          <p:cNvSpPr>
            <a:spLocks noGrp="1"/>
          </p:cNvSpPr>
          <p:nvPr>
            <p:ph idx="1"/>
          </p:nvPr>
        </p:nvSpPr>
        <p:spPr>
          <a:xfrm>
            <a:off x="0" y="2089200"/>
            <a:ext cx="7339641" cy="5461260"/>
          </a:xfrm>
        </p:spPr>
        <p:txBody>
          <a:bodyPr>
            <a:normAutofit/>
          </a:bodyPr>
          <a:lstStyle/>
          <a:p>
            <a:pPr lvl="0"/>
            <a:r>
              <a:rPr lang="en-IN" sz="3467" dirty="0"/>
              <a:t>Electric current is applied to a slide layered with gel.</a:t>
            </a:r>
          </a:p>
          <a:p>
            <a:pPr lvl="0"/>
            <a:r>
              <a:rPr lang="en-IN" sz="3467" dirty="0"/>
              <a:t>Helps in identification and approximate quantitation of various proteins present in the serum.</a:t>
            </a:r>
            <a:endParaRPr lang="en-US" sz="3467" dirty="0"/>
          </a:p>
        </p:txBody>
      </p:sp>
      <p:pic>
        <p:nvPicPr>
          <p:cNvPr id="5" name="Picture 4"/>
          <p:cNvPicPr>
            <a:picLocks noChangeAspect="1"/>
          </p:cNvPicPr>
          <p:nvPr/>
        </p:nvPicPr>
        <p:blipFill>
          <a:blip r:embed="rId2"/>
          <a:stretch>
            <a:fillRect/>
          </a:stretch>
        </p:blipFill>
        <p:spPr>
          <a:xfrm>
            <a:off x="7805332" y="2420416"/>
            <a:ext cx="3904707" cy="3550096"/>
          </a:xfrm>
          <a:prstGeom prst="rect">
            <a:avLst/>
          </a:prstGeom>
          <a:ln>
            <a:solidFill>
              <a:schemeClr val="tx2">
                <a:lumMod val="60000"/>
                <a:lumOff val="40000"/>
              </a:schemeClr>
            </a:solidFill>
          </a:ln>
        </p:spPr>
      </p:pic>
    </p:spTree>
    <p:extLst>
      <p:ext uri="{BB962C8B-B14F-4D97-AF65-F5344CB8AC3E}">
        <p14:creationId xmlns:p14="http://schemas.microsoft.com/office/powerpoint/2010/main" val="348354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Counter-current </a:t>
            </a:r>
            <a:r>
              <a:rPr lang="en-IN" b="1" dirty="0" err="1"/>
              <a:t>immunoelectrophoresis</a:t>
            </a:r>
            <a:endParaRPr lang="en-US" dirty="0"/>
          </a:p>
        </p:txBody>
      </p:sp>
      <p:sp>
        <p:nvSpPr>
          <p:cNvPr id="3" name="Content Placeholder 2"/>
          <p:cNvSpPr>
            <a:spLocks noGrp="1"/>
          </p:cNvSpPr>
          <p:nvPr>
            <p:ph idx="1"/>
          </p:nvPr>
        </p:nvSpPr>
        <p:spPr>
          <a:xfrm>
            <a:off x="0" y="2094269"/>
            <a:ext cx="8335673" cy="5090167"/>
          </a:xfrm>
        </p:spPr>
        <p:txBody>
          <a:bodyPr>
            <a:normAutofit/>
          </a:bodyPr>
          <a:lstStyle/>
          <a:p>
            <a:r>
              <a:rPr lang="en-IN" sz="3467" dirty="0"/>
              <a:t>Test is even faster (takes 30 minutes) and more sensitive than EID.</a:t>
            </a:r>
          </a:p>
          <a:p>
            <a:r>
              <a:rPr lang="en-IN" sz="3467" dirty="0"/>
              <a:t>Popular in the past - detecting alpha fetoprotein in serum and capsular antigens of </a:t>
            </a:r>
            <a:r>
              <a:rPr lang="en-IN" sz="3467" i="1" dirty="0"/>
              <a:t>Cryptococcus</a:t>
            </a:r>
            <a:r>
              <a:rPr lang="en-IN" sz="3467" dirty="0"/>
              <a:t> and meningococcus in the cerebrospinal fluid.</a:t>
            </a:r>
            <a:endParaRPr lang="en-US" sz="3467" dirty="0"/>
          </a:p>
          <a:p>
            <a:endParaRPr lang="en-US" dirty="0"/>
          </a:p>
        </p:txBody>
      </p:sp>
      <p:pic>
        <p:nvPicPr>
          <p:cNvPr id="5" name="Picture 4"/>
          <p:cNvPicPr>
            <a:picLocks noChangeAspect="1"/>
          </p:cNvPicPr>
          <p:nvPr/>
        </p:nvPicPr>
        <p:blipFill>
          <a:blip r:embed="rId2"/>
          <a:stretch>
            <a:fillRect/>
          </a:stretch>
        </p:blipFill>
        <p:spPr>
          <a:xfrm>
            <a:off x="8026400" y="2818180"/>
            <a:ext cx="3852680" cy="2036067"/>
          </a:xfrm>
          <a:prstGeom prst="rect">
            <a:avLst/>
          </a:prstGeom>
          <a:ln>
            <a:solidFill>
              <a:schemeClr val="tx2">
                <a:lumMod val="60000"/>
                <a:lumOff val="40000"/>
              </a:schemeClr>
            </a:solidFill>
          </a:ln>
        </p:spPr>
      </p:pic>
    </p:spTree>
    <p:extLst>
      <p:ext uri="{BB962C8B-B14F-4D97-AF65-F5344CB8AC3E}">
        <p14:creationId xmlns:p14="http://schemas.microsoft.com/office/powerpoint/2010/main" val="1699973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Rocket electrophoresis</a:t>
            </a:r>
            <a:r>
              <a:rPr lang="en-IN" dirty="0"/>
              <a:t> </a:t>
            </a:r>
            <a:endParaRPr lang="en-US" dirty="0"/>
          </a:p>
        </p:txBody>
      </p:sp>
      <p:sp>
        <p:nvSpPr>
          <p:cNvPr id="3" name="Content Placeholder 2"/>
          <p:cNvSpPr>
            <a:spLocks noGrp="1"/>
          </p:cNvSpPr>
          <p:nvPr>
            <p:ph idx="1"/>
          </p:nvPr>
        </p:nvSpPr>
        <p:spPr>
          <a:xfrm>
            <a:off x="191407" y="2052669"/>
            <a:ext cx="10994760" cy="4682945"/>
          </a:xfrm>
        </p:spPr>
        <p:txBody>
          <a:bodyPr/>
          <a:lstStyle/>
          <a:p>
            <a:pPr lvl="0"/>
            <a:r>
              <a:rPr lang="en-IN" dirty="0"/>
              <a:t>One-dimensional single </a:t>
            </a:r>
            <a:r>
              <a:rPr lang="en-IN" dirty="0" err="1"/>
              <a:t>electroimmunodiffusion</a:t>
            </a:r>
            <a:r>
              <a:rPr lang="en-IN" dirty="0"/>
              <a:t> test.</a:t>
            </a:r>
          </a:p>
          <a:p>
            <a:pPr lvl="0"/>
            <a:r>
              <a:rPr lang="en-IN" dirty="0"/>
              <a:t>Was mainly used in the past for quantitative estimation of antigens.</a:t>
            </a:r>
            <a:endParaRPr lang="en-US" dirty="0"/>
          </a:p>
        </p:txBody>
      </p:sp>
      <p:pic>
        <p:nvPicPr>
          <p:cNvPr id="5" name="Picture 4"/>
          <p:cNvPicPr>
            <a:picLocks noChangeAspect="1"/>
          </p:cNvPicPr>
          <p:nvPr/>
        </p:nvPicPr>
        <p:blipFill>
          <a:blip r:embed="rId2"/>
          <a:stretch>
            <a:fillRect/>
          </a:stretch>
        </p:blipFill>
        <p:spPr>
          <a:xfrm>
            <a:off x="7114034" y="3389635"/>
            <a:ext cx="4275740" cy="2984203"/>
          </a:xfrm>
          <a:prstGeom prst="rect">
            <a:avLst/>
          </a:prstGeom>
          <a:ln>
            <a:solidFill>
              <a:schemeClr val="tx2">
                <a:lumMod val="60000"/>
                <a:lumOff val="40000"/>
              </a:schemeClr>
            </a:solidFill>
          </a:ln>
        </p:spPr>
      </p:pic>
    </p:spTree>
    <p:extLst>
      <p:ext uri="{BB962C8B-B14F-4D97-AF65-F5344CB8AC3E}">
        <p14:creationId xmlns:p14="http://schemas.microsoft.com/office/powerpoint/2010/main" val="1546914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AGGLUTINATION REACTION </a:t>
            </a:r>
            <a:r>
              <a:rPr lang="en-US" dirty="0"/>
              <a:t/>
            </a:r>
            <a:br>
              <a:rPr lang="en-US" dirty="0"/>
            </a:br>
            <a:endParaRPr lang="en-US" dirty="0"/>
          </a:p>
        </p:txBody>
      </p:sp>
      <p:sp>
        <p:nvSpPr>
          <p:cNvPr id="3" name="Content Placeholder 2"/>
          <p:cNvSpPr>
            <a:spLocks noGrp="1"/>
          </p:cNvSpPr>
          <p:nvPr>
            <p:ph idx="1"/>
          </p:nvPr>
        </p:nvSpPr>
        <p:spPr>
          <a:xfrm>
            <a:off x="0" y="2218558"/>
            <a:ext cx="12000593" cy="5090165"/>
          </a:xfrm>
        </p:spPr>
        <p:txBody>
          <a:bodyPr>
            <a:normAutofit/>
          </a:bodyPr>
          <a:lstStyle/>
          <a:p>
            <a:r>
              <a:rPr lang="en-IN" b="1" dirty="0"/>
              <a:t>Definition-</a:t>
            </a:r>
            <a:r>
              <a:rPr lang="en-IN" dirty="0"/>
              <a:t>When a </a:t>
            </a:r>
            <a:r>
              <a:rPr lang="en-IN" b="1" dirty="0"/>
              <a:t>particulate </a:t>
            </a:r>
            <a:r>
              <a:rPr lang="en-IN" dirty="0"/>
              <a:t>or</a:t>
            </a:r>
            <a:r>
              <a:rPr lang="en-IN" b="1" dirty="0"/>
              <a:t> insoluble</a:t>
            </a:r>
            <a:r>
              <a:rPr lang="en-IN" dirty="0"/>
              <a:t> antigen is mixed with its antibody in the presence of electrolytes at a suitable temperature and pH, the particles are clumped or agglutinated.</a:t>
            </a:r>
            <a:endParaRPr lang="en-US" dirty="0"/>
          </a:p>
          <a:p>
            <a:r>
              <a:rPr lang="en-IN" b="1" dirty="0"/>
              <a:t>Advantage</a:t>
            </a:r>
            <a:r>
              <a:rPr lang="en-IN" dirty="0"/>
              <a:t>:</a:t>
            </a:r>
          </a:p>
          <a:p>
            <a:pPr lvl="1">
              <a:buFont typeface="Courier New" panose="02070309020205020404" pitchFamily="49" charset="0"/>
              <a:buChar char="o"/>
            </a:pPr>
            <a:r>
              <a:rPr lang="en-IN" dirty="0"/>
              <a:t>More sensitive than precipitation test.</a:t>
            </a:r>
          </a:p>
          <a:p>
            <a:pPr lvl="1">
              <a:buFont typeface="Courier New" panose="02070309020205020404" pitchFamily="49" charset="0"/>
              <a:buChar char="o"/>
            </a:pPr>
            <a:r>
              <a:rPr lang="en-IN" dirty="0"/>
              <a:t>Clumps are better visualized and interpreted than bands or floccules.</a:t>
            </a:r>
          </a:p>
        </p:txBody>
      </p:sp>
    </p:spTree>
    <p:extLst>
      <p:ext uri="{BB962C8B-B14F-4D97-AF65-F5344CB8AC3E}">
        <p14:creationId xmlns:p14="http://schemas.microsoft.com/office/powerpoint/2010/main" val="2195522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AGGLUTINATION REACTION </a:t>
            </a:r>
            <a:r>
              <a:rPr lang="en-US" dirty="0"/>
              <a:t/>
            </a:r>
            <a:br>
              <a:rPr lang="en-US" dirty="0"/>
            </a:br>
            <a:endParaRPr lang="en-US" dirty="0"/>
          </a:p>
        </p:txBody>
      </p:sp>
      <p:sp>
        <p:nvSpPr>
          <p:cNvPr id="3" name="Content Placeholder 2"/>
          <p:cNvSpPr>
            <a:spLocks noGrp="1"/>
          </p:cNvSpPr>
          <p:nvPr>
            <p:ph idx="1"/>
          </p:nvPr>
        </p:nvSpPr>
        <p:spPr>
          <a:xfrm>
            <a:off x="0" y="2200803"/>
            <a:ext cx="12000593" cy="4072132"/>
          </a:xfrm>
        </p:spPr>
        <p:txBody>
          <a:bodyPr>
            <a:normAutofit/>
          </a:bodyPr>
          <a:lstStyle/>
          <a:p>
            <a:r>
              <a:rPr lang="en-IN" dirty="0"/>
              <a:t>Wide diagnostic applications of agglutination reactions. </a:t>
            </a:r>
          </a:p>
          <a:p>
            <a:r>
              <a:rPr lang="en-IN" dirty="0"/>
              <a:t>Classified as:</a:t>
            </a:r>
          </a:p>
          <a:p>
            <a:pPr lvl="1">
              <a:buFont typeface="Courier New" panose="02070309020205020404" pitchFamily="49" charset="0"/>
              <a:buChar char="o"/>
            </a:pPr>
            <a:r>
              <a:rPr lang="en-IN" dirty="0"/>
              <a:t>Direct agglutination reactions.</a:t>
            </a:r>
          </a:p>
          <a:p>
            <a:pPr lvl="1">
              <a:buFont typeface="Courier New" panose="02070309020205020404" pitchFamily="49" charset="0"/>
              <a:buChar char="o"/>
            </a:pPr>
            <a:r>
              <a:rPr lang="en-IN" dirty="0"/>
              <a:t>Indirect (passive) agglutination reactions.</a:t>
            </a:r>
          </a:p>
          <a:p>
            <a:pPr lvl="1">
              <a:buFont typeface="Courier New" panose="02070309020205020404" pitchFamily="49" charset="0"/>
              <a:buChar char="o"/>
            </a:pPr>
            <a:r>
              <a:rPr lang="en-IN" dirty="0"/>
              <a:t>Reverse passive agglutination reactions. </a:t>
            </a:r>
          </a:p>
          <a:p>
            <a:r>
              <a:rPr lang="en-IN" dirty="0"/>
              <a:t> Performed either on a slide, or in tube or in card or some time in microtiter plates.</a:t>
            </a:r>
            <a:endParaRPr lang="en-US" dirty="0"/>
          </a:p>
        </p:txBody>
      </p:sp>
    </p:spTree>
    <p:extLst>
      <p:ext uri="{BB962C8B-B14F-4D97-AF65-F5344CB8AC3E}">
        <p14:creationId xmlns:p14="http://schemas.microsoft.com/office/powerpoint/2010/main" val="71853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Direct agglutination test</a:t>
            </a:r>
            <a:r>
              <a:rPr lang="en-IN" dirty="0"/>
              <a:t> </a:t>
            </a:r>
            <a:endParaRPr lang="en-US" dirty="0"/>
          </a:p>
        </p:txBody>
      </p:sp>
      <p:sp>
        <p:nvSpPr>
          <p:cNvPr id="3" name="Content Placeholder 2"/>
          <p:cNvSpPr>
            <a:spLocks noGrp="1"/>
          </p:cNvSpPr>
          <p:nvPr>
            <p:ph idx="1"/>
          </p:nvPr>
        </p:nvSpPr>
        <p:spPr>
          <a:xfrm>
            <a:off x="0" y="1834166"/>
            <a:ext cx="11593381" cy="4886552"/>
          </a:xfrm>
        </p:spPr>
        <p:txBody>
          <a:bodyPr>
            <a:normAutofit/>
          </a:bodyPr>
          <a:lstStyle/>
          <a:p>
            <a:r>
              <a:rPr lang="en-IN" sz="3467" dirty="0"/>
              <a:t>Antigen directly agglutinates with the antibody. </a:t>
            </a:r>
            <a:endParaRPr lang="en-US" sz="3467" dirty="0"/>
          </a:p>
          <a:p>
            <a:pPr lvl="0"/>
            <a:r>
              <a:rPr lang="en-IN" sz="3467" b="1" i="1" dirty="0"/>
              <a:t>Slide agglutination</a:t>
            </a:r>
            <a:r>
              <a:rPr lang="en-IN" sz="3467" b="1" dirty="0"/>
              <a:t>:</a:t>
            </a:r>
          </a:p>
          <a:p>
            <a:pPr lvl="1">
              <a:buFont typeface="Courier New" panose="02070309020205020404" pitchFamily="49" charset="0"/>
              <a:buChar char="o"/>
            </a:pPr>
            <a:r>
              <a:rPr lang="en-IN" sz="3467" dirty="0"/>
              <a:t>Performed to confirm the identification and serotyping of bacterial colonies grown in culture.</a:t>
            </a:r>
          </a:p>
          <a:p>
            <a:pPr lvl="1">
              <a:buFont typeface="Courier New" panose="02070309020205020404" pitchFamily="49" charset="0"/>
              <a:buChar char="o"/>
            </a:pPr>
            <a:r>
              <a:rPr lang="en-IN" sz="3467" dirty="0"/>
              <a:t>Method used for blood grouping and cross matching.</a:t>
            </a:r>
            <a:endParaRPr lang="en-US" sz="3467" dirty="0"/>
          </a:p>
        </p:txBody>
      </p:sp>
      <p:pic>
        <p:nvPicPr>
          <p:cNvPr id="9" name="Picture 8" descr="C:\Users\User\Pictures\123.png"/>
          <p:cNvPicPr/>
          <p:nvPr/>
        </p:nvPicPr>
        <p:blipFill rotWithShape="1">
          <a:blip r:embed="rId2" cstate="print">
            <a:extLst>
              <a:ext uri="{28A0092B-C50C-407E-A947-70E740481C1C}">
                <a14:useLocalDpi xmlns:a14="http://schemas.microsoft.com/office/drawing/2010/main" val="0"/>
              </a:ext>
            </a:extLst>
          </a:blip>
          <a:srcRect l="10661" t="3573" r="61292" b="24936"/>
          <a:stretch/>
        </p:blipFill>
        <p:spPr bwMode="auto">
          <a:xfrm>
            <a:off x="8335673" y="5015414"/>
            <a:ext cx="1319107" cy="1264073"/>
          </a:xfrm>
          <a:prstGeom prst="rect">
            <a:avLst/>
          </a:prstGeom>
          <a:noFill/>
          <a:ln>
            <a:noFill/>
          </a:ln>
          <a:extLst>
            <a:ext uri="{53640926-AAD7-44D8-BBD7-CCE9431645EC}">
              <a14:shadowObscured xmlns:a14="http://schemas.microsoft.com/office/drawing/2010/main"/>
            </a:ext>
          </a:extLst>
        </p:spPr>
      </p:pic>
      <p:pic>
        <p:nvPicPr>
          <p:cNvPr id="10" name="Picture 9" descr="C:\Users\User\Pictures\123.png"/>
          <p:cNvPicPr/>
          <p:nvPr/>
        </p:nvPicPr>
        <p:blipFill rotWithShape="1">
          <a:blip r:embed="rId3" cstate="print">
            <a:extLst>
              <a:ext uri="{28A0092B-C50C-407E-A947-70E740481C1C}">
                <a14:useLocalDpi xmlns:a14="http://schemas.microsoft.com/office/drawing/2010/main" val="0"/>
              </a:ext>
            </a:extLst>
          </a:blip>
          <a:srcRect l="61296" t="8935" r="4345" b="2835"/>
          <a:stretch/>
        </p:blipFill>
        <p:spPr bwMode="auto">
          <a:xfrm>
            <a:off x="9654781" y="5017954"/>
            <a:ext cx="1389380" cy="12615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2746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t>Tube agglutination</a:t>
            </a:r>
            <a:endParaRPr lang="en-US" dirty="0"/>
          </a:p>
        </p:txBody>
      </p:sp>
      <p:sp>
        <p:nvSpPr>
          <p:cNvPr id="3" name="Content Placeholder 2"/>
          <p:cNvSpPr>
            <a:spLocks noGrp="1"/>
          </p:cNvSpPr>
          <p:nvPr>
            <p:ph idx="1"/>
          </p:nvPr>
        </p:nvSpPr>
        <p:spPr>
          <a:xfrm>
            <a:off x="0" y="2248112"/>
            <a:ext cx="12192000" cy="4682945"/>
          </a:xfrm>
        </p:spPr>
        <p:txBody>
          <a:bodyPr/>
          <a:lstStyle/>
          <a:p>
            <a:r>
              <a:rPr lang="en-IN" dirty="0"/>
              <a:t>Standard quantitative test for estimating antibody in serum.</a:t>
            </a:r>
          </a:p>
          <a:p>
            <a:r>
              <a:rPr lang="en-IN" b="1" i="1" dirty="0"/>
              <a:t>Antibody titre</a:t>
            </a:r>
            <a:r>
              <a:rPr lang="en-IN" dirty="0"/>
              <a:t> can be estimated as the highest dilution of the serum which produces a visible agglutination. </a:t>
            </a:r>
            <a:endParaRPr lang="en-US" dirty="0"/>
          </a:p>
          <a:p>
            <a:endParaRPr lang="en-US" dirty="0"/>
          </a:p>
        </p:txBody>
      </p:sp>
    </p:spTree>
    <p:extLst>
      <p:ext uri="{BB962C8B-B14F-4D97-AF65-F5344CB8AC3E}">
        <p14:creationId xmlns:p14="http://schemas.microsoft.com/office/powerpoint/2010/main" val="3699536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374900"/>
            <a:ext cx="10994760" cy="814427"/>
          </a:xfrm>
        </p:spPr>
        <p:txBody>
          <a:bodyPr>
            <a:normAutofit/>
          </a:bodyPr>
          <a:lstStyle/>
          <a:p>
            <a:r>
              <a:rPr lang="en-IN" b="1" i="1" dirty="0"/>
              <a:t>Tube agglutination- Applications</a:t>
            </a:r>
            <a:endParaRPr lang="en-US" dirty="0"/>
          </a:p>
        </p:txBody>
      </p:sp>
      <p:sp>
        <p:nvSpPr>
          <p:cNvPr id="3" name="Content Placeholder 2"/>
          <p:cNvSpPr>
            <a:spLocks noGrp="1"/>
          </p:cNvSpPr>
          <p:nvPr>
            <p:ph idx="1"/>
          </p:nvPr>
        </p:nvSpPr>
        <p:spPr>
          <a:xfrm>
            <a:off x="1" y="2467133"/>
            <a:ext cx="12191999" cy="5090165"/>
          </a:xfrm>
        </p:spPr>
        <p:txBody>
          <a:bodyPr>
            <a:normAutofit/>
          </a:bodyPr>
          <a:lstStyle/>
          <a:p>
            <a:r>
              <a:rPr lang="en-IN" dirty="0"/>
              <a:t>Enteric fever (</a:t>
            </a:r>
            <a:r>
              <a:rPr lang="en-IN" dirty="0" err="1"/>
              <a:t>Widal</a:t>
            </a:r>
            <a:r>
              <a:rPr lang="en-IN" dirty="0"/>
              <a:t> test)</a:t>
            </a:r>
          </a:p>
          <a:p>
            <a:r>
              <a:rPr lang="en-IN" dirty="0"/>
              <a:t>Acute brucellosis (Standard agglutination test)</a:t>
            </a:r>
            <a:endParaRPr lang="en-US" dirty="0"/>
          </a:p>
          <a:p>
            <a:pPr lvl="0"/>
            <a:r>
              <a:rPr lang="en-IN" dirty="0"/>
              <a:t>Coombs </a:t>
            </a:r>
            <a:r>
              <a:rPr lang="en-IN" dirty="0" err="1"/>
              <a:t>Antiglobulin</a:t>
            </a:r>
            <a:r>
              <a:rPr lang="en-IN" dirty="0"/>
              <a:t> test (see below)</a:t>
            </a:r>
            <a:endParaRPr lang="en-US" dirty="0"/>
          </a:p>
          <a:p>
            <a:pPr lvl="0"/>
            <a:r>
              <a:rPr lang="en-IN" dirty="0" err="1"/>
              <a:t>Heterophile</a:t>
            </a:r>
            <a:r>
              <a:rPr lang="en-IN" dirty="0"/>
              <a:t> agglutination tests:</a:t>
            </a:r>
            <a:endParaRPr lang="en-US" dirty="0"/>
          </a:p>
          <a:p>
            <a:pPr lvl="1">
              <a:buFont typeface="Courier New" panose="02070309020205020404" pitchFamily="49" charset="0"/>
              <a:buChar char="o"/>
            </a:pPr>
            <a:r>
              <a:rPr lang="en-IN" dirty="0"/>
              <a:t>Typhus fever (Weil Felix reaction)</a:t>
            </a:r>
            <a:endParaRPr lang="en-US" dirty="0"/>
          </a:p>
          <a:p>
            <a:pPr lvl="1">
              <a:buFont typeface="Courier New" panose="02070309020205020404" pitchFamily="49" charset="0"/>
              <a:buChar char="o"/>
            </a:pPr>
            <a:r>
              <a:rPr lang="en-IN" dirty="0"/>
              <a:t>Infectious mononucleosis (Paul </a:t>
            </a:r>
            <a:r>
              <a:rPr lang="en-IN" dirty="0" err="1"/>
              <a:t>Bunnell</a:t>
            </a:r>
            <a:r>
              <a:rPr lang="en-IN" dirty="0"/>
              <a:t> test)</a:t>
            </a:r>
            <a:endParaRPr lang="en-US" dirty="0"/>
          </a:p>
          <a:p>
            <a:pPr lvl="1">
              <a:buFont typeface="Courier New" panose="02070309020205020404" pitchFamily="49" charset="0"/>
              <a:buChar char="o"/>
            </a:pPr>
            <a:r>
              <a:rPr lang="en-IN" i="1" dirty="0"/>
              <a:t>Mycoplasma pneumoniae</a:t>
            </a:r>
            <a:r>
              <a:rPr lang="en-IN" dirty="0"/>
              <a:t> (Cold agglutination test)</a:t>
            </a:r>
            <a:endParaRPr lang="en-US" dirty="0"/>
          </a:p>
          <a:p>
            <a:endParaRPr lang="en-US" dirty="0"/>
          </a:p>
        </p:txBody>
      </p:sp>
    </p:spTree>
    <p:extLst>
      <p:ext uri="{BB962C8B-B14F-4D97-AF65-F5344CB8AC3E}">
        <p14:creationId xmlns:p14="http://schemas.microsoft.com/office/powerpoint/2010/main" val="1213572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t>Microscopic agglutination test </a:t>
            </a:r>
            <a:r>
              <a:rPr lang="en-IN" b="1" dirty="0"/>
              <a:t>(MAT)</a:t>
            </a:r>
            <a:r>
              <a:rPr lang="en-IN" dirty="0"/>
              <a:t> </a:t>
            </a:r>
            <a:endParaRPr lang="en-US" dirty="0"/>
          </a:p>
        </p:txBody>
      </p:sp>
      <p:sp>
        <p:nvSpPr>
          <p:cNvPr id="3" name="Content Placeholder 2"/>
          <p:cNvSpPr>
            <a:spLocks noGrp="1"/>
          </p:cNvSpPr>
          <p:nvPr>
            <p:ph idx="1"/>
          </p:nvPr>
        </p:nvSpPr>
        <p:spPr>
          <a:xfrm>
            <a:off x="0" y="2292500"/>
            <a:ext cx="11401975" cy="4682945"/>
          </a:xfrm>
        </p:spPr>
        <p:txBody>
          <a:bodyPr>
            <a:normAutofit/>
          </a:bodyPr>
          <a:lstStyle/>
          <a:p>
            <a:pPr lvl="0"/>
            <a:r>
              <a:rPr lang="en-IN" sz="3467" dirty="0"/>
              <a:t>Agglutination test is performed on a microtiter plate.</a:t>
            </a:r>
          </a:p>
          <a:p>
            <a:pPr lvl="0"/>
            <a:r>
              <a:rPr lang="en-IN" sz="3467" dirty="0"/>
              <a:t>Result is read under a microscope. </a:t>
            </a:r>
          </a:p>
          <a:p>
            <a:pPr lvl="0"/>
            <a:r>
              <a:rPr lang="en-IN" sz="3467" dirty="0"/>
              <a:t>MAT is done for leptospirosis.</a:t>
            </a:r>
            <a:endParaRPr lang="en-US" sz="3467" dirty="0"/>
          </a:p>
        </p:txBody>
      </p:sp>
    </p:spTree>
    <p:extLst>
      <p:ext uri="{BB962C8B-B14F-4D97-AF65-F5344CB8AC3E}">
        <p14:creationId xmlns:p14="http://schemas.microsoft.com/office/powerpoint/2010/main" val="231774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23" y="854294"/>
            <a:ext cx="11508561" cy="814427"/>
          </a:xfrm>
        </p:spPr>
        <p:txBody>
          <a:bodyPr>
            <a:normAutofit fontScale="90000"/>
          </a:bodyPr>
          <a:lstStyle/>
          <a:p>
            <a:r>
              <a:rPr lang="en-US" b="1" dirty="0"/>
              <a:t/>
            </a:r>
            <a:br>
              <a:rPr lang="en-US" b="1" dirty="0"/>
            </a:br>
            <a:r>
              <a:rPr lang="en-US" b="1" dirty="0"/>
              <a:t>PROPERTIES OF ANTIGEN ANTIBODY REACTIONS</a:t>
            </a:r>
            <a:br>
              <a:rPr lang="en-US" b="1" dirty="0"/>
            </a:br>
            <a:endParaRPr lang="en-US" b="1" dirty="0"/>
          </a:p>
        </p:txBody>
      </p:sp>
      <p:sp>
        <p:nvSpPr>
          <p:cNvPr id="3" name="Content Placeholder 2"/>
          <p:cNvSpPr>
            <a:spLocks noGrp="1"/>
          </p:cNvSpPr>
          <p:nvPr>
            <p:ph idx="1"/>
          </p:nvPr>
        </p:nvSpPr>
        <p:spPr>
          <a:xfrm>
            <a:off x="84817" y="1982273"/>
            <a:ext cx="11915775" cy="4942248"/>
          </a:xfrm>
        </p:spPr>
        <p:txBody>
          <a:bodyPr>
            <a:normAutofit/>
          </a:bodyPr>
          <a:lstStyle/>
          <a:p>
            <a:pPr marL="685783" indent="-685783">
              <a:buAutoNum type="arabicPeriod"/>
            </a:pPr>
            <a:r>
              <a:rPr lang="en-US" b="1" dirty="0"/>
              <a:t>Specific</a:t>
            </a:r>
            <a:r>
              <a:rPr lang="en-US" dirty="0"/>
              <a:t>:</a:t>
            </a:r>
          </a:p>
          <a:p>
            <a:pPr lvl="1">
              <a:buFont typeface="Courier New" panose="02070309020205020404" pitchFamily="49" charset="0"/>
              <a:buChar char="o"/>
            </a:pPr>
            <a:r>
              <a:rPr lang="en-US" sz="3333" dirty="0"/>
              <a:t>Ag-Ab reaction involves specific interaction of epitope of an antigen with the corresponding paratope of its homologous antibody. </a:t>
            </a:r>
          </a:p>
          <a:p>
            <a:pPr marL="457200" lvl="1" indent="0">
              <a:buNone/>
            </a:pPr>
            <a:endParaRPr lang="en-US" sz="3333" dirty="0"/>
          </a:p>
          <a:p>
            <a:pPr lvl="1">
              <a:buFont typeface="Courier New" panose="02070309020205020404" pitchFamily="49" charset="0"/>
              <a:buChar char="o"/>
            </a:pPr>
            <a:r>
              <a:rPr lang="en-US" sz="3333" dirty="0"/>
              <a:t>Exception is the cross reactions which may occur due to sharing of epitopes among different antigens. </a:t>
            </a:r>
          </a:p>
          <a:p>
            <a:pPr marL="457200" lvl="1" indent="0">
              <a:buNone/>
            </a:pPr>
            <a:endParaRPr lang="en-US" sz="3333" dirty="0"/>
          </a:p>
          <a:p>
            <a:pPr lvl="1">
              <a:buFont typeface="Courier New" panose="02070309020205020404" pitchFamily="49" charset="0"/>
              <a:buChar char="o"/>
            </a:pPr>
            <a:r>
              <a:rPr lang="en-US" sz="3333" dirty="0"/>
              <a:t>In such case, antibody against one antigen can cross react with a similar epitope of a different antigen. </a:t>
            </a:r>
          </a:p>
        </p:txBody>
      </p:sp>
    </p:spTree>
    <p:extLst>
      <p:ext uri="{BB962C8B-B14F-4D97-AF65-F5344CB8AC3E}">
        <p14:creationId xmlns:p14="http://schemas.microsoft.com/office/powerpoint/2010/main" val="94094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845996"/>
            <a:ext cx="10994760" cy="814427"/>
          </a:xfrm>
        </p:spPr>
        <p:txBody>
          <a:bodyPr>
            <a:normAutofit fontScale="90000"/>
          </a:bodyPr>
          <a:lstStyle/>
          <a:p>
            <a:r>
              <a:rPr lang="en-IN" b="1" dirty="0">
                <a:effectLst/>
              </a:rPr>
              <a:t>Indirect or passive agglutination test</a:t>
            </a:r>
            <a:br>
              <a:rPr lang="en-IN" b="1" dirty="0">
                <a:effectLst/>
              </a:rPr>
            </a:br>
            <a:r>
              <a:rPr lang="en-IN" b="1" dirty="0">
                <a:effectLst/>
              </a:rPr>
              <a:t> </a:t>
            </a:r>
            <a:endParaRPr lang="en-US" dirty="0">
              <a:effectLst/>
            </a:endParaRPr>
          </a:p>
        </p:txBody>
      </p:sp>
      <p:sp>
        <p:nvSpPr>
          <p:cNvPr id="3" name="Content Placeholder 2"/>
          <p:cNvSpPr>
            <a:spLocks noGrp="1"/>
          </p:cNvSpPr>
          <p:nvPr>
            <p:ph idx="1"/>
          </p:nvPr>
        </p:nvSpPr>
        <p:spPr/>
        <p:txBody>
          <a:bodyPr/>
          <a:lstStyle/>
          <a:p>
            <a:pPr>
              <a:lnSpc>
                <a:spcPct val="150000"/>
              </a:lnSpc>
            </a:pPr>
            <a:r>
              <a:rPr lang="en-IN" sz="3467" dirty="0"/>
              <a:t>Indirect </a:t>
            </a:r>
            <a:r>
              <a:rPr lang="en-IN" sz="3467" dirty="0" err="1"/>
              <a:t>hemagglutination</a:t>
            </a:r>
            <a:r>
              <a:rPr lang="en-IN" sz="3467" dirty="0"/>
              <a:t> test (IHA)</a:t>
            </a:r>
            <a:endParaRPr lang="en-US" sz="3467" dirty="0"/>
          </a:p>
          <a:p>
            <a:pPr>
              <a:lnSpc>
                <a:spcPct val="150000"/>
              </a:lnSpc>
            </a:pPr>
            <a:r>
              <a:rPr lang="en-IN" sz="3467" dirty="0"/>
              <a:t>Latex agglutination test (LAT)</a:t>
            </a:r>
            <a:endParaRPr lang="en-US" sz="3467" dirty="0"/>
          </a:p>
          <a:p>
            <a:endParaRPr lang="en-US" dirty="0"/>
          </a:p>
        </p:txBody>
      </p:sp>
    </p:spTree>
    <p:extLst>
      <p:ext uri="{BB962C8B-B14F-4D97-AF65-F5344CB8AC3E}">
        <p14:creationId xmlns:p14="http://schemas.microsoft.com/office/powerpoint/2010/main" val="3282988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t>Indirect </a:t>
            </a:r>
            <a:r>
              <a:rPr lang="en-IN" b="1" i="1" dirty="0" err="1"/>
              <a:t>hemagglutination</a:t>
            </a:r>
            <a:r>
              <a:rPr lang="en-IN" b="1" i="1" dirty="0"/>
              <a:t> test</a:t>
            </a:r>
            <a:r>
              <a:rPr lang="en-IN" dirty="0"/>
              <a:t> (IHA)</a:t>
            </a:r>
            <a:endParaRPr lang="en-US" dirty="0"/>
          </a:p>
        </p:txBody>
      </p:sp>
      <p:sp>
        <p:nvSpPr>
          <p:cNvPr id="3" name="Content Placeholder 2"/>
          <p:cNvSpPr>
            <a:spLocks noGrp="1"/>
          </p:cNvSpPr>
          <p:nvPr>
            <p:ph idx="1"/>
          </p:nvPr>
        </p:nvSpPr>
        <p:spPr>
          <a:xfrm>
            <a:off x="191407" y="2173378"/>
            <a:ext cx="12000593" cy="4902064"/>
          </a:xfrm>
        </p:spPr>
        <p:txBody>
          <a:bodyPr>
            <a:normAutofit/>
          </a:bodyPr>
          <a:lstStyle/>
          <a:p>
            <a:r>
              <a:rPr lang="en-US" sz="3200" dirty="0"/>
              <a:t>Passive agglutination test where RBCs are used as carrier molecules.</a:t>
            </a:r>
            <a:endParaRPr lang="en-IN" sz="3333" dirty="0"/>
          </a:p>
          <a:p>
            <a:pPr lvl="0"/>
            <a:r>
              <a:rPr lang="en-IN" sz="3333" dirty="0"/>
              <a:t>IHA was used widely in the past, but is less popular at present.</a:t>
            </a:r>
            <a:endParaRPr lang="en-US" sz="3333" dirty="0"/>
          </a:p>
        </p:txBody>
      </p:sp>
    </p:spTree>
    <p:extLst>
      <p:ext uri="{BB962C8B-B14F-4D97-AF65-F5344CB8AC3E}">
        <p14:creationId xmlns:p14="http://schemas.microsoft.com/office/powerpoint/2010/main" val="4135970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371"/>
            <a:ext cx="10515600" cy="1325563"/>
          </a:xfrm>
        </p:spPr>
        <p:txBody>
          <a:bodyPr>
            <a:normAutofit/>
          </a:bodyPr>
          <a:lstStyle/>
          <a:p>
            <a:r>
              <a:rPr lang="en-IN" sz="3200" b="1" dirty="0"/>
              <a:t>Latex agglutination test (LAT) for antibody detection </a:t>
            </a:r>
            <a:endParaRPr lang="en-US" sz="3200" b="1" dirty="0"/>
          </a:p>
        </p:txBody>
      </p:sp>
      <p:sp>
        <p:nvSpPr>
          <p:cNvPr id="3" name="Content Placeholder 2"/>
          <p:cNvSpPr>
            <a:spLocks noGrp="1"/>
          </p:cNvSpPr>
          <p:nvPr>
            <p:ph idx="1"/>
          </p:nvPr>
        </p:nvSpPr>
        <p:spPr>
          <a:xfrm>
            <a:off x="0" y="2032126"/>
            <a:ext cx="12000593" cy="4963417"/>
          </a:xfrm>
        </p:spPr>
        <p:txBody>
          <a:bodyPr>
            <a:normAutofit/>
          </a:bodyPr>
          <a:lstStyle/>
          <a:p>
            <a:pPr lvl="0"/>
            <a:r>
              <a:rPr lang="en-IN" sz="3333" dirty="0"/>
              <a:t>Polystyrene latex particles (0.8 – 1 µm in diameter) are used as carrier molecules which are capable of adsorbing several types of antigens. </a:t>
            </a:r>
          </a:p>
          <a:p>
            <a:pPr lvl="0"/>
            <a:r>
              <a:rPr lang="en-IN" sz="3333" dirty="0"/>
              <a:t>For better interpretation of result, the test is performed on a black colour card. </a:t>
            </a:r>
            <a:endParaRPr lang="en-US" sz="3333" dirty="0"/>
          </a:p>
          <a:p>
            <a:pPr lvl="0"/>
            <a:r>
              <a:rPr lang="en-IN" sz="3333" dirty="0"/>
              <a:t>Drop of patient’s serum (containing antibody) is added to a drop of latex solution coated with the antigen and the card is rocked. </a:t>
            </a:r>
            <a:endParaRPr lang="en-US" sz="3333" dirty="0"/>
          </a:p>
        </p:txBody>
      </p:sp>
    </p:spTree>
    <p:extLst>
      <p:ext uri="{BB962C8B-B14F-4D97-AF65-F5344CB8AC3E}">
        <p14:creationId xmlns:p14="http://schemas.microsoft.com/office/powerpoint/2010/main" val="1464254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96" y="705255"/>
            <a:ext cx="10515600" cy="1325563"/>
          </a:xfrm>
        </p:spPr>
        <p:txBody>
          <a:bodyPr>
            <a:normAutofit/>
          </a:bodyPr>
          <a:lstStyle/>
          <a:p>
            <a:r>
              <a:rPr lang="en-IN" b="1" i="1" dirty="0"/>
              <a:t>Latex agglutination test (LAT) for</a:t>
            </a:r>
            <a:br>
              <a:rPr lang="en-IN" b="1" i="1" dirty="0"/>
            </a:br>
            <a:r>
              <a:rPr lang="en-IN" b="1" i="1" dirty="0"/>
              <a:t> antibody detection</a:t>
            </a:r>
            <a:r>
              <a:rPr lang="en-IN" dirty="0"/>
              <a:t> </a:t>
            </a:r>
            <a:endParaRPr lang="en-US" dirty="0"/>
          </a:p>
        </p:txBody>
      </p:sp>
      <p:sp>
        <p:nvSpPr>
          <p:cNvPr id="3" name="Content Placeholder 2"/>
          <p:cNvSpPr>
            <a:spLocks noGrp="1"/>
          </p:cNvSpPr>
          <p:nvPr>
            <p:ph idx="1"/>
          </p:nvPr>
        </p:nvSpPr>
        <p:spPr>
          <a:xfrm>
            <a:off x="0" y="1961105"/>
            <a:ext cx="12000593" cy="4963417"/>
          </a:xfrm>
        </p:spPr>
        <p:txBody>
          <a:bodyPr>
            <a:normAutofit/>
          </a:bodyPr>
          <a:lstStyle/>
          <a:p>
            <a:pPr lvl="0"/>
            <a:r>
              <a:rPr lang="en-IN" sz="3333" dirty="0"/>
              <a:t>Positive result is indicated by formation of visible clumps.</a:t>
            </a:r>
          </a:p>
          <a:p>
            <a:pPr lvl="0"/>
            <a:r>
              <a:rPr lang="en-IN" sz="3333" dirty="0"/>
              <a:t>LAT is one of the most widely used tests at present as it is very simple and rapid. </a:t>
            </a:r>
            <a:endParaRPr lang="en-US" sz="3333" dirty="0"/>
          </a:p>
          <a:p>
            <a:pPr lvl="0"/>
            <a:r>
              <a:rPr lang="en-IN" sz="3333" dirty="0"/>
              <a:t>Used for detection of ASO (</a:t>
            </a:r>
            <a:r>
              <a:rPr lang="en-IN" sz="3333" dirty="0" err="1"/>
              <a:t>antistreptolysin</a:t>
            </a:r>
            <a:r>
              <a:rPr lang="en-IN" sz="3333" dirty="0"/>
              <a:t> O antibody).</a:t>
            </a:r>
            <a:endParaRPr lang="en-US" sz="3333" dirty="0"/>
          </a:p>
        </p:txBody>
      </p:sp>
      <p:pic>
        <p:nvPicPr>
          <p:cNvPr id="5" name="Picture 4"/>
          <p:cNvPicPr>
            <a:picLocks noChangeAspect="1"/>
          </p:cNvPicPr>
          <p:nvPr/>
        </p:nvPicPr>
        <p:blipFill>
          <a:blip r:embed="rId2"/>
          <a:stretch>
            <a:fillRect/>
          </a:stretch>
        </p:blipFill>
        <p:spPr>
          <a:xfrm>
            <a:off x="7521247" y="4171093"/>
            <a:ext cx="3918451" cy="1981652"/>
          </a:xfrm>
          <a:prstGeom prst="rect">
            <a:avLst/>
          </a:prstGeom>
          <a:ln>
            <a:solidFill>
              <a:schemeClr val="tx2">
                <a:lumMod val="60000"/>
                <a:lumOff val="40000"/>
              </a:schemeClr>
            </a:solidFill>
          </a:ln>
        </p:spPr>
      </p:pic>
    </p:spTree>
    <p:extLst>
      <p:ext uri="{BB962C8B-B14F-4D97-AF65-F5344CB8AC3E}">
        <p14:creationId xmlns:p14="http://schemas.microsoft.com/office/powerpoint/2010/main" val="3110440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844837"/>
            <a:ext cx="10994760" cy="814427"/>
          </a:xfrm>
        </p:spPr>
        <p:txBody>
          <a:bodyPr>
            <a:normAutofit fontScale="90000"/>
          </a:bodyPr>
          <a:lstStyle/>
          <a:p>
            <a:r>
              <a:rPr lang="en-IN" b="1" dirty="0"/>
              <a:t>Reverse passive agglutination test </a:t>
            </a:r>
            <a:br>
              <a:rPr lang="en-IN" b="1" dirty="0"/>
            </a:br>
            <a:r>
              <a:rPr lang="en-IN" b="1" dirty="0"/>
              <a:t>(for antigen detection)</a:t>
            </a:r>
            <a:r>
              <a:rPr lang="en-US" dirty="0"/>
              <a:t/>
            </a:r>
            <a:br>
              <a:rPr lang="en-US" dirty="0"/>
            </a:br>
            <a:endParaRPr lang="en-US" dirty="0"/>
          </a:p>
        </p:txBody>
      </p:sp>
      <p:sp>
        <p:nvSpPr>
          <p:cNvPr id="3" name="Content Placeholder 2"/>
          <p:cNvSpPr>
            <a:spLocks noGrp="1"/>
          </p:cNvSpPr>
          <p:nvPr>
            <p:ph idx="1"/>
          </p:nvPr>
        </p:nvSpPr>
        <p:spPr>
          <a:xfrm>
            <a:off x="0" y="1872328"/>
            <a:ext cx="12192000" cy="4886559"/>
          </a:xfrm>
        </p:spPr>
        <p:txBody>
          <a:bodyPr/>
          <a:lstStyle/>
          <a:p>
            <a:r>
              <a:rPr lang="en-IN" sz="3333" dirty="0"/>
              <a:t>Antibody is coated on a carrier molecule which detects antigen in the patient’s serum. </a:t>
            </a:r>
            <a:endParaRPr lang="en-US" sz="3333"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37784968"/>
              </p:ext>
            </p:extLst>
          </p:nvPr>
        </p:nvGraphicFramePr>
        <p:xfrm>
          <a:off x="324595" y="2834640"/>
          <a:ext cx="11723156" cy="4023360"/>
        </p:xfrm>
        <a:graphic>
          <a:graphicData uri="http://schemas.openxmlformats.org/drawingml/2006/table">
            <a:tbl>
              <a:tblPr firstRow="1" bandRow="1">
                <a:tableStyleId>{E8B1032C-EA38-4F05-BA0D-38AFFFC7BED3}</a:tableStyleId>
              </a:tblPr>
              <a:tblGrid>
                <a:gridCol w="3613744">
                  <a:extLst>
                    <a:ext uri="{9D8B030D-6E8A-4147-A177-3AD203B41FA5}">
                      <a16:colId xmlns:a16="http://schemas.microsoft.com/office/drawing/2014/main" xmlns="" val="20000"/>
                    </a:ext>
                  </a:extLst>
                </a:gridCol>
                <a:gridCol w="1814308">
                  <a:extLst>
                    <a:ext uri="{9D8B030D-6E8A-4147-A177-3AD203B41FA5}">
                      <a16:colId xmlns:a16="http://schemas.microsoft.com/office/drawing/2014/main" xmlns="" val="20001"/>
                    </a:ext>
                  </a:extLst>
                </a:gridCol>
                <a:gridCol w="6295104">
                  <a:extLst>
                    <a:ext uri="{9D8B030D-6E8A-4147-A177-3AD203B41FA5}">
                      <a16:colId xmlns:a16="http://schemas.microsoft.com/office/drawing/2014/main" xmlns="" val="20002"/>
                    </a:ext>
                  </a:extLst>
                </a:gridCol>
              </a:tblGrid>
              <a:tr h="853440">
                <a:tc>
                  <a:txBody>
                    <a:bodyPr/>
                    <a:lstStyle/>
                    <a:p>
                      <a:pPr algn="ctr"/>
                      <a:r>
                        <a:rPr lang="en-US" sz="2000" dirty="0"/>
                        <a:t>Test</a:t>
                      </a:r>
                    </a:p>
                  </a:txBody>
                  <a:tcPr marL="121920" marR="121920" marT="60960" marB="60960"/>
                </a:tc>
                <a:tc>
                  <a:txBody>
                    <a:bodyPr/>
                    <a:lstStyle/>
                    <a:p>
                      <a:pPr algn="ctr"/>
                      <a:r>
                        <a:rPr lang="en-US" sz="2000" dirty="0"/>
                        <a:t>Carrier molecule</a:t>
                      </a:r>
                    </a:p>
                  </a:txBody>
                  <a:tcPr marL="121920" marR="121920" marT="60960" marB="60960"/>
                </a:tc>
                <a:tc>
                  <a:txBody>
                    <a:bodyPr/>
                    <a:lstStyle/>
                    <a:p>
                      <a:pPr algn="ctr"/>
                      <a:r>
                        <a:rPr lang="en-US" sz="2000" dirty="0"/>
                        <a:t>Clinical applications</a:t>
                      </a:r>
                    </a:p>
                  </a:txBody>
                  <a:tcPr marL="121920" marR="121920" marT="60960" marB="60960"/>
                </a:tc>
                <a:extLst>
                  <a:ext uri="{0D108BD9-81ED-4DB2-BD59-A6C34878D82A}">
                    <a16:rowId xmlns:a16="http://schemas.microsoft.com/office/drawing/2014/main" xmlns="" val="10000"/>
                  </a:ext>
                </a:extLst>
              </a:tr>
              <a:tr h="853440">
                <a:tc>
                  <a:txBody>
                    <a:bodyPr/>
                    <a:lstStyle/>
                    <a:p>
                      <a:r>
                        <a:rPr lang="en-IN" sz="2000" b="1" i="1" kern="1200" dirty="0">
                          <a:solidFill>
                            <a:schemeClr val="tx1"/>
                          </a:solidFill>
                          <a:effectLst/>
                          <a:latin typeface="+mn-lt"/>
                          <a:ea typeface="+mn-ea"/>
                          <a:cs typeface="+mn-cs"/>
                        </a:rPr>
                        <a:t>RPHA (Reverse passive </a:t>
                      </a:r>
                      <a:r>
                        <a:rPr lang="en-IN" sz="2000" b="1" i="1" kern="1200" dirty="0" err="1">
                          <a:solidFill>
                            <a:schemeClr val="tx1"/>
                          </a:solidFill>
                          <a:effectLst/>
                          <a:latin typeface="+mn-lt"/>
                          <a:ea typeface="+mn-ea"/>
                          <a:cs typeface="+mn-cs"/>
                        </a:rPr>
                        <a:t>hemagglutination</a:t>
                      </a:r>
                      <a:r>
                        <a:rPr lang="en-IN" sz="2000" b="1" i="1" kern="1200" dirty="0">
                          <a:solidFill>
                            <a:schemeClr val="tx1"/>
                          </a:solidFill>
                          <a:effectLst/>
                          <a:latin typeface="+mn-lt"/>
                          <a:ea typeface="+mn-ea"/>
                          <a:cs typeface="+mn-cs"/>
                        </a:rPr>
                        <a:t> assay) </a:t>
                      </a:r>
                      <a:endParaRPr lang="en-US" sz="2000" dirty="0"/>
                    </a:p>
                  </a:txBody>
                  <a:tcPr marL="121920" marR="121920" marT="60960" marB="60960"/>
                </a:tc>
                <a:tc>
                  <a:txBody>
                    <a:bodyPr/>
                    <a:lstStyle/>
                    <a:p>
                      <a:pPr lvl="0"/>
                      <a:r>
                        <a:rPr lang="en-IN" sz="2000" kern="1200" dirty="0">
                          <a:solidFill>
                            <a:schemeClr val="tx1"/>
                          </a:solidFill>
                          <a:effectLst/>
                          <a:latin typeface="+mn-lt"/>
                          <a:ea typeface="+mn-ea"/>
                          <a:cs typeface="+mn-cs"/>
                        </a:rPr>
                        <a:t>RBCs </a:t>
                      </a:r>
                      <a:endParaRPr lang="en-US" sz="2000" dirty="0"/>
                    </a:p>
                  </a:txBody>
                  <a:tcPr marL="121920" marR="121920" marT="60960" marB="609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kern="1200" dirty="0">
                          <a:solidFill>
                            <a:schemeClr val="tx1"/>
                          </a:solidFill>
                          <a:effectLst/>
                          <a:latin typeface="+mn-lt"/>
                          <a:ea typeface="+mn-ea"/>
                          <a:cs typeface="+mn-cs"/>
                        </a:rPr>
                        <a:t>Detection of hepatitis B surface antigen (HBsAg)</a:t>
                      </a:r>
                      <a:r>
                        <a:rPr lang="en-IN" sz="2000" kern="1200" baseline="0" dirty="0">
                          <a:solidFill>
                            <a:schemeClr val="tx1"/>
                          </a:solidFill>
                          <a:effectLst/>
                          <a:latin typeface="+mn-lt"/>
                          <a:ea typeface="+mn-ea"/>
                          <a:cs typeface="+mn-cs"/>
                        </a:rPr>
                        <a:t> – not used now.</a:t>
                      </a:r>
                      <a:endParaRPr lang="en-US" sz="2000" dirty="0"/>
                    </a:p>
                  </a:txBody>
                  <a:tcPr marL="121920" marR="121920" marT="60960" marB="60960"/>
                </a:tc>
                <a:extLst>
                  <a:ext uri="{0D108BD9-81ED-4DB2-BD59-A6C34878D82A}">
                    <a16:rowId xmlns:a16="http://schemas.microsoft.com/office/drawing/2014/main" xmlns="" val="10001"/>
                  </a:ext>
                </a:extLst>
              </a:tr>
              <a:tr h="2316480">
                <a:tc>
                  <a:txBody>
                    <a:bodyPr/>
                    <a:lstStyle/>
                    <a:p>
                      <a:r>
                        <a:rPr lang="en-IN" sz="2000" b="1" i="1" kern="1200" dirty="0">
                          <a:solidFill>
                            <a:schemeClr val="tx1"/>
                          </a:solidFill>
                          <a:effectLst/>
                          <a:latin typeface="+mn-lt"/>
                          <a:ea typeface="+mn-ea"/>
                          <a:cs typeface="+mn-cs"/>
                        </a:rPr>
                        <a:t>Latex agglutination test</a:t>
                      </a:r>
                      <a:endParaRPr lang="en-US" sz="2000" dirty="0"/>
                    </a:p>
                  </a:txBody>
                  <a:tcPr marL="121920" marR="121920" marT="60960" marB="60960"/>
                </a:tc>
                <a:tc>
                  <a:txBody>
                    <a:bodyPr/>
                    <a:lstStyle/>
                    <a:p>
                      <a:pPr algn="l"/>
                      <a:r>
                        <a:rPr lang="en-US" sz="2000" dirty="0"/>
                        <a:t>Latex particles</a:t>
                      </a:r>
                    </a:p>
                  </a:txBody>
                  <a:tcPr marL="121920" marR="121920" marT="60960" marB="609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000" kern="1200" dirty="0">
                          <a:solidFill>
                            <a:schemeClr val="tx1"/>
                          </a:solidFill>
                          <a:effectLst/>
                          <a:latin typeface="+mn-lt"/>
                          <a:ea typeface="+mn-ea"/>
                          <a:cs typeface="+mn-cs"/>
                        </a:rPr>
                        <a:t>Detection of CRP (C reactive protein), RA (rheumatoid arthritis factor), capsular antigen detection in CSF (for pneumococcus</a:t>
                      </a:r>
                      <a:r>
                        <a:rPr lang="en-IN" sz="2000" i="1" kern="1200" dirty="0">
                          <a:solidFill>
                            <a:schemeClr val="tx1"/>
                          </a:solidFill>
                          <a:effectLst/>
                          <a:latin typeface="+mn-lt"/>
                          <a:ea typeface="+mn-ea"/>
                          <a:cs typeface="+mn-cs"/>
                        </a:rPr>
                        <a:t>, </a:t>
                      </a:r>
                      <a:r>
                        <a:rPr lang="en-IN" sz="2000" kern="1200" dirty="0">
                          <a:solidFill>
                            <a:schemeClr val="tx1"/>
                          </a:solidFill>
                          <a:effectLst/>
                          <a:latin typeface="+mn-lt"/>
                          <a:ea typeface="+mn-ea"/>
                          <a:cs typeface="+mn-cs"/>
                        </a:rPr>
                        <a:t>meningococcus</a:t>
                      </a:r>
                      <a:r>
                        <a:rPr lang="en-IN" sz="2000" i="1" kern="1200" dirty="0">
                          <a:solidFill>
                            <a:schemeClr val="tx1"/>
                          </a:solidFill>
                          <a:effectLst/>
                          <a:latin typeface="+mn-lt"/>
                          <a:ea typeface="+mn-ea"/>
                          <a:cs typeface="+mn-cs"/>
                        </a:rPr>
                        <a:t> </a:t>
                      </a:r>
                      <a:r>
                        <a:rPr lang="en-IN" sz="2000" kern="1200" dirty="0">
                          <a:solidFill>
                            <a:schemeClr val="tx1"/>
                          </a:solidFill>
                          <a:effectLst/>
                          <a:latin typeface="+mn-lt"/>
                          <a:ea typeface="+mn-ea"/>
                          <a:cs typeface="+mn-cs"/>
                        </a:rPr>
                        <a:t>and </a:t>
                      </a:r>
                      <a:r>
                        <a:rPr lang="en-IN" sz="2000" i="1" kern="1200" dirty="0">
                          <a:solidFill>
                            <a:schemeClr val="tx1"/>
                          </a:solidFill>
                          <a:effectLst/>
                          <a:latin typeface="+mn-lt"/>
                          <a:ea typeface="+mn-ea"/>
                          <a:cs typeface="+mn-cs"/>
                        </a:rPr>
                        <a:t>Cryptococcus</a:t>
                      </a:r>
                      <a:r>
                        <a:rPr lang="en-IN" sz="2000" kern="1200" dirty="0">
                          <a:solidFill>
                            <a:schemeClr val="tx1"/>
                          </a:solidFill>
                          <a:effectLst/>
                          <a:latin typeface="+mn-lt"/>
                          <a:ea typeface="+mn-ea"/>
                          <a:cs typeface="+mn-cs"/>
                        </a:rPr>
                        <a:t>) and streptococcal grouping.</a:t>
                      </a:r>
                      <a:endParaRPr lang="en-US" sz="2000" kern="1200" dirty="0">
                        <a:solidFill>
                          <a:schemeClr val="tx1"/>
                        </a:solidFill>
                        <a:effectLst/>
                        <a:latin typeface="+mn-lt"/>
                        <a:ea typeface="+mn-ea"/>
                        <a:cs typeface="+mn-cs"/>
                      </a:endParaRPr>
                    </a:p>
                    <a:p>
                      <a:endParaRPr lang="en-US" sz="2000" dirty="0"/>
                    </a:p>
                  </a:txBody>
                  <a:tcPr marL="121920" marR="121920" marT="60960" marB="6096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95261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978002"/>
            <a:ext cx="10994760" cy="814427"/>
          </a:xfrm>
        </p:spPr>
        <p:txBody>
          <a:bodyPr>
            <a:normAutofit fontScale="90000"/>
          </a:bodyPr>
          <a:lstStyle/>
          <a:p>
            <a:r>
              <a:rPr lang="en-IN" b="1" dirty="0"/>
              <a:t>Reverse passive agglutination test </a:t>
            </a:r>
            <a:br>
              <a:rPr lang="en-IN" b="1" dirty="0"/>
            </a:br>
            <a:r>
              <a:rPr lang="en-IN" b="1" dirty="0"/>
              <a:t>(for antigen detection)</a:t>
            </a:r>
            <a:r>
              <a:rPr lang="en-US" dirty="0"/>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40779237"/>
              </p:ext>
            </p:extLst>
          </p:nvPr>
        </p:nvGraphicFramePr>
        <p:xfrm>
          <a:off x="234422" y="2196743"/>
          <a:ext cx="11723156" cy="2752804"/>
        </p:xfrm>
        <a:graphic>
          <a:graphicData uri="http://schemas.openxmlformats.org/drawingml/2006/table">
            <a:tbl>
              <a:tblPr firstRow="1" bandRow="1">
                <a:tableStyleId>{E8B1032C-EA38-4F05-BA0D-38AFFFC7BED3}</a:tableStyleId>
              </a:tblPr>
              <a:tblGrid>
                <a:gridCol w="2579799">
                  <a:extLst>
                    <a:ext uri="{9D8B030D-6E8A-4147-A177-3AD203B41FA5}">
                      <a16:colId xmlns:a16="http://schemas.microsoft.com/office/drawing/2014/main" xmlns="" val="20000"/>
                    </a:ext>
                  </a:extLst>
                </a:gridCol>
                <a:gridCol w="2450001">
                  <a:extLst>
                    <a:ext uri="{9D8B030D-6E8A-4147-A177-3AD203B41FA5}">
                      <a16:colId xmlns:a16="http://schemas.microsoft.com/office/drawing/2014/main" xmlns="" val="20001"/>
                    </a:ext>
                  </a:extLst>
                </a:gridCol>
                <a:gridCol w="6693356">
                  <a:extLst>
                    <a:ext uri="{9D8B030D-6E8A-4147-A177-3AD203B41FA5}">
                      <a16:colId xmlns:a16="http://schemas.microsoft.com/office/drawing/2014/main" xmlns="" val="20002"/>
                    </a:ext>
                  </a:extLst>
                </a:gridCol>
              </a:tblGrid>
              <a:tr h="0">
                <a:tc>
                  <a:txBody>
                    <a:bodyPr/>
                    <a:lstStyle/>
                    <a:p>
                      <a:pPr algn="ctr"/>
                      <a:r>
                        <a:rPr lang="en-US" sz="2400" dirty="0"/>
                        <a:t>Test</a:t>
                      </a:r>
                    </a:p>
                  </a:txBody>
                  <a:tcPr marL="121920" marR="121920" marT="60960" marB="60960"/>
                </a:tc>
                <a:tc>
                  <a:txBody>
                    <a:bodyPr/>
                    <a:lstStyle/>
                    <a:p>
                      <a:pPr algn="ctr"/>
                      <a:r>
                        <a:rPr lang="en-US" sz="2400" dirty="0"/>
                        <a:t>Carrier molecule</a:t>
                      </a:r>
                    </a:p>
                  </a:txBody>
                  <a:tcPr marL="121920" marR="121920" marT="60960" marB="60960"/>
                </a:tc>
                <a:tc>
                  <a:txBody>
                    <a:bodyPr/>
                    <a:lstStyle/>
                    <a:p>
                      <a:pPr algn="ctr"/>
                      <a:r>
                        <a:rPr lang="en-US" sz="2400" dirty="0"/>
                        <a:t>Clinical applications</a:t>
                      </a:r>
                    </a:p>
                  </a:txBody>
                  <a:tcPr marL="121920" marR="121920" marT="60960" marB="60960"/>
                </a:tc>
                <a:extLst>
                  <a:ext uri="{0D108BD9-81ED-4DB2-BD59-A6C34878D82A}">
                    <a16:rowId xmlns:a16="http://schemas.microsoft.com/office/drawing/2014/main" xmlns="" val="10000"/>
                  </a:ext>
                </a:extLst>
              </a:tr>
              <a:tr h="1899364">
                <a:tc>
                  <a:txBody>
                    <a:bodyPr/>
                    <a:lstStyle/>
                    <a:p>
                      <a:r>
                        <a:rPr lang="en-IN" sz="2400" b="1" i="1" dirty="0"/>
                        <a:t>Coagglutination test</a:t>
                      </a:r>
                      <a:r>
                        <a:rPr lang="en-IN" sz="2400" b="1" dirty="0"/>
                        <a:t> </a:t>
                      </a:r>
                      <a:endParaRPr lang="en-US" sz="2400" dirty="0"/>
                    </a:p>
                  </a:txBody>
                  <a:tcPr marL="121920" marR="121920" marT="60960" marB="60960"/>
                </a:tc>
                <a:tc>
                  <a:txBody>
                    <a:bodyPr/>
                    <a:lstStyle/>
                    <a:p>
                      <a:pPr lvl="0"/>
                      <a:r>
                        <a:rPr lang="en-IN" sz="2400" i="1" dirty="0"/>
                        <a:t>Staphylococcus aureus</a:t>
                      </a:r>
                      <a:r>
                        <a:rPr lang="en-IN" sz="2400" dirty="0"/>
                        <a:t> </a:t>
                      </a:r>
                      <a:endParaRPr lang="en-US" sz="2400" dirty="0"/>
                    </a:p>
                  </a:txBody>
                  <a:tcPr marL="121920" marR="121920" marT="60960" marB="60960"/>
                </a:tc>
                <a:tc>
                  <a:txBody>
                    <a:bodyPr/>
                    <a:lstStyle/>
                    <a:p>
                      <a:pPr marL="285750" lvl="0" indent="-285750">
                        <a:buFont typeface="Arial" panose="020B0604020202020204" pitchFamily="34" charset="0"/>
                        <a:buChar char="•"/>
                      </a:pPr>
                      <a:r>
                        <a:rPr lang="en-IN" sz="2400" dirty="0"/>
                        <a:t>Used</a:t>
                      </a:r>
                      <a:r>
                        <a:rPr lang="en-IN" sz="2400" baseline="0" dirty="0"/>
                        <a:t> in past for</a:t>
                      </a:r>
                      <a:r>
                        <a:rPr lang="en-IN" sz="2400" dirty="0"/>
                        <a:t> antigen detection (e.g. </a:t>
                      </a:r>
                      <a:r>
                        <a:rPr lang="en-IN" sz="2400" i="1" dirty="0"/>
                        <a:t>Salmonella </a:t>
                      </a:r>
                      <a:r>
                        <a:rPr lang="en-IN" sz="2400" dirty="0"/>
                        <a:t>antigen detection from blood and urine).</a:t>
                      </a:r>
                    </a:p>
                    <a:p>
                      <a:pPr marL="285750" lvl="0" indent="-285750">
                        <a:buFont typeface="Arial" panose="020B0604020202020204" pitchFamily="34" charset="0"/>
                        <a:buChar char="•"/>
                      </a:pPr>
                      <a:r>
                        <a:rPr lang="en-IN" sz="2400" dirty="0"/>
                        <a:t>Obsolete at</a:t>
                      </a:r>
                      <a:r>
                        <a:rPr lang="en-IN" sz="2400" baseline="0" dirty="0"/>
                        <a:t> present.</a:t>
                      </a:r>
                      <a:endParaRPr lang="en-US" sz="2400" dirty="0"/>
                    </a:p>
                  </a:txBody>
                  <a:tcPr marL="121920" marR="121920" marT="60960" marB="6096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7077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err="1"/>
              <a:t>Hemagglutination</a:t>
            </a:r>
            <a:r>
              <a:rPr lang="en-IN" b="1" dirty="0"/>
              <a:t> test</a:t>
            </a:r>
            <a:r>
              <a:rPr lang="en-IN" dirty="0"/>
              <a:t> </a:t>
            </a:r>
            <a:r>
              <a:rPr lang="en-US" dirty="0"/>
              <a:t/>
            </a:r>
            <a:br>
              <a:rPr lang="en-US" dirty="0"/>
            </a:br>
            <a:endParaRPr lang="en-US" dirty="0"/>
          </a:p>
        </p:txBody>
      </p:sp>
      <p:sp>
        <p:nvSpPr>
          <p:cNvPr id="3" name="Content Placeholder 2"/>
          <p:cNvSpPr>
            <a:spLocks noGrp="1"/>
          </p:cNvSpPr>
          <p:nvPr>
            <p:ph idx="1"/>
          </p:nvPr>
        </p:nvSpPr>
        <p:spPr>
          <a:xfrm>
            <a:off x="0" y="2361401"/>
            <a:ext cx="12012793" cy="5324867"/>
          </a:xfrm>
        </p:spPr>
        <p:txBody>
          <a:bodyPr>
            <a:normAutofit/>
          </a:bodyPr>
          <a:lstStyle/>
          <a:p>
            <a:r>
              <a:rPr lang="en-IN" dirty="0"/>
              <a:t>Refers to the agglutination tests that use red blood cells (RBCs) as source of antigen. </a:t>
            </a:r>
          </a:p>
          <a:p>
            <a:r>
              <a:rPr lang="en-IN" dirty="0"/>
              <a:t>Various types of </a:t>
            </a:r>
            <a:r>
              <a:rPr lang="en-IN" dirty="0" err="1"/>
              <a:t>hemagglutination</a:t>
            </a:r>
            <a:r>
              <a:rPr lang="en-IN" dirty="0"/>
              <a:t> tests include:</a:t>
            </a:r>
            <a:endParaRPr lang="en-US" dirty="0"/>
          </a:p>
          <a:p>
            <a:pPr lvl="1">
              <a:buFont typeface="Courier New" panose="02070309020205020404" pitchFamily="49" charset="0"/>
              <a:buChar char="o"/>
            </a:pPr>
            <a:r>
              <a:rPr lang="en-IN" b="1" i="1" dirty="0"/>
              <a:t>Direct </a:t>
            </a:r>
            <a:r>
              <a:rPr lang="en-IN" b="1" i="1" dirty="0" err="1"/>
              <a:t>hemagglutination</a:t>
            </a:r>
            <a:r>
              <a:rPr lang="en-IN" b="1" i="1" dirty="0"/>
              <a:t> test</a:t>
            </a:r>
          </a:p>
          <a:p>
            <a:pPr lvl="1">
              <a:buFont typeface="Courier New" panose="02070309020205020404" pitchFamily="49" charset="0"/>
              <a:buChar char="o"/>
            </a:pPr>
            <a:r>
              <a:rPr lang="en-IN" b="1" i="1" dirty="0"/>
              <a:t>Indirect </a:t>
            </a:r>
            <a:r>
              <a:rPr lang="en-IN" b="1" i="1" dirty="0" err="1"/>
              <a:t>hemagglutination</a:t>
            </a:r>
            <a:r>
              <a:rPr lang="en-IN" b="1" i="1" dirty="0"/>
              <a:t> test</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692018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t>Direct </a:t>
            </a:r>
            <a:r>
              <a:rPr lang="en-IN" b="1" i="1" dirty="0" err="1"/>
              <a:t>hemagglutination</a:t>
            </a:r>
            <a:r>
              <a:rPr lang="en-IN" b="1" i="1" dirty="0"/>
              <a:t> test</a:t>
            </a:r>
            <a:endParaRPr lang="en-US" dirty="0"/>
          </a:p>
        </p:txBody>
      </p:sp>
      <p:sp>
        <p:nvSpPr>
          <p:cNvPr id="3" name="Content Placeholder 2"/>
          <p:cNvSpPr>
            <a:spLocks noGrp="1"/>
          </p:cNvSpPr>
          <p:nvPr>
            <p:ph idx="1"/>
          </p:nvPr>
        </p:nvSpPr>
        <p:spPr>
          <a:xfrm>
            <a:off x="0" y="2176194"/>
            <a:ext cx="12012793" cy="5324867"/>
          </a:xfrm>
        </p:spPr>
        <p:txBody>
          <a:bodyPr>
            <a:normAutofit/>
          </a:bodyPr>
          <a:lstStyle/>
          <a:p>
            <a:r>
              <a:rPr lang="en-IN" dirty="0"/>
              <a:t>Serum antibodies directly agglutinate with surface antigens of RBCs to produce a matt. Examples include-</a:t>
            </a:r>
            <a:endParaRPr lang="en-US" dirty="0"/>
          </a:p>
          <a:p>
            <a:pPr lvl="1">
              <a:buFont typeface="Courier New" panose="02070309020205020404" pitchFamily="49" charset="0"/>
              <a:buChar char="o"/>
            </a:pPr>
            <a:r>
              <a:rPr lang="en-IN" dirty="0"/>
              <a:t>Paul </a:t>
            </a:r>
            <a:r>
              <a:rPr lang="en-IN" dirty="0" err="1"/>
              <a:t>Bunnell</a:t>
            </a:r>
            <a:r>
              <a:rPr lang="en-IN" dirty="0"/>
              <a:t> test </a:t>
            </a:r>
          </a:p>
          <a:p>
            <a:pPr lvl="1">
              <a:buFont typeface="Courier New" panose="02070309020205020404" pitchFamily="49" charset="0"/>
              <a:buChar char="o"/>
            </a:pPr>
            <a:r>
              <a:rPr lang="en-IN" dirty="0"/>
              <a:t>Cold agglutination test </a:t>
            </a:r>
          </a:p>
          <a:p>
            <a:pPr lvl="1">
              <a:buFont typeface="Courier New" panose="02070309020205020404" pitchFamily="49" charset="0"/>
              <a:buChar char="o"/>
            </a:pPr>
            <a:r>
              <a:rPr lang="en-IN" dirty="0"/>
              <a:t>Blood grouping </a:t>
            </a:r>
          </a:p>
          <a:p>
            <a:pPr lvl="1">
              <a:buFont typeface="Courier New" panose="02070309020205020404" pitchFamily="49" charset="0"/>
              <a:buChar char="o"/>
            </a:pPr>
            <a:r>
              <a:rPr lang="en-IN" dirty="0"/>
              <a:t>Coombs test or </a:t>
            </a:r>
            <a:r>
              <a:rPr lang="en-IN" dirty="0" err="1"/>
              <a:t>Antiglobulin</a:t>
            </a:r>
            <a:r>
              <a:rPr lang="en-IN" dirty="0"/>
              <a:t> test</a:t>
            </a:r>
          </a:p>
          <a:p>
            <a:pPr lvl="1">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1044496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a:effectLst/>
              </a:rPr>
              <a:t>Coombs test</a:t>
            </a:r>
            <a:r>
              <a:rPr lang="en-IN">
                <a:effectLst/>
              </a:rPr>
              <a:t> or </a:t>
            </a:r>
            <a:r>
              <a:rPr lang="en-IN" b="1">
                <a:effectLst/>
              </a:rPr>
              <a:t>Antiglobulin test</a:t>
            </a:r>
            <a:endParaRPr lang="en-US"/>
          </a:p>
        </p:txBody>
      </p:sp>
      <p:sp>
        <p:nvSpPr>
          <p:cNvPr id="3" name="Content Placeholder 2"/>
          <p:cNvSpPr>
            <a:spLocks noGrp="1"/>
          </p:cNvSpPr>
          <p:nvPr>
            <p:ph idx="1"/>
          </p:nvPr>
        </p:nvSpPr>
        <p:spPr>
          <a:xfrm>
            <a:off x="0" y="2014372"/>
            <a:ext cx="12000593" cy="4963416"/>
          </a:xfrm>
        </p:spPr>
        <p:txBody>
          <a:bodyPr>
            <a:normAutofit/>
          </a:bodyPr>
          <a:lstStyle/>
          <a:p>
            <a:pPr marL="761981" indent="-609585"/>
            <a:r>
              <a:rPr lang="en-IN" sz="3333" dirty="0"/>
              <a:t>Performed to diagnose Rh incompatibility by detecting Rh antibody from mother’s and baby’s serum. </a:t>
            </a:r>
            <a:endParaRPr lang="en-US" sz="3333" dirty="0"/>
          </a:p>
          <a:p>
            <a:pPr marL="761981" indent="-609585"/>
            <a:r>
              <a:rPr lang="en-IN" sz="3333" i="1" dirty="0"/>
              <a:t>Rh incompatibility</a:t>
            </a:r>
            <a:r>
              <a:rPr lang="en-IN" sz="3333" dirty="0"/>
              <a:t> is a condition when an Rh negative mother (Rh Ag -</a:t>
            </a:r>
            <a:r>
              <a:rPr lang="en-IN" sz="3333" dirty="0" err="1"/>
              <a:t>ve</a:t>
            </a:r>
            <a:r>
              <a:rPr lang="en-IN" sz="3333" dirty="0"/>
              <a:t> and Rh Ab -</a:t>
            </a:r>
            <a:r>
              <a:rPr lang="en-IN" sz="3333" dirty="0" err="1"/>
              <a:t>ve</a:t>
            </a:r>
            <a:r>
              <a:rPr lang="en-IN" sz="3333" dirty="0"/>
              <a:t>) delivers a Rh positive baby (Rh Ag +</a:t>
            </a:r>
            <a:r>
              <a:rPr lang="en-IN" sz="3333" dirty="0" err="1"/>
              <a:t>ve</a:t>
            </a:r>
            <a:r>
              <a:rPr lang="en-IN" sz="3333" dirty="0"/>
              <a:t> and Rh Ab -</a:t>
            </a:r>
            <a:r>
              <a:rPr lang="en-IN" sz="3333" dirty="0" err="1"/>
              <a:t>ve</a:t>
            </a:r>
            <a:r>
              <a:rPr lang="en-IN" sz="3333" dirty="0"/>
              <a:t>).</a:t>
            </a:r>
          </a:p>
          <a:p>
            <a:pPr marL="761981" indent="-609585"/>
            <a:r>
              <a:rPr lang="en-IN" sz="3333" dirty="0"/>
              <a:t>During birth, some Rh Ag +</a:t>
            </a:r>
            <a:r>
              <a:rPr lang="en-IN" sz="3333" dirty="0" err="1"/>
              <a:t>ve</a:t>
            </a:r>
            <a:r>
              <a:rPr lang="en-IN" sz="3333" dirty="0"/>
              <a:t> RBCs may pass from </a:t>
            </a:r>
            <a:r>
              <a:rPr lang="en-IN" sz="3333" dirty="0" err="1"/>
              <a:t>fetus</a:t>
            </a:r>
            <a:r>
              <a:rPr lang="en-IN" sz="3333" dirty="0"/>
              <a:t> to the maternal circulation and may induce Rh Ab formation in mother and affect future Rh positive pregnancies.</a:t>
            </a:r>
          </a:p>
          <a:p>
            <a:endParaRPr lang="en-US" dirty="0"/>
          </a:p>
        </p:txBody>
      </p:sp>
    </p:spTree>
    <p:extLst>
      <p:ext uri="{BB962C8B-B14F-4D97-AF65-F5344CB8AC3E}">
        <p14:creationId xmlns:p14="http://schemas.microsoft.com/office/powerpoint/2010/main" val="67865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effectLst/>
              </a:rPr>
              <a:t>Coombs test</a:t>
            </a:r>
            <a:r>
              <a:rPr lang="en-IN" dirty="0">
                <a:effectLst/>
              </a:rPr>
              <a:t> or </a:t>
            </a:r>
            <a:r>
              <a:rPr lang="en-IN" b="1" dirty="0" err="1">
                <a:effectLst/>
              </a:rPr>
              <a:t>Antiglobulin</a:t>
            </a:r>
            <a:r>
              <a:rPr lang="en-IN" b="1" dirty="0">
                <a:effectLst/>
              </a:rPr>
              <a:t> test</a:t>
            </a:r>
            <a:endParaRPr lang="en-US" dirty="0"/>
          </a:p>
        </p:txBody>
      </p:sp>
      <p:sp>
        <p:nvSpPr>
          <p:cNvPr id="3" name="Content Placeholder 2"/>
          <p:cNvSpPr>
            <a:spLocks noGrp="1"/>
          </p:cNvSpPr>
          <p:nvPr>
            <p:ph idx="1"/>
          </p:nvPr>
        </p:nvSpPr>
        <p:spPr>
          <a:xfrm>
            <a:off x="0" y="2120904"/>
            <a:ext cx="12000593" cy="4963416"/>
          </a:xfrm>
        </p:spPr>
        <p:txBody>
          <a:bodyPr>
            <a:normAutofit/>
          </a:bodyPr>
          <a:lstStyle/>
          <a:p>
            <a:pPr marL="761981" indent="-609585"/>
            <a:r>
              <a:rPr lang="en-IN" dirty="0"/>
              <a:t>Rh antibodies are </a:t>
            </a:r>
            <a:r>
              <a:rPr lang="en-IN" b="1" i="1" dirty="0"/>
              <a:t>incomplete </a:t>
            </a:r>
            <a:r>
              <a:rPr lang="en-IN" dirty="0"/>
              <a:t>or</a:t>
            </a:r>
            <a:r>
              <a:rPr lang="en-IN" b="1" i="1" dirty="0"/>
              <a:t> blocking</a:t>
            </a:r>
            <a:r>
              <a:rPr lang="en-IN" dirty="0"/>
              <a:t> antibodies of IgG type. </a:t>
            </a:r>
          </a:p>
          <a:p>
            <a:pPr marL="761981" indent="-609585"/>
            <a:r>
              <a:rPr lang="en-IN" dirty="0"/>
              <a:t>They can cross placenta and bind to Rh Ag on </a:t>
            </a:r>
            <a:r>
              <a:rPr lang="en-IN" dirty="0" err="1"/>
              <a:t>fetal</a:t>
            </a:r>
            <a:r>
              <a:rPr lang="en-IN" dirty="0"/>
              <a:t> RBCs. </a:t>
            </a:r>
          </a:p>
          <a:p>
            <a:pPr marL="761981" indent="-609585"/>
            <a:r>
              <a:rPr lang="en-IN" dirty="0"/>
              <a:t>Does not result in agglutination; instead they block the sites on </a:t>
            </a:r>
            <a:r>
              <a:rPr lang="en-IN" dirty="0" err="1"/>
              <a:t>fetal</a:t>
            </a:r>
            <a:r>
              <a:rPr lang="en-IN" dirty="0"/>
              <a:t> RBCs. </a:t>
            </a:r>
          </a:p>
          <a:p>
            <a:pPr marL="761981" indent="-609585"/>
            <a:r>
              <a:rPr lang="en-IN" dirty="0"/>
              <a:t>Such reaction can be visualized by adding </a:t>
            </a:r>
            <a:r>
              <a:rPr lang="en-IN" b="1" i="1" dirty="0"/>
              <a:t>Coombs reagent</a:t>
            </a:r>
            <a:r>
              <a:rPr lang="en-IN" i="1" dirty="0"/>
              <a:t> (</a:t>
            </a:r>
            <a:r>
              <a:rPr lang="en-IN" i="1" dirty="0" err="1"/>
              <a:t>antiglobulin</a:t>
            </a:r>
            <a:r>
              <a:rPr lang="en-IN" dirty="0"/>
              <a:t> or</a:t>
            </a:r>
            <a:r>
              <a:rPr lang="en-IN" i="1" dirty="0"/>
              <a:t> antibody to human IgG</a:t>
            </a:r>
            <a:r>
              <a:rPr lang="en-IN" dirty="0"/>
              <a:t>) which can bind to Fc</a:t>
            </a:r>
            <a:r>
              <a:rPr lang="en-IN" baseline="-25000" dirty="0"/>
              <a:t> </a:t>
            </a:r>
            <a:r>
              <a:rPr lang="en-IN" dirty="0"/>
              <a:t>portion of Rh Ab bound on RBCs, resulting in visible agglutination.</a:t>
            </a:r>
            <a:r>
              <a:rPr lang="en-IN" i="1" dirty="0"/>
              <a:t> </a:t>
            </a:r>
            <a:endParaRPr lang="en-US" dirty="0"/>
          </a:p>
          <a:p>
            <a:endParaRPr lang="en-US" dirty="0"/>
          </a:p>
        </p:txBody>
      </p:sp>
    </p:spTree>
    <p:extLst>
      <p:ext uri="{BB962C8B-B14F-4D97-AF65-F5344CB8AC3E}">
        <p14:creationId xmlns:p14="http://schemas.microsoft.com/office/powerpoint/2010/main" val="289281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PROPERTIES OF ANTIGEN ANTIBODY REACTIONS</a:t>
            </a:r>
            <a:br>
              <a:rPr lang="en-US" b="1" dirty="0"/>
            </a:br>
            <a:endParaRPr lang="en-US" b="1" dirty="0"/>
          </a:p>
        </p:txBody>
      </p:sp>
      <p:sp>
        <p:nvSpPr>
          <p:cNvPr id="3" name="Content Placeholder 2"/>
          <p:cNvSpPr>
            <a:spLocks noGrp="1"/>
          </p:cNvSpPr>
          <p:nvPr>
            <p:ph idx="1"/>
          </p:nvPr>
        </p:nvSpPr>
        <p:spPr>
          <a:xfrm>
            <a:off x="0" y="2175047"/>
            <a:ext cx="12003792" cy="4682953"/>
          </a:xfrm>
        </p:spPr>
        <p:txBody>
          <a:bodyPr>
            <a:normAutofit/>
          </a:bodyPr>
          <a:lstStyle/>
          <a:p>
            <a:pPr marL="0" indent="0">
              <a:buNone/>
            </a:pPr>
            <a:r>
              <a:rPr lang="en-US" dirty="0"/>
              <a:t>2. </a:t>
            </a:r>
            <a:r>
              <a:rPr lang="en-US" b="1" dirty="0"/>
              <a:t>Non-covalent interactions:</a:t>
            </a:r>
          </a:p>
          <a:p>
            <a:pPr lvl="1">
              <a:buFont typeface="Courier New" panose="02070309020205020404" pitchFamily="49" charset="0"/>
              <a:buChar char="o"/>
            </a:pPr>
            <a:r>
              <a:rPr lang="en-US" dirty="0"/>
              <a:t>Union of antigen and antibody requires formation of large number of non-covalent interactions between them such as:</a:t>
            </a:r>
          </a:p>
          <a:p>
            <a:pPr marL="457200" lvl="1" indent="0">
              <a:buNone/>
            </a:pPr>
            <a:endParaRPr lang="en-US" dirty="0"/>
          </a:p>
          <a:p>
            <a:pPr lvl="2">
              <a:buFont typeface="Wingdings" panose="05000000000000000000" pitchFamily="2" charset="2"/>
              <a:buChar char="Ø"/>
            </a:pPr>
            <a:r>
              <a:rPr lang="en-US" dirty="0"/>
              <a:t>Hydrogen bonds</a:t>
            </a:r>
          </a:p>
          <a:p>
            <a:pPr lvl="2">
              <a:buFont typeface="Wingdings" panose="05000000000000000000" pitchFamily="2" charset="2"/>
              <a:buChar char="Ø"/>
            </a:pPr>
            <a:r>
              <a:rPr lang="en-US" dirty="0"/>
              <a:t>Electrostatic interactions</a:t>
            </a:r>
          </a:p>
          <a:p>
            <a:pPr lvl="2">
              <a:buFont typeface="Wingdings" panose="05000000000000000000" pitchFamily="2" charset="2"/>
              <a:buChar char="Ø"/>
            </a:pPr>
            <a:r>
              <a:rPr lang="en-US" dirty="0"/>
              <a:t>Hydrophobic interactions</a:t>
            </a:r>
          </a:p>
          <a:p>
            <a:pPr lvl="2">
              <a:buFont typeface="Wingdings" panose="05000000000000000000" pitchFamily="2" charset="2"/>
              <a:buChar char="Ø"/>
            </a:pPr>
            <a:r>
              <a:rPr lang="en-US" dirty="0"/>
              <a:t>van der Waals forces</a:t>
            </a:r>
          </a:p>
        </p:txBody>
      </p:sp>
    </p:spTree>
    <p:extLst>
      <p:ext uri="{BB962C8B-B14F-4D97-AF65-F5344CB8AC3E}">
        <p14:creationId xmlns:p14="http://schemas.microsoft.com/office/powerpoint/2010/main" val="2903131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374900"/>
            <a:ext cx="10994760" cy="814427"/>
          </a:xfrm>
        </p:spPr>
        <p:txBody>
          <a:bodyPr>
            <a:normAutofit/>
          </a:bodyPr>
          <a:lstStyle/>
          <a:p>
            <a:r>
              <a:rPr lang="en-IN" b="1" dirty="0">
                <a:effectLst/>
              </a:rPr>
              <a:t>Coombs test</a:t>
            </a:r>
            <a:r>
              <a:rPr lang="en-IN" dirty="0">
                <a:effectLst/>
              </a:rPr>
              <a:t> or </a:t>
            </a:r>
            <a:r>
              <a:rPr lang="en-IN" b="1" dirty="0" err="1">
                <a:effectLst/>
              </a:rPr>
              <a:t>Antiglobulin</a:t>
            </a:r>
            <a:r>
              <a:rPr lang="en-IN" b="1" dirty="0">
                <a:effectLst/>
              </a:rPr>
              <a:t> test - Types</a:t>
            </a:r>
            <a:endParaRPr lang="en-US" dirty="0"/>
          </a:p>
        </p:txBody>
      </p:sp>
      <p:sp>
        <p:nvSpPr>
          <p:cNvPr id="3" name="Content Placeholder 2"/>
          <p:cNvSpPr>
            <a:spLocks noGrp="1"/>
          </p:cNvSpPr>
          <p:nvPr>
            <p:ph idx="1"/>
          </p:nvPr>
        </p:nvSpPr>
        <p:spPr>
          <a:xfrm>
            <a:off x="0" y="1392935"/>
            <a:ext cx="12192000" cy="4963416"/>
          </a:xfrm>
        </p:spPr>
        <p:txBody>
          <a:bodyPr>
            <a:normAutofit/>
          </a:bodyPr>
          <a:lstStyle/>
          <a:p>
            <a:pPr lvl="0"/>
            <a:r>
              <a:rPr lang="en-IN" sz="3467" i="1" dirty="0"/>
              <a:t>Direct Coombs test</a:t>
            </a:r>
            <a:endParaRPr lang="en-IN" sz="3467" dirty="0"/>
          </a:p>
          <a:p>
            <a:pPr lvl="0"/>
            <a:r>
              <a:rPr lang="en-IN" sz="3467" i="1" dirty="0"/>
              <a:t>Indirect Coombs test</a:t>
            </a:r>
            <a:endParaRPr lang="en-US" dirty="0"/>
          </a:p>
        </p:txBody>
      </p:sp>
      <p:pic>
        <p:nvPicPr>
          <p:cNvPr id="6" name="Content Placeholder 4"/>
          <p:cNvPicPr>
            <a:picLocks noChangeAspect="1"/>
          </p:cNvPicPr>
          <p:nvPr/>
        </p:nvPicPr>
        <p:blipFill>
          <a:blip r:embed="rId2"/>
          <a:stretch>
            <a:fillRect/>
          </a:stretch>
        </p:blipFill>
        <p:spPr>
          <a:xfrm>
            <a:off x="4077329" y="2691432"/>
            <a:ext cx="7361229" cy="3868527"/>
          </a:xfrm>
          <a:prstGeom prst="rect">
            <a:avLst/>
          </a:prstGeom>
          <a:ln>
            <a:solidFill>
              <a:schemeClr val="tx2">
                <a:lumMod val="60000"/>
                <a:lumOff val="40000"/>
              </a:schemeClr>
            </a:solidFill>
          </a:ln>
        </p:spPr>
      </p:pic>
    </p:spTree>
    <p:extLst>
      <p:ext uri="{BB962C8B-B14F-4D97-AF65-F5344CB8AC3E}">
        <p14:creationId xmlns:p14="http://schemas.microsoft.com/office/powerpoint/2010/main" val="3156608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Viral </a:t>
            </a:r>
            <a:r>
              <a:rPr lang="en-IN" b="1" dirty="0" err="1"/>
              <a:t>hemagglutination</a:t>
            </a:r>
            <a:r>
              <a:rPr lang="en-IN" b="1" dirty="0"/>
              <a:t> test </a:t>
            </a:r>
            <a:r>
              <a:rPr lang="en-US" dirty="0"/>
              <a:t/>
            </a:r>
            <a:br>
              <a:rPr lang="en-US" dirty="0"/>
            </a:br>
            <a:endParaRPr lang="en-US" dirty="0"/>
          </a:p>
        </p:txBody>
      </p:sp>
      <p:sp>
        <p:nvSpPr>
          <p:cNvPr id="3" name="Content Placeholder 2"/>
          <p:cNvSpPr>
            <a:spLocks noGrp="1"/>
          </p:cNvSpPr>
          <p:nvPr>
            <p:ph idx="1"/>
          </p:nvPr>
        </p:nvSpPr>
        <p:spPr>
          <a:xfrm>
            <a:off x="59108" y="2052799"/>
            <a:ext cx="12132892" cy="4644525"/>
          </a:xfrm>
        </p:spPr>
        <p:txBody>
          <a:bodyPr>
            <a:normAutofit/>
          </a:bodyPr>
          <a:lstStyle/>
          <a:p>
            <a:r>
              <a:rPr lang="en-IN" sz="3467" dirty="0"/>
              <a:t>In strict sense, it is not an antigen antibody reaction. The hemagglutinin antigens (HA) present on surface of some viruses</a:t>
            </a:r>
          </a:p>
          <a:p>
            <a:r>
              <a:rPr lang="en-IN" sz="3467" dirty="0" err="1"/>
              <a:t>Hemagglutinating</a:t>
            </a:r>
            <a:r>
              <a:rPr lang="en-IN" sz="3467" dirty="0"/>
              <a:t> viruses (e.g. influenza virus) can agglutinate with the receptors present on the surface of RBCs.</a:t>
            </a:r>
            <a:endParaRPr lang="en-US" sz="3467" dirty="0"/>
          </a:p>
        </p:txBody>
      </p:sp>
    </p:spTree>
    <p:extLst>
      <p:ext uri="{BB962C8B-B14F-4D97-AF65-F5344CB8AC3E}">
        <p14:creationId xmlns:p14="http://schemas.microsoft.com/office/powerpoint/2010/main" val="3035850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Technical issues in agglutination reactions</a:t>
            </a:r>
            <a:r>
              <a:rPr lang="en-US" dirty="0"/>
              <a:t/>
            </a:r>
            <a:br>
              <a:rPr lang="en-US" dirty="0"/>
            </a:br>
            <a:endParaRPr lang="en-US" dirty="0"/>
          </a:p>
        </p:txBody>
      </p:sp>
      <p:sp>
        <p:nvSpPr>
          <p:cNvPr id="3" name="Content Placeholder 2"/>
          <p:cNvSpPr>
            <a:spLocks noGrp="1"/>
          </p:cNvSpPr>
          <p:nvPr>
            <p:ph idx="1"/>
          </p:nvPr>
        </p:nvSpPr>
        <p:spPr>
          <a:xfrm>
            <a:off x="191407" y="2093528"/>
            <a:ext cx="12000593" cy="5293773"/>
          </a:xfrm>
        </p:spPr>
        <p:txBody>
          <a:bodyPr>
            <a:normAutofit/>
          </a:bodyPr>
          <a:lstStyle/>
          <a:p>
            <a:r>
              <a:rPr lang="en-IN" dirty="0"/>
              <a:t>Two main problems pertaining to agglutination - can cause </a:t>
            </a:r>
            <a:r>
              <a:rPr lang="en-IN" b="1" dirty="0"/>
              <a:t>false negative</a:t>
            </a:r>
            <a:r>
              <a:rPr lang="en-IN" dirty="0"/>
              <a:t> agglutination test.</a:t>
            </a:r>
            <a:endParaRPr lang="en-US" dirty="0"/>
          </a:p>
          <a:p>
            <a:pPr lvl="1">
              <a:buFont typeface="Courier New" panose="02070309020205020404" pitchFamily="49" charset="0"/>
              <a:buChar char="o"/>
            </a:pPr>
            <a:r>
              <a:rPr lang="en-IN" i="1" dirty="0" err="1"/>
              <a:t>Prozone</a:t>
            </a:r>
            <a:r>
              <a:rPr lang="en-IN" i="1" dirty="0"/>
              <a:t> phenomenon </a:t>
            </a:r>
            <a:endParaRPr lang="en-US" dirty="0"/>
          </a:p>
          <a:p>
            <a:pPr lvl="1">
              <a:buFont typeface="Courier New" panose="02070309020205020404" pitchFamily="49" charset="0"/>
              <a:buChar char="o"/>
            </a:pPr>
            <a:r>
              <a:rPr lang="en-IN" i="1" dirty="0"/>
              <a:t>Blocking antibodies </a:t>
            </a:r>
          </a:p>
        </p:txBody>
      </p:sp>
    </p:spTree>
    <p:extLst>
      <p:ext uri="{BB962C8B-B14F-4D97-AF65-F5344CB8AC3E}">
        <p14:creationId xmlns:p14="http://schemas.microsoft.com/office/powerpoint/2010/main" val="3001128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effectLst/>
              </a:rPr>
              <a:t/>
            </a:r>
            <a:br>
              <a:rPr lang="en-IN" b="1" dirty="0">
                <a:effectLst/>
              </a:rPr>
            </a:br>
            <a:r>
              <a:rPr lang="en-IN" b="1" dirty="0">
                <a:effectLst/>
              </a:rPr>
              <a:t>COMPLEMENT FIXATION TEST</a:t>
            </a:r>
            <a:r>
              <a:rPr lang="en-US" dirty="0">
                <a:effectLst/>
              </a:rPr>
              <a:t/>
            </a:r>
            <a:br>
              <a:rPr lang="en-US" dirty="0">
                <a:effectLst/>
              </a:rPr>
            </a:br>
            <a:endParaRPr lang="en-US" dirty="0"/>
          </a:p>
        </p:txBody>
      </p:sp>
      <p:sp>
        <p:nvSpPr>
          <p:cNvPr id="3" name="Content Placeholder 2"/>
          <p:cNvSpPr>
            <a:spLocks noGrp="1"/>
          </p:cNvSpPr>
          <p:nvPr>
            <p:ph idx="1"/>
          </p:nvPr>
        </p:nvSpPr>
        <p:spPr>
          <a:xfrm>
            <a:off x="178925" y="2237173"/>
            <a:ext cx="11834150" cy="5203394"/>
          </a:xfrm>
        </p:spPr>
        <p:txBody>
          <a:bodyPr>
            <a:normAutofit/>
          </a:bodyPr>
          <a:lstStyle/>
          <a:p>
            <a:r>
              <a:rPr lang="en-US" dirty="0"/>
              <a:t>Detects the antibodies in patient’s serum that are capable of fixing with complements. It was once very popular, now is almost obsolete.</a:t>
            </a:r>
          </a:p>
          <a:p>
            <a:r>
              <a:rPr lang="en-US" b="1" dirty="0"/>
              <a:t>Applications:</a:t>
            </a:r>
          </a:p>
          <a:p>
            <a:pPr lvl="1">
              <a:buFont typeface="Courier New" panose="02070309020205020404" pitchFamily="49" charset="0"/>
              <a:buChar char="o"/>
            </a:pPr>
            <a:r>
              <a:rPr lang="en-US" b="1" dirty="0"/>
              <a:t>Wasserman </a:t>
            </a:r>
            <a:r>
              <a:rPr lang="en-US" b="1" dirty="0" smtClean="0"/>
              <a:t>test-</a:t>
            </a:r>
            <a:r>
              <a:rPr lang="en-US" dirty="0" smtClean="0"/>
              <a:t>Syphilis</a:t>
            </a:r>
            <a:r>
              <a:rPr lang="en-US" b="1" dirty="0" smtClean="0"/>
              <a:t> </a:t>
            </a:r>
            <a:endParaRPr lang="en-US" b="1" dirty="0"/>
          </a:p>
          <a:p>
            <a:pPr lvl="1">
              <a:buFont typeface="Courier New" panose="02070309020205020404" pitchFamily="49" charset="0"/>
              <a:buChar char="o"/>
            </a:pPr>
            <a:r>
              <a:rPr lang="en-US" dirty="0"/>
              <a:t>Was also widely used for detection of complement fixing antibodies in </a:t>
            </a:r>
            <a:r>
              <a:rPr lang="en-US" i="1" dirty="0"/>
              <a:t>Rickettsia, Chlamydia, Brucella, Mycoplasma infections and some viral </a:t>
            </a:r>
            <a:r>
              <a:rPr lang="en-US" dirty="0"/>
              <a:t>infections, such as arboviruses, rabies, etc.</a:t>
            </a:r>
          </a:p>
          <a:p>
            <a:pPr lvl="1">
              <a:buFont typeface="Courier New" panose="02070309020205020404" pitchFamily="49" charset="0"/>
              <a:buChar char="o"/>
            </a:pPr>
            <a:r>
              <a:rPr lang="en-US" dirty="0"/>
              <a:t>Complements are also used for various serological tests other than CFT, such as:</a:t>
            </a:r>
          </a:p>
          <a:p>
            <a:pPr lvl="2">
              <a:buFont typeface="Wingdings" panose="05000000000000000000" pitchFamily="2" charset="2"/>
              <a:buChar char="Ø"/>
            </a:pPr>
            <a:r>
              <a:rPr lang="en-US" i="1" dirty="0"/>
              <a:t>Treponema pallidum immobilization test </a:t>
            </a:r>
          </a:p>
          <a:p>
            <a:pPr lvl="2">
              <a:buFont typeface="Wingdings" panose="05000000000000000000" pitchFamily="2" charset="2"/>
              <a:buChar char="Ø"/>
            </a:pPr>
            <a:r>
              <a:rPr lang="en-US" dirty="0"/>
              <a:t> Sabin-</a:t>
            </a:r>
            <a:r>
              <a:rPr lang="en-US" dirty="0" err="1"/>
              <a:t>feldman</a:t>
            </a:r>
            <a:r>
              <a:rPr lang="en-US" dirty="0"/>
              <a:t> dye test for </a:t>
            </a:r>
            <a:r>
              <a:rPr lang="en-US" i="1" dirty="0"/>
              <a:t>Toxoplasma</a:t>
            </a:r>
          </a:p>
          <a:p>
            <a:pPr lvl="2">
              <a:buFont typeface="Wingdings" panose="05000000000000000000" pitchFamily="2" charset="2"/>
              <a:buChar char="Ø"/>
            </a:pPr>
            <a:r>
              <a:rPr lang="en-US" dirty="0"/>
              <a:t> </a:t>
            </a:r>
            <a:r>
              <a:rPr lang="en-US" dirty="0" err="1"/>
              <a:t>Vibriocidal</a:t>
            </a:r>
            <a:r>
              <a:rPr lang="en-US" dirty="0"/>
              <a:t> antibody test.</a:t>
            </a:r>
          </a:p>
          <a:p>
            <a:endParaRPr lang="en-US" dirty="0"/>
          </a:p>
          <a:p>
            <a:endParaRPr lang="en-US" dirty="0"/>
          </a:p>
        </p:txBody>
      </p:sp>
    </p:spTree>
    <p:extLst>
      <p:ext uri="{BB962C8B-B14F-4D97-AF65-F5344CB8AC3E}">
        <p14:creationId xmlns:p14="http://schemas.microsoft.com/office/powerpoint/2010/main" val="49579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NEWER TECHNIQUES</a:t>
            </a:r>
          </a:p>
        </p:txBody>
      </p:sp>
      <p:sp>
        <p:nvSpPr>
          <p:cNvPr id="3" name="Content Placeholder 2"/>
          <p:cNvSpPr>
            <a:spLocks noGrp="1"/>
          </p:cNvSpPr>
          <p:nvPr>
            <p:ph idx="1"/>
          </p:nvPr>
        </p:nvSpPr>
        <p:spPr>
          <a:xfrm>
            <a:off x="0" y="2098395"/>
            <a:ext cx="12403633" cy="4682945"/>
          </a:xfrm>
        </p:spPr>
        <p:txBody>
          <a:bodyPr>
            <a:normAutofit/>
          </a:bodyPr>
          <a:lstStyle/>
          <a:p>
            <a:r>
              <a:rPr lang="en-IN" dirty="0"/>
              <a:t>Uses a detector molecule to label antibody or antigen which in turn detects the corresponding antigen or the antibody in the sample by producing a visible effect. </a:t>
            </a:r>
          </a:p>
          <a:p>
            <a:pPr marL="0" indent="0">
              <a:buNone/>
            </a:pPr>
            <a:endParaRPr lang="en-IN" dirty="0"/>
          </a:p>
          <a:p>
            <a:r>
              <a:rPr lang="en-IN" dirty="0"/>
              <a:t>Most of the newer techniques use the same principle, but they differ from each other by the type of labelled molecule used and the type of visible effect produced.</a:t>
            </a:r>
            <a:endParaRPr lang="en-US" dirty="0"/>
          </a:p>
          <a:p>
            <a:endParaRPr lang="en-US" dirty="0"/>
          </a:p>
        </p:txBody>
      </p:sp>
    </p:spTree>
    <p:extLst>
      <p:ext uri="{BB962C8B-B14F-4D97-AF65-F5344CB8AC3E}">
        <p14:creationId xmlns:p14="http://schemas.microsoft.com/office/powerpoint/2010/main" val="909173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64" y="645324"/>
            <a:ext cx="10994760" cy="814427"/>
          </a:xfrm>
        </p:spPr>
        <p:txBody>
          <a:bodyPr>
            <a:normAutofit fontScale="90000"/>
          </a:bodyPr>
          <a:lstStyle/>
          <a:p>
            <a:r>
              <a:rPr lang="en-IN" dirty="0">
                <a:effectLst/>
              </a:rPr>
              <a:t>Immunoassays and the types of </a:t>
            </a:r>
            <a:br>
              <a:rPr lang="en-IN" dirty="0">
                <a:effectLst/>
              </a:rPr>
            </a:br>
            <a:r>
              <a:rPr lang="en-IN" dirty="0">
                <a:effectLst/>
              </a:rPr>
              <a:t>molecule used for labelling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331136"/>
              </p:ext>
            </p:extLst>
          </p:nvPr>
        </p:nvGraphicFramePr>
        <p:xfrm>
          <a:off x="191407" y="1596541"/>
          <a:ext cx="11605580" cy="4913408"/>
        </p:xfrm>
        <a:graphic>
          <a:graphicData uri="http://schemas.openxmlformats.org/drawingml/2006/table">
            <a:tbl>
              <a:tblPr firstRow="1" firstCol="1" bandRow="1">
                <a:tableStyleId>{E8B1032C-EA38-4F05-BA0D-38AFFFC7BED3}</a:tableStyleId>
              </a:tblPr>
              <a:tblGrid>
                <a:gridCol w="1699537">
                  <a:extLst>
                    <a:ext uri="{9D8B030D-6E8A-4147-A177-3AD203B41FA5}">
                      <a16:colId xmlns:a16="http://schemas.microsoft.com/office/drawing/2014/main" xmlns="" val="20000"/>
                    </a:ext>
                  </a:extLst>
                </a:gridCol>
                <a:gridCol w="2671424">
                  <a:extLst>
                    <a:ext uri="{9D8B030D-6E8A-4147-A177-3AD203B41FA5}">
                      <a16:colId xmlns:a16="http://schemas.microsoft.com/office/drawing/2014/main" xmlns="" val="20001"/>
                    </a:ext>
                  </a:extLst>
                </a:gridCol>
                <a:gridCol w="3054100">
                  <a:extLst>
                    <a:ext uri="{9D8B030D-6E8A-4147-A177-3AD203B41FA5}">
                      <a16:colId xmlns:a16="http://schemas.microsoft.com/office/drawing/2014/main" xmlns="" val="20002"/>
                    </a:ext>
                  </a:extLst>
                </a:gridCol>
                <a:gridCol w="4180519">
                  <a:extLst>
                    <a:ext uri="{9D8B030D-6E8A-4147-A177-3AD203B41FA5}">
                      <a16:colId xmlns:a16="http://schemas.microsoft.com/office/drawing/2014/main" xmlns="" val="20003"/>
                    </a:ext>
                  </a:extLst>
                </a:gridCol>
              </a:tblGrid>
              <a:tr h="425524">
                <a:tc>
                  <a:txBody>
                    <a:bodyPr/>
                    <a:lstStyle/>
                    <a:p>
                      <a:pPr marL="0" marR="0">
                        <a:spcBef>
                          <a:spcPts val="0"/>
                        </a:spcBef>
                        <a:spcAft>
                          <a:spcPts val="0"/>
                        </a:spcAft>
                      </a:pPr>
                      <a:r>
                        <a:rPr lang="en-IN" sz="1900" dirty="0">
                          <a:effectLst/>
                        </a:rPr>
                        <a:t>Abbreviation</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Immunoassay method</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Molecules used for labelling</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Type of visible effect</a:t>
                      </a:r>
                      <a:endParaRPr lang="en-US" sz="21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0"/>
                  </a:ext>
                </a:extLst>
              </a:tr>
              <a:tr h="851048">
                <a:tc>
                  <a:txBody>
                    <a:bodyPr/>
                    <a:lstStyle/>
                    <a:p>
                      <a:pPr marL="0" marR="0">
                        <a:spcBef>
                          <a:spcPts val="0"/>
                        </a:spcBef>
                        <a:spcAft>
                          <a:spcPts val="0"/>
                        </a:spcAft>
                      </a:pPr>
                      <a:r>
                        <a:rPr lang="en-IN" sz="1900" dirty="0">
                          <a:effectLst/>
                        </a:rPr>
                        <a:t>ELISA</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Enzyme linked immunosorbent assay</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Enzyme- substrate-</a:t>
                      </a:r>
                      <a:r>
                        <a:rPr lang="en-IN" sz="1900" baseline="0" dirty="0">
                          <a:effectLst/>
                        </a:rPr>
                        <a:t> chromogen complex</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Colour change is detected by spectrophotometer</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1"/>
                  </a:ext>
                </a:extLst>
              </a:tr>
              <a:tr h="930096">
                <a:tc>
                  <a:txBody>
                    <a:bodyPr/>
                    <a:lstStyle/>
                    <a:p>
                      <a:pPr marL="0" marR="0">
                        <a:spcBef>
                          <a:spcPts val="0"/>
                        </a:spcBef>
                        <a:spcAft>
                          <a:spcPts val="0"/>
                        </a:spcAft>
                      </a:pPr>
                      <a:r>
                        <a:rPr lang="en-IN" sz="1900" dirty="0">
                          <a:effectLst/>
                        </a:rPr>
                        <a:t>ELFA</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Enzyme linked fluorescent assay</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Enzyme- substrate</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US" sz="2100" dirty="0">
                          <a:effectLst/>
                          <a:latin typeface="Times New Roman" panose="02020603050405020304" pitchFamily="18" charset="0"/>
                          <a:ea typeface="Calibri" panose="020F0502020204030204" pitchFamily="34" charset="0"/>
                        </a:rPr>
                        <a:t>Fluorometric detection</a:t>
                      </a:r>
                    </a:p>
                    <a:p>
                      <a:pPr marL="0" marR="0">
                        <a:spcBef>
                          <a:spcPts val="0"/>
                        </a:spcBef>
                        <a:spcAft>
                          <a:spcPts val="0"/>
                        </a:spcAft>
                      </a:pP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2"/>
                  </a:ext>
                </a:extLst>
              </a:tr>
              <a:tr h="851048">
                <a:tc>
                  <a:txBody>
                    <a:bodyPr/>
                    <a:lstStyle/>
                    <a:p>
                      <a:pPr marL="0" marR="0">
                        <a:spcBef>
                          <a:spcPts val="0"/>
                        </a:spcBef>
                        <a:spcAft>
                          <a:spcPts val="0"/>
                        </a:spcAft>
                      </a:pPr>
                      <a:r>
                        <a:rPr lang="en-IN" sz="1900" dirty="0">
                          <a:effectLst/>
                        </a:rPr>
                        <a:t>IFA</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Immunofluorescence Assay</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Fluorescent dye</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Emits light, detected by fluorescence microscope</a:t>
                      </a:r>
                      <a:endParaRPr lang="en-US" sz="21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3"/>
                  </a:ext>
                </a:extLst>
              </a:tr>
              <a:tr h="851048">
                <a:tc>
                  <a:txBody>
                    <a:bodyPr/>
                    <a:lstStyle/>
                    <a:p>
                      <a:pPr marL="0" marR="0">
                        <a:spcBef>
                          <a:spcPts val="0"/>
                        </a:spcBef>
                        <a:spcAft>
                          <a:spcPts val="0"/>
                        </a:spcAft>
                      </a:pPr>
                      <a:r>
                        <a:rPr lang="en-IN" sz="1900">
                          <a:effectLst/>
                        </a:rPr>
                        <a:t>RIA</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Radioimmunoassay</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Radioactive isotope</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Emits β and γ radiations, detected by β and γ counters</a:t>
                      </a:r>
                      <a:endParaRPr lang="en-US" sz="21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4"/>
                  </a:ext>
                </a:extLst>
              </a:tr>
              <a:tr h="851048">
                <a:tc>
                  <a:txBody>
                    <a:bodyPr/>
                    <a:lstStyle/>
                    <a:p>
                      <a:pPr marL="0" marR="0">
                        <a:spcBef>
                          <a:spcPts val="0"/>
                        </a:spcBef>
                        <a:spcAft>
                          <a:spcPts val="0"/>
                        </a:spcAft>
                      </a:pPr>
                      <a:r>
                        <a:rPr lang="en-IN" sz="1900">
                          <a:effectLst/>
                        </a:rPr>
                        <a:t>CLIA</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err="1">
                          <a:effectLst/>
                        </a:rPr>
                        <a:t>Chemiluminescence</a:t>
                      </a:r>
                      <a:r>
                        <a:rPr lang="en-IN" sz="1900" dirty="0">
                          <a:effectLst/>
                        </a:rPr>
                        <a:t>-linked immunoassay</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Chemiluminescent compounds</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Emits light, detected by </a:t>
                      </a:r>
                      <a:r>
                        <a:rPr lang="en-IN" sz="1900" dirty="0" err="1">
                          <a:effectLst/>
                        </a:rPr>
                        <a:t>luminometer</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27593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655364"/>
            <a:ext cx="10994760" cy="814427"/>
          </a:xfrm>
        </p:spPr>
        <p:txBody>
          <a:bodyPr>
            <a:normAutofit fontScale="90000"/>
          </a:bodyPr>
          <a:lstStyle/>
          <a:p>
            <a:r>
              <a:rPr lang="en-IN" dirty="0">
                <a:effectLst/>
              </a:rPr>
              <a:t>Immunoassays and the types of </a:t>
            </a:r>
            <a:br>
              <a:rPr lang="en-IN" dirty="0">
                <a:effectLst/>
              </a:rPr>
            </a:br>
            <a:r>
              <a:rPr lang="en-IN" dirty="0">
                <a:effectLst/>
              </a:rPr>
              <a:t>molecule used for labelling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2978921"/>
              </p:ext>
            </p:extLst>
          </p:nvPr>
        </p:nvGraphicFramePr>
        <p:xfrm>
          <a:off x="191407" y="1750623"/>
          <a:ext cx="11605580" cy="5021445"/>
        </p:xfrm>
        <a:graphic>
          <a:graphicData uri="http://schemas.openxmlformats.org/drawingml/2006/table">
            <a:tbl>
              <a:tblPr firstRow="1" firstCol="1" bandRow="1">
                <a:tableStyleId>{E8B1032C-EA38-4F05-BA0D-38AFFFC7BED3}</a:tableStyleId>
              </a:tblPr>
              <a:tblGrid>
                <a:gridCol w="1646271">
                  <a:extLst>
                    <a:ext uri="{9D8B030D-6E8A-4147-A177-3AD203B41FA5}">
                      <a16:colId xmlns:a16="http://schemas.microsoft.com/office/drawing/2014/main" xmlns="" val="20000"/>
                    </a:ext>
                  </a:extLst>
                </a:gridCol>
                <a:gridCol w="2947386">
                  <a:extLst>
                    <a:ext uri="{9D8B030D-6E8A-4147-A177-3AD203B41FA5}">
                      <a16:colId xmlns:a16="http://schemas.microsoft.com/office/drawing/2014/main" xmlns="" val="20001"/>
                    </a:ext>
                  </a:extLst>
                </a:gridCol>
                <a:gridCol w="2831404">
                  <a:extLst>
                    <a:ext uri="{9D8B030D-6E8A-4147-A177-3AD203B41FA5}">
                      <a16:colId xmlns:a16="http://schemas.microsoft.com/office/drawing/2014/main" xmlns="" val="20002"/>
                    </a:ext>
                  </a:extLst>
                </a:gridCol>
                <a:gridCol w="4180519">
                  <a:extLst>
                    <a:ext uri="{9D8B030D-6E8A-4147-A177-3AD203B41FA5}">
                      <a16:colId xmlns:a16="http://schemas.microsoft.com/office/drawing/2014/main" xmlns="" val="20003"/>
                    </a:ext>
                  </a:extLst>
                </a:gridCol>
              </a:tblGrid>
              <a:tr h="298288">
                <a:tc>
                  <a:txBody>
                    <a:bodyPr/>
                    <a:lstStyle/>
                    <a:p>
                      <a:pPr marL="0" marR="0">
                        <a:spcBef>
                          <a:spcPts val="0"/>
                        </a:spcBef>
                        <a:spcAft>
                          <a:spcPts val="0"/>
                        </a:spcAft>
                      </a:pPr>
                      <a:r>
                        <a:rPr lang="en-IN" sz="1900" dirty="0">
                          <a:effectLst/>
                        </a:rPr>
                        <a:t>Abbreviation</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Immunoassay method</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Molecules used for labeling</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Type of visible effect</a:t>
                      </a:r>
                      <a:endParaRPr lang="en-US" sz="21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0"/>
                  </a:ext>
                </a:extLst>
              </a:tr>
              <a:tr h="888465">
                <a:tc>
                  <a:txBody>
                    <a:bodyPr/>
                    <a:lstStyle/>
                    <a:p>
                      <a:pPr marL="0" marR="0">
                        <a:spcBef>
                          <a:spcPts val="0"/>
                        </a:spcBef>
                        <a:spcAft>
                          <a:spcPts val="0"/>
                        </a:spcAft>
                      </a:pPr>
                      <a:r>
                        <a:rPr lang="en-IN" sz="1900" dirty="0">
                          <a:effectLst/>
                        </a:rPr>
                        <a:t>IHC</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Immunohistochemistry</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Enzyme or Fluorescent dye</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err="1">
                          <a:effectLst/>
                        </a:rPr>
                        <a:t>Color</a:t>
                      </a:r>
                      <a:r>
                        <a:rPr lang="en-IN" sz="1900" dirty="0">
                          <a:effectLst/>
                        </a:rPr>
                        <a:t> change (naked eye) or</a:t>
                      </a:r>
                      <a:endParaRPr lang="en-US" sz="2100" dirty="0">
                        <a:effectLst/>
                      </a:endParaRPr>
                    </a:p>
                    <a:p>
                      <a:pPr marL="0" marR="0">
                        <a:spcBef>
                          <a:spcPts val="0"/>
                        </a:spcBef>
                        <a:spcAft>
                          <a:spcPts val="0"/>
                        </a:spcAft>
                      </a:pPr>
                      <a:r>
                        <a:rPr lang="en-IN" sz="1900" dirty="0">
                          <a:effectLst/>
                        </a:rPr>
                        <a:t>Fluorescence microscope</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1"/>
                  </a:ext>
                </a:extLst>
              </a:tr>
              <a:tr h="888465">
                <a:tc>
                  <a:txBody>
                    <a:bodyPr/>
                    <a:lstStyle/>
                    <a:p>
                      <a:pPr marL="0" marR="0">
                        <a:spcBef>
                          <a:spcPts val="0"/>
                        </a:spcBef>
                        <a:spcAft>
                          <a:spcPts val="0"/>
                        </a:spcAft>
                      </a:pPr>
                      <a:r>
                        <a:rPr lang="en-IN" sz="1900">
                          <a:effectLst/>
                        </a:rPr>
                        <a:t>WB</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Western blot </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Enzyme </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Colour  band (naked eye)</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2"/>
                  </a:ext>
                </a:extLst>
              </a:tr>
              <a:tr h="888465">
                <a:tc rowSpan="2">
                  <a:txBody>
                    <a:bodyPr/>
                    <a:lstStyle/>
                    <a:p>
                      <a:pPr marL="0" marR="0">
                        <a:spcBef>
                          <a:spcPts val="0"/>
                        </a:spcBef>
                        <a:spcAft>
                          <a:spcPts val="0"/>
                        </a:spcAft>
                      </a:pPr>
                      <a:r>
                        <a:rPr lang="en-IN" sz="1900">
                          <a:effectLst/>
                        </a:rPr>
                        <a:t>Rapid test</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Immunochromatographic test </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Colloidal gold or silver</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Colour band, (naked eye)</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3"/>
                  </a:ext>
                </a:extLst>
              </a:tr>
              <a:tr h="888465">
                <a:tc vMerge="1">
                  <a:txBody>
                    <a:bodyPr/>
                    <a:lstStyle/>
                    <a:p>
                      <a:endParaRPr lang="en-US"/>
                    </a:p>
                  </a:txBody>
                  <a:tcPr/>
                </a:tc>
                <a:tc>
                  <a:txBody>
                    <a:bodyPr/>
                    <a:lstStyle/>
                    <a:p>
                      <a:pPr marL="0" marR="0">
                        <a:spcBef>
                          <a:spcPts val="0"/>
                        </a:spcBef>
                        <a:spcAft>
                          <a:spcPts val="0"/>
                        </a:spcAft>
                      </a:pPr>
                      <a:r>
                        <a:rPr lang="en-IN" sz="1900">
                          <a:effectLst/>
                        </a:rPr>
                        <a:t>Flow through assay</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Protein A conjugate</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Colour band, (naked eye)</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4"/>
                  </a:ext>
                </a:extLst>
              </a:tr>
              <a:tr h="888465">
                <a:tc>
                  <a:txBody>
                    <a:bodyPr/>
                    <a:lstStyle/>
                    <a:p>
                      <a:pPr marL="0" marR="0">
                        <a:spcBef>
                          <a:spcPts val="0"/>
                        </a:spcBef>
                        <a:spcAft>
                          <a:spcPts val="0"/>
                        </a:spcAft>
                      </a:pPr>
                      <a:r>
                        <a:rPr lang="en-IN" sz="1900">
                          <a:effectLst/>
                        </a:rPr>
                        <a:t>IEM</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a:effectLst/>
                        </a:rPr>
                        <a:t>Immunoferritin </a:t>
                      </a:r>
                      <a:endParaRPr lang="en-US" sz="2100">
                        <a:effectLst/>
                      </a:endParaRPr>
                    </a:p>
                    <a:p>
                      <a:pPr marL="0" marR="0">
                        <a:spcBef>
                          <a:spcPts val="0"/>
                        </a:spcBef>
                        <a:spcAft>
                          <a:spcPts val="0"/>
                        </a:spcAft>
                      </a:pPr>
                      <a:r>
                        <a:rPr lang="en-IN" sz="1900">
                          <a:effectLst/>
                        </a:rPr>
                        <a:t>electron microscopy</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Electron dense molecules (</a:t>
                      </a:r>
                      <a:r>
                        <a:rPr lang="en-IN" sz="1900" dirty="0" err="1">
                          <a:effectLst/>
                        </a:rPr>
                        <a:t>e.g</a:t>
                      </a:r>
                      <a:r>
                        <a:rPr lang="en-IN" sz="1900" dirty="0">
                          <a:effectLst/>
                        </a:rPr>
                        <a:t> ferritin)</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spcBef>
                          <a:spcPts val="0"/>
                        </a:spcBef>
                        <a:spcAft>
                          <a:spcPts val="0"/>
                        </a:spcAft>
                      </a:pPr>
                      <a:r>
                        <a:rPr lang="en-IN" sz="1900" dirty="0">
                          <a:effectLst/>
                        </a:rPr>
                        <a:t>Appears as black dot under electron microscope </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93358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ENZYME-LINKED IMMUNOSORBENT </a:t>
            </a:r>
            <a:br>
              <a:rPr lang="en-US" b="1" dirty="0"/>
            </a:br>
            <a:r>
              <a:rPr lang="en-US" b="1" dirty="0"/>
              <a:t>ASSAY (ELISA)</a:t>
            </a:r>
            <a:endParaRPr lang="en-US" dirty="0"/>
          </a:p>
        </p:txBody>
      </p:sp>
      <p:sp>
        <p:nvSpPr>
          <p:cNvPr id="3" name="Content Placeholder 2"/>
          <p:cNvSpPr>
            <a:spLocks noGrp="1"/>
          </p:cNvSpPr>
          <p:nvPr>
            <p:ph idx="1"/>
          </p:nvPr>
        </p:nvSpPr>
        <p:spPr>
          <a:xfrm>
            <a:off x="0" y="2213479"/>
            <a:ext cx="12192000" cy="4644521"/>
          </a:xfrm>
        </p:spPr>
        <p:txBody>
          <a:bodyPr>
            <a:normAutofit/>
          </a:bodyPr>
          <a:lstStyle/>
          <a:p>
            <a:r>
              <a:rPr lang="en-US" sz="3333" dirty="0"/>
              <a:t>Enzyme immunoassay (EIA) is a term used to describe all the tests that detect either antigen or antibodies or </a:t>
            </a:r>
            <a:r>
              <a:rPr lang="en-US" sz="3333" dirty="0" err="1"/>
              <a:t>haptens</a:t>
            </a:r>
            <a:r>
              <a:rPr lang="en-US" sz="3333" dirty="0"/>
              <a:t> in the specimen, by using enzyme–substrate system for detection. </a:t>
            </a:r>
          </a:p>
          <a:p>
            <a:pPr marL="0" indent="0">
              <a:buNone/>
            </a:pPr>
            <a:endParaRPr lang="en-US" sz="3333" dirty="0"/>
          </a:p>
          <a:p>
            <a:r>
              <a:rPr lang="en-US" sz="3333" dirty="0"/>
              <a:t>They can be classified as below:</a:t>
            </a:r>
          </a:p>
          <a:p>
            <a:pPr lvl="1">
              <a:buFont typeface="Courier New" panose="02070309020205020404" pitchFamily="49" charset="0"/>
              <a:buChar char="o"/>
            </a:pPr>
            <a:r>
              <a:rPr lang="en-US" sz="3333" b="1" dirty="0"/>
              <a:t>Homogenous EIA</a:t>
            </a:r>
            <a:endParaRPr lang="en-US" sz="3333" dirty="0"/>
          </a:p>
          <a:p>
            <a:pPr lvl="1">
              <a:buFont typeface="Courier New" panose="02070309020205020404" pitchFamily="49" charset="0"/>
              <a:buChar char="o"/>
            </a:pPr>
            <a:r>
              <a:rPr lang="en-US" sz="3333" b="1" dirty="0"/>
              <a:t>Heterogeneous EIA</a:t>
            </a:r>
            <a:endParaRPr lang="en-US" sz="3333" dirty="0"/>
          </a:p>
        </p:txBody>
      </p:sp>
    </p:spTree>
    <p:extLst>
      <p:ext uri="{BB962C8B-B14F-4D97-AF65-F5344CB8AC3E}">
        <p14:creationId xmlns:p14="http://schemas.microsoft.com/office/powerpoint/2010/main" val="1783493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ENZYME-LINKED IMMUNOSORBENT </a:t>
            </a:r>
            <a:br>
              <a:rPr lang="en-US" b="1" dirty="0"/>
            </a:br>
            <a:r>
              <a:rPr lang="en-US" b="1" dirty="0"/>
              <a:t>ASSAY (ELISA)</a:t>
            </a:r>
            <a:endParaRPr lang="en-US" dirty="0"/>
          </a:p>
        </p:txBody>
      </p:sp>
      <p:sp>
        <p:nvSpPr>
          <p:cNvPr id="3" name="Content Placeholder 2"/>
          <p:cNvSpPr>
            <a:spLocks noGrp="1"/>
          </p:cNvSpPr>
          <p:nvPr>
            <p:ph idx="1"/>
          </p:nvPr>
        </p:nvSpPr>
        <p:spPr>
          <a:xfrm>
            <a:off x="135694" y="2121384"/>
            <a:ext cx="11920611" cy="4910809"/>
          </a:xfrm>
        </p:spPr>
        <p:txBody>
          <a:bodyPr>
            <a:normAutofit/>
          </a:bodyPr>
          <a:lstStyle/>
          <a:p>
            <a:r>
              <a:rPr lang="en-US" b="1" dirty="0"/>
              <a:t>Homogenous EIA</a:t>
            </a:r>
          </a:p>
          <a:p>
            <a:pPr lvl="1">
              <a:buFont typeface="Courier New" panose="02070309020205020404" pitchFamily="49" charset="0"/>
              <a:buChar char="o"/>
            </a:pPr>
            <a:r>
              <a:rPr lang="en-US" dirty="0"/>
              <a:t>All reagents are added at one step.</a:t>
            </a:r>
          </a:p>
          <a:p>
            <a:pPr lvl="1">
              <a:buFont typeface="Courier New" panose="02070309020205020404" pitchFamily="49" charset="0"/>
              <a:buChar char="o"/>
            </a:pPr>
            <a:r>
              <a:rPr lang="en-US" dirty="0"/>
              <a:t>Used for detection of </a:t>
            </a:r>
            <a:r>
              <a:rPr lang="en-US" dirty="0" err="1"/>
              <a:t>haptens</a:t>
            </a:r>
            <a:r>
              <a:rPr lang="en-US" dirty="0"/>
              <a:t> such as drugs (e.g. opiates, cocaine), but not for detection of microbial antigens and antibodies </a:t>
            </a:r>
          </a:p>
          <a:p>
            <a:pPr marL="457200" lvl="1" indent="0">
              <a:buNone/>
            </a:pPr>
            <a:endParaRPr lang="en-US" dirty="0"/>
          </a:p>
          <a:p>
            <a:r>
              <a:rPr lang="en-US" b="1" dirty="0"/>
              <a:t>Heterogeneous EIA</a:t>
            </a:r>
          </a:p>
          <a:p>
            <a:pPr lvl="1">
              <a:buFont typeface="Courier New" panose="02070309020205020404" pitchFamily="49" charset="0"/>
              <a:buChar char="o"/>
            </a:pPr>
            <a:r>
              <a:rPr lang="en-US" b="1" dirty="0"/>
              <a:t>Involves multiple steps with </a:t>
            </a:r>
            <a:r>
              <a:rPr lang="en-US" dirty="0"/>
              <a:t>different reagents being added at every step. </a:t>
            </a:r>
          </a:p>
          <a:p>
            <a:pPr lvl="1">
              <a:buFont typeface="Courier New" panose="02070309020205020404" pitchFamily="49" charset="0"/>
              <a:buChar char="o"/>
            </a:pPr>
            <a:r>
              <a:rPr lang="en-US" dirty="0"/>
              <a:t>Used for detection of antigens and antibodies. </a:t>
            </a:r>
          </a:p>
          <a:p>
            <a:pPr lvl="1">
              <a:buFont typeface="Courier New" panose="02070309020205020404" pitchFamily="49" charset="0"/>
              <a:buChar char="o"/>
            </a:pPr>
            <a:r>
              <a:rPr lang="en-US" dirty="0"/>
              <a:t>ELISA is a classical example.</a:t>
            </a:r>
          </a:p>
        </p:txBody>
      </p:sp>
    </p:spTree>
    <p:extLst>
      <p:ext uri="{BB962C8B-B14F-4D97-AF65-F5344CB8AC3E}">
        <p14:creationId xmlns:p14="http://schemas.microsoft.com/office/powerpoint/2010/main" val="1779894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ELISA (ENZYME LINKED IMMUNOSORBENT ASSAY)</a:t>
            </a:r>
            <a:r>
              <a:rPr lang="en-US" dirty="0"/>
              <a:t/>
            </a:r>
            <a:br>
              <a:rPr lang="en-US" dirty="0"/>
            </a:br>
            <a:endParaRPr lang="en-US" dirty="0"/>
          </a:p>
        </p:txBody>
      </p:sp>
      <p:sp>
        <p:nvSpPr>
          <p:cNvPr id="3" name="Content Placeholder 2"/>
          <p:cNvSpPr>
            <a:spLocks noGrp="1"/>
          </p:cNvSpPr>
          <p:nvPr>
            <p:ph idx="1"/>
          </p:nvPr>
        </p:nvSpPr>
        <p:spPr>
          <a:xfrm>
            <a:off x="0" y="2066978"/>
            <a:ext cx="11906592" cy="4630347"/>
          </a:xfrm>
        </p:spPr>
        <p:txBody>
          <a:bodyPr>
            <a:normAutofit/>
          </a:bodyPr>
          <a:lstStyle/>
          <a:p>
            <a:r>
              <a:rPr lang="en-IN" sz="3200" dirty="0"/>
              <a:t>So named because of two of its components-</a:t>
            </a:r>
            <a:endParaRPr lang="en-US" sz="3200" dirty="0"/>
          </a:p>
          <a:p>
            <a:pPr lvl="1">
              <a:buFont typeface="Courier New" panose="02070309020205020404" pitchFamily="49" charset="0"/>
              <a:buChar char="o"/>
            </a:pPr>
            <a:r>
              <a:rPr lang="en-IN" sz="3200" dirty="0"/>
              <a:t>Immunosorbent- Adsorbing material used (e.g. polystyrene, polyvinyl) that specifically adsorbs the antigen or antibody present in serum.</a:t>
            </a:r>
            <a:endParaRPr lang="en-US" sz="3200" dirty="0"/>
          </a:p>
          <a:p>
            <a:pPr lvl="1">
              <a:buFont typeface="Courier New" panose="02070309020205020404" pitchFamily="49" charset="0"/>
              <a:buChar char="o"/>
            </a:pPr>
            <a:r>
              <a:rPr lang="en-IN" sz="3200" dirty="0"/>
              <a:t>Enzyme is used to label one of the components of immunoassay (i.e. antigen or antibody). </a:t>
            </a:r>
            <a:endParaRPr lang="en-US" sz="3200" dirty="0"/>
          </a:p>
          <a:p>
            <a:endParaRPr lang="en-US" sz="3200" dirty="0"/>
          </a:p>
        </p:txBody>
      </p:sp>
    </p:spTree>
    <p:extLst>
      <p:ext uri="{BB962C8B-B14F-4D97-AF65-F5344CB8AC3E}">
        <p14:creationId xmlns:p14="http://schemas.microsoft.com/office/powerpoint/2010/main" val="330006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PROPERTIES OF ANTIGEN ANTIBODY REACTIONS</a:t>
            </a:r>
            <a:br>
              <a:rPr lang="en-US" b="1" dirty="0"/>
            </a:br>
            <a:endParaRPr lang="en-US" b="1" dirty="0"/>
          </a:p>
        </p:txBody>
      </p:sp>
      <p:sp>
        <p:nvSpPr>
          <p:cNvPr id="3" name="Content Placeholder 2"/>
          <p:cNvSpPr>
            <a:spLocks noGrp="1"/>
          </p:cNvSpPr>
          <p:nvPr>
            <p:ph idx="1"/>
          </p:nvPr>
        </p:nvSpPr>
        <p:spPr>
          <a:xfrm>
            <a:off x="95703" y="2138657"/>
            <a:ext cx="12000593" cy="4886560"/>
          </a:xfrm>
        </p:spPr>
        <p:txBody>
          <a:bodyPr>
            <a:normAutofit/>
          </a:bodyPr>
          <a:lstStyle/>
          <a:p>
            <a:r>
              <a:rPr lang="en-US" dirty="0"/>
              <a:t>3.	Strength- The strength or the firmness of the association is influenced by the affinity and avidity of the antigen-antibody interaction.</a:t>
            </a:r>
          </a:p>
          <a:p>
            <a:pPr marL="0" indent="0">
              <a:buNone/>
            </a:pPr>
            <a:endParaRPr lang="en-US" dirty="0"/>
          </a:p>
          <a:p>
            <a:pPr lvl="1">
              <a:buFont typeface="Courier New" panose="02070309020205020404" pitchFamily="49" charset="0"/>
              <a:buChar char="o"/>
            </a:pPr>
            <a:r>
              <a:rPr lang="en-US" dirty="0"/>
              <a:t> Affinity</a:t>
            </a:r>
          </a:p>
          <a:p>
            <a:pPr lvl="2">
              <a:buFont typeface="Wingdings" panose="05000000000000000000" pitchFamily="2" charset="2"/>
              <a:buChar char="Ø"/>
            </a:pPr>
            <a:r>
              <a:rPr lang="en-US" dirty="0"/>
              <a:t> Refers to sum total of non covalent interactions between a single epitope of an antigen with its corresponding paratope present on antibody.</a:t>
            </a:r>
          </a:p>
          <a:p>
            <a:pPr marL="914400" lvl="2" indent="0">
              <a:buNone/>
            </a:pPr>
            <a:endParaRPr lang="en-US" dirty="0"/>
          </a:p>
          <a:p>
            <a:pPr lvl="2">
              <a:buFont typeface="Wingdings" panose="05000000000000000000" pitchFamily="2" charset="2"/>
              <a:buChar char="Ø"/>
            </a:pPr>
            <a:r>
              <a:rPr lang="en-US" dirty="0"/>
              <a:t> Affinity can be measured by two methods- </a:t>
            </a:r>
            <a:r>
              <a:rPr lang="en-US" dirty="0" err="1"/>
              <a:t>i</a:t>
            </a:r>
            <a:r>
              <a:rPr lang="en-US" dirty="0"/>
              <a:t>) by equilibrium dialysis and ii) by surface plasmon resonance method</a:t>
            </a:r>
          </a:p>
        </p:txBody>
      </p:sp>
    </p:spTree>
    <p:extLst>
      <p:ext uri="{BB962C8B-B14F-4D97-AF65-F5344CB8AC3E}">
        <p14:creationId xmlns:p14="http://schemas.microsoft.com/office/powerpoint/2010/main" val="2938032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Substrate-chromogen system  </a:t>
            </a:r>
            <a:r>
              <a:rPr lang="en-US" dirty="0"/>
              <a:t/>
            </a:r>
            <a:br>
              <a:rPr lang="en-US" dirty="0"/>
            </a:br>
            <a:endParaRPr lang="en-US" dirty="0"/>
          </a:p>
        </p:txBody>
      </p:sp>
      <p:sp>
        <p:nvSpPr>
          <p:cNvPr id="3" name="Content Placeholder 2"/>
          <p:cNvSpPr>
            <a:spLocks noGrp="1"/>
          </p:cNvSpPr>
          <p:nvPr>
            <p:ph idx="1"/>
          </p:nvPr>
        </p:nvSpPr>
        <p:spPr>
          <a:xfrm>
            <a:off x="197506" y="2381788"/>
            <a:ext cx="11796987" cy="3192131"/>
          </a:xfrm>
        </p:spPr>
        <p:txBody>
          <a:bodyPr>
            <a:normAutofit/>
          </a:bodyPr>
          <a:lstStyle/>
          <a:p>
            <a:r>
              <a:rPr lang="en-IN" dirty="0"/>
              <a:t>Substrate- chromogen system is added at the final step of ELISA. </a:t>
            </a:r>
            <a:endParaRPr lang="en-US" dirty="0"/>
          </a:p>
          <a:p>
            <a:pPr lvl="0"/>
            <a:r>
              <a:rPr lang="en-IN" dirty="0"/>
              <a:t>Enzyme-substrate reaction in turn activates the chromogen to produce a colour.</a:t>
            </a:r>
            <a:endParaRPr lang="en-US" dirty="0"/>
          </a:p>
          <a:p>
            <a:pPr lvl="0"/>
            <a:r>
              <a:rPr lang="en-IN" dirty="0" smtClean="0"/>
              <a:t>Sometimes, </a:t>
            </a:r>
            <a:r>
              <a:rPr lang="en-IN" dirty="0"/>
              <a:t>the substrate is chromogenic in nature (e.g. </a:t>
            </a:r>
            <a:r>
              <a:rPr lang="en-IN" dirty="0" err="1"/>
              <a:t>pNPP</a:t>
            </a:r>
            <a:r>
              <a:rPr lang="en-IN" dirty="0"/>
              <a:t>), on reaction with the enzyme, it changes its colour.</a:t>
            </a:r>
            <a:endParaRPr lang="en-US" dirty="0"/>
          </a:p>
          <a:p>
            <a:endParaRPr lang="en-US" dirty="0"/>
          </a:p>
        </p:txBody>
      </p:sp>
    </p:spTree>
    <p:extLst>
      <p:ext uri="{BB962C8B-B14F-4D97-AF65-F5344CB8AC3E}">
        <p14:creationId xmlns:p14="http://schemas.microsoft.com/office/powerpoint/2010/main" val="3876990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Substrate-chromogen system  </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801610"/>
              </p:ext>
            </p:extLst>
          </p:nvPr>
        </p:nvGraphicFramePr>
        <p:xfrm>
          <a:off x="2696251" y="3591309"/>
          <a:ext cx="7737053" cy="3194434"/>
        </p:xfrm>
        <a:graphic>
          <a:graphicData uri="http://schemas.openxmlformats.org/drawingml/2006/table">
            <a:tbl>
              <a:tblPr firstRow="1" firstCol="1" bandRow="1">
                <a:tableStyleId>{E8B1032C-EA38-4F05-BA0D-38AFFFC7BED3}</a:tableStyleId>
              </a:tblPr>
              <a:tblGrid>
                <a:gridCol w="2666029">
                  <a:extLst>
                    <a:ext uri="{9D8B030D-6E8A-4147-A177-3AD203B41FA5}">
                      <a16:colId xmlns:a16="http://schemas.microsoft.com/office/drawing/2014/main" xmlns="" val="20000"/>
                    </a:ext>
                  </a:extLst>
                </a:gridCol>
                <a:gridCol w="2354529">
                  <a:extLst>
                    <a:ext uri="{9D8B030D-6E8A-4147-A177-3AD203B41FA5}">
                      <a16:colId xmlns:a16="http://schemas.microsoft.com/office/drawing/2014/main" xmlns="" val="20001"/>
                    </a:ext>
                  </a:extLst>
                </a:gridCol>
                <a:gridCol w="2716495">
                  <a:extLst>
                    <a:ext uri="{9D8B030D-6E8A-4147-A177-3AD203B41FA5}">
                      <a16:colId xmlns:a16="http://schemas.microsoft.com/office/drawing/2014/main" xmlns="" val="20002"/>
                    </a:ext>
                  </a:extLst>
                </a:gridCol>
              </a:tblGrid>
              <a:tr h="485123">
                <a:tc>
                  <a:txBody>
                    <a:bodyPr/>
                    <a:lstStyle/>
                    <a:p>
                      <a:pPr marL="0" marR="0">
                        <a:lnSpc>
                          <a:spcPct val="115000"/>
                        </a:lnSpc>
                        <a:spcBef>
                          <a:spcPts val="0"/>
                        </a:spcBef>
                        <a:spcAft>
                          <a:spcPts val="0"/>
                        </a:spcAft>
                      </a:pPr>
                      <a:r>
                        <a:rPr lang="en-IN" sz="2100" dirty="0">
                          <a:effectLst/>
                        </a:rPr>
                        <a:t>Enzyme</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dirty="0">
                          <a:effectLst/>
                        </a:rPr>
                        <a:t>Substrate</a:t>
                      </a:r>
                      <a:endParaRPr lang="en-US" sz="210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Chromogen</a:t>
                      </a:r>
                      <a:endParaRPr lang="en-US" sz="21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0"/>
                  </a:ext>
                </a:extLst>
              </a:tr>
              <a:tr h="1002973">
                <a:tc>
                  <a:txBody>
                    <a:bodyPr/>
                    <a:lstStyle/>
                    <a:p>
                      <a:pPr marL="0" marR="0">
                        <a:lnSpc>
                          <a:spcPct val="115000"/>
                        </a:lnSpc>
                        <a:spcBef>
                          <a:spcPts val="0"/>
                        </a:spcBef>
                        <a:spcAft>
                          <a:spcPts val="0"/>
                        </a:spcAft>
                      </a:pPr>
                      <a:r>
                        <a:rPr lang="en-IN" sz="2100">
                          <a:effectLst/>
                        </a:rPr>
                        <a:t>Horseradish Peroxidase</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Hydrogen peroxide</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dirty="0">
                          <a:effectLst/>
                        </a:rPr>
                        <a:t>Tetramethyl benzidine (TMB)</a:t>
                      </a:r>
                      <a:endParaRPr lang="en-US" sz="2100" dirty="0">
                        <a:effectLst/>
                        <a:latin typeface="Times New Roman" panose="02020603050405020304" pitchFamily="18" charset="0"/>
                        <a:ea typeface="Calibri" panose="020F0502020204030204" pitchFamily="34" charset="0"/>
                      </a:endParaRPr>
                    </a:p>
                  </a:txBody>
                  <a:tcPr marT="0" marB="0" anchor="ctr"/>
                </a:tc>
                <a:extLst>
                  <a:ext uri="{0D108BD9-81ED-4DB2-BD59-A6C34878D82A}">
                    <a16:rowId xmlns:a16="http://schemas.microsoft.com/office/drawing/2014/main" xmlns="" val="10001"/>
                  </a:ext>
                </a:extLst>
              </a:tr>
              <a:tr h="485123">
                <a:tc>
                  <a:txBody>
                    <a:bodyPr/>
                    <a:lstStyle/>
                    <a:p>
                      <a:pPr marL="0" marR="0">
                        <a:lnSpc>
                          <a:spcPct val="115000"/>
                        </a:lnSpc>
                        <a:spcBef>
                          <a:spcPts val="0"/>
                        </a:spcBef>
                        <a:spcAft>
                          <a:spcPts val="0"/>
                        </a:spcAft>
                      </a:pPr>
                      <a:r>
                        <a:rPr lang="en-IN" sz="2100">
                          <a:effectLst/>
                        </a:rPr>
                        <a:t>Urease</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Urea</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Bromocresol</a:t>
                      </a:r>
                      <a:endParaRPr lang="en-US" sz="21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2"/>
                  </a:ext>
                </a:extLst>
              </a:tr>
              <a:tr h="485123">
                <a:tc>
                  <a:txBody>
                    <a:bodyPr/>
                    <a:lstStyle/>
                    <a:p>
                      <a:pPr marL="0" marR="0">
                        <a:lnSpc>
                          <a:spcPct val="115000"/>
                        </a:lnSpc>
                        <a:spcBef>
                          <a:spcPts val="0"/>
                        </a:spcBef>
                        <a:spcAft>
                          <a:spcPts val="0"/>
                        </a:spcAft>
                      </a:pPr>
                      <a:r>
                        <a:rPr lang="en-IN" sz="2100">
                          <a:effectLst/>
                        </a:rPr>
                        <a:t>β-Galactosidase </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ONPG</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ONPG</a:t>
                      </a:r>
                      <a:endParaRPr lang="en-US" sz="21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3"/>
                  </a:ext>
                </a:extLst>
              </a:tr>
              <a:tr h="507731">
                <a:tc>
                  <a:txBody>
                    <a:bodyPr/>
                    <a:lstStyle/>
                    <a:p>
                      <a:pPr marL="0" marR="0">
                        <a:lnSpc>
                          <a:spcPct val="115000"/>
                        </a:lnSpc>
                        <a:spcBef>
                          <a:spcPts val="0"/>
                        </a:spcBef>
                        <a:spcAft>
                          <a:spcPts val="0"/>
                        </a:spcAft>
                      </a:pPr>
                      <a:r>
                        <a:rPr lang="en-IN" sz="2100">
                          <a:effectLst/>
                        </a:rPr>
                        <a:t>Alkaline Phosphatase</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pNPP* </a:t>
                      </a:r>
                      <a:endParaRPr lang="en-US" sz="21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dirty="0" err="1">
                          <a:effectLst/>
                        </a:rPr>
                        <a:t>pNPP</a:t>
                      </a:r>
                      <a:r>
                        <a:rPr lang="en-IN" sz="2100" dirty="0">
                          <a:effectLst/>
                        </a:rPr>
                        <a:t>*</a:t>
                      </a:r>
                      <a:endParaRPr lang="en-US" sz="21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4"/>
                  </a:ext>
                </a:extLst>
              </a:tr>
            </a:tbl>
          </a:graphicData>
        </a:graphic>
      </p:graphicFrame>
      <p:sp>
        <p:nvSpPr>
          <p:cNvPr id="7" name="Rectangle 6"/>
          <p:cNvSpPr/>
          <p:nvPr/>
        </p:nvSpPr>
        <p:spPr>
          <a:xfrm>
            <a:off x="144406" y="2066362"/>
            <a:ext cx="11903188" cy="1200329"/>
          </a:xfrm>
          <a:prstGeom prst="rect">
            <a:avLst/>
          </a:prstGeom>
        </p:spPr>
        <p:txBody>
          <a:bodyPr wrap="square">
            <a:spAutoFit/>
          </a:bodyPr>
          <a:lstStyle/>
          <a:p>
            <a:pPr marL="380990" indent="-380990">
              <a:buFont typeface="Arial" panose="020B0604020202020204" pitchFamily="34" charset="0"/>
              <a:buChar char="•"/>
            </a:pPr>
            <a:r>
              <a:rPr lang="en-IN" sz="2400" dirty="0"/>
              <a:t>Colour change - detected by spectrophotometry in an ELISA reader.</a:t>
            </a:r>
          </a:p>
          <a:p>
            <a:pPr marL="380990" indent="-380990">
              <a:buFont typeface="Arial" panose="020B0604020202020204" pitchFamily="34" charset="0"/>
              <a:buChar char="•"/>
            </a:pPr>
            <a:r>
              <a:rPr lang="en-IN" sz="2400" dirty="0"/>
              <a:t>Intensity of the colour is directly proportional to the amount of detection molecule (Ag or Ab) present in test serum.</a:t>
            </a:r>
            <a:endParaRPr lang="en-US" sz="2400" dirty="0"/>
          </a:p>
        </p:txBody>
      </p:sp>
    </p:spTree>
    <p:extLst>
      <p:ext uri="{BB962C8B-B14F-4D97-AF65-F5344CB8AC3E}">
        <p14:creationId xmlns:p14="http://schemas.microsoft.com/office/powerpoint/2010/main" val="4276956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374900"/>
            <a:ext cx="10994760" cy="814427"/>
          </a:xfrm>
        </p:spPr>
        <p:txBody>
          <a:bodyPr>
            <a:normAutofit fontScale="90000"/>
          </a:bodyPr>
          <a:lstStyle/>
          <a:p>
            <a:r>
              <a:rPr lang="en-IN" b="1" dirty="0"/>
              <a:t>ELISA </a:t>
            </a:r>
            <a:r>
              <a:rPr lang="en-US" dirty="0"/>
              <a:t/>
            </a:r>
            <a:br>
              <a:rPr lang="en-US" dirty="0"/>
            </a:br>
            <a:endParaRPr lang="en-US" dirty="0"/>
          </a:p>
        </p:txBody>
      </p:sp>
      <p:sp>
        <p:nvSpPr>
          <p:cNvPr id="3" name="Content Placeholder 2"/>
          <p:cNvSpPr>
            <a:spLocks noGrp="1"/>
          </p:cNvSpPr>
          <p:nvPr>
            <p:ph idx="1"/>
          </p:nvPr>
        </p:nvSpPr>
        <p:spPr>
          <a:xfrm>
            <a:off x="191407" y="1331933"/>
            <a:ext cx="11809187" cy="4856491"/>
          </a:xfrm>
        </p:spPr>
        <p:txBody>
          <a:bodyPr/>
          <a:lstStyle/>
          <a:p>
            <a:r>
              <a:rPr lang="en-US" dirty="0"/>
              <a:t>(Ag-Ab complex)-enzyme + substrate → activates the chromogen → colour change → detected by spectrophotometry</a:t>
            </a:r>
          </a:p>
          <a:p>
            <a:endParaRPr lang="en-US" dirty="0"/>
          </a:p>
        </p:txBody>
      </p:sp>
      <p:pic>
        <p:nvPicPr>
          <p:cNvPr id="6" name="Picture 5"/>
          <p:cNvPicPr>
            <a:picLocks noChangeAspect="1"/>
          </p:cNvPicPr>
          <p:nvPr/>
        </p:nvPicPr>
        <p:blipFill rotWithShape="1">
          <a:blip r:embed="rId2"/>
          <a:srcRect r="44277"/>
          <a:stretch/>
        </p:blipFill>
        <p:spPr>
          <a:xfrm>
            <a:off x="128717" y="3222479"/>
            <a:ext cx="3257707" cy="2589143"/>
          </a:xfrm>
          <a:prstGeom prst="rect">
            <a:avLst/>
          </a:prstGeom>
          <a:ln>
            <a:solidFill>
              <a:schemeClr val="accent1"/>
            </a:solidFill>
          </a:ln>
        </p:spPr>
      </p:pic>
      <p:pic>
        <p:nvPicPr>
          <p:cNvPr id="7" name="Picture 6"/>
          <p:cNvPicPr>
            <a:picLocks noChangeAspect="1"/>
          </p:cNvPicPr>
          <p:nvPr/>
        </p:nvPicPr>
        <p:blipFill rotWithShape="1">
          <a:blip r:embed="rId2"/>
          <a:srcRect l="55723"/>
          <a:stretch/>
        </p:blipFill>
        <p:spPr>
          <a:xfrm>
            <a:off x="4531472" y="3222479"/>
            <a:ext cx="3408483" cy="2589143"/>
          </a:xfrm>
          <a:prstGeom prst="rect">
            <a:avLst/>
          </a:prstGeom>
          <a:ln>
            <a:solidFill>
              <a:schemeClr val="accent1"/>
            </a:solidFill>
          </a:ln>
        </p:spPr>
      </p:pic>
      <p:sp>
        <p:nvSpPr>
          <p:cNvPr id="10" name="Rectangle 9"/>
          <p:cNvSpPr/>
          <p:nvPr/>
        </p:nvSpPr>
        <p:spPr>
          <a:xfrm>
            <a:off x="191407" y="5884384"/>
            <a:ext cx="3385863" cy="461665"/>
          </a:xfrm>
          <a:prstGeom prst="rect">
            <a:avLst/>
          </a:prstGeom>
          <a:ln>
            <a:solidFill>
              <a:schemeClr val="tx2">
                <a:lumMod val="20000"/>
                <a:lumOff val="80000"/>
              </a:schemeClr>
            </a:solidFill>
          </a:ln>
        </p:spPr>
        <p:txBody>
          <a:bodyPr wrap="none">
            <a:spAutoFit/>
          </a:bodyPr>
          <a:lstStyle/>
          <a:p>
            <a:r>
              <a:rPr lang="en-US" sz="2400" dirty="0">
                <a:solidFill>
                  <a:srgbClr val="231F20"/>
                </a:solidFill>
                <a:latin typeface="Yu Gothic" panose="020B0400000000000000" pitchFamily="34" charset="-128"/>
              </a:rPr>
              <a:t> ELISA reader (</a:t>
            </a:r>
            <a:r>
              <a:rPr lang="en-US" sz="2400" dirty="0" err="1">
                <a:solidFill>
                  <a:srgbClr val="231F20"/>
                </a:solidFill>
                <a:latin typeface="Yu Gothic" panose="020B0400000000000000" pitchFamily="34" charset="-128"/>
              </a:rPr>
              <a:t>Biorad</a:t>
            </a:r>
            <a:r>
              <a:rPr lang="en-US" sz="2400" dirty="0">
                <a:solidFill>
                  <a:srgbClr val="231F20"/>
                </a:solidFill>
                <a:latin typeface="Yu Gothic" panose="020B0400000000000000" pitchFamily="34" charset="-128"/>
              </a:rPr>
              <a:t>)</a:t>
            </a:r>
            <a:endParaRPr lang="en-US" sz="2400" dirty="0"/>
          </a:p>
        </p:txBody>
      </p:sp>
      <p:sp>
        <p:nvSpPr>
          <p:cNvPr id="11" name="Rectangle 10"/>
          <p:cNvSpPr/>
          <p:nvPr/>
        </p:nvSpPr>
        <p:spPr>
          <a:xfrm>
            <a:off x="5083475" y="5863909"/>
            <a:ext cx="2249334" cy="461665"/>
          </a:xfrm>
          <a:prstGeom prst="rect">
            <a:avLst/>
          </a:prstGeom>
          <a:ln>
            <a:solidFill>
              <a:schemeClr val="tx2">
                <a:lumMod val="20000"/>
                <a:lumOff val="80000"/>
              </a:schemeClr>
            </a:solidFill>
          </a:ln>
        </p:spPr>
        <p:txBody>
          <a:bodyPr wrap="none">
            <a:spAutoFit/>
          </a:bodyPr>
          <a:lstStyle/>
          <a:p>
            <a:r>
              <a:rPr lang="en-US" sz="2400" dirty="0">
                <a:solidFill>
                  <a:srgbClr val="231F20"/>
                </a:solidFill>
                <a:latin typeface="Yu Gothic" panose="020B0400000000000000" pitchFamily="34" charset="-128"/>
              </a:rPr>
              <a:t> ELISA washer</a:t>
            </a:r>
            <a:endParaRPr lang="en-US" sz="2400" dirty="0"/>
          </a:p>
        </p:txBody>
      </p:sp>
      <p:pic>
        <p:nvPicPr>
          <p:cNvPr id="12" name="Picture 11"/>
          <p:cNvPicPr>
            <a:picLocks noChangeAspect="1"/>
          </p:cNvPicPr>
          <p:nvPr/>
        </p:nvPicPr>
        <p:blipFill>
          <a:blip r:embed="rId3"/>
          <a:stretch>
            <a:fillRect/>
          </a:stretch>
        </p:blipFill>
        <p:spPr>
          <a:xfrm>
            <a:off x="8539280" y="3194274"/>
            <a:ext cx="3298949" cy="2617348"/>
          </a:xfrm>
          <a:prstGeom prst="rect">
            <a:avLst/>
          </a:prstGeom>
          <a:ln>
            <a:solidFill>
              <a:schemeClr val="tx2">
                <a:lumMod val="60000"/>
                <a:lumOff val="40000"/>
              </a:schemeClr>
            </a:solidFill>
          </a:ln>
        </p:spPr>
      </p:pic>
      <p:sp>
        <p:nvSpPr>
          <p:cNvPr id="14" name="Rectangle 13"/>
          <p:cNvSpPr/>
          <p:nvPr/>
        </p:nvSpPr>
        <p:spPr>
          <a:xfrm>
            <a:off x="8817631" y="5870357"/>
            <a:ext cx="3364767" cy="769441"/>
          </a:xfrm>
          <a:prstGeom prst="rect">
            <a:avLst/>
          </a:prstGeom>
          <a:ln>
            <a:solidFill>
              <a:schemeClr val="tx2">
                <a:lumMod val="20000"/>
                <a:lumOff val="80000"/>
              </a:schemeClr>
            </a:solidFill>
          </a:ln>
        </p:spPr>
        <p:txBody>
          <a:bodyPr wrap="none">
            <a:spAutoFit/>
          </a:bodyPr>
          <a:lstStyle/>
          <a:p>
            <a:r>
              <a:rPr lang="en-US" sz="2400" dirty="0">
                <a:solidFill>
                  <a:srgbClr val="231F20"/>
                </a:solidFill>
                <a:latin typeface="Yu Gothic" panose="020B0400000000000000" pitchFamily="34" charset="-128"/>
              </a:rPr>
              <a:t> Automated ELISA</a:t>
            </a:r>
          </a:p>
          <a:p>
            <a:pPr algn="ctr"/>
            <a:r>
              <a:rPr lang="en-US" sz="2000" dirty="0"/>
              <a:t>(EVOLIS system, </a:t>
            </a:r>
            <a:r>
              <a:rPr lang="en-US" sz="2000" dirty="0" err="1"/>
              <a:t>Biorad</a:t>
            </a:r>
            <a:r>
              <a:rPr lang="en-US" sz="2000" dirty="0"/>
              <a:t>)</a:t>
            </a:r>
          </a:p>
        </p:txBody>
      </p:sp>
    </p:spTree>
    <p:extLst>
      <p:ext uri="{BB962C8B-B14F-4D97-AF65-F5344CB8AC3E}">
        <p14:creationId xmlns:p14="http://schemas.microsoft.com/office/powerpoint/2010/main" val="2241476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554969"/>
            <a:ext cx="9613861" cy="1080938"/>
          </a:xfrm>
        </p:spPr>
        <p:txBody>
          <a:bodyPr>
            <a:normAutofit/>
          </a:bodyPr>
          <a:lstStyle/>
          <a:p>
            <a:r>
              <a:rPr lang="en-IN" dirty="0"/>
              <a:t>ELISA</a:t>
            </a:r>
            <a:endParaRPr lang="en-US" dirty="0"/>
          </a:p>
        </p:txBody>
      </p:sp>
      <p:sp>
        <p:nvSpPr>
          <p:cNvPr id="3" name="Content Placeholder 2"/>
          <p:cNvSpPr>
            <a:spLocks noGrp="1"/>
          </p:cNvSpPr>
          <p:nvPr>
            <p:ph idx="1"/>
          </p:nvPr>
        </p:nvSpPr>
        <p:spPr>
          <a:xfrm>
            <a:off x="0" y="1508371"/>
            <a:ext cx="12192000" cy="5051735"/>
          </a:xfrm>
        </p:spPr>
        <p:txBody>
          <a:bodyPr/>
          <a:lstStyle/>
          <a:p>
            <a:r>
              <a:rPr lang="en-IN" sz="3467" dirty="0"/>
              <a:t>Performed on a microtiter plate containing 96 wells (micro-ELISA) or less commonly performed in tubes (macro-ELISA).</a:t>
            </a:r>
          </a:p>
          <a:p>
            <a:r>
              <a:rPr lang="en-IN" sz="3467" dirty="0"/>
              <a:t> The microtiter plate or the tubes are made up of polystyrene, polyvinyl or polycarbonate material.</a:t>
            </a:r>
            <a:endParaRPr lang="en-US" sz="3467" dirty="0"/>
          </a:p>
          <a:p>
            <a:endParaRPr lang="en-US" dirty="0"/>
          </a:p>
        </p:txBody>
      </p:sp>
      <p:pic>
        <p:nvPicPr>
          <p:cNvPr id="5" name="Picture 4"/>
          <p:cNvPicPr>
            <a:picLocks noChangeAspect="1"/>
          </p:cNvPicPr>
          <p:nvPr/>
        </p:nvPicPr>
        <p:blipFill>
          <a:blip r:embed="rId2"/>
          <a:stretch>
            <a:fillRect/>
          </a:stretch>
        </p:blipFill>
        <p:spPr>
          <a:xfrm>
            <a:off x="8171326" y="4034239"/>
            <a:ext cx="3440666" cy="2784790"/>
          </a:xfrm>
          <a:prstGeom prst="rect">
            <a:avLst/>
          </a:prstGeom>
          <a:ln>
            <a:solidFill>
              <a:schemeClr val="tx2">
                <a:lumMod val="60000"/>
                <a:lumOff val="40000"/>
              </a:schemeClr>
            </a:solidFill>
          </a:ln>
        </p:spPr>
      </p:pic>
    </p:spTree>
    <p:extLst>
      <p:ext uri="{BB962C8B-B14F-4D97-AF65-F5344CB8AC3E}">
        <p14:creationId xmlns:p14="http://schemas.microsoft.com/office/powerpoint/2010/main" val="237913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ELISA</a:t>
            </a:r>
            <a:endParaRPr lang="en-US" dirty="0"/>
          </a:p>
        </p:txBody>
      </p:sp>
      <p:sp>
        <p:nvSpPr>
          <p:cNvPr id="3" name="Content Placeholder 2"/>
          <p:cNvSpPr>
            <a:spLocks noGrp="1"/>
          </p:cNvSpPr>
          <p:nvPr>
            <p:ph idx="1"/>
          </p:nvPr>
        </p:nvSpPr>
        <p:spPr>
          <a:xfrm>
            <a:off x="-4880" y="1933118"/>
            <a:ext cx="12196880" cy="4808013"/>
          </a:xfrm>
        </p:spPr>
        <p:txBody>
          <a:bodyPr/>
          <a:lstStyle/>
          <a:p>
            <a:r>
              <a:rPr lang="en-IN" sz="3333" dirty="0"/>
              <a:t>ELISA kits are commercially available; contain all the necessary reagents (such as enzyme conjugate, dilution buffer, substrate/chromogen etc).</a:t>
            </a:r>
          </a:p>
          <a:p>
            <a:pPr marL="0" indent="0">
              <a:buNone/>
            </a:pPr>
            <a:endParaRPr lang="en-IN" sz="3333" dirty="0"/>
          </a:p>
          <a:p>
            <a:r>
              <a:rPr lang="en-IN" sz="3333" dirty="0"/>
              <a:t>Procedure involves a series of steps done sequentially; at each step, a reagent is being added, and then incubated followed by washing of the wells (manually or by automated ELISA washer).</a:t>
            </a:r>
            <a:endParaRPr lang="en-US" sz="3333" dirty="0"/>
          </a:p>
          <a:p>
            <a:endParaRPr lang="en-US" dirty="0"/>
          </a:p>
        </p:txBody>
      </p:sp>
    </p:spTree>
    <p:extLst>
      <p:ext uri="{BB962C8B-B14F-4D97-AF65-F5344CB8AC3E}">
        <p14:creationId xmlns:p14="http://schemas.microsoft.com/office/powerpoint/2010/main" val="892789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ELISA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0416885"/>
              </p:ext>
            </p:extLst>
          </p:nvPr>
        </p:nvGraphicFramePr>
        <p:xfrm>
          <a:off x="518617" y="2166151"/>
          <a:ext cx="11278370" cy="4171472"/>
        </p:xfrm>
        <a:graphic>
          <a:graphicData uri="http://schemas.openxmlformats.org/drawingml/2006/table">
            <a:tbl>
              <a:tblPr firstRow="1" firstCol="1" bandRow="1">
                <a:tableStyleId>{E8B1032C-EA38-4F05-BA0D-38AFFFC7BED3}</a:tableStyleId>
              </a:tblPr>
              <a:tblGrid>
                <a:gridCol w="2523284">
                  <a:extLst>
                    <a:ext uri="{9D8B030D-6E8A-4147-A177-3AD203B41FA5}">
                      <a16:colId xmlns:a16="http://schemas.microsoft.com/office/drawing/2014/main" xmlns="" val="20000"/>
                    </a:ext>
                  </a:extLst>
                </a:gridCol>
                <a:gridCol w="3257707">
                  <a:extLst>
                    <a:ext uri="{9D8B030D-6E8A-4147-A177-3AD203B41FA5}">
                      <a16:colId xmlns:a16="http://schemas.microsoft.com/office/drawing/2014/main" xmlns="" val="20001"/>
                    </a:ext>
                  </a:extLst>
                </a:gridCol>
                <a:gridCol w="5497379">
                  <a:extLst>
                    <a:ext uri="{9D8B030D-6E8A-4147-A177-3AD203B41FA5}">
                      <a16:colId xmlns:a16="http://schemas.microsoft.com/office/drawing/2014/main" xmlns="" val="20002"/>
                    </a:ext>
                  </a:extLst>
                </a:gridCol>
              </a:tblGrid>
              <a:tr h="84079">
                <a:tc>
                  <a:txBody>
                    <a:bodyPr/>
                    <a:lstStyle/>
                    <a:p>
                      <a:pPr marL="0" marR="0">
                        <a:lnSpc>
                          <a:spcPct val="115000"/>
                        </a:lnSpc>
                        <a:spcBef>
                          <a:spcPts val="0"/>
                        </a:spcBef>
                        <a:spcAft>
                          <a:spcPts val="0"/>
                        </a:spcAft>
                      </a:pPr>
                      <a:r>
                        <a:rPr lang="en-IN" sz="2100" dirty="0">
                          <a:effectLst/>
                        </a:rPr>
                        <a:t>ELISA type</a:t>
                      </a:r>
                      <a:endParaRPr lang="en-US" sz="240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Used for detection of</a:t>
                      </a:r>
                      <a:endParaRPr lang="en-US" sz="240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Enzyme is labeled with</a:t>
                      </a:r>
                      <a:endParaRPr lang="en-US" sz="24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0"/>
                  </a:ext>
                </a:extLst>
              </a:tr>
              <a:tr h="350181">
                <a:tc>
                  <a:txBody>
                    <a:bodyPr/>
                    <a:lstStyle/>
                    <a:p>
                      <a:pPr marL="0" marR="0">
                        <a:lnSpc>
                          <a:spcPct val="115000"/>
                        </a:lnSpc>
                        <a:spcBef>
                          <a:spcPts val="0"/>
                        </a:spcBef>
                        <a:spcAft>
                          <a:spcPts val="0"/>
                        </a:spcAft>
                      </a:pPr>
                      <a:r>
                        <a:rPr lang="en-IN" sz="2100" b="0" dirty="0">
                          <a:effectLst/>
                        </a:rPr>
                        <a:t>Direct ELISA</a:t>
                      </a:r>
                      <a:endParaRPr lang="en-US" sz="2400" b="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b="0">
                          <a:effectLst/>
                        </a:rPr>
                        <a:t>Antigen</a:t>
                      </a:r>
                      <a:endParaRPr lang="en-US" sz="2400" b="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Primary antibody</a:t>
                      </a:r>
                      <a:endParaRPr lang="en-US" sz="24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1"/>
                  </a:ext>
                </a:extLst>
              </a:tr>
              <a:tr h="566403">
                <a:tc>
                  <a:txBody>
                    <a:bodyPr/>
                    <a:lstStyle/>
                    <a:p>
                      <a:pPr marL="0" marR="0">
                        <a:lnSpc>
                          <a:spcPct val="115000"/>
                        </a:lnSpc>
                        <a:spcBef>
                          <a:spcPts val="0"/>
                        </a:spcBef>
                        <a:spcAft>
                          <a:spcPts val="0"/>
                        </a:spcAft>
                      </a:pPr>
                      <a:r>
                        <a:rPr lang="en-IN" sz="2100" b="0" dirty="0">
                          <a:effectLst/>
                        </a:rPr>
                        <a:t>Indirect ELISA</a:t>
                      </a:r>
                      <a:endParaRPr lang="en-US" sz="2400" b="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b="0">
                          <a:effectLst/>
                        </a:rPr>
                        <a:t>Antibody or antigen</a:t>
                      </a:r>
                      <a:endParaRPr lang="en-US" sz="2400" b="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Secondary antibody</a:t>
                      </a:r>
                      <a:endParaRPr lang="en-US" sz="24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2"/>
                  </a:ext>
                </a:extLst>
              </a:tr>
              <a:tr h="1151287">
                <a:tc>
                  <a:txBody>
                    <a:bodyPr/>
                    <a:lstStyle/>
                    <a:p>
                      <a:pPr marL="0" marR="0">
                        <a:lnSpc>
                          <a:spcPct val="115000"/>
                        </a:lnSpc>
                        <a:spcBef>
                          <a:spcPts val="0"/>
                        </a:spcBef>
                        <a:spcAft>
                          <a:spcPts val="0"/>
                        </a:spcAft>
                      </a:pPr>
                      <a:r>
                        <a:rPr lang="en-IN" sz="2100" b="0" dirty="0">
                          <a:effectLst/>
                        </a:rPr>
                        <a:t>Sandwich ELISA</a:t>
                      </a:r>
                      <a:endParaRPr lang="en-US" sz="2400" b="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b="0">
                          <a:effectLst/>
                        </a:rPr>
                        <a:t>Antigen</a:t>
                      </a:r>
                      <a:endParaRPr lang="en-US" sz="2400" b="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Primary antibody in sandwich direct ELISA </a:t>
                      </a:r>
                      <a:endParaRPr lang="en-US" sz="2400">
                        <a:effectLst/>
                      </a:endParaRPr>
                    </a:p>
                    <a:p>
                      <a:pPr marL="0" marR="0">
                        <a:lnSpc>
                          <a:spcPct val="115000"/>
                        </a:lnSpc>
                        <a:spcBef>
                          <a:spcPts val="0"/>
                        </a:spcBef>
                        <a:spcAft>
                          <a:spcPts val="0"/>
                        </a:spcAft>
                      </a:pPr>
                      <a:r>
                        <a:rPr lang="en-IN" sz="2100">
                          <a:effectLst/>
                        </a:rPr>
                        <a:t>Secondary antibody in sandwich indirect ELISA </a:t>
                      </a:r>
                      <a:endParaRPr lang="en-US" sz="24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3"/>
                  </a:ext>
                </a:extLst>
              </a:tr>
              <a:tr h="566403">
                <a:tc>
                  <a:txBody>
                    <a:bodyPr/>
                    <a:lstStyle/>
                    <a:p>
                      <a:pPr marL="0" marR="0">
                        <a:lnSpc>
                          <a:spcPct val="115000"/>
                        </a:lnSpc>
                        <a:spcBef>
                          <a:spcPts val="0"/>
                        </a:spcBef>
                        <a:spcAft>
                          <a:spcPts val="0"/>
                        </a:spcAft>
                      </a:pPr>
                      <a:r>
                        <a:rPr lang="en-IN" sz="2100" b="0" dirty="0">
                          <a:effectLst/>
                        </a:rPr>
                        <a:t>Competitive ELISA</a:t>
                      </a:r>
                      <a:endParaRPr lang="en-US" sz="2400" b="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b="0">
                          <a:effectLst/>
                        </a:rPr>
                        <a:t>Antigen or antibody</a:t>
                      </a:r>
                      <a:endParaRPr lang="en-US" sz="2400" b="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a:effectLst/>
                        </a:rPr>
                        <a:t>Secondary antibody</a:t>
                      </a:r>
                      <a:endParaRPr lang="en-US" sz="240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4"/>
                  </a:ext>
                </a:extLst>
              </a:tr>
              <a:tr h="1151287">
                <a:tc>
                  <a:txBody>
                    <a:bodyPr/>
                    <a:lstStyle/>
                    <a:p>
                      <a:pPr marL="0" marR="0">
                        <a:lnSpc>
                          <a:spcPct val="115000"/>
                        </a:lnSpc>
                        <a:spcBef>
                          <a:spcPts val="0"/>
                        </a:spcBef>
                        <a:spcAft>
                          <a:spcPts val="0"/>
                        </a:spcAft>
                      </a:pPr>
                      <a:r>
                        <a:rPr lang="en-IN" sz="2100" b="0" dirty="0">
                          <a:effectLst/>
                        </a:rPr>
                        <a:t>ELISPOT</a:t>
                      </a:r>
                      <a:endParaRPr lang="en-US" sz="2400" b="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b="0" dirty="0">
                          <a:effectLst/>
                        </a:rPr>
                        <a:t>Cells producing antibody or cytokine </a:t>
                      </a:r>
                      <a:endParaRPr lang="en-US" sz="2400" b="0" dirty="0">
                        <a:effectLst/>
                        <a:latin typeface="Times New Roman" panose="02020603050405020304" pitchFamily="18" charset="0"/>
                        <a:ea typeface="Calibri" panose="020F0502020204030204" pitchFamily="34" charset="0"/>
                      </a:endParaRPr>
                    </a:p>
                  </a:txBody>
                  <a:tcPr marT="0" marB="0"/>
                </a:tc>
                <a:tc>
                  <a:txBody>
                    <a:bodyPr/>
                    <a:lstStyle/>
                    <a:p>
                      <a:pPr marL="0" marR="0">
                        <a:lnSpc>
                          <a:spcPct val="115000"/>
                        </a:lnSpc>
                        <a:spcBef>
                          <a:spcPts val="0"/>
                        </a:spcBef>
                        <a:spcAft>
                          <a:spcPts val="0"/>
                        </a:spcAft>
                      </a:pPr>
                      <a:r>
                        <a:rPr lang="en-IN" sz="2100" dirty="0">
                          <a:effectLst/>
                        </a:rPr>
                        <a:t>Primary antibody</a:t>
                      </a:r>
                      <a:endParaRPr lang="en-US" sz="2400" dirty="0">
                        <a:effectLst/>
                        <a:latin typeface="Times New Roman" panose="02020603050405020304" pitchFamily="18" charset="0"/>
                        <a:ea typeface="Calibri" panose="020F0502020204030204" pitchFamily="34" charset="0"/>
                      </a:endParaRPr>
                    </a:p>
                  </a:txBody>
                  <a:tcPr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01966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399852"/>
            <a:ext cx="9613861" cy="1080938"/>
          </a:xfrm>
        </p:spPr>
        <p:txBody>
          <a:bodyPr>
            <a:normAutofit/>
          </a:bodyPr>
          <a:lstStyle/>
          <a:p>
            <a:r>
              <a:rPr lang="en-IN" b="1" i="1" dirty="0"/>
              <a:t>Direct ELISA</a:t>
            </a:r>
            <a:r>
              <a:rPr lang="en-IN" dirty="0"/>
              <a:t> </a:t>
            </a:r>
            <a:endParaRPr lang="en-US" dirty="0"/>
          </a:p>
        </p:txBody>
      </p:sp>
      <p:sp>
        <p:nvSpPr>
          <p:cNvPr id="3" name="Content Placeholder 2"/>
          <p:cNvSpPr>
            <a:spLocks noGrp="1"/>
          </p:cNvSpPr>
          <p:nvPr>
            <p:ph idx="1"/>
          </p:nvPr>
        </p:nvSpPr>
        <p:spPr>
          <a:xfrm>
            <a:off x="191406" y="1634973"/>
            <a:ext cx="11809187" cy="4924985"/>
          </a:xfrm>
        </p:spPr>
        <p:txBody>
          <a:bodyPr>
            <a:normAutofit/>
          </a:bodyPr>
          <a:lstStyle/>
          <a:p>
            <a:r>
              <a:rPr lang="en-IN" sz="3200" dirty="0"/>
              <a:t>Used for detection of antigen in test serum. </a:t>
            </a:r>
          </a:p>
          <a:p>
            <a:r>
              <a:rPr lang="en-IN" sz="3200" dirty="0"/>
              <a:t>Primary antibody (targeted against the serum antigen) is labelled with the enzyme. </a:t>
            </a:r>
            <a:endParaRPr lang="en-US" sz="32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5167617"/>
              </p:ext>
            </p:extLst>
          </p:nvPr>
        </p:nvGraphicFramePr>
        <p:xfrm>
          <a:off x="367341" y="3024278"/>
          <a:ext cx="11198366" cy="3535680"/>
        </p:xfrm>
        <a:graphic>
          <a:graphicData uri="http://schemas.openxmlformats.org/drawingml/2006/table">
            <a:tbl>
              <a:tblPr firstRow="1" bandRow="1">
                <a:tableStyleId>{E8B1032C-EA38-4F05-BA0D-38AFFFC7BED3}</a:tableStyleId>
              </a:tblPr>
              <a:tblGrid>
                <a:gridCol w="1111521">
                  <a:extLst>
                    <a:ext uri="{9D8B030D-6E8A-4147-A177-3AD203B41FA5}">
                      <a16:colId xmlns:a16="http://schemas.microsoft.com/office/drawing/2014/main" xmlns="" val="20000"/>
                    </a:ext>
                  </a:extLst>
                </a:gridCol>
                <a:gridCol w="10086845">
                  <a:extLst>
                    <a:ext uri="{9D8B030D-6E8A-4147-A177-3AD203B41FA5}">
                      <a16:colId xmlns:a16="http://schemas.microsoft.com/office/drawing/2014/main" xmlns="" val="20001"/>
                    </a:ext>
                  </a:extLst>
                </a:gridCol>
              </a:tblGrid>
              <a:tr h="487680">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487680">
                <a:tc>
                  <a:txBody>
                    <a:bodyPr/>
                    <a:lstStyle/>
                    <a:p>
                      <a:r>
                        <a:rPr lang="en-IN" sz="2400" dirty="0"/>
                        <a:t>Step 1</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Wells of microtiter plate are empty, not pre-coated with Ag or Ab. </a:t>
                      </a:r>
                      <a:endParaRPr lang="en-US" sz="2400" dirty="0"/>
                    </a:p>
                  </a:txBody>
                  <a:tcPr marL="121920" marR="121920" marT="60960" marB="60960"/>
                </a:tc>
                <a:extLst>
                  <a:ext uri="{0D108BD9-81ED-4DB2-BD59-A6C34878D82A}">
                    <a16:rowId xmlns:a16="http://schemas.microsoft.com/office/drawing/2014/main" xmlns="" val="10001"/>
                  </a:ext>
                </a:extLst>
              </a:tr>
              <a:tr h="853440">
                <a:tc>
                  <a:txBody>
                    <a:bodyPr/>
                    <a:lstStyle/>
                    <a:p>
                      <a:r>
                        <a:rPr lang="en-IN" sz="2400" dirty="0"/>
                        <a:t>Step-2</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Test serum (containing antigen) is added into the wells. Antigen becomes attached to the solid phase by passive adsorption.</a:t>
                      </a:r>
                      <a:endParaRPr lang="en-US" sz="2400" dirty="0"/>
                    </a:p>
                  </a:txBody>
                  <a:tcPr marL="121920" marR="121920" marT="60960" marB="60960"/>
                </a:tc>
                <a:extLst>
                  <a:ext uri="{0D108BD9-81ED-4DB2-BD59-A6C34878D82A}">
                    <a16:rowId xmlns:a16="http://schemas.microsoft.com/office/drawing/2014/main" xmlns="" val="10002"/>
                  </a:ext>
                </a:extLst>
              </a:tr>
              <a:tr h="853440">
                <a:tc>
                  <a:txBody>
                    <a:bodyPr/>
                    <a:lstStyle/>
                    <a:p>
                      <a:r>
                        <a:rPr lang="en-IN" sz="2400" dirty="0"/>
                        <a:t>Step-3</a:t>
                      </a:r>
                      <a:endParaRPr lang="en-US" sz="2400" dirty="0"/>
                    </a:p>
                  </a:txBody>
                  <a:tcPr marL="121920" marR="121920" marT="60960" marB="60960"/>
                </a:tc>
                <a:tc>
                  <a:txBody>
                    <a:bodyPr/>
                    <a:lstStyle/>
                    <a:p>
                      <a:pPr lvl="0"/>
                      <a:r>
                        <a:rPr lang="en-IN" sz="2400" dirty="0"/>
                        <a:t>After washing, the enzyme-labelled primary antibodies (raised in rabbits) are added. </a:t>
                      </a:r>
                      <a:endParaRPr lang="en-US" sz="2400" dirty="0"/>
                    </a:p>
                  </a:txBody>
                  <a:tcPr marL="121920" marR="121920" marT="60960" marB="60960"/>
                </a:tc>
                <a:extLst>
                  <a:ext uri="{0D108BD9-81ED-4DB2-BD59-A6C34878D82A}">
                    <a16:rowId xmlns:a16="http://schemas.microsoft.com/office/drawing/2014/main" xmlns="" val="10003"/>
                  </a:ext>
                </a:extLst>
              </a:tr>
              <a:tr h="649833">
                <a:tc>
                  <a:txBody>
                    <a:bodyPr/>
                    <a:lstStyle/>
                    <a:p>
                      <a:r>
                        <a:rPr lang="en-IN" sz="2400" dirty="0"/>
                        <a:t>Step-4</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After washing, a substrate- chromogen system is added and colour is measured. </a:t>
                      </a:r>
                      <a:endParaRPr lang="en-US" sz="2400" dirty="0"/>
                    </a:p>
                  </a:txBody>
                  <a:tcPr marL="121920" marR="121920" marT="60960" marB="6096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02461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738885"/>
            <a:ext cx="10994760" cy="814427"/>
          </a:xfrm>
        </p:spPr>
        <p:txBody>
          <a:bodyPr>
            <a:normAutofit/>
          </a:bodyPr>
          <a:lstStyle/>
          <a:p>
            <a:r>
              <a:rPr lang="en-IN" b="1" i="1"/>
              <a:t>Direct ELISA</a:t>
            </a:r>
            <a:r>
              <a:rPr lang="en-IN"/>
              <a:t> </a:t>
            </a:r>
            <a:endParaRPr lang="en-US" dirty="0"/>
          </a:p>
        </p:txBody>
      </p:sp>
      <p:sp>
        <p:nvSpPr>
          <p:cNvPr id="3" name="Content Placeholder 2"/>
          <p:cNvSpPr>
            <a:spLocks noGrp="1"/>
          </p:cNvSpPr>
          <p:nvPr>
            <p:ph idx="1"/>
          </p:nvPr>
        </p:nvSpPr>
        <p:spPr>
          <a:xfrm>
            <a:off x="0" y="2043925"/>
            <a:ext cx="12000593" cy="4682945"/>
          </a:xfrm>
        </p:spPr>
        <p:txBody>
          <a:bodyPr/>
          <a:lstStyle/>
          <a:p>
            <a:r>
              <a:rPr lang="en-US" dirty="0"/>
              <a:t>Well + Ag (test serum) + primary Ab-Enzyme + substrate- chromogen → Colour change.</a:t>
            </a:r>
          </a:p>
        </p:txBody>
      </p:sp>
      <p:pic>
        <p:nvPicPr>
          <p:cNvPr id="6" name="Picture 5"/>
          <p:cNvPicPr>
            <a:picLocks noChangeAspect="1"/>
          </p:cNvPicPr>
          <p:nvPr/>
        </p:nvPicPr>
        <p:blipFill>
          <a:blip r:embed="rId2"/>
          <a:stretch>
            <a:fillRect/>
          </a:stretch>
        </p:blipFill>
        <p:spPr>
          <a:xfrm>
            <a:off x="8335674" y="2614574"/>
            <a:ext cx="3005741" cy="2913823"/>
          </a:xfrm>
          <a:prstGeom prst="rect">
            <a:avLst/>
          </a:prstGeom>
          <a:ln>
            <a:solidFill>
              <a:schemeClr val="tx2">
                <a:lumMod val="60000"/>
                <a:lumOff val="40000"/>
              </a:schemeClr>
            </a:solidFill>
          </a:ln>
        </p:spPr>
      </p:pic>
    </p:spTree>
    <p:extLst>
      <p:ext uri="{BB962C8B-B14F-4D97-AF65-F5344CB8AC3E}">
        <p14:creationId xmlns:p14="http://schemas.microsoft.com/office/powerpoint/2010/main" val="962673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1" y="299294"/>
            <a:ext cx="9613861" cy="1080938"/>
          </a:xfrm>
        </p:spPr>
        <p:txBody>
          <a:bodyPr>
            <a:normAutofit/>
          </a:bodyPr>
          <a:lstStyle/>
          <a:p>
            <a:r>
              <a:rPr lang="en-IN" b="1" i="1" dirty="0"/>
              <a:t>Indirect ELISA – Antibody detection</a:t>
            </a:r>
            <a:r>
              <a:rPr lang="en-IN" dirty="0"/>
              <a:t> </a:t>
            </a:r>
            <a:endParaRPr lang="en-US" dirty="0"/>
          </a:p>
        </p:txBody>
      </p:sp>
      <p:sp>
        <p:nvSpPr>
          <p:cNvPr id="3" name="Content Placeholder 2"/>
          <p:cNvSpPr>
            <a:spLocks noGrp="1"/>
          </p:cNvSpPr>
          <p:nvPr>
            <p:ph idx="1"/>
          </p:nvPr>
        </p:nvSpPr>
        <p:spPr>
          <a:xfrm>
            <a:off x="191407" y="1431366"/>
            <a:ext cx="11809187" cy="4924985"/>
          </a:xfrm>
        </p:spPr>
        <p:txBody>
          <a:bodyPr>
            <a:normAutofit/>
          </a:bodyPr>
          <a:lstStyle/>
          <a:p>
            <a:r>
              <a:rPr lang="en-IN" sz="2667" dirty="0"/>
              <a:t>It differs from the direct ELISA in that the secondary antibody (Ab targeted to Fc region of any human Ig) is labelled with enzyme instead of primary antibody.</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51178458"/>
              </p:ext>
            </p:extLst>
          </p:nvPr>
        </p:nvGraphicFramePr>
        <p:xfrm>
          <a:off x="598621" y="2614573"/>
          <a:ext cx="11198366" cy="3901440"/>
        </p:xfrm>
        <a:graphic>
          <a:graphicData uri="http://schemas.openxmlformats.org/drawingml/2006/table">
            <a:tbl>
              <a:tblPr firstRow="1" bandRow="1">
                <a:tableStyleId>{E8B1032C-EA38-4F05-BA0D-38AFFFC7BED3}</a:tableStyleId>
              </a:tblPr>
              <a:tblGrid>
                <a:gridCol w="1111521">
                  <a:extLst>
                    <a:ext uri="{9D8B030D-6E8A-4147-A177-3AD203B41FA5}">
                      <a16:colId xmlns:a16="http://schemas.microsoft.com/office/drawing/2014/main" xmlns="" val="20000"/>
                    </a:ext>
                  </a:extLst>
                </a:gridCol>
                <a:gridCol w="10086845">
                  <a:extLst>
                    <a:ext uri="{9D8B030D-6E8A-4147-A177-3AD203B41FA5}">
                      <a16:colId xmlns:a16="http://schemas.microsoft.com/office/drawing/2014/main" xmlns="" val="20001"/>
                    </a:ext>
                  </a:extLst>
                </a:gridCol>
              </a:tblGrid>
              <a:tr h="487680">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487680">
                <a:tc>
                  <a:txBody>
                    <a:bodyPr/>
                    <a:lstStyle/>
                    <a:p>
                      <a:r>
                        <a:rPr lang="en-IN" sz="2400" dirty="0"/>
                        <a:t>Step 1</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Solid phase of the wells of microtiter plates are pre-coated with the Ag. </a:t>
                      </a:r>
                      <a:endParaRPr lang="en-US" sz="2400" dirty="0"/>
                    </a:p>
                  </a:txBody>
                  <a:tcPr marL="121920" marR="121920" marT="60960" marB="60960"/>
                </a:tc>
                <a:extLst>
                  <a:ext uri="{0D108BD9-81ED-4DB2-BD59-A6C34878D82A}">
                    <a16:rowId xmlns:a16="http://schemas.microsoft.com/office/drawing/2014/main" xmlns="" val="10001"/>
                  </a:ext>
                </a:extLst>
              </a:tr>
              <a:tr h="853440">
                <a:tc>
                  <a:txBody>
                    <a:bodyPr/>
                    <a:lstStyle/>
                    <a:p>
                      <a:r>
                        <a:rPr lang="en-IN" sz="2400" dirty="0"/>
                        <a:t>Step-2</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Test serum (containing primary Ab specific to the Ag) is added to the wells. Ab gets attached to the Ag coated on the well.</a:t>
                      </a:r>
                      <a:endParaRPr lang="en-US" sz="2400" dirty="0"/>
                    </a:p>
                  </a:txBody>
                  <a:tcPr marL="121920" marR="121920" marT="60960" marB="60960"/>
                </a:tc>
                <a:extLst>
                  <a:ext uri="{0D108BD9-81ED-4DB2-BD59-A6C34878D82A}">
                    <a16:rowId xmlns:a16="http://schemas.microsoft.com/office/drawing/2014/main" xmlns="" val="10002"/>
                  </a:ext>
                </a:extLst>
              </a:tr>
              <a:tr h="853440">
                <a:tc>
                  <a:txBody>
                    <a:bodyPr/>
                    <a:lstStyle/>
                    <a:p>
                      <a:r>
                        <a:rPr lang="en-IN" sz="2400" dirty="0"/>
                        <a:t>Step-3</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After washing, enzyme-labelled secondary Ab (anti-human immunoglobulin) is added. </a:t>
                      </a:r>
                      <a:endParaRPr lang="en-US" sz="2400" dirty="0"/>
                    </a:p>
                  </a:txBody>
                  <a:tcPr marL="121920" marR="121920" marT="60960" marB="60960"/>
                </a:tc>
                <a:extLst>
                  <a:ext uri="{0D108BD9-81ED-4DB2-BD59-A6C34878D82A}">
                    <a16:rowId xmlns:a16="http://schemas.microsoft.com/office/drawing/2014/main" xmlns="" val="10003"/>
                  </a:ext>
                </a:extLst>
              </a:tr>
              <a:tr h="487680">
                <a:tc>
                  <a:txBody>
                    <a:bodyPr/>
                    <a:lstStyle/>
                    <a:p>
                      <a:r>
                        <a:rPr lang="en-IN" sz="2400" dirty="0"/>
                        <a:t>Step-4</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After washing, a substrate-chromogen system is added and colour is developed. </a:t>
                      </a:r>
                      <a:endParaRPr lang="en-US" sz="2400" dirty="0"/>
                    </a:p>
                  </a:txBody>
                  <a:tcPr marL="121920" marR="121920" marT="60960" marB="6096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51682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749567"/>
            <a:ext cx="10994760" cy="814427"/>
          </a:xfrm>
        </p:spPr>
        <p:txBody>
          <a:bodyPr>
            <a:normAutofit/>
          </a:bodyPr>
          <a:lstStyle/>
          <a:p>
            <a:r>
              <a:rPr lang="en-IN" b="1" i="1" dirty="0"/>
              <a:t>Indirect ELISA</a:t>
            </a:r>
            <a:r>
              <a:rPr lang="en-IN" dirty="0"/>
              <a:t> </a:t>
            </a:r>
            <a:endParaRPr lang="en-US" dirty="0"/>
          </a:p>
        </p:txBody>
      </p:sp>
      <p:sp>
        <p:nvSpPr>
          <p:cNvPr id="3" name="Content Placeholder 2"/>
          <p:cNvSpPr>
            <a:spLocks noGrp="1"/>
          </p:cNvSpPr>
          <p:nvPr>
            <p:ph idx="1"/>
          </p:nvPr>
        </p:nvSpPr>
        <p:spPr>
          <a:xfrm>
            <a:off x="0" y="2022097"/>
            <a:ext cx="12000593" cy="4682945"/>
          </a:xfrm>
        </p:spPr>
        <p:txBody>
          <a:bodyPr>
            <a:normAutofit/>
          </a:bodyPr>
          <a:lstStyle/>
          <a:p>
            <a:r>
              <a:rPr lang="en-US" sz="3333" dirty="0"/>
              <a:t>Wells are coated with Ag + primary Ab (test serum) + secondary Ab-Enzyme + substrate- chromogen → development of color.</a:t>
            </a:r>
          </a:p>
        </p:txBody>
      </p:sp>
      <p:pic>
        <p:nvPicPr>
          <p:cNvPr id="2" name="Picture 1"/>
          <p:cNvPicPr>
            <a:picLocks noChangeAspect="1"/>
          </p:cNvPicPr>
          <p:nvPr/>
        </p:nvPicPr>
        <p:blipFill>
          <a:blip r:embed="rId2"/>
          <a:stretch>
            <a:fillRect/>
          </a:stretch>
        </p:blipFill>
        <p:spPr>
          <a:xfrm>
            <a:off x="7317640" y="3090980"/>
            <a:ext cx="4050408" cy="3392120"/>
          </a:xfrm>
          <a:prstGeom prst="rect">
            <a:avLst/>
          </a:prstGeom>
          <a:ln>
            <a:solidFill>
              <a:schemeClr val="tx2">
                <a:lumMod val="60000"/>
                <a:lumOff val="40000"/>
              </a:schemeClr>
            </a:solidFill>
          </a:ln>
        </p:spPr>
      </p:pic>
    </p:spTree>
    <p:extLst>
      <p:ext uri="{BB962C8B-B14F-4D97-AF65-F5344CB8AC3E}">
        <p14:creationId xmlns:p14="http://schemas.microsoft.com/office/powerpoint/2010/main" val="63751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PROPERTIES OF ANTIGEN ANTIBODY REACTIONS</a:t>
            </a:r>
            <a:br>
              <a:rPr lang="en-US" b="1" dirty="0"/>
            </a:br>
            <a:endParaRPr lang="en-US" b="1" dirty="0"/>
          </a:p>
        </p:txBody>
      </p:sp>
      <p:sp>
        <p:nvSpPr>
          <p:cNvPr id="3" name="Content Placeholder 2"/>
          <p:cNvSpPr>
            <a:spLocks noGrp="1"/>
          </p:cNvSpPr>
          <p:nvPr>
            <p:ph idx="1"/>
          </p:nvPr>
        </p:nvSpPr>
        <p:spPr>
          <a:xfrm>
            <a:off x="13461" y="2177086"/>
            <a:ext cx="12178539" cy="4924989"/>
          </a:xfrm>
        </p:spPr>
        <p:txBody>
          <a:bodyPr>
            <a:normAutofit/>
          </a:bodyPr>
          <a:lstStyle/>
          <a:p>
            <a:r>
              <a:rPr lang="en-US" dirty="0"/>
              <a:t>Avidity: Term used to describe the affinities of all the binding sites when multivalent antibody reacts with a complex antigen carrying multiple epitopes. </a:t>
            </a:r>
          </a:p>
          <a:p>
            <a:pPr marL="0" indent="0">
              <a:buNone/>
            </a:pPr>
            <a:endParaRPr lang="en-US" dirty="0"/>
          </a:p>
          <a:p>
            <a:pPr lvl="1">
              <a:buFont typeface="Courier New" panose="02070309020205020404" pitchFamily="49" charset="0"/>
              <a:buChar char="o"/>
            </a:pPr>
            <a:r>
              <a:rPr lang="en-US" dirty="0"/>
              <a:t>When a complex antigen carrying multiple epitopes reacts with a multivalent antibody; the total strength (i.e. avidity) would be much higher than the individual affinity at each binding site. </a:t>
            </a:r>
          </a:p>
          <a:p>
            <a:pPr marL="457200" lvl="1" indent="0">
              <a:buNone/>
            </a:pPr>
            <a:endParaRPr lang="en-US" dirty="0"/>
          </a:p>
          <a:p>
            <a:pPr lvl="1">
              <a:buFont typeface="Courier New" panose="02070309020205020404" pitchFamily="49" charset="0"/>
              <a:buChar char="o"/>
            </a:pPr>
            <a:r>
              <a:rPr lang="en-US" dirty="0"/>
              <a:t>Avidity is not exactly equal but lower than the sum of all affinities.</a:t>
            </a:r>
          </a:p>
          <a:p>
            <a:pPr marL="457200" lvl="1" indent="0">
              <a:buNone/>
            </a:pPr>
            <a:endParaRPr lang="en-US" dirty="0"/>
          </a:p>
          <a:p>
            <a:pPr lvl="1">
              <a:buFont typeface="Courier New" panose="02070309020205020404" pitchFamily="49" charset="0"/>
              <a:buChar char="o"/>
            </a:pPr>
            <a:r>
              <a:rPr lang="en-US" dirty="0"/>
              <a:t>This difference is primarily due to geometry of antigen antibody binding.</a:t>
            </a:r>
          </a:p>
        </p:txBody>
      </p:sp>
    </p:spTree>
    <p:extLst>
      <p:ext uri="{BB962C8B-B14F-4D97-AF65-F5344CB8AC3E}">
        <p14:creationId xmlns:p14="http://schemas.microsoft.com/office/powerpoint/2010/main" val="4023387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t>Indirect ELISA – Antigen detection</a:t>
            </a:r>
            <a:r>
              <a:rPr lang="en-IN" dirty="0"/>
              <a:t> </a:t>
            </a:r>
            <a:endParaRPr lang="en-US" dirty="0"/>
          </a:p>
        </p:txBody>
      </p:sp>
      <p:sp>
        <p:nvSpPr>
          <p:cNvPr id="3" name="Content Placeholder 2"/>
          <p:cNvSpPr>
            <a:spLocks noGrp="1"/>
          </p:cNvSpPr>
          <p:nvPr>
            <p:ph idx="1"/>
          </p:nvPr>
        </p:nvSpPr>
        <p:spPr>
          <a:xfrm>
            <a:off x="191407" y="1431366"/>
            <a:ext cx="11809187" cy="4924985"/>
          </a:xfrm>
        </p:spPr>
        <p:txBody>
          <a:bodyPr>
            <a:normAutofit/>
          </a:bodyPr>
          <a:lstStyle/>
          <a:p>
            <a:r>
              <a:rPr lang="en-IN" dirty="0"/>
              <a:t>Wells are empty, not pre-coated with Ag or Ab.</a:t>
            </a: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75648736"/>
              </p:ext>
            </p:extLst>
          </p:nvPr>
        </p:nvGraphicFramePr>
        <p:xfrm>
          <a:off x="191407" y="2207360"/>
          <a:ext cx="11809186" cy="3780436"/>
        </p:xfrm>
        <a:graphic>
          <a:graphicData uri="http://schemas.openxmlformats.org/drawingml/2006/table">
            <a:tbl>
              <a:tblPr firstRow="1" bandRow="1">
                <a:tableStyleId>{E8B1032C-EA38-4F05-BA0D-38AFFFC7BED3}</a:tableStyleId>
              </a:tblPr>
              <a:tblGrid>
                <a:gridCol w="1172149">
                  <a:extLst>
                    <a:ext uri="{9D8B030D-6E8A-4147-A177-3AD203B41FA5}">
                      <a16:colId xmlns:a16="http://schemas.microsoft.com/office/drawing/2014/main" xmlns="" val="20000"/>
                    </a:ext>
                  </a:extLst>
                </a:gridCol>
                <a:gridCol w="10637037">
                  <a:extLst>
                    <a:ext uri="{9D8B030D-6E8A-4147-A177-3AD203B41FA5}">
                      <a16:colId xmlns:a16="http://schemas.microsoft.com/office/drawing/2014/main" xmlns="" val="20001"/>
                    </a:ext>
                  </a:extLst>
                </a:gridCol>
              </a:tblGrid>
              <a:tr h="487680">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733960">
                <a:tc>
                  <a:txBody>
                    <a:bodyPr/>
                    <a:lstStyle/>
                    <a:p>
                      <a:r>
                        <a:rPr lang="en-IN" sz="2400" dirty="0"/>
                        <a:t>Step 1</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kern="1200" dirty="0">
                          <a:solidFill>
                            <a:schemeClr val="tx1"/>
                          </a:solidFill>
                          <a:effectLst/>
                          <a:latin typeface="+mn-lt"/>
                          <a:ea typeface="+mn-ea"/>
                          <a:cs typeface="+mn-cs"/>
                        </a:rPr>
                        <a:t>Test antigen (serum) is added to the well. The Ag gets absorbed onto the well.</a:t>
                      </a:r>
                      <a:endParaRPr lang="en-US" sz="2400" dirty="0"/>
                    </a:p>
                  </a:txBody>
                  <a:tcPr marL="121920" marR="121920" marT="60960" marB="60960"/>
                </a:tc>
                <a:extLst>
                  <a:ext uri="{0D108BD9-81ED-4DB2-BD59-A6C34878D82A}">
                    <a16:rowId xmlns:a16="http://schemas.microsoft.com/office/drawing/2014/main" xmlns="" val="10001"/>
                  </a:ext>
                </a:extLst>
              </a:tr>
              <a:tr h="853440">
                <a:tc>
                  <a:txBody>
                    <a:bodyPr/>
                    <a:lstStyle/>
                    <a:p>
                      <a:r>
                        <a:rPr lang="en-IN" sz="2400" dirty="0"/>
                        <a:t>Step-2</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kern="1200" dirty="0">
                          <a:solidFill>
                            <a:schemeClr val="tx1"/>
                          </a:solidFill>
                          <a:effectLst/>
                          <a:latin typeface="+mn-lt"/>
                          <a:ea typeface="+mn-ea"/>
                          <a:cs typeface="+mn-cs"/>
                        </a:rPr>
                        <a:t>Primary antibody raised in rabbits (reagent) is added. The Ag binds to the primary antibody. </a:t>
                      </a:r>
                      <a:endParaRPr lang="en-US" sz="2400" dirty="0"/>
                    </a:p>
                  </a:txBody>
                  <a:tcPr marL="121920" marR="121920" marT="60960" marB="60960"/>
                </a:tc>
                <a:extLst>
                  <a:ext uri="{0D108BD9-81ED-4DB2-BD59-A6C34878D82A}">
                    <a16:rowId xmlns:a16="http://schemas.microsoft.com/office/drawing/2014/main" xmlns="" val="10002"/>
                  </a:ext>
                </a:extLst>
              </a:tr>
              <a:tr h="732436">
                <a:tc>
                  <a:txBody>
                    <a:bodyPr/>
                    <a:lstStyle/>
                    <a:p>
                      <a:r>
                        <a:rPr lang="en-IN" sz="2400" dirty="0"/>
                        <a:t>Step-3</a:t>
                      </a:r>
                      <a:endParaRPr lang="en-US" sz="2400" dirty="0"/>
                    </a:p>
                  </a:txBody>
                  <a:tcPr marL="121920" marR="121920" marT="60960" marB="60960"/>
                </a:tc>
                <a:tc>
                  <a:txBody>
                    <a:bodyPr/>
                    <a:lstStyle/>
                    <a:p>
                      <a:pPr lvl="0"/>
                      <a:r>
                        <a:rPr lang="en-IN" sz="2400" kern="1200" dirty="0">
                          <a:solidFill>
                            <a:schemeClr val="tx1"/>
                          </a:solidFill>
                          <a:effectLst/>
                          <a:latin typeface="+mn-lt"/>
                          <a:ea typeface="+mn-ea"/>
                          <a:cs typeface="+mn-cs"/>
                        </a:rPr>
                        <a:t>After washing, enzyme-labelled secondary Ab (anti-rabbit Ab)</a:t>
                      </a:r>
                      <a:r>
                        <a:rPr lang="en-IN" sz="2400" b="1" i="1" kern="1200" dirty="0">
                          <a:solidFill>
                            <a:schemeClr val="tx1"/>
                          </a:solidFill>
                          <a:effectLst/>
                          <a:latin typeface="+mn-lt"/>
                          <a:ea typeface="+mn-ea"/>
                          <a:cs typeface="+mn-cs"/>
                        </a:rPr>
                        <a:t> </a:t>
                      </a:r>
                      <a:r>
                        <a:rPr lang="en-IN" sz="2400" kern="1200" dirty="0">
                          <a:solidFill>
                            <a:schemeClr val="tx1"/>
                          </a:solidFill>
                          <a:effectLst/>
                          <a:latin typeface="+mn-lt"/>
                          <a:ea typeface="+mn-ea"/>
                          <a:cs typeface="+mn-cs"/>
                        </a:rPr>
                        <a:t>is added. </a:t>
                      </a:r>
                      <a:endParaRPr lang="en-US" sz="2400" dirty="0"/>
                    </a:p>
                  </a:txBody>
                  <a:tcPr marL="121920" marR="121920" marT="60960" marB="60960"/>
                </a:tc>
                <a:extLst>
                  <a:ext uri="{0D108BD9-81ED-4DB2-BD59-A6C34878D82A}">
                    <a16:rowId xmlns:a16="http://schemas.microsoft.com/office/drawing/2014/main" xmlns="" val="10003"/>
                  </a:ext>
                </a:extLst>
              </a:tr>
              <a:tr h="737924">
                <a:tc>
                  <a:txBody>
                    <a:bodyPr/>
                    <a:lstStyle/>
                    <a:p>
                      <a:r>
                        <a:rPr lang="en-IN" sz="2400" dirty="0"/>
                        <a:t>Step-4</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kern="1200" dirty="0">
                          <a:solidFill>
                            <a:schemeClr val="tx1"/>
                          </a:solidFill>
                          <a:effectLst/>
                          <a:latin typeface="+mn-lt"/>
                          <a:ea typeface="+mn-ea"/>
                          <a:cs typeface="+mn-cs"/>
                        </a:rPr>
                        <a:t>After washing, a substrate- chromogen system is added and colour is developed.</a:t>
                      </a:r>
                      <a:endParaRPr lang="en-US" sz="2400" dirty="0"/>
                    </a:p>
                  </a:txBody>
                  <a:tcPr marL="121920" marR="121920" marT="60960" marB="6096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18191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374900"/>
            <a:ext cx="10994760" cy="814427"/>
          </a:xfrm>
        </p:spPr>
        <p:txBody>
          <a:bodyPr>
            <a:normAutofit/>
          </a:bodyPr>
          <a:lstStyle/>
          <a:p>
            <a:r>
              <a:rPr lang="en-IN" b="1" i="1" dirty="0"/>
              <a:t>Indirect ELISA</a:t>
            </a:r>
            <a:r>
              <a:rPr lang="en-IN" dirty="0"/>
              <a:t> </a:t>
            </a:r>
            <a:endParaRPr lang="en-US" dirty="0"/>
          </a:p>
        </p:txBody>
      </p:sp>
      <p:sp>
        <p:nvSpPr>
          <p:cNvPr id="3" name="Content Placeholder 2"/>
          <p:cNvSpPr>
            <a:spLocks noGrp="1"/>
          </p:cNvSpPr>
          <p:nvPr>
            <p:ph idx="1"/>
          </p:nvPr>
        </p:nvSpPr>
        <p:spPr>
          <a:xfrm>
            <a:off x="0" y="1955149"/>
            <a:ext cx="12000593" cy="4682945"/>
          </a:xfrm>
        </p:spPr>
        <p:txBody>
          <a:bodyPr>
            <a:normAutofit/>
          </a:bodyPr>
          <a:lstStyle/>
          <a:p>
            <a:r>
              <a:rPr lang="en-US" sz="3200" dirty="0"/>
              <a:t>Ag (test serum) added, gets adsorbed to well + primary Ab + secondary Ab-Enzyme + substrate- chromogen → development of color.</a:t>
            </a:r>
            <a:endParaRPr lang="en-US" sz="3333" dirty="0"/>
          </a:p>
        </p:txBody>
      </p:sp>
      <p:pic>
        <p:nvPicPr>
          <p:cNvPr id="6" name="Picture 5"/>
          <p:cNvPicPr>
            <a:picLocks noChangeAspect="1"/>
          </p:cNvPicPr>
          <p:nvPr/>
        </p:nvPicPr>
        <p:blipFill>
          <a:blip r:embed="rId2"/>
          <a:stretch>
            <a:fillRect/>
          </a:stretch>
        </p:blipFill>
        <p:spPr>
          <a:xfrm>
            <a:off x="7308763" y="3652681"/>
            <a:ext cx="3868527" cy="3094712"/>
          </a:xfrm>
          <a:prstGeom prst="rect">
            <a:avLst/>
          </a:prstGeom>
          <a:ln>
            <a:solidFill>
              <a:schemeClr val="tx2">
                <a:lumMod val="60000"/>
                <a:lumOff val="40000"/>
              </a:schemeClr>
            </a:solidFill>
          </a:ln>
        </p:spPr>
      </p:pic>
    </p:spTree>
    <p:extLst>
      <p:ext uri="{BB962C8B-B14F-4D97-AF65-F5344CB8AC3E}">
        <p14:creationId xmlns:p14="http://schemas.microsoft.com/office/powerpoint/2010/main" val="30399351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t>Sandwich ELISA</a:t>
            </a:r>
            <a:r>
              <a:rPr lang="en-IN" dirty="0"/>
              <a:t> </a:t>
            </a:r>
            <a:endParaRPr lang="en-US" dirty="0"/>
          </a:p>
        </p:txBody>
      </p:sp>
      <p:sp>
        <p:nvSpPr>
          <p:cNvPr id="3" name="Content Placeholder 2"/>
          <p:cNvSpPr>
            <a:spLocks noGrp="1"/>
          </p:cNvSpPr>
          <p:nvPr>
            <p:ph idx="1"/>
          </p:nvPr>
        </p:nvSpPr>
        <p:spPr>
          <a:xfrm>
            <a:off x="0" y="2014370"/>
            <a:ext cx="12192000" cy="4963417"/>
          </a:xfrm>
        </p:spPr>
        <p:txBody>
          <a:bodyPr>
            <a:normAutofit/>
          </a:bodyPr>
          <a:lstStyle/>
          <a:p>
            <a:r>
              <a:rPr lang="en-IN" sz="3467" dirty="0"/>
              <a:t>Detects the antigen in test serum.</a:t>
            </a:r>
          </a:p>
          <a:p>
            <a:r>
              <a:rPr lang="en-IN" sz="3467" dirty="0"/>
              <a:t>So named because the antigen gets sandwiched between a capture antibody and a detector antibody. </a:t>
            </a:r>
          </a:p>
          <a:p>
            <a:r>
              <a:rPr lang="en-IN" sz="3467" dirty="0"/>
              <a:t>There are two types of sandwich ELISA:</a:t>
            </a:r>
          </a:p>
          <a:p>
            <a:pPr lvl="1">
              <a:buFont typeface="Courier New" panose="02070309020205020404" pitchFamily="49" charset="0"/>
              <a:buChar char="o"/>
            </a:pPr>
            <a:r>
              <a:rPr lang="en-IN" sz="3467" dirty="0"/>
              <a:t>Direct - detector antibody is a primary antibody.</a:t>
            </a:r>
          </a:p>
          <a:p>
            <a:pPr lvl="1">
              <a:buFont typeface="Courier New" panose="02070309020205020404" pitchFamily="49" charset="0"/>
              <a:buChar char="o"/>
            </a:pPr>
            <a:r>
              <a:rPr lang="en-IN" sz="3467" dirty="0"/>
              <a:t>Indirect - detector antibody is a secondary antibody.</a:t>
            </a:r>
            <a:endParaRPr lang="en-US" sz="3467" dirty="0"/>
          </a:p>
        </p:txBody>
      </p:sp>
    </p:spTree>
    <p:extLst>
      <p:ext uri="{BB962C8B-B14F-4D97-AF65-F5344CB8AC3E}">
        <p14:creationId xmlns:p14="http://schemas.microsoft.com/office/powerpoint/2010/main" val="2470861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effectLst/>
              </a:rPr>
              <a:t>Direct sandwich ELISA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82755385"/>
              </p:ext>
            </p:extLst>
          </p:nvPr>
        </p:nvGraphicFramePr>
        <p:xfrm>
          <a:off x="191407" y="1596541"/>
          <a:ext cx="11809186" cy="4632960"/>
        </p:xfrm>
        <a:graphic>
          <a:graphicData uri="http://schemas.openxmlformats.org/drawingml/2006/table">
            <a:tbl>
              <a:tblPr firstRow="1" bandRow="1">
                <a:tableStyleId>{E8B1032C-EA38-4F05-BA0D-38AFFFC7BED3}</a:tableStyleId>
              </a:tblPr>
              <a:tblGrid>
                <a:gridCol w="1172149">
                  <a:extLst>
                    <a:ext uri="{9D8B030D-6E8A-4147-A177-3AD203B41FA5}">
                      <a16:colId xmlns:a16="http://schemas.microsoft.com/office/drawing/2014/main" xmlns="" val="20000"/>
                    </a:ext>
                  </a:extLst>
                </a:gridCol>
                <a:gridCol w="10637037">
                  <a:extLst>
                    <a:ext uri="{9D8B030D-6E8A-4147-A177-3AD203B41FA5}">
                      <a16:colId xmlns:a16="http://schemas.microsoft.com/office/drawing/2014/main" xmlns="" val="20001"/>
                    </a:ext>
                  </a:extLst>
                </a:gridCol>
              </a:tblGrid>
              <a:tr h="487680">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853440">
                <a:tc>
                  <a:txBody>
                    <a:bodyPr/>
                    <a:lstStyle/>
                    <a:p>
                      <a:r>
                        <a:rPr lang="en-IN" sz="2400" dirty="0"/>
                        <a:t>Step 1</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Microtiter well is pre-coated with the capture antibody (monoclonal Ab raised in rabbit) targeted against the test antigen. </a:t>
                      </a:r>
                      <a:endParaRPr lang="en-US" sz="2400" dirty="0"/>
                    </a:p>
                  </a:txBody>
                  <a:tcPr marL="121920" marR="121920" marT="60960" marB="60960"/>
                </a:tc>
                <a:extLst>
                  <a:ext uri="{0D108BD9-81ED-4DB2-BD59-A6C34878D82A}">
                    <a16:rowId xmlns:a16="http://schemas.microsoft.com/office/drawing/2014/main" xmlns="" val="10001"/>
                  </a:ext>
                </a:extLst>
              </a:tr>
              <a:tr h="853440">
                <a:tc>
                  <a:txBody>
                    <a:bodyPr/>
                    <a:lstStyle/>
                    <a:p>
                      <a:r>
                        <a:rPr lang="en-IN" sz="2400" dirty="0"/>
                        <a:t>Step-2</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Test serum (containing antigen) is added to the wells. Ag gets attached to the capture antibody coated on the well.</a:t>
                      </a:r>
                      <a:endParaRPr lang="en-US" sz="2400" dirty="0"/>
                    </a:p>
                  </a:txBody>
                  <a:tcPr marL="121920" marR="121920" marT="60960" marB="60960"/>
                </a:tc>
                <a:extLst>
                  <a:ext uri="{0D108BD9-81ED-4DB2-BD59-A6C34878D82A}">
                    <a16:rowId xmlns:a16="http://schemas.microsoft.com/office/drawing/2014/main" xmlns="" val="10002"/>
                  </a:ext>
                </a:extLst>
              </a:tr>
              <a:tr h="935143">
                <a:tc>
                  <a:txBody>
                    <a:bodyPr/>
                    <a:lstStyle/>
                    <a:p>
                      <a:r>
                        <a:rPr lang="en-IN" sz="2400" dirty="0"/>
                        <a:t>Step-3</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After washing, an enzyme labelled primary ‘detector antibody’ specific for the antigen is added. The detector antibody can be same as the capture antibody. </a:t>
                      </a:r>
                      <a:endParaRPr lang="en-US" sz="2400" dirty="0"/>
                    </a:p>
                  </a:txBody>
                  <a:tcPr marL="121920" marR="121920" marT="60960" marB="60960"/>
                </a:tc>
                <a:extLst>
                  <a:ext uri="{0D108BD9-81ED-4DB2-BD59-A6C34878D82A}">
                    <a16:rowId xmlns:a16="http://schemas.microsoft.com/office/drawing/2014/main" xmlns="" val="10003"/>
                  </a:ext>
                </a:extLst>
              </a:tr>
              <a:tr h="853440">
                <a:tc>
                  <a:txBody>
                    <a:bodyPr/>
                    <a:lstStyle/>
                    <a:p>
                      <a:r>
                        <a:rPr lang="en-IN" sz="2400" dirty="0"/>
                        <a:t>Step-4</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After washing, a substrate-chromogen system is added and colour is developed. </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121920" marR="121920" marT="60960" marB="6096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83425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38826"/>
            <a:ext cx="12000593" cy="4682945"/>
          </a:xfrm>
        </p:spPr>
        <p:txBody>
          <a:bodyPr>
            <a:normAutofit/>
          </a:bodyPr>
          <a:lstStyle/>
          <a:p>
            <a:r>
              <a:rPr lang="en-IN" sz="3200" dirty="0"/>
              <a:t>Wells coated with capture Ab + Ag (test serum) + primary Ab-enzyme + substrate- chromogen → colour </a:t>
            </a:r>
            <a:endParaRPr lang="en-US" sz="3333" dirty="0"/>
          </a:p>
        </p:txBody>
      </p:sp>
      <p:sp>
        <p:nvSpPr>
          <p:cNvPr id="7" name="Title 1"/>
          <p:cNvSpPr txBox="1">
            <a:spLocks/>
          </p:cNvSpPr>
          <p:nvPr/>
        </p:nvSpPr>
        <p:spPr>
          <a:xfrm>
            <a:off x="801820" y="578100"/>
            <a:ext cx="10994760" cy="814427"/>
          </a:xfrm>
          <a:prstGeom prst="rect">
            <a:avLst/>
          </a:prstGeom>
        </p:spPr>
        <p:txBody>
          <a:bodyPr vert="horz" lIns="121920" tIns="60960" rIns="121920" bIns="60960" rtlCol="0" anchor="ctr">
            <a:normAutofit fontScale="97500" lnSpcReduction="10000"/>
          </a:bodyPr>
          <a:lstStyle>
            <a:lvl1pPr algn="r"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IN" sz="4800" b="1" i="1" dirty="0">
                <a:solidFill>
                  <a:schemeClr val="tx1"/>
                </a:solidFill>
                <a:effectLst/>
              </a:rPr>
              <a:t>Direct sandwich ELISA</a:t>
            </a:r>
            <a:endParaRPr lang="en-US" sz="4800" dirty="0">
              <a:solidFill>
                <a:schemeClr val="tx1"/>
              </a:solidFill>
            </a:endParaRPr>
          </a:p>
        </p:txBody>
      </p:sp>
      <p:pic>
        <p:nvPicPr>
          <p:cNvPr id="8" name="Picture 7"/>
          <p:cNvPicPr>
            <a:picLocks noChangeAspect="1"/>
          </p:cNvPicPr>
          <p:nvPr/>
        </p:nvPicPr>
        <p:blipFill>
          <a:blip r:embed="rId2"/>
          <a:stretch>
            <a:fillRect/>
          </a:stretch>
        </p:blipFill>
        <p:spPr>
          <a:xfrm>
            <a:off x="7954680" y="2818181"/>
            <a:ext cx="3014953" cy="3124236"/>
          </a:xfrm>
          <a:prstGeom prst="rect">
            <a:avLst/>
          </a:prstGeom>
          <a:ln>
            <a:solidFill>
              <a:schemeClr val="tx2">
                <a:lumMod val="60000"/>
                <a:lumOff val="40000"/>
              </a:schemeClr>
            </a:solidFill>
          </a:ln>
        </p:spPr>
      </p:pic>
    </p:spTree>
    <p:extLst>
      <p:ext uri="{BB962C8B-B14F-4D97-AF65-F5344CB8AC3E}">
        <p14:creationId xmlns:p14="http://schemas.microsoft.com/office/powerpoint/2010/main" val="37117136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i="1" dirty="0">
                <a:effectLst/>
              </a:rPr>
              <a:t>Indirect sandwich ELISA</a:t>
            </a:r>
            <a:endParaRPr lang="en-US" dirty="0"/>
          </a:p>
        </p:txBody>
      </p:sp>
      <p:sp>
        <p:nvSpPr>
          <p:cNvPr id="3" name="Rectangle 2"/>
          <p:cNvSpPr/>
          <p:nvPr/>
        </p:nvSpPr>
        <p:spPr>
          <a:xfrm>
            <a:off x="191406" y="2245190"/>
            <a:ext cx="11809187" cy="2878480"/>
          </a:xfrm>
          <a:prstGeom prst="rect">
            <a:avLst/>
          </a:prstGeom>
        </p:spPr>
        <p:txBody>
          <a:bodyPr wrap="square">
            <a:spAutoFit/>
          </a:bodyPr>
          <a:lstStyle/>
          <a:p>
            <a:pPr marL="380990" indent="-380990">
              <a:lnSpc>
                <a:spcPct val="115000"/>
              </a:lnSpc>
              <a:buFont typeface="Arial" panose="020B0604020202020204" pitchFamily="34" charset="0"/>
              <a:buChar char="•"/>
            </a:pPr>
            <a:r>
              <a:rPr lang="en-IN" sz="3200" dirty="0">
                <a:latin typeface="Times New Roman" panose="02020603050405020304" pitchFamily="18" charset="0"/>
                <a:ea typeface="Calibri" panose="020F0502020204030204" pitchFamily="34" charset="0"/>
              </a:rPr>
              <a:t>Primary antibody and the capture antibody belong to different species. More so, the primary antibody is not labelled with enzyme. </a:t>
            </a:r>
          </a:p>
          <a:p>
            <a:pPr marL="380990" indent="-380990">
              <a:lnSpc>
                <a:spcPct val="115000"/>
              </a:lnSpc>
              <a:buFont typeface="Arial" panose="020B0604020202020204" pitchFamily="34" charset="0"/>
              <a:buChar char="•"/>
            </a:pPr>
            <a:r>
              <a:rPr lang="en-IN" sz="3200" dirty="0">
                <a:latin typeface="Times New Roman" panose="02020603050405020304" pitchFamily="18" charset="0"/>
                <a:ea typeface="Calibri" panose="020F0502020204030204" pitchFamily="34" charset="0"/>
              </a:rPr>
              <a:t>Another enzyme-labelled secondary antibody targeted against the primary antibody is added. </a:t>
            </a:r>
          </a:p>
          <a:p>
            <a:pPr marL="380990" indent="-380990">
              <a:lnSpc>
                <a:spcPct val="115000"/>
              </a:lnSpc>
              <a:buFont typeface="Arial" panose="020B0604020202020204" pitchFamily="34" charset="0"/>
              <a:buChar char="•"/>
            </a:pPr>
            <a:r>
              <a:rPr lang="en-IN" sz="3200" dirty="0">
                <a:latin typeface="Times New Roman" panose="02020603050405020304" pitchFamily="18" charset="0"/>
                <a:ea typeface="Calibri" panose="020F0502020204030204" pitchFamily="34" charset="0"/>
              </a:rPr>
              <a:t>More specific than direct sandwich ELISA.</a:t>
            </a:r>
            <a:endParaRPr lang="en-US" sz="3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140240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75250"/>
            <a:ext cx="12000593" cy="4682945"/>
          </a:xfrm>
        </p:spPr>
        <p:txBody>
          <a:bodyPr>
            <a:normAutofit/>
          </a:bodyPr>
          <a:lstStyle/>
          <a:p>
            <a:r>
              <a:rPr lang="en-US" sz="3200" dirty="0"/>
              <a:t>Wells coated with capture Ab + Ag (test serum) + primary Ab + secondary Ab- enzyme + substrate- chromogen → color.</a:t>
            </a:r>
            <a:endParaRPr lang="en-US" sz="3333" dirty="0"/>
          </a:p>
        </p:txBody>
      </p:sp>
      <p:sp>
        <p:nvSpPr>
          <p:cNvPr id="7" name="Title 1"/>
          <p:cNvSpPr txBox="1">
            <a:spLocks/>
          </p:cNvSpPr>
          <p:nvPr/>
        </p:nvSpPr>
        <p:spPr>
          <a:xfrm>
            <a:off x="810697" y="747853"/>
            <a:ext cx="10994760" cy="814427"/>
          </a:xfrm>
          <a:prstGeom prst="rect">
            <a:avLst/>
          </a:prstGeom>
        </p:spPr>
        <p:txBody>
          <a:bodyPr vert="horz" lIns="121920" tIns="60960" rIns="121920" bIns="60960" rtlCol="0" anchor="ctr">
            <a:normAutofit fontScale="97500" lnSpcReduction="10000"/>
          </a:bodyPr>
          <a:lstStyle>
            <a:lvl1pPr algn="r"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IN" sz="4800" b="1" i="1" dirty="0">
                <a:solidFill>
                  <a:schemeClr val="tx1"/>
                </a:solidFill>
                <a:effectLst/>
              </a:rPr>
              <a:t>Indirect sandwich ELISA</a:t>
            </a:r>
            <a:endParaRPr lang="en-US" sz="4800" dirty="0">
              <a:solidFill>
                <a:schemeClr val="tx1"/>
              </a:solidFill>
            </a:endParaRPr>
          </a:p>
        </p:txBody>
      </p:sp>
      <p:pic>
        <p:nvPicPr>
          <p:cNvPr id="2" name="Picture 1"/>
          <p:cNvPicPr>
            <a:picLocks noChangeAspect="1"/>
          </p:cNvPicPr>
          <p:nvPr/>
        </p:nvPicPr>
        <p:blipFill>
          <a:blip r:embed="rId2"/>
          <a:stretch>
            <a:fillRect/>
          </a:stretch>
        </p:blipFill>
        <p:spPr>
          <a:xfrm>
            <a:off x="8132067" y="2818181"/>
            <a:ext cx="3013552" cy="3019831"/>
          </a:xfrm>
          <a:prstGeom prst="rect">
            <a:avLst/>
          </a:prstGeom>
          <a:ln>
            <a:solidFill>
              <a:schemeClr val="tx2">
                <a:lumMod val="60000"/>
                <a:lumOff val="40000"/>
              </a:schemeClr>
            </a:solidFill>
          </a:ln>
        </p:spPr>
      </p:pic>
    </p:spTree>
    <p:extLst>
      <p:ext uri="{BB962C8B-B14F-4D97-AF65-F5344CB8AC3E}">
        <p14:creationId xmlns:p14="http://schemas.microsoft.com/office/powerpoint/2010/main" val="354946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11383503"/>
              </p:ext>
            </p:extLst>
          </p:nvPr>
        </p:nvGraphicFramePr>
        <p:xfrm>
          <a:off x="95701" y="2580125"/>
          <a:ext cx="12000593" cy="3413760"/>
        </p:xfrm>
        <a:graphic>
          <a:graphicData uri="http://schemas.openxmlformats.org/drawingml/2006/table">
            <a:tbl>
              <a:tblPr firstRow="1" bandRow="1">
                <a:tableStyleId>{E8B1032C-EA38-4F05-BA0D-38AFFFC7BED3}</a:tableStyleId>
              </a:tblPr>
              <a:tblGrid>
                <a:gridCol w="1191148">
                  <a:extLst>
                    <a:ext uri="{9D8B030D-6E8A-4147-A177-3AD203B41FA5}">
                      <a16:colId xmlns:a16="http://schemas.microsoft.com/office/drawing/2014/main" xmlns="" val="20000"/>
                    </a:ext>
                  </a:extLst>
                </a:gridCol>
                <a:gridCol w="10809445">
                  <a:extLst>
                    <a:ext uri="{9D8B030D-6E8A-4147-A177-3AD203B41FA5}">
                      <a16:colId xmlns:a16="http://schemas.microsoft.com/office/drawing/2014/main" xmlns="" val="20001"/>
                    </a:ext>
                  </a:extLst>
                </a:gridCol>
              </a:tblGrid>
              <a:tr h="487680">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853440">
                <a:tc>
                  <a:txBody>
                    <a:bodyPr/>
                    <a:lstStyle/>
                    <a:p>
                      <a:r>
                        <a:rPr lang="en-IN" sz="2400" dirty="0"/>
                        <a:t>Step 1</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Primary antibody is first incubated in a solution with a serum sample containing the test antigen.</a:t>
                      </a:r>
                      <a:endParaRPr lang="en-US" sz="2400" dirty="0"/>
                    </a:p>
                  </a:txBody>
                  <a:tcPr marL="121920" marR="121920" marT="60960" marB="60960"/>
                </a:tc>
                <a:extLst>
                  <a:ext uri="{0D108BD9-81ED-4DB2-BD59-A6C34878D82A}">
                    <a16:rowId xmlns:a16="http://schemas.microsoft.com/office/drawing/2014/main" xmlns="" val="10001"/>
                  </a:ext>
                </a:extLst>
              </a:tr>
              <a:tr h="853440">
                <a:tc>
                  <a:txBody>
                    <a:bodyPr/>
                    <a:lstStyle/>
                    <a:p>
                      <a:r>
                        <a:rPr lang="en-IN" sz="2400" dirty="0"/>
                        <a:t>Step-2</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Antigen-antibody mixture is then added to the microtiter well pre-coated with the same type of antigen.</a:t>
                      </a:r>
                      <a:endParaRPr lang="en-US" sz="2400" dirty="0"/>
                    </a:p>
                  </a:txBody>
                  <a:tcPr marL="121920" marR="121920" marT="60960" marB="60960"/>
                </a:tc>
                <a:extLst>
                  <a:ext uri="{0D108BD9-81ED-4DB2-BD59-A6C34878D82A}">
                    <a16:rowId xmlns:a16="http://schemas.microsoft.com/office/drawing/2014/main" xmlns="" val="10002"/>
                  </a:ext>
                </a:extLst>
              </a:tr>
              <a:tr h="1219200">
                <a:tc>
                  <a:txBody>
                    <a:bodyPr/>
                    <a:lstStyle/>
                    <a:p>
                      <a:r>
                        <a:rPr lang="en-IN" sz="2400" dirty="0"/>
                        <a:t>Step-3</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Free antibodies bind to the antigen coated on the well. More the test antigens present in the sample, lesser free antibodies will be available to bind to the antigens coated onto well. </a:t>
                      </a:r>
                      <a:endParaRPr lang="en-US" sz="2400" dirty="0"/>
                    </a:p>
                  </a:txBody>
                  <a:tcPr marL="121920" marR="121920" marT="60960" marB="60960"/>
                </a:tc>
                <a:extLst>
                  <a:ext uri="{0D108BD9-81ED-4DB2-BD59-A6C34878D82A}">
                    <a16:rowId xmlns:a16="http://schemas.microsoft.com/office/drawing/2014/main" xmlns="" val="10003"/>
                  </a:ext>
                </a:extLst>
              </a:tr>
            </a:tbl>
          </a:graphicData>
        </a:graphic>
      </p:graphicFrame>
      <p:sp>
        <p:nvSpPr>
          <p:cNvPr id="7" name="Title 1"/>
          <p:cNvSpPr>
            <a:spLocks noGrp="1"/>
          </p:cNvSpPr>
          <p:nvPr>
            <p:ph type="title"/>
          </p:nvPr>
        </p:nvSpPr>
        <p:spPr>
          <a:xfrm>
            <a:off x="598620" y="374900"/>
            <a:ext cx="10994760" cy="814427"/>
          </a:xfrm>
        </p:spPr>
        <p:txBody>
          <a:bodyPr>
            <a:normAutofit fontScale="90000"/>
          </a:bodyPr>
          <a:lstStyle/>
          <a:p>
            <a:r>
              <a:rPr lang="en-IN" b="1" i="1" dirty="0"/>
              <a:t/>
            </a:r>
            <a:br>
              <a:rPr lang="en-IN" b="1" i="1" dirty="0"/>
            </a:br>
            <a:r>
              <a:rPr lang="en-IN" b="1" i="1" dirty="0"/>
              <a:t>Competitive ELISA</a:t>
            </a:r>
            <a:r>
              <a:rPr lang="en-US" dirty="0"/>
              <a:t/>
            </a:r>
            <a:br>
              <a:rPr lang="en-US" dirty="0"/>
            </a:br>
            <a:endParaRPr lang="en-US" dirty="0"/>
          </a:p>
        </p:txBody>
      </p:sp>
      <p:sp>
        <p:nvSpPr>
          <p:cNvPr id="8" name="Rectangle 7"/>
          <p:cNvSpPr/>
          <p:nvPr/>
        </p:nvSpPr>
        <p:spPr>
          <a:xfrm>
            <a:off x="143554" y="1472129"/>
            <a:ext cx="11904889" cy="1077218"/>
          </a:xfrm>
          <a:prstGeom prst="rect">
            <a:avLst/>
          </a:prstGeom>
        </p:spPr>
        <p:txBody>
          <a:bodyPr wrap="square">
            <a:spAutoFit/>
          </a:bodyPr>
          <a:lstStyle/>
          <a:p>
            <a:pPr marL="380990" indent="-380990">
              <a:buFont typeface="Arial" panose="020B0604020202020204" pitchFamily="34" charset="0"/>
              <a:buChar char="•"/>
            </a:pPr>
            <a:r>
              <a:rPr lang="en-IN" sz="3200" dirty="0"/>
              <a:t>Example: Indirect competitive ELISA format used for antigen detection.</a:t>
            </a:r>
            <a:endParaRPr lang="en-US" sz="3200" dirty="0"/>
          </a:p>
        </p:txBody>
      </p:sp>
    </p:spTree>
    <p:extLst>
      <p:ext uri="{BB962C8B-B14F-4D97-AF65-F5344CB8AC3E}">
        <p14:creationId xmlns:p14="http://schemas.microsoft.com/office/powerpoint/2010/main" val="1450204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43635168"/>
              </p:ext>
            </p:extLst>
          </p:nvPr>
        </p:nvGraphicFramePr>
        <p:xfrm>
          <a:off x="95703" y="2025894"/>
          <a:ext cx="12000593" cy="2926080"/>
        </p:xfrm>
        <a:graphic>
          <a:graphicData uri="http://schemas.openxmlformats.org/drawingml/2006/table">
            <a:tbl>
              <a:tblPr firstRow="1" bandRow="1">
                <a:tableStyleId>{E8B1032C-EA38-4F05-BA0D-38AFFFC7BED3}</a:tableStyleId>
              </a:tblPr>
              <a:tblGrid>
                <a:gridCol w="1191148">
                  <a:extLst>
                    <a:ext uri="{9D8B030D-6E8A-4147-A177-3AD203B41FA5}">
                      <a16:colId xmlns:a16="http://schemas.microsoft.com/office/drawing/2014/main" xmlns="" val="20000"/>
                    </a:ext>
                  </a:extLst>
                </a:gridCol>
                <a:gridCol w="10809445">
                  <a:extLst>
                    <a:ext uri="{9D8B030D-6E8A-4147-A177-3AD203B41FA5}">
                      <a16:colId xmlns:a16="http://schemas.microsoft.com/office/drawing/2014/main" xmlns="" val="20001"/>
                    </a:ext>
                  </a:extLst>
                </a:gridCol>
              </a:tblGrid>
              <a:tr h="443586">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776276">
                <a:tc>
                  <a:txBody>
                    <a:bodyPr/>
                    <a:lstStyle/>
                    <a:p>
                      <a:r>
                        <a:rPr lang="en-IN" sz="2400" dirty="0"/>
                        <a:t>Step-4</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After washing (to remove free antibodies and antigens), enzyme-conjugated secondary antibody is added. </a:t>
                      </a:r>
                      <a:endParaRPr lang="en-US" sz="2400" dirty="0"/>
                    </a:p>
                  </a:txBody>
                  <a:tcPr marL="121920" marR="121920" marT="60960" marB="60960"/>
                </a:tc>
                <a:extLst>
                  <a:ext uri="{0D108BD9-81ED-4DB2-BD59-A6C34878D82A}">
                    <a16:rowId xmlns:a16="http://schemas.microsoft.com/office/drawing/2014/main" xmlns="" val="10001"/>
                  </a:ext>
                </a:extLst>
              </a:tr>
              <a:tr h="1441655">
                <a:tc>
                  <a:txBody>
                    <a:bodyPr/>
                    <a:lstStyle/>
                    <a:p>
                      <a:r>
                        <a:rPr lang="en-IN" sz="2400" dirty="0"/>
                        <a:t>Step-5- </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After washing, a substrate- chromogen system is added and colour is developed. Intensity of the colour is </a:t>
                      </a:r>
                      <a:r>
                        <a:rPr lang="en-IN" sz="2400" b="1" i="1" dirty="0"/>
                        <a:t>inversely proportional</a:t>
                      </a:r>
                      <a:r>
                        <a:rPr lang="en-IN" sz="2400" dirty="0"/>
                        <a:t> to the amount of antigen present in the test serum.</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L="121920" marR="121920" marT="60960" marB="60960"/>
                </a:tc>
                <a:extLst>
                  <a:ext uri="{0D108BD9-81ED-4DB2-BD59-A6C34878D82A}">
                    <a16:rowId xmlns:a16="http://schemas.microsoft.com/office/drawing/2014/main" xmlns="" val="10002"/>
                  </a:ext>
                </a:extLst>
              </a:tr>
            </a:tbl>
          </a:graphicData>
        </a:graphic>
      </p:graphicFrame>
      <p:sp>
        <p:nvSpPr>
          <p:cNvPr id="7" name="Title 1"/>
          <p:cNvSpPr>
            <a:spLocks noGrp="1"/>
          </p:cNvSpPr>
          <p:nvPr>
            <p:ph type="title"/>
          </p:nvPr>
        </p:nvSpPr>
        <p:spPr>
          <a:xfrm>
            <a:off x="598620" y="374900"/>
            <a:ext cx="10994760" cy="814427"/>
          </a:xfrm>
        </p:spPr>
        <p:txBody>
          <a:bodyPr>
            <a:normAutofit fontScale="90000"/>
          </a:bodyPr>
          <a:lstStyle/>
          <a:p>
            <a:r>
              <a:rPr lang="en-IN" b="1" i="1" dirty="0"/>
              <a:t/>
            </a:r>
            <a:br>
              <a:rPr lang="en-IN" b="1" i="1" dirty="0"/>
            </a:br>
            <a:r>
              <a:rPr lang="en-IN" b="1" i="1" dirty="0"/>
              <a:t>Competitive ELISA</a:t>
            </a:r>
            <a:r>
              <a:rPr lang="en-US" dirty="0"/>
              <a:t/>
            </a:r>
            <a:br>
              <a:rPr lang="en-US" dirty="0"/>
            </a:br>
            <a:endParaRPr lang="en-US" dirty="0"/>
          </a:p>
        </p:txBody>
      </p:sp>
      <p:pic>
        <p:nvPicPr>
          <p:cNvPr id="6" name="Picture 5"/>
          <p:cNvPicPr>
            <a:picLocks noChangeAspect="1"/>
          </p:cNvPicPr>
          <p:nvPr/>
        </p:nvPicPr>
        <p:blipFill>
          <a:blip r:embed="rId2"/>
          <a:stretch>
            <a:fillRect/>
          </a:stretch>
        </p:blipFill>
        <p:spPr>
          <a:xfrm>
            <a:off x="6694620" y="4840357"/>
            <a:ext cx="5497380" cy="1896367"/>
          </a:xfrm>
          <a:prstGeom prst="rect">
            <a:avLst/>
          </a:prstGeom>
          <a:ln>
            <a:solidFill>
              <a:schemeClr val="tx2">
                <a:lumMod val="60000"/>
                <a:lumOff val="40000"/>
              </a:schemeClr>
            </a:solidFill>
          </a:ln>
        </p:spPr>
      </p:pic>
    </p:spTree>
    <p:extLst>
      <p:ext uri="{BB962C8B-B14F-4D97-AF65-F5344CB8AC3E}">
        <p14:creationId xmlns:p14="http://schemas.microsoft.com/office/powerpoint/2010/main" val="34029169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Competitive ELISA </a:t>
            </a:r>
            <a:endParaRPr lang="en-US" dirty="0"/>
          </a:p>
        </p:txBody>
      </p:sp>
      <p:sp>
        <p:nvSpPr>
          <p:cNvPr id="3" name="Content Placeholder 2"/>
          <p:cNvSpPr>
            <a:spLocks noGrp="1"/>
          </p:cNvSpPr>
          <p:nvPr>
            <p:ph idx="1"/>
          </p:nvPr>
        </p:nvSpPr>
        <p:spPr>
          <a:xfrm>
            <a:off x="0" y="2280702"/>
            <a:ext cx="11593381" cy="4886552"/>
          </a:xfrm>
        </p:spPr>
        <p:txBody>
          <a:bodyPr/>
          <a:lstStyle/>
          <a:p>
            <a:r>
              <a:rPr lang="en-IN" dirty="0"/>
              <a:t>Can also be used for the detection of antibody in serum. </a:t>
            </a:r>
          </a:p>
          <a:p>
            <a:r>
              <a:rPr lang="en-IN" dirty="0"/>
              <a:t>Different formats are available such as direct, indirect and sandwich formats. </a:t>
            </a:r>
          </a:p>
        </p:txBody>
      </p:sp>
    </p:spTree>
    <p:extLst>
      <p:ext uri="{BB962C8B-B14F-4D97-AF65-F5344CB8AC3E}">
        <p14:creationId xmlns:p14="http://schemas.microsoft.com/office/powerpoint/2010/main" val="140530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PROPERTIES OF ANTIGEN ANTIBODY REACTIONS</a:t>
            </a:r>
            <a:br>
              <a:rPr lang="en-US" b="1" dirty="0"/>
            </a:br>
            <a:endParaRPr lang="en-US" b="1" dirty="0"/>
          </a:p>
        </p:txBody>
      </p:sp>
      <p:sp>
        <p:nvSpPr>
          <p:cNvPr id="3" name="Content Placeholder 2"/>
          <p:cNvSpPr>
            <a:spLocks noGrp="1"/>
          </p:cNvSpPr>
          <p:nvPr>
            <p:ph idx="1"/>
          </p:nvPr>
        </p:nvSpPr>
        <p:spPr>
          <a:xfrm>
            <a:off x="-132194" y="2394951"/>
            <a:ext cx="12178539" cy="3626492"/>
          </a:xfrm>
        </p:spPr>
        <p:txBody>
          <a:bodyPr>
            <a:normAutofit/>
          </a:bodyPr>
          <a:lstStyle/>
          <a:p>
            <a:pPr lvl="1">
              <a:buFont typeface="Courier New" panose="02070309020205020404" pitchFamily="49" charset="0"/>
              <a:buChar char="o"/>
            </a:pPr>
            <a:r>
              <a:rPr lang="en-US" sz="3333" dirty="0"/>
              <a:t>Avidity is a better indicator of strength of an antigen antibody reaction. </a:t>
            </a:r>
          </a:p>
          <a:p>
            <a:pPr marL="457200" lvl="1" indent="0">
              <a:buNone/>
            </a:pPr>
            <a:endParaRPr lang="en-US" sz="3333" dirty="0"/>
          </a:p>
          <a:p>
            <a:pPr lvl="1">
              <a:buFont typeface="Courier New" panose="02070309020205020404" pitchFamily="49" charset="0"/>
              <a:buChar char="o"/>
            </a:pPr>
            <a:r>
              <a:rPr lang="en-US" sz="3333" dirty="0"/>
              <a:t>Avidity of an antibody can compensate for its low affinity. </a:t>
            </a:r>
          </a:p>
          <a:p>
            <a:pPr lvl="2">
              <a:buFont typeface="Wingdings" panose="05000000000000000000" pitchFamily="2" charset="2"/>
              <a:buChar char="Ø"/>
            </a:pPr>
            <a:r>
              <a:rPr lang="en-US" sz="2933" dirty="0"/>
              <a:t>For example, IgM has a low affinity than IgG but it is multivalent (10 valencies), therefore has a much higher avidity. It can bind to an antigen more effectively than IgG.</a:t>
            </a:r>
          </a:p>
          <a:p>
            <a:endParaRPr lang="en-US" dirty="0"/>
          </a:p>
        </p:txBody>
      </p:sp>
    </p:spTree>
    <p:extLst>
      <p:ext uri="{BB962C8B-B14F-4D97-AF65-F5344CB8AC3E}">
        <p14:creationId xmlns:p14="http://schemas.microsoft.com/office/powerpoint/2010/main" val="2966028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Advantage of ELISA</a:t>
            </a:r>
            <a:r>
              <a:rPr lang="en-IN" dirty="0"/>
              <a:t> </a:t>
            </a:r>
            <a:r>
              <a:rPr lang="en-US" dirty="0"/>
              <a:t/>
            </a:r>
            <a:br>
              <a:rPr lang="en-US" dirty="0"/>
            </a:br>
            <a:endParaRPr lang="en-US" dirty="0"/>
          </a:p>
        </p:txBody>
      </p:sp>
      <p:sp>
        <p:nvSpPr>
          <p:cNvPr id="3" name="Content Placeholder 2"/>
          <p:cNvSpPr>
            <a:spLocks noGrp="1"/>
          </p:cNvSpPr>
          <p:nvPr>
            <p:ph idx="1"/>
          </p:nvPr>
        </p:nvSpPr>
        <p:spPr>
          <a:xfrm>
            <a:off x="39906" y="1973129"/>
            <a:ext cx="12112188" cy="4884871"/>
          </a:xfrm>
        </p:spPr>
        <p:txBody>
          <a:bodyPr>
            <a:normAutofit fontScale="85000" lnSpcReduction="20000"/>
          </a:bodyPr>
          <a:lstStyle/>
          <a:p>
            <a:pPr lvl="0"/>
            <a:r>
              <a:rPr lang="en-IN" sz="3600" dirty="0"/>
              <a:t>Method of choice for detection of antigens/antibodies in serum -  in big laboratories as large number of samples can be tested together using the 96 well microtiter plate. </a:t>
            </a:r>
          </a:p>
          <a:p>
            <a:pPr marL="0" lvl="0" indent="0">
              <a:buNone/>
            </a:pPr>
            <a:endParaRPr lang="en-US" sz="3600" dirty="0"/>
          </a:p>
          <a:p>
            <a:pPr lvl="0"/>
            <a:r>
              <a:rPr lang="en-IN" sz="3600" dirty="0"/>
              <a:t>Economical, takes 2-3 hours for performing the assay.</a:t>
            </a:r>
          </a:p>
          <a:p>
            <a:pPr marL="0" lvl="0" indent="0">
              <a:buNone/>
            </a:pPr>
            <a:endParaRPr lang="en-US" sz="3600" dirty="0"/>
          </a:p>
          <a:p>
            <a:pPr lvl="0"/>
            <a:r>
              <a:rPr lang="en-IN" sz="3600" dirty="0"/>
              <a:t>Most sensitive immunoassay - commonly used for performing screening test at blood banks and tertiary care sites.</a:t>
            </a:r>
          </a:p>
          <a:p>
            <a:pPr marL="0" lvl="0" indent="0">
              <a:buNone/>
            </a:pPr>
            <a:endParaRPr lang="en-US" sz="3600" dirty="0"/>
          </a:p>
          <a:p>
            <a:pPr lvl="0"/>
            <a:r>
              <a:rPr lang="en-IN" sz="3600" dirty="0"/>
              <a:t>Specificity used to be low - But now, with use of more purified recombinant and synthetic antigens, and monoclonal antibodies, ELISA has become more specific. </a:t>
            </a:r>
            <a:endParaRPr lang="en-US" sz="3600" dirty="0"/>
          </a:p>
          <a:p>
            <a:endParaRPr lang="en-US" dirty="0"/>
          </a:p>
        </p:txBody>
      </p:sp>
    </p:spTree>
    <p:extLst>
      <p:ext uri="{BB962C8B-B14F-4D97-AF65-F5344CB8AC3E}">
        <p14:creationId xmlns:p14="http://schemas.microsoft.com/office/powerpoint/2010/main" val="25132506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Disadvantage of ELISA</a:t>
            </a:r>
            <a:r>
              <a:rPr lang="en-IN" dirty="0"/>
              <a:t> </a:t>
            </a:r>
            <a:r>
              <a:rPr lang="en-US" dirty="0"/>
              <a:t/>
            </a:r>
            <a:br>
              <a:rPr lang="en-US" dirty="0"/>
            </a:br>
            <a:endParaRPr lang="en-US" dirty="0"/>
          </a:p>
        </p:txBody>
      </p:sp>
      <p:sp>
        <p:nvSpPr>
          <p:cNvPr id="3" name="Content Placeholder 2"/>
          <p:cNvSpPr>
            <a:spLocks noGrp="1"/>
          </p:cNvSpPr>
          <p:nvPr>
            <p:ph idx="1"/>
          </p:nvPr>
        </p:nvSpPr>
        <p:spPr>
          <a:xfrm>
            <a:off x="97654" y="2017292"/>
            <a:ext cx="12192000" cy="4682945"/>
          </a:xfrm>
        </p:spPr>
        <p:txBody>
          <a:bodyPr>
            <a:normAutofit lnSpcReduction="10000"/>
          </a:bodyPr>
          <a:lstStyle/>
          <a:p>
            <a:pPr lvl="0"/>
            <a:r>
              <a:rPr lang="en-IN" sz="3333" dirty="0"/>
              <a:t>Small laboratories with less sample load - ELISA is less preferred than rapid tests as the later can be done on individual samples.</a:t>
            </a:r>
          </a:p>
          <a:p>
            <a:pPr marL="0" lvl="0" indent="0">
              <a:buNone/>
            </a:pPr>
            <a:endParaRPr lang="en-US" sz="3333" dirty="0"/>
          </a:p>
          <a:p>
            <a:pPr lvl="0"/>
            <a:r>
              <a:rPr lang="en-IN" sz="3333" dirty="0"/>
              <a:t>More time (2-3 hours) compared to rapid tests which take 10-20 minutes.</a:t>
            </a:r>
          </a:p>
          <a:p>
            <a:pPr marL="0" lvl="0" indent="0">
              <a:buNone/>
            </a:pPr>
            <a:endParaRPr lang="en-US" sz="3333" dirty="0"/>
          </a:p>
          <a:p>
            <a:pPr lvl="0"/>
            <a:r>
              <a:rPr lang="en-IN" sz="3333" dirty="0"/>
              <a:t>Needs expensive equipments such as ELISA washer and reader.</a:t>
            </a:r>
            <a:endParaRPr lang="en-US" sz="3333" dirty="0"/>
          </a:p>
          <a:p>
            <a:endParaRPr lang="en-US" dirty="0"/>
          </a:p>
        </p:txBody>
      </p:sp>
    </p:spTree>
    <p:extLst>
      <p:ext uri="{BB962C8B-B14F-4D97-AF65-F5344CB8AC3E}">
        <p14:creationId xmlns:p14="http://schemas.microsoft.com/office/powerpoint/2010/main" val="1556166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
            </a:r>
            <a:br>
              <a:rPr lang="en-IN" b="1" dirty="0"/>
            </a:br>
            <a:r>
              <a:rPr lang="en-IN" b="1" dirty="0"/>
              <a:t>Applications of ELISA</a:t>
            </a:r>
            <a:r>
              <a:rPr lang="en-US" dirty="0"/>
              <a:t/>
            </a:r>
            <a:br>
              <a:rPr lang="en-US" dirty="0"/>
            </a:br>
            <a:endParaRPr lang="en-US" dirty="0"/>
          </a:p>
        </p:txBody>
      </p:sp>
      <p:sp>
        <p:nvSpPr>
          <p:cNvPr id="3" name="Content Placeholder 2"/>
          <p:cNvSpPr>
            <a:spLocks noGrp="1"/>
          </p:cNvSpPr>
          <p:nvPr>
            <p:ph idx="1"/>
          </p:nvPr>
        </p:nvSpPr>
        <p:spPr>
          <a:xfrm>
            <a:off x="0" y="1943351"/>
            <a:ext cx="12192000" cy="4682952"/>
          </a:xfrm>
        </p:spPr>
        <p:txBody>
          <a:bodyPr/>
          <a:lstStyle/>
          <a:p>
            <a:pPr lvl="0"/>
            <a:r>
              <a:rPr lang="en-IN" sz="3333" b="1" dirty="0"/>
              <a:t>ELISA used for antigen detection</a:t>
            </a:r>
            <a:r>
              <a:rPr lang="en-IN" sz="3333" b="1" i="1" dirty="0"/>
              <a:t> </a:t>
            </a:r>
            <a:r>
              <a:rPr lang="en-IN" sz="3333" dirty="0"/>
              <a:t>-hepatitis B [hepatitis B surface antigen (HBsAg) and pre-core antigen (</a:t>
            </a:r>
            <a:r>
              <a:rPr lang="en-IN" sz="3333" dirty="0" err="1"/>
              <a:t>HBeAg</a:t>
            </a:r>
            <a:r>
              <a:rPr lang="en-IN" sz="3333" dirty="0"/>
              <a:t>)], NS1 antigen for dengue etc.</a:t>
            </a:r>
          </a:p>
          <a:p>
            <a:pPr marL="0" lvl="0" indent="0">
              <a:buNone/>
            </a:pPr>
            <a:endParaRPr lang="en-US" sz="3333" dirty="0"/>
          </a:p>
          <a:p>
            <a:pPr lvl="0"/>
            <a:r>
              <a:rPr lang="en-IN" sz="3333" b="1" dirty="0"/>
              <a:t>ELISA can also be used for antibody detection </a:t>
            </a:r>
            <a:r>
              <a:rPr lang="en-IN" sz="3333" dirty="0"/>
              <a:t>against</a:t>
            </a:r>
            <a:r>
              <a:rPr lang="en-IN" sz="3333" b="1" i="1" dirty="0"/>
              <a:t> </a:t>
            </a:r>
            <a:r>
              <a:rPr lang="en-IN" sz="3333" dirty="0"/>
              <a:t>hepatitis B, hepatitis C, HIV, dengue, EBV, HSV, toxoplasmosis, leishmaniasis, etc.</a:t>
            </a:r>
            <a:endParaRPr lang="en-US" sz="3333" dirty="0"/>
          </a:p>
          <a:p>
            <a:endParaRPr lang="en-US" dirty="0"/>
          </a:p>
        </p:txBody>
      </p:sp>
    </p:spTree>
    <p:extLst>
      <p:ext uri="{BB962C8B-B14F-4D97-AF65-F5344CB8AC3E}">
        <p14:creationId xmlns:p14="http://schemas.microsoft.com/office/powerpoint/2010/main" val="428452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effectLst/>
              </a:rPr>
              <a:t>IMMUNOFLUORESCENCE ASSAY</a:t>
            </a:r>
            <a:endParaRPr lang="en-US" dirty="0"/>
          </a:p>
        </p:txBody>
      </p:sp>
      <p:sp>
        <p:nvSpPr>
          <p:cNvPr id="3" name="Content Placeholder 2"/>
          <p:cNvSpPr>
            <a:spLocks noGrp="1"/>
          </p:cNvSpPr>
          <p:nvPr>
            <p:ph idx="1"/>
          </p:nvPr>
        </p:nvSpPr>
        <p:spPr>
          <a:xfrm>
            <a:off x="132302" y="2017803"/>
            <a:ext cx="11927395" cy="4617377"/>
          </a:xfrm>
        </p:spPr>
        <p:txBody>
          <a:bodyPr/>
          <a:lstStyle/>
          <a:p>
            <a:r>
              <a:rPr lang="en-IN" sz="3333" dirty="0"/>
              <a:t>Technique similar to ELISA, but differs by some important features:</a:t>
            </a:r>
            <a:endParaRPr lang="en-US" sz="3333" dirty="0"/>
          </a:p>
          <a:p>
            <a:pPr lvl="1">
              <a:buFont typeface="Courier New" panose="02070309020205020404" pitchFamily="49" charset="0"/>
              <a:buChar char="o"/>
            </a:pPr>
            <a:r>
              <a:rPr lang="en-IN" sz="3333" dirty="0"/>
              <a:t>Fluorescent dye is used instead of enzyme for labelling of antibody.</a:t>
            </a:r>
          </a:p>
          <a:p>
            <a:pPr marL="457200" lvl="1" indent="0">
              <a:buNone/>
            </a:pPr>
            <a:endParaRPr lang="en-US" sz="3333" dirty="0"/>
          </a:p>
          <a:p>
            <a:pPr lvl="1">
              <a:buFont typeface="Courier New" panose="02070309020205020404" pitchFamily="49" charset="0"/>
              <a:buChar char="o"/>
            </a:pPr>
            <a:r>
              <a:rPr lang="en-IN" sz="3333" dirty="0"/>
              <a:t>Detects cell surface antigens or antibodies bound to cell surface antigens, unlike ELISA which detects free antigen or antibody.</a:t>
            </a:r>
            <a:endParaRPr lang="en-US" sz="3333" dirty="0"/>
          </a:p>
          <a:p>
            <a:endParaRPr lang="en-US" dirty="0"/>
          </a:p>
        </p:txBody>
      </p:sp>
    </p:spTree>
    <p:extLst>
      <p:ext uri="{BB962C8B-B14F-4D97-AF65-F5344CB8AC3E}">
        <p14:creationId xmlns:p14="http://schemas.microsoft.com/office/powerpoint/2010/main" val="21409924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8620" y="667863"/>
            <a:ext cx="10994760" cy="814427"/>
          </a:xfrm>
        </p:spPr>
        <p:txBody>
          <a:bodyPr>
            <a:normAutofit/>
          </a:bodyPr>
          <a:lstStyle/>
          <a:p>
            <a:r>
              <a:rPr lang="en-IN" b="1" dirty="0">
                <a:effectLst/>
              </a:rPr>
              <a:t>IMMUNOFLUORESCENCE ASSAY - </a:t>
            </a:r>
            <a:r>
              <a:rPr lang="en-IN" b="1" dirty="0"/>
              <a:t>Principle</a:t>
            </a:r>
            <a:endParaRPr lang="en-US" dirty="0"/>
          </a:p>
        </p:txBody>
      </p:sp>
      <p:sp>
        <p:nvSpPr>
          <p:cNvPr id="3" name="Content Placeholder 2"/>
          <p:cNvSpPr>
            <a:spLocks noGrp="1"/>
          </p:cNvSpPr>
          <p:nvPr>
            <p:ph idx="1"/>
          </p:nvPr>
        </p:nvSpPr>
        <p:spPr>
          <a:xfrm>
            <a:off x="0" y="1767833"/>
            <a:ext cx="12192000" cy="5090167"/>
          </a:xfrm>
        </p:spPr>
        <p:txBody>
          <a:bodyPr>
            <a:normAutofit/>
          </a:bodyPr>
          <a:lstStyle/>
          <a:p>
            <a:r>
              <a:rPr lang="en-IN" sz="3333" dirty="0"/>
              <a:t>Fluorescence refers to absorbing high energy-shorter wavelength ultraviolet light rays by the fluorescent compounds and in turn emitting visible light rays with a low energy-longer wavelength. </a:t>
            </a:r>
            <a:endParaRPr lang="en-US" sz="3333" dirty="0"/>
          </a:p>
          <a:p>
            <a:pPr lvl="0"/>
            <a:r>
              <a:rPr lang="en-IN" sz="3333" dirty="0"/>
              <a:t>Fluorescent dye (FITC) is used to conjugate the antibody and such labelled antibody can be used to detect the antigens or antigen-antibody complex on the cell surface. </a:t>
            </a:r>
            <a:endParaRPr lang="en-US" sz="3333" dirty="0"/>
          </a:p>
          <a:p>
            <a:r>
              <a:rPr lang="en-US" sz="3333" dirty="0"/>
              <a:t> </a:t>
            </a:r>
            <a:r>
              <a:rPr lang="en-IN" sz="3333" b="1" dirty="0"/>
              <a:t>Types of Immunofluorescence Assays : </a:t>
            </a:r>
            <a:r>
              <a:rPr lang="en-IN" sz="3333" i="1" dirty="0"/>
              <a:t>Direct and Indirect</a:t>
            </a:r>
            <a:r>
              <a:rPr lang="en-US" sz="3333" dirty="0"/>
              <a:t>.</a:t>
            </a:r>
            <a:endParaRPr lang="en-US" sz="3333" b="1" dirty="0"/>
          </a:p>
        </p:txBody>
      </p:sp>
    </p:spTree>
    <p:extLst>
      <p:ext uri="{BB962C8B-B14F-4D97-AF65-F5344CB8AC3E}">
        <p14:creationId xmlns:p14="http://schemas.microsoft.com/office/powerpoint/2010/main" val="179466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633849"/>
            <a:ext cx="10994760" cy="814427"/>
          </a:xfrm>
        </p:spPr>
        <p:txBody>
          <a:bodyPr>
            <a:normAutofit fontScale="90000"/>
          </a:bodyPr>
          <a:lstStyle/>
          <a:p>
            <a:r>
              <a:rPr lang="en-IN" b="1" i="1" dirty="0"/>
              <a:t/>
            </a:r>
            <a:br>
              <a:rPr lang="en-IN" b="1" i="1" dirty="0"/>
            </a:br>
            <a:r>
              <a:rPr lang="en-IN" b="1" i="1" dirty="0"/>
              <a:t>Direct Immunofluorescence Assay </a:t>
            </a:r>
            <a:r>
              <a:rPr lang="en-US" dirty="0"/>
              <a:t/>
            </a:r>
            <a:br>
              <a:rPr lang="en-US" dirty="0"/>
            </a:br>
            <a:endParaRPr lang="en-US" dirty="0"/>
          </a:p>
        </p:txBody>
      </p:sp>
      <p:graphicFrame>
        <p:nvGraphicFramePr>
          <p:cNvPr id="5" name="Table 4"/>
          <p:cNvGraphicFramePr>
            <a:graphicFrameLocks noGrp="1"/>
          </p:cNvGraphicFramePr>
          <p:nvPr/>
        </p:nvGraphicFramePr>
        <p:xfrm>
          <a:off x="395014" y="1596540"/>
          <a:ext cx="11401972" cy="3054773"/>
        </p:xfrm>
        <a:graphic>
          <a:graphicData uri="http://schemas.openxmlformats.org/drawingml/2006/table">
            <a:tbl>
              <a:tblPr firstRow="1" bandRow="1">
                <a:tableStyleId>{E8B1032C-EA38-4F05-BA0D-38AFFFC7BED3}</a:tableStyleId>
              </a:tblPr>
              <a:tblGrid>
                <a:gridCol w="1628853">
                  <a:extLst>
                    <a:ext uri="{9D8B030D-6E8A-4147-A177-3AD203B41FA5}">
                      <a16:colId xmlns:a16="http://schemas.microsoft.com/office/drawing/2014/main" xmlns="" val="20000"/>
                    </a:ext>
                  </a:extLst>
                </a:gridCol>
                <a:gridCol w="9773119">
                  <a:extLst>
                    <a:ext uri="{9D8B030D-6E8A-4147-A177-3AD203B41FA5}">
                      <a16:colId xmlns:a16="http://schemas.microsoft.com/office/drawing/2014/main" xmlns="" val="20001"/>
                    </a:ext>
                  </a:extLst>
                </a:gridCol>
              </a:tblGrid>
              <a:tr h="494453">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494453">
                <a:tc>
                  <a:txBody>
                    <a:bodyPr/>
                    <a:lstStyle/>
                    <a:p>
                      <a:r>
                        <a:rPr lang="en-IN" sz="2400" dirty="0"/>
                        <a:t>Step-1</a:t>
                      </a:r>
                      <a:endParaRPr lang="en-US" sz="2400" dirty="0"/>
                    </a:p>
                  </a:txBody>
                  <a:tcPr marL="121920" marR="121920" marT="60960" marB="60960"/>
                </a:tc>
                <a:tc>
                  <a:txBody>
                    <a:bodyPr/>
                    <a:lstStyle/>
                    <a:p>
                      <a:r>
                        <a:rPr lang="en-IN" sz="2400" dirty="0"/>
                        <a:t>Sample containing cells carrying surface antigens is smeared on a slide. </a:t>
                      </a:r>
                      <a:endParaRPr lang="en-US" sz="2400" dirty="0"/>
                    </a:p>
                  </a:txBody>
                  <a:tcPr marL="121920" marR="121920" marT="60960" marB="60960"/>
                </a:tc>
                <a:extLst>
                  <a:ext uri="{0D108BD9-81ED-4DB2-BD59-A6C34878D82A}">
                    <a16:rowId xmlns:a16="http://schemas.microsoft.com/office/drawing/2014/main" xmlns="" val="10001"/>
                  </a:ext>
                </a:extLst>
              </a:tr>
              <a:tr h="853440">
                <a:tc>
                  <a:txBody>
                    <a:bodyPr/>
                    <a:lstStyle/>
                    <a:p>
                      <a:r>
                        <a:rPr lang="en-IN" sz="2400" dirty="0"/>
                        <a:t>Step-2</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Primary antibody specific to the antigen, tagged with fluorescent dye is added. </a:t>
                      </a:r>
                      <a:endParaRPr lang="en-US" sz="2400" dirty="0"/>
                    </a:p>
                  </a:txBody>
                  <a:tcPr marL="121920" marR="121920" marT="60960" marB="60960"/>
                </a:tc>
                <a:extLst>
                  <a:ext uri="{0D108BD9-81ED-4DB2-BD59-A6C34878D82A}">
                    <a16:rowId xmlns:a16="http://schemas.microsoft.com/office/drawing/2014/main" xmlns="" val="10002"/>
                  </a:ext>
                </a:extLst>
              </a:tr>
              <a:tr h="853440">
                <a:tc>
                  <a:txBody>
                    <a:bodyPr/>
                    <a:lstStyle/>
                    <a:p>
                      <a:r>
                        <a:rPr lang="en-IN" sz="2400" dirty="0"/>
                        <a:t>Step-3</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t>Slide is washed to remove the unbound antibodies and then viewed under a fluorescence microscope.</a:t>
                      </a:r>
                      <a:endParaRPr lang="en-US" sz="2400" dirty="0"/>
                    </a:p>
                  </a:txBody>
                  <a:tcPr marL="121920" marR="121920" marT="60960" marB="60960"/>
                </a:tc>
                <a:extLst>
                  <a:ext uri="{0D108BD9-81ED-4DB2-BD59-A6C34878D82A}">
                    <a16:rowId xmlns:a16="http://schemas.microsoft.com/office/drawing/2014/main" xmlns="" val="10003"/>
                  </a:ext>
                </a:extLst>
              </a:tr>
            </a:tbl>
          </a:graphicData>
        </a:graphic>
      </p:graphicFrame>
      <p:pic>
        <p:nvPicPr>
          <p:cNvPr id="6" name="Picture 5"/>
          <p:cNvPicPr>
            <a:picLocks noChangeAspect="1"/>
          </p:cNvPicPr>
          <p:nvPr/>
        </p:nvPicPr>
        <p:blipFill>
          <a:blip r:embed="rId2"/>
          <a:stretch>
            <a:fillRect/>
          </a:stretch>
        </p:blipFill>
        <p:spPr>
          <a:xfrm>
            <a:off x="8026401" y="4445861"/>
            <a:ext cx="3372663" cy="2275616"/>
          </a:xfrm>
          <a:prstGeom prst="rect">
            <a:avLst/>
          </a:prstGeom>
          <a:ln>
            <a:solidFill>
              <a:schemeClr val="tx2">
                <a:lumMod val="60000"/>
                <a:lumOff val="40000"/>
              </a:schemeClr>
            </a:solidFill>
          </a:ln>
        </p:spPr>
      </p:pic>
    </p:spTree>
    <p:extLst>
      <p:ext uri="{BB962C8B-B14F-4D97-AF65-F5344CB8AC3E}">
        <p14:creationId xmlns:p14="http://schemas.microsoft.com/office/powerpoint/2010/main" val="4267110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19" y="565067"/>
            <a:ext cx="10994760" cy="814427"/>
          </a:xfrm>
        </p:spPr>
        <p:txBody>
          <a:bodyPr>
            <a:normAutofit fontScale="90000"/>
          </a:bodyPr>
          <a:lstStyle/>
          <a:p>
            <a:r>
              <a:rPr lang="en-IN" b="1" i="1" dirty="0"/>
              <a:t/>
            </a:r>
            <a:br>
              <a:rPr lang="en-IN" b="1" i="1" dirty="0"/>
            </a:br>
            <a:r>
              <a:rPr lang="en-IN" b="1" i="1" dirty="0"/>
              <a:t>Indirect Immunofluorescence Assay </a:t>
            </a:r>
            <a:r>
              <a:rPr lang="en-US" dirty="0"/>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32556712"/>
              </p:ext>
            </p:extLst>
          </p:nvPr>
        </p:nvGraphicFramePr>
        <p:xfrm>
          <a:off x="395013" y="2174784"/>
          <a:ext cx="11401972" cy="2336799"/>
        </p:xfrm>
        <a:graphic>
          <a:graphicData uri="http://schemas.openxmlformats.org/drawingml/2006/table">
            <a:tbl>
              <a:tblPr firstRow="1" bandRow="1">
                <a:tableStyleId>{E8B1032C-EA38-4F05-BA0D-38AFFFC7BED3}</a:tableStyleId>
              </a:tblPr>
              <a:tblGrid>
                <a:gridCol w="1628853">
                  <a:extLst>
                    <a:ext uri="{9D8B030D-6E8A-4147-A177-3AD203B41FA5}">
                      <a16:colId xmlns:a16="http://schemas.microsoft.com/office/drawing/2014/main" xmlns="" val="20000"/>
                    </a:ext>
                  </a:extLst>
                </a:gridCol>
                <a:gridCol w="9773119">
                  <a:extLst>
                    <a:ext uri="{9D8B030D-6E8A-4147-A177-3AD203B41FA5}">
                      <a16:colId xmlns:a16="http://schemas.microsoft.com/office/drawing/2014/main" xmlns="" val="20001"/>
                    </a:ext>
                  </a:extLst>
                </a:gridCol>
              </a:tblGrid>
              <a:tr h="494453">
                <a:tc>
                  <a:txBody>
                    <a:bodyPr/>
                    <a:lstStyle/>
                    <a:p>
                      <a:r>
                        <a:rPr lang="en-US" sz="2400" dirty="0"/>
                        <a:t>Steps</a:t>
                      </a:r>
                    </a:p>
                  </a:txBody>
                  <a:tcPr marL="121920" marR="121920" marT="60960" marB="60960"/>
                </a:tc>
                <a:tc>
                  <a:txBody>
                    <a:bodyPr/>
                    <a:lstStyle/>
                    <a:p>
                      <a:r>
                        <a:rPr lang="en-US" sz="2400" dirty="0"/>
                        <a:t>Explanation</a:t>
                      </a:r>
                    </a:p>
                  </a:txBody>
                  <a:tcPr marL="121920" marR="121920" marT="60960" marB="60960"/>
                </a:tc>
                <a:extLst>
                  <a:ext uri="{0D108BD9-81ED-4DB2-BD59-A6C34878D82A}">
                    <a16:rowId xmlns:a16="http://schemas.microsoft.com/office/drawing/2014/main" xmlns="" val="10000"/>
                  </a:ext>
                </a:extLst>
              </a:tr>
              <a:tr h="494453">
                <a:tc>
                  <a:txBody>
                    <a:bodyPr/>
                    <a:lstStyle/>
                    <a:p>
                      <a:r>
                        <a:rPr lang="en-IN" sz="2400" dirty="0"/>
                        <a:t>Step-1</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solidFill>
                            <a:schemeClr val="tx1"/>
                          </a:solidFill>
                          <a:latin typeface="Times New Roman" panose="02020603050405020304" pitchFamily="18" charset="0"/>
                          <a:ea typeface="Calibri" panose="020F0502020204030204" pitchFamily="34" charset="0"/>
                        </a:rPr>
                        <a:t>Test serum containing primary antibody is added to the slide. </a:t>
                      </a:r>
                      <a:endParaRPr lang="en-US" sz="2400" dirty="0">
                        <a:solidFill>
                          <a:schemeClr val="tx1"/>
                        </a:solidFill>
                      </a:endParaRPr>
                    </a:p>
                  </a:txBody>
                  <a:tcPr marL="121920" marR="121920" marT="60960" marB="60960"/>
                </a:tc>
                <a:extLst>
                  <a:ext uri="{0D108BD9-81ED-4DB2-BD59-A6C34878D82A}">
                    <a16:rowId xmlns:a16="http://schemas.microsoft.com/office/drawing/2014/main" xmlns="" val="10001"/>
                  </a:ext>
                </a:extLst>
              </a:tr>
              <a:tr h="853440">
                <a:tc>
                  <a:txBody>
                    <a:bodyPr/>
                    <a:lstStyle/>
                    <a:p>
                      <a:r>
                        <a:rPr lang="en-IN" sz="2400" dirty="0"/>
                        <a:t>Step-2</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solidFill>
                            <a:schemeClr val="tx1"/>
                          </a:solidFill>
                          <a:latin typeface="Times New Roman" panose="02020603050405020304" pitchFamily="18" charset="0"/>
                          <a:ea typeface="Calibri" panose="020F0502020204030204" pitchFamily="34" charset="0"/>
                        </a:rPr>
                        <a:t>Slide is washed to remove the unbound antibodies. A secondary antibody (anti human antibody conjugated with fluorescent dye) is added. </a:t>
                      </a:r>
                      <a:endParaRPr lang="en-US" sz="2400" dirty="0">
                        <a:solidFill>
                          <a:schemeClr val="tx1"/>
                        </a:solidFill>
                      </a:endParaRPr>
                    </a:p>
                  </a:txBody>
                  <a:tcPr marL="121920" marR="121920" marT="60960" marB="60960"/>
                </a:tc>
                <a:extLst>
                  <a:ext uri="{0D108BD9-81ED-4DB2-BD59-A6C34878D82A}">
                    <a16:rowId xmlns:a16="http://schemas.microsoft.com/office/drawing/2014/main" xmlns="" val="10002"/>
                  </a:ext>
                </a:extLst>
              </a:tr>
              <a:tr h="494453">
                <a:tc>
                  <a:txBody>
                    <a:bodyPr/>
                    <a:lstStyle/>
                    <a:p>
                      <a:r>
                        <a:rPr lang="en-IN" sz="2400" dirty="0"/>
                        <a:t>Step-3</a:t>
                      </a:r>
                      <a:endParaRPr lang="en-US" sz="24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dirty="0">
                          <a:solidFill>
                            <a:schemeClr val="tx1"/>
                          </a:solidFill>
                          <a:latin typeface="Times New Roman" panose="02020603050405020304" pitchFamily="18" charset="0"/>
                          <a:ea typeface="Calibri" panose="020F0502020204030204" pitchFamily="34" charset="0"/>
                        </a:rPr>
                        <a:t>Slide is washed and then viewed under a fluorescence microscope </a:t>
                      </a:r>
                      <a:endParaRPr lang="en-US" sz="2400" dirty="0">
                        <a:solidFill>
                          <a:schemeClr val="tx1"/>
                        </a:solidFill>
                      </a:endParaRPr>
                    </a:p>
                  </a:txBody>
                  <a:tcPr marL="121920" marR="121920" marT="60960" marB="60960"/>
                </a:tc>
                <a:extLst>
                  <a:ext uri="{0D108BD9-81ED-4DB2-BD59-A6C34878D82A}">
                    <a16:rowId xmlns:a16="http://schemas.microsoft.com/office/drawing/2014/main" xmlns="" val="10003"/>
                  </a:ext>
                </a:extLst>
              </a:tr>
            </a:tbl>
          </a:graphicData>
        </a:graphic>
      </p:graphicFrame>
      <p:sp>
        <p:nvSpPr>
          <p:cNvPr id="7" name="Rectangle 6"/>
          <p:cNvSpPr/>
          <p:nvPr/>
        </p:nvSpPr>
        <p:spPr>
          <a:xfrm>
            <a:off x="-228006" y="1306605"/>
            <a:ext cx="12420007" cy="907749"/>
          </a:xfrm>
          <a:prstGeom prst="rect">
            <a:avLst/>
          </a:prstGeom>
        </p:spPr>
        <p:txBody>
          <a:bodyPr wrap="square">
            <a:spAutoFit/>
          </a:bodyPr>
          <a:lstStyle/>
          <a:p>
            <a:pPr marL="501214" indent="-380990">
              <a:lnSpc>
                <a:spcPct val="115000"/>
              </a:lnSpc>
              <a:buFont typeface="Arial" panose="020B0604020202020204" pitchFamily="34" charset="0"/>
              <a:buChar char="•"/>
            </a:pPr>
            <a:r>
              <a:rPr lang="en-IN" sz="2400" dirty="0">
                <a:latin typeface="Times New Roman" panose="02020603050405020304" pitchFamily="18" charset="0"/>
                <a:ea typeface="Calibri" panose="020F0502020204030204" pitchFamily="34" charset="0"/>
              </a:rPr>
              <a:t>Detects antibodies in sample. Slides smeared with cells carrying known antigens are commercially available. </a:t>
            </a:r>
            <a:endParaRPr lang="en-US" sz="2400" dirty="0">
              <a:latin typeface="Times New Roman" panose="02020603050405020304" pitchFamily="18" charset="0"/>
              <a:ea typeface="Calibri" panose="020F0502020204030204" pitchFamily="34" charset="0"/>
            </a:endParaRPr>
          </a:p>
        </p:txBody>
      </p:sp>
      <p:pic>
        <p:nvPicPr>
          <p:cNvPr id="8" name="Picture 7"/>
          <p:cNvPicPr>
            <a:picLocks noChangeAspect="1"/>
          </p:cNvPicPr>
          <p:nvPr/>
        </p:nvPicPr>
        <p:blipFill>
          <a:blip r:embed="rId2"/>
          <a:stretch>
            <a:fillRect/>
          </a:stretch>
        </p:blipFill>
        <p:spPr>
          <a:xfrm>
            <a:off x="7521247" y="4619361"/>
            <a:ext cx="4553544" cy="1919552"/>
          </a:xfrm>
          <a:prstGeom prst="rect">
            <a:avLst/>
          </a:prstGeom>
          <a:ln>
            <a:solidFill>
              <a:schemeClr val="tx2">
                <a:lumMod val="60000"/>
                <a:lumOff val="40000"/>
              </a:schemeClr>
            </a:solidFill>
          </a:ln>
        </p:spPr>
      </p:pic>
    </p:spTree>
    <p:extLst>
      <p:ext uri="{BB962C8B-B14F-4D97-AF65-F5344CB8AC3E}">
        <p14:creationId xmlns:p14="http://schemas.microsoft.com/office/powerpoint/2010/main" val="6186762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Applications</a:t>
            </a:r>
            <a:endParaRPr lang="en-US" dirty="0"/>
          </a:p>
        </p:txBody>
      </p:sp>
      <p:sp>
        <p:nvSpPr>
          <p:cNvPr id="3" name="Content Placeholder 2"/>
          <p:cNvSpPr>
            <a:spLocks noGrp="1"/>
          </p:cNvSpPr>
          <p:nvPr>
            <p:ph idx="1"/>
          </p:nvPr>
        </p:nvSpPr>
        <p:spPr>
          <a:xfrm>
            <a:off x="95703" y="2175055"/>
            <a:ext cx="12000593" cy="4682945"/>
          </a:xfrm>
        </p:spPr>
        <p:txBody>
          <a:bodyPr>
            <a:normAutofit/>
          </a:bodyPr>
          <a:lstStyle/>
          <a:p>
            <a:pPr lvl="0"/>
            <a:r>
              <a:rPr lang="en-IN" sz="3333" dirty="0"/>
              <a:t>Detection of autoantibodies (e.g. antinuclear antibody) in autoimmune diseases.</a:t>
            </a:r>
            <a:endParaRPr lang="en-US" sz="3333" dirty="0"/>
          </a:p>
          <a:p>
            <a:pPr lvl="0"/>
            <a:r>
              <a:rPr lang="en-IN" sz="3333" dirty="0"/>
              <a:t>Detecting microbial antigens, e.g. Rabies antigen in corneal smear</a:t>
            </a:r>
            <a:endParaRPr lang="en-US" sz="3333" dirty="0"/>
          </a:p>
          <a:p>
            <a:pPr lvl="0"/>
            <a:r>
              <a:rPr lang="en-IN" sz="3333" dirty="0"/>
              <a:t>Detection of viral antigens in cell lines inoculated with the specimens</a:t>
            </a:r>
            <a:endParaRPr lang="en-US" sz="3333" dirty="0"/>
          </a:p>
          <a:p>
            <a:endParaRPr lang="en-US" dirty="0"/>
          </a:p>
        </p:txBody>
      </p:sp>
    </p:spTree>
    <p:extLst>
      <p:ext uri="{BB962C8B-B14F-4D97-AF65-F5344CB8AC3E}">
        <p14:creationId xmlns:p14="http://schemas.microsoft.com/office/powerpoint/2010/main" val="5876731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a:extLst>
              <a:ext uri="{FF2B5EF4-FFF2-40B4-BE49-F238E27FC236}">
                <a16:creationId xmlns:a16="http://schemas.microsoft.com/office/drawing/2014/main" xmlns="" id="{F3D92EF2-1645-4616-9B3F-F23AD8A56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311" y="20988"/>
            <a:ext cx="8895424" cy="682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3">
            <a:extLst>
              <a:ext uri="{FF2B5EF4-FFF2-40B4-BE49-F238E27FC236}">
                <a16:creationId xmlns:a16="http://schemas.microsoft.com/office/drawing/2014/main" xmlns="" id="{5CDCDCF8-2177-4A72-8E90-32E10CAC166F}"/>
              </a:ext>
            </a:extLst>
          </p:cNvPr>
          <p:cNvGraphicFramePr>
            <a:graphicFrameLocks noChangeAspect="1"/>
          </p:cNvGraphicFramePr>
          <p:nvPr/>
        </p:nvGraphicFramePr>
        <p:xfrm>
          <a:off x="3125789" y="968375"/>
          <a:ext cx="5940425" cy="4921250"/>
        </p:xfrm>
        <a:graphic>
          <a:graphicData uri="http://schemas.openxmlformats.org/presentationml/2006/ole">
            <mc:AlternateContent xmlns:mc="http://schemas.openxmlformats.org/markup-compatibility/2006">
              <mc:Choice xmlns:v="urn:schemas-microsoft-com:vml" Requires="v">
                <p:oleObj spid="_x0000_s1031" name="Document" r:id="rId4" imgW="5940848" imgH="4920685" progId="Word.Document.12">
                  <p:embed/>
                </p:oleObj>
              </mc:Choice>
              <mc:Fallback>
                <p:oleObj name="Document" r:id="rId4" imgW="5940848" imgH="4920685" progId="Word.Document.12">
                  <p:embed/>
                  <p:pic>
                    <p:nvPicPr>
                      <p:cNvPr id="1026" name="Object 3">
                        <a:extLst>
                          <a:ext uri="{FF2B5EF4-FFF2-40B4-BE49-F238E27FC236}">
                            <a16:creationId xmlns:a16="http://schemas.microsoft.com/office/drawing/2014/main" xmlns="" id="{5CDCDCF8-2177-4A72-8E90-32E10CAC16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9" y="968375"/>
                        <a:ext cx="5940425"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Diagnostic Use of Ag-Ab reactions </a:t>
            </a:r>
            <a:br>
              <a:rPr lang="en-US" b="1" dirty="0"/>
            </a:br>
            <a:endParaRPr lang="en-US" b="1" dirty="0"/>
          </a:p>
        </p:txBody>
      </p:sp>
      <p:sp>
        <p:nvSpPr>
          <p:cNvPr id="3" name="Content Placeholder 2"/>
          <p:cNvSpPr>
            <a:spLocks noGrp="1"/>
          </p:cNvSpPr>
          <p:nvPr>
            <p:ph idx="1"/>
          </p:nvPr>
        </p:nvSpPr>
        <p:spPr>
          <a:xfrm>
            <a:off x="0" y="2023248"/>
            <a:ext cx="12192000" cy="4963417"/>
          </a:xfrm>
        </p:spPr>
        <p:txBody>
          <a:bodyPr>
            <a:normAutofit lnSpcReduction="10000"/>
          </a:bodyPr>
          <a:lstStyle/>
          <a:p>
            <a:r>
              <a:rPr lang="en-US" sz="3600" dirty="0"/>
              <a:t>Specific and observable </a:t>
            </a:r>
          </a:p>
          <a:p>
            <a:pPr marL="0" indent="0">
              <a:buNone/>
            </a:pPr>
            <a:endParaRPr lang="en-US" sz="3600" dirty="0"/>
          </a:p>
          <a:p>
            <a:r>
              <a:rPr lang="en-US" sz="3600" dirty="0"/>
              <a:t>The diagnostic tests based on antigen-antibody reactions are called as immunoassays </a:t>
            </a:r>
          </a:p>
          <a:p>
            <a:pPr marL="0" indent="0">
              <a:buNone/>
            </a:pPr>
            <a:endParaRPr lang="en-US" sz="3600" dirty="0"/>
          </a:p>
          <a:p>
            <a:r>
              <a:rPr lang="en-US" sz="3600" dirty="0"/>
              <a:t>Immunoassays can be broadly categorized into two types-</a:t>
            </a:r>
          </a:p>
          <a:p>
            <a:pPr lvl="1">
              <a:buFont typeface="Courier New" panose="02070309020205020404" pitchFamily="49" charset="0"/>
              <a:buChar char="o"/>
            </a:pPr>
            <a:r>
              <a:rPr lang="en-US" sz="3600" dirty="0"/>
              <a:t>Antigen detection assays</a:t>
            </a:r>
          </a:p>
          <a:p>
            <a:pPr lvl="1">
              <a:buFont typeface="Courier New" panose="02070309020205020404" pitchFamily="49" charset="0"/>
              <a:buChar char="o"/>
            </a:pPr>
            <a:r>
              <a:rPr lang="en-US" sz="3600" dirty="0"/>
              <a:t>Antibody detection assays</a:t>
            </a:r>
          </a:p>
          <a:p>
            <a:endParaRPr lang="en-US" dirty="0"/>
          </a:p>
        </p:txBody>
      </p:sp>
    </p:spTree>
    <p:extLst>
      <p:ext uri="{BB962C8B-B14F-4D97-AF65-F5344CB8AC3E}">
        <p14:creationId xmlns:p14="http://schemas.microsoft.com/office/powerpoint/2010/main" val="11806058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127</TotalTime>
  <Words>4098</Words>
  <Application>Microsoft Office PowerPoint</Application>
  <PresentationFormat>Custom</PresentationFormat>
  <Paragraphs>531</Paragraphs>
  <Slides>88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Berlin</vt:lpstr>
      <vt:lpstr>Document</vt:lpstr>
      <vt:lpstr>Antigen–Antibody Reactions BSc Nursing 2nd year</vt:lpstr>
      <vt:lpstr>Learning objectives</vt:lpstr>
      <vt:lpstr>Antigen-antibody reaction </vt:lpstr>
      <vt:lpstr> PROPERTIES OF ANTIGEN ANTIBODY REACTIONS </vt:lpstr>
      <vt:lpstr> PROPERTIES OF ANTIGEN ANTIBODY REACTIONS </vt:lpstr>
      <vt:lpstr> PROPERTIES OF ANTIGEN ANTIBODY REACTIONS </vt:lpstr>
      <vt:lpstr> PROPERTIES OF ANTIGEN ANTIBODY REACTIONS </vt:lpstr>
      <vt:lpstr> PROPERTIES OF ANTIGEN ANTIBODY REACTIONS </vt:lpstr>
      <vt:lpstr> Diagnostic Use of Ag-Ab reactions  </vt:lpstr>
      <vt:lpstr>Qualitative assays </vt:lpstr>
      <vt:lpstr>Disadvantages</vt:lpstr>
      <vt:lpstr>Quantitative assays </vt:lpstr>
      <vt:lpstr>Quantitative assays </vt:lpstr>
      <vt:lpstr> Marrack’s or Lattice hypothesis </vt:lpstr>
      <vt:lpstr> Marrack’s or Lattice hypothesis </vt:lpstr>
      <vt:lpstr> Evaluation of Immunoassays </vt:lpstr>
      <vt:lpstr> Evaluation of Immunoassays </vt:lpstr>
      <vt:lpstr>Types of antigen-antibody reactions</vt:lpstr>
      <vt:lpstr> PRECIPITATION REACTION </vt:lpstr>
      <vt:lpstr>Precipitation in liquid medium</vt:lpstr>
      <vt:lpstr>Precipitation in liquid medium</vt:lpstr>
      <vt:lpstr> Precipitation in gel (Immunodiffusion) </vt:lpstr>
      <vt:lpstr> Principle of Immunodiffusion </vt:lpstr>
      <vt:lpstr>Types of immunodiffusions in gel</vt:lpstr>
      <vt:lpstr>Single diffusion in one dimension  (Oudin procedure) </vt:lpstr>
      <vt:lpstr>Double diffusions in one dimension  (Oakley- Fulthorpe procedure)</vt:lpstr>
      <vt:lpstr>Single diffusion in two dimensions  (Radial immunodiffusion) </vt:lpstr>
      <vt:lpstr>Double diffusions in two dimensions (Ouchterlony procedure) </vt:lpstr>
      <vt:lpstr>Double diffusions in two dimensions (Ouchterlony procedure) </vt:lpstr>
      <vt:lpstr>Precipitation in gel in presence of  electric current </vt:lpstr>
      <vt:lpstr>Electroimmunodiffusion </vt:lpstr>
      <vt:lpstr>Counter-current immunoelectrophoresis</vt:lpstr>
      <vt:lpstr>Rocket electrophoresis </vt:lpstr>
      <vt:lpstr> AGGLUTINATION REACTION  </vt:lpstr>
      <vt:lpstr> AGGLUTINATION REACTION  </vt:lpstr>
      <vt:lpstr>Direct agglutination test </vt:lpstr>
      <vt:lpstr>Tube agglutination</vt:lpstr>
      <vt:lpstr>Tube agglutination- Applications</vt:lpstr>
      <vt:lpstr>Microscopic agglutination test (MAT) </vt:lpstr>
      <vt:lpstr>Indirect or passive agglutination test  </vt:lpstr>
      <vt:lpstr>Indirect hemagglutination test (IHA)</vt:lpstr>
      <vt:lpstr>Latex agglutination test (LAT) for antibody detection </vt:lpstr>
      <vt:lpstr>Latex agglutination test (LAT) for  antibody detection </vt:lpstr>
      <vt:lpstr>Reverse passive agglutination test  (for antigen detection) </vt:lpstr>
      <vt:lpstr>Reverse passive agglutination test  (for antigen detection) </vt:lpstr>
      <vt:lpstr> Hemagglutination test  </vt:lpstr>
      <vt:lpstr>Direct hemagglutination test</vt:lpstr>
      <vt:lpstr>Coombs test or Antiglobulin test</vt:lpstr>
      <vt:lpstr>Coombs test or Antiglobulin test</vt:lpstr>
      <vt:lpstr>Coombs test or Antiglobulin test - Types</vt:lpstr>
      <vt:lpstr> Viral hemagglutination test  </vt:lpstr>
      <vt:lpstr> Technical issues in agglutination reactions </vt:lpstr>
      <vt:lpstr> COMPLEMENT FIXATION TEST </vt:lpstr>
      <vt:lpstr>NEWER TECHNIQUES</vt:lpstr>
      <vt:lpstr>Immunoassays and the types of  molecule used for labelling </vt:lpstr>
      <vt:lpstr>Immunoassays and the types of  molecule used for labelling </vt:lpstr>
      <vt:lpstr>ENZYME-LINKED IMMUNOSORBENT  ASSAY (ELISA)</vt:lpstr>
      <vt:lpstr>ENZYME-LINKED IMMUNOSORBENT  ASSAY (ELISA)</vt:lpstr>
      <vt:lpstr>ELISA (ENZYME LINKED IMMUNOSORBENT ASSAY) </vt:lpstr>
      <vt:lpstr>Substrate-chromogen system   </vt:lpstr>
      <vt:lpstr>Substrate-chromogen system   </vt:lpstr>
      <vt:lpstr>ELISA  </vt:lpstr>
      <vt:lpstr>ELISA</vt:lpstr>
      <vt:lpstr>ELISA</vt:lpstr>
      <vt:lpstr>Types of ELISA</vt:lpstr>
      <vt:lpstr>Direct ELISA </vt:lpstr>
      <vt:lpstr>Direct ELISA </vt:lpstr>
      <vt:lpstr>Indirect ELISA – Antibody detection </vt:lpstr>
      <vt:lpstr>Indirect ELISA </vt:lpstr>
      <vt:lpstr>Indirect ELISA – Antigen detection </vt:lpstr>
      <vt:lpstr>Indirect ELISA </vt:lpstr>
      <vt:lpstr>Sandwich ELISA </vt:lpstr>
      <vt:lpstr>Direct sandwich ELISA</vt:lpstr>
      <vt:lpstr>PowerPoint Presentation</vt:lpstr>
      <vt:lpstr>Indirect sandwich ELISA</vt:lpstr>
      <vt:lpstr>PowerPoint Presentation</vt:lpstr>
      <vt:lpstr> Competitive ELISA </vt:lpstr>
      <vt:lpstr> Competitive ELISA </vt:lpstr>
      <vt:lpstr>Competitive ELISA </vt:lpstr>
      <vt:lpstr> Advantage of ELISA  </vt:lpstr>
      <vt:lpstr> Disadvantage of ELISA  </vt:lpstr>
      <vt:lpstr> Applications of ELISA </vt:lpstr>
      <vt:lpstr>IMMUNOFLUORESCENCE ASSAY</vt:lpstr>
      <vt:lpstr>IMMUNOFLUORESCENCE ASSAY - Principle</vt:lpstr>
      <vt:lpstr> Direct Immunofluorescence Assay  </vt:lpstr>
      <vt:lpstr> Indirect Immunofluorescence Assay  </vt:lpstr>
      <vt:lpstr>Applications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Antigen–Antibody Reactions</dc:title>
  <dc:creator>Mohit Bhatia</dc:creator>
  <cp:lastModifiedBy>Aiims</cp:lastModifiedBy>
  <cp:revision>12</cp:revision>
  <dcterms:created xsi:type="dcterms:W3CDTF">2019-09-22T07:35:21Z</dcterms:created>
  <dcterms:modified xsi:type="dcterms:W3CDTF">2019-09-24T08:07:50Z</dcterms:modified>
</cp:coreProperties>
</file>