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6" r:id="rId4"/>
    <p:sldId id="307" r:id="rId5"/>
    <p:sldId id="308" r:id="rId6"/>
    <p:sldId id="309" r:id="rId7"/>
    <p:sldId id="257" r:id="rId8"/>
    <p:sldId id="258" r:id="rId9"/>
    <p:sldId id="266" r:id="rId10"/>
    <p:sldId id="259" r:id="rId11"/>
    <p:sldId id="260" r:id="rId12"/>
    <p:sldId id="262" r:id="rId13"/>
    <p:sldId id="267" r:id="rId14"/>
    <p:sldId id="263" r:id="rId15"/>
    <p:sldId id="268" r:id="rId16"/>
    <p:sldId id="264" r:id="rId17"/>
    <p:sldId id="265" r:id="rId18"/>
    <p:sldId id="269" r:id="rId19"/>
    <p:sldId id="270" r:id="rId20"/>
    <p:sldId id="271" r:id="rId21"/>
    <p:sldId id="272" r:id="rId22"/>
    <p:sldId id="274" r:id="rId23"/>
    <p:sldId id="275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1" r:id="rId39"/>
    <p:sldId id="293" r:id="rId40"/>
    <p:sldId id="294" r:id="rId41"/>
    <p:sldId id="295" r:id="rId42"/>
    <p:sldId id="296" r:id="rId43"/>
    <p:sldId id="298" r:id="rId44"/>
    <p:sldId id="300" r:id="rId45"/>
    <p:sldId id="297" r:id="rId46"/>
    <p:sldId id="302" r:id="rId47"/>
    <p:sldId id="301" r:id="rId48"/>
    <p:sldId id="31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ADB-7BDC-4A45-81B4-8BF77F42936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4C69-3FD6-43D8-86EB-64F1F4A6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9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ADB-7BDC-4A45-81B4-8BF77F42936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4C69-3FD6-43D8-86EB-64F1F4A6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5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ADB-7BDC-4A45-81B4-8BF77F42936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4C69-3FD6-43D8-86EB-64F1F4A6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1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ADB-7BDC-4A45-81B4-8BF77F42936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4C69-3FD6-43D8-86EB-64F1F4A6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6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ADB-7BDC-4A45-81B4-8BF77F42936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4C69-3FD6-43D8-86EB-64F1F4A6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7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ADB-7BDC-4A45-81B4-8BF77F42936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4C69-3FD6-43D8-86EB-64F1F4A6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0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ADB-7BDC-4A45-81B4-8BF77F42936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4C69-3FD6-43D8-86EB-64F1F4A6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9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ADB-7BDC-4A45-81B4-8BF77F42936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4C69-3FD6-43D8-86EB-64F1F4A6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ADB-7BDC-4A45-81B4-8BF77F42936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4C69-3FD6-43D8-86EB-64F1F4A6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3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ADB-7BDC-4A45-81B4-8BF77F42936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4C69-3FD6-43D8-86EB-64F1F4A6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0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ADB-7BDC-4A45-81B4-8BF77F42936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4C69-3FD6-43D8-86EB-64F1F4A6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3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BADB-7BDC-4A45-81B4-8BF77F42936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34C69-3FD6-43D8-86EB-64F1F4A6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5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Systemic Drug Therapy in Dermatology -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N. K. </a:t>
            </a:r>
            <a:r>
              <a:rPr lang="en-US" dirty="0" err="1" smtClean="0"/>
              <a:t>Kansal</a:t>
            </a:r>
            <a:endParaRPr lang="en-US" dirty="0" smtClean="0"/>
          </a:p>
          <a:p>
            <a:r>
              <a:rPr lang="en-US" dirty="0" smtClean="0"/>
              <a:t>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26298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dermatological usage, MTX is usually taken orally in weekly (rather than daily) doses, </a:t>
            </a:r>
          </a:p>
          <a:p>
            <a:r>
              <a:rPr lang="en-US" dirty="0" smtClean="0"/>
              <a:t>Also - Intramuscular, intravenous, subcutaneous</a:t>
            </a:r>
          </a:p>
          <a:p>
            <a:r>
              <a:rPr lang="en-US" dirty="0" smtClean="0"/>
              <a:t>Usual weekly dose – 7.5-20 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6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echanisms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structural analogue of folic acid</a:t>
            </a:r>
          </a:p>
          <a:p>
            <a:r>
              <a:rPr lang="en-US" dirty="0" smtClean="0"/>
              <a:t>MTX - blocks the metabolism of folic acid through competitive inhibition of </a:t>
            </a:r>
            <a:r>
              <a:rPr lang="en-US" dirty="0" err="1" smtClean="0"/>
              <a:t>dihydrofolate</a:t>
            </a:r>
            <a:r>
              <a:rPr lang="en-US" dirty="0" smtClean="0"/>
              <a:t> reductase (DHFR)</a:t>
            </a:r>
          </a:p>
          <a:p>
            <a:r>
              <a:rPr lang="en-US" dirty="0" smtClean="0"/>
              <a:t>DHFR </a:t>
            </a:r>
            <a:r>
              <a:rPr lang="en-US" dirty="0" err="1" smtClean="0"/>
              <a:t>catalyses</a:t>
            </a:r>
            <a:r>
              <a:rPr lang="en-US" dirty="0" smtClean="0"/>
              <a:t> the conversion of DHF to tetrahydrofolate (THF), a single‐carbon transfer source essential to the generation of purine &amp; pyrimidine nucleotides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Therefore for nucleic acid and protein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30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Risks, Precautions</a:t>
            </a:r>
            <a:r>
              <a:rPr lang="en-US" smtClean="0"/>
              <a:t>, Common ADRs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17" t="26818" r="37356" b="10712"/>
          <a:stretch/>
        </p:blipFill>
        <p:spPr>
          <a:xfrm>
            <a:off x="3133898" y="1581175"/>
            <a:ext cx="4693717" cy="49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4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Pre‐treatment </a:t>
            </a:r>
            <a:r>
              <a:rPr lang="en-US" dirty="0" smtClean="0"/>
              <a:t>screening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3033" y="1287403"/>
            <a:ext cx="4543129" cy="540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9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monitoring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25" t="36370" r="37893" b="19118"/>
          <a:stretch/>
        </p:blipFill>
        <p:spPr>
          <a:xfrm>
            <a:off x="3124231" y="1938713"/>
            <a:ext cx="4855700" cy="369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20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biopsy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gold standard </a:t>
            </a:r>
            <a:r>
              <a:rPr lang="en-US" dirty="0" smtClean="0"/>
              <a:t>to assess </a:t>
            </a:r>
            <a:r>
              <a:rPr lang="en-US" dirty="0"/>
              <a:t>MTX-induced </a:t>
            </a:r>
            <a:r>
              <a:rPr lang="en-US" dirty="0" smtClean="0"/>
              <a:t>liver fibrosis </a:t>
            </a:r>
            <a:r>
              <a:rPr lang="en-US" dirty="0"/>
              <a:t>-</a:t>
            </a:r>
            <a:r>
              <a:rPr lang="en-US" dirty="0" smtClean="0"/>
              <a:t> Percutaneous </a:t>
            </a:r>
            <a:r>
              <a:rPr lang="en-US" dirty="0"/>
              <a:t>needle </a:t>
            </a:r>
            <a:r>
              <a:rPr lang="en-US" dirty="0" smtClean="0"/>
              <a:t>biopsy</a:t>
            </a:r>
          </a:p>
          <a:p>
            <a:r>
              <a:rPr lang="en-US" dirty="0" smtClean="0"/>
              <a:t>Patients </a:t>
            </a:r>
            <a:r>
              <a:rPr lang="en-US" dirty="0"/>
              <a:t>without risk factors for liver </a:t>
            </a:r>
            <a:r>
              <a:rPr lang="en-US" dirty="0" smtClean="0"/>
              <a:t>injury - Current </a:t>
            </a:r>
            <a:r>
              <a:rPr lang="en-US" dirty="0"/>
              <a:t>recommendations suggest </a:t>
            </a:r>
            <a:r>
              <a:rPr lang="en-US" dirty="0" smtClean="0"/>
              <a:t>consideration of </a:t>
            </a:r>
            <a:r>
              <a:rPr lang="en-US" dirty="0"/>
              <a:t>liver biopsy after 3.5 to 4 g total </a:t>
            </a:r>
            <a:r>
              <a:rPr lang="en-US" dirty="0" smtClean="0"/>
              <a:t>cumulative dosage.</a:t>
            </a:r>
          </a:p>
          <a:p>
            <a:r>
              <a:rPr lang="en-US" dirty="0" smtClean="0"/>
              <a:t>For </a:t>
            </a:r>
            <a:r>
              <a:rPr lang="en-US" dirty="0"/>
              <a:t>patients with risk </a:t>
            </a:r>
            <a:r>
              <a:rPr lang="en-US" dirty="0" smtClean="0"/>
              <a:t>factors - For </a:t>
            </a:r>
            <a:r>
              <a:rPr lang="en-US" dirty="0"/>
              <a:t>MTX-induced liver injury, a delayed baseline </a:t>
            </a:r>
            <a:r>
              <a:rPr lang="en-US" dirty="0" smtClean="0"/>
              <a:t>liver biopsy </a:t>
            </a:r>
            <a:r>
              <a:rPr lang="en-US" dirty="0"/>
              <a:t>should be considered (after 2-6 months of </a:t>
            </a:r>
            <a:r>
              <a:rPr lang="en-US" dirty="0" smtClean="0"/>
              <a:t>use, when </a:t>
            </a:r>
            <a:r>
              <a:rPr lang="en-US" dirty="0"/>
              <a:t>it is apparent the medication is efficacious, </a:t>
            </a:r>
            <a:r>
              <a:rPr lang="en-US" dirty="0" smtClean="0"/>
              <a:t>well tolerated</a:t>
            </a:r>
            <a:r>
              <a:rPr lang="en-US" dirty="0"/>
              <a:t>, and likely to be continued</a:t>
            </a:r>
            <a:r>
              <a:rPr lang="en-US" dirty="0" smtClean="0"/>
              <a:t>) </a:t>
            </a:r>
            <a:r>
              <a:rPr lang="en-US" dirty="0"/>
              <a:t>and again at </a:t>
            </a:r>
            <a:r>
              <a:rPr lang="en-US" dirty="0" smtClean="0"/>
              <a:t>a cumulative </a:t>
            </a:r>
            <a:r>
              <a:rPr lang="en-US" dirty="0"/>
              <a:t>dose of 1.0 to 1.5 g</a:t>
            </a:r>
          </a:p>
        </p:txBody>
      </p:sp>
    </p:spTree>
    <p:extLst>
      <p:ext uri="{BB962C8B-B14F-4D97-AF65-F5344CB8AC3E}">
        <p14:creationId xmlns:p14="http://schemas.microsoft.com/office/powerpoint/2010/main" val="3348651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Folate </a:t>
            </a:r>
            <a:r>
              <a:rPr lang="en-US" dirty="0" smtClean="0"/>
              <a:t>Supplementation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Daily supplementation with 1 to 5 mg of </a:t>
            </a:r>
            <a:r>
              <a:rPr lang="en-US" dirty="0" smtClean="0"/>
              <a:t>folate - Reduced </a:t>
            </a:r>
            <a:r>
              <a:rPr lang="en-US" dirty="0"/>
              <a:t>adverse effects and toxicities without </a:t>
            </a:r>
            <a:r>
              <a:rPr lang="en-US" dirty="0" smtClean="0"/>
              <a:t>compromising the </a:t>
            </a:r>
            <a:r>
              <a:rPr lang="en-US" dirty="0"/>
              <a:t>efficacy of </a:t>
            </a:r>
            <a:r>
              <a:rPr lang="en-US" dirty="0" smtClean="0"/>
              <a:t>MTX</a:t>
            </a:r>
          </a:p>
          <a:p>
            <a:r>
              <a:rPr lang="en-US" dirty="0" smtClean="0"/>
              <a:t>Nausea</a:t>
            </a:r>
            <a:r>
              <a:rPr lang="en-US" dirty="0"/>
              <a:t>, </a:t>
            </a:r>
            <a:r>
              <a:rPr lang="en-US" dirty="0" smtClean="0"/>
              <a:t>vomiting, diarrhea</a:t>
            </a:r>
            <a:r>
              <a:rPr lang="en-US" dirty="0"/>
              <a:t>, alopecia, stomatitis and oral ulceration, </a:t>
            </a:r>
            <a:r>
              <a:rPr lang="en-US" dirty="0" smtClean="0"/>
              <a:t>elevated transaminases</a:t>
            </a:r>
            <a:r>
              <a:rPr lang="en-US" dirty="0"/>
              <a:t>, and mild </a:t>
            </a:r>
            <a:r>
              <a:rPr lang="en-US" dirty="0" err="1"/>
              <a:t>myelosuppression</a:t>
            </a:r>
            <a:r>
              <a:rPr lang="en-US" dirty="0"/>
              <a:t> </a:t>
            </a:r>
            <a:r>
              <a:rPr lang="en-US" dirty="0" smtClean="0"/>
              <a:t>– May be prevented</a:t>
            </a:r>
            <a:endParaRPr lang="en-US" dirty="0"/>
          </a:p>
          <a:p>
            <a:r>
              <a:rPr lang="en-US" dirty="0"/>
              <a:t>Pneumonitis </a:t>
            </a:r>
            <a:r>
              <a:rPr lang="en-US" dirty="0" smtClean="0"/>
              <a:t>&amp; </a:t>
            </a:r>
            <a:r>
              <a:rPr lang="en-US" dirty="0"/>
              <a:t>moderate to severe </a:t>
            </a:r>
            <a:r>
              <a:rPr lang="en-US" dirty="0" err="1" smtClean="0"/>
              <a:t>myelosuppression</a:t>
            </a:r>
            <a:r>
              <a:rPr lang="en-US" dirty="0" smtClean="0"/>
              <a:t> - Not </a:t>
            </a:r>
            <a:r>
              <a:rPr lang="en-US" dirty="0"/>
              <a:t>mitigated by folate </a:t>
            </a:r>
            <a:r>
              <a:rPr lang="en-US" dirty="0" smtClean="0"/>
              <a:t>supplementation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02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Overdose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MTX overdose </a:t>
            </a:r>
            <a:r>
              <a:rPr lang="en-US" dirty="0" smtClean="0"/>
              <a:t>– Must </a:t>
            </a:r>
            <a:r>
              <a:rPr lang="en-US" dirty="0"/>
              <a:t>be </a:t>
            </a:r>
            <a:r>
              <a:rPr lang="en-US" dirty="0" smtClean="0"/>
              <a:t>treated promptly </a:t>
            </a:r>
            <a:r>
              <a:rPr lang="en-US" dirty="0"/>
              <a:t>(within 24-36 hours after overdose) </a:t>
            </a:r>
            <a:r>
              <a:rPr lang="en-US" dirty="0" smtClean="0"/>
              <a:t>with </a:t>
            </a:r>
            <a:r>
              <a:rPr lang="en-US" dirty="0" err="1" smtClean="0"/>
              <a:t>folinic</a:t>
            </a:r>
            <a:r>
              <a:rPr lang="en-US" dirty="0" smtClean="0"/>
              <a:t> </a:t>
            </a:r>
            <a:r>
              <a:rPr lang="en-US" dirty="0"/>
              <a:t>acid (</a:t>
            </a:r>
            <a:r>
              <a:rPr lang="en-US" dirty="0" err="1" smtClean="0"/>
              <a:t>leucovorin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Folinic</a:t>
            </a:r>
            <a:r>
              <a:rPr lang="en-US" dirty="0" smtClean="0"/>
              <a:t> </a:t>
            </a:r>
            <a:r>
              <a:rPr lang="en-US" dirty="0"/>
              <a:t>acid is </a:t>
            </a:r>
            <a:r>
              <a:rPr lang="en-US" dirty="0" smtClean="0"/>
              <a:t>metabolized </a:t>
            </a:r>
            <a:r>
              <a:rPr lang="en-US" i="1" dirty="0" smtClean="0"/>
              <a:t>in </a:t>
            </a:r>
            <a:r>
              <a:rPr lang="en-US" i="1" dirty="0"/>
              <a:t>vivo</a:t>
            </a:r>
            <a:r>
              <a:rPr lang="en-US" dirty="0"/>
              <a:t> to tetrahydrofolate in the absence of </a:t>
            </a:r>
            <a:r>
              <a:rPr lang="en-US" dirty="0" err="1" smtClean="0"/>
              <a:t>dihydrofolate</a:t>
            </a:r>
            <a:r>
              <a:rPr lang="en-US" dirty="0" smtClean="0"/>
              <a:t> reductase - Provides </a:t>
            </a:r>
            <a:r>
              <a:rPr lang="en-US" dirty="0"/>
              <a:t>an alternative supply </a:t>
            </a:r>
            <a:r>
              <a:rPr lang="en-US" dirty="0" smtClean="0"/>
              <a:t>of DNA </a:t>
            </a:r>
            <a:r>
              <a:rPr lang="en-US" dirty="0"/>
              <a:t>and RNA </a:t>
            </a:r>
            <a:r>
              <a:rPr lang="en-US" dirty="0" smtClean="0"/>
              <a:t>precursors</a:t>
            </a:r>
            <a:endParaRPr lang="en-US" dirty="0"/>
          </a:p>
          <a:p>
            <a:r>
              <a:rPr lang="en-US" dirty="0" smtClean="0"/>
              <a:t>An </a:t>
            </a:r>
            <a:r>
              <a:rPr lang="en-US" dirty="0"/>
              <a:t>oral dose of 10 mg/m2, or </a:t>
            </a:r>
            <a:r>
              <a:rPr lang="en-US" dirty="0" smtClean="0"/>
              <a:t>15 to </a:t>
            </a:r>
            <a:r>
              <a:rPr lang="en-US" dirty="0"/>
              <a:t>25 mg every 6 hours for 6 to 10 doses should be </a:t>
            </a:r>
            <a:r>
              <a:rPr lang="en-US" dirty="0" smtClean="0"/>
              <a:t>given on </a:t>
            </a:r>
            <a:r>
              <a:rPr lang="en-US" dirty="0"/>
              <a:t>first suspicion of MTX overdose without delay </a:t>
            </a:r>
            <a:r>
              <a:rPr lang="en-US" dirty="0" smtClean="0"/>
              <a:t>for a </a:t>
            </a:r>
            <a:r>
              <a:rPr lang="en-US" dirty="0"/>
              <a:t>serum </a:t>
            </a:r>
            <a:r>
              <a:rPr lang="en-US" dirty="0" smtClean="0"/>
              <a:t>assay</a:t>
            </a:r>
          </a:p>
          <a:p>
            <a:r>
              <a:rPr lang="en-US" dirty="0" smtClean="0"/>
              <a:t>If </a:t>
            </a:r>
            <a:r>
              <a:rPr lang="en-US" dirty="0"/>
              <a:t>serum assay is available, oral or </a:t>
            </a:r>
            <a:r>
              <a:rPr lang="en-US" dirty="0" smtClean="0"/>
              <a:t>parenteral doses </a:t>
            </a:r>
            <a:r>
              <a:rPr lang="en-US" dirty="0"/>
              <a:t>may be continued every 6 hours until </a:t>
            </a:r>
            <a:r>
              <a:rPr lang="en-US" dirty="0" smtClean="0"/>
              <a:t>the serum </a:t>
            </a:r>
            <a:r>
              <a:rPr lang="en-US" dirty="0"/>
              <a:t>concentration of MTX falls to less </a:t>
            </a:r>
            <a:r>
              <a:rPr lang="en-US" dirty="0" smtClean="0"/>
              <a:t>than 10</a:t>
            </a:r>
            <a:r>
              <a:rPr lang="en-US" baseline="30000" dirty="0"/>
              <a:t>−8</a:t>
            </a:r>
            <a:r>
              <a:rPr lang="en-US" dirty="0"/>
              <a:t> </a:t>
            </a:r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82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Interactions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91" t="30066" r="26825" b="15297"/>
          <a:stretch/>
        </p:blipFill>
        <p:spPr>
          <a:xfrm>
            <a:off x="2545212" y="1690688"/>
            <a:ext cx="6366669" cy="455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13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Azathioprine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potent immunosuppressive, </a:t>
            </a:r>
            <a:r>
              <a:rPr lang="en-US" dirty="0" smtClean="0"/>
              <a:t>anti‐inflammatory and </a:t>
            </a:r>
            <a:r>
              <a:rPr lang="en-US" dirty="0" err="1"/>
              <a:t>antiproliferative</a:t>
            </a:r>
            <a:r>
              <a:rPr lang="en-US" dirty="0"/>
              <a:t> drug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prevent graft rejection and to treat </a:t>
            </a:r>
            <a:r>
              <a:rPr lang="en-US" dirty="0" err="1" smtClean="0"/>
              <a:t>haematological</a:t>
            </a:r>
            <a:r>
              <a:rPr lang="en-US" dirty="0" smtClean="0"/>
              <a:t> malignancies </a:t>
            </a:r>
            <a:r>
              <a:rPr lang="en-US" dirty="0"/>
              <a:t>and a variety of </a:t>
            </a:r>
            <a:r>
              <a:rPr lang="en-US" dirty="0" err="1"/>
              <a:t>rheumatological</a:t>
            </a:r>
            <a:r>
              <a:rPr lang="en-US" dirty="0"/>
              <a:t>, </a:t>
            </a:r>
            <a:r>
              <a:rPr lang="en-US" dirty="0" smtClean="0"/>
              <a:t>gastrointestinal, neurological </a:t>
            </a:r>
            <a:r>
              <a:rPr lang="en-US" dirty="0"/>
              <a:t>and </a:t>
            </a:r>
            <a:r>
              <a:rPr lang="en-US" i="1" dirty="0"/>
              <a:t>dermatological</a:t>
            </a:r>
            <a:r>
              <a:rPr lang="en-US" dirty="0"/>
              <a:t> </a:t>
            </a:r>
            <a:r>
              <a:rPr lang="en-US" dirty="0" smtClean="0"/>
              <a:t>inflammatory </a:t>
            </a:r>
            <a:r>
              <a:rPr lang="en-US" dirty="0"/>
              <a:t>disorders</a:t>
            </a:r>
          </a:p>
        </p:txBody>
      </p:sp>
    </p:spTree>
    <p:extLst>
      <p:ext uri="{BB962C8B-B14F-4D97-AF65-F5344CB8AC3E}">
        <p14:creationId xmlns:p14="http://schemas.microsoft.com/office/powerpoint/2010/main" val="130712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vignette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45 </a:t>
            </a:r>
            <a:r>
              <a:rPr lang="en-US" dirty="0"/>
              <a:t>year old </a:t>
            </a:r>
            <a:r>
              <a:rPr lang="en-US" dirty="0" smtClean="0"/>
              <a:t>male </a:t>
            </a:r>
            <a:r>
              <a:rPr lang="en-US" dirty="0"/>
              <a:t>presents with well-defined erythematous papules and plaques, which are surmounted with large, silvery loose scales</a:t>
            </a:r>
            <a:r>
              <a:rPr lang="en-US" dirty="0" smtClean="0"/>
              <a:t>. There is also associated </a:t>
            </a:r>
            <a:r>
              <a:rPr lang="en-US" dirty="0" smtClean="0"/>
              <a:t>joint 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13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Pemphigus </a:t>
            </a:r>
            <a:r>
              <a:rPr lang="en-US" dirty="0"/>
              <a:t>and </a:t>
            </a:r>
            <a:r>
              <a:rPr lang="en-US" dirty="0" smtClean="0"/>
              <a:t>pemphigoid</a:t>
            </a:r>
          </a:p>
          <a:p>
            <a:r>
              <a:rPr lang="en-US" dirty="0" smtClean="0"/>
              <a:t>Often </a:t>
            </a:r>
            <a:r>
              <a:rPr lang="en-US" dirty="0"/>
              <a:t>used as an adjunct to other immunosuppressive </a:t>
            </a:r>
            <a:r>
              <a:rPr lang="en-US" dirty="0" smtClean="0"/>
              <a:t>agents such </a:t>
            </a:r>
            <a:r>
              <a:rPr lang="en-US" dirty="0"/>
              <a:t>as prednisolone and </a:t>
            </a:r>
            <a:r>
              <a:rPr lang="en-US" i="1" dirty="0"/>
              <a:t>may exert a steroid‐sparing </a:t>
            </a:r>
            <a:r>
              <a:rPr lang="en-US" dirty="0"/>
              <a:t>effect</a:t>
            </a:r>
            <a:endParaRPr lang="en-US" dirty="0" smtClean="0"/>
          </a:p>
          <a:p>
            <a:r>
              <a:rPr lang="en-US" dirty="0" smtClean="0"/>
              <a:t>Systemic lupus </a:t>
            </a:r>
            <a:r>
              <a:rPr lang="en-US" dirty="0"/>
              <a:t>erythematosus and </a:t>
            </a:r>
            <a:r>
              <a:rPr lang="en-US" dirty="0" err="1"/>
              <a:t>dermatomyositis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Atopic eczema </a:t>
            </a:r>
          </a:p>
          <a:p>
            <a:r>
              <a:rPr lang="en-US" dirty="0" smtClean="0"/>
              <a:t>Chronic </a:t>
            </a:r>
            <a:r>
              <a:rPr lang="en-US" dirty="0"/>
              <a:t>actinic </a:t>
            </a:r>
            <a:r>
              <a:rPr lang="en-US" dirty="0" smtClean="0"/>
              <a:t>dermatitis</a:t>
            </a:r>
          </a:p>
          <a:p>
            <a:r>
              <a:rPr lang="en-US" dirty="0" smtClean="0"/>
              <a:t>Also for </a:t>
            </a:r>
            <a:r>
              <a:rPr lang="en-US" dirty="0"/>
              <a:t>use </a:t>
            </a:r>
            <a:r>
              <a:rPr lang="en-US" dirty="0" smtClean="0"/>
              <a:t>in - Lichen </a:t>
            </a:r>
            <a:r>
              <a:rPr lang="en-US" dirty="0"/>
              <a:t>planus, contact dermatitis, polymorphic </a:t>
            </a:r>
            <a:r>
              <a:rPr lang="en-US" dirty="0" smtClean="0"/>
              <a:t>light eruption</a:t>
            </a:r>
            <a:r>
              <a:rPr lang="en-US" dirty="0"/>
              <a:t>, </a:t>
            </a:r>
            <a:r>
              <a:rPr lang="en-US" dirty="0" err="1"/>
              <a:t>leukocytoclastic</a:t>
            </a:r>
            <a:r>
              <a:rPr lang="en-US" dirty="0"/>
              <a:t> vasculitis, pyoderma </a:t>
            </a:r>
            <a:r>
              <a:rPr lang="en-US" dirty="0" err="1" smtClean="0"/>
              <a:t>gangrenosum</a:t>
            </a:r>
            <a:r>
              <a:rPr lang="en-US" dirty="0" smtClean="0"/>
              <a:t>, </a:t>
            </a:r>
            <a:r>
              <a:rPr lang="en-US" dirty="0" err="1" smtClean="0"/>
              <a:t>Behçet</a:t>
            </a:r>
            <a:r>
              <a:rPr lang="en-US" dirty="0" smtClean="0"/>
              <a:t> </a:t>
            </a:r>
            <a:r>
              <a:rPr lang="en-US" dirty="0"/>
              <a:t>disease and chronic cutaneous lupus </a:t>
            </a:r>
            <a:r>
              <a:rPr lang="en-US" dirty="0" smtClean="0"/>
              <a:t>erythematosus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86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Azathioprine is a prodrug that is metabolized to </a:t>
            </a:r>
            <a:r>
              <a:rPr lang="en-US" dirty="0" smtClean="0"/>
              <a:t>6-mercaptopurine (6-MP</a:t>
            </a:r>
            <a:r>
              <a:rPr lang="en-US" dirty="0"/>
              <a:t>) and acts as an </a:t>
            </a:r>
            <a:r>
              <a:rPr lang="en-US" dirty="0" smtClean="0"/>
              <a:t>immunosuppressant/ anti-inflammatory</a:t>
            </a:r>
          </a:p>
          <a:p>
            <a:r>
              <a:rPr lang="en-US" dirty="0" smtClean="0"/>
              <a:t>Has </a:t>
            </a:r>
            <a:r>
              <a:rPr lang="en-US" dirty="0"/>
              <a:t>better availability when given by mouth </a:t>
            </a:r>
            <a:r>
              <a:rPr lang="en-US" dirty="0" smtClean="0"/>
              <a:t>than 6-MP</a:t>
            </a:r>
          </a:p>
          <a:p>
            <a:r>
              <a:rPr lang="en-US" dirty="0" smtClean="0"/>
              <a:t>6-MP </a:t>
            </a:r>
            <a:r>
              <a:rPr lang="en-US" dirty="0"/>
              <a:t>is further anabolized via </a:t>
            </a:r>
            <a:r>
              <a:rPr lang="en-US" dirty="0" err="1" smtClean="0"/>
              <a:t>hypoxanthineguanine</a:t>
            </a:r>
            <a:r>
              <a:rPr lang="en-US" dirty="0" smtClean="0"/>
              <a:t> phosphoribosyl </a:t>
            </a:r>
            <a:r>
              <a:rPr lang="en-US" dirty="0"/>
              <a:t>transferase (HGPRT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ultimately to </a:t>
            </a:r>
            <a:r>
              <a:rPr lang="en-US" dirty="0"/>
              <a:t>a purine analog, 6-thioguanine (</a:t>
            </a:r>
            <a:r>
              <a:rPr lang="en-US" dirty="0" smtClean="0"/>
              <a:t>6-TG)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which </a:t>
            </a:r>
            <a:r>
              <a:rPr lang="en-US" dirty="0"/>
              <a:t>inhibits RNA and DNA synthesis and </a:t>
            </a:r>
            <a:r>
              <a:rPr lang="en-US" dirty="0" smtClean="0"/>
              <a:t>repair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immunosuppression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91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 &amp; Common ADRS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87" t="26818" r="37141" b="24276"/>
          <a:stretch/>
        </p:blipFill>
        <p:spPr>
          <a:xfrm>
            <a:off x="2830114" y="1690688"/>
            <a:ext cx="5765246" cy="464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35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 dose: 1-2.5 mg/kg</a:t>
            </a:r>
          </a:p>
          <a:p>
            <a:r>
              <a:rPr lang="en-US" dirty="0" smtClean="0"/>
              <a:t>Azathioprine </a:t>
            </a:r>
            <a:r>
              <a:rPr lang="en-US" dirty="0"/>
              <a:t>can be initiated as </a:t>
            </a:r>
            <a:r>
              <a:rPr lang="en-US" dirty="0" smtClean="0"/>
              <a:t>monotherapy</a:t>
            </a:r>
            <a:endParaRPr lang="en-US" dirty="0"/>
          </a:p>
          <a:p>
            <a:r>
              <a:rPr lang="en-US" dirty="0" smtClean="0"/>
              <a:t>Initially combined with prednisone is </a:t>
            </a:r>
            <a:r>
              <a:rPr lang="en-US" dirty="0"/>
              <a:t>often used in steroid-responsive </a:t>
            </a:r>
            <a:r>
              <a:rPr lang="en-US" dirty="0" smtClean="0"/>
              <a:t>bullous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7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Cyclophosphamide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Cyclophosphamide </a:t>
            </a:r>
            <a:r>
              <a:rPr lang="en-US" dirty="0" smtClean="0"/>
              <a:t>is an </a:t>
            </a:r>
            <a:r>
              <a:rPr lang="en-US" dirty="0"/>
              <a:t>alkylating agent and acts primarily by </a:t>
            </a:r>
            <a:r>
              <a:rPr lang="en-US" dirty="0" smtClean="0"/>
              <a:t>crosslinking DNA - A </a:t>
            </a:r>
            <a:r>
              <a:rPr lang="en-US" dirty="0"/>
              <a:t>classic cell </a:t>
            </a:r>
            <a:r>
              <a:rPr lang="en-US" dirty="0" smtClean="0"/>
              <a:t>cycle-nonspecific cytotoxic drug </a:t>
            </a:r>
          </a:p>
          <a:p>
            <a:r>
              <a:rPr lang="en-US" dirty="0" smtClean="0"/>
              <a:t>In oncology - Used as an </a:t>
            </a:r>
            <a:r>
              <a:rPr lang="en-US" dirty="0"/>
              <a:t>antineoplastic </a:t>
            </a:r>
            <a:r>
              <a:rPr lang="en-US" dirty="0" smtClean="0"/>
              <a:t>agent</a:t>
            </a:r>
          </a:p>
          <a:p>
            <a:r>
              <a:rPr lang="en-US" dirty="0" smtClean="0"/>
              <a:t>In dermatology - Used as an </a:t>
            </a:r>
            <a:r>
              <a:rPr lang="en-US" dirty="0"/>
              <a:t>immunosuppressive and steroid-sparing </a:t>
            </a:r>
            <a:r>
              <a:rPr lang="en-US" dirty="0" smtClean="0"/>
              <a:t>agent particularly </a:t>
            </a:r>
            <a:r>
              <a:rPr lang="en-US" dirty="0"/>
              <a:t>for autoimmune blistering disorders </a:t>
            </a:r>
            <a:r>
              <a:rPr lang="en-US" dirty="0" smtClean="0"/>
              <a:t>and systemic </a:t>
            </a:r>
            <a:r>
              <a:rPr lang="en-US" dirty="0"/>
              <a:t>vasculitis</a:t>
            </a:r>
          </a:p>
        </p:txBody>
      </p:sp>
    </p:spTree>
    <p:extLst>
      <p:ext uri="{BB962C8B-B14F-4D97-AF65-F5344CB8AC3E}">
        <p14:creationId xmlns:p14="http://schemas.microsoft.com/office/powerpoint/2010/main" val="811130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dermatology, </a:t>
            </a:r>
            <a:r>
              <a:rPr lang="en-US" dirty="0" smtClean="0"/>
              <a:t>used in </a:t>
            </a:r>
            <a:r>
              <a:rPr lang="en-US" dirty="0"/>
              <a:t>only the </a:t>
            </a:r>
            <a:r>
              <a:rPr lang="en-US" i="1" dirty="0"/>
              <a:t>most</a:t>
            </a:r>
            <a:r>
              <a:rPr lang="en-US" dirty="0"/>
              <a:t> serious </a:t>
            </a:r>
            <a:r>
              <a:rPr lang="en-US" dirty="0" smtClean="0"/>
              <a:t>diseases</a:t>
            </a:r>
          </a:p>
          <a:p>
            <a:r>
              <a:rPr lang="en-US" dirty="0" smtClean="0"/>
              <a:t>In particular - Pemphigus </a:t>
            </a:r>
            <a:r>
              <a:rPr lang="en-US" dirty="0"/>
              <a:t>vulgaris </a:t>
            </a:r>
            <a:r>
              <a:rPr lang="en-US" dirty="0" smtClean="0"/>
              <a:t>- In </a:t>
            </a:r>
            <a:r>
              <a:rPr lang="en-US" dirty="0"/>
              <a:t>combination with </a:t>
            </a:r>
            <a:r>
              <a:rPr lang="en-US" dirty="0" smtClean="0"/>
              <a:t>steroids - Evidence </a:t>
            </a:r>
            <a:r>
              <a:rPr lang="en-US" dirty="0"/>
              <a:t>supports its steroid-sparing </a:t>
            </a:r>
            <a:r>
              <a:rPr lang="en-US" dirty="0" smtClean="0"/>
              <a:t>benefits</a:t>
            </a:r>
            <a:endParaRPr lang="en-US" dirty="0"/>
          </a:p>
          <a:p>
            <a:r>
              <a:rPr lang="en-US" dirty="0"/>
              <a:t>Cyclophosphamide </a:t>
            </a:r>
            <a:r>
              <a:rPr lang="en-US" dirty="0" smtClean="0"/>
              <a:t>- Also used </a:t>
            </a:r>
            <a:r>
              <a:rPr lang="en-US" dirty="0"/>
              <a:t>for the </a:t>
            </a:r>
            <a:r>
              <a:rPr lang="en-US" dirty="0" smtClean="0"/>
              <a:t>treatment of </a:t>
            </a:r>
            <a:r>
              <a:rPr lang="en-US" dirty="0"/>
              <a:t>mucous membrane pemphigoid 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diseases that may respond </a:t>
            </a:r>
            <a:r>
              <a:rPr lang="en-US" dirty="0" smtClean="0"/>
              <a:t>- Pyoderma </a:t>
            </a:r>
            <a:r>
              <a:rPr lang="en-US" dirty="0" err="1"/>
              <a:t>gangrenosum</a:t>
            </a:r>
            <a:r>
              <a:rPr lang="en-US" dirty="0"/>
              <a:t>, </a:t>
            </a:r>
            <a:r>
              <a:rPr lang="en-US" dirty="0" err="1" smtClean="0"/>
              <a:t>necrobiotic</a:t>
            </a:r>
            <a:r>
              <a:rPr lang="en-US" dirty="0" smtClean="0"/>
              <a:t> </a:t>
            </a:r>
            <a:r>
              <a:rPr lang="en-US" dirty="0" err="1" smtClean="0"/>
              <a:t>xanthogranuloma</a:t>
            </a:r>
            <a:r>
              <a:rPr lang="en-US" dirty="0"/>
              <a:t>, cutaneous amyloidosis, </a:t>
            </a:r>
            <a:r>
              <a:rPr lang="en-US" dirty="0" smtClean="0"/>
              <a:t>lichen </a:t>
            </a:r>
            <a:r>
              <a:rPr lang="en-US" dirty="0" err="1" smtClean="0"/>
              <a:t>myxedematosus</a:t>
            </a:r>
            <a:r>
              <a:rPr lang="en-US" dirty="0"/>
              <a:t>, giant cell </a:t>
            </a:r>
            <a:r>
              <a:rPr lang="en-US" dirty="0" err="1"/>
              <a:t>reticulohistiocytoma</a:t>
            </a:r>
            <a:r>
              <a:rPr lang="en-US" dirty="0"/>
              <a:t>, </a:t>
            </a:r>
            <a:r>
              <a:rPr lang="en-US" dirty="0" smtClean="0"/>
              <a:t>primary cutaneous </a:t>
            </a:r>
            <a:r>
              <a:rPr lang="en-US" dirty="0"/>
              <a:t>diffuse large B-cell </a:t>
            </a:r>
            <a:r>
              <a:rPr lang="en-US" dirty="0" smtClean="0"/>
              <a:t>lymphoma and mycosis </a:t>
            </a:r>
            <a:r>
              <a:rPr lang="en-US" dirty="0" err="1" smtClean="0"/>
              <a:t>fungoides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09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Oral doses </a:t>
            </a:r>
            <a:r>
              <a:rPr lang="en-US" dirty="0" smtClean="0"/>
              <a:t>- Typically </a:t>
            </a:r>
            <a:r>
              <a:rPr lang="en-US" dirty="0"/>
              <a:t>1 to 3 mg/kg/d either divided or as a </a:t>
            </a:r>
            <a:r>
              <a:rPr lang="en-US" dirty="0" smtClean="0"/>
              <a:t>single morning </a:t>
            </a:r>
            <a:r>
              <a:rPr lang="en-US" dirty="0"/>
              <a:t>dose</a:t>
            </a:r>
          </a:p>
        </p:txBody>
      </p:sp>
    </p:spTree>
    <p:extLst>
      <p:ext uri="{BB962C8B-B14F-4D97-AF65-F5344CB8AC3E}">
        <p14:creationId xmlns:p14="http://schemas.microsoft.com/office/powerpoint/2010/main" val="3910872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170" t="24526" r="23494" b="24849"/>
          <a:stretch/>
        </p:blipFill>
        <p:spPr>
          <a:xfrm>
            <a:off x="3840480" y="1262865"/>
            <a:ext cx="5153798" cy="500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39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Mycophenolate</a:t>
            </a:r>
            <a:r>
              <a:rPr lang="en-US" dirty="0"/>
              <a:t> </a:t>
            </a:r>
            <a:r>
              <a:rPr lang="en-US" dirty="0" err="1"/>
              <a:t>mofetil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Mycophenolate</a:t>
            </a:r>
            <a:r>
              <a:rPr lang="en-US" dirty="0"/>
              <a:t> </a:t>
            </a:r>
            <a:r>
              <a:rPr lang="en-US" dirty="0" err="1"/>
              <a:t>mofetil</a:t>
            </a:r>
            <a:r>
              <a:rPr lang="en-US" dirty="0"/>
              <a:t> (MMF) </a:t>
            </a:r>
            <a:r>
              <a:rPr lang="en-US" dirty="0" smtClean="0"/>
              <a:t>- </a:t>
            </a:r>
            <a:r>
              <a:rPr lang="en-US" dirty="0"/>
              <a:t>potent immunosuppressant</a:t>
            </a:r>
          </a:p>
          <a:p>
            <a:r>
              <a:rPr lang="en-US" dirty="0"/>
              <a:t>P</a:t>
            </a:r>
            <a:r>
              <a:rPr lang="en-US" dirty="0" smtClean="0"/>
              <a:t>rodrug </a:t>
            </a:r>
            <a:r>
              <a:rPr lang="en-US" dirty="0"/>
              <a:t>of mycophenolic acid (</a:t>
            </a:r>
            <a:r>
              <a:rPr lang="en-US" dirty="0" smtClean="0"/>
              <a:t>MPA) - Used </a:t>
            </a:r>
            <a:r>
              <a:rPr lang="en-US" dirty="0"/>
              <a:t>primarily to </a:t>
            </a:r>
            <a:r>
              <a:rPr lang="en-US" dirty="0" smtClean="0"/>
              <a:t>prevent solid‐organ </a:t>
            </a:r>
            <a:r>
              <a:rPr lang="en-US" dirty="0"/>
              <a:t>graft rejection</a:t>
            </a:r>
          </a:p>
        </p:txBody>
      </p:sp>
    </p:spTree>
    <p:extLst>
      <p:ext uri="{BB962C8B-B14F-4D97-AF65-F5344CB8AC3E}">
        <p14:creationId xmlns:p14="http://schemas.microsoft.com/office/powerpoint/2010/main" val="1204241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Dermatological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MMF has a predictably </a:t>
            </a:r>
            <a:r>
              <a:rPr lang="en-US" dirty="0" smtClean="0"/>
              <a:t>beneficial </a:t>
            </a:r>
            <a:r>
              <a:rPr lang="en-US" dirty="0"/>
              <a:t>effect in the treatment of </a:t>
            </a:r>
            <a:r>
              <a:rPr lang="en-US" dirty="0" err="1" smtClean="0"/>
              <a:t>immunobullous</a:t>
            </a:r>
            <a:r>
              <a:rPr lang="en-US" dirty="0" smtClean="0"/>
              <a:t> disorders </a:t>
            </a:r>
            <a:r>
              <a:rPr lang="en-US" dirty="0"/>
              <a:t>(in particular pemphigus and pemphigoid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A less </a:t>
            </a:r>
            <a:r>
              <a:rPr lang="en-US" dirty="0"/>
              <a:t>consistent effect in psoriasis, atopic eczema, </a:t>
            </a:r>
            <a:r>
              <a:rPr lang="en-US" dirty="0" smtClean="0"/>
              <a:t>connective tissue </a:t>
            </a:r>
            <a:r>
              <a:rPr lang="en-US" dirty="0"/>
              <a:t>disorders and </a:t>
            </a:r>
            <a:r>
              <a:rPr lang="en-US" dirty="0" err="1"/>
              <a:t>vasculitides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6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Provisional 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21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Twice‐daily dosing </a:t>
            </a:r>
            <a:endParaRPr lang="en-US" dirty="0" smtClean="0"/>
          </a:p>
          <a:p>
            <a:r>
              <a:rPr lang="en-US" dirty="0" smtClean="0"/>
              <a:t>Starting dose </a:t>
            </a:r>
            <a:r>
              <a:rPr lang="en-US" dirty="0"/>
              <a:t>for dermatological indications </a:t>
            </a:r>
            <a:r>
              <a:rPr lang="en-US" dirty="0" smtClean="0"/>
              <a:t>- </a:t>
            </a:r>
            <a:r>
              <a:rPr lang="en-US" dirty="0"/>
              <a:t>250 mg </a:t>
            </a:r>
            <a:r>
              <a:rPr lang="en-US" dirty="0" smtClean="0"/>
              <a:t>BD first week </a:t>
            </a:r>
          </a:p>
          <a:p>
            <a:r>
              <a:rPr lang="en-US" dirty="0" smtClean="0"/>
              <a:t>Until </a:t>
            </a:r>
            <a:r>
              <a:rPr lang="en-US" dirty="0"/>
              <a:t>a </a:t>
            </a:r>
            <a:r>
              <a:rPr lang="en-US" dirty="0" smtClean="0"/>
              <a:t>maximum of </a:t>
            </a:r>
            <a:r>
              <a:rPr lang="en-US" dirty="0"/>
              <a:t>1.5 g twice daily is </a:t>
            </a:r>
            <a:r>
              <a:rPr lang="en-US" dirty="0" smtClean="0"/>
              <a:t>reached</a:t>
            </a:r>
          </a:p>
          <a:p>
            <a:r>
              <a:rPr lang="en-US" dirty="0" smtClean="0"/>
              <a:t>Dosage </a:t>
            </a:r>
            <a:r>
              <a:rPr lang="en-US" dirty="0"/>
              <a:t>should be </a:t>
            </a:r>
            <a:r>
              <a:rPr lang="en-US" dirty="0" smtClean="0"/>
              <a:t>tailored to </a:t>
            </a:r>
            <a:r>
              <a:rPr lang="en-US" dirty="0"/>
              <a:t>individual tolerance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clinical response is </a:t>
            </a:r>
            <a:r>
              <a:rPr lang="en-US" dirty="0" smtClean="0"/>
              <a:t>slow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21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Ciclosporin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Ciclosporin</a:t>
            </a:r>
            <a:r>
              <a:rPr lang="en-US" dirty="0"/>
              <a:t> is a highly effective and rapidly acting potent </a:t>
            </a:r>
            <a:r>
              <a:rPr lang="en-US" dirty="0" smtClean="0"/>
              <a:t>inhibitor of </a:t>
            </a:r>
            <a:r>
              <a:rPr lang="en-US" dirty="0"/>
              <a:t>T‐cell </a:t>
            </a:r>
            <a:r>
              <a:rPr lang="en-US" dirty="0" smtClean="0"/>
              <a:t>function</a:t>
            </a:r>
          </a:p>
          <a:p>
            <a:r>
              <a:rPr lang="en-US" dirty="0" smtClean="0"/>
              <a:t>Central </a:t>
            </a:r>
            <a:r>
              <a:rPr lang="en-US" dirty="0"/>
              <a:t>importance in </a:t>
            </a:r>
            <a:r>
              <a:rPr lang="en-US" dirty="0" smtClean="0"/>
              <a:t>the management </a:t>
            </a:r>
            <a:r>
              <a:rPr lang="en-US" dirty="0"/>
              <a:t>of severe </a:t>
            </a:r>
            <a:r>
              <a:rPr lang="en-US" dirty="0" smtClean="0"/>
              <a:t>inflammatory </a:t>
            </a:r>
            <a:r>
              <a:rPr lang="en-US" dirty="0"/>
              <a:t>skin disease, </a:t>
            </a:r>
            <a:r>
              <a:rPr lang="en-US" dirty="0" smtClean="0"/>
              <a:t>particularly psoriasis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96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Cicloporin</a:t>
            </a:r>
            <a:r>
              <a:rPr lang="en-US" dirty="0"/>
              <a:t> </a:t>
            </a:r>
            <a:r>
              <a:rPr lang="en-US" dirty="0" smtClean="0"/>
              <a:t>- psoriasis </a:t>
            </a:r>
            <a:r>
              <a:rPr lang="en-US" dirty="0"/>
              <a:t>(plaque type) and </a:t>
            </a:r>
            <a:r>
              <a:rPr lang="en-US" dirty="0" smtClean="0"/>
              <a:t>atopic eczema</a:t>
            </a:r>
          </a:p>
          <a:p>
            <a:r>
              <a:rPr lang="en-US" dirty="0" smtClean="0"/>
              <a:t>Common </a:t>
            </a:r>
            <a:r>
              <a:rPr lang="en-US" dirty="0"/>
              <a:t>off‐label uses include chronic </a:t>
            </a:r>
            <a:r>
              <a:rPr lang="en-US" dirty="0" err="1"/>
              <a:t>urticaria</a:t>
            </a:r>
            <a:r>
              <a:rPr lang="en-US" dirty="0"/>
              <a:t>, </a:t>
            </a:r>
            <a:r>
              <a:rPr lang="en-US" dirty="0" smtClean="0"/>
              <a:t>pyoderma </a:t>
            </a:r>
            <a:r>
              <a:rPr lang="en-US" dirty="0" err="1" smtClean="0"/>
              <a:t>gangrenosum</a:t>
            </a:r>
            <a:r>
              <a:rPr lang="en-US" dirty="0"/>
              <a:t>, hand eczema and palmoplantar </a:t>
            </a:r>
            <a:r>
              <a:rPr lang="en-US" dirty="0" err="1" smtClean="0"/>
              <a:t>pustulosis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1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MC - Hypertension</a:t>
            </a:r>
            <a:r>
              <a:rPr lang="en-US" dirty="0"/>
              <a:t>, nephrotoxicity, </a:t>
            </a:r>
            <a:r>
              <a:rPr lang="en-US" dirty="0" err="1" smtClean="0"/>
              <a:t>hyperlipidaemia</a:t>
            </a:r>
            <a:r>
              <a:rPr lang="en-US" dirty="0" smtClean="0"/>
              <a:t>, myalgia </a:t>
            </a:r>
            <a:r>
              <a:rPr lang="en-US" dirty="0"/>
              <a:t>and headache </a:t>
            </a:r>
            <a:endParaRPr lang="en-US" dirty="0" smtClean="0"/>
          </a:p>
          <a:p>
            <a:r>
              <a:rPr lang="en-US" dirty="0" smtClean="0"/>
              <a:t>Others </a:t>
            </a:r>
            <a:r>
              <a:rPr lang="en-US" dirty="0"/>
              <a:t>include gingival hyperplasia, fatigue, gastrointestinal disturbances,</a:t>
            </a:r>
          </a:p>
          <a:p>
            <a:r>
              <a:rPr lang="en-US" dirty="0"/>
              <a:t>tremor and </a:t>
            </a:r>
            <a:r>
              <a:rPr lang="en-US" dirty="0" err="1"/>
              <a:t>paraesthesiae</a:t>
            </a:r>
            <a:r>
              <a:rPr lang="en-US" dirty="0"/>
              <a:t> in the hands and </a:t>
            </a:r>
            <a:r>
              <a:rPr lang="en-US" dirty="0" smtClean="0"/>
              <a:t>feet</a:t>
            </a:r>
          </a:p>
          <a:p>
            <a:r>
              <a:rPr lang="en-US" dirty="0" smtClean="0"/>
              <a:t>A variety </a:t>
            </a:r>
            <a:r>
              <a:rPr lang="en-US" dirty="0"/>
              <a:t>of metabolic abnormalities (</a:t>
            </a:r>
            <a:r>
              <a:rPr lang="en-US" dirty="0" err="1"/>
              <a:t>hyperbilirubinaemia</a:t>
            </a:r>
            <a:r>
              <a:rPr lang="en-US" dirty="0"/>
              <a:t>, </a:t>
            </a:r>
            <a:r>
              <a:rPr lang="en-US" dirty="0" err="1"/>
              <a:t>hypercalcaemia</a:t>
            </a:r>
            <a:r>
              <a:rPr lang="en-US" dirty="0"/>
              <a:t>,</a:t>
            </a:r>
          </a:p>
          <a:p>
            <a:r>
              <a:rPr lang="en-US" dirty="0"/>
              <a:t>hypomagnesaemia, </a:t>
            </a:r>
            <a:r>
              <a:rPr lang="en-US" dirty="0" err="1"/>
              <a:t>hyperuricaemia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Most are dose related and respond rapidly to dose </a:t>
            </a:r>
            <a:r>
              <a:rPr lang="en-US" dirty="0" smtClean="0"/>
              <a:t>reduction/ treatment cessation</a:t>
            </a:r>
          </a:p>
          <a:p>
            <a:r>
              <a:rPr lang="en-US" dirty="0" smtClean="0"/>
              <a:t>Longer </a:t>
            </a:r>
            <a:r>
              <a:rPr lang="en-US" dirty="0"/>
              <a:t>term use carries </a:t>
            </a:r>
            <a:r>
              <a:rPr lang="en-US" dirty="0" smtClean="0"/>
              <a:t>significant</a:t>
            </a:r>
            <a:r>
              <a:rPr lang="en-US" dirty="0"/>
              <a:t>, </a:t>
            </a:r>
            <a:r>
              <a:rPr lang="en-US" dirty="0" smtClean="0"/>
              <a:t>predictable risk</a:t>
            </a:r>
            <a:r>
              <a:rPr lang="en-US" dirty="0"/>
              <a:t>, particularly of nephrotoxicity, and is generally </a:t>
            </a:r>
            <a:r>
              <a:rPr lang="en-US" dirty="0" smtClean="0"/>
              <a:t>not recommended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9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- In </a:t>
            </a:r>
            <a:r>
              <a:rPr lang="en-US" dirty="0"/>
              <a:t>the lower dose range (2.5 </a:t>
            </a:r>
            <a:r>
              <a:rPr lang="en-US" dirty="0" smtClean="0"/>
              <a:t>mg/kg/day</a:t>
            </a:r>
            <a:r>
              <a:rPr lang="en-US" dirty="0"/>
              <a:t>), escalating to higher doses (up to 5 mg/kg/day) after </a:t>
            </a:r>
            <a:r>
              <a:rPr lang="en-US" dirty="0" smtClean="0"/>
              <a:t>a month </a:t>
            </a:r>
            <a:r>
              <a:rPr lang="en-US" dirty="0"/>
              <a:t>of therapy in the event of a poor </a:t>
            </a:r>
            <a:r>
              <a:rPr lang="en-US" dirty="0" smtClean="0"/>
              <a:t>response</a:t>
            </a:r>
          </a:p>
          <a:p>
            <a:r>
              <a:rPr lang="en-US" dirty="0" smtClean="0"/>
              <a:t>If </a:t>
            </a:r>
            <a:r>
              <a:rPr lang="en-US" dirty="0"/>
              <a:t>disease is acute, severe and/or </a:t>
            </a:r>
            <a:r>
              <a:rPr lang="en-US" dirty="0" smtClean="0"/>
              <a:t>unstable -5 mg/kg/day</a:t>
            </a:r>
          </a:p>
          <a:p>
            <a:r>
              <a:rPr lang="en-US" dirty="0" smtClean="0"/>
              <a:t>The </a:t>
            </a:r>
            <a:r>
              <a:rPr lang="en-US" dirty="0"/>
              <a:t>lowest possible therapeutic dose should be used </a:t>
            </a:r>
          </a:p>
        </p:txBody>
      </p:sp>
    </p:spTree>
    <p:extLst>
      <p:ext uri="{BB962C8B-B14F-4D97-AF65-F5344CB8AC3E}">
        <p14:creationId xmlns:p14="http://schemas.microsoft.com/office/powerpoint/2010/main" val="2186542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Ciclosporin</a:t>
            </a:r>
            <a:r>
              <a:rPr lang="en-US" dirty="0"/>
              <a:t> remains an extremely useful, predictably effective </a:t>
            </a:r>
            <a:r>
              <a:rPr lang="en-US" dirty="0" smtClean="0"/>
              <a:t>and generally </a:t>
            </a:r>
            <a:r>
              <a:rPr lang="en-US" dirty="0"/>
              <a:t>well‐tolerated drug for short‐term </a:t>
            </a:r>
            <a:r>
              <a:rPr lang="en-US" dirty="0" smtClean="0"/>
              <a:t>use</a:t>
            </a:r>
          </a:p>
          <a:p>
            <a:r>
              <a:rPr lang="en-US" dirty="0" smtClean="0"/>
              <a:t>Long‐term use is </a:t>
            </a:r>
            <a:r>
              <a:rPr lang="en-US" dirty="0"/>
              <a:t>complicated by </a:t>
            </a:r>
            <a:r>
              <a:rPr lang="en-US" dirty="0" smtClean="0"/>
              <a:t>nephrotoxicity</a:t>
            </a:r>
          </a:p>
          <a:p>
            <a:r>
              <a:rPr lang="en-US" dirty="0" smtClean="0"/>
              <a:t>Potent </a:t>
            </a:r>
            <a:r>
              <a:rPr lang="en-US" dirty="0"/>
              <a:t>immunosuppression.</a:t>
            </a:r>
          </a:p>
        </p:txBody>
      </p:sp>
    </p:spTree>
    <p:extLst>
      <p:ext uri="{BB962C8B-B14F-4D97-AF65-F5344CB8AC3E}">
        <p14:creationId xmlns:p14="http://schemas.microsoft.com/office/powerpoint/2010/main" val="650142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Thalidomide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</a:t>
            </a:r>
            <a:r>
              <a:rPr lang="en-US" dirty="0" err="1" smtClean="0"/>
              <a:t>ypnosedative</a:t>
            </a:r>
            <a:r>
              <a:rPr lang="en-US" dirty="0"/>
              <a:t>, immunomodulatory, and </a:t>
            </a:r>
            <a:r>
              <a:rPr lang="en-US" dirty="0" smtClean="0"/>
              <a:t>neural/vascular </a:t>
            </a:r>
            <a:r>
              <a:rPr lang="en-US" dirty="0"/>
              <a:t>tissue </a:t>
            </a:r>
            <a:r>
              <a:rPr lang="en-US" dirty="0" smtClean="0"/>
              <a:t>effects</a:t>
            </a:r>
          </a:p>
          <a:p>
            <a:r>
              <a:rPr lang="en-US" dirty="0" smtClean="0"/>
              <a:t>Initially </a:t>
            </a:r>
            <a:r>
              <a:rPr lang="en-US" dirty="0"/>
              <a:t>removed from the </a:t>
            </a:r>
            <a:r>
              <a:rPr lang="en-US" dirty="0" smtClean="0"/>
              <a:t>market because </a:t>
            </a:r>
            <a:r>
              <a:rPr lang="en-US" dirty="0"/>
              <a:t>of severe teratogenic effects (</a:t>
            </a:r>
            <a:r>
              <a:rPr lang="en-US" dirty="0" err="1"/>
              <a:t>phocomelia</a:t>
            </a:r>
            <a:r>
              <a:rPr lang="en-US" dirty="0"/>
              <a:t>) </a:t>
            </a:r>
            <a:r>
              <a:rPr lang="en-US" dirty="0" smtClean="0"/>
              <a:t>in 1961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16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halidomide - Later </a:t>
            </a:r>
            <a:r>
              <a:rPr lang="en-US" dirty="0"/>
              <a:t>found to be effective in </a:t>
            </a:r>
            <a:r>
              <a:rPr lang="en-US" dirty="0" smtClean="0"/>
              <a:t>treating erythema </a:t>
            </a:r>
            <a:r>
              <a:rPr lang="en-US" dirty="0" err="1"/>
              <a:t>nodosum</a:t>
            </a:r>
            <a:r>
              <a:rPr lang="en-US" dirty="0"/>
              <a:t> </a:t>
            </a:r>
            <a:r>
              <a:rPr lang="en-US" dirty="0" err="1" smtClean="0"/>
              <a:t>leprosum</a:t>
            </a:r>
            <a:endParaRPr lang="en-US" dirty="0" smtClean="0"/>
          </a:p>
          <a:p>
            <a:r>
              <a:rPr lang="en-US" dirty="0" smtClean="0"/>
              <a:t>Off-label </a:t>
            </a:r>
            <a:r>
              <a:rPr lang="en-US" dirty="0"/>
              <a:t>use treating </a:t>
            </a:r>
            <a:r>
              <a:rPr lang="en-US" dirty="0" smtClean="0"/>
              <a:t>dermatoses including </a:t>
            </a:r>
            <a:r>
              <a:rPr lang="en-US" dirty="0"/>
              <a:t>AIDS-related Kaposi sarcoma, pyoderma </a:t>
            </a:r>
            <a:r>
              <a:rPr lang="en-US" dirty="0" err="1" smtClean="0"/>
              <a:t>gangrenosum</a:t>
            </a:r>
            <a:r>
              <a:rPr lang="en-US" dirty="0" smtClean="0"/>
              <a:t>, bullous </a:t>
            </a:r>
            <a:r>
              <a:rPr lang="en-US" dirty="0"/>
              <a:t>pemphigoid, </a:t>
            </a:r>
            <a:r>
              <a:rPr lang="en-US" dirty="0" err="1"/>
              <a:t>prurigo</a:t>
            </a:r>
            <a:r>
              <a:rPr lang="en-US" dirty="0"/>
              <a:t> </a:t>
            </a:r>
            <a:r>
              <a:rPr lang="en-US" dirty="0" err="1"/>
              <a:t>nodularis</a:t>
            </a:r>
            <a:r>
              <a:rPr lang="en-US" dirty="0"/>
              <a:t>, </a:t>
            </a:r>
            <a:r>
              <a:rPr lang="en-US" dirty="0" smtClean="0"/>
              <a:t>uremic pruritus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43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 and regimens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dose range for dermatological conditions is 50–300 </a:t>
            </a:r>
            <a:r>
              <a:rPr lang="en-US" dirty="0" smtClean="0"/>
              <a:t>mg/day, taken </a:t>
            </a:r>
            <a:r>
              <a:rPr lang="en-US" dirty="0"/>
              <a:t>as a single dose at bedtime to reduce the impact of sedation</a:t>
            </a:r>
          </a:p>
        </p:txBody>
      </p:sp>
    </p:spTree>
    <p:extLst>
      <p:ext uri="{BB962C8B-B14F-4D97-AF65-F5344CB8AC3E}">
        <p14:creationId xmlns:p14="http://schemas.microsoft.com/office/powerpoint/2010/main" val="3870725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</a:t>
            </a:r>
            <a:r>
              <a:rPr lang="en-US" dirty="0" err="1" smtClean="0"/>
              <a:t>retinoids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synthetic </a:t>
            </a:r>
            <a:r>
              <a:rPr lang="en-US" dirty="0" err="1"/>
              <a:t>retinoids</a:t>
            </a:r>
            <a:r>
              <a:rPr lang="en-US" dirty="0"/>
              <a:t> are a class of organic molecules </a:t>
            </a:r>
            <a:r>
              <a:rPr lang="en-US" dirty="0" smtClean="0"/>
              <a:t>derived from </a:t>
            </a:r>
            <a:r>
              <a:rPr lang="en-US" dirty="0"/>
              <a:t>and with similar biological activity to the naturally </a:t>
            </a:r>
            <a:r>
              <a:rPr lang="en-US" dirty="0" smtClean="0"/>
              <a:t>occurring vitamin </a:t>
            </a:r>
            <a:r>
              <a:rPr lang="en-US" dirty="0"/>
              <a:t>A group of </a:t>
            </a:r>
            <a:r>
              <a:rPr lang="en-US" dirty="0" err="1"/>
              <a:t>retinoids</a:t>
            </a:r>
            <a:r>
              <a:rPr lang="en-US" dirty="0"/>
              <a:t>, which includes retinol, retinal </a:t>
            </a:r>
            <a:r>
              <a:rPr lang="en-US" dirty="0" smtClean="0"/>
              <a:t>and retinoic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7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Psoriasis with psoriatic arthritis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407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Isotretinoin</a:t>
            </a:r>
            <a:r>
              <a:rPr lang="en-US" dirty="0"/>
              <a:t> is licensed for the treatment of severe acne </a:t>
            </a:r>
            <a:r>
              <a:rPr lang="en-US" dirty="0" smtClean="0"/>
              <a:t>resistant to </a:t>
            </a:r>
            <a:r>
              <a:rPr lang="en-US" dirty="0"/>
              <a:t>adequate courses of standard therapy, although </a:t>
            </a:r>
            <a:r>
              <a:rPr lang="en-US" i="1" dirty="0"/>
              <a:t>off‐label</a:t>
            </a:r>
            <a:r>
              <a:rPr lang="en-US" dirty="0"/>
              <a:t> it </a:t>
            </a:r>
            <a:r>
              <a:rPr lang="en-US" dirty="0" smtClean="0"/>
              <a:t>has been </a:t>
            </a:r>
            <a:r>
              <a:rPr lang="en-US" dirty="0"/>
              <a:t>used in rosacea, hidradenitis </a:t>
            </a:r>
            <a:r>
              <a:rPr lang="en-US" dirty="0" err="1"/>
              <a:t>suppurativa</a:t>
            </a:r>
            <a:r>
              <a:rPr lang="en-US" dirty="0"/>
              <a:t> and dissecting </a:t>
            </a:r>
            <a:r>
              <a:rPr lang="en-US" dirty="0" smtClean="0"/>
              <a:t>cellulitis of </a:t>
            </a:r>
            <a:r>
              <a:rPr lang="en-US" dirty="0"/>
              <a:t>the </a:t>
            </a:r>
            <a:r>
              <a:rPr lang="en-US" dirty="0" smtClean="0"/>
              <a:t>scalp </a:t>
            </a:r>
            <a:endParaRPr lang="en-US" dirty="0"/>
          </a:p>
          <a:p>
            <a:r>
              <a:rPr lang="en-US" dirty="0" err="1"/>
              <a:t>Alitretinoin</a:t>
            </a:r>
            <a:r>
              <a:rPr lang="en-US" dirty="0"/>
              <a:t> has a product license to treat severe chronic </a:t>
            </a:r>
            <a:r>
              <a:rPr lang="en-US" dirty="0" smtClean="0"/>
              <a:t>hand eczema</a:t>
            </a:r>
          </a:p>
          <a:p>
            <a:r>
              <a:rPr lang="en-US" dirty="0" smtClean="0"/>
              <a:t>Also </a:t>
            </a:r>
            <a:r>
              <a:rPr lang="en-US" dirty="0"/>
              <a:t>been approved by </a:t>
            </a:r>
            <a:r>
              <a:rPr lang="en-US" dirty="0" smtClean="0"/>
              <a:t>FDA </a:t>
            </a:r>
            <a:r>
              <a:rPr lang="en-US" dirty="0"/>
              <a:t>for the topical treatment of the cutaneous </a:t>
            </a:r>
            <a:r>
              <a:rPr lang="en-US" dirty="0" smtClean="0"/>
              <a:t>lesions of </a:t>
            </a:r>
            <a:r>
              <a:rPr lang="en-US" dirty="0"/>
              <a:t>Kaposi </a:t>
            </a:r>
            <a:r>
              <a:rPr lang="en-US" dirty="0" smtClean="0"/>
              <a:t>sarcoma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31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Acitretin</a:t>
            </a:r>
            <a:r>
              <a:rPr lang="en-US" dirty="0"/>
              <a:t> </a:t>
            </a:r>
            <a:r>
              <a:rPr lang="en-US" dirty="0" smtClean="0"/>
              <a:t>- severe psoriasis, resistant </a:t>
            </a:r>
            <a:r>
              <a:rPr lang="en-US" dirty="0"/>
              <a:t>to standard therapies, palmoplantar </a:t>
            </a:r>
            <a:r>
              <a:rPr lang="en-US" dirty="0" err="1" smtClean="0"/>
              <a:t>pustulosis</a:t>
            </a:r>
            <a:r>
              <a:rPr lang="en-US" dirty="0" smtClean="0"/>
              <a:t>, inherited </a:t>
            </a:r>
            <a:r>
              <a:rPr lang="en-US" dirty="0"/>
              <a:t>ichthyoses and Darier </a:t>
            </a:r>
            <a:r>
              <a:rPr lang="en-US" dirty="0" smtClean="0"/>
              <a:t>disease </a:t>
            </a:r>
          </a:p>
          <a:p>
            <a:r>
              <a:rPr lang="en-US" dirty="0" err="1" smtClean="0"/>
              <a:t>Bexarotene</a:t>
            </a:r>
            <a:r>
              <a:rPr lang="en-US" dirty="0" smtClean="0"/>
              <a:t> </a:t>
            </a:r>
            <a:r>
              <a:rPr lang="en-US" dirty="0"/>
              <a:t>is indicated for the treatment of the cutaneous </a:t>
            </a:r>
            <a:r>
              <a:rPr lang="en-US" dirty="0" smtClean="0"/>
              <a:t>manifestations of </a:t>
            </a:r>
            <a:r>
              <a:rPr lang="en-US" dirty="0"/>
              <a:t>advanced cutaneous T‐cell lymphoma</a:t>
            </a:r>
          </a:p>
        </p:txBody>
      </p:sp>
    </p:spTree>
    <p:extLst>
      <p:ext uri="{BB962C8B-B14F-4D97-AF65-F5344CB8AC3E}">
        <p14:creationId xmlns:p14="http://schemas.microsoft.com/office/powerpoint/2010/main" val="15536423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Retinoids</a:t>
            </a:r>
            <a:r>
              <a:rPr lang="en-US" dirty="0"/>
              <a:t> have also been used off‐license to treat </a:t>
            </a:r>
            <a:r>
              <a:rPr lang="en-US" dirty="0" err="1"/>
              <a:t>pityriasis</a:t>
            </a:r>
            <a:r>
              <a:rPr lang="en-US" dirty="0"/>
              <a:t> </a:t>
            </a:r>
            <a:r>
              <a:rPr lang="en-US" dirty="0" err="1" smtClean="0"/>
              <a:t>rubra</a:t>
            </a:r>
            <a:r>
              <a:rPr lang="en-US" dirty="0" smtClean="0"/>
              <a:t> pilaris</a:t>
            </a:r>
            <a:r>
              <a:rPr lang="en-US" dirty="0"/>
              <a:t>, lupus erythematosus and lichen planus</a:t>
            </a:r>
          </a:p>
        </p:txBody>
      </p:sp>
    </p:spTree>
    <p:extLst>
      <p:ext uri="{BB962C8B-B14F-4D97-AF65-F5344CB8AC3E}">
        <p14:creationId xmlns:p14="http://schemas.microsoft.com/office/powerpoint/2010/main" val="4173639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73" t="42674" r="22419" b="26187"/>
          <a:stretch/>
        </p:blipFill>
        <p:spPr>
          <a:xfrm>
            <a:off x="1138951" y="1803667"/>
            <a:ext cx="9561670" cy="36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41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77" t="40191" r="21774" b="10712"/>
          <a:stretch/>
        </p:blipFill>
        <p:spPr>
          <a:xfrm>
            <a:off x="1654233" y="1918666"/>
            <a:ext cx="8033972" cy="459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329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284" t="30257" r="18550" b="21411"/>
          <a:stretch/>
        </p:blipFill>
        <p:spPr>
          <a:xfrm>
            <a:off x="2776451" y="1471353"/>
            <a:ext cx="7437198" cy="457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70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Pre‐treatment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Women of childbearing potential </a:t>
            </a:r>
            <a:r>
              <a:rPr lang="en-US" dirty="0" smtClean="0"/>
              <a:t>- explicit counselling on </a:t>
            </a:r>
            <a:r>
              <a:rPr lang="en-US" dirty="0"/>
              <a:t>the teratogenicity of </a:t>
            </a:r>
            <a:r>
              <a:rPr lang="en-US" dirty="0" err="1"/>
              <a:t>retinoids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Either </a:t>
            </a:r>
            <a:r>
              <a:rPr lang="en-US" dirty="0"/>
              <a:t>adopt </a:t>
            </a:r>
            <a:r>
              <a:rPr lang="en-US" dirty="0" smtClean="0"/>
              <a:t>birth control </a:t>
            </a:r>
            <a:r>
              <a:rPr lang="en-US" dirty="0"/>
              <a:t>measures or abstain from </a:t>
            </a:r>
            <a:r>
              <a:rPr lang="en-US" dirty="0" smtClean="0"/>
              <a:t>coitus</a:t>
            </a:r>
          </a:p>
          <a:p>
            <a:r>
              <a:rPr lang="en-US" dirty="0" smtClean="0"/>
              <a:t>Pregnancy should be </a:t>
            </a:r>
            <a:r>
              <a:rPr lang="en-US" dirty="0"/>
              <a:t>excluded prior to commencing retinoid </a:t>
            </a:r>
            <a:r>
              <a:rPr lang="en-US" dirty="0" smtClean="0"/>
              <a:t>therapy</a:t>
            </a:r>
          </a:p>
          <a:p>
            <a:r>
              <a:rPr lang="en-US" dirty="0" smtClean="0"/>
              <a:t>Pregnancy should </a:t>
            </a:r>
            <a:r>
              <a:rPr lang="en-US" dirty="0"/>
              <a:t>be avoided for the duration of therapy and </a:t>
            </a:r>
            <a:r>
              <a:rPr lang="en-US" dirty="0" smtClean="0"/>
              <a:t>for an </a:t>
            </a:r>
            <a:r>
              <a:rPr lang="en-US" dirty="0"/>
              <a:t>appropriate time thereafter (1 month for </a:t>
            </a:r>
            <a:r>
              <a:rPr lang="en-US" dirty="0" err="1"/>
              <a:t>isotretinoin</a:t>
            </a:r>
            <a:r>
              <a:rPr lang="en-US" dirty="0"/>
              <a:t>, </a:t>
            </a:r>
            <a:r>
              <a:rPr lang="en-US" dirty="0" err="1" smtClean="0"/>
              <a:t>alitretinoin</a:t>
            </a:r>
            <a:r>
              <a:rPr lang="en-US" dirty="0" smtClean="0"/>
              <a:t> and </a:t>
            </a:r>
            <a:r>
              <a:rPr lang="en-US" dirty="0" err="1"/>
              <a:t>bexarotene</a:t>
            </a:r>
            <a:r>
              <a:rPr lang="en-US" dirty="0"/>
              <a:t>, and 2 years for </a:t>
            </a:r>
            <a:r>
              <a:rPr lang="en-US" dirty="0" err="1" smtClean="0"/>
              <a:t>acitretin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recommendations regarding </a:t>
            </a:r>
            <a:r>
              <a:rPr lang="en-US" dirty="0" err="1"/>
              <a:t>isotretinoin</a:t>
            </a:r>
            <a:r>
              <a:rPr lang="en-US" dirty="0"/>
              <a:t>, which can be </a:t>
            </a:r>
            <a:r>
              <a:rPr lang="en-US" dirty="0" smtClean="0"/>
              <a:t>adapted of </a:t>
            </a:r>
            <a:r>
              <a:rPr lang="en-US" dirty="0"/>
              <a:t>the other </a:t>
            </a:r>
            <a:r>
              <a:rPr lang="en-US" dirty="0" err="1"/>
              <a:t>retinoids</a:t>
            </a:r>
            <a:r>
              <a:rPr lang="en-US" dirty="0"/>
              <a:t>, suggest that women deemed at risk </a:t>
            </a:r>
            <a:r>
              <a:rPr lang="en-US" dirty="0" smtClean="0"/>
              <a:t>of conceiving </a:t>
            </a:r>
            <a:r>
              <a:rPr lang="en-US" dirty="0"/>
              <a:t>should be recruited into the </a:t>
            </a:r>
            <a:r>
              <a:rPr lang="en-US" dirty="0" err="1"/>
              <a:t>isotretinoin</a:t>
            </a:r>
            <a:r>
              <a:rPr lang="en-US" dirty="0"/>
              <a:t> </a:t>
            </a:r>
            <a:r>
              <a:rPr lang="en-US" dirty="0" smtClean="0"/>
              <a:t>pregnancy prevention plan </a:t>
            </a:r>
            <a:r>
              <a:rPr lang="en-US" dirty="0"/>
              <a:t>(</a:t>
            </a:r>
            <a:r>
              <a:rPr lang="en-US" dirty="0" err="1"/>
              <a:t>iPLEDGE</a:t>
            </a:r>
            <a:r>
              <a:rPr lang="en-US" dirty="0"/>
              <a:t> in the </a:t>
            </a:r>
            <a:r>
              <a:rPr lang="en-US" dirty="0" smtClean="0"/>
              <a:t>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677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easonable </a:t>
            </a:r>
            <a:r>
              <a:rPr lang="en-US" dirty="0"/>
              <a:t>follow‐up </a:t>
            </a:r>
            <a:r>
              <a:rPr lang="en-US" dirty="0" smtClean="0"/>
              <a:t>- Monthly </a:t>
            </a:r>
            <a:r>
              <a:rPr lang="en-US" dirty="0"/>
              <a:t>clinical evaluation </a:t>
            </a:r>
            <a:endParaRPr lang="en-US" dirty="0" smtClean="0"/>
          </a:p>
          <a:p>
            <a:r>
              <a:rPr lang="en-US" dirty="0" smtClean="0"/>
              <a:t>Blood </a:t>
            </a:r>
            <a:r>
              <a:rPr lang="en-US" dirty="0"/>
              <a:t>tests (liver function tests and fasting lipid </a:t>
            </a:r>
            <a:r>
              <a:rPr lang="en-US" dirty="0" smtClean="0"/>
              <a:t>profile</a:t>
            </a:r>
            <a:r>
              <a:rPr lang="en-US" dirty="0"/>
              <a:t>, with </a:t>
            </a:r>
            <a:r>
              <a:rPr lang="en-US" dirty="0" smtClean="0"/>
              <a:t>occasional renal </a:t>
            </a:r>
            <a:r>
              <a:rPr lang="en-US" dirty="0"/>
              <a:t>function tests and full blood count) for 3–6 months, </a:t>
            </a:r>
            <a:r>
              <a:rPr lang="en-US" dirty="0" smtClean="0"/>
              <a:t>then 3‐monthly </a:t>
            </a:r>
            <a:r>
              <a:rPr lang="en-US" dirty="0"/>
              <a:t>reviews with blood </a:t>
            </a:r>
            <a:r>
              <a:rPr lang="en-US" dirty="0" smtClean="0"/>
              <a:t>tests</a:t>
            </a:r>
          </a:p>
          <a:p>
            <a:r>
              <a:rPr lang="en-US" dirty="0" smtClean="0"/>
              <a:t>Thyroid </a:t>
            </a:r>
            <a:r>
              <a:rPr lang="en-US" dirty="0"/>
              <a:t>function should </a:t>
            </a:r>
            <a:r>
              <a:rPr lang="en-US" dirty="0" smtClean="0"/>
              <a:t>be monitored </a:t>
            </a:r>
            <a:r>
              <a:rPr lang="en-US" dirty="0"/>
              <a:t>in patients receiving </a:t>
            </a:r>
            <a:r>
              <a:rPr lang="en-US" dirty="0" err="1"/>
              <a:t>alitretinoin</a:t>
            </a:r>
            <a:r>
              <a:rPr lang="en-US" dirty="0"/>
              <a:t> and </a:t>
            </a:r>
            <a:r>
              <a:rPr lang="en-US" dirty="0" err="1" smtClean="0"/>
              <a:t>bexarotene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 smtClean="0"/>
          </a:p>
          <a:p>
            <a:endParaRPr lang="en-US" sz="4400" dirty="0"/>
          </a:p>
          <a:p>
            <a:pPr marL="914400" lvl="2" indent="0">
              <a:buNone/>
            </a:pPr>
            <a:r>
              <a:rPr lang="en-US" sz="3600" smtClean="0"/>
              <a:t>		THANK </a:t>
            </a:r>
            <a:r>
              <a:rPr lang="en-US" sz="3600" dirty="0" smtClean="0"/>
              <a:t>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58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treating physician plans an immunosuppressive (e.g. methotrexate) and with other routine investigations (e.g. CBCs, ESR, BUN, creatinine etc.), orders serum </a:t>
            </a:r>
            <a:r>
              <a:rPr lang="en-US" dirty="0" err="1" smtClean="0"/>
              <a:t>virological</a:t>
            </a:r>
            <a:r>
              <a:rPr lang="en-US" dirty="0" smtClean="0"/>
              <a:t> markers (for HBV, HCV, HIV)</a:t>
            </a:r>
          </a:p>
          <a:p>
            <a:r>
              <a:rPr lang="en-US" dirty="0" smtClean="0"/>
              <a:t>In a tropical country like India, which other infection/ inv. is also routinely indicated before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Tuberculosis</a:t>
            </a:r>
          </a:p>
          <a:p>
            <a:r>
              <a:rPr lang="en-US" dirty="0" smtClean="0"/>
              <a:t>CXR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8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Methotrexate (MTX)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 antimetabolite - Used as a chemotherapeutic agent since the early 1950s</a:t>
            </a:r>
          </a:p>
          <a:p>
            <a:r>
              <a:rPr lang="en-US" dirty="0" smtClean="0"/>
              <a:t>Immunosuppressive and anti‐inflammatory effects</a:t>
            </a:r>
          </a:p>
          <a:p>
            <a:r>
              <a:rPr lang="en-US" dirty="0"/>
              <a:t>U</a:t>
            </a:r>
            <a:r>
              <a:rPr lang="en-US" dirty="0" smtClean="0"/>
              <a:t>sed therapeutically in a variety of </a:t>
            </a:r>
            <a:r>
              <a:rPr lang="en-US" dirty="0" err="1" smtClean="0"/>
              <a:t>rheumatological</a:t>
            </a:r>
            <a:r>
              <a:rPr lang="en-US" dirty="0" smtClean="0"/>
              <a:t>, gastrointestinal, neurological and </a:t>
            </a:r>
            <a:r>
              <a:rPr lang="en-US" i="1" dirty="0" smtClean="0"/>
              <a:t>dermatological </a:t>
            </a:r>
            <a:r>
              <a:rPr lang="en-US" dirty="0" smtClean="0"/>
              <a:t>inflammatory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evere psoriasis with/without arthritis</a:t>
            </a:r>
          </a:p>
          <a:p>
            <a:r>
              <a:rPr lang="en-US" sz="2200" u="sng" dirty="0" smtClean="0"/>
              <a:t>Off‐label</a:t>
            </a:r>
            <a:r>
              <a:rPr lang="en-US" sz="2200" dirty="0" smtClean="0"/>
              <a:t> (often as a steroid‐sparing agent) in </a:t>
            </a:r>
            <a:r>
              <a:rPr lang="en-US" sz="2200" dirty="0" err="1" smtClean="0"/>
              <a:t>immunobullous</a:t>
            </a:r>
            <a:r>
              <a:rPr lang="en-US" sz="2200" dirty="0" smtClean="0"/>
              <a:t> disorders (pemphigus, bullous pemphigoid, </a:t>
            </a:r>
            <a:r>
              <a:rPr lang="en-US" sz="2200" dirty="0" err="1" smtClean="0"/>
              <a:t>cicatricial</a:t>
            </a:r>
            <a:r>
              <a:rPr lang="en-US" sz="2200" dirty="0" smtClean="0"/>
              <a:t> pemphigoid and epidermolysis bullosa </a:t>
            </a:r>
            <a:r>
              <a:rPr lang="en-US" sz="2200" dirty="0" err="1" smtClean="0"/>
              <a:t>acquisita</a:t>
            </a:r>
            <a:r>
              <a:rPr lang="en-US" sz="2200" dirty="0" smtClean="0"/>
              <a:t>), </a:t>
            </a:r>
          </a:p>
          <a:p>
            <a:r>
              <a:rPr lang="en-US" sz="2200" dirty="0" smtClean="0"/>
              <a:t>Connective tissue diseases (</a:t>
            </a:r>
            <a:r>
              <a:rPr lang="en-US" sz="2200" dirty="0" err="1" smtClean="0"/>
              <a:t>dermatomyositis</a:t>
            </a:r>
            <a:r>
              <a:rPr lang="en-US" sz="2200" dirty="0" smtClean="0"/>
              <a:t>, lupus erythematosus and scleroderma), </a:t>
            </a:r>
          </a:p>
          <a:p>
            <a:r>
              <a:rPr lang="en-US" sz="2200" dirty="0" err="1" smtClean="0"/>
              <a:t>Vasculitides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Neutrophilic dermatoses (pyoderma </a:t>
            </a:r>
            <a:r>
              <a:rPr lang="en-US" sz="2200" dirty="0" err="1" smtClean="0"/>
              <a:t>gangrenosum</a:t>
            </a:r>
            <a:r>
              <a:rPr lang="en-US" sz="2200" dirty="0" smtClean="0"/>
              <a:t> and Sweet syndrome)</a:t>
            </a:r>
          </a:p>
          <a:p>
            <a:r>
              <a:rPr lang="en-US" sz="2200" dirty="0" smtClean="0"/>
              <a:t>Other inflammatory (such as atopic eczema, sarcoidosis, cutaneous Crohn disease and chronic idiopathic </a:t>
            </a:r>
            <a:r>
              <a:rPr lang="en-US" sz="2200" dirty="0" err="1" smtClean="0"/>
              <a:t>urticaria</a:t>
            </a:r>
            <a:r>
              <a:rPr lang="en-US" sz="2200" dirty="0" smtClean="0"/>
              <a:t>) and proliferative (mycosis </a:t>
            </a:r>
            <a:r>
              <a:rPr lang="en-US" sz="2200" dirty="0" err="1" smtClean="0"/>
              <a:t>fungoides</a:t>
            </a:r>
            <a:r>
              <a:rPr lang="en-US" sz="2200" dirty="0" smtClean="0"/>
              <a:t>, </a:t>
            </a:r>
            <a:r>
              <a:rPr lang="en-US" sz="2200" dirty="0" err="1" smtClean="0"/>
              <a:t>Sézary</a:t>
            </a:r>
            <a:r>
              <a:rPr lang="en-US" sz="2200" dirty="0" smtClean="0"/>
              <a:t> syndrome, </a:t>
            </a:r>
            <a:r>
              <a:rPr lang="en-US" sz="2200" dirty="0" err="1" smtClean="0"/>
              <a:t>pityriasis</a:t>
            </a:r>
            <a:r>
              <a:rPr lang="en-US" sz="2200" dirty="0" smtClean="0"/>
              <a:t> </a:t>
            </a:r>
            <a:r>
              <a:rPr lang="en-US" sz="2200" dirty="0" err="1" smtClean="0"/>
              <a:t>lichenoides</a:t>
            </a:r>
            <a:r>
              <a:rPr lang="en-US" sz="2200" dirty="0" smtClean="0"/>
              <a:t> and </a:t>
            </a:r>
            <a:r>
              <a:rPr lang="en-US" sz="2200" dirty="0" err="1" smtClean="0"/>
              <a:t>pityriasis</a:t>
            </a:r>
            <a:r>
              <a:rPr lang="en-US" sz="2200" dirty="0" smtClean="0"/>
              <a:t> </a:t>
            </a:r>
            <a:r>
              <a:rPr lang="en-US" sz="2200" dirty="0" err="1" smtClean="0"/>
              <a:t>rubra</a:t>
            </a:r>
            <a:r>
              <a:rPr lang="en-US" sz="2200" dirty="0" smtClean="0"/>
              <a:t> pilaris) disorders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394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Efficacy in psoriasis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smtClean="0"/>
              <a:t>treatment </a:t>
            </a:r>
            <a:r>
              <a:rPr lang="en-US" dirty="0"/>
              <a:t>of psoriasis and psoriatic </a:t>
            </a:r>
            <a:r>
              <a:rPr lang="en-US" dirty="0" smtClean="0"/>
              <a:t>arthritis - MTX </a:t>
            </a:r>
            <a:r>
              <a:rPr lang="en-US" dirty="0"/>
              <a:t>is considered the “</a:t>
            </a:r>
            <a:r>
              <a:rPr lang="en-US" i="1" dirty="0"/>
              <a:t>gold standard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/>
              <a:t>Based on </a:t>
            </a:r>
            <a:r>
              <a:rPr lang="en-US" dirty="0" smtClean="0"/>
              <a:t>several studies - Approximately </a:t>
            </a:r>
            <a:r>
              <a:rPr lang="en-US" dirty="0"/>
              <a:t>45% </a:t>
            </a:r>
            <a:r>
              <a:rPr lang="en-US" dirty="0" smtClean="0"/>
              <a:t>of patients see </a:t>
            </a:r>
            <a:r>
              <a:rPr lang="en-US" dirty="0"/>
              <a:t>a 75% improvement in their </a:t>
            </a:r>
            <a:r>
              <a:rPr lang="en-US" dirty="0" smtClean="0"/>
              <a:t>Psoriasis Area </a:t>
            </a:r>
            <a:r>
              <a:rPr lang="en-US" dirty="0"/>
              <a:t>and Severity Index (PASI) </a:t>
            </a:r>
            <a:r>
              <a:rPr lang="en-US" dirty="0" smtClean="0"/>
              <a:t>score</a:t>
            </a:r>
          </a:p>
          <a:p>
            <a:r>
              <a:rPr lang="en-US" dirty="0" smtClean="0"/>
              <a:t>Takes - </a:t>
            </a:r>
            <a:r>
              <a:rPr lang="en-US" dirty="0"/>
              <a:t>4 to 8 weeks to see a response to </a:t>
            </a:r>
            <a:r>
              <a:rPr lang="en-US" dirty="0" smtClean="0"/>
              <a:t>changes in </a:t>
            </a:r>
            <a:r>
              <a:rPr lang="en-US" dirty="0"/>
              <a:t>MTX </a:t>
            </a:r>
            <a:r>
              <a:rPr lang="en-US" dirty="0" smtClean="0"/>
              <a:t>dosage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25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 Drug  Rx II</Template>
  <TotalTime>55</TotalTime>
  <Words>1651</Words>
  <Application>Microsoft Office PowerPoint</Application>
  <PresentationFormat>Widescreen</PresentationFormat>
  <Paragraphs>147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Wingdings</vt:lpstr>
      <vt:lpstr>Office Theme</vt:lpstr>
      <vt:lpstr>Systemic Drug Therapy in Dermatology - II</vt:lpstr>
      <vt:lpstr>Clinical vignette</vt:lpstr>
      <vt:lpstr>PowerPoint Presentation</vt:lpstr>
      <vt:lpstr>PowerPoint Presentation</vt:lpstr>
      <vt:lpstr>PowerPoint Presentation</vt:lpstr>
      <vt:lpstr>PowerPoint Presentation</vt:lpstr>
      <vt:lpstr>Methotrexate (MTX)</vt:lpstr>
      <vt:lpstr>Uses</vt:lpstr>
      <vt:lpstr>Efficacy in psoriasis</vt:lpstr>
      <vt:lpstr>Doses</vt:lpstr>
      <vt:lpstr>Mechanisms of action</vt:lpstr>
      <vt:lpstr>Risks, Precautions, Common ADRs</vt:lpstr>
      <vt:lpstr>Pre‐treatment screening</vt:lpstr>
      <vt:lpstr>Ongoing monitoring</vt:lpstr>
      <vt:lpstr>Liver biopsy</vt:lpstr>
      <vt:lpstr>Folate Supplementation</vt:lpstr>
      <vt:lpstr>Overdose</vt:lpstr>
      <vt:lpstr>Drug Interactions</vt:lpstr>
      <vt:lpstr>Azathioprine</vt:lpstr>
      <vt:lpstr>Uses</vt:lpstr>
      <vt:lpstr>MoA</vt:lpstr>
      <vt:lpstr>CIs &amp; Common ADRS</vt:lpstr>
      <vt:lpstr>Doses</vt:lpstr>
      <vt:lpstr>Cyclophosphamide</vt:lpstr>
      <vt:lpstr>Indications</vt:lpstr>
      <vt:lpstr>Doses</vt:lpstr>
      <vt:lpstr>ADRs</vt:lpstr>
      <vt:lpstr>Mycophenolate mofetil</vt:lpstr>
      <vt:lpstr>Dermatological uses</vt:lpstr>
      <vt:lpstr>Dose</vt:lpstr>
      <vt:lpstr>Ciclosporin</vt:lpstr>
      <vt:lpstr>Indications</vt:lpstr>
      <vt:lpstr>ADRs</vt:lpstr>
      <vt:lpstr>Doses</vt:lpstr>
      <vt:lpstr>PowerPoint Presentation</vt:lpstr>
      <vt:lpstr>Thalidomide</vt:lpstr>
      <vt:lpstr>Indications</vt:lpstr>
      <vt:lpstr>Dose and regimens </vt:lpstr>
      <vt:lpstr>Systemic retinoids</vt:lpstr>
      <vt:lpstr>Indications</vt:lpstr>
      <vt:lpstr>PowerPoint Presentation</vt:lpstr>
      <vt:lpstr>PowerPoint Presentation</vt:lpstr>
      <vt:lpstr>Doses</vt:lpstr>
      <vt:lpstr>ADRs</vt:lpstr>
      <vt:lpstr>PowerPoint Presentation</vt:lpstr>
      <vt:lpstr>Pre‐treatment screening</vt:lpstr>
      <vt:lpstr>Monitoring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Drug Therapy in Dermatology - II</dc:title>
  <dc:creator>AIIMSRishikesh</dc:creator>
  <cp:lastModifiedBy>AIIMSRishikesh</cp:lastModifiedBy>
  <cp:revision>7</cp:revision>
  <dcterms:created xsi:type="dcterms:W3CDTF">2019-08-10T05:46:08Z</dcterms:created>
  <dcterms:modified xsi:type="dcterms:W3CDTF">2019-08-13T11:11:30Z</dcterms:modified>
</cp:coreProperties>
</file>