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301" r:id="rId4"/>
    <p:sldId id="290" r:id="rId5"/>
    <p:sldId id="349" r:id="rId6"/>
    <p:sldId id="291" r:id="rId7"/>
    <p:sldId id="292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6" r:id="rId20"/>
    <p:sldId id="308" r:id="rId21"/>
    <p:sldId id="307" r:id="rId22"/>
    <p:sldId id="310" r:id="rId23"/>
    <p:sldId id="347" r:id="rId24"/>
    <p:sldId id="345" r:id="rId25"/>
    <p:sldId id="350" r:id="rId26"/>
    <p:sldId id="346" r:id="rId27"/>
    <p:sldId id="268" r:id="rId28"/>
    <p:sldId id="311" r:id="rId29"/>
    <p:sldId id="269" r:id="rId30"/>
    <p:sldId id="270" r:id="rId31"/>
    <p:sldId id="312" r:id="rId32"/>
    <p:sldId id="272" r:id="rId33"/>
    <p:sldId id="313" r:id="rId34"/>
    <p:sldId id="273" r:id="rId35"/>
    <p:sldId id="275" r:id="rId36"/>
    <p:sldId id="314" r:id="rId37"/>
    <p:sldId id="315" r:id="rId38"/>
    <p:sldId id="276" r:id="rId39"/>
    <p:sldId id="277" r:id="rId40"/>
    <p:sldId id="278" r:id="rId41"/>
    <p:sldId id="280" r:id="rId42"/>
    <p:sldId id="284" r:id="rId43"/>
    <p:sldId id="285" r:id="rId44"/>
    <p:sldId id="283" r:id="rId45"/>
    <p:sldId id="286" r:id="rId46"/>
    <p:sldId id="287" r:id="rId47"/>
    <p:sldId id="316" r:id="rId48"/>
    <p:sldId id="288" r:id="rId49"/>
    <p:sldId id="317" r:id="rId50"/>
    <p:sldId id="318" r:id="rId51"/>
    <p:sldId id="319" r:id="rId52"/>
    <p:sldId id="295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51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271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8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9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52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90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0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IN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61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95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98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73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95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B9209EE-4B3E-4725-88C9-6914850B658C}" type="datetimeFigureOut">
              <a:rPr lang="en-IN" smtClean="0"/>
              <a:t>12-08-2019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3A9B55-B5CB-4B11-86E5-E9CE5D1DA2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76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C1AAA-64B2-4130-A12E-95B3935580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4400" b="1" dirty="0">
                <a:solidFill>
                  <a:srgbClr val="FF0000"/>
                </a:solidFill>
              </a:rPr>
              <a:t>Staining techniques</a:t>
            </a:r>
            <a:r>
              <a:rPr lang="en-IN" sz="4400" b="1" dirty="0"/>
              <a:t>, </a:t>
            </a:r>
            <a:r>
              <a:rPr lang="en-IN" sz="4400" b="1" dirty="0">
                <a:solidFill>
                  <a:schemeClr val="accent1"/>
                </a:solidFill>
              </a:rPr>
              <a:t>Biochemical reactions </a:t>
            </a:r>
            <a:r>
              <a:rPr lang="en-IN" sz="4400" b="1" dirty="0"/>
              <a:t>&amp; </a:t>
            </a:r>
            <a:r>
              <a:rPr lang="en-IN" sz="4400" b="1" dirty="0">
                <a:solidFill>
                  <a:schemeClr val="accent2"/>
                </a:solidFill>
              </a:rPr>
              <a:t>Antibiotic susceptibility testing</a:t>
            </a:r>
            <a:r>
              <a:rPr lang="en-IN" sz="4400" b="1" dirty="0"/>
              <a:t>: An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BC30AE-C246-426B-9ADD-56A1CF1B5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603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dirty="0"/>
              <a:t>Dr. Mohit Bhatia</a:t>
            </a:r>
          </a:p>
          <a:p>
            <a:r>
              <a:rPr lang="en-IN" dirty="0"/>
              <a:t>Assistant Professor</a:t>
            </a:r>
          </a:p>
          <a:p>
            <a:r>
              <a:rPr lang="en-IN" dirty="0"/>
              <a:t>Department of Microbiology</a:t>
            </a:r>
          </a:p>
          <a:p>
            <a:r>
              <a:rPr lang="en-IN" dirty="0"/>
              <a:t>AIIMS, Rishikesh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09BB8F-15BB-40E4-8A45-45C32373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76" y="120220"/>
            <a:ext cx="1548518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7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4014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Principle of gram staining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924215"/>
              </p:ext>
            </p:extLst>
          </p:nvPr>
        </p:nvGraphicFramePr>
        <p:xfrm>
          <a:off x="191407" y="2207360"/>
          <a:ext cx="11809186" cy="26725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24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85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1837">
                <a:tc>
                  <a:txBody>
                    <a:bodyPr/>
                    <a:lstStyle/>
                    <a:p>
                      <a:r>
                        <a:rPr lang="en-US" sz="2400" dirty="0"/>
                        <a:t>Theory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Explanation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 theory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Cytoplasm of Gram-positive bacteria is more acidic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retains the basic dye (e.g. crystal violet) for longer time.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Iodine serves as mordant</a:t>
                      </a:r>
                      <a:r>
                        <a:rPr lang="en-US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combines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the primary stain to form a dye-iodine complex which gets retained inside the cell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7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8620" y="99692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Principle of gram staining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1381"/>
              </p:ext>
            </p:extLst>
          </p:nvPr>
        </p:nvGraphicFramePr>
        <p:xfrm>
          <a:off x="191406" y="840865"/>
          <a:ext cx="11809187" cy="59174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1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67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4883">
                <a:tc>
                  <a:txBody>
                    <a:bodyPr/>
                    <a:lstStyle/>
                    <a:p>
                      <a:r>
                        <a:rPr lang="en-US" sz="2400" dirty="0"/>
                        <a:t>Theory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Explanation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409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 wall theory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Gram-positive cell wall has a thick peptidoglycan layer (50–100 layers thick), act as a permeability barrier preventing loss of crystal violet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alcohol is thought to shrink the pores of the thick peptidoglycan.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Gram-negative cell wall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More permeable thus allowing the out flow of crystal violet easily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attributed to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 peptidoglycan layer.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Presence of lipopolysaccharide layer in the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disrupted by the action of acetone or alcohol.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Mordanting with Gram’s iodine, bigger dye iodine complexes are formed in the cytoplasm. 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Following decolorization, as more lipid content in gram-negative bacterial cell wall gets dissolved leading to formation of larger pores.</a:t>
                      </a:r>
                      <a:r>
                        <a:rPr lang="en-US" sz="2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2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Modifications of gram staining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593584"/>
              </p:ext>
            </p:extLst>
          </p:nvPr>
        </p:nvGraphicFramePr>
        <p:xfrm>
          <a:off x="599412" y="1800147"/>
          <a:ext cx="10993968" cy="42739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75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Modifications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Explanation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Kopeloff and Beerman’s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Primary stain - Methyl violet </a:t>
                      </a:r>
                    </a:p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Counter stain -  Basic fuchsin 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Jensen’s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Absolute alcohol as decolorizer and neutral red as counter stain. Useful for meningococci and gonococci 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Weigert’s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Aniline-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xylol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used as a decolorizer. Useful for staining tissue sections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Preston and Morrell’s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Iodine-acetone is used as decolorizer.</a:t>
                      </a:r>
                      <a:endParaRPr lang="en-US" sz="2400" b="0" dirty="0"/>
                    </a:p>
                    <a:p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6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132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Uses of gram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4" y="1426058"/>
            <a:ext cx="11796985" cy="4930293"/>
          </a:xfrm>
        </p:spPr>
        <p:txBody>
          <a:bodyPr>
            <a:normAutofit/>
          </a:bodyPr>
          <a:lstStyle/>
          <a:p>
            <a:pPr marL="685783" indent="-685783">
              <a:buAutoNum type="arabicPeriod"/>
            </a:pPr>
            <a:r>
              <a:rPr lang="en-US" dirty="0"/>
              <a:t>Identification of Gram-positive and Gram-negative.</a:t>
            </a:r>
          </a:p>
          <a:p>
            <a:pPr marL="685783" indent="-685783">
              <a:buAutoNum type="arabicPeriod"/>
            </a:pPr>
            <a:r>
              <a:rPr lang="en-US" dirty="0"/>
              <a:t>For identification of Gram staining from bacterial culture helps in  further identification of bacteria </a:t>
            </a:r>
          </a:p>
          <a:p>
            <a:pPr marL="685783" indent="-685783">
              <a:buAutoNum type="arabicPeriod"/>
            </a:pPr>
            <a:r>
              <a:rPr lang="en-US" dirty="0"/>
              <a:t>Helps in initiation of  empirical treatment with broad spectrum antibiotics can be started early before the culture report is available.</a:t>
            </a:r>
          </a:p>
          <a:p>
            <a:pPr marL="685783" indent="-685783">
              <a:buAutoNum type="arabicPeriod"/>
            </a:pPr>
            <a:r>
              <a:rPr lang="en-US" dirty="0"/>
              <a:t> Gram stain helps in early presumptive identification of fastidious organisms, such as </a:t>
            </a:r>
            <a:r>
              <a:rPr lang="en-US" i="1" dirty="0" err="1"/>
              <a:t>Haemophilus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685783" indent="-685783">
              <a:buFont typeface="Arial" pitchFamily="34" charset="0"/>
              <a:buAutoNum type="arabicPeriod"/>
            </a:pPr>
            <a:r>
              <a:rPr lang="en-US" dirty="0"/>
              <a:t> Gram stain gives a preliminary  clue in anaerobic culture (</a:t>
            </a:r>
            <a:r>
              <a:rPr lang="en-US" i="1" dirty="0"/>
              <a:t>Clostridium</a:t>
            </a:r>
            <a:r>
              <a:rPr lang="en-US" dirty="0"/>
              <a:t>).</a:t>
            </a:r>
          </a:p>
          <a:p>
            <a:pPr marL="685783" indent="-685783">
              <a:buFont typeface="Arial" pitchFamily="34" charset="0"/>
              <a:buAutoNum type="arabicPeriod"/>
            </a:pPr>
            <a:r>
              <a:rPr lang="en-US" dirty="0"/>
              <a:t>Helps in identification of </a:t>
            </a:r>
            <a:r>
              <a:rPr lang="en-US" i="1" dirty="0"/>
              <a:t>Candida</a:t>
            </a:r>
            <a:r>
              <a:rPr lang="en-US" dirty="0"/>
              <a:t> and </a:t>
            </a:r>
            <a:r>
              <a:rPr lang="en-US" i="1" dirty="0"/>
              <a:t>Cryptococcus spp.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07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Acid-fast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7177"/>
            <a:ext cx="6108199" cy="4682945"/>
          </a:xfrm>
        </p:spPr>
        <p:txBody>
          <a:bodyPr>
            <a:normAutofit/>
          </a:bodyPr>
          <a:lstStyle/>
          <a:p>
            <a:r>
              <a:rPr lang="en-US" sz="3200" dirty="0"/>
              <a:t> Discovered by Paul Ehrlich and subsequently modified by </a:t>
            </a:r>
            <a:r>
              <a:rPr lang="en-US" sz="3200" dirty="0" err="1"/>
              <a:t>Ziehl</a:t>
            </a:r>
            <a:r>
              <a:rPr lang="en-US" sz="3200" dirty="0"/>
              <a:t> and </a:t>
            </a:r>
            <a:r>
              <a:rPr lang="en-US" sz="3200" dirty="0" err="1"/>
              <a:t>Neelsen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i="1" dirty="0"/>
              <a:t>Acid fastness </a:t>
            </a:r>
            <a:r>
              <a:rPr lang="en-US" sz="3200" dirty="0"/>
              <a:t>is due to presence of mycolic acid in the cell wall.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68923"/>
              </p:ext>
            </p:extLst>
          </p:nvPr>
        </p:nvGraphicFramePr>
        <p:xfrm>
          <a:off x="6610326" y="1078026"/>
          <a:ext cx="5225843" cy="566089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416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Acid fast organisms /structures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Sulphuric acid (%) needed for decolorization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1" dirty="0">
                          <a:effectLst/>
                        </a:rPr>
                        <a:t>Mycobacterium  tuberculosis</a:t>
                      </a:r>
                      <a:endParaRPr lang="en-US" sz="21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>
                          <a:effectLst/>
                        </a:rPr>
                        <a:t>25%</a:t>
                      </a:r>
                      <a:endParaRPr lang="en-US" sz="2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1" dirty="0">
                          <a:effectLst/>
                        </a:rPr>
                        <a:t>Mycobacterium </a:t>
                      </a:r>
                      <a:r>
                        <a:rPr lang="en-IN" sz="1900" b="0" i="1" dirty="0" err="1">
                          <a:effectLst/>
                        </a:rPr>
                        <a:t>leprae</a:t>
                      </a:r>
                      <a:endParaRPr lang="en-US" sz="21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>
                          <a:effectLst/>
                        </a:rPr>
                        <a:t>5%</a:t>
                      </a:r>
                      <a:endParaRPr lang="en-US" sz="2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1" dirty="0">
                          <a:effectLst/>
                        </a:rPr>
                        <a:t>Nocardia spp.</a:t>
                      </a:r>
                      <a:endParaRPr lang="en-US" sz="21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>
                          <a:effectLst/>
                        </a:rPr>
                        <a:t>1%</a:t>
                      </a:r>
                      <a:endParaRPr lang="en-US" sz="2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50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dirty="0">
                          <a:effectLst/>
                        </a:rPr>
                        <a:t>Acid fast parasites  such as </a:t>
                      </a:r>
                      <a:r>
                        <a:rPr lang="en-IN" sz="1900" b="0" i="1" dirty="0">
                          <a:effectLst/>
                        </a:rPr>
                        <a:t>Cryptosporidium , Cyclospora, </a:t>
                      </a:r>
                      <a:r>
                        <a:rPr lang="en-IN" sz="1900" b="0" i="1" dirty="0" err="1">
                          <a:effectLst/>
                        </a:rPr>
                        <a:t>Cystoisosopra</a:t>
                      </a:r>
                      <a:r>
                        <a:rPr lang="en-IN" sz="1900" b="0" i="1" dirty="0">
                          <a:effectLst/>
                        </a:rPr>
                        <a:t>, Microsporidia, </a:t>
                      </a:r>
                      <a:endParaRPr lang="en-US" sz="2100" b="0" i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1" dirty="0" err="1">
                          <a:effectLst/>
                        </a:rPr>
                        <a:t>Taenia</a:t>
                      </a:r>
                      <a:r>
                        <a:rPr lang="en-IN" sz="1900" b="0" i="1" dirty="0">
                          <a:effectLst/>
                        </a:rPr>
                        <a:t> </a:t>
                      </a:r>
                      <a:r>
                        <a:rPr lang="en-IN" sz="1900" b="0" i="1" dirty="0" err="1">
                          <a:effectLst/>
                        </a:rPr>
                        <a:t>saginata</a:t>
                      </a:r>
                      <a:r>
                        <a:rPr lang="en-IN" sz="1900" b="0" i="1" dirty="0">
                          <a:effectLst/>
                        </a:rPr>
                        <a:t> </a:t>
                      </a:r>
                      <a:r>
                        <a:rPr lang="en-IN" sz="1900" b="0" dirty="0">
                          <a:effectLst/>
                        </a:rPr>
                        <a:t>segments and </a:t>
                      </a:r>
                      <a:r>
                        <a:rPr lang="en-IN" sz="1900" b="0" dirty="0" err="1">
                          <a:effectLst/>
                        </a:rPr>
                        <a:t>hooklets</a:t>
                      </a:r>
                      <a:r>
                        <a:rPr lang="en-IN" sz="1900" b="0" dirty="0">
                          <a:effectLst/>
                        </a:rPr>
                        <a:t> of hydatid cyst</a:t>
                      </a:r>
                      <a:endParaRPr lang="en-US" sz="2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dirty="0">
                          <a:effectLst/>
                        </a:rPr>
                        <a:t>1% </a:t>
                      </a:r>
                      <a:endParaRPr lang="en-US" sz="2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>
                          <a:effectLst/>
                        </a:rPr>
                        <a:t>Bacterial spore</a:t>
                      </a:r>
                      <a:endParaRPr lang="en-US" sz="2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dirty="0">
                          <a:effectLst/>
                        </a:rPr>
                        <a:t>0.25-0.5%</a:t>
                      </a:r>
                      <a:endParaRPr lang="en-US" sz="2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>
                          <a:effectLst/>
                        </a:rPr>
                        <a:t>Sperm head</a:t>
                      </a:r>
                      <a:endParaRPr lang="en-US" sz="21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dirty="0">
                          <a:effectLst/>
                        </a:rPr>
                        <a:t>0.5-1%</a:t>
                      </a:r>
                      <a:endParaRPr lang="en-US" sz="2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1" dirty="0">
                          <a:effectLst/>
                        </a:rPr>
                        <a:t>Legionella </a:t>
                      </a:r>
                      <a:r>
                        <a:rPr lang="en-IN" sz="1900" b="0" i="1" dirty="0" err="1">
                          <a:effectLst/>
                        </a:rPr>
                        <a:t>micdadei</a:t>
                      </a:r>
                      <a:endParaRPr lang="en-US" sz="21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dirty="0">
                          <a:effectLst/>
                        </a:rPr>
                        <a:t>0.5-1%</a:t>
                      </a:r>
                      <a:endParaRPr lang="en-US" sz="2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45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826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Steps of  </a:t>
            </a:r>
            <a:r>
              <a:rPr lang="en-US" dirty="0" err="1">
                <a:effectLst/>
              </a:rPr>
              <a:t>Ziehl-neelsen</a:t>
            </a:r>
            <a:r>
              <a:rPr lang="en-US" dirty="0">
                <a:effectLst/>
              </a:rPr>
              <a:t> technique (Hot Method)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2175055"/>
            <a:ext cx="11809188" cy="4682945"/>
          </a:xfrm>
        </p:spPr>
        <p:txBody>
          <a:bodyPr>
            <a:normAutofit/>
          </a:bodyPr>
          <a:lstStyle/>
          <a:p>
            <a:r>
              <a:rPr lang="en-US" b="1" dirty="0"/>
              <a:t>Step 1 (primary stain) - </a:t>
            </a:r>
            <a:r>
              <a:rPr lang="en-US" dirty="0" err="1"/>
              <a:t>Carbol</a:t>
            </a:r>
            <a:r>
              <a:rPr lang="en-US" dirty="0"/>
              <a:t> </a:t>
            </a:r>
            <a:r>
              <a:rPr lang="en-US" dirty="0" err="1"/>
              <a:t>fuchsin</a:t>
            </a:r>
            <a:r>
              <a:rPr lang="en-US" dirty="0"/>
              <a:t> (1%) for 5 minutes. Intermittent heating is done by flaming until the vaporize.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Step 2 (decolorization) - </a:t>
            </a:r>
            <a:r>
              <a:rPr lang="en-US" dirty="0"/>
              <a:t>25% sulfuric acid for 2–4 minutes.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Step 3 (counter staining) - </a:t>
            </a:r>
            <a:r>
              <a:rPr lang="en-US" dirty="0"/>
              <a:t>0.1% methylene blue slide for 30 seconds.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5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47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Interpretation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13" y="1668305"/>
            <a:ext cx="7126233" cy="4682945"/>
          </a:xfrm>
        </p:spPr>
        <p:txBody>
          <a:bodyPr/>
          <a:lstStyle/>
          <a:p>
            <a:r>
              <a:rPr lang="en-US" i="1" dirty="0"/>
              <a:t>Mycobacterium tuberculosis appears as long slender, </a:t>
            </a:r>
            <a:r>
              <a:rPr lang="en-US" dirty="0"/>
              <a:t>straight or slightly curved and beaded, red colored acid fast bacillus.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575"/>
          <a:stretch/>
        </p:blipFill>
        <p:spPr>
          <a:xfrm>
            <a:off x="8056802" y="2042182"/>
            <a:ext cx="3004660" cy="34613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3358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4014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Modifications of acid-fast 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766653"/>
            <a:ext cx="10994760" cy="28504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3200" dirty="0"/>
              <a:t>Cold method (</a:t>
            </a:r>
            <a:r>
              <a:rPr lang="en-US" sz="3200" dirty="0" err="1"/>
              <a:t>Kinyoun’s</a:t>
            </a:r>
            <a:r>
              <a:rPr lang="en-US" sz="3200" dirty="0"/>
              <a:t> method): Intermittent heating is not required.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Acid-alcohol can be used as decolorizer alternatively.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Malachite green can be used as counter stain.</a:t>
            </a:r>
          </a:p>
        </p:txBody>
      </p:sp>
    </p:spTree>
    <p:extLst>
      <p:ext uri="{BB962C8B-B14F-4D97-AF65-F5344CB8AC3E}">
        <p14:creationId xmlns:p14="http://schemas.microsoft.com/office/powerpoint/2010/main" val="1255012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97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Albert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64164"/>
            <a:ext cx="12000592" cy="4682945"/>
          </a:xfrm>
        </p:spPr>
        <p:txBody>
          <a:bodyPr>
            <a:normAutofit/>
          </a:bodyPr>
          <a:lstStyle/>
          <a:p>
            <a:r>
              <a:rPr lang="en-US" sz="3333" dirty="0"/>
              <a:t> Used to demonstrate the metachromatic granules of </a:t>
            </a:r>
            <a:r>
              <a:rPr lang="en-US" sz="3333" i="1" dirty="0"/>
              <a:t>Corynebacterium diphtheriae. </a:t>
            </a:r>
          </a:p>
          <a:p>
            <a:pPr marL="0" indent="0">
              <a:buNone/>
            </a:pPr>
            <a:endParaRPr lang="en-US" sz="3333" i="1" dirty="0"/>
          </a:p>
          <a:p>
            <a:pPr marL="0" indent="0">
              <a:buNone/>
            </a:pPr>
            <a:r>
              <a:rPr lang="en-US" sz="3333" b="1" dirty="0"/>
              <a:t>Interpretation</a:t>
            </a:r>
          </a:p>
          <a:p>
            <a:r>
              <a:rPr lang="en-US" sz="3333" i="1" dirty="0"/>
              <a:t>Corynebacterium diphtheriae appears as green colored </a:t>
            </a:r>
            <a:r>
              <a:rPr lang="en-US" sz="3333" dirty="0"/>
              <a:t>bacilli. </a:t>
            </a:r>
            <a:r>
              <a:rPr lang="en-US" sz="3333" i="1" dirty="0"/>
              <a:t>Corynebacterium xerosis and Gardnerella vaginalis </a:t>
            </a:r>
            <a:r>
              <a:rPr lang="en-US" sz="3333" dirty="0"/>
              <a:t>also possess metachromatic granules.</a:t>
            </a:r>
          </a:p>
        </p:txBody>
      </p:sp>
    </p:spTree>
    <p:extLst>
      <p:ext uri="{BB962C8B-B14F-4D97-AF65-F5344CB8AC3E}">
        <p14:creationId xmlns:p14="http://schemas.microsoft.com/office/powerpoint/2010/main" val="792574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48888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Microscopy of bacteria in living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8" y="2396112"/>
            <a:ext cx="12192001" cy="4963416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US" b="1" dirty="0"/>
              <a:t>Unstained (Wet) Preparations </a:t>
            </a:r>
          </a:p>
          <a:p>
            <a:pPr marL="685783" indent="-685783">
              <a:buFont typeface="+mj-lt"/>
              <a:buAutoNum type="arabicPeriod"/>
            </a:pPr>
            <a:r>
              <a:rPr lang="en-US" b="1" dirty="0"/>
              <a:t>Vital stains - </a:t>
            </a:r>
            <a:r>
              <a:rPr lang="en-US" dirty="0"/>
              <a:t>For differentiating the living cells from dead cells.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Viability can be assessed by counting the percentage of total cells that do not take up the stain.</a:t>
            </a:r>
          </a:p>
          <a:p>
            <a:pPr marL="0" indent="0">
              <a:buNone/>
            </a:pPr>
            <a:r>
              <a:rPr lang="en-US" dirty="0"/>
              <a:t>* Examples of vital stains - eosin, propidium iodide, trypan blue, erythrosine and neutral red.</a:t>
            </a:r>
          </a:p>
        </p:txBody>
      </p:sp>
    </p:spTree>
    <p:extLst>
      <p:ext uri="{BB962C8B-B14F-4D97-AF65-F5344CB8AC3E}">
        <p14:creationId xmlns:p14="http://schemas.microsoft.com/office/powerpoint/2010/main" val="274987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Staining techniques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9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Morphology of </a:t>
            </a:r>
            <a:r>
              <a:rPr lang="en-IN" dirty="0">
                <a:effectLst/>
              </a:rPr>
              <a:t>Gram positive </a:t>
            </a:r>
            <a:r>
              <a:rPr lang="en-US" b="1" dirty="0"/>
              <a:t>bacteria 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449200"/>
              </p:ext>
            </p:extLst>
          </p:nvPr>
        </p:nvGraphicFramePr>
        <p:xfrm>
          <a:off x="3626088" y="2472863"/>
          <a:ext cx="5700988" cy="41711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2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6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25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531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Bacteria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Example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31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Gram positive cocci arranged 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Cluster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Staphylococcus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Chain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Streptococcus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Pairs, lanceolate shaped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Pneumococcus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Pair or in short chain, spectacle eyed shape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Enterococcus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Tetrads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Micrococcus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Octate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Sarcina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531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Gram negative cocci arranged 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0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Pairs,lens shaped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Meningococcus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Pairs, kidney shaped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Gonococcus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2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Morphology of </a:t>
            </a:r>
            <a:r>
              <a:rPr lang="en-IN" dirty="0">
                <a:effectLst/>
              </a:rPr>
              <a:t>Gram negative </a:t>
            </a:r>
            <a:r>
              <a:rPr lang="en-US" b="1" dirty="0"/>
              <a:t>bacteria 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4039"/>
              </p:ext>
            </p:extLst>
          </p:nvPr>
        </p:nvGraphicFramePr>
        <p:xfrm>
          <a:off x="6193941" y="2002785"/>
          <a:ext cx="5497380" cy="35771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78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3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7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Bacteria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Example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72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Gram negative bacilli arranged in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Pleomorphic  (various shapes)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>
                          <a:effectLst/>
                        </a:rPr>
                        <a:t>Haemophilus, Proteus</a:t>
                      </a:r>
                      <a:endParaRPr lang="en-US" sz="19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Thumb print appearance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>
                          <a:effectLst/>
                        </a:rPr>
                        <a:t>Bordetella pertussis</a:t>
                      </a:r>
                      <a:endParaRPr lang="en-US" sz="19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Comma shaped </a:t>
                      </a:r>
                      <a:endParaRPr lang="en-US" sz="19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(fish in stream appearance)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>
                          <a:effectLst/>
                        </a:rPr>
                        <a:t>Vibrio cholerae</a:t>
                      </a:r>
                      <a:endParaRPr lang="en-US" sz="19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3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Curved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>
                          <a:effectLst/>
                        </a:rPr>
                        <a:t>Campylobacter</a:t>
                      </a:r>
                      <a:r>
                        <a:rPr lang="en-IN" sz="1600" dirty="0">
                          <a:effectLst/>
                        </a:rPr>
                        <a:t> (Gull-wing shaped) and </a:t>
                      </a:r>
                      <a:r>
                        <a:rPr lang="en-IN" sz="1600" i="1" dirty="0">
                          <a:effectLst/>
                        </a:rPr>
                        <a:t>Helicobacter</a:t>
                      </a:r>
                      <a:endParaRPr lang="en-US" sz="19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Spirally coiled, flexible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Spirochetes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Rigid spiral forms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Spirillum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Bacteria that lack cell wall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Mycoplasma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41807"/>
              </p:ext>
            </p:extLst>
          </p:nvPr>
        </p:nvGraphicFramePr>
        <p:xfrm>
          <a:off x="191407" y="2165894"/>
          <a:ext cx="5497380" cy="280416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78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3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5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7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Bacteria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Example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72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Gram positive bacilli arranged in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3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Chain(bamboo stick appearance)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>
                          <a:effectLst/>
                        </a:rPr>
                        <a:t>Bacillus anthracis</a:t>
                      </a:r>
                      <a:endParaRPr lang="en-US" sz="1900" i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Chain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Streptobacillus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Chinese letter or cuneiform pattern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>
                          <a:effectLst/>
                        </a:rPr>
                        <a:t>Corynebacterium </a:t>
                      </a:r>
                      <a:r>
                        <a:rPr lang="en-IN" sz="1600" i="1" dirty="0" err="1">
                          <a:effectLst/>
                        </a:rPr>
                        <a:t>diphtheriae</a:t>
                      </a:r>
                      <a:endParaRPr lang="en-US" sz="19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Palisade pattern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</a:rPr>
                        <a:t>Diphtheroids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Branched and filamentous form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i="1" dirty="0" err="1">
                          <a:effectLst/>
                        </a:rPr>
                        <a:t>Actinomyces</a:t>
                      </a:r>
                      <a:r>
                        <a:rPr lang="en-IN" sz="1600" i="1" dirty="0">
                          <a:effectLst/>
                        </a:rPr>
                        <a:t> and </a:t>
                      </a:r>
                      <a:r>
                        <a:rPr lang="en-IN" sz="1600" i="1" dirty="0" err="1">
                          <a:effectLst/>
                        </a:rPr>
                        <a:t>Nocardia</a:t>
                      </a:r>
                      <a:endParaRPr lang="en-US" sz="19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043" marR="5504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4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13" y="374900"/>
            <a:ext cx="12000593" cy="814427"/>
          </a:xfrm>
        </p:spPr>
        <p:txBody>
          <a:bodyPr>
            <a:normAutofit fontScale="90000"/>
          </a:bodyPr>
          <a:lstStyle/>
          <a:p>
            <a:r>
              <a:rPr lang="en-IN" dirty="0">
                <a:effectLst/>
              </a:rPr>
              <a:t>Different morphology of bacteria and Gram staining property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3048" y="2077153"/>
            <a:ext cx="3250793" cy="113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4034" y="2077153"/>
            <a:ext cx="2462247" cy="1130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3048" y="4496504"/>
            <a:ext cx="3250793" cy="1024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0427" y="4496505"/>
            <a:ext cx="3340100" cy="1024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46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28BD85-04AA-4CE3-88E4-5FBD0367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135" y="2624328"/>
            <a:ext cx="10058400" cy="1609344"/>
          </a:xfrm>
        </p:spPr>
        <p:txBody>
          <a:bodyPr/>
          <a:lstStyle/>
          <a:p>
            <a:pPr algn="ctr"/>
            <a:r>
              <a:rPr lang="en-IN" dirty="0"/>
              <a:t>DEMONSTRATION OF MOTILITY</a:t>
            </a:r>
          </a:p>
        </p:txBody>
      </p:sp>
    </p:spTree>
    <p:extLst>
      <p:ext uri="{BB962C8B-B14F-4D97-AF65-F5344CB8AC3E}">
        <p14:creationId xmlns:p14="http://schemas.microsoft.com/office/powerpoint/2010/main" val="300388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Demonstration of </a:t>
            </a:r>
            <a:r>
              <a:rPr lang="en-IN" b="1" i="1" dirty="0"/>
              <a:t>Flagella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2158562"/>
            <a:ext cx="11809187" cy="4479347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Direct demonstration of flagella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Tannic acid staining</a:t>
            </a:r>
            <a:r>
              <a:rPr lang="en-IN" i="1" dirty="0"/>
              <a:t>(</a:t>
            </a:r>
            <a:r>
              <a:rPr lang="en-IN" i="1" dirty="0" err="1"/>
              <a:t>Leifson’s</a:t>
            </a:r>
            <a:r>
              <a:rPr lang="en-IN" i="1" dirty="0"/>
              <a:t> method &amp; </a:t>
            </a:r>
            <a:r>
              <a:rPr lang="en-IN" i="1" dirty="0" err="1"/>
              <a:t>Ryu’s</a:t>
            </a:r>
            <a:r>
              <a:rPr lang="en-IN" i="1" dirty="0"/>
              <a:t> method)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Dark ground, phase contrast or electron microscope</a:t>
            </a:r>
            <a:endParaRPr lang="en-US" dirty="0"/>
          </a:p>
          <a:p>
            <a:pPr lvl="0"/>
            <a:r>
              <a:rPr lang="en-IN" dirty="0"/>
              <a:t>Indirect means by demonstrating the motility: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 err="1"/>
              <a:t>Cragie</a:t>
            </a:r>
            <a:r>
              <a:rPr lang="en-IN" dirty="0"/>
              <a:t> tube method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Hanging drop method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Semisolid medium- e.g. mannitol  motility medium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0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85ADF-043F-4103-BABB-6930ECEB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HANGING DROP PREPARATION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D7B5C21-7938-45AF-BF59-6D22C7E46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6" y="2408931"/>
            <a:ext cx="2857500" cy="3848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A91527-6E4D-4384-AC1E-AA8924332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70" y="2249132"/>
            <a:ext cx="5932092" cy="44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4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IN" b="1" i="1" dirty="0"/>
              <a:t>Bacterial motility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011148"/>
              </p:ext>
            </p:extLst>
          </p:nvPr>
        </p:nvGraphicFramePr>
        <p:xfrm>
          <a:off x="395014" y="1717756"/>
          <a:ext cx="10994761" cy="496782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10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6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37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dirty="0">
                          <a:effectLst/>
                        </a:rPr>
                        <a:t>Types of motility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>
                          <a:effectLst/>
                        </a:rPr>
                        <a:t>Bacteria shown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b="0" dirty="0">
                          <a:effectLst/>
                        </a:rPr>
                        <a:t>Tumbling  motility 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i="1" dirty="0">
                          <a:effectLst/>
                        </a:rPr>
                        <a:t>Listeria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b="0" dirty="0">
                          <a:effectLst/>
                        </a:rPr>
                        <a:t>Gliding motility 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i="1" dirty="0">
                          <a:effectLst/>
                        </a:rPr>
                        <a:t>Mycoplasma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b="0" dirty="0">
                          <a:effectLst/>
                        </a:rPr>
                        <a:t>Stately motility 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i="1" dirty="0">
                          <a:effectLst/>
                        </a:rPr>
                        <a:t>Clostridium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5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b="0" dirty="0">
                          <a:effectLst/>
                        </a:rPr>
                        <a:t>Darting motility 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i="1" dirty="0">
                          <a:effectLst/>
                        </a:rPr>
                        <a:t>Vibrio </a:t>
                      </a:r>
                      <a:r>
                        <a:rPr lang="en-IN" sz="2700" i="1" dirty="0" err="1">
                          <a:effectLst/>
                        </a:rPr>
                        <a:t>cholerae</a:t>
                      </a:r>
                      <a:r>
                        <a:rPr lang="en-IN" sz="2700" i="1" dirty="0">
                          <a:effectLst/>
                        </a:rPr>
                        <a:t>, Campylobacter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b="0" dirty="0">
                          <a:effectLst/>
                        </a:rPr>
                        <a:t>Swarming motility 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i="1" dirty="0">
                          <a:effectLst/>
                        </a:rPr>
                        <a:t>Proteus, Clostridium </a:t>
                      </a:r>
                      <a:r>
                        <a:rPr lang="en-IN" sz="2700" i="1" dirty="0" err="1">
                          <a:effectLst/>
                        </a:rPr>
                        <a:t>tetani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50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b="0" dirty="0">
                          <a:effectLst/>
                        </a:rPr>
                        <a:t>Corkscrew, lashing, flexion extension motility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700" dirty="0" err="1">
                          <a:effectLst/>
                        </a:rPr>
                        <a:t>Spirochaete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45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48695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Representation of microbial identification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720" y="2128621"/>
            <a:ext cx="5293773" cy="4301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684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9226"/>
            <a:ext cx="12012795" cy="814427"/>
          </a:xfrm>
        </p:spPr>
        <p:txBody>
          <a:bodyPr>
            <a:normAutofit fontScale="90000"/>
          </a:bodyPr>
          <a:lstStyle/>
          <a:p>
            <a:r>
              <a:rPr lang="en-US" dirty="0"/>
              <a:t>Type of infections and various specimens    collected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062" y="1817143"/>
            <a:ext cx="5166804" cy="40345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7129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IN" b="1" dirty="0"/>
              <a:t>CONVENTIONAL METHOD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" y="1438837"/>
            <a:ext cx="11729056" cy="4840657"/>
          </a:xfrm>
        </p:spPr>
        <p:txBody>
          <a:bodyPr>
            <a:normAutofit/>
          </a:bodyPr>
          <a:lstStyle/>
          <a:p>
            <a:r>
              <a:rPr lang="en-IN" b="1" dirty="0"/>
              <a:t>Direct Microscopy- 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Direct smear examination- Specimens are subjected to the following staining techniques.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Gram staining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Albert's staining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Ziehl-Neelsen (ZN) acid fast staining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260629"/>
          </a:xfrm>
        </p:spPr>
        <p:txBody>
          <a:bodyPr>
            <a:normAutofit/>
          </a:bodyPr>
          <a:lstStyle/>
          <a:p>
            <a:r>
              <a:rPr lang="en-US" dirty="0"/>
              <a:t>Smear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8" y="1482937"/>
            <a:ext cx="11809185" cy="5000164"/>
          </a:xfrm>
        </p:spPr>
        <p:txBody>
          <a:bodyPr>
            <a:normAutofit fontScale="70000" lnSpcReduction="20000"/>
          </a:bodyPr>
          <a:lstStyle/>
          <a:p>
            <a:r>
              <a:rPr lang="en-US" sz="4667" dirty="0"/>
              <a:t>Smear = 2 × 3 cm in size. </a:t>
            </a:r>
          </a:p>
          <a:p>
            <a:pPr marL="0" indent="0">
              <a:buNone/>
            </a:pPr>
            <a:endParaRPr lang="en-US" sz="4667" dirty="0"/>
          </a:p>
          <a:p>
            <a:r>
              <a:rPr lang="en-US" sz="4667" dirty="0"/>
              <a:t> Smear should neither be too thick nor too thin -  When placed over a printed matter, the print should be readable through the smear.</a:t>
            </a:r>
          </a:p>
          <a:p>
            <a:pPr marL="0" indent="0">
              <a:buNone/>
            </a:pPr>
            <a:endParaRPr lang="en-US" sz="4667" dirty="0"/>
          </a:p>
          <a:p>
            <a:r>
              <a:rPr lang="en-US" sz="4667" dirty="0"/>
              <a:t>The smear is air dried for 15–30 minutes and then heat fixed by passing over the flame 3–5 times for 3–4 seconds.</a:t>
            </a:r>
          </a:p>
          <a:p>
            <a:endParaRPr lang="en-US" sz="4267" dirty="0"/>
          </a:p>
          <a:p>
            <a:pPr marL="0" indent="0">
              <a:buNone/>
            </a:pPr>
            <a:r>
              <a:rPr lang="en-US" sz="4267" dirty="0"/>
              <a:t>*</a:t>
            </a:r>
            <a:r>
              <a:rPr lang="en-US" dirty="0"/>
              <a:t>Smear preparation should be done near a flame as six inches around the flame is considered sterile zone as it coagulates the aerosol raised during smear preparation.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16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Culture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2052803"/>
            <a:ext cx="11809187" cy="4682945"/>
          </a:xfrm>
        </p:spPr>
        <p:txBody>
          <a:bodyPr>
            <a:normAutofit/>
          </a:bodyPr>
          <a:lstStyle/>
          <a:p>
            <a:r>
              <a:rPr lang="en-IN" dirty="0"/>
              <a:t>Depending on the type of specimen, various culture media are used. </a:t>
            </a:r>
          </a:p>
          <a:p>
            <a:r>
              <a:rPr lang="en-IN" i="1" dirty="0"/>
              <a:t>Combination of blood agar and MacConkey agar</a:t>
            </a:r>
            <a:r>
              <a:rPr lang="en-IN" dirty="0"/>
              <a:t> is most commonly employed for most specimens.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857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519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Culture (cont..)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655356"/>
            <a:ext cx="11809187" cy="4682945"/>
          </a:xfrm>
        </p:spPr>
        <p:txBody>
          <a:bodyPr>
            <a:normAutofit/>
          </a:bodyPr>
          <a:lstStyle/>
          <a:p>
            <a:r>
              <a:rPr lang="en-IN" i="1" dirty="0"/>
              <a:t>Combination of blood agar and MacConkey agar</a:t>
            </a:r>
            <a:r>
              <a:rPr lang="en-IN" dirty="0"/>
              <a:t> - pus, wound swab &amp;other exudate specimens, sterile body fluids, urine, sputum and other respiratory specimens.</a:t>
            </a:r>
            <a:endParaRPr lang="en-US" dirty="0"/>
          </a:p>
          <a:p>
            <a:pPr lvl="0"/>
            <a:r>
              <a:rPr lang="en-IN" dirty="0"/>
              <a:t>Chocolate agar - Respiratory and sterile body fluid specimens.</a:t>
            </a:r>
            <a:endParaRPr lang="en-US" dirty="0"/>
          </a:p>
          <a:p>
            <a:pPr lvl="0"/>
            <a:r>
              <a:rPr lang="en-IN" dirty="0"/>
              <a:t>Stool specimen should be inoculated on to selective media such as-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Mildly selective media-MacConkey agar and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Highly selective media-DCA, XLD and TCBS</a:t>
            </a:r>
            <a:endParaRPr lang="en-US" dirty="0"/>
          </a:p>
          <a:p>
            <a:pPr lvl="0"/>
            <a:r>
              <a:rPr lang="en-IN" dirty="0"/>
              <a:t>Blood specimen should be directly inoculated into blood culture bottles without performing direct microscopy methods.</a:t>
            </a:r>
          </a:p>
          <a:p>
            <a:r>
              <a:rPr lang="en-IN" dirty="0"/>
              <a:t> CLED agar -  urine specimen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71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401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Morphology of Bacterial Colony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431366"/>
            <a:ext cx="11809187" cy="4924985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Size-in millimetres e.g. pin head size is characteristic of staphylococcal colony &amp; pin point size is characteristic of streptococci colony</a:t>
            </a:r>
            <a:endParaRPr lang="en-US" dirty="0"/>
          </a:p>
          <a:p>
            <a:pPr lvl="0"/>
            <a:r>
              <a:rPr lang="en-IN" dirty="0"/>
              <a:t>Shape – Circular or irregular </a:t>
            </a:r>
            <a:endParaRPr lang="en-US" dirty="0"/>
          </a:p>
          <a:p>
            <a:pPr lvl="0"/>
            <a:r>
              <a:rPr lang="en-IN" dirty="0"/>
              <a:t>Surface –glistening or dull</a:t>
            </a:r>
            <a:endParaRPr lang="en-US" dirty="0"/>
          </a:p>
          <a:p>
            <a:pPr lvl="0"/>
            <a:r>
              <a:rPr lang="en-IN" dirty="0"/>
              <a:t>Edge-Entire, </a:t>
            </a:r>
            <a:r>
              <a:rPr lang="en-IN" dirty="0" err="1"/>
              <a:t>crenated</a:t>
            </a:r>
            <a:r>
              <a:rPr lang="en-IN" dirty="0"/>
              <a:t>, lobate, undulated or filamentous </a:t>
            </a:r>
            <a:endParaRPr lang="en-US" dirty="0"/>
          </a:p>
          <a:p>
            <a:pPr lvl="0"/>
            <a:r>
              <a:rPr lang="en-IN" dirty="0"/>
              <a:t>Elevation-flat, raised, convex, </a:t>
            </a:r>
            <a:r>
              <a:rPr lang="en-IN" dirty="0" err="1"/>
              <a:t>umbonate</a:t>
            </a:r>
            <a:r>
              <a:rPr lang="en-IN" dirty="0"/>
              <a:t>, or </a:t>
            </a:r>
            <a:r>
              <a:rPr lang="en-IN" dirty="0" err="1"/>
              <a:t>pulvinate</a:t>
            </a:r>
            <a:endParaRPr lang="en-US" dirty="0"/>
          </a:p>
          <a:p>
            <a:pPr lvl="0"/>
            <a:r>
              <a:rPr lang="en-IN" dirty="0"/>
              <a:t>Consistency - Mucoid, friable, firm, </a:t>
            </a:r>
            <a:r>
              <a:rPr lang="en-IN" dirty="0" err="1"/>
              <a:t>butyrous</a:t>
            </a:r>
            <a:endParaRPr lang="en-US" dirty="0"/>
          </a:p>
          <a:p>
            <a:pPr lvl="0"/>
            <a:r>
              <a:rPr lang="en-IN" dirty="0"/>
              <a:t>Density–opaque, translucent or transparent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4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1769"/>
            <a:ext cx="10058400" cy="121100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Morphology of Bacterial Colony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28" y="2008414"/>
            <a:ext cx="11809187" cy="4924985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Colour of the colony- Colonies may be coloured due to properties of the media used or due to pigment production.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b="1" dirty="0"/>
              <a:t>Pigment </a:t>
            </a:r>
            <a:r>
              <a:rPr lang="en-IN" dirty="0"/>
              <a:t>produced by certain bacteria may also colour the colony. Pigments are of two types.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Diffusible pigments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Non-diffusible pigments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6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4015"/>
            <a:ext cx="10058400" cy="1609344"/>
          </a:xfrm>
        </p:spPr>
        <p:txBody>
          <a:bodyPr>
            <a:normAutofit/>
          </a:bodyPr>
          <a:lstStyle/>
          <a:p>
            <a:r>
              <a:rPr lang="en-IN" b="1" dirty="0"/>
              <a:t>Haemolysis on blood agar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596541"/>
            <a:ext cx="7533447" cy="4682945"/>
          </a:xfrm>
        </p:spPr>
        <p:txBody>
          <a:bodyPr>
            <a:normAutofit/>
          </a:bodyPr>
          <a:lstStyle/>
          <a:p>
            <a:pPr lvl="0"/>
            <a:r>
              <a:rPr lang="en-IN" i="1" dirty="0"/>
              <a:t>Partial or α haemolysis</a:t>
            </a:r>
          </a:p>
          <a:p>
            <a:pPr lvl="0"/>
            <a:r>
              <a:rPr lang="en-IN" i="1" dirty="0"/>
              <a:t>Complete </a:t>
            </a:r>
            <a:r>
              <a:rPr lang="en-IN" dirty="0"/>
              <a:t>or</a:t>
            </a:r>
            <a:r>
              <a:rPr lang="en-IN" i="1" dirty="0"/>
              <a:t> β haemolysis</a:t>
            </a:r>
            <a:endParaRPr lang="en-IN" dirty="0"/>
          </a:p>
          <a:p>
            <a:pPr lvl="0"/>
            <a:r>
              <a:rPr lang="en-IN" i="1" dirty="0"/>
              <a:t>No haemolysis (</a:t>
            </a:r>
            <a:r>
              <a:rPr lang="en-IN" dirty="0"/>
              <a:t>γ haemolysis, a misnomer)</a:t>
            </a:r>
          </a:p>
          <a:p>
            <a:pPr lvl="0"/>
            <a:r>
              <a:rPr lang="en-IN" i="1" dirty="0"/>
              <a:t>α prime haemolysis</a:t>
            </a:r>
          </a:p>
          <a:p>
            <a:pPr lvl="0"/>
            <a:r>
              <a:rPr lang="en-IN" i="1" dirty="0"/>
              <a:t>Target haemolysis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092" y="2318505"/>
            <a:ext cx="4145288" cy="32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20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Culture smear and motility testing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Colonies grown on the culture media should be subjected to Gram staining and motility testing by hanging drop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67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Biochemical reactions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2" y="1596541"/>
            <a:ext cx="11946361" cy="4479347"/>
          </a:xfrm>
        </p:spPr>
        <p:txBody>
          <a:bodyPr>
            <a:normAutofit/>
          </a:bodyPr>
          <a:lstStyle/>
          <a:p>
            <a:r>
              <a:rPr lang="en-IN" dirty="0"/>
              <a:t>Based on the type of organisms detected in culture smear, the appropriate biochemical tests are employed.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Catalase and oxidase tests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For Gram negative bacilli- Common biochemical tests done routinely are-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Indole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Citrate utilization test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Urea hydrolysis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Triple sugar iron test (TSI)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37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Biochemical reactions (</a:t>
            </a:r>
            <a:r>
              <a:rPr lang="en-IN" b="1" dirty="0" err="1"/>
              <a:t>cont</a:t>
            </a:r>
            <a:r>
              <a:rPr lang="en-IN" b="1" dirty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If there is any doubt in correct identification of bacteria, then further biochemical tests are put such as-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Sugar fermentation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MR (methyl red)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VP (</a:t>
            </a:r>
            <a:r>
              <a:rPr lang="en-IN" dirty="0" err="1"/>
              <a:t>Voges</a:t>
            </a:r>
            <a:r>
              <a:rPr lang="en-IN" dirty="0"/>
              <a:t> </a:t>
            </a:r>
            <a:r>
              <a:rPr lang="en-IN" dirty="0" err="1"/>
              <a:t>Proskauer</a:t>
            </a:r>
            <a:r>
              <a:rPr lang="en-IN" dirty="0"/>
              <a:t>)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OF test (oxidation –fermentation test)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Nitrate reduction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Decarboxylase test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PPA test (phenyl pyruvic acid test)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9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IN" dirty="0"/>
              <a:t>For Gram positive cocci; certain useful biochemical tests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1981781"/>
            <a:ext cx="11809187" cy="4682945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Coagulase test (for </a:t>
            </a:r>
            <a:r>
              <a:rPr lang="en-IN" i="1" dirty="0"/>
              <a:t>Staphylococcus aureus</a:t>
            </a:r>
            <a:r>
              <a:rPr lang="en-IN" dirty="0"/>
              <a:t>)</a:t>
            </a:r>
            <a:endParaRPr lang="en-US" dirty="0"/>
          </a:p>
          <a:p>
            <a:pPr lvl="0"/>
            <a:r>
              <a:rPr lang="en-IN" dirty="0"/>
              <a:t>DNase test (for </a:t>
            </a:r>
            <a:r>
              <a:rPr lang="en-IN" i="1" dirty="0"/>
              <a:t>Staphylococcus aureus</a:t>
            </a:r>
            <a:r>
              <a:rPr lang="en-IN" dirty="0"/>
              <a:t>)</a:t>
            </a:r>
            <a:endParaRPr lang="en-US" dirty="0"/>
          </a:p>
          <a:p>
            <a:pPr lvl="0"/>
            <a:r>
              <a:rPr lang="en-IN" dirty="0"/>
              <a:t>CAMP (Christie Atkins Munch-Petersen) test for Group B </a:t>
            </a:r>
            <a:r>
              <a:rPr lang="en-IN" i="1" dirty="0"/>
              <a:t>Streptococcus.</a:t>
            </a:r>
            <a:endParaRPr lang="en-US" dirty="0"/>
          </a:p>
          <a:p>
            <a:pPr lvl="0"/>
            <a:r>
              <a:rPr lang="en-IN" dirty="0"/>
              <a:t>Bile esculin hydrolysis test (for </a:t>
            </a:r>
            <a:r>
              <a:rPr lang="en-IN" i="1" dirty="0"/>
              <a:t>Enterococcus</a:t>
            </a:r>
            <a:r>
              <a:rPr lang="en-IN" dirty="0"/>
              <a:t>)</a:t>
            </a:r>
            <a:endParaRPr lang="en-US" dirty="0"/>
          </a:p>
          <a:p>
            <a:pPr lvl="0"/>
            <a:r>
              <a:rPr lang="en-IN" dirty="0"/>
              <a:t>Heat tolerance test (for </a:t>
            </a:r>
            <a:r>
              <a:rPr lang="en-IN" i="1" dirty="0"/>
              <a:t>Enterococcus</a:t>
            </a:r>
            <a:r>
              <a:rPr lang="en-IN" dirty="0"/>
              <a:t>)</a:t>
            </a:r>
            <a:endParaRPr lang="en-US" dirty="0"/>
          </a:p>
          <a:p>
            <a:pPr lvl="0"/>
            <a:r>
              <a:rPr lang="en-IN" dirty="0"/>
              <a:t>Sugar fermentation test</a:t>
            </a:r>
          </a:p>
          <a:p>
            <a:pPr lvl="0"/>
            <a:r>
              <a:rPr lang="en-IN" dirty="0"/>
              <a:t>PYR test (for </a:t>
            </a:r>
            <a:r>
              <a:rPr lang="en-IN" i="1" dirty="0"/>
              <a:t>Streptococcus pyogenes</a:t>
            </a:r>
            <a:r>
              <a:rPr lang="en-IN" dirty="0"/>
              <a:t> and</a:t>
            </a:r>
            <a:r>
              <a:rPr lang="en-IN" i="1" dirty="0"/>
              <a:t> Enterococcus</a:t>
            </a:r>
            <a:r>
              <a:rPr lang="en-IN" dirty="0"/>
              <a:t>)</a:t>
            </a:r>
            <a:endParaRPr lang="en-US" dirty="0"/>
          </a:p>
          <a:p>
            <a:pPr lvl="0"/>
            <a:r>
              <a:rPr lang="en-IN" dirty="0"/>
              <a:t>Bile solubility test (for pneumococcus)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5137"/>
            <a:ext cx="10058400" cy="1609344"/>
          </a:xfrm>
        </p:spPr>
        <p:txBody>
          <a:bodyPr>
            <a:normAutofit/>
          </a:bodyPr>
          <a:lstStyle/>
          <a:p>
            <a:r>
              <a:rPr lang="en-IN" dirty="0"/>
              <a:t>Antimicrobial susceptibility tests done for bacterial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en-IN" dirty="0"/>
              <a:t>Novobiocin susceptibility test- done for </a:t>
            </a:r>
            <a:r>
              <a:rPr lang="en-IN" i="1" dirty="0"/>
              <a:t>Staphylococcus </a:t>
            </a:r>
            <a:r>
              <a:rPr lang="en-IN" i="1" dirty="0" err="1"/>
              <a:t>saprophyticus</a:t>
            </a:r>
            <a:endParaRPr lang="en-US" dirty="0"/>
          </a:p>
          <a:p>
            <a:pPr marL="685783" indent="-685783">
              <a:buFont typeface="+mj-lt"/>
              <a:buAutoNum type="arabicPeriod"/>
            </a:pPr>
            <a:r>
              <a:rPr lang="en-IN" dirty="0"/>
              <a:t>Optochin susceptibility test (for pneumococcus)</a:t>
            </a:r>
            <a:endParaRPr lang="en-US" dirty="0"/>
          </a:p>
          <a:p>
            <a:pPr marL="685783" indent="-685783">
              <a:buFont typeface="+mj-lt"/>
              <a:buAutoNum type="arabicPeriod"/>
            </a:pPr>
            <a:r>
              <a:rPr lang="en-IN" dirty="0"/>
              <a:t>Bacitracin susceptibility test-done to differentiate group A and group B </a:t>
            </a:r>
            <a:r>
              <a:rPr lang="en-IN" i="1" dirty="0"/>
              <a:t>Streptococcus</a:t>
            </a:r>
            <a:r>
              <a:rPr lang="en-IN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9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4419"/>
            <a:ext cx="11593380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Fixation of THE smear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92934"/>
            <a:ext cx="12000593" cy="4886559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There are two types of fixation:</a:t>
            </a:r>
          </a:p>
          <a:p>
            <a:pPr lvl="1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Heat fixation</a:t>
            </a:r>
            <a:r>
              <a:rPr lang="en-US" dirty="0"/>
              <a:t>: Gentle flame heating an air-dried film of bacteria. </a:t>
            </a:r>
          </a:p>
          <a:p>
            <a:pPr lvl="1" algn="just"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Chemical fixation</a:t>
            </a:r>
            <a:r>
              <a:rPr lang="en-US" dirty="0"/>
              <a:t>: Done using ethanol, acetic acid, mercuric chloride, formaldehyde, methanol and        glutaraldehyde. Useful for examination of blood smears.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0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/>
            </a:r>
            <a:br>
              <a:rPr lang="en-IN" b="1" i="1" dirty="0"/>
            </a:br>
            <a:r>
              <a:rPr lang="en-IN" b="1" i="1" dirty="0"/>
              <a:t>Catalase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1452536"/>
            <a:ext cx="12000593" cy="4682945"/>
          </a:xfrm>
        </p:spPr>
        <p:txBody>
          <a:bodyPr>
            <a:normAutofit/>
          </a:bodyPr>
          <a:lstStyle/>
          <a:p>
            <a:r>
              <a:rPr lang="en-IN" dirty="0"/>
              <a:t>When a drop of hydrogen peroxide (3% H</a:t>
            </a:r>
            <a:r>
              <a:rPr lang="en-IN" baseline="-25000" dirty="0"/>
              <a:t>2</a:t>
            </a:r>
            <a:r>
              <a:rPr lang="en-IN" dirty="0"/>
              <a:t>O</a:t>
            </a:r>
            <a:r>
              <a:rPr lang="en-IN" baseline="-25000" dirty="0"/>
              <a:t>2</a:t>
            </a:r>
            <a:r>
              <a:rPr lang="en-IN" dirty="0"/>
              <a:t>) is added to a colony of any catalase producing bacteria, effervescence or bubbles appear due to breakdown of H</a:t>
            </a:r>
            <a:r>
              <a:rPr lang="en-IN" baseline="-25000" dirty="0"/>
              <a:t>2</a:t>
            </a:r>
            <a:r>
              <a:rPr lang="en-IN" dirty="0"/>
              <a:t>O</a:t>
            </a:r>
            <a:r>
              <a:rPr lang="en-IN" baseline="-25000" dirty="0"/>
              <a:t>2</a:t>
            </a:r>
            <a:r>
              <a:rPr lang="en-IN" dirty="0"/>
              <a:t> by catalase to produce oxygen.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394" y="3632607"/>
            <a:ext cx="5770236" cy="2064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940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IN" b="1" i="1" dirty="0"/>
              <a:t>Oxidase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466234"/>
            <a:ext cx="11809187" cy="4682945"/>
          </a:xfrm>
        </p:spPr>
        <p:txBody>
          <a:bodyPr>
            <a:normAutofit/>
          </a:bodyPr>
          <a:lstStyle/>
          <a:p>
            <a:r>
              <a:rPr lang="en-IN" sz="3333" dirty="0"/>
              <a:t>Detects the presence of cytochrome oxidase enzyme in bacteria which catalyses the oxidation of reduced cytochrome by atmospheric oxygen.</a:t>
            </a:r>
            <a:endParaRPr lang="en-US" sz="3333" dirty="0"/>
          </a:p>
          <a:p>
            <a:pPr lvl="0"/>
            <a:r>
              <a:rPr lang="en-IN" sz="3333" dirty="0"/>
              <a:t>Oxidase positive (deep purple)- Examples include </a:t>
            </a:r>
            <a:r>
              <a:rPr lang="en-IN" sz="3333" i="1" dirty="0"/>
              <a:t>Pseudomonas , Vibrio, Neisseria, Bacillus </a:t>
            </a:r>
            <a:r>
              <a:rPr lang="en-IN" sz="3333" dirty="0"/>
              <a:t> etc.</a:t>
            </a:r>
            <a:endParaRPr lang="en-US" sz="3333" dirty="0"/>
          </a:p>
          <a:p>
            <a:pPr lvl="0"/>
            <a:r>
              <a:rPr lang="en-IN" sz="3333" dirty="0"/>
              <a:t>Oxidase negative (no colour change)-Examples include; members of family Enterobacteriaceae, </a:t>
            </a:r>
            <a:r>
              <a:rPr lang="en-IN" sz="3333" i="1" dirty="0" err="1"/>
              <a:t>Stenotrophomonas</a:t>
            </a:r>
            <a:r>
              <a:rPr lang="en-IN" sz="3333" dirty="0"/>
              <a:t>, etc.</a:t>
            </a:r>
            <a:endParaRPr lang="en-US" sz="3333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5970" b="25184"/>
          <a:stretch/>
        </p:blipFill>
        <p:spPr>
          <a:xfrm>
            <a:off x="9760921" y="5395542"/>
            <a:ext cx="1832460" cy="13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4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Indole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521593"/>
            <a:ext cx="10994760" cy="4682945"/>
          </a:xfrm>
        </p:spPr>
        <p:txBody>
          <a:bodyPr>
            <a:normAutofit/>
          </a:bodyPr>
          <a:lstStyle/>
          <a:p>
            <a:r>
              <a:rPr lang="en-IN" dirty="0"/>
              <a:t>Detects the ability of certain bacteria to produce enzyme tryptophanase that breaks down amino acid tryptophan present in the medium into indole.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IN" dirty="0"/>
              <a:t>Indole positive </a:t>
            </a:r>
            <a:r>
              <a:rPr lang="en-IN" i="1" dirty="0"/>
              <a:t>Escherichia coli, Proteus vulgaris, Vibrio cholerae </a:t>
            </a:r>
            <a:r>
              <a:rPr lang="en-IN" dirty="0"/>
              <a:t>etc.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/>
              <a:t>Indole negative -  Examples include- </a:t>
            </a:r>
            <a:r>
              <a:rPr lang="en-IN" i="1" dirty="0"/>
              <a:t>Klebsiella pneumoniae</a:t>
            </a:r>
            <a:r>
              <a:rPr lang="en-IN" dirty="0"/>
              <a:t>, </a:t>
            </a:r>
            <a:r>
              <a:rPr lang="en-IN" i="1" dirty="0"/>
              <a:t>Proteus mirabilis, Pseudomonas, </a:t>
            </a:r>
            <a:r>
              <a:rPr lang="en-IN" i="1" dirty="0" err="1"/>
              <a:t>Shigella</a:t>
            </a:r>
            <a:r>
              <a:rPr lang="en-IN" i="1" dirty="0"/>
              <a:t>, Salmonella,</a:t>
            </a:r>
            <a:r>
              <a:rPr lang="en-IN" dirty="0"/>
              <a:t> 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941"/>
          <a:stretch/>
        </p:blipFill>
        <p:spPr>
          <a:xfrm>
            <a:off x="9891371" y="3863064"/>
            <a:ext cx="2100868" cy="26737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584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75" y="-15848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/>
            </a:r>
            <a:br>
              <a:rPr lang="en-IN" b="1" i="1" dirty="0"/>
            </a:br>
            <a:r>
              <a:rPr lang="en-IN" b="1" i="1" dirty="0"/>
              <a:t>Citrate utilization test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392934"/>
            <a:ext cx="9976725" cy="4275740"/>
          </a:xfrm>
        </p:spPr>
        <p:txBody>
          <a:bodyPr>
            <a:normAutofit/>
          </a:bodyPr>
          <a:lstStyle/>
          <a:p>
            <a:r>
              <a:rPr lang="en-IN" dirty="0"/>
              <a:t>Detects the ability of a few bacteria to utilize citrate as the sole source of carbon for its growth, with production of alkaline metabolic products.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Citrate test is positive for </a:t>
            </a:r>
            <a:r>
              <a:rPr lang="en-IN" i="1" dirty="0"/>
              <a:t>Klebsiella pneumoniae, Citrobacter, Enterobacter </a:t>
            </a:r>
            <a:r>
              <a:rPr lang="en-IN" dirty="0"/>
              <a:t>etc.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IN" dirty="0"/>
              <a:t>Test is negative for </a:t>
            </a:r>
            <a:r>
              <a:rPr lang="en-IN" i="1" dirty="0"/>
              <a:t>Escherichia coli, </a:t>
            </a:r>
            <a:r>
              <a:rPr lang="en-IN" i="1" dirty="0" err="1"/>
              <a:t>Shigella</a:t>
            </a:r>
            <a:r>
              <a:rPr lang="en-IN" i="1" dirty="0"/>
              <a:t>, Salmonella </a:t>
            </a:r>
            <a:r>
              <a:rPr lang="en-IN" dirty="0" err="1"/>
              <a:t>Typhi</a:t>
            </a:r>
            <a:r>
              <a:rPr lang="en-IN" dirty="0"/>
              <a:t>, etc.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882"/>
          <a:stretch/>
        </p:blipFill>
        <p:spPr>
          <a:xfrm>
            <a:off x="9353707" y="3632607"/>
            <a:ext cx="2665911" cy="28255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7861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636"/>
            <a:ext cx="10058400" cy="1609344"/>
          </a:xfrm>
        </p:spPr>
        <p:txBody>
          <a:bodyPr>
            <a:normAutofit/>
          </a:bodyPr>
          <a:lstStyle/>
          <a:p>
            <a:r>
              <a:rPr lang="en-IN" b="1" i="1" dirty="0"/>
              <a:t>Urea hydrolysis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92933"/>
            <a:ext cx="9869777" cy="3795227"/>
          </a:xfrm>
        </p:spPr>
        <p:txBody>
          <a:bodyPr>
            <a:normAutofit/>
          </a:bodyPr>
          <a:lstStyle/>
          <a:p>
            <a:r>
              <a:rPr lang="en-IN" dirty="0"/>
              <a:t>Urease producing bacteria can split urea present in the medium to produce ammonia that makes the medium alkaline.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IN" dirty="0"/>
              <a:t>Urease test is positive for-</a:t>
            </a:r>
            <a:r>
              <a:rPr lang="en-IN" i="1" dirty="0"/>
              <a:t>Klebsiella pneumoniae</a:t>
            </a:r>
            <a:r>
              <a:rPr lang="en-IN" dirty="0"/>
              <a:t>, </a:t>
            </a:r>
            <a:r>
              <a:rPr lang="en-IN" i="1" dirty="0"/>
              <a:t>Proteus </a:t>
            </a:r>
            <a:r>
              <a:rPr lang="en-IN" dirty="0"/>
              <a:t>species, </a:t>
            </a:r>
            <a:r>
              <a:rPr lang="en-IN" i="1" dirty="0"/>
              <a:t>Helicobacter pylori, Brucella,</a:t>
            </a:r>
            <a:r>
              <a:rPr lang="en-IN" dirty="0"/>
              <a:t> etc.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/>
              <a:t>Urease negative - </a:t>
            </a:r>
            <a:r>
              <a:rPr lang="en-IN" i="1" dirty="0"/>
              <a:t>Escherichia coli, </a:t>
            </a:r>
            <a:r>
              <a:rPr lang="en-IN" i="1" dirty="0" err="1"/>
              <a:t>Shigella</a:t>
            </a:r>
            <a:r>
              <a:rPr lang="en-IN" i="1" dirty="0"/>
              <a:t>, Salmonella, </a:t>
            </a:r>
            <a:r>
              <a:rPr lang="en-IN" dirty="0"/>
              <a:t>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627"/>
          <a:stretch/>
        </p:blipFill>
        <p:spPr>
          <a:xfrm>
            <a:off x="9353707" y="3660722"/>
            <a:ext cx="2585332" cy="28207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851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/>
            </a:r>
            <a:br>
              <a:rPr lang="en-IN" b="1" i="1" dirty="0"/>
            </a:br>
            <a:r>
              <a:rPr lang="en-IN" b="1" i="1" dirty="0"/>
              <a:t>Triple sugar iron agar test (TSI)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4026"/>
            <a:ext cx="12270068" cy="4682945"/>
          </a:xfrm>
        </p:spPr>
        <p:txBody>
          <a:bodyPr>
            <a:normAutofit/>
          </a:bodyPr>
          <a:lstStyle/>
          <a:p>
            <a:r>
              <a:rPr lang="en-IN" b="1" dirty="0"/>
              <a:t>Composition-</a:t>
            </a:r>
            <a:r>
              <a:rPr lang="en-IN" dirty="0"/>
              <a:t> It is a composite solid agar medium in tube having a butt &amp; a slant. Its constituents include-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IN" dirty="0"/>
              <a:t>Three sugars- glucose, sucrose and lactose in the ratio of 1:10:10 parts</a:t>
            </a:r>
            <a:endParaRPr lang="en-US" dirty="0"/>
          </a:p>
          <a:p>
            <a:pPr lvl="0"/>
            <a:r>
              <a:rPr lang="en-IN" dirty="0"/>
              <a:t>Phenol red as an indicator of acid production</a:t>
            </a:r>
            <a:endParaRPr lang="en-US" dirty="0"/>
          </a:p>
          <a:p>
            <a:pPr lvl="0"/>
            <a:r>
              <a:rPr lang="en-IN" dirty="0"/>
              <a:t>Ferric salts as an indicator of hydrogen sulphide (H</a:t>
            </a:r>
            <a:r>
              <a:rPr lang="en-IN" baseline="-25000" dirty="0"/>
              <a:t>2</a:t>
            </a:r>
            <a:r>
              <a:rPr lang="en-IN" dirty="0"/>
              <a:t>S).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61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TSI (cont..)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73" y="2070558"/>
            <a:ext cx="10994760" cy="4682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Interpretation</a:t>
            </a:r>
          </a:p>
          <a:p>
            <a:r>
              <a:rPr lang="en-IN" i="1" dirty="0"/>
              <a:t>Ability to ferment sugars to produce acid</a:t>
            </a:r>
          </a:p>
          <a:p>
            <a:r>
              <a:rPr lang="en-IN" i="1" dirty="0"/>
              <a:t>Ability to produce gas</a:t>
            </a:r>
          </a:p>
          <a:p>
            <a:r>
              <a:rPr lang="en-IN" i="1" dirty="0"/>
              <a:t>Ability to produce H2S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67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3" y="414913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US" dirty="0"/>
              <a:t>TSI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12" y="1327303"/>
            <a:ext cx="6515413" cy="4369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03320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41033"/>
          </a:xfrm>
        </p:spPr>
        <p:txBody>
          <a:bodyPr>
            <a:normAutofit/>
          </a:bodyPr>
          <a:lstStyle/>
          <a:p>
            <a:r>
              <a:rPr lang="en-US" dirty="0"/>
              <a:t>Various reactions in TSI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758907"/>
              </p:ext>
            </p:extLst>
          </p:nvPr>
        </p:nvGraphicFramePr>
        <p:xfrm>
          <a:off x="577049" y="816650"/>
          <a:ext cx="10830759" cy="56823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5130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22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54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234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Reactions in TSI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Examples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936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Acidic slant/acidic butt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 2 sugars fermented</a:t>
                      </a:r>
                      <a:endParaRPr lang="en-US" sz="2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Georgia" panose="02040502050405020303" pitchFamily="18" charset="0"/>
                        <a:buChar char="•"/>
                      </a:pPr>
                      <a:r>
                        <a:rPr lang="en-IN" sz="1900">
                          <a:effectLst/>
                        </a:rPr>
                        <a:t>Glucose fermented &amp;</a:t>
                      </a:r>
                      <a:endParaRPr lang="en-US" sz="21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Georgia" panose="02040502050405020303" pitchFamily="18" charset="0"/>
                        <a:buChar char="•"/>
                      </a:pPr>
                      <a:r>
                        <a:rPr lang="en-IN" sz="1900">
                          <a:effectLst/>
                        </a:rPr>
                        <a:t>Lactose and/or sucrose fermented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A/A, gas produced, no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(fig 6B)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i="1" dirty="0">
                          <a:effectLst/>
                        </a:rPr>
                        <a:t>Escherichia coli</a:t>
                      </a:r>
                      <a:endParaRPr lang="en-US" sz="2100" i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i="1" dirty="0">
                          <a:effectLst/>
                        </a:rPr>
                        <a:t>Klebsiella pneumoniae</a:t>
                      </a:r>
                      <a:endParaRPr lang="en-US" sz="21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34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Alkaline slant/acidic butt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Only glucose fermenter group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K/A, no gas, no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 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(fig 6C)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Shigella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K/A, no gas,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</a:t>
                      </a:r>
                      <a:r>
                        <a:rPr lang="en-IN" sz="1900" baseline="30000">
                          <a:effectLst/>
                        </a:rPr>
                        <a:t> </a:t>
                      </a:r>
                      <a:r>
                        <a:rPr lang="en-IN" sz="1900">
                          <a:effectLst/>
                        </a:rPr>
                        <a:t>produced (small amount), fig 6D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S.Typhi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K/A, no gas,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 produced (abundant), fig 6E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Proteus vulgaris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4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K/A, gas produced,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</a:t>
                      </a:r>
                      <a:r>
                        <a:rPr lang="en-IN" sz="1900" baseline="30000">
                          <a:effectLst/>
                        </a:rPr>
                        <a:t> </a:t>
                      </a:r>
                      <a:r>
                        <a:rPr lang="en-IN" sz="1900">
                          <a:effectLst/>
                        </a:rPr>
                        <a:t>produced (abundant)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S.Paratyphi B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3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K/A, gas produced, no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S.Paratyphi A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34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Alkaline slant/alkaline butt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Non fermenters group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46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K/K, no gas, no H</a:t>
                      </a:r>
                      <a:r>
                        <a:rPr lang="en-IN" sz="1900" baseline="-25000">
                          <a:effectLst/>
                        </a:rPr>
                        <a:t>2</a:t>
                      </a:r>
                      <a:r>
                        <a:rPr lang="en-IN" sz="1900">
                          <a:effectLst/>
                        </a:rPr>
                        <a:t>S</a:t>
                      </a:r>
                      <a:endParaRPr lang="en-US" sz="21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 (fig 6F)</a:t>
                      </a:r>
                      <a:endParaRPr lang="en-US" sz="2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Pseudomonas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Acinetobacter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08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Sugar fermentation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Detects the ability of an organism to ferment </a:t>
            </a:r>
            <a:endParaRPr lang="en-US" dirty="0"/>
          </a:p>
          <a:p>
            <a:r>
              <a:rPr lang="en-IN" dirty="0"/>
              <a:t>A specific carbohydrate (sugar) incorporated in a medium producing acid with/without gas. Glucose, lactose, sucrose and mannitol are widely used for sugar fermentation.</a:t>
            </a:r>
            <a:endParaRPr lang="en-US" dirty="0"/>
          </a:p>
          <a:p>
            <a:pPr lvl="0"/>
            <a:r>
              <a:rPr lang="en-IN" dirty="0"/>
              <a:t>Acid production is detected by using indicators such as-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Andrade's indicator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Phenol red indicator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Gas production is detected by using an inverted Durham’s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1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E00B59-B495-4A50-ABBC-D1AB25BDB5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17" y="2074863"/>
            <a:ext cx="3140075" cy="40513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176840-5707-403C-87CB-2FB8B09C3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7" y="2570994"/>
            <a:ext cx="3808521" cy="25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2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Biochemical tests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867" y="2003754"/>
            <a:ext cx="7940660" cy="36044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4799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Decarboxylase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673406"/>
            <a:ext cx="11809187" cy="4682945"/>
          </a:xfrm>
        </p:spPr>
        <p:txBody>
          <a:bodyPr>
            <a:normAutofit/>
          </a:bodyPr>
          <a:lstStyle/>
          <a:p>
            <a:r>
              <a:rPr lang="en-IN" dirty="0"/>
              <a:t>Detects the presence of substrate specific decarboxylase enzyme in the bacteria that break down amino acids such as lysine, arginine and ornithine to produce alkaline by-products.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2903" y="3555741"/>
            <a:ext cx="4682953" cy="16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1763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4015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/>
            </a:r>
            <a:br>
              <a:rPr lang="en-IN" b="1" i="1" dirty="0"/>
            </a:br>
            <a:r>
              <a:rPr lang="en-IN" b="1" i="1" dirty="0"/>
              <a:t>MR (methyl red)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1" y="1866372"/>
            <a:ext cx="11605580" cy="4682945"/>
          </a:xfrm>
        </p:spPr>
        <p:txBody>
          <a:bodyPr>
            <a:normAutofit/>
          </a:bodyPr>
          <a:lstStyle/>
          <a:p>
            <a:r>
              <a:rPr lang="en-IN" dirty="0"/>
              <a:t>In glucose phosphate broth, certain bacteria ferment glucose to produce stronger acids that maintain the pH below 4.4 which turns methyl red indicator from yellow to red colour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MR Positive (red colour)-</a:t>
            </a:r>
            <a:r>
              <a:rPr lang="en-IN" i="1" dirty="0"/>
              <a:t>Escherichia coli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MR negative(yellow, i.e. no change in colour)- </a:t>
            </a:r>
            <a:r>
              <a:rPr lang="en-IN" i="1" dirty="0"/>
              <a:t>Klebsiella pneumoniae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451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/>
            </a:r>
            <a:br>
              <a:rPr lang="en-IN" b="1" i="1" dirty="0"/>
            </a:br>
            <a:r>
              <a:rPr lang="en-IN" b="1" i="1" dirty="0"/>
              <a:t>VP (</a:t>
            </a:r>
            <a:r>
              <a:rPr lang="en-IN" b="1" i="1" dirty="0" err="1"/>
              <a:t>Voges</a:t>
            </a:r>
            <a:r>
              <a:rPr lang="en-IN" b="1" i="1" dirty="0"/>
              <a:t> </a:t>
            </a:r>
            <a:r>
              <a:rPr lang="en-IN" b="1" i="1" dirty="0" err="1"/>
              <a:t>Proskauer</a:t>
            </a:r>
            <a:r>
              <a:rPr lang="en-IN" b="1" i="1" dirty="0"/>
              <a:t>)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58" y="1954964"/>
            <a:ext cx="10994760" cy="4682945"/>
          </a:xfrm>
        </p:spPr>
        <p:txBody>
          <a:bodyPr>
            <a:normAutofit/>
          </a:bodyPr>
          <a:lstStyle/>
          <a:p>
            <a:r>
              <a:rPr lang="en-IN" dirty="0"/>
              <a:t>In the presence of alkali and atmospheric oxygen, acetoin is oxidised to diacetyl which reacts with α-naphthol to give red colour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IN" dirty="0"/>
              <a:t>VP positive- </a:t>
            </a:r>
            <a:r>
              <a:rPr lang="en-IN" i="1" dirty="0"/>
              <a:t>Klebsiella pneumoniae, Enterobacter, </a:t>
            </a:r>
            <a:r>
              <a:rPr lang="en-IN" dirty="0"/>
              <a:t>El Tor </a:t>
            </a:r>
            <a:r>
              <a:rPr lang="en-IN" dirty="0" err="1"/>
              <a:t>vibrios</a:t>
            </a:r>
            <a:r>
              <a:rPr lang="en-IN" i="1" dirty="0"/>
              <a:t>, Staphylococcus, </a:t>
            </a:r>
            <a:r>
              <a:rPr lang="en-IN" dirty="0"/>
              <a:t>etc.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/>
              <a:t>VP negative - </a:t>
            </a:r>
            <a:r>
              <a:rPr lang="en-IN" i="1" dirty="0"/>
              <a:t>Escherichia coli, Shigella, Salmonella,</a:t>
            </a:r>
            <a:r>
              <a:rPr lang="en-IN" dirty="0"/>
              <a:t> etc.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28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i="1" dirty="0"/>
              <a:t/>
            </a:r>
            <a:br>
              <a:rPr lang="en-IN" b="1" i="1" dirty="0"/>
            </a:br>
            <a:r>
              <a:rPr lang="en-IN" b="1" i="1" dirty="0"/>
              <a:t>OF test (oxidation –fermentation test or Hugh and </a:t>
            </a:r>
            <a:r>
              <a:rPr lang="en-IN" b="1" i="1" dirty="0" err="1"/>
              <a:t>Leifson</a:t>
            </a:r>
            <a:r>
              <a:rPr lang="en-IN" b="1" i="1" dirty="0"/>
              <a:t> test)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86200"/>
              </p:ext>
            </p:extLst>
          </p:nvPr>
        </p:nvGraphicFramePr>
        <p:xfrm>
          <a:off x="2679076" y="2368318"/>
          <a:ext cx="6108202" cy="346131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85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9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Open tube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Covered tube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Metabolism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Acid (yellow)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Acid (yellow)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Fermentative bacteria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7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Acid (yellow)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Alkaline (green)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Oxidative bacteria (i.e. non fermenters)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Alkaline (green)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Alkaline (green)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Asaccharolytic bacteria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68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Nitrate reduction 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1479933"/>
            <a:ext cx="11605580" cy="4682945"/>
          </a:xfrm>
        </p:spPr>
        <p:txBody>
          <a:bodyPr>
            <a:normAutofit/>
          </a:bodyPr>
          <a:lstStyle/>
          <a:p>
            <a:r>
              <a:rPr lang="en-IN" dirty="0"/>
              <a:t>Detects the presence of an enzyme nitrate reductase in the organism, which reduces nitrate present in the medium (nitrate broth) to nitrite or free nitrogen gas.</a:t>
            </a:r>
            <a:endParaRPr lang="en-US" dirty="0"/>
          </a:p>
          <a:p>
            <a:pPr lvl="0"/>
            <a:r>
              <a:rPr lang="en-IN" dirty="0"/>
              <a:t>Nitrate test positive- All members of family Enterobacteriaceae.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85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/>
              <a:t>PPA test (phenyl pyruvic acid test)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2022669"/>
            <a:ext cx="11809187" cy="4682945"/>
          </a:xfrm>
        </p:spPr>
        <p:txBody>
          <a:bodyPr>
            <a:normAutofit/>
          </a:bodyPr>
          <a:lstStyle/>
          <a:p>
            <a:r>
              <a:rPr lang="en-IN" dirty="0"/>
              <a:t>Specific test done for members of tribe </a:t>
            </a:r>
            <a:r>
              <a:rPr lang="en-IN" dirty="0" err="1"/>
              <a:t>Proteae</a:t>
            </a:r>
            <a:r>
              <a:rPr lang="en-IN" dirty="0"/>
              <a:t>; which includes </a:t>
            </a:r>
            <a:r>
              <a:rPr lang="en-IN" i="1" dirty="0"/>
              <a:t>Proteus, Morganella </a:t>
            </a:r>
            <a:r>
              <a:rPr lang="en-IN" dirty="0"/>
              <a:t>and </a:t>
            </a:r>
            <a:r>
              <a:rPr lang="en-IN" i="1" dirty="0"/>
              <a:t>Providencia</a:t>
            </a:r>
            <a:r>
              <a:rPr lang="en-IN" dirty="0"/>
              <a:t>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They possess a specific enzyme that deaminates phenylalanine present in the medium to phenyl pyruvic acid (PPA).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PPA reacts with few drops of 10% ferric chloride solution to produce green </a:t>
            </a:r>
            <a:r>
              <a:rPr lang="en-IN" dirty="0" smtClean="0"/>
              <a:t>colour.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87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6738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ANTIMICROBIAL SUSCEPTIBILITY TESTING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942770"/>
            <a:ext cx="11401975" cy="4682945"/>
          </a:xfrm>
        </p:spPr>
        <p:txBody>
          <a:bodyPr>
            <a:normAutofit/>
          </a:bodyPr>
          <a:lstStyle/>
          <a:p>
            <a:r>
              <a:rPr lang="en-IN" dirty="0"/>
              <a:t>Bacteria exhibit great strain variations in susceptibility to antimicrobial agents – hence it is necessary to determine the susceptibility of pathogenic bacteria isolated from the clinical specimens.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339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6082"/>
            <a:ext cx="10058400" cy="1609344"/>
          </a:xfrm>
        </p:spPr>
        <p:txBody>
          <a:bodyPr>
            <a:normAutofit/>
          </a:bodyPr>
          <a:lstStyle/>
          <a:p>
            <a:r>
              <a:rPr lang="en-IN" dirty="0">
                <a:effectLst/>
              </a:rPr>
              <a:t>Classification of antimicrobial susceptibility testing methods</a:t>
            </a:r>
            <a:endParaRPr lang="en-US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44478"/>
              </p:ext>
            </p:extLst>
          </p:nvPr>
        </p:nvGraphicFramePr>
        <p:xfrm>
          <a:off x="1820259" y="1928389"/>
          <a:ext cx="8755087" cy="473202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755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724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700" dirty="0">
                          <a:effectLst/>
                        </a:rPr>
                        <a:t>1. Disc diffusion methods- </a:t>
                      </a:r>
                      <a:endParaRPr lang="en-US" sz="2700" dirty="0">
                        <a:effectLst/>
                      </a:endParaRPr>
                    </a:p>
                    <a:p>
                      <a:pPr marL="685800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700" dirty="0">
                          <a:effectLst/>
                        </a:rPr>
                        <a:t>Kirby-Bauer disc diffusion method</a:t>
                      </a:r>
                      <a:endParaRPr lang="en-US" sz="2700" dirty="0">
                        <a:effectLst/>
                      </a:endParaRPr>
                    </a:p>
                    <a:p>
                      <a:pPr marL="685800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700" dirty="0">
                          <a:effectLst/>
                        </a:rPr>
                        <a:t>Stokes disc diffusion method 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244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700" dirty="0">
                          <a:effectLst/>
                        </a:rPr>
                        <a:t>2. Dilution tests- </a:t>
                      </a:r>
                      <a:endParaRPr lang="en-US" sz="2700" dirty="0">
                        <a:effectLst/>
                      </a:endParaRPr>
                    </a:p>
                    <a:p>
                      <a:pPr marL="685800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700" dirty="0">
                          <a:effectLst/>
                        </a:rPr>
                        <a:t>Broth dilution method</a:t>
                      </a:r>
                      <a:endParaRPr lang="en-US" sz="2700" dirty="0">
                        <a:effectLst/>
                      </a:endParaRPr>
                    </a:p>
                    <a:p>
                      <a:pPr marL="685800" marR="0" lvl="1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IN" sz="2700" dirty="0">
                          <a:effectLst/>
                        </a:rPr>
                        <a:t>Agar dilution method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72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700" dirty="0">
                          <a:effectLst/>
                        </a:rPr>
                        <a:t>3. E-test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72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700" dirty="0">
                          <a:effectLst/>
                        </a:rPr>
                        <a:t>4. Automated methods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72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700" dirty="0">
                          <a:effectLst/>
                        </a:rPr>
                        <a:t>5. Molecular methods (PCR detecting drug resistant genes)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423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DISC DIFFUSION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Most widely used method.</a:t>
            </a:r>
            <a:endParaRPr lang="en-US" dirty="0"/>
          </a:p>
          <a:p>
            <a:r>
              <a:rPr lang="en-IN" dirty="0"/>
              <a:t>Suitable for rapidly growing pathogenic bacteria.</a:t>
            </a:r>
          </a:p>
          <a:p>
            <a:r>
              <a:rPr lang="en-IN" dirty="0"/>
              <a:t>Unsuitable for slow growing bacteria. </a:t>
            </a:r>
          </a:p>
          <a:p>
            <a:pPr lvl="0"/>
            <a:r>
              <a:rPr lang="en-IN" dirty="0"/>
              <a:t>This method uses filter paper discs impregnated with appropriate concentration of the antibiotic solution.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9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Common staining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1708848"/>
            <a:ext cx="11809187" cy="488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Simple stain: </a:t>
            </a:r>
            <a:r>
              <a:rPr lang="en-US" dirty="0"/>
              <a:t>Basic dyes (methylene blue or basic fuchsin) are used to provide the color contrast, but imparts the same color to all the bacteria in a smear.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Negative staining: </a:t>
            </a:r>
            <a:r>
              <a:rPr lang="en-US" dirty="0"/>
              <a:t>A drop of bacterial suspension is mixed with dyes (India ink or </a:t>
            </a:r>
            <a:r>
              <a:rPr lang="en-US" dirty="0" err="1"/>
              <a:t>Nigrosin</a:t>
            </a:r>
            <a:r>
              <a:rPr lang="en-US" dirty="0"/>
              <a:t>). The background gets stained black where as unstained bacterial/yeast capsule stand out in contrast.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Impregnation methods: </a:t>
            </a:r>
            <a:r>
              <a:rPr lang="en-US" dirty="0"/>
              <a:t>Bacterial cells and structures are thickened by impregnation of silver salts on their surface to make them visible, e.g. for demonstration of bacterial flagella and spirochetes</a:t>
            </a:r>
          </a:p>
        </p:txBody>
      </p:sp>
    </p:spTree>
    <p:extLst>
      <p:ext uri="{BB962C8B-B14F-4D97-AF65-F5344CB8AC3E}">
        <p14:creationId xmlns:p14="http://schemas.microsoft.com/office/powerpoint/2010/main" val="1797360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DISC DIFFUSION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596541"/>
            <a:ext cx="11809187" cy="4682945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Test bacterium is inoculated (as lawn culture) on the solid medium and then the  antibiotic discs are applied. </a:t>
            </a:r>
            <a:endParaRPr lang="en-US" dirty="0"/>
          </a:p>
          <a:p>
            <a:pPr lvl="0"/>
            <a:r>
              <a:rPr lang="en-IN" dirty="0"/>
              <a:t>The antibiotic in the discs diffuses through the solid medium</a:t>
            </a:r>
          </a:p>
          <a:p>
            <a:pPr lvl="0"/>
            <a:r>
              <a:rPr lang="en-IN" dirty="0"/>
              <a:t>Concentration is highest near the site of application of the antibiotic disc and decreases gradually away from it.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736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ims\Desktop\kirby bauer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82" y="1230993"/>
            <a:ext cx="76993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04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227" y="192688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DISC DIFFUSION – Media  </a:t>
            </a:r>
            <a:br>
              <a:rPr lang="en-IN" b="1" dirty="0"/>
            </a:br>
            <a:r>
              <a:rPr lang="en-IN" b="1" dirty="0"/>
              <a:t>(Mueller-Hinton agar)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8760"/>
            <a:ext cx="11593381" cy="4886552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Best medium to use for routine susceptibility testing of non-fastidious bacteria for the following reasons:</a:t>
            </a:r>
          </a:p>
          <a:p>
            <a:pPr marL="274320" lvl="1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/>
              <a:t>It shows acceptable batch-to-batch reproducibility for susceptibility testing.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/>
              <a:t>It supports satisfactory growth of most non fastidious pathogens. 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IN" dirty="0"/>
              <a:t>It has minimal inhibitory effect on </a:t>
            </a:r>
            <a:r>
              <a:rPr lang="en-IN" dirty="0" smtClean="0"/>
              <a:t>sulphonamide </a:t>
            </a:r>
            <a:r>
              <a:rPr lang="en-IN" dirty="0"/>
              <a:t>and trimethoprim. Hence these antibiotics are better tested in MHA than any other media.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1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227" y="192688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DISC DIFFUSION – Media  </a:t>
            </a:r>
            <a:br>
              <a:rPr lang="en-IN" b="1" dirty="0"/>
            </a:br>
            <a:r>
              <a:rPr lang="en-IN" b="1" dirty="0"/>
              <a:t>(Mueller-Hinton agar)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Modifications</a:t>
            </a:r>
            <a:r>
              <a:rPr lang="en-IN" sz="3200" b="1" i="1" dirty="0"/>
              <a:t> </a:t>
            </a:r>
            <a:r>
              <a:rPr lang="en-IN" sz="3200" b="1" dirty="0"/>
              <a:t>of MHA-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200" dirty="0"/>
              <a:t>Lysed horse blood is added to MHA to support the growth of fastidious organisms such as </a:t>
            </a:r>
            <a:r>
              <a:rPr lang="en-IN" sz="3200" i="1" dirty="0"/>
              <a:t>H. </a:t>
            </a:r>
            <a:r>
              <a:rPr lang="en-IN" sz="3200" i="1" dirty="0" err="1"/>
              <a:t>influenzae</a:t>
            </a:r>
            <a:r>
              <a:rPr lang="en-IN" sz="3200" dirty="0"/>
              <a:t>.</a:t>
            </a:r>
            <a:endParaRPr lang="en-US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200" dirty="0"/>
              <a:t>4% Sodium chloride (</a:t>
            </a:r>
            <a:r>
              <a:rPr lang="en-IN" sz="3200" dirty="0" err="1"/>
              <a:t>NaCl</a:t>
            </a:r>
            <a:r>
              <a:rPr lang="en-IN" sz="3200" dirty="0"/>
              <a:t>) should be added to the medium for testing MRSA isolates.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354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227" y="663552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DISC DIFFUSION – </a:t>
            </a:r>
            <a:br>
              <a:rPr lang="en-IN" b="1" dirty="0"/>
            </a:br>
            <a:r>
              <a:rPr lang="en-IN" b="1" dirty="0"/>
              <a:t>Inoculum preparation  </a:t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51" y="1477979"/>
            <a:ext cx="11883497" cy="5144641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/>
              <a:t>Isolated pure colonies of the test organism are inoculated in a suitable liquid medium (peptone water broth).</a:t>
            </a:r>
          </a:p>
          <a:p>
            <a:pPr marL="0" indent="0">
              <a:buNone/>
            </a:pPr>
            <a:endParaRPr lang="en-IN" sz="3200" dirty="0"/>
          </a:p>
          <a:p>
            <a:r>
              <a:rPr lang="en-IN" sz="3200" dirty="0"/>
              <a:t>Incubated at 35-37°C for 4-6 hours. </a:t>
            </a:r>
          </a:p>
          <a:p>
            <a:pPr marL="0" indent="0">
              <a:buNone/>
            </a:pPr>
            <a:endParaRPr lang="en-US" sz="3200" dirty="0"/>
          </a:p>
          <a:p>
            <a:pPr lvl="0"/>
            <a:r>
              <a:rPr lang="en-IN" sz="3200" dirty="0"/>
              <a:t>Density adjusted to 1.5 X 10</a:t>
            </a:r>
            <a:r>
              <a:rPr lang="en-IN" sz="3200" baseline="30000" dirty="0"/>
              <a:t>8</a:t>
            </a:r>
            <a:r>
              <a:rPr lang="en-IN" sz="3200" dirty="0"/>
              <a:t>cfu/ ml by comparing its turbidity with that of 0.5 McFarland opacity standard tube. </a:t>
            </a:r>
          </a:p>
          <a:p>
            <a:pPr marL="0" lvl="0" indent="0">
              <a:buNone/>
            </a:pPr>
            <a:endParaRPr lang="en-US" sz="3200" dirty="0"/>
          </a:p>
          <a:p>
            <a:pPr lvl="0"/>
            <a:r>
              <a:rPr lang="en-IN" sz="3200" dirty="0"/>
              <a:t>Ideal inoculum after overnight incubation gives even semi-confluent growth. Too heavy inoculum reduces the size of inhibition zones.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1066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227" y="663552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DISC DIFFUSION – Lawn culture</a:t>
            </a:r>
            <a:br>
              <a:rPr lang="en-I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6510" y="1542066"/>
            <a:ext cx="11883497" cy="5144641"/>
          </a:xfrm>
        </p:spPr>
        <p:txBody>
          <a:bodyPr>
            <a:normAutofit/>
          </a:bodyPr>
          <a:lstStyle/>
          <a:p>
            <a:pPr lvl="0"/>
            <a:r>
              <a:rPr lang="en-IN" b="1" i="1" dirty="0"/>
              <a:t>Lawn culture</a:t>
            </a:r>
          </a:p>
          <a:p>
            <a:pPr lvl="0"/>
            <a:r>
              <a:rPr lang="en-IN" dirty="0"/>
              <a:t>The following ATCC (American Type Culture Collection) strains are used as standard control strains.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Escherichia coli </a:t>
            </a:r>
            <a:r>
              <a:rPr lang="en-IN" dirty="0"/>
              <a:t>ATCC 25922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Pseudomonas aeruginosa</a:t>
            </a:r>
            <a:r>
              <a:rPr lang="en-IN" dirty="0"/>
              <a:t> ATCC 27853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Staphylococcus aureus</a:t>
            </a:r>
            <a:r>
              <a:rPr lang="en-IN" dirty="0"/>
              <a:t> ATCC 25923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i="1" dirty="0"/>
              <a:t>Enterococcus </a:t>
            </a:r>
            <a:r>
              <a:rPr lang="en-IN" i="1" dirty="0" err="1"/>
              <a:t>faecalis</a:t>
            </a:r>
            <a:r>
              <a:rPr lang="en-IN" i="1" dirty="0"/>
              <a:t> </a:t>
            </a:r>
            <a:r>
              <a:rPr lang="en-IN" dirty="0"/>
              <a:t>ATCC 29212 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01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227" y="336468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DISC DIFFUSION – Antibiotic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9" y="1412150"/>
            <a:ext cx="11923844" cy="4944201"/>
          </a:xfrm>
        </p:spPr>
        <p:txBody>
          <a:bodyPr>
            <a:normAutofit/>
          </a:bodyPr>
          <a:lstStyle/>
          <a:p>
            <a:r>
              <a:rPr lang="en-IN" dirty="0"/>
              <a:t>Antibiotic discs - 6 mm diameter are impregnated with standard quantity of antibiotic solution.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b="1" dirty="0"/>
              <a:t>Choice of antibiotic disc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Antibiotics should likely to be used for therapy of infections.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Local prescribing habits of the antimicrobial agents.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Resistant pattern of the locally prevalent pathogens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Cost, toxicity, pharmacokinetics, and spectrum of activity of an antimicrobial agent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473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02227" y="336468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DISC DIFFUSION – Antibiotic disc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2935"/>
            <a:ext cx="11593381" cy="4886552"/>
          </a:xfrm>
        </p:spPr>
        <p:txBody>
          <a:bodyPr>
            <a:normAutofit/>
          </a:bodyPr>
          <a:lstStyle/>
          <a:p>
            <a:pPr lvl="0"/>
            <a:r>
              <a:rPr lang="en-IN" b="1" i="1" dirty="0"/>
              <a:t>First line drugs</a:t>
            </a:r>
            <a:r>
              <a:rPr lang="en-IN" b="1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Commonly used for treatment.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Antibiotic currently being administered to the patient.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Spectrum should be relevant to the organism isolated.</a:t>
            </a:r>
          </a:p>
          <a:p>
            <a:pPr marL="274320" lvl="1" indent="0">
              <a:buNone/>
            </a:pPr>
            <a:endParaRPr lang="en-US" dirty="0"/>
          </a:p>
          <a:p>
            <a:pPr lvl="0"/>
            <a:r>
              <a:rPr lang="en-IN" b="1" i="1" dirty="0"/>
              <a:t>Second line drugs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Restricted only to special circumstances.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Reserved for testing later if the organism is found to be resistant to all the first line antibiotics tested before.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446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009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Kirby-Bauer Disc Diffusion Method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829435"/>
            <a:ext cx="11401975" cy="4886552"/>
          </a:xfrm>
        </p:spPr>
        <p:txBody>
          <a:bodyPr>
            <a:normAutofit/>
          </a:bodyPr>
          <a:lstStyle/>
          <a:p>
            <a:r>
              <a:rPr lang="en-IN" dirty="0"/>
              <a:t>A cotton swab is dipped into inoculum and squeezed to drain out the excess fluid.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Swab is inoculated on to the Mueller-Hinton agar plate by lawn culture.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IN" dirty="0"/>
              <a:t>After drying the surface of agar plate for 3-5 minutes -antibiotic discs are applied using either sterile forceps or multidisc dispenser.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63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Kirby-Bauer Disc Diffusion Method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8949" y="1631311"/>
            <a:ext cx="8305135" cy="509016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IN" sz="4533" dirty="0"/>
              <a:t>Plates are incubated at 37°C for 16-18 hours.</a:t>
            </a:r>
          </a:p>
          <a:p>
            <a:pPr marL="0" lvl="0" indent="0">
              <a:buNone/>
            </a:pPr>
            <a:endParaRPr lang="en-IN" sz="4533" dirty="0"/>
          </a:p>
          <a:p>
            <a:pPr lvl="0"/>
            <a:r>
              <a:rPr lang="en-IN" sz="4533" dirty="0"/>
              <a:t>When tested for MRSA, result should be read only after 24hr of incubation.</a:t>
            </a:r>
          </a:p>
          <a:p>
            <a:pPr marL="0" lvl="0" indent="0">
              <a:buNone/>
            </a:pPr>
            <a:endParaRPr lang="en-US" sz="4533" dirty="0"/>
          </a:p>
          <a:p>
            <a:pPr lvl="0"/>
            <a:r>
              <a:rPr lang="en-IN" sz="4533" dirty="0"/>
              <a:t>Zone size is measured using a ruler or Vernier </a:t>
            </a:r>
            <a:r>
              <a:rPr lang="en-IN" sz="4533" dirty="0" err="1"/>
              <a:t>caliper</a:t>
            </a:r>
            <a:r>
              <a:rPr lang="en-IN" sz="4533" dirty="0"/>
              <a:t>. </a:t>
            </a:r>
          </a:p>
          <a:p>
            <a:pPr marL="0" lvl="0" indent="0">
              <a:buNone/>
            </a:pPr>
            <a:endParaRPr lang="en-IN" sz="4533" dirty="0"/>
          </a:p>
          <a:p>
            <a:pPr lvl="0"/>
            <a:r>
              <a:rPr lang="en-IN" sz="4533" dirty="0"/>
              <a:t>Interpretation of zone size into sensitive, intermediate or resistant is based on the standard zone size interpretation chart.</a:t>
            </a:r>
            <a:endParaRPr lang="en-US" sz="4533" dirty="0"/>
          </a:p>
          <a:p>
            <a:pPr marL="0" indent="0">
              <a:buNone/>
            </a:pPr>
            <a:endParaRPr lang="en-US" sz="4533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281" y="2003754"/>
            <a:ext cx="3413767" cy="1832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567" y="4650640"/>
            <a:ext cx="3909576" cy="1211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644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Common staining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" y="1461169"/>
            <a:ext cx="11756268" cy="489518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Differential stain: </a:t>
            </a:r>
            <a:r>
              <a:rPr lang="en-US" sz="3200" dirty="0"/>
              <a:t>Two stains are used which impart different colors to different bacteria or bacterial structures, which help in differentiating bacteria. Most commonly employed differential stains are:</a:t>
            </a:r>
          </a:p>
          <a:p>
            <a:pPr marL="0" indent="0">
              <a:buNone/>
            </a:pPr>
            <a:endParaRPr lang="en-US" sz="3200" dirty="0"/>
          </a:p>
          <a:p>
            <a:pPr marL="685783" indent="-685783"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Gram stain</a:t>
            </a:r>
            <a:r>
              <a:rPr lang="en-US" sz="3200" dirty="0"/>
              <a:t>: Differentiates bacteria into gram-positive and gram-negative groups.</a:t>
            </a:r>
          </a:p>
          <a:p>
            <a:pPr marL="685783" indent="-685783"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Acid-fast stain</a:t>
            </a:r>
            <a:r>
              <a:rPr lang="en-US" sz="3200" dirty="0"/>
              <a:t>: Differentiates bacteria into acid fast and non acid-fast groups.</a:t>
            </a:r>
          </a:p>
          <a:p>
            <a:pPr marL="685783" indent="-685783">
              <a:buAutoNum type="arabicPeriod"/>
            </a:pPr>
            <a:r>
              <a:rPr lang="en-US" sz="3200" dirty="0">
                <a:solidFill>
                  <a:srgbClr val="00B050"/>
                </a:solidFill>
              </a:rPr>
              <a:t>Albert stain</a:t>
            </a:r>
            <a:r>
              <a:rPr lang="en-US" sz="3200" dirty="0"/>
              <a:t>: differentiates bacteria having metachromatic granules from other bacteria that do not have them.</a:t>
            </a:r>
          </a:p>
        </p:txBody>
      </p:sp>
    </p:spTree>
    <p:extLst>
      <p:ext uri="{BB962C8B-B14F-4D97-AF65-F5344CB8AC3E}">
        <p14:creationId xmlns:p14="http://schemas.microsoft.com/office/powerpoint/2010/main" val="4608716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2804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Commonly used disk concentrations and interpretation of</a:t>
            </a:r>
            <a:br>
              <a:rPr lang="en-US" sz="3600" dirty="0"/>
            </a:br>
            <a:r>
              <a:rPr lang="en-US" sz="3600" dirty="0"/>
              <a:t>disk diffusion test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1408" y="1596540"/>
          <a:ext cx="11809186" cy="49537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79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8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48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Antimicrobial agents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Disc strength (µm)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Diameter of zone of inhibition (in mm)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Resistant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Intermediate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Sensitive 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Benzyl penicillin (S.aureus)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10units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≤28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-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≥29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Cefoxitin (S.aureus)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30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≤21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-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≥22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Gentamicin (G)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10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≤12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13-14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≥15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Amikacin (Ak)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30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≤14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15-16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≥17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Erythromycin (E)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≤13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14-22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≥23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Tetracycline (T)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30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≤14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15-18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≥19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Nitrofurantoin (Nf)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300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≤14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15-16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≥17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Ciprofloxacin (Cf)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≤15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16-20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≥21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Ceftriaxone (Ci)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30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≤19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20-22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≥23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Imipenem (I)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≤19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20-22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≥23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24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Vancomycin (for enterococcus)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30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≤14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>
                          <a:effectLst/>
                        </a:rPr>
                        <a:t>15-16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dirty="0">
                          <a:effectLst/>
                        </a:rPr>
                        <a:t>≥17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541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Primary Disc Diffusion Test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1933015"/>
            <a:ext cx="11809187" cy="4924985"/>
          </a:xfrm>
        </p:spPr>
        <p:txBody>
          <a:bodyPr>
            <a:normAutofit/>
          </a:bodyPr>
          <a:lstStyle/>
          <a:p>
            <a:r>
              <a:rPr lang="en-US" dirty="0"/>
              <a:t>Performed when results are required urgently and single pathogenic bacterium is suspected in the specimen.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Disc diffusion directly performed from a clinical specimen.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Results of the primary test should be subsequently verified. </a:t>
            </a:r>
          </a:p>
        </p:txBody>
      </p:sp>
    </p:spTree>
    <p:extLst>
      <p:ext uri="{BB962C8B-B14F-4D97-AF65-F5344CB8AC3E}">
        <p14:creationId xmlns:p14="http://schemas.microsoft.com/office/powerpoint/2010/main" val="14707788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2804"/>
            <a:ext cx="10058400" cy="1609344"/>
          </a:xfrm>
        </p:spPr>
        <p:txBody>
          <a:bodyPr>
            <a:normAutofit/>
          </a:bodyPr>
          <a:lstStyle/>
          <a:p>
            <a:r>
              <a:rPr lang="en-IN" b="1" dirty="0"/>
              <a:t>DILUTION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540"/>
            <a:ext cx="12192000" cy="4759811"/>
          </a:xfrm>
        </p:spPr>
        <p:txBody>
          <a:bodyPr>
            <a:normAutofit/>
          </a:bodyPr>
          <a:lstStyle/>
          <a:p>
            <a:pPr lvl="0"/>
            <a:r>
              <a:rPr lang="en-IN" sz="3467" dirty="0"/>
              <a:t>MIC (minimum inhibitory concentration) -  Lowest concentration of an antimicrobial agent that will inhibit the visible growth of a microorganism after overnight incubation.</a:t>
            </a:r>
          </a:p>
          <a:p>
            <a:pPr marL="0" lvl="0" indent="0">
              <a:buNone/>
            </a:pPr>
            <a:endParaRPr lang="en-US" sz="3467" dirty="0"/>
          </a:p>
          <a:p>
            <a:pPr lvl="0"/>
            <a:r>
              <a:rPr lang="en-IN" sz="3467" dirty="0"/>
              <a:t>Dilution tests: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467" dirty="0"/>
              <a:t>Broth dilution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3467" dirty="0"/>
              <a:t>Agar dilution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467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970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r>
              <a:rPr lang="en-IN" b="1" dirty="0"/>
              <a:t>Broth Dilution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977"/>
            <a:ext cx="8026400" cy="5124936"/>
          </a:xfrm>
        </p:spPr>
        <p:txBody>
          <a:bodyPr>
            <a:normAutofit/>
          </a:bodyPr>
          <a:lstStyle/>
          <a:p>
            <a:r>
              <a:rPr lang="en-IN" dirty="0"/>
              <a:t>Serial dilutions of the antimicrobial agent in MH broth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Each tube is inoculated with a fixed amount of suspension of the test organism along with controls. </a:t>
            </a:r>
          </a:p>
          <a:p>
            <a:pPr marL="0" indent="0">
              <a:buNone/>
            </a:pPr>
            <a:endParaRPr lang="en-IN" dirty="0"/>
          </a:p>
          <a:p>
            <a:pPr lvl="0"/>
            <a:r>
              <a:rPr lang="en-IN" dirty="0"/>
              <a:t>MIC is determined by noting the lowest concentration of the drug at which there is no visible growth.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1" y="2207361"/>
            <a:ext cx="3783895" cy="3816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3914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92934"/>
            <a:ext cx="8242207" cy="50901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IN" sz="3467" dirty="0"/>
              <a:t>The minimum bactericidal concentration (MBC) can be obtained by sub culturing from each tube (showing no growth) onto a nutrient agar plate without any antimicrobial agent. </a:t>
            </a:r>
          </a:p>
          <a:p>
            <a:pPr marL="0" lvl="0" indent="0">
              <a:buNone/>
            </a:pPr>
            <a:endParaRPr lang="en-IN" sz="3467" dirty="0"/>
          </a:p>
          <a:p>
            <a:pPr lvl="0"/>
            <a:r>
              <a:rPr lang="en-IN" sz="3467" dirty="0"/>
              <a:t>The tube containing the lowest concentration of the drug that fails to show growth, on subculture, is the MBC of the drug for that test strain.</a:t>
            </a:r>
          </a:p>
          <a:p>
            <a:pPr marL="0" lvl="0" indent="0">
              <a:buNone/>
            </a:pPr>
            <a:endParaRPr lang="en-IN" sz="3467" dirty="0"/>
          </a:p>
          <a:p>
            <a:pPr lvl="0"/>
            <a:r>
              <a:rPr lang="en-IN" sz="3467" dirty="0"/>
              <a:t>Broth dilution test can also be done using microtiter plates – micro broth dilution method.</a:t>
            </a:r>
            <a:endParaRPr lang="en-US" sz="3467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207" y="2207361"/>
            <a:ext cx="3783895" cy="3816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02227" y="171293"/>
            <a:ext cx="10994760" cy="81442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3733" b="1" dirty="0"/>
              <a:t/>
            </a:r>
            <a:br>
              <a:rPr lang="en-IN" sz="3733" b="1" dirty="0"/>
            </a:br>
            <a:r>
              <a:rPr lang="en-IN" sz="3733" b="1" dirty="0">
                <a:solidFill>
                  <a:srgbClr val="002060"/>
                </a:solidFill>
              </a:rPr>
              <a:t>Broth Dilution</a:t>
            </a:r>
            <a:r>
              <a:rPr lang="en-US" sz="3733" dirty="0"/>
              <a:t/>
            </a:r>
            <a:br>
              <a:rPr lang="en-US" sz="3733" dirty="0"/>
            </a:b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28860434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7382"/>
            <a:ext cx="10058400" cy="1609344"/>
          </a:xfrm>
        </p:spPr>
        <p:txBody>
          <a:bodyPr>
            <a:normAutofit/>
          </a:bodyPr>
          <a:lstStyle/>
          <a:p>
            <a:r>
              <a:rPr lang="en-IN" dirty="0"/>
              <a:t>MIC – Clinical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596541"/>
            <a:ext cx="11401975" cy="4682945"/>
          </a:xfrm>
        </p:spPr>
        <p:txBody>
          <a:bodyPr>
            <a:normAutofit/>
          </a:bodyPr>
          <a:lstStyle/>
          <a:p>
            <a:pPr lvl="0"/>
            <a:r>
              <a:rPr lang="en-IN" dirty="0"/>
              <a:t>For confirming the AST results obtained by disc diffusion tests.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/>
              <a:t>For testing antimicrobial sensitivities of -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slow growing bacteria such as tubercle bacilli.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bacteria for which diffusion test is not standardized</a:t>
            </a:r>
          </a:p>
          <a:p>
            <a:pPr marL="274320" lvl="1" indent="0">
              <a:buNone/>
            </a:pPr>
            <a:endParaRPr lang="en-US" dirty="0"/>
          </a:p>
          <a:p>
            <a:pPr lvl="0"/>
            <a:r>
              <a:rPr lang="en-IN" dirty="0"/>
              <a:t>When a very small degree of resistance has to be demonstrated.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IN" dirty="0"/>
              <a:t>When the therapeutic dose of the drug has to be regulated accurately as in the treatment of bacterial endocarditis.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0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2804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Agar Dilution Method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7" y="1596540"/>
            <a:ext cx="11401975" cy="4759811"/>
          </a:xfrm>
        </p:spPr>
        <p:txBody>
          <a:bodyPr>
            <a:normAutofit/>
          </a:bodyPr>
          <a:lstStyle/>
          <a:p>
            <a:r>
              <a:rPr lang="en-IN" dirty="0"/>
              <a:t>Serial dilutions of the drug are prepared in molten agar and poured into petri dishes.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Test strain is spot inoculated.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Advantages over broth dilution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Several strains can to be tested at the same time by using the same plate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Directly measures the MBC; there is no need of sub culturing as it is done with broth dilution method.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288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EPSILOMETER OR E-TEST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99" y="2842344"/>
            <a:ext cx="7940660" cy="3085749"/>
          </a:xfrm>
        </p:spPr>
        <p:txBody>
          <a:bodyPr>
            <a:noAutofit/>
          </a:bodyPr>
          <a:lstStyle/>
          <a:p>
            <a:pPr lvl="0"/>
            <a:r>
              <a:rPr lang="en-IN" sz="3200" dirty="0"/>
              <a:t>Applied to a lawn inoculum. </a:t>
            </a:r>
          </a:p>
          <a:p>
            <a:r>
              <a:rPr lang="en-IN" sz="3200" dirty="0"/>
              <a:t>Antibiotic concentration at which the ellipse edge intersects the strip, is taken as MIC value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735" y="3831577"/>
            <a:ext cx="3282525" cy="2541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0" y="1461837"/>
            <a:ext cx="117782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N" sz="3200" dirty="0"/>
              <a:t>Uses an absorbent strip containing predefined gradient (serial dilution) of antibiotic concentration immobilized along its length.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92646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Automated Antimicrobial Susceptibility Tests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10" y="2277971"/>
            <a:ext cx="11605580" cy="4904003"/>
          </a:xfrm>
        </p:spPr>
        <p:txBody>
          <a:bodyPr>
            <a:normAutofit/>
          </a:bodyPr>
          <a:lstStyle/>
          <a:p>
            <a:r>
              <a:rPr lang="en-US" dirty="0"/>
              <a:t>Automated systems are available: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VITEK 2 identification and antimicrobial sensitivity system (</a:t>
            </a:r>
            <a:r>
              <a:rPr lang="en-US" dirty="0" err="1"/>
              <a:t>bioMerieux</a:t>
            </a:r>
            <a:r>
              <a:rPr lang="en-US" dirty="0"/>
              <a:t>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Phoenix System (Becton Dickinson)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Micro Scan Walk Away system</a:t>
            </a:r>
          </a:p>
          <a:p>
            <a:r>
              <a:rPr lang="en-US" dirty="0"/>
              <a:t>Principle - Micro broth dilution. </a:t>
            </a:r>
          </a:p>
        </p:txBody>
      </p:sp>
    </p:spTree>
    <p:extLst>
      <p:ext uri="{BB962C8B-B14F-4D97-AF65-F5344CB8AC3E}">
        <p14:creationId xmlns:p14="http://schemas.microsoft.com/office/powerpoint/2010/main" val="29609008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39F6EB-E33D-48DA-AFF0-434A05F7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769" y="498111"/>
            <a:ext cx="7565453" cy="567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Gram stain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06" y="1486690"/>
            <a:ext cx="6719020" cy="4682945"/>
          </a:xfrm>
        </p:spPr>
        <p:txBody>
          <a:bodyPr>
            <a:normAutofit/>
          </a:bodyPr>
          <a:lstStyle/>
          <a:p>
            <a:r>
              <a:rPr lang="en-US" sz="3200" dirty="0"/>
              <a:t> Originally developed by Hans Christian Gram (1884).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Gram stain still remains the most widely used test in diagnostic bacteriology.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284" y="1885213"/>
            <a:ext cx="3786097" cy="39870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0140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dirty="0"/>
              <a:t>Interpretation of gram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541"/>
            <a:ext cx="8946493" cy="46829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Gram-positive bacteria resist decolorization and retain the color of primary stain i.e. violet.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Gram-negative bacteria are decolorized and, therefore, take counterstain and appear pink.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3582"/>
          <a:stretch/>
        </p:blipFill>
        <p:spPr>
          <a:xfrm>
            <a:off x="9150100" y="1800148"/>
            <a:ext cx="2646885" cy="38232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522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131</TotalTime>
  <Words>3696</Words>
  <Application>Microsoft Office PowerPoint</Application>
  <PresentationFormat>Custom</PresentationFormat>
  <Paragraphs>602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Wood Type</vt:lpstr>
      <vt:lpstr>Staining techniques, Biochemical reactions &amp; Antibiotic susceptibility testing: An introduction</vt:lpstr>
      <vt:lpstr>Staining techniques </vt:lpstr>
      <vt:lpstr>Smear preparation</vt:lpstr>
      <vt:lpstr>Fixation of THE smear</vt:lpstr>
      <vt:lpstr>PowerPoint Presentation</vt:lpstr>
      <vt:lpstr>Common staining techniques</vt:lpstr>
      <vt:lpstr>Common staining techniques</vt:lpstr>
      <vt:lpstr>Gram stain </vt:lpstr>
      <vt:lpstr>Interpretation of gram stain</vt:lpstr>
      <vt:lpstr>Principle of gram staining </vt:lpstr>
      <vt:lpstr>Principle of gram staining </vt:lpstr>
      <vt:lpstr>Modifications of gram staining</vt:lpstr>
      <vt:lpstr>Uses of gram stain</vt:lpstr>
      <vt:lpstr>Acid-fast stain</vt:lpstr>
      <vt:lpstr> Steps of  Ziehl-neelsen technique (Hot Method) </vt:lpstr>
      <vt:lpstr> Interpretation </vt:lpstr>
      <vt:lpstr>Modifications of acid-fast staining</vt:lpstr>
      <vt:lpstr>Albert stain</vt:lpstr>
      <vt:lpstr>Microscopy of bacteria in living state</vt:lpstr>
      <vt:lpstr> Morphology of Gram positive bacteria  </vt:lpstr>
      <vt:lpstr> Morphology of Gram negative bacteria  </vt:lpstr>
      <vt:lpstr>Different morphology of bacteria and Gram staining property</vt:lpstr>
      <vt:lpstr>DEMONSTRATION OF MOTILITY</vt:lpstr>
      <vt:lpstr>Demonstration of Flagella </vt:lpstr>
      <vt:lpstr>HANGING DROP PREPARATION</vt:lpstr>
      <vt:lpstr>Bacterial motility</vt:lpstr>
      <vt:lpstr>Representation of microbial identification</vt:lpstr>
      <vt:lpstr>Type of infections and various specimens    collected </vt:lpstr>
      <vt:lpstr>CONVENTIONAL METHOD </vt:lpstr>
      <vt:lpstr> Culture </vt:lpstr>
      <vt:lpstr> Culture (cont..)  </vt:lpstr>
      <vt:lpstr>Morphology of Bacterial Colony  </vt:lpstr>
      <vt:lpstr>Morphology of Bacterial Colony  </vt:lpstr>
      <vt:lpstr>Haemolysis on blood agar </vt:lpstr>
      <vt:lpstr>Culture smear and motility testing  </vt:lpstr>
      <vt:lpstr> Biochemical reactions   </vt:lpstr>
      <vt:lpstr> Biochemical reactions (cont)   </vt:lpstr>
      <vt:lpstr>For Gram positive cocci; certain useful biochemical tests are</vt:lpstr>
      <vt:lpstr>Antimicrobial susceptibility tests done for bacterial identification</vt:lpstr>
      <vt:lpstr> Catalase test </vt:lpstr>
      <vt:lpstr>Oxidase tests </vt:lpstr>
      <vt:lpstr>Indole test </vt:lpstr>
      <vt:lpstr> Citrate utilization test  </vt:lpstr>
      <vt:lpstr>Urea hydrolysis test </vt:lpstr>
      <vt:lpstr> Triple sugar iron agar test (TSI) </vt:lpstr>
      <vt:lpstr>TSI (cont..)</vt:lpstr>
      <vt:lpstr>TSI</vt:lpstr>
      <vt:lpstr>Various reactions in TSI</vt:lpstr>
      <vt:lpstr>Sugar fermentation test </vt:lpstr>
      <vt:lpstr>Biochemical tests</vt:lpstr>
      <vt:lpstr>Decarboxylase test </vt:lpstr>
      <vt:lpstr> MR (methyl red) test </vt:lpstr>
      <vt:lpstr> VP (Voges Proskauer) test </vt:lpstr>
      <vt:lpstr> OF test (oxidation –fermentation test or Hugh and Leifson test) </vt:lpstr>
      <vt:lpstr>Nitrate reduction test </vt:lpstr>
      <vt:lpstr>PPA test (phenyl pyruvic acid test) </vt:lpstr>
      <vt:lpstr> ANTIMICROBIAL SUSCEPTIBILITY TESTING </vt:lpstr>
      <vt:lpstr>Classification of antimicrobial susceptibility testing methods</vt:lpstr>
      <vt:lpstr> DISC DIFFUSION </vt:lpstr>
      <vt:lpstr> DISC DIFFUSION </vt:lpstr>
      <vt:lpstr>PowerPoint Presentation</vt:lpstr>
      <vt:lpstr>DISC DIFFUSION – Media   (Mueller-Hinton agar)</vt:lpstr>
      <vt:lpstr>DISC DIFFUSION – Media   (Mueller-Hinton agar)</vt:lpstr>
      <vt:lpstr>DISC DIFFUSION –  Inoculum preparation   </vt:lpstr>
      <vt:lpstr>DISC DIFFUSION – Lawn culture </vt:lpstr>
      <vt:lpstr>DISC DIFFUSION – Antibiotic disc</vt:lpstr>
      <vt:lpstr>DISC DIFFUSION – Antibiotic disc</vt:lpstr>
      <vt:lpstr>Kirby-Bauer Disc Diffusion Method  </vt:lpstr>
      <vt:lpstr>Kirby-Bauer Disc Diffusion Method  </vt:lpstr>
      <vt:lpstr> Commonly used disk concentrations and interpretation of disk diffusion test</vt:lpstr>
      <vt:lpstr> Primary Disc Diffusion Test  </vt:lpstr>
      <vt:lpstr>DILUTION TEST</vt:lpstr>
      <vt:lpstr> Broth Dilution </vt:lpstr>
      <vt:lpstr>PowerPoint Presentation</vt:lpstr>
      <vt:lpstr>MIC – Clinical applications </vt:lpstr>
      <vt:lpstr>Agar Dilution Method </vt:lpstr>
      <vt:lpstr>EPSILOMETER OR E-TEST </vt:lpstr>
      <vt:lpstr>Automated Antimicrobial Susceptibility Tests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Staining techniques, Biochemical reactions &amp; Antibiotic susceptibility testing: An introduction</dc:title>
  <dc:creator>MOHIT BHATIA</dc:creator>
  <cp:lastModifiedBy>Aiims</cp:lastModifiedBy>
  <cp:revision>17</cp:revision>
  <dcterms:created xsi:type="dcterms:W3CDTF">2019-08-05T14:28:39Z</dcterms:created>
  <dcterms:modified xsi:type="dcterms:W3CDTF">2019-08-12T07:34:51Z</dcterms:modified>
</cp:coreProperties>
</file>