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7" r:id="rId3"/>
    <p:sldId id="260" r:id="rId4"/>
    <p:sldId id="261" r:id="rId5"/>
    <p:sldId id="262" r:id="rId6"/>
    <p:sldId id="279" r:id="rId7"/>
    <p:sldId id="289" r:id="rId8"/>
    <p:sldId id="263" r:id="rId9"/>
    <p:sldId id="288" r:id="rId10"/>
    <p:sldId id="265" r:id="rId11"/>
    <p:sldId id="267" r:id="rId12"/>
    <p:sldId id="268" r:id="rId13"/>
    <p:sldId id="269" r:id="rId14"/>
    <p:sldId id="270" r:id="rId15"/>
    <p:sldId id="290" r:id="rId16"/>
    <p:sldId id="291" r:id="rId17"/>
    <p:sldId id="271" r:id="rId18"/>
    <p:sldId id="282" r:id="rId19"/>
    <p:sldId id="273" r:id="rId20"/>
    <p:sldId id="294" r:id="rId21"/>
    <p:sldId id="283" r:id="rId22"/>
    <p:sldId id="292" r:id="rId23"/>
    <p:sldId id="293"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20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39962"/>
          </a:xfrm>
        </p:spPr>
        <p:txBody>
          <a:bodyPr>
            <a:normAutofit/>
          </a:bodyPr>
          <a:lstStyle/>
          <a:p>
            <a:pPr algn="l"/>
            <a:r>
              <a:rPr lang="en-US" sz="1800" dirty="0"/>
              <a:t>A 14-year-old athletic male with a medium build presents </a:t>
            </a:r>
            <a:r>
              <a:rPr lang="en-US" sz="1800" dirty="0" smtClean="0"/>
              <a:t>with </a:t>
            </a:r>
            <a:r>
              <a:rPr lang="en-US" sz="1800" dirty="0"/>
              <a:t>3 weeks of </a:t>
            </a:r>
            <a:r>
              <a:rPr lang="en-US" sz="1800" dirty="0" err="1"/>
              <a:t>atraumatic</a:t>
            </a:r>
            <a:r>
              <a:rPr lang="en-US" sz="1800" dirty="0"/>
              <a:t> left hip and thigh pain. For that last 12 hours, he has been unable to bear weight, even with crutches. He denies right hip pain. He </a:t>
            </a:r>
            <a:r>
              <a:rPr lang="en-US" sz="1800" dirty="0" smtClean="0"/>
              <a:t>has </a:t>
            </a:r>
            <a:r>
              <a:rPr lang="en-US" sz="1800" dirty="0"/>
              <a:t>obligatory external rotation of the left hip upon flexion. Radiographs are seen in figures A, </a:t>
            </a:r>
            <a:r>
              <a:rPr lang="en-US" sz="1800" dirty="0" smtClean="0"/>
              <a:t>B. </a:t>
            </a:r>
            <a:r>
              <a:rPr lang="en-US" sz="1800" dirty="0"/>
              <a:t>What is the best next step?  </a:t>
            </a:r>
          </a:p>
        </p:txBody>
      </p:sp>
      <p:pic>
        <p:nvPicPr>
          <p:cNvPr id="4098" name="Picture 2" descr="D:\Vivek Singh\Desktop\Vivek\Lectures\CTEV &amp; Perthes\ap_pelvi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62200"/>
            <a:ext cx="3354086" cy="27733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Vivek Singh\Desktop\Vivek\Lectures\CTEV &amp; Perthes\left_scf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932" y="2362200"/>
            <a:ext cx="3843068" cy="278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465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Loder</a:t>
            </a:r>
            <a:r>
              <a:rPr lang="en-US" dirty="0"/>
              <a:t> Classification </a:t>
            </a:r>
          </a:p>
        </p:txBody>
      </p:sp>
      <p:sp>
        <p:nvSpPr>
          <p:cNvPr id="3" name="Content Placeholder 2"/>
          <p:cNvSpPr>
            <a:spLocks noGrp="1"/>
          </p:cNvSpPr>
          <p:nvPr>
            <p:ph idx="1"/>
          </p:nvPr>
        </p:nvSpPr>
        <p:spPr>
          <a:xfrm>
            <a:off x="457200" y="1371600"/>
            <a:ext cx="8229600" cy="4754563"/>
          </a:xfrm>
        </p:spPr>
        <p:txBody>
          <a:bodyPr>
            <a:normAutofit lnSpcReduction="10000"/>
          </a:bodyPr>
          <a:lstStyle/>
          <a:p>
            <a:endParaRPr lang="en-US" dirty="0"/>
          </a:p>
          <a:p>
            <a:r>
              <a:rPr lang="en-US" dirty="0" smtClean="0"/>
              <a:t>Based </a:t>
            </a:r>
            <a:r>
              <a:rPr lang="en-US" dirty="0"/>
              <a:t>on ability to bear weight</a:t>
            </a:r>
          </a:p>
          <a:p>
            <a:r>
              <a:rPr lang="en-US" dirty="0" smtClean="0"/>
              <a:t>Stable-Able </a:t>
            </a:r>
            <a:r>
              <a:rPr lang="en-US" dirty="0"/>
              <a:t>to bear weight with or without crutches</a:t>
            </a:r>
          </a:p>
          <a:p>
            <a:pPr lvl="1"/>
            <a:r>
              <a:rPr lang="en-US" dirty="0"/>
              <a:t>Minimal risk of osteonecrosis (&lt;10%)  </a:t>
            </a:r>
          </a:p>
          <a:p>
            <a:r>
              <a:rPr lang="en-US" dirty="0" smtClean="0"/>
              <a:t>Unstable-Unable </a:t>
            </a:r>
            <a:r>
              <a:rPr lang="en-US" dirty="0"/>
              <a:t>to ambulate (not even with crutches)</a:t>
            </a:r>
          </a:p>
          <a:p>
            <a:pPr lvl="1"/>
            <a:r>
              <a:rPr lang="en-US" dirty="0"/>
              <a:t>High risk of osteonecrosis </a:t>
            </a:r>
            <a:r>
              <a:rPr lang="en-US" dirty="0" smtClean="0"/>
              <a:t>(25-35%)</a:t>
            </a:r>
            <a:endParaRPr lang="en-US" dirty="0"/>
          </a:p>
          <a:p>
            <a:r>
              <a:rPr lang="en-US" dirty="0"/>
              <a:t>Provides prognostic </a:t>
            </a:r>
            <a:r>
              <a:rPr lang="en-US" dirty="0" smtClean="0"/>
              <a:t>information</a:t>
            </a:r>
            <a:endParaRPr lang="en-US" dirty="0"/>
          </a:p>
        </p:txBody>
      </p:sp>
    </p:spTree>
    <p:extLst>
      <p:ext uri="{BB962C8B-B14F-4D97-AF65-F5344CB8AC3E}">
        <p14:creationId xmlns:p14="http://schemas.microsoft.com/office/powerpoint/2010/main" val="237889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Southwick Slip Angle Classification </a:t>
            </a:r>
          </a:p>
        </p:txBody>
      </p:sp>
      <p:sp>
        <p:nvSpPr>
          <p:cNvPr id="3" name="Content Placeholder 2"/>
          <p:cNvSpPr>
            <a:spLocks noGrp="1"/>
          </p:cNvSpPr>
          <p:nvPr>
            <p:ph idx="1"/>
          </p:nvPr>
        </p:nvSpPr>
        <p:spPr>
          <a:xfrm>
            <a:off x="457200" y="1600200"/>
            <a:ext cx="3810000" cy="4525963"/>
          </a:xfrm>
        </p:spPr>
        <p:txBody>
          <a:bodyPr>
            <a:normAutofit fontScale="85000" lnSpcReduction="10000"/>
          </a:bodyPr>
          <a:lstStyle/>
          <a:p>
            <a:r>
              <a:rPr lang="en-US" dirty="0" smtClean="0"/>
              <a:t>Based </a:t>
            </a:r>
            <a:r>
              <a:rPr lang="en-US" dirty="0"/>
              <a:t>on femoral </a:t>
            </a:r>
            <a:r>
              <a:rPr lang="en-US" dirty="0" err="1"/>
              <a:t>epipyseal-diaphyseal</a:t>
            </a:r>
            <a:r>
              <a:rPr lang="en-US" dirty="0"/>
              <a:t> angle difference</a:t>
            </a:r>
          </a:p>
          <a:p>
            <a:r>
              <a:rPr lang="en-US" dirty="0"/>
              <a:t>Mild	&lt; 30°</a:t>
            </a:r>
          </a:p>
          <a:p>
            <a:r>
              <a:rPr lang="en-US" dirty="0"/>
              <a:t>Moderate	30-50°</a:t>
            </a:r>
          </a:p>
          <a:p>
            <a:r>
              <a:rPr lang="en-US" dirty="0"/>
              <a:t>Severe	&gt; 50°</a:t>
            </a:r>
          </a:p>
          <a:p>
            <a:r>
              <a:rPr lang="en-US" dirty="0"/>
              <a:t>B</a:t>
            </a:r>
            <a:r>
              <a:rPr lang="en-US" dirty="0" smtClean="0"/>
              <a:t>ased </a:t>
            </a:r>
            <a:r>
              <a:rPr lang="en-US" dirty="0"/>
              <a:t>on the degree of difference between the affected and unaffected </a:t>
            </a:r>
            <a:r>
              <a:rPr lang="en-US" dirty="0" smtClean="0"/>
              <a:t>hip</a:t>
            </a:r>
            <a:endParaRPr lang="en-US" dirty="0"/>
          </a:p>
        </p:txBody>
      </p:sp>
      <p:pic>
        <p:nvPicPr>
          <p:cNvPr id="2050" name="Picture 2" descr="D:\Vivek Singh\Desktop\Vivek\Lectures\CTEV &amp; Perthes\southw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61280"/>
            <a:ext cx="3848510" cy="529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10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Grading System -- based on percentage of slippage</a:t>
            </a:r>
          </a:p>
        </p:txBody>
      </p:sp>
      <p:sp>
        <p:nvSpPr>
          <p:cNvPr id="3" name="Content Placeholder 2"/>
          <p:cNvSpPr>
            <a:spLocks noGrp="1"/>
          </p:cNvSpPr>
          <p:nvPr>
            <p:ph idx="1"/>
          </p:nvPr>
        </p:nvSpPr>
        <p:spPr>
          <a:xfrm>
            <a:off x="457200" y="1981200"/>
            <a:ext cx="8229600" cy="4144963"/>
          </a:xfrm>
        </p:spPr>
        <p:txBody>
          <a:bodyPr/>
          <a:lstStyle/>
          <a:p>
            <a:r>
              <a:rPr lang="en-US" dirty="0" smtClean="0"/>
              <a:t>Grade </a:t>
            </a:r>
            <a:r>
              <a:rPr lang="en-US" dirty="0"/>
              <a:t>I	0-33% of slippage</a:t>
            </a:r>
          </a:p>
          <a:p>
            <a:r>
              <a:rPr lang="en-US" dirty="0"/>
              <a:t>Grade II	34-50% of slippage	</a:t>
            </a:r>
            <a:endParaRPr lang="en-US" dirty="0" smtClean="0"/>
          </a:p>
          <a:p>
            <a:r>
              <a:rPr lang="en-US" dirty="0" smtClean="0"/>
              <a:t>Grade </a:t>
            </a:r>
            <a:r>
              <a:rPr lang="en-US" dirty="0"/>
              <a:t>III	&gt;50% of slippage		</a:t>
            </a:r>
          </a:p>
          <a:p>
            <a:endParaRPr lang="en-US" dirty="0"/>
          </a:p>
        </p:txBody>
      </p:sp>
    </p:spTree>
    <p:extLst>
      <p:ext uri="{BB962C8B-B14F-4D97-AF65-F5344CB8AC3E}">
        <p14:creationId xmlns:p14="http://schemas.microsoft.com/office/powerpoint/2010/main" val="90352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Symptoms</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a:t>G</a:t>
            </a:r>
            <a:r>
              <a:rPr lang="en-US" dirty="0" smtClean="0"/>
              <a:t>roin </a:t>
            </a:r>
            <a:r>
              <a:rPr lang="en-US" dirty="0"/>
              <a:t>and thigh pain </a:t>
            </a:r>
            <a:r>
              <a:rPr lang="en-US" dirty="0" smtClean="0"/>
              <a:t>-most </a:t>
            </a:r>
            <a:r>
              <a:rPr lang="en-US" dirty="0"/>
              <a:t>common </a:t>
            </a:r>
            <a:r>
              <a:rPr lang="en-US" dirty="0" smtClean="0"/>
              <a:t>presentation</a:t>
            </a:r>
          </a:p>
          <a:p>
            <a:r>
              <a:rPr lang="en-US" dirty="0"/>
              <a:t>knee pain</a:t>
            </a:r>
          </a:p>
          <a:p>
            <a:pPr lvl="1"/>
            <a:r>
              <a:rPr lang="en-US" dirty="0"/>
              <a:t>can lead to missed </a:t>
            </a:r>
            <a:r>
              <a:rPr lang="en-US" dirty="0" smtClean="0"/>
              <a:t>diagnosis</a:t>
            </a:r>
            <a:endParaRPr lang="en-US" dirty="0"/>
          </a:p>
          <a:p>
            <a:r>
              <a:rPr lang="en-US" dirty="0" smtClean="0"/>
              <a:t>Limp</a:t>
            </a:r>
            <a:endParaRPr lang="en-US" dirty="0"/>
          </a:p>
          <a:p>
            <a:pPr lvl="1"/>
            <a:r>
              <a:rPr lang="en-US" dirty="0"/>
              <a:t>antalgic gait</a:t>
            </a:r>
          </a:p>
          <a:p>
            <a:pPr lvl="1"/>
            <a:r>
              <a:rPr lang="en-US" dirty="0"/>
              <a:t>externally rotated foot progression angle</a:t>
            </a:r>
          </a:p>
          <a:p>
            <a:r>
              <a:rPr lang="en-US" dirty="0" smtClean="0"/>
              <a:t>Patients </a:t>
            </a:r>
            <a:r>
              <a:rPr lang="en-US" dirty="0"/>
              <a:t>prefer to sit in a chair with affected leg crossed over the other</a:t>
            </a:r>
          </a:p>
          <a:p>
            <a:r>
              <a:rPr lang="en-US" dirty="0" smtClean="0"/>
              <a:t>Duration </a:t>
            </a:r>
          </a:p>
          <a:p>
            <a:pPr lvl="1"/>
            <a:r>
              <a:rPr lang="en-US" dirty="0" smtClean="0"/>
              <a:t>symptoms </a:t>
            </a:r>
            <a:r>
              <a:rPr lang="en-US" dirty="0"/>
              <a:t>for weeks </a:t>
            </a:r>
            <a:r>
              <a:rPr lang="en-US" dirty="0" smtClean="0"/>
              <a:t>to months </a:t>
            </a:r>
            <a:r>
              <a:rPr lang="en-US" dirty="0"/>
              <a:t>before diagnosis is </a:t>
            </a:r>
            <a:r>
              <a:rPr lang="en-US" dirty="0" smtClean="0"/>
              <a:t>made</a:t>
            </a:r>
          </a:p>
          <a:p>
            <a:r>
              <a:rPr lang="en-US" dirty="0" smtClean="0"/>
              <a:t>Acute on chronic-severe </a:t>
            </a:r>
            <a:r>
              <a:rPr lang="en-US" dirty="0" err="1" smtClean="0"/>
              <a:t>pain,unable</a:t>
            </a:r>
            <a:r>
              <a:rPr lang="en-US" dirty="0" smtClean="0"/>
              <a:t> to bear weight</a:t>
            </a:r>
            <a:endParaRPr lang="en-US" dirty="0"/>
          </a:p>
        </p:txBody>
      </p:sp>
    </p:spTree>
    <p:extLst>
      <p:ext uri="{BB962C8B-B14F-4D97-AF65-F5344CB8AC3E}">
        <p14:creationId xmlns:p14="http://schemas.microsoft.com/office/powerpoint/2010/main" val="49130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Physical exam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dirty="0"/>
              <a:t>A</a:t>
            </a:r>
            <a:r>
              <a:rPr lang="en-US" dirty="0" smtClean="0"/>
              <a:t>bnormal gait</a:t>
            </a:r>
            <a:endParaRPr lang="en-US" dirty="0"/>
          </a:p>
          <a:p>
            <a:pPr lvl="1"/>
            <a:r>
              <a:rPr lang="en-US" dirty="0"/>
              <a:t>antalgic, waddling, externally rotated gait or </a:t>
            </a:r>
            <a:r>
              <a:rPr lang="en-US" dirty="0" err="1"/>
              <a:t>Trendelenburg</a:t>
            </a:r>
            <a:r>
              <a:rPr lang="en-US" dirty="0"/>
              <a:t> gait</a:t>
            </a:r>
          </a:p>
          <a:p>
            <a:r>
              <a:rPr lang="en-US" dirty="0"/>
              <a:t>D</a:t>
            </a:r>
            <a:r>
              <a:rPr lang="en-US" dirty="0" smtClean="0"/>
              <a:t>ecreased </a:t>
            </a:r>
            <a:r>
              <a:rPr lang="en-US" dirty="0"/>
              <a:t>hip motion</a:t>
            </a:r>
          </a:p>
          <a:p>
            <a:pPr lvl="1"/>
            <a:r>
              <a:rPr lang="en-US" dirty="0"/>
              <a:t>Loss of hip </a:t>
            </a:r>
            <a:r>
              <a:rPr lang="en-US" dirty="0" smtClean="0"/>
              <a:t>IR, </a:t>
            </a:r>
            <a:r>
              <a:rPr lang="en-US" dirty="0"/>
              <a:t>abduction, and flexion </a:t>
            </a:r>
          </a:p>
          <a:p>
            <a:pPr lvl="1"/>
            <a:r>
              <a:rPr lang="en-US" dirty="0" smtClean="0"/>
              <a:t>Obligatory </a:t>
            </a:r>
            <a:r>
              <a:rPr lang="en-US" dirty="0"/>
              <a:t>external rotation during passive flexion of hip (</a:t>
            </a:r>
            <a:r>
              <a:rPr lang="en-US" dirty="0" err="1"/>
              <a:t>Drehmann</a:t>
            </a:r>
            <a:r>
              <a:rPr lang="en-US" dirty="0"/>
              <a:t> sign) </a:t>
            </a:r>
          </a:p>
          <a:p>
            <a:r>
              <a:rPr lang="en-US" dirty="0" smtClean="0"/>
              <a:t>Weakness</a:t>
            </a:r>
            <a:endParaRPr lang="en-US" dirty="0"/>
          </a:p>
          <a:p>
            <a:pPr lvl="1"/>
            <a:r>
              <a:rPr lang="en-US" dirty="0"/>
              <a:t>thigh atrophy</a:t>
            </a:r>
          </a:p>
        </p:txBody>
      </p:sp>
    </p:spTree>
    <p:extLst>
      <p:ext uri="{BB962C8B-B14F-4D97-AF65-F5344CB8AC3E}">
        <p14:creationId xmlns:p14="http://schemas.microsoft.com/office/powerpoint/2010/main" val="69987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Radiographs</a:t>
            </a:r>
            <a:endParaRPr lang="en-US" dirty="0"/>
          </a:p>
        </p:txBody>
      </p:sp>
      <p:sp>
        <p:nvSpPr>
          <p:cNvPr id="3" name="Content Placeholder 2"/>
          <p:cNvSpPr>
            <a:spLocks noGrp="1"/>
          </p:cNvSpPr>
          <p:nvPr>
            <p:ph idx="1"/>
          </p:nvPr>
        </p:nvSpPr>
        <p:spPr/>
        <p:txBody>
          <a:bodyPr/>
          <a:lstStyle/>
          <a:p>
            <a:r>
              <a:rPr lang="en-US" dirty="0"/>
              <a:t>AP &amp; frog-leg lateral of right and left hip </a:t>
            </a:r>
          </a:p>
          <a:p>
            <a:r>
              <a:rPr lang="en-US" dirty="0"/>
              <a:t>lateral radiograph is best way to identify a subtle slip</a:t>
            </a:r>
          </a:p>
          <a:p>
            <a:endParaRPr lang="en-US" dirty="0"/>
          </a:p>
        </p:txBody>
      </p:sp>
    </p:spTree>
    <p:extLst>
      <p:ext uri="{BB962C8B-B14F-4D97-AF65-F5344CB8AC3E}">
        <p14:creationId xmlns:p14="http://schemas.microsoft.com/office/powerpoint/2010/main" val="2459043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600200"/>
            <a:ext cx="6761691" cy="5071268"/>
          </a:xfrm>
        </p:spPr>
      </p:pic>
    </p:spTree>
    <p:extLst>
      <p:ext uri="{BB962C8B-B14F-4D97-AF65-F5344CB8AC3E}">
        <p14:creationId xmlns:p14="http://schemas.microsoft.com/office/powerpoint/2010/main" val="1154847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Radiographs</a:t>
            </a:r>
            <a:br>
              <a:rPr lang="en-US" dirty="0"/>
            </a:br>
            <a:endParaRPr lang="en-US" dirty="0"/>
          </a:p>
        </p:txBody>
      </p:sp>
      <p:sp>
        <p:nvSpPr>
          <p:cNvPr id="3" name="Content Placeholder 2"/>
          <p:cNvSpPr>
            <a:spLocks noGrp="1"/>
          </p:cNvSpPr>
          <p:nvPr>
            <p:ph idx="1"/>
          </p:nvPr>
        </p:nvSpPr>
        <p:spPr>
          <a:xfrm>
            <a:off x="457200" y="1600200"/>
            <a:ext cx="4648200" cy="4525963"/>
          </a:xfrm>
        </p:spPr>
        <p:txBody>
          <a:bodyPr>
            <a:normAutofit/>
          </a:bodyPr>
          <a:lstStyle/>
          <a:p>
            <a:r>
              <a:rPr lang="en-US" dirty="0" smtClean="0"/>
              <a:t>Klein's </a:t>
            </a:r>
            <a:r>
              <a:rPr lang="en-US" dirty="0"/>
              <a:t>line </a:t>
            </a:r>
          </a:p>
          <a:p>
            <a:r>
              <a:rPr lang="en-US" dirty="0" smtClean="0"/>
              <a:t>Line </a:t>
            </a:r>
            <a:r>
              <a:rPr lang="en-US" dirty="0"/>
              <a:t>drawn along superior border femoral neck </a:t>
            </a:r>
          </a:p>
          <a:p>
            <a:r>
              <a:rPr lang="en-US" dirty="0"/>
              <a:t>W</a:t>
            </a:r>
            <a:r>
              <a:rPr lang="en-US" dirty="0" smtClean="0"/>
              <a:t>ill </a:t>
            </a:r>
            <a:r>
              <a:rPr lang="en-US" dirty="0"/>
              <a:t>intersect less of the femoral head or not at all in </a:t>
            </a:r>
            <a:r>
              <a:rPr lang="en-US" dirty="0" smtClean="0"/>
              <a:t>SCFE </a:t>
            </a:r>
            <a:endParaRPr lang="en-US" dirty="0"/>
          </a:p>
        </p:txBody>
      </p:sp>
      <p:pic>
        <p:nvPicPr>
          <p:cNvPr id="3075" name="Picture 3" descr="D:\Vivek Singh\Desktop\Vivek\Lectures\CTEV &amp; Perthes\Kleins-line-in-normal-situation-versus-in-slipped-capital-femoral-epiphysis-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85999"/>
            <a:ext cx="4117975" cy="26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710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Radiographs</a:t>
            </a:r>
          </a:p>
        </p:txBody>
      </p:sp>
      <p:sp>
        <p:nvSpPr>
          <p:cNvPr id="3" name="Content Placeholder 2"/>
          <p:cNvSpPr>
            <a:spLocks noGrp="1"/>
          </p:cNvSpPr>
          <p:nvPr>
            <p:ph idx="1"/>
          </p:nvPr>
        </p:nvSpPr>
        <p:spPr/>
        <p:txBody>
          <a:bodyPr>
            <a:normAutofit/>
          </a:bodyPr>
          <a:lstStyle/>
          <a:p>
            <a:r>
              <a:rPr lang="en-US" dirty="0" err="1" smtClean="0"/>
              <a:t>Epiphysiolysis</a:t>
            </a:r>
            <a:r>
              <a:rPr lang="en-US" dirty="0" smtClean="0"/>
              <a:t> </a:t>
            </a:r>
            <a:r>
              <a:rPr lang="en-US" dirty="0"/>
              <a:t>(growth plate widening or </a:t>
            </a:r>
            <a:r>
              <a:rPr lang="en-US" dirty="0" err="1"/>
              <a:t>lucency</a:t>
            </a:r>
            <a:r>
              <a:rPr lang="en-US" dirty="0"/>
              <a:t>) </a:t>
            </a:r>
          </a:p>
          <a:p>
            <a:r>
              <a:rPr lang="en-US" dirty="0" smtClean="0"/>
              <a:t>Blurring </a:t>
            </a:r>
            <a:r>
              <a:rPr lang="en-US" dirty="0"/>
              <a:t>of proximal femoral metaphysis (</a:t>
            </a:r>
            <a:r>
              <a:rPr lang="en-US" dirty="0" err="1"/>
              <a:t>metaphyseal</a:t>
            </a:r>
            <a:r>
              <a:rPr lang="en-US" dirty="0"/>
              <a:t> blanch sign of Steel)</a:t>
            </a:r>
          </a:p>
          <a:p>
            <a:pPr lvl="1"/>
            <a:r>
              <a:rPr lang="en-US" dirty="0"/>
              <a:t>seen on AP due to overlapping of the metaphysis and posteriorly displaced epiphysis</a:t>
            </a:r>
          </a:p>
          <a:p>
            <a:r>
              <a:rPr lang="en-US" dirty="0"/>
              <a:t>MRI </a:t>
            </a:r>
            <a:endParaRPr lang="en-US" dirty="0" smtClean="0"/>
          </a:p>
          <a:p>
            <a:pPr lvl="1"/>
            <a:r>
              <a:rPr lang="en-US" dirty="0"/>
              <a:t>may help diagnose a </a:t>
            </a:r>
            <a:r>
              <a:rPr lang="en-US" dirty="0" err="1"/>
              <a:t>preslip</a:t>
            </a:r>
            <a:r>
              <a:rPr lang="en-US" dirty="0"/>
              <a:t> condition </a:t>
            </a:r>
          </a:p>
          <a:p>
            <a:endParaRPr lang="en-US" dirty="0"/>
          </a:p>
        </p:txBody>
      </p:sp>
    </p:spTree>
    <p:extLst>
      <p:ext uri="{BB962C8B-B14F-4D97-AF65-F5344CB8AC3E}">
        <p14:creationId xmlns:p14="http://schemas.microsoft.com/office/powerpoint/2010/main" val="2686446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Treatment-Stable slip</a:t>
            </a:r>
            <a:endParaRPr lang="en-US" dirty="0"/>
          </a:p>
        </p:txBody>
      </p:sp>
      <p:sp>
        <p:nvSpPr>
          <p:cNvPr id="3" name="Content Placeholder 2"/>
          <p:cNvSpPr>
            <a:spLocks noGrp="1"/>
          </p:cNvSpPr>
          <p:nvPr>
            <p:ph idx="1"/>
          </p:nvPr>
        </p:nvSpPr>
        <p:spPr/>
        <p:txBody>
          <a:bodyPr>
            <a:normAutofit lnSpcReduction="10000"/>
          </a:bodyPr>
          <a:lstStyle/>
          <a:p>
            <a:r>
              <a:rPr lang="en-US" dirty="0" smtClean="0"/>
              <a:t>Operative-percutaneous </a:t>
            </a:r>
            <a:r>
              <a:rPr lang="en-US" dirty="0"/>
              <a:t>in situ fixation  </a:t>
            </a:r>
          </a:p>
          <a:p>
            <a:r>
              <a:rPr lang="en-US" dirty="0"/>
              <a:t>indications       </a:t>
            </a:r>
          </a:p>
          <a:p>
            <a:pPr lvl="1"/>
            <a:r>
              <a:rPr lang="en-US" dirty="0"/>
              <a:t>both stable and unstable slips</a:t>
            </a:r>
          </a:p>
          <a:p>
            <a:pPr lvl="1"/>
            <a:r>
              <a:rPr lang="en-US" dirty="0" smtClean="0"/>
              <a:t>one </a:t>
            </a:r>
            <a:r>
              <a:rPr lang="en-US" dirty="0"/>
              <a:t>vs. two </a:t>
            </a:r>
            <a:r>
              <a:rPr lang="en-US" dirty="0" err="1"/>
              <a:t>cannulated</a:t>
            </a:r>
            <a:r>
              <a:rPr lang="en-US" dirty="0"/>
              <a:t> screws is controversial</a:t>
            </a:r>
          </a:p>
          <a:p>
            <a:r>
              <a:rPr lang="en-US" dirty="0" smtClean="0"/>
              <a:t>benefit </a:t>
            </a:r>
            <a:r>
              <a:rPr lang="en-US" dirty="0"/>
              <a:t>of 2 screws needs to be considered in the face of greater screw related </a:t>
            </a:r>
            <a:r>
              <a:rPr lang="en-US" dirty="0" smtClean="0"/>
              <a:t>complications</a:t>
            </a:r>
          </a:p>
          <a:p>
            <a:r>
              <a:rPr lang="en-US" dirty="0"/>
              <a:t>contralateral hip prophylactic </a:t>
            </a:r>
            <a:r>
              <a:rPr lang="en-US" dirty="0" smtClean="0"/>
              <a:t>fixation-controversial  </a:t>
            </a:r>
            <a:endParaRPr lang="en-US" dirty="0"/>
          </a:p>
          <a:p>
            <a:endParaRPr lang="en-US" dirty="0"/>
          </a:p>
        </p:txBody>
      </p:sp>
    </p:spTree>
    <p:extLst>
      <p:ext uri="{BB962C8B-B14F-4D97-AF65-F5344CB8AC3E}">
        <p14:creationId xmlns:p14="http://schemas.microsoft.com/office/powerpoint/2010/main" val="372804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Slipped Capital Femoral Epiphysis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21093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26000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Treatment</a:t>
            </a:r>
            <a:endParaRPr lang="en-US" dirty="0"/>
          </a:p>
        </p:txBody>
      </p:sp>
      <p:sp>
        <p:nvSpPr>
          <p:cNvPr id="3" name="Content Placeholder 2"/>
          <p:cNvSpPr>
            <a:spLocks noGrp="1"/>
          </p:cNvSpPr>
          <p:nvPr>
            <p:ph idx="1"/>
          </p:nvPr>
        </p:nvSpPr>
        <p:spPr/>
        <p:txBody>
          <a:bodyPr>
            <a:normAutofit/>
          </a:bodyPr>
          <a:lstStyle/>
          <a:p>
            <a:r>
              <a:rPr lang="en-US" dirty="0" smtClean="0"/>
              <a:t>Open </a:t>
            </a:r>
            <a:r>
              <a:rPr lang="en-US" dirty="0"/>
              <a:t>epiphyseal reduction and fixation</a:t>
            </a:r>
          </a:p>
          <a:p>
            <a:pPr lvl="1"/>
            <a:r>
              <a:rPr lang="en-US" dirty="0" smtClean="0"/>
              <a:t>controversial</a:t>
            </a:r>
            <a:endParaRPr lang="en-US" dirty="0"/>
          </a:p>
          <a:p>
            <a:pPr lvl="1"/>
            <a:r>
              <a:rPr lang="en-US" dirty="0"/>
              <a:t>unstable and severe slips</a:t>
            </a:r>
          </a:p>
          <a:p>
            <a:r>
              <a:rPr lang="en-US" dirty="0"/>
              <a:t>technique</a:t>
            </a:r>
          </a:p>
          <a:p>
            <a:pPr lvl="1"/>
            <a:r>
              <a:rPr lang="en-US" dirty="0"/>
              <a:t>capital realignment via the modified Dunn procedure</a:t>
            </a:r>
          </a:p>
          <a:p>
            <a:endParaRPr lang="en-US" dirty="0"/>
          </a:p>
        </p:txBody>
      </p:sp>
    </p:spTree>
    <p:extLst>
      <p:ext uri="{BB962C8B-B14F-4D97-AF65-F5344CB8AC3E}">
        <p14:creationId xmlns:p14="http://schemas.microsoft.com/office/powerpoint/2010/main" val="433592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9974" y="1600200"/>
            <a:ext cx="6564051" cy="4525963"/>
          </a:xfrm>
        </p:spPr>
      </p:pic>
    </p:spTree>
    <p:extLst>
      <p:ext uri="{BB962C8B-B14F-4D97-AF65-F5344CB8AC3E}">
        <p14:creationId xmlns:p14="http://schemas.microsoft.com/office/powerpoint/2010/main" val="3912701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2655"/>
          <a:stretch/>
        </p:blipFill>
        <p:spPr>
          <a:xfrm>
            <a:off x="861055" y="1219200"/>
            <a:ext cx="7798605" cy="5259611"/>
          </a:xfrm>
        </p:spPr>
      </p:pic>
    </p:spTree>
    <p:extLst>
      <p:ext uri="{BB962C8B-B14F-4D97-AF65-F5344CB8AC3E}">
        <p14:creationId xmlns:p14="http://schemas.microsoft.com/office/powerpoint/2010/main" val="3385188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Complications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Osteonecrosis </a:t>
            </a:r>
            <a:r>
              <a:rPr lang="en-US" dirty="0"/>
              <a:t>of femoral head  </a:t>
            </a:r>
          </a:p>
          <a:p>
            <a:pPr lvl="1"/>
            <a:r>
              <a:rPr lang="en-US" dirty="0" smtClean="0"/>
              <a:t>increased </a:t>
            </a:r>
            <a:r>
              <a:rPr lang="en-US" dirty="0"/>
              <a:t>risk with unstable slips (~24-47%), most common predictor </a:t>
            </a:r>
          </a:p>
          <a:p>
            <a:r>
              <a:rPr lang="en-US" dirty="0"/>
              <a:t>operative complication (4-6%)</a:t>
            </a:r>
          </a:p>
          <a:p>
            <a:pPr lvl="1"/>
            <a:r>
              <a:rPr lang="en-US" dirty="0"/>
              <a:t>hardware placement in </a:t>
            </a:r>
            <a:r>
              <a:rPr lang="en-US" dirty="0" err="1"/>
              <a:t>posteriosuperior</a:t>
            </a:r>
            <a:r>
              <a:rPr lang="en-US" dirty="0"/>
              <a:t> femoral neck has the greatest risk of disrupting the vascular supply </a:t>
            </a:r>
          </a:p>
          <a:p>
            <a:r>
              <a:rPr lang="en-US" dirty="0" err="1" smtClean="0"/>
              <a:t>Chondrolysis</a:t>
            </a:r>
            <a:r>
              <a:rPr lang="en-US" dirty="0" smtClean="0"/>
              <a:t> </a:t>
            </a:r>
            <a:r>
              <a:rPr lang="en-US" dirty="0"/>
              <a:t>(0-2</a:t>
            </a:r>
            <a:r>
              <a:rPr lang="en-US" dirty="0" smtClean="0"/>
              <a:t>%)</a:t>
            </a:r>
          </a:p>
          <a:p>
            <a:r>
              <a:rPr lang="en-US" dirty="0"/>
              <a:t>Residual proximal femoral deformity &amp; limb length </a:t>
            </a:r>
            <a:r>
              <a:rPr lang="en-US" dirty="0" smtClean="0"/>
              <a:t>discrepancy</a:t>
            </a:r>
          </a:p>
          <a:p>
            <a:r>
              <a:rPr lang="en-US" dirty="0"/>
              <a:t>Degenerative arthritis </a:t>
            </a:r>
          </a:p>
          <a:p>
            <a:endParaRPr lang="en-US" dirty="0"/>
          </a:p>
          <a:p>
            <a:endParaRPr lang="en-US" dirty="0"/>
          </a:p>
          <a:p>
            <a:endParaRPr lang="en-US" dirty="0"/>
          </a:p>
        </p:txBody>
      </p:sp>
    </p:spTree>
    <p:extLst>
      <p:ext uri="{BB962C8B-B14F-4D97-AF65-F5344CB8AC3E}">
        <p14:creationId xmlns:p14="http://schemas.microsoft.com/office/powerpoint/2010/main" val="236302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476" y="1958419"/>
            <a:ext cx="7619048" cy="3809524"/>
          </a:xfrm>
        </p:spPr>
      </p:pic>
    </p:spTree>
    <p:extLst>
      <p:ext uri="{BB962C8B-B14F-4D97-AF65-F5344CB8AC3E}">
        <p14:creationId xmlns:p14="http://schemas.microsoft.com/office/powerpoint/2010/main" val="220891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a:t>
            </a:r>
            <a:br>
              <a:rPr lang="en-US" dirty="0"/>
            </a:br>
            <a:endParaRPr lang="en-US" dirty="0"/>
          </a:p>
        </p:txBody>
      </p:sp>
      <p:sp>
        <p:nvSpPr>
          <p:cNvPr id="3" name="Content Placeholder 2"/>
          <p:cNvSpPr>
            <a:spLocks noGrp="1"/>
          </p:cNvSpPr>
          <p:nvPr>
            <p:ph idx="1"/>
          </p:nvPr>
        </p:nvSpPr>
        <p:spPr>
          <a:xfrm>
            <a:off x="457200" y="1600200"/>
            <a:ext cx="4191000" cy="4525963"/>
          </a:xfrm>
        </p:spPr>
        <p:txBody>
          <a:bodyPr>
            <a:normAutofit fontScale="85000" lnSpcReduction="10000"/>
          </a:bodyPr>
          <a:lstStyle/>
          <a:p>
            <a:r>
              <a:rPr lang="en-US" dirty="0" smtClean="0"/>
              <a:t>Condition </a:t>
            </a:r>
            <a:r>
              <a:rPr lang="en-US" dirty="0"/>
              <a:t>of the proximal femoral </a:t>
            </a:r>
            <a:r>
              <a:rPr lang="en-US" dirty="0" err="1"/>
              <a:t>physis</a:t>
            </a:r>
            <a:r>
              <a:rPr lang="en-US" dirty="0"/>
              <a:t> that leads to slippage of the metaphysis relative to the </a:t>
            </a:r>
            <a:r>
              <a:rPr lang="en-US" dirty="0" smtClean="0"/>
              <a:t>epiphysis</a:t>
            </a:r>
          </a:p>
          <a:p>
            <a:r>
              <a:rPr lang="en-US" dirty="0" smtClean="0"/>
              <a:t>Most </a:t>
            </a:r>
            <a:r>
              <a:rPr lang="en-US" dirty="0"/>
              <a:t>commonly seen in adolescent obese males</a:t>
            </a:r>
          </a:p>
          <a:p>
            <a:r>
              <a:rPr lang="en-US" dirty="0" smtClean="0"/>
              <a:t>Treatment </a:t>
            </a:r>
            <a:r>
              <a:rPr lang="en-US" dirty="0"/>
              <a:t>is usually percutaneous pin fixation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35845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470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Epidemiology</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smtClean="0"/>
              <a:t>Most </a:t>
            </a:r>
            <a:r>
              <a:rPr lang="en-US" dirty="0"/>
              <a:t>common disorder affecting adolescent hips</a:t>
            </a:r>
          </a:p>
          <a:p>
            <a:r>
              <a:rPr lang="en-US" dirty="0" smtClean="0"/>
              <a:t>10 </a:t>
            </a:r>
            <a:r>
              <a:rPr lang="en-US" dirty="0"/>
              <a:t>per </a:t>
            </a:r>
            <a:r>
              <a:rPr lang="en-US" dirty="0" smtClean="0"/>
              <a:t>100,000(USA)</a:t>
            </a:r>
            <a:endParaRPr lang="en-US" dirty="0"/>
          </a:p>
          <a:p>
            <a:r>
              <a:rPr lang="en-US" dirty="0"/>
              <a:t>M</a:t>
            </a:r>
            <a:r>
              <a:rPr lang="en-US" dirty="0" smtClean="0"/>
              <a:t>ore </a:t>
            </a:r>
            <a:r>
              <a:rPr lang="en-US" dirty="0"/>
              <a:t>common in</a:t>
            </a:r>
          </a:p>
          <a:p>
            <a:pPr lvl="1"/>
            <a:r>
              <a:rPr lang="en-US" dirty="0"/>
              <a:t>obese children</a:t>
            </a:r>
          </a:p>
          <a:p>
            <a:pPr lvl="1"/>
            <a:r>
              <a:rPr lang="en-US" dirty="0"/>
              <a:t>males </a:t>
            </a:r>
            <a:endParaRPr lang="en-US" dirty="0" smtClean="0"/>
          </a:p>
          <a:p>
            <a:pPr lvl="1"/>
            <a:r>
              <a:rPr lang="en-US" dirty="0" smtClean="0"/>
              <a:t>African </a:t>
            </a:r>
            <a:r>
              <a:rPr lang="en-US" dirty="0" err="1" smtClean="0"/>
              <a:t>Americans,Pacific</a:t>
            </a:r>
            <a:r>
              <a:rPr lang="en-US" dirty="0" smtClean="0"/>
              <a:t> </a:t>
            </a:r>
            <a:r>
              <a:rPr lang="en-US" dirty="0"/>
              <a:t>islanders, </a:t>
            </a:r>
            <a:r>
              <a:rPr lang="en-US" dirty="0" smtClean="0"/>
              <a:t>Latinos</a:t>
            </a:r>
            <a:endParaRPr lang="en-US" dirty="0"/>
          </a:p>
        </p:txBody>
      </p:sp>
    </p:spTree>
    <p:extLst>
      <p:ext uri="{BB962C8B-B14F-4D97-AF65-F5344CB8AC3E}">
        <p14:creationId xmlns:p14="http://schemas.microsoft.com/office/powerpoint/2010/main" val="275722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Content Placeholder 2"/>
          <p:cNvSpPr>
            <a:spLocks noGrp="1"/>
          </p:cNvSpPr>
          <p:nvPr>
            <p:ph idx="1"/>
          </p:nvPr>
        </p:nvSpPr>
        <p:spPr/>
        <p:txBody>
          <a:bodyPr>
            <a:normAutofit/>
          </a:bodyPr>
          <a:lstStyle/>
          <a:p>
            <a:r>
              <a:rPr lang="en-US" dirty="0"/>
              <a:t>During period of rapid growth (10-16 years)</a:t>
            </a:r>
          </a:p>
          <a:p>
            <a:r>
              <a:rPr lang="en-US" dirty="0"/>
              <a:t>13 for boys</a:t>
            </a:r>
          </a:p>
          <a:p>
            <a:r>
              <a:rPr lang="en-US" dirty="0"/>
              <a:t>12 for girls</a:t>
            </a:r>
          </a:p>
          <a:p>
            <a:r>
              <a:rPr lang="en-US" dirty="0"/>
              <a:t>Associated with puberty</a:t>
            </a:r>
          </a:p>
          <a:p>
            <a:r>
              <a:rPr lang="en-US" dirty="0" smtClean="0"/>
              <a:t>Left </a:t>
            </a:r>
            <a:r>
              <a:rPr lang="en-US" dirty="0"/>
              <a:t>hip is more common</a:t>
            </a:r>
          </a:p>
          <a:p>
            <a:r>
              <a:rPr lang="en-US" dirty="0" smtClean="0"/>
              <a:t>Bilateral in </a:t>
            </a:r>
            <a:r>
              <a:rPr lang="en-US" dirty="0"/>
              <a:t>(~25</a:t>
            </a:r>
            <a:r>
              <a:rPr lang="en-US" dirty="0" smtClean="0"/>
              <a:t>%)</a:t>
            </a:r>
            <a:endParaRPr lang="en-US" dirty="0"/>
          </a:p>
        </p:txBody>
      </p:sp>
    </p:spTree>
    <p:extLst>
      <p:ext uri="{BB962C8B-B14F-4D97-AF65-F5344CB8AC3E}">
        <p14:creationId xmlns:p14="http://schemas.microsoft.com/office/powerpoint/2010/main" val="1935049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a:t>
            </a:r>
            <a:r>
              <a:rPr lang="en-US" dirty="0"/>
              <a:t>factors</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Obesity-single </a:t>
            </a:r>
            <a:r>
              <a:rPr lang="en-US" dirty="0"/>
              <a:t>greatest risk factor</a:t>
            </a:r>
          </a:p>
          <a:p>
            <a:r>
              <a:rPr lang="en-US" dirty="0" err="1" smtClean="0"/>
              <a:t>Acetabular</a:t>
            </a:r>
            <a:r>
              <a:rPr lang="en-US" dirty="0" smtClean="0"/>
              <a:t> </a:t>
            </a:r>
            <a:r>
              <a:rPr lang="en-US" dirty="0"/>
              <a:t>retroversion and femoral </a:t>
            </a:r>
            <a:r>
              <a:rPr lang="en-US" dirty="0" smtClean="0"/>
              <a:t>retroversion</a:t>
            </a:r>
            <a:endParaRPr lang="en-US" dirty="0"/>
          </a:p>
          <a:p>
            <a:endParaRPr lang="en-US" dirty="0"/>
          </a:p>
        </p:txBody>
      </p:sp>
    </p:spTree>
    <p:extLst>
      <p:ext uri="{BB962C8B-B14F-4D97-AF65-F5344CB8AC3E}">
        <p14:creationId xmlns:p14="http://schemas.microsoft.com/office/powerpoint/2010/main" val="410170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Associated conditions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Hypothyroidism -most common etiology of </a:t>
            </a:r>
            <a:r>
              <a:rPr lang="en-US" dirty="0" err="1" smtClean="0"/>
              <a:t>nonidiopathic</a:t>
            </a:r>
            <a:r>
              <a:rPr lang="en-US" dirty="0" smtClean="0"/>
              <a:t> SCFE</a:t>
            </a:r>
          </a:p>
          <a:p>
            <a:r>
              <a:rPr lang="en-US" dirty="0" smtClean="0"/>
              <a:t>Renal </a:t>
            </a:r>
            <a:r>
              <a:rPr lang="en-US" dirty="0" err="1" smtClean="0"/>
              <a:t>osteodystrophy</a:t>
            </a:r>
            <a:endParaRPr lang="en-US" dirty="0" smtClean="0"/>
          </a:p>
          <a:p>
            <a:r>
              <a:rPr lang="en-US" dirty="0" smtClean="0"/>
              <a:t>Growth hormone deficiency</a:t>
            </a:r>
          </a:p>
          <a:p>
            <a:r>
              <a:rPr lang="en-US" dirty="0" err="1" smtClean="0"/>
              <a:t>Panhypopituitarism</a:t>
            </a:r>
            <a:endParaRPr lang="en-US" dirty="0" smtClean="0"/>
          </a:p>
          <a:p>
            <a:r>
              <a:rPr lang="en-US" dirty="0" smtClean="0"/>
              <a:t>Indications for endocrine workup</a:t>
            </a:r>
          </a:p>
          <a:p>
            <a:pPr lvl="1"/>
            <a:r>
              <a:rPr lang="en-US" dirty="0" smtClean="0"/>
              <a:t>child is &lt; 10 years old</a:t>
            </a:r>
          </a:p>
          <a:p>
            <a:pPr lvl="1"/>
            <a:r>
              <a:rPr lang="en-US" dirty="0" smtClean="0"/>
              <a:t>weight is &lt; 50th percentile</a:t>
            </a:r>
          </a:p>
          <a:p>
            <a:r>
              <a:rPr lang="en-US" dirty="0" smtClean="0"/>
              <a:t>Down syndrome </a:t>
            </a:r>
            <a:endParaRPr lang="en-US" dirty="0"/>
          </a:p>
        </p:txBody>
      </p:sp>
    </p:spTree>
    <p:extLst>
      <p:ext uri="{BB962C8B-B14F-4D97-AF65-F5344CB8AC3E}">
        <p14:creationId xmlns:p14="http://schemas.microsoft.com/office/powerpoint/2010/main" val="297966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Pathophysiology</a:t>
            </a:r>
            <a:br>
              <a:rPr lang="en-US" dirty="0"/>
            </a:b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a:t>Adolescence-</a:t>
            </a:r>
            <a:r>
              <a:rPr lang="en-US" dirty="0" err="1"/>
              <a:t>perichondrial</a:t>
            </a:r>
            <a:r>
              <a:rPr lang="en-US" dirty="0"/>
              <a:t> ring thins and weakens</a:t>
            </a:r>
          </a:p>
          <a:p>
            <a:r>
              <a:rPr lang="en-US" dirty="0" err="1" smtClean="0"/>
              <a:t>Physis</a:t>
            </a:r>
            <a:r>
              <a:rPr lang="en-US" dirty="0" smtClean="0"/>
              <a:t> </a:t>
            </a:r>
            <a:r>
              <a:rPr lang="en-US" dirty="0"/>
              <a:t>is still vertical in this age </a:t>
            </a:r>
            <a:r>
              <a:rPr lang="en-US" dirty="0" smtClean="0"/>
              <a:t>group</a:t>
            </a:r>
          </a:p>
          <a:p>
            <a:r>
              <a:rPr lang="en-US" dirty="0" smtClean="0"/>
              <a:t>Mechanical </a:t>
            </a:r>
            <a:r>
              <a:rPr lang="en-US" dirty="0"/>
              <a:t>forces acting on a susceptible </a:t>
            </a:r>
            <a:r>
              <a:rPr lang="en-US" dirty="0" err="1" smtClean="0"/>
              <a:t>physis</a:t>
            </a:r>
            <a:endParaRPr lang="en-US" dirty="0"/>
          </a:p>
          <a:p>
            <a:r>
              <a:rPr lang="en-US" dirty="0" smtClean="0"/>
              <a:t>Slippage </a:t>
            </a:r>
            <a:r>
              <a:rPr lang="en-US" dirty="0"/>
              <a:t>occurs though the hypertrophic zone of the </a:t>
            </a:r>
            <a:r>
              <a:rPr lang="en-US" dirty="0" err="1"/>
              <a:t>physis</a:t>
            </a:r>
            <a:r>
              <a:rPr lang="en-US" dirty="0"/>
              <a:t> </a:t>
            </a:r>
          </a:p>
        </p:txBody>
      </p:sp>
    </p:spTree>
    <p:extLst>
      <p:ext uri="{BB962C8B-B14F-4D97-AF65-F5344CB8AC3E}">
        <p14:creationId xmlns:p14="http://schemas.microsoft.com/office/powerpoint/2010/main" val="43305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Pathoanatomy</a:t>
            </a:r>
            <a:endParaRPr lang="en-US" dirty="0"/>
          </a:p>
        </p:txBody>
      </p:sp>
      <p:sp>
        <p:nvSpPr>
          <p:cNvPr id="3" name="Content Placeholder 2"/>
          <p:cNvSpPr>
            <a:spLocks noGrp="1"/>
          </p:cNvSpPr>
          <p:nvPr>
            <p:ph idx="1"/>
          </p:nvPr>
        </p:nvSpPr>
        <p:spPr/>
        <p:txBody>
          <a:bodyPr/>
          <a:lstStyle/>
          <a:p>
            <a:r>
              <a:rPr lang="en-US" dirty="0"/>
              <a:t>Angulation-metaphysis translates anterior and externally rotates</a:t>
            </a:r>
          </a:p>
          <a:p>
            <a:r>
              <a:rPr lang="en-US" dirty="0" smtClean="0"/>
              <a:t>Epiphysis </a:t>
            </a:r>
            <a:r>
              <a:rPr lang="en-US" dirty="0"/>
              <a:t>remains in the </a:t>
            </a:r>
            <a:r>
              <a:rPr lang="en-US" dirty="0" smtClean="0"/>
              <a:t>acetabulum</a:t>
            </a:r>
            <a:endParaRPr lang="en-US" dirty="0"/>
          </a:p>
          <a:p>
            <a:r>
              <a:rPr lang="en-US" dirty="0" err="1" smtClean="0"/>
              <a:t>Periosteum</a:t>
            </a:r>
            <a:r>
              <a:rPr lang="en-US" dirty="0" smtClean="0"/>
              <a:t> </a:t>
            </a:r>
            <a:r>
              <a:rPr lang="en-US" dirty="0"/>
              <a:t>remains intact (chronic SCFE)</a:t>
            </a:r>
          </a:p>
          <a:p>
            <a:r>
              <a:rPr lang="en-US" dirty="0" smtClean="0"/>
              <a:t>In </a:t>
            </a:r>
            <a:r>
              <a:rPr lang="en-US" dirty="0"/>
              <a:t>acute SCFE, </a:t>
            </a:r>
            <a:r>
              <a:rPr lang="en-US" dirty="0" err="1"/>
              <a:t>periosteum</a:t>
            </a:r>
            <a:r>
              <a:rPr lang="en-US" dirty="0"/>
              <a:t> </a:t>
            </a:r>
            <a:r>
              <a:rPr lang="en-US" dirty="0" smtClean="0"/>
              <a:t>can </a:t>
            </a:r>
            <a:r>
              <a:rPr lang="en-US" dirty="0"/>
              <a:t>be partially </a:t>
            </a:r>
            <a:r>
              <a:rPr lang="en-US" dirty="0" smtClean="0"/>
              <a:t>torn</a:t>
            </a:r>
            <a:endParaRPr lang="en-US" dirty="0"/>
          </a:p>
          <a:p>
            <a:endParaRPr lang="en-US" dirty="0"/>
          </a:p>
        </p:txBody>
      </p:sp>
    </p:spTree>
    <p:extLst>
      <p:ext uri="{BB962C8B-B14F-4D97-AF65-F5344CB8AC3E}">
        <p14:creationId xmlns:p14="http://schemas.microsoft.com/office/powerpoint/2010/main" val="1226709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612</Words>
  <Application>Microsoft Office PowerPoint</Application>
  <PresentationFormat>On-screen Show (4:3)</PresentationFormat>
  <Paragraphs>114</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A 14-year-old athletic male with a medium build presents with 3 weeks of atraumatic left hip and thigh pain. For that last 12 hours, he has been unable to bear weight, even with crutches. He denies right hip pain. He has obligatory external rotation of the left hip upon flexion. Radiographs are seen in figures A, B. What is the best next step?  </vt:lpstr>
      <vt:lpstr>Slipped Capital Femoral Epiphysis</vt:lpstr>
      <vt:lpstr>Overview </vt:lpstr>
      <vt:lpstr>Epidemiology </vt:lpstr>
      <vt:lpstr>Epidemiology</vt:lpstr>
      <vt:lpstr>Risk factors </vt:lpstr>
      <vt:lpstr>Associated conditions </vt:lpstr>
      <vt:lpstr>Pathophysiology </vt:lpstr>
      <vt:lpstr>Pathoanatomy</vt:lpstr>
      <vt:lpstr>Loder Classification </vt:lpstr>
      <vt:lpstr>Southwick Slip Angle Classification </vt:lpstr>
      <vt:lpstr>Grading System -- based on percentage of slippage</vt:lpstr>
      <vt:lpstr>Symptoms </vt:lpstr>
      <vt:lpstr>Physical exam  </vt:lpstr>
      <vt:lpstr>Radiographs</vt:lpstr>
      <vt:lpstr>PowerPoint Presentation</vt:lpstr>
      <vt:lpstr>Radiographs </vt:lpstr>
      <vt:lpstr>Radiographs</vt:lpstr>
      <vt:lpstr>Treatment-Stable slip</vt:lpstr>
      <vt:lpstr>PowerPoint Presentation</vt:lpstr>
      <vt:lpstr>Treatment</vt:lpstr>
      <vt:lpstr>PowerPoint Presentation</vt:lpstr>
      <vt:lpstr>PowerPoint Presentation</vt:lpstr>
      <vt:lpstr>Complications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Slipped Capital Femoral Epiphysis</dc:title>
  <dc:creator>Vivek Singh</dc:creator>
  <cp:lastModifiedBy>Dr. Vivek Singh</cp:lastModifiedBy>
  <cp:revision>36</cp:revision>
  <dcterms:created xsi:type="dcterms:W3CDTF">2006-08-16T00:00:00Z</dcterms:created>
  <dcterms:modified xsi:type="dcterms:W3CDTF">2019-08-07T14:42:10Z</dcterms:modified>
</cp:coreProperties>
</file>