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6"/>
  </p:notesMasterIdLst>
  <p:sldIdLst>
    <p:sldId id="316" r:id="rId2"/>
    <p:sldId id="317" r:id="rId3"/>
    <p:sldId id="379" r:id="rId4"/>
    <p:sldId id="380" r:id="rId5"/>
    <p:sldId id="319" r:id="rId6"/>
    <p:sldId id="320" r:id="rId7"/>
    <p:sldId id="321" r:id="rId8"/>
    <p:sldId id="322" r:id="rId9"/>
    <p:sldId id="323" r:id="rId10"/>
    <p:sldId id="324" r:id="rId11"/>
    <p:sldId id="325" r:id="rId12"/>
    <p:sldId id="326" r:id="rId13"/>
    <p:sldId id="327" r:id="rId14"/>
    <p:sldId id="328" r:id="rId15"/>
    <p:sldId id="329" r:id="rId16"/>
    <p:sldId id="330" r:id="rId17"/>
    <p:sldId id="331" r:id="rId18"/>
    <p:sldId id="332" r:id="rId19"/>
    <p:sldId id="333" r:id="rId20"/>
    <p:sldId id="381" r:id="rId21"/>
    <p:sldId id="334" r:id="rId22"/>
    <p:sldId id="335" r:id="rId23"/>
    <p:sldId id="336" r:id="rId24"/>
    <p:sldId id="337" r:id="rId25"/>
    <p:sldId id="338" r:id="rId26"/>
    <p:sldId id="339" r:id="rId27"/>
    <p:sldId id="340" r:id="rId28"/>
    <p:sldId id="341" r:id="rId29"/>
    <p:sldId id="342" r:id="rId30"/>
    <p:sldId id="343" r:id="rId31"/>
    <p:sldId id="344" r:id="rId32"/>
    <p:sldId id="345" r:id="rId33"/>
    <p:sldId id="346" r:id="rId34"/>
    <p:sldId id="347" r:id="rId35"/>
    <p:sldId id="348" r:id="rId36"/>
    <p:sldId id="349" r:id="rId37"/>
    <p:sldId id="350" r:id="rId38"/>
    <p:sldId id="351" r:id="rId39"/>
    <p:sldId id="352" r:id="rId40"/>
    <p:sldId id="353" r:id="rId41"/>
    <p:sldId id="354"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7" r:id="rId55"/>
    <p:sldId id="370" r:id="rId56"/>
    <p:sldId id="371" r:id="rId57"/>
    <p:sldId id="372" r:id="rId58"/>
    <p:sldId id="373" r:id="rId59"/>
    <p:sldId id="374" r:id="rId60"/>
    <p:sldId id="375" r:id="rId61"/>
    <p:sldId id="376" r:id="rId62"/>
    <p:sldId id="377" r:id="rId63"/>
    <p:sldId id="378" r:id="rId64"/>
    <p:sldId id="258"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22" autoAdjust="0"/>
  </p:normalViewPr>
  <p:slideViewPr>
    <p:cSldViewPr snapToGrid="0">
      <p:cViewPr varScale="1">
        <p:scale>
          <a:sx n="110" d="100"/>
          <a:sy n="110" d="100"/>
        </p:scale>
        <p:origin x="-59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0EFB6E-8F61-43FF-8A45-B980712E83F4}" type="doc">
      <dgm:prSet loTypeId="urn:microsoft.com/office/officeart/2005/8/layout/process2" loCatId="process" qsTypeId="urn:microsoft.com/office/officeart/2005/8/quickstyle/simple3" qsCatId="simple" csTypeId="urn:microsoft.com/office/officeart/2005/8/colors/accent1_2" csCatId="accent1" phldr="1"/>
      <dgm:spPr/>
    </dgm:pt>
    <dgm:pt modelId="{D5B805A9-59F0-41F6-AD0A-81845DACC1B3}">
      <dgm:prSet phldrT="[Text]" custT="1"/>
      <dgm:spPr/>
      <dgm:t>
        <a:bodyPr/>
        <a:lstStyle/>
        <a:p>
          <a:r>
            <a:rPr lang="en-IN" sz="2400" dirty="0">
              <a:latin typeface="Times New Roman" panose="02020603050405020304" pitchFamily="18" charset="0"/>
              <a:cs typeface="Times New Roman" panose="02020603050405020304" pitchFamily="18" charset="0"/>
            </a:rPr>
            <a:t>Gown</a:t>
          </a:r>
          <a:endParaRPr lang="en-US" sz="2400" dirty="0">
            <a:latin typeface="Times New Roman" panose="02020603050405020304" pitchFamily="18" charset="0"/>
            <a:cs typeface="Times New Roman" panose="02020603050405020304" pitchFamily="18" charset="0"/>
          </a:endParaRPr>
        </a:p>
      </dgm:t>
    </dgm:pt>
    <dgm:pt modelId="{4EE0337C-8D85-4D1B-A4D5-EE4F896433D1}" type="parTrans" cxnId="{8E7886A6-0CB0-4715-AC5C-D3E1E156574B}">
      <dgm:prSet/>
      <dgm:spPr/>
      <dgm:t>
        <a:bodyPr/>
        <a:lstStyle/>
        <a:p>
          <a:endParaRPr lang="en-US" sz="2400">
            <a:latin typeface="Times New Roman" panose="02020603050405020304" pitchFamily="18" charset="0"/>
            <a:cs typeface="Times New Roman" panose="02020603050405020304" pitchFamily="18" charset="0"/>
          </a:endParaRPr>
        </a:p>
      </dgm:t>
    </dgm:pt>
    <dgm:pt modelId="{C684D0BC-8A10-4D58-AF09-41861D1B45FC}" type="sibTrans" cxnId="{8E7886A6-0CB0-4715-AC5C-D3E1E156574B}">
      <dgm:prSet custT="1"/>
      <dgm:spPr/>
      <dgm:t>
        <a:bodyPr/>
        <a:lstStyle/>
        <a:p>
          <a:endParaRPr lang="en-US" sz="2400">
            <a:latin typeface="Times New Roman" panose="02020603050405020304" pitchFamily="18" charset="0"/>
            <a:cs typeface="Times New Roman" panose="02020603050405020304" pitchFamily="18" charset="0"/>
          </a:endParaRPr>
        </a:p>
      </dgm:t>
    </dgm:pt>
    <dgm:pt modelId="{43D9F19A-C163-4152-829D-A537BC23E6AE}">
      <dgm:prSet custT="1"/>
      <dgm:spPr/>
      <dgm:t>
        <a:bodyPr/>
        <a:lstStyle/>
        <a:p>
          <a:r>
            <a:rPr lang="en-IN" sz="2400" dirty="0">
              <a:latin typeface="Times New Roman" panose="02020603050405020304" pitchFamily="18" charset="0"/>
              <a:cs typeface="Times New Roman" panose="02020603050405020304" pitchFamily="18" charset="0"/>
            </a:rPr>
            <a:t>Mask or respirator </a:t>
          </a:r>
          <a:endParaRPr lang="en-US" sz="2400" dirty="0">
            <a:latin typeface="Times New Roman" panose="02020603050405020304" pitchFamily="18" charset="0"/>
            <a:cs typeface="Times New Roman" panose="02020603050405020304" pitchFamily="18" charset="0"/>
          </a:endParaRPr>
        </a:p>
      </dgm:t>
    </dgm:pt>
    <dgm:pt modelId="{CB40406C-9027-401F-A26B-6E4C0D66ECA0}" type="parTrans" cxnId="{E2D79822-FC7B-4911-89A7-E55A80EE4F47}">
      <dgm:prSet/>
      <dgm:spPr/>
      <dgm:t>
        <a:bodyPr/>
        <a:lstStyle/>
        <a:p>
          <a:endParaRPr lang="en-US" sz="2400">
            <a:latin typeface="Times New Roman" panose="02020603050405020304" pitchFamily="18" charset="0"/>
            <a:cs typeface="Times New Roman" panose="02020603050405020304" pitchFamily="18" charset="0"/>
          </a:endParaRPr>
        </a:p>
      </dgm:t>
    </dgm:pt>
    <dgm:pt modelId="{597D05AD-23D6-4493-B866-491AAB1A7C8A}" type="sibTrans" cxnId="{E2D79822-FC7B-4911-89A7-E55A80EE4F47}">
      <dgm:prSet custT="1"/>
      <dgm:spPr/>
      <dgm:t>
        <a:bodyPr/>
        <a:lstStyle/>
        <a:p>
          <a:endParaRPr lang="en-US" sz="2400">
            <a:latin typeface="Times New Roman" panose="02020603050405020304" pitchFamily="18" charset="0"/>
            <a:cs typeface="Times New Roman" panose="02020603050405020304" pitchFamily="18" charset="0"/>
          </a:endParaRPr>
        </a:p>
      </dgm:t>
    </dgm:pt>
    <dgm:pt modelId="{B194F69D-7482-4DD2-9249-DE27A960ED46}">
      <dgm:prSet custT="1"/>
      <dgm:spPr/>
      <dgm:t>
        <a:bodyPr/>
        <a:lstStyle/>
        <a:p>
          <a:r>
            <a:rPr lang="en-IN" sz="2400" dirty="0">
              <a:latin typeface="Times New Roman" panose="02020603050405020304" pitchFamily="18" charset="0"/>
              <a:cs typeface="Times New Roman" panose="02020603050405020304" pitchFamily="18" charset="0"/>
            </a:rPr>
            <a:t>Goggles or face shield </a:t>
          </a:r>
          <a:endParaRPr lang="en-US" sz="2400" dirty="0">
            <a:latin typeface="Times New Roman" panose="02020603050405020304" pitchFamily="18" charset="0"/>
            <a:cs typeface="Times New Roman" panose="02020603050405020304" pitchFamily="18" charset="0"/>
          </a:endParaRPr>
        </a:p>
      </dgm:t>
    </dgm:pt>
    <dgm:pt modelId="{7EBAA0E2-2865-463F-919A-B6252C0013F3}" type="parTrans" cxnId="{01164A73-386E-4901-9DC6-8099661B3C65}">
      <dgm:prSet/>
      <dgm:spPr/>
      <dgm:t>
        <a:bodyPr/>
        <a:lstStyle/>
        <a:p>
          <a:endParaRPr lang="en-US" sz="2400">
            <a:latin typeface="Times New Roman" panose="02020603050405020304" pitchFamily="18" charset="0"/>
            <a:cs typeface="Times New Roman" panose="02020603050405020304" pitchFamily="18" charset="0"/>
          </a:endParaRPr>
        </a:p>
      </dgm:t>
    </dgm:pt>
    <dgm:pt modelId="{6B6C76ED-83CC-437D-8D0E-E2FC53ADB922}" type="sibTrans" cxnId="{01164A73-386E-4901-9DC6-8099661B3C65}">
      <dgm:prSet custT="1"/>
      <dgm:spPr/>
      <dgm:t>
        <a:bodyPr/>
        <a:lstStyle/>
        <a:p>
          <a:endParaRPr lang="en-US" sz="2400">
            <a:latin typeface="Times New Roman" panose="02020603050405020304" pitchFamily="18" charset="0"/>
            <a:cs typeface="Times New Roman" panose="02020603050405020304" pitchFamily="18" charset="0"/>
          </a:endParaRPr>
        </a:p>
      </dgm:t>
    </dgm:pt>
    <dgm:pt modelId="{77FD1279-8221-4A4E-8A77-C25C17F8E4FC}">
      <dgm:prSet custT="1"/>
      <dgm:spPr/>
      <dgm:t>
        <a:bodyPr/>
        <a:lstStyle/>
        <a:p>
          <a:r>
            <a:rPr lang="en-IN" sz="2400" dirty="0">
              <a:latin typeface="Times New Roman" panose="02020603050405020304" pitchFamily="18" charset="0"/>
              <a:cs typeface="Times New Roman" panose="02020603050405020304" pitchFamily="18" charset="0"/>
            </a:rPr>
            <a:t>Gloves</a:t>
          </a:r>
          <a:endParaRPr lang="en-US" sz="2400" dirty="0">
            <a:latin typeface="Times New Roman" panose="02020603050405020304" pitchFamily="18" charset="0"/>
            <a:cs typeface="Times New Roman" panose="02020603050405020304" pitchFamily="18" charset="0"/>
          </a:endParaRPr>
        </a:p>
      </dgm:t>
    </dgm:pt>
    <dgm:pt modelId="{F0DF6CAB-A8F2-40E5-AF00-66DD5ABB3818}" type="par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2F50EB73-831A-4E8F-90FA-F0AB5E4FE8AB}" type="sib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A399BEA6-A0E7-40F3-B8D7-F2180E41F272}" type="pres">
      <dgm:prSet presAssocID="{320EFB6E-8F61-43FF-8A45-B980712E83F4}" presName="linearFlow" presStyleCnt="0">
        <dgm:presLayoutVars>
          <dgm:resizeHandles val="exact"/>
        </dgm:presLayoutVars>
      </dgm:prSet>
      <dgm:spPr/>
    </dgm:pt>
    <dgm:pt modelId="{2D8B2847-4EBD-4739-A90A-747CCCA1C8AA}" type="pres">
      <dgm:prSet presAssocID="{D5B805A9-59F0-41F6-AD0A-81845DACC1B3}" presName="node" presStyleLbl="node1" presStyleIdx="0" presStyleCnt="4">
        <dgm:presLayoutVars>
          <dgm:bulletEnabled val="1"/>
        </dgm:presLayoutVars>
      </dgm:prSet>
      <dgm:spPr/>
      <dgm:t>
        <a:bodyPr/>
        <a:lstStyle/>
        <a:p>
          <a:endParaRPr lang="en-IN"/>
        </a:p>
      </dgm:t>
    </dgm:pt>
    <dgm:pt modelId="{E103948C-2C5C-4B67-AEC9-9250C2242104}" type="pres">
      <dgm:prSet presAssocID="{C684D0BC-8A10-4D58-AF09-41861D1B45FC}" presName="sibTrans" presStyleLbl="sibTrans2D1" presStyleIdx="0" presStyleCnt="3"/>
      <dgm:spPr/>
      <dgm:t>
        <a:bodyPr/>
        <a:lstStyle/>
        <a:p>
          <a:endParaRPr lang="en-IN"/>
        </a:p>
      </dgm:t>
    </dgm:pt>
    <dgm:pt modelId="{33B3F3C0-17ED-4350-BE5C-5052B4697CDA}" type="pres">
      <dgm:prSet presAssocID="{C684D0BC-8A10-4D58-AF09-41861D1B45FC}" presName="connectorText" presStyleLbl="sibTrans2D1" presStyleIdx="0" presStyleCnt="3"/>
      <dgm:spPr/>
      <dgm:t>
        <a:bodyPr/>
        <a:lstStyle/>
        <a:p>
          <a:endParaRPr lang="en-IN"/>
        </a:p>
      </dgm:t>
    </dgm:pt>
    <dgm:pt modelId="{C579039E-6226-4033-8D62-48F17F3F7237}" type="pres">
      <dgm:prSet presAssocID="{43D9F19A-C163-4152-829D-A537BC23E6AE}" presName="node" presStyleLbl="node1" presStyleIdx="1" presStyleCnt="4">
        <dgm:presLayoutVars>
          <dgm:bulletEnabled val="1"/>
        </dgm:presLayoutVars>
      </dgm:prSet>
      <dgm:spPr/>
      <dgm:t>
        <a:bodyPr/>
        <a:lstStyle/>
        <a:p>
          <a:endParaRPr lang="en-IN"/>
        </a:p>
      </dgm:t>
    </dgm:pt>
    <dgm:pt modelId="{13E3F062-AABC-4BEC-B508-D9639B005A82}" type="pres">
      <dgm:prSet presAssocID="{597D05AD-23D6-4493-B866-491AAB1A7C8A}" presName="sibTrans" presStyleLbl="sibTrans2D1" presStyleIdx="1" presStyleCnt="3"/>
      <dgm:spPr/>
      <dgm:t>
        <a:bodyPr/>
        <a:lstStyle/>
        <a:p>
          <a:endParaRPr lang="en-IN"/>
        </a:p>
      </dgm:t>
    </dgm:pt>
    <dgm:pt modelId="{145DC5D8-0D98-49CF-9679-B2651746FC23}" type="pres">
      <dgm:prSet presAssocID="{597D05AD-23D6-4493-B866-491AAB1A7C8A}" presName="connectorText" presStyleLbl="sibTrans2D1" presStyleIdx="1" presStyleCnt="3"/>
      <dgm:spPr/>
      <dgm:t>
        <a:bodyPr/>
        <a:lstStyle/>
        <a:p>
          <a:endParaRPr lang="en-IN"/>
        </a:p>
      </dgm:t>
    </dgm:pt>
    <dgm:pt modelId="{8E9C925F-CE75-4B36-8036-5A082B89A381}" type="pres">
      <dgm:prSet presAssocID="{B194F69D-7482-4DD2-9249-DE27A960ED46}" presName="node" presStyleLbl="node1" presStyleIdx="2" presStyleCnt="4">
        <dgm:presLayoutVars>
          <dgm:bulletEnabled val="1"/>
        </dgm:presLayoutVars>
      </dgm:prSet>
      <dgm:spPr/>
      <dgm:t>
        <a:bodyPr/>
        <a:lstStyle/>
        <a:p>
          <a:endParaRPr lang="en-IN"/>
        </a:p>
      </dgm:t>
    </dgm:pt>
    <dgm:pt modelId="{75219D0E-AAF6-4388-BB16-2751541CF0F8}" type="pres">
      <dgm:prSet presAssocID="{6B6C76ED-83CC-437D-8D0E-E2FC53ADB922}" presName="sibTrans" presStyleLbl="sibTrans2D1" presStyleIdx="2" presStyleCnt="3"/>
      <dgm:spPr/>
      <dgm:t>
        <a:bodyPr/>
        <a:lstStyle/>
        <a:p>
          <a:endParaRPr lang="en-IN"/>
        </a:p>
      </dgm:t>
    </dgm:pt>
    <dgm:pt modelId="{22238F77-609C-4787-894A-203A8B695B34}" type="pres">
      <dgm:prSet presAssocID="{6B6C76ED-83CC-437D-8D0E-E2FC53ADB922}" presName="connectorText" presStyleLbl="sibTrans2D1" presStyleIdx="2" presStyleCnt="3"/>
      <dgm:spPr/>
      <dgm:t>
        <a:bodyPr/>
        <a:lstStyle/>
        <a:p>
          <a:endParaRPr lang="en-IN"/>
        </a:p>
      </dgm:t>
    </dgm:pt>
    <dgm:pt modelId="{0C13EBD8-B410-477F-AB37-4EAF84540BA1}" type="pres">
      <dgm:prSet presAssocID="{77FD1279-8221-4A4E-8A77-C25C17F8E4FC}" presName="node" presStyleLbl="node1" presStyleIdx="3" presStyleCnt="4">
        <dgm:presLayoutVars>
          <dgm:bulletEnabled val="1"/>
        </dgm:presLayoutVars>
      </dgm:prSet>
      <dgm:spPr/>
      <dgm:t>
        <a:bodyPr/>
        <a:lstStyle/>
        <a:p>
          <a:endParaRPr lang="en-IN"/>
        </a:p>
      </dgm:t>
    </dgm:pt>
  </dgm:ptLst>
  <dgm:cxnLst>
    <dgm:cxn modelId="{E4299FB6-C19D-4881-985E-02B7BD6E1C2F}" type="presOf" srcId="{D5B805A9-59F0-41F6-AD0A-81845DACC1B3}" destId="{2D8B2847-4EBD-4739-A90A-747CCCA1C8AA}" srcOrd="0" destOrd="0" presId="urn:microsoft.com/office/officeart/2005/8/layout/process2"/>
    <dgm:cxn modelId="{30F71C50-57F3-413A-A2CC-339030A09C94}" type="presOf" srcId="{43D9F19A-C163-4152-829D-A537BC23E6AE}" destId="{C579039E-6226-4033-8D62-48F17F3F7237}" srcOrd="0" destOrd="0" presId="urn:microsoft.com/office/officeart/2005/8/layout/process2"/>
    <dgm:cxn modelId="{9525646D-5652-4647-8B7D-DD1823D6F8FD}" type="presOf" srcId="{597D05AD-23D6-4493-B866-491AAB1A7C8A}" destId="{145DC5D8-0D98-49CF-9679-B2651746FC23}" srcOrd="1" destOrd="0" presId="urn:microsoft.com/office/officeart/2005/8/layout/process2"/>
    <dgm:cxn modelId="{92C02404-605F-4E84-B0EF-DB250CA186D5}" type="presOf" srcId="{6B6C76ED-83CC-437D-8D0E-E2FC53ADB922}" destId="{22238F77-609C-4787-894A-203A8B695B34}" srcOrd="1" destOrd="0" presId="urn:microsoft.com/office/officeart/2005/8/layout/process2"/>
    <dgm:cxn modelId="{5AE7C732-38C2-4C29-A25E-E69BA3012F2D}" type="presOf" srcId="{77FD1279-8221-4A4E-8A77-C25C17F8E4FC}" destId="{0C13EBD8-B410-477F-AB37-4EAF84540BA1}" srcOrd="0" destOrd="0" presId="urn:microsoft.com/office/officeart/2005/8/layout/process2"/>
    <dgm:cxn modelId="{3C2E8D0C-48C4-46F0-8DCA-68C5E2529A09}" type="presOf" srcId="{320EFB6E-8F61-43FF-8A45-B980712E83F4}" destId="{A399BEA6-A0E7-40F3-B8D7-F2180E41F272}" srcOrd="0" destOrd="0" presId="urn:microsoft.com/office/officeart/2005/8/layout/process2"/>
    <dgm:cxn modelId="{1526ED7B-467C-459B-998E-F09165673EEA}" type="presOf" srcId="{B194F69D-7482-4DD2-9249-DE27A960ED46}" destId="{8E9C925F-CE75-4B36-8036-5A082B89A381}" srcOrd="0" destOrd="0" presId="urn:microsoft.com/office/officeart/2005/8/layout/process2"/>
    <dgm:cxn modelId="{8FAFD00A-5DD1-4D91-AB39-880A3EEB05AA}" type="presOf" srcId="{6B6C76ED-83CC-437D-8D0E-E2FC53ADB922}" destId="{75219D0E-AAF6-4388-BB16-2751541CF0F8}" srcOrd="0" destOrd="0" presId="urn:microsoft.com/office/officeart/2005/8/layout/process2"/>
    <dgm:cxn modelId="{01164A73-386E-4901-9DC6-8099661B3C65}" srcId="{320EFB6E-8F61-43FF-8A45-B980712E83F4}" destId="{B194F69D-7482-4DD2-9249-DE27A960ED46}" srcOrd="2" destOrd="0" parTransId="{7EBAA0E2-2865-463F-919A-B6252C0013F3}" sibTransId="{6B6C76ED-83CC-437D-8D0E-E2FC53ADB922}"/>
    <dgm:cxn modelId="{8E7886A6-0CB0-4715-AC5C-D3E1E156574B}" srcId="{320EFB6E-8F61-43FF-8A45-B980712E83F4}" destId="{D5B805A9-59F0-41F6-AD0A-81845DACC1B3}" srcOrd="0" destOrd="0" parTransId="{4EE0337C-8D85-4D1B-A4D5-EE4F896433D1}" sibTransId="{C684D0BC-8A10-4D58-AF09-41861D1B45FC}"/>
    <dgm:cxn modelId="{F8EFE4E2-618F-4977-A946-15DFBF527CFE}" srcId="{320EFB6E-8F61-43FF-8A45-B980712E83F4}" destId="{77FD1279-8221-4A4E-8A77-C25C17F8E4FC}" srcOrd="3" destOrd="0" parTransId="{F0DF6CAB-A8F2-40E5-AF00-66DD5ABB3818}" sibTransId="{2F50EB73-831A-4E8F-90FA-F0AB5E4FE8AB}"/>
    <dgm:cxn modelId="{D387A767-2ECE-47D0-BA82-12BEEC52650D}" type="presOf" srcId="{C684D0BC-8A10-4D58-AF09-41861D1B45FC}" destId="{33B3F3C0-17ED-4350-BE5C-5052B4697CDA}" srcOrd="1" destOrd="0" presId="urn:microsoft.com/office/officeart/2005/8/layout/process2"/>
    <dgm:cxn modelId="{F23FF09C-2EBE-49D6-9460-E8D89632511B}" type="presOf" srcId="{597D05AD-23D6-4493-B866-491AAB1A7C8A}" destId="{13E3F062-AABC-4BEC-B508-D9639B005A82}" srcOrd="0" destOrd="0" presId="urn:microsoft.com/office/officeart/2005/8/layout/process2"/>
    <dgm:cxn modelId="{E2D79822-FC7B-4911-89A7-E55A80EE4F47}" srcId="{320EFB6E-8F61-43FF-8A45-B980712E83F4}" destId="{43D9F19A-C163-4152-829D-A537BC23E6AE}" srcOrd="1" destOrd="0" parTransId="{CB40406C-9027-401F-A26B-6E4C0D66ECA0}" sibTransId="{597D05AD-23D6-4493-B866-491AAB1A7C8A}"/>
    <dgm:cxn modelId="{77D3CABB-4005-41CA-93BA-9CBB8471C104}" type="presOf" srcId="{C684D0BC-8A10-4D58-AF09-41861D1B45FC}" destId="{E103948C-2C5C-4B67-AEC9-9250C2242104}" srcOrd="0" destOrd="0" presId="urn:microsoft.com/office/officeart/2005/8/layout/process2"/>
    <dgm:cxn modelId="{14144FA4-61BF-4E85-AC5C-8A3D052640CF}" type="presParOf" srcId="{A399BEA6-A0E7-40F3-B8D7-F2180E41F272}" destId="{2D8B2847-4EBD-4739-A90A-747CCCA1C8AA}" srcOrd="0" destOrd="0" presId="urn:microsoft.com/office/officeart/2005/8/layout/process2"/>
    <dgm:cxn modelId="{05CAC425-6382-430E-9BBF-C28350C23EAE}" type="presParOf" srcId="{A399BEA6-A0E7-40F3-B8D7-F2180E41F272}" destId="{E103948C-2C5C-4B67-AEC9-9250C2242104}" srcOrd="1" destOrd="0" presId="urn:microsoft.com/office/officeart/2005/8/layout/process2"/>
    <dgm:cxn modelId="{130EC572-9713-46D2-8D2A-70EF026AC16F}" type="presParOf" srcId="{E103948C-2C5C-4B67-AEC9-9250C2242104}" destId="{33B3F3C0-17ED-4350-BE5C-5052B4697CDA}" srcOrd="0" destOrd="0" presId="urn:microsoft.com/office/officeart/2005/8/layout/process2"/>
    <dgm:cxn modelId="{323C3E6A-F522-4171-A08C-45933806844D}" type="presParOf" srcId="{A399BEA6-A0E7-40F3-B8D7-F2180E41F272}" destId="{C579039E-6226-4033-8D62-48F17F3F7237}" srcOrd="2" destOrd="0" presId="urn:microsoft.com/office/officeart/2005/8/layout/process2"/>
    <dgm:cxn modelId="{550C3DA5-5E96-4768-9FB1-DED99101C810}" type="presParOf" srcId="{A399BEA6-A0E7-40F3-B8D7-F2180E41F272}" destId="{13E3F062-AABC-4BEC-B508-D9639B005A82}" srcOrd="3" destOrd="0" presId="urn:microsoft.com/office/officeart/2005/8/layout/process2"/>
    <dgm:cxn modelId="{99EAEFAF-5591-4A76-92E6-2D234FDABD2B}" type="presParOf" srcId="{13E3F062-AABC-4BEC-B508-D9639B005A82}" destId="{145DC5D8-0D98-49CF-9679-B2651746FC23}" srcOrd="0" destOrd="0" presId="urn:microsoft.com/office/officeart/2005/8/layout/process2"/>
    <dgm:cxn modelId="{9EAE2DCC-C146-40DA-8DC9-7F9556D81F97}" type="presParOf" srcId="{A399BEA6-A0E7-40F3-B8D7-F2180E41F272}" destId="{8E9C925F-CE75-4B36-8036-5A082B89A381}" srcOrd="4" destOrd="0" presId="urn:microsoft.com/office/officeart/2005/8/layout/process2"/>
    <dgm:cxn modelId="{1CB7EE2C-790D-4B01-850D-E130F31A398E}" type="presParOf" srcId="{A399BEA6-A0E7-40F3-B8D7-F2180E41F272}" destId="{75219D0E-AAF6-4388-BB16-2751541CF0F8}" srcOrd="5" destOrd="0" presId="urn:microsoft.com/office/officeart/2005/8/layout/process2"/>
    <dgm:cxn modelId="{4F0659CC-B9BF-4CF2-BD87-35839120C509}" type="presParOf" srcId="{75219D0E-AAF6-4388-BB16-2751541CF0F8}" destId="{22238F77-609C-4787-894A-203A8B695B34}" srcOrd="0" destOrd="0" presId="urn:microsoft.com/office/officeart/2005/8/layout/process2"/>
    <dgm:cxn modelId="{3FC86F8E-C257-43C7-9CDF-CE8748BE53E8}" type="presParOf" srcId="{A399BEA6-A0E7-40F3-B8D7-F2180E41F272}" destId="{0C13EBD8-B410-477F-AB37-4EAF84540BA1}"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0EFB6E-8F61-43FF-8A45-B980712E83F4}" type="doc">
      <dgm:prSet loTypeId="urn:microsoft.com/office/officeart/2005/8/layout/process2" loCatId="process" qsTypeId="urn:microsoft.com/office/officeart/2005/8/quickstyle/simple3" qsCatId="simple" csTypeId="urn:microsoft.com/office/officeart/2005/8/colors/accent1_2" csCatId="accent1" phldr="1"/>
      <dgm:spPr/>
    </dgm:pt>
    <dgm:pt modelId="{D5B805A9-59F0-41F6-AD0A-81845DACC1B3}">
      <dgm:prSet phldrT="[Text]" custT="1"/>
      <dgm:spPr/>
      <dgm:t>
        <a:bodyPr/>
        <a:lstStyle/>
        <a:p>
          <a:r>
            <a:rPr lang="en-IN" sz="2400" b="0" dirty="0">
              <a:latin typeface="Times New Roman" panose="02020603050405020304" pitchFamily="18" charset="0"/>
              <a:cs typeface="Times New Roman" panose="02020603050405020304" pitchFamily="18" charset="0"/>
            </a:rPr>
            <a:t>Gloves</a:t>
          </a:r>
          <a:endParaRPr lang="en-US" sz="2400" b="0" dirty="0">
            <a:latin typeface="Times New Roman" panose="02020603050405020304" pitchFamily="18" charset="0"/>
            <a:cs typeface="Times New Roman" panose="02020603050405020304" pitchFamily="18" charset="0"/>
          </a:endParaRPr>
        </a:p>
      </dgm:t>
    </dgm:pt>
    <dgm:pt modelId="{4EE0337C-8D85-4D1B-A4D5-EE4F896433D1}" type="parTrans" cxnId="{8E7886A6-0CB0-4715-AC5C-D3E1E156574B}">
      <dgm:prSet/>
      <dgm:spPr/>
      <dgm:t>
        <a:bodyPr/>
        <a:lstStyle/>
        <a:p>
          <a:endParaRPr lang="en-US" sz="2400">
            <a:latin typeface="Times New Roman" panose="02020603050405020304" pitchFamily="18" charset="0"/>
            <a:cs typeface="Times New Roman" panose="02020603050405020304" pitchFamily="18" charset="0"/>
          </a:endParaRPr>
        </a:p>
      </dgm:t>
    </dgm:pt>
    <dgm:pt modelId="{C684D0BC-8A10-4D58-AF09-41861D1B45FC}" type="sibTrans" cxnId="{8E7886A6-0CB0-4715-AC5C-D3E1E156574B}">
      <dgm:prSet custT="1"/>
      <dgm:spPr/>
      <dgm:t>
        <a:bodyPr/>
        <a:lstStyle/>
        <a:p>
          <a:endParaRPr lang="en-US" sz="2400">
            <a:latin typeface="Times New Roman" panose="02020603050405020304" pitchFamily="18" charset="0"/>
            <a:cs typeface="Times New Roman" panose="02020603050405020304" pitchFamily="18" charset="0"/>
          </a:endParaRPr>
        </a:p>
      </dgm:t>
    </dgm:pt>
    <dgm:pt modelId="{43D9F19A-C163-4152-829D-A537BC23E6AE}">
      <dgm:prSet custT="1"/>
      <dgm:spPr/>
      <dgm:t>
        <a:bodyPr/>
        <a:lstStyle/>
        <a:p>
          <a:r>
            <a:rPr lang="en-IN" sz="2400" dirty="0">
              <a:latin typeface="Times New Roman" panose="02020603050405020304" pitchFamily="18" charset="0"/>
              <a:cs typeface="Times New Roman" panose="02020603050405020304" pitchFamily="18" charset="0"/>
            </a:rPr>
            <a:t>Goggles or face shield </a:t>
          </a:r>
          <a:endParaRPr lang="en-US" sz="2400" dirty="0">
            <a:latin typeface="Times New Roman" panose="02020603050405020304" pitchFamily="18" charset="0"/>
            <a:cs typeface="Times New Roman" panose="02020603050405020304" pitchFamily="18" charset="0"/>
          </a:endParaRPr>
        </a:p>
      </dgm:t>
    </dgm:pt>
    <dgm:pt modelId="{CB40406C-9027-401F-A26B-6E4C0D66ECA0}" type="parTrans" cxnId="{E2D79822-FC7B-4911-89A7-E55A80EE4F47}">
      <dgm:prSet/>
      <dgm:spPr/>
      <dgm:t>
        <a:bodyPr/>
        <a:lstStyle/>
        <a:p>
          <a:endParaRPr lang="en-US" sz="2400">
            <a:latin typeface="Times New Roman" panose="02020603050405020304" pitchFamily="18" charset="0"/>
            <a:cs typeface="Times New Roman" panose="02020603050405020304" pitchFamily="18" charset="0"/>
          </a:endParaRPr>
        </a:p>
      </dgm:t>
    </dgm:pt>
    <dgm:pt modelId="{597D05AD-23D6-4493-B866-491AAB1A7C8A}" type="sibTrans" cxnId="{E2D79822-FC7B-4911-89A7-E55A80EE4F47}">
      <dgm:prSet custT="1"/>
      <dgm:spPr/>
      <dgm:t>
        <a:bodyPr/>
        <a:lstStyle/>
        <a:p>
          <a:endParaRPr lang="en-US" sz="2400">
            <a:latin typeface="Times New Roman" panose="02020603050405020304" pitchFamily="18" charset="0"/>
            <a:cs typeface="Times New Roman" panose="02020603050405020304" pitchFamily="18" charset="0"/>
          </a:endParaRPr>
        </a:p>
      </dgm:t>
    </dgm:pt>
    <dgm:pt modelId="{B194F69D-7482-4DD2-9249-DE27A960ED46}">
      <dgm:prSet custT="1"/>
      <dgm:spPr/>
      <dgm:t>
        <a:bodyPr/>
        <a:lstStyle/>
        <a:p>
          <a:r>
            <a:rPr lang="en-IN" sz="2400" dirty="0">
              <a:latin typeface="Times New Roman" panose="02020603050405020304" pitchFamily="18" charset="0"/>
              <a:cs typeface="Times New Roman" panose="02020603050405020304" pitchFamily="18" charset="0"/>
            </a:rPr>
            <a:t>Gown</a:t>
          </a:r>
          <a:endParaRPr lang="en-US" sz="2400" dirty="0">
            <a:latin typeface="Times New Roman" panose="02020603050405020304" pitchFamily="18" charset="0"/>
            <a:cs typeface="Times New Roman" panose="02020603050405020304" pitchFamily="18" charset="0"/>
          </a:endParaRPr>
        </a:p>
      </dgm:t>
    </dgm:pt>
    <dgm:pt modelId="{7EBAA0E2-2865-463F-919A-B6252C0013F3}" type="parTrans" cxnId="{01164A73-386E-4901-9DC6-8099661B3C65}">
      <dgm:prSet/>
      <dgm:spPr/>
      <dgm:t>
        <a:bodyPr/>
        <a:lstStyle/>
        <a:p>
          <a:endParaRPr lang="en-US" sz="2400">
            <a:latin typeface="Times New Roman" panose="02020603050405020304" pitchFamily="18" charset="0"/>
            <a:cs typeface="Times New Roman" panose="02020603050405020304" pitchFamily="18" charset="0"/>
          </a:endParaRPr>
        </a:p>
      </dgm:t>
    </dgm:pt>
    <dgm:pt modelId="{6B6C76ED-83CC-437D-8D0E-E2FC53ADB922}" type="sibTrans" cxnId="{01164A73-386E-4901-9DC6-8099661B3C65}">
      <dgm:prSet custT="1"/>
      <dgm:spPr/>
      <dgm:t>
        <a:bodyPr/>
        <a:lstStyle/>
        <a:p>
          <a:endParaRPr lang="en-US" sz="2400">
            <a:latin typeface="Times New Roman" panose="02020603050405020304" pitchFamily="18" charset="0"/>
            <a:cs typeface="Times New Roman" panose="02020603050405020304" pitchFamily="18" charset="0"/>
          </a:endParaRPr>
        </a:p>
      </dgm:t>
    </dgm:pt>
    <dgm:pt modelId="{77FD1279-8221-4A4E-8A77-C25C17F8E4FC}">
      <dgm:prSet custT="1"/>
      <dgm:spPr/>
      <dgm:t>
        <a:bodyPr/>
        <a:lstStyle/>
        <a:p>
          <a:r>
            <a:rPr lang="en-IN" sz="2400" dirty="0">
              <a:latin typeface="Times New Roman" panose="02020603050405020304" pitchFamily="18" charset="0"/>
              <a:cs typeface="Times New Roman" panose="02020603050405020304" pitchFamily="18" charset="0"/>
            </a:rPr>
            <a:t>Mask or respirator </a:t>
          </a:r>
          <a:endParaRPr lang="en-US" sz="2400" dirty="0">
            <a:latin typeface="Times New Roman" panose="02020603050405020304" pitchFamily="18" charset="0"/>
            <a:cs typeface="Times New Roman" panose="02020603050405020304" pitchFamily="18" charset="0"/>
          </a:endParaRPr>
        </a:p>
      </dgm:t>
    </dgm:pt>
    <dgm:pt modelId="{F0DF6CAB-A8F2-40E5-AF00-66DD5ABB3818}" type="par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2F50EB73-831A-4E8F-90FA-F0AB5E4FE8AB}" type="sibTrans" cxnId="{F8EFE4E2-618F-4977-A946-15DFBF527CFE}">
      <dgm:prSet/>
      <dgm:spPr/>
      <dgm:t>
        <a:bodyPr/>
        <a:lstStyle/>
        <a:p>
          <a:endParaRPr lang="en-US" sz="2400">
            <a:latin typeface="Times New Roman" panose="02020603050405020304" pitchFamily="18" charset="0"/>
            <a:cs typeface="Times New Roman" panose="02020603050405020304" pitchFamily="18" charset="0"/>
          </a:endParaRPr>
        </a:p>
      </dgm:t>
    </dgm:pt>
    <dgm:pt modelId="{A399BEA6-A0E7-40F3-B8D7-F2180E41F272}" type="pres">
      <dgm:prSet presAssocID="{320EFB6E-8F61-43FF-8A45-B980712E83F4}" presName="linearFlow" presStyleCnt="0">
        <dgm:presLayoutVars>
          <dgm:resizeHandles val="exact"/>
        </dgm:presLayoutVars>
      </dgm:prSet>
      <dgm:spPr/>
    </dgm:pt>
    <dgm:pt modelId="{2D8B2847-4EBD-4739-A90A-747CCCA1C8AA}" type="pres">
      <dgm:prSet presAssocID="{D5B805A9-59F0-41F6-AD0A-81845DACC1B3}" presName="node" presStyleLbl="node1" presStyleIdx="0" presStyleCnt="4">
        <dgm:presLayoutVars>
          <dgm:bulletEnabled val="1"/>
        </dgm:presLayoutVars>
      </dgm:prSet>
      <dgm:spPr/>
      <dgm:t>
        <a:bodyPr/>
        <a:lstStyle/>
        <a:p>
          <a:endParaRPr lang="en-IN"/>
        </a:p>
      </dgm:t>
    </dgm:pt>
    <dgm:pt modelId="{E103948C-2C5C-4B67-AEC9-9250C2242104}" type="pres">
      <dgm:prSet presAssocID="{C684D0BC-8A10-4D58-AF09-41861D1B45FC}" presName="sibTrans" presStyleLbl="sibTrans2D1" presStyleIdx="0" presStyleCnt="3"/>
      <dgm:spPr/>
      <dgm:t>
        <a:bodyPr/>
        <a:lstStyle/>
        <a:p>
          <a:endParaRPr lang="en-IN"/>
        </a:p>
      </dgm:t>
    </dgm:pt>
    <dgm:pt modelId="{33B3F3C0-17ED-4350-BE5C-5052B4697CDA}" type="pres">
      <dgm:prSet presAssocID="{C684D0BC-8A10-4D58-AF09-41861D1B45FC}" presName="connectorText" presStyleLbl="sibTrans2D1" presStyleIdx="0" presStyleCnt="3"/>
      <dgm:spPr/>
      <dgm:t>
        <a:bodyPr/>
        <a:lstStyle/>
        <a:p>
          <a:endParaRPr lang="en-IN"/>
        </a:p>
      </dgm:t>
    </dgm:pt>
    <dgm:pt modelId="{C579039E-6226-4033-8D62-48F17F3F7237}" type="pres">
      <dgm:prSet presAssocID="{43D9F19A-C163-4152-829D-A537BC23E6AE}" presName="node" presStyleLbl="node1" presStyleIdx="1" presStyleCnt="4">
        <dgm:presLayoutVars>
          <dgm:bulletEnabled val="1"/>
        </dgm:presLayoutVars>
      </dgm:prSet>
      <dgm:spPr/>
      <dgm:t>
        <a:bodyPr/>
        <a:lstStyle/>
        <a:p>
          <a:endParaRPr lang="en-IN"/>
        </a:p>
      </dgm:t>
    </dgm:pt>
    <dgm:pt modelId="{13E3F062-AABC-4BEC-B508-D9639B005A82}" type="pres">
      <dgm:prSet presAssocID="{597D05AD-23D6-4493-B866-491AAB1A7C8A}" presName="sibTrans" presStyleLbl="sibTrans2D1" presStyleIdx="1" presStyleCnt="3"/>
      <dgm:spPr/>
      <dgm:t>
        <a:bodyPr/>
        <a:lstStyle/>
        <a:p>
          <a:endParaRPr lang="en-IN"/>
        </a:p>
      </dgm:t>
    </dgm:pt>
    <dgm:pt modelId="{145DC5D8-0D98-49CF-9679-B2651746FC23}" type="pres">
      <dgm:prSet presAssocID="{597D05AD-23D6-4493-B866-491AAB1A7C8A}" presName="connectorText" presStyleLbl="sibTrans2D1" presStyleIdx="1" presStyleCnt="3"/>
      <dgm:spPr/>
      <dgm:t>
        <a:bodyPr/>
        <a:lstStyle/>
        <a:p>
          <a:endParaRPr lang="en-IN"/>
        </a:p>
      </dgm:t>
    </dgm:pt>
    <dgm:pt modelId="{8E9C925F-CE75-4B36-8036-5A082B89A381}" type="pres">
      <dgm:prSet presAssocID="{B194F69D-7482-4DD2-9249-DE27A960ED46}" presName="node" presStyleLbl="node1" presStyleIdx="2" presStyleCnt="4">
        <dgm:presLayoutVars>
          <dgm:bulletEnabled val="1"/>
        </dgm:presLayoutVars>
      </dgm:prSet>
      <dgm:spPr/>
      <dgm:t>
        <a:bodyPr/>
        <a:lstStyle/>
        <a:p>
          <a:endParaRPr lang="en-IN"/>
        </a:p>
      </dgm:t>
    </dgm:pt>
    <dgm:pt modelId="{75219D0E-AAF6-4388-BB16-2751541CF0F8}" type="pres">
      <dgm:prSet presAssocID="{6B6C76ED-83CC-437D-8D0E-E2FC53ADB922}" presName="sibTrans" presStyleLbl="sibTrans2D1" presStyleIdx="2" presStyleCnt="3"/>
      <dgm:spPr/>
      <dgm:t>
        <a:bodyPr/>
        <a:lstStyle/>
        <a:p>
          <a:endParaRPr lang="en-IN"/>
        </a:p>
      </dgm:t>
    </dgm:pt>
    <dgm:pt modelId="{22238F77-609C-4787-894A-203A8B695B34}" type="pres">
      <dgm:prSet presAssocID="{6B6C76ED-83CC-437D-8D0E-E2FC53ADB922}" presName="connectorText" presStyleLbl="sibTrans2D1" presStyleIdx="2" presStyleCnt="3"/>
      <dgm:spPr/>
      <dgm:t>
        <a:bodyPr/>
        <a:lstStyle/>
        <a:p>
          <a:endParaRPr lang="en-IN"/>
        </a:p>
      </dgm:t>
    </dgm:pt>
    <dgm:pt modelId="{0C13EBD8-B410-477F-AB37-4EAF84540BA1}" type="pres">
      <dgm:prSet presAssocID="{77FD1279-8221-4A4E-8A77-C25C17F8E4FC}" presName="node" presStyleLbl="node1" presStyleIdx="3" presStyleCnt="4" custLinFactNeighborX="-20411" custLinFactNeighborY="80345">
        <dgm:presLayoutVars>
          <dgm:bulletEnabled val="1"/>
        </dgm:presLayoutVars>
      </dgm:prSet>
      <dgm:spPr/>
      <dgm:t>
        <a:bodyPr/>
        <a:lstStyle/>
        <a:p>
          <a:endParaRPr lang="en-IN"/>
        </a:p>
      </dgm:t>
    </dgm:pt>
  </dgm:ptLst>
  <dgm:cxnLst>
    <dgm:cxn modelId="{45EC8D6A-3FAF-4C2B-8673-AE4A55B4CB7F}" type="presOf" srcId="{6B6C76ED-83CC-437D-8D0E-E2FC53ADB922}" destId="{22238F77-609C-4787-894A-203A8B695B34}" srcOrd="1" destOrd="0" presId="urn:microsoft.com/office/officeart/2005/8/layout/process2"/>
    <dgm:cxn modelId="{01164A73-386E-4901-9DC6-8099661B3C65}" srcId="{320EFB6E-8F61-43FF-8A45-B980712E83F4}" destId="{B194F69D-7482-4DD2-9249-DE27A960ED46}" srcOrd="2" destOrd="0" parTransId="{7EBAA0E2-2865-463F-919A-B6252C0013F3}" sibTransId="{6B6C76ED-83CC-437D-8D0E-E2FC53ADB922}"/>
    <dgm:cxn modelId="{3EE5B64E-E4ED-4FBA-AB34-5D9EF8F5F3EE}" type="presOf" srcId="{D5B805A9-59F0-41F6-AD0A-81845DACC1B3}" destId="{2D8B2847-4EBD-4739-A90A-747CCCA1C8AA}" srcOrd="0" destOrd="0" presId="urn:microsoft.com/office/officeart/2005/8/layout/process2"/>
    <dgm:cxn modelId="{3EFF38F7-4799-457F-8E1F-186272320CA8}" type="presOf" srcId="{597D05AD-23D6-4493-B866-491AAB1A7C8A}" destId="{145DC5D8-0D98-49CF-9679-B2651746FC23}" srcOrd="1" destOrd="0" presId="urn:microsoft.com/office/officeart/2005/8/layout/process2"/>
    <dgm:cxn modelId="{BD787D88-DEEF-43A6-B08E-086D5307E406}" type="presOf" srcId="{320EFB6E-8F61-43FF-8A45-B980712E83F4}" destId="{A399BEA6-A0E7-40F3-B8D7-F2180E41F272}" srcOrd="0" destOrd="0" presId="urn:microsoft.com/office/officeart/2005/8/layout/process2"/>
    <dgm:cxn modelId="{8E7886A6-0CB0-4715-AC5C-D3E1E156574B}" srcId="{320EFB6E-8F61-43FF-8A45-B980712E83F4}" destId="{D5B805A9-59F0-41F6-AD0A-81845DACC1B3}" srcOrd="0" destOrd="0" parTransId="{4EE0337C-8D85-4D1B-A4D5-EE4F896433D1}" sibTransId="{C684D0BC-8A10-4D58-AF09-41861D1B45FC}"/>
    <dgm:cxn modelId="{92A2923B-59C6-4DCC-96C4-D5D80B9F4E27}" type="presOf" srcId="{597D05AD-23D6-4493-B866-491AAB1A7C8A}" destId="{13E3F062-AABC-4BEC-B508-D9639B005A82}" srcOrd="0" destOrd="0" presId="urn:microsoft.com/office/officeart/2005/8/layout/process2"/>
    <dgm:cxn modelId="{B340FDC9-5244-46A7-9721-86844E8158D8}" type="presOf" srcId="{C684D0BC-8A10-4D58-AF09-41861D1B45FC}" destId="{33B3F3C0-17ED-4350-BE5C-5052B4697CDA}" srcOrd="1" destOrd="0" presId="urn:microsoft.com/office/officeart/2005/8/layout/process2"/>
    <dgm:cxn modelId="{709DBFCC-D39B-4668-94CE-BBED6C1E79DA}" type="presOf" srcId="{C684D0BC-8A10-4D58-AF09-41861D1B45FC}" destId="{E103948C-2C5C-4B67-AEC9-9250C2242104}" srcOrd="0" destOrd="0" presId="urn:microsoft.com/office/officeart/2005/8/layout/process2"/>
    <dgm:cxn modelId="{E2D79822-FC7B-4911-89A7-E55A80EE4F47}" srcId="{320EFB6E-8F61-43FF-8A45-B980712E83F4}" destId="{43D9F19A-C163-4152-829D-A537BC23E6AE}" srcOrd="1" destOrd="0" parTransId="{CB40406C-9027-401F-A26B-6E4C0D66ECA0}" sibTransId="{597D05AD-23D6-4493-B866-491AAB1A7C8A}"/>
    <dgm:cxn modelId="{7F27882B-1C3A-4CFA-AFA8-FCF817E4C977}" type="presOf" srcId="{6B6C76ED-83CC-437D-8D0E-E2FC53ADB922}" destId="{75219D0E-AAF6-4388-BB16-2751541CF0F8}" srcOrd="0" destOrd="0" presId="urn:microsoft.com/office/officeart/2005/8/layout/process2"/>
    <dgm:cxn modelId="{F8EFE4E2-618F-4977-A946-15DFBF527CFE}" srcId="{320EFB6E-8F61-43FF-8A45-B980712E83F4}" destId="{77FD1279-8221-4A4E-8A77-C25C17F8E4FC}" srcOrd="3" destOrd="0" parTransId="{F0DF6CAB-A8F2-40E5-AF00-66DD5ABB3818}" sibTransId="{2F50EB73-831A-4E8F-90FA-F0AB5E4FE8AB}"/>
    <dgm:cxn modelId="{724A2EB5-7000-443F-98F8-358B80F8D098}" type="presOf" srcId="{43D9F19A-C163-4152-829D-A537BC23E6AE}" destId="{C579039E-6226-4033-8D62-48F17F3F7237}" srcOrd="0" destOrd="0" presId="urn:microsoft.com/office/officeart/2005/8/layout/process2"/>
    <dgm:cxn modelId="{8BDBE47B-A421-4A1F-9F70-ADB915B67C33}" type="presOf" srcId="{B194F69D-7482-4DD2-9249-DE27A960ED46}" destId="{8E9C925F-CE75-4B36-8036-5A082B89A381}" srcOrd="0" destOrd="0" presId="urn:microsoft.com/office/officeart/2005/8/layout/process2"/>
    <dgm:cxn modelId="{ACF3CE4E-53B6-4912-8A6B-3ABE7888EC0A}" type="presOf" srcId="{77FD1279-8221-4A4E-8A77-C25C17F8E4FC}" destId="{0C13EBD8-B410-477F-AB37-4EAF84540BA1}" srcOrd="0" destOrd="0" presId="urn:microsoft.com/office/officeart/2005/8/layout/process2"/>
    <dgm:cxn modelId="{9596FEB0-27B0-4A7E-B1E7-D26D756EE00C}" type="presParOf" srcId="{A399BEA6-A0E7-40F3-B8D7-F2180E41F272}" destId="{2D8B2847-4EBD-4739-A90A-747CCCA1C8AA}" srcOrd="0" destOrd="0" presId="urn:microsoft.com/office/officeart/2005/8/layout/process2"/>
    <dgm:cxn modelId="{FA67DEFF-3B13-4B25-A66B-4090CF920DFC}" type="presParOf" srcId="{A399BEA6-A0E7-40F3-B8D7-F2180E41F272}" destId="{E103948C-2C5C-4B67-AEC9-9250C2242104}" srcOrd="1" destOrd="0" presId="urn:microsoft.com/office/officeart/2005/8/layout/process2"/>
    <dgm:cxn modelId="{04BE3029-20DB-47B0-B610-3724524CF4E7}" type="presParOf" srcId="{E103948C-2C5C-4B67-AEC9-9250C2242104}" destId="{33B3F3C0-17ED-4350-BE5C-5052B4697CDA}" srcOrd="0" destOrd="0" presId="urn:microsoft.com/office/officeart/2005/8/layout/process2"/>
    <dgm:cxn modelId="{8BE371A8-1BA3-497F-9B97-4FA7664C235E}" type="presParOf" srcId="{A399BEA6-A0E7-40F3-B8D7-F2180E41F272}" destId="{C579039E-6226-4033-8D62-48F17F3F7237}" srcOrd="2" destOrd="0" presId="urn:microsoft.com/office/officeart/2005/8/layout/process2"/>
    <dgm:cxn modelId="{6EFC235D-F1F4-46B0-BA29-3C40A5B65823}" type="presParOf" srcId="{A399BEA6-A0E7-40F3-B8D7-F2180E41F272}" destId="{13E3F062-AABC-4BEC-B508-D9639B005A82}" srcOrd="3" destOrd="0" presId="urn:microsoft.com/office/officeart/2005/8/layout/process2"/>
    <dgm:cxn modelId="{6884BAA6-8C45-4741-BCE2-688C47AD4ADA}" type="presParOf" srcId="{13E3F062-AABC-4BEC-B508-D9639B005A82}" destId="{145DC5D8-0D98-49CF-9679-B2651746FC23}" srcOrd="0" destOrd="0" presId="urn:microsoft.com/office/officeart/2005/8/layout/process2"/>
    <dgm:cxn modelId="{C5523F3C-B22F-400F-B1A6-48BC28E2314F}" type="presParOf" srcId="{A399BEA6-A0E7-40F3-B8D7-F2180E41F272}" destId="{8E9C925F-CE75-4B36-8036-5A082B89A381}" srcOrd="4" destOrd="0" presId="urn:microsoft.com/office/officeart/2005/8/layout/process2"/>
    <dgm:cxn modelId="{E637D0A1-1A2C-4BA0-973C-8F387EBACEA5}" type="presParOf" srcId="{A399BEA6-A0E7-40F3-B8D7-F2180E41F272}" destId="{75219D0E-AAF6-4388-BB16-2751541CF0F8}" srcOrd="5" destOrd="0" presId="urn:microsoft.com/office/officeart/2005/8/layout/process2"/>
    <dgm:cxn modelId="{F093577E-30B4-40EF-A9E7-B253002E7CAD}" type="presParOf" srcId="{75219D0E-AAF6-4388-BB16-2751541CF0F8}" destId="{22238F77-609C-4787-894A-203A8B695B34}" srcOrd="0" destOrd="0" presId="urn:microsoft.com/office/officeart/2005/8/layout/process2"/>
    <dgm:cxn modelId="{C0A136AE-916B-445B-879F-00657A5188C3}" type="presParOf" srcId="{A399BEA6-A0E7-40F3-B8D7-F2180E41F272}" destId="{0C13EBD8-B410-477F-AB37-4EAF84540BA1}" srcOrd="6" destOrd="0" presId="urn:microsoft.com/office/officeart/2005/8/layout/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A8D0C4-32C1-44AD-A4E4-35CC765A0AD2}" type="doc">
      <dgm:prSet loTypeId="urn:microsoft.com/office/officeart/2005/8/layout/process2" loCatId="process" qsTypeId="urn:microsoft.com/office/officeart/2005/8/quickstyle/simple1" qsCatId="simple" csTypeId="urn:microsoft.com/office/officeart/2005/8/colors/colorful1#1" csCatId="colorful" phldr="1"/>
      <dgm:spPr/>
    </dgm:pt>
    <dgm:pt modelId="{326C0F1C-6B10-4989-BE96-B21C928D7EAF}">
      <dgm:prSet phldrT="[Text]" custT="1"/>
      <dgm:spPr/>
      <dgm:t>
        <a:bodyPr/>
        <a:lstStyle/>
        <a:p>
          <a:r>
            <a:rPr lang="en-IN" sz="2400" dirty="0">
              <a:latin typeface="Times New Roman" pitchFamily="18" charset="0"/>
              <a:cs typeface="Times New Roman" pitchFamily="18" charset="0"/>
            </a:rPr>
            <a:t>Data collection</a:t>
          </a:r>
          <a:endParaRPr lang="en-US" sz="2400" dirty="0">
            <a:latin typeface="Times New Roman" pitchFamily="18" charset="0"/>
            <a:cs typeface="Times New Roman" pitchFamily="18" charset="0"/>
          </a:endParaRPr>
        </a:p>
      </dgm:t>
    </dgm:pt>
    <dgm:pt modelId="{54F97C93-EE8A-4B9F-8F4A-4F30029C3D84}" type="parTrans" cxnId="{2519B6F6-68EC-4409-811B-F8F357427945}">
      <dgm:prSet/>
      <dgm:spPr/>
      <dgm:t>
        <a:bodyPr/>
        <a:lstStyle/>
        <a:p>
          <a:endParaRPr lang="en-US"/>
        </a:p>
      </dgm:t>
    </dgm:pt>
    <dgm:pt modelId="{315F2604-17BA-4D58-9CF6-12D549DC1C11}" type="sibTrans" cxnId="{2519B6F6-68EC-4409-811B-F8F357427945}">
      <dgm:prSet/>
      <dgm:spPr/>
      <dgm:t>
        <a:bodyPr/>
        <a:lstStyle/>
        <a:p>
          <a:endParaRPr lang="en-US"/>
        </a:p>
      </dgm:t>
    </dgm:pt>
    <dgm:pt modelId="{EBEB84D3-8614-48B9-96C0-C4F0FF449A03}">
      <dgm:prSet phldrT="[Text]" custT="1"/>
      <dgm:spPr/>
      <dgm:t>
        <a:bodyPr/>
        <a:lstStyle/>
        <a:p>
          <a:r>
            <a:rPr lang="en-IN" sz="2400" dirty="0">
              <a:latin typeface="Times New Roman" pitchFamily="18" charset="0"/>
              <a:cs typeface="Times New Roman" pitchFamily="18" charset="0"/>
            </a:rPr>
            <a:t>Data interpretation </a:t>
          </a:r>
          <a:endParaRPr lang="en-US" sz="2400" dirty="0">
            <a:latin typeface="Times New Roman" pitchFamily="18" charset="0"/>
            <a:cs typeface="Times New Roman" pitchFamily="18" charset="0"/>
          </a:endParaRPr>
        </a:p>
      </dgm:t>
    </dgm:pt>
    <dgm:pt modelId="{95E953B7-0467-4705-A3C3-8C0AFF42F319}" type="parTrans" cxnId="{73FB249C-4122-41B1-BCD3-2C219114CBB6}">
      <dgm:prSet/>
      <dgm:spPr/>
      <dgm:t>
        <a:bodyPr/>
        <a:lstStyle/>
        <a:p>
          <a:endParaRPr lang="en-US"/>
        </a:p>
      </dgm:t>
    </dgm:pt>
    <dgm:pt modelId="{8ACED9E3-2CE8-438A-895D-9B0AA4088228}" type="sibTrans" cxnId="{73FB249C-4122-41B1-BCD3-2C219114CBB6}">
      <dgm:prSet/>
      <dgm:spPr/>
      <dgm:t>
        <a:bodyPr/>
        <a:lstStyle/>
        <a:p>
          <a:endParaRPr lang="en-US"/>
        </a:p>
      </dgm:t>
    </dgm:pt>
    <dgm:pt modelId="{F901EE16-4464-4D31-AA32-B1D3C9C3906C}">
      <dgm:prSet phldrT="[Text]" custT="1"/>
      <dgm:spPr/>
      <dgm:t>
        <a:bodyPr/>
        <a:lstStyle/>
        <a:p>
          <a:r>
            <a:rPr lang="en-IN" sz="2400" dirty="0">
              <a:latin typeface="Times New Roman" pitchFamily="18" charset="0"/>
              <a:cs typeface="Times New Roman" pitchFamily="18" charset="0"/>
            </a:rPr>
            <a:t>Data dissemination </a:t>
          </a:r>
          <a:endParaRPr lang="en-US" sz="2400" dirty="0">
            <a:latin typeface="Times New Roman" pitchFamily="18" charset="0"/>
            <a:cs typeface="Times New Roman" pitchFamily="18" charset="0"/>
          </a:endParaRPr>
        </a:p>
      </dgm:t>
    </dgm:pt>
    <dgm:pt modelId="{03882E22-1A78-472D-AF03-177F0A705836}" type="parTrans" cxnId="{041C3F0E-C479-419F-A5D7-7AC17CDD2501}">
      <dgm:prSet/>
      <dgm:spPr/>
      <dgm:t>
        <a:bodyPr/>
        <a:lstStyle/>
        <a:p>
          <a:endParaRPr lang="en-US"/>
        </a:p>
      </dgm:t>
    </dgm:pt>
    <dgm:pt modelId="{2D9C2A49-E237-4F4C-9B09-7BFF51907FD7}" type="sibTrans" cxnId="{041C3F0E-C479-419F-A5D7-7AC17CDD2501}">
      <dgm:prSet/>
      <dgm:spPr/>
      <dgm:t>
        <a:bodyPr/>
        <a:lstStyle/>
        <a:p>
          <a:endParaRPr lang="en-US"/>
        </a:p>
      </dgm:t>
    </dgm:pt>
    <dgm:pt modelId="{A6471B2F-8D37-46C5-8FCB-58DA4227F843}">
      <dgm:prSet/>
      <dgm:spPr/>
      <dgm:t>
        <a:bodyPr/>
        <a:lstStyle/>
        <a:p>
          <a:endParaRPr lang="en-US" sz="1400"/>
        </a:p>
      </dgm:t>
    </dgm:pt>
    <dgm:pt modelId="{2CE8CC96-3529-449C-97BD-A6FFFD4A52B0}" type="parTrans" cxnId="{A7E5AEE0-8777-4D7A-8B4A-B7BEF3FB6B60}">
      <dgm:prSet/>
      <dgm:spPr/>
      <dgm:t>
        <a:bodyPr/>
        <a:lstStyle/>
        <a:p>
          <a:endParaRPr lang="en-US"/>
        </a:p>
      </dgm:t>
    </dgm:pt>
    <dgm:pt modelId="{49F297D2-1353-48AF-B22F-532D677A1ABE}" type="sibTrans" cxnId="{A7E5AEE0-8777-4D7A-8B4A-B7BEF3FB6B60}">
      <dgm:prSet/>
      <dgm:spPr/>
      <dgm:t>
        <a:bodyPr/>
        <a:lstStyle/>
        <a:p>
          <a:endParaRPr lang="en-US"/>
        </a:p>
      </dgm:t>
    </dgm:pt>
    <dgm:pt modelId="{D9211933-4AB1-4AF9-9FDA-187A91530DC1}">
      <dgm:prSet custT="1"/>
      <dgm:spPr/>
      <dgm:t>
        <a:bodyPr/>
        <a:lstStyle/>
        <a:p>
          <a:r>
            <a:rPr lang="en-IN" sz="2400" dirty="0">
              <a:latin typeface="Times New Roman" pitchFamily="18" charset="0"/>
              <a:cs typeface="Times New Roman" pitchFamily="18" charset="0"/>
            </a:rPr>
            <a:t>Data analysis</a:t>
          </a:r>
          <a:endParaRPr lang="en-US" sz="2400" dirty="0">
            <a:latin typeface="Times New Roman" pitchFamily="18" charset="0"/>
            <a:cs typeface="Times New Roman" pitchFamily="18" charset="0"/>
          </a:endParaRPr>
        </a:p>
      </dgm:t>
    </dgm:pt>
    <dgm:pt modelId="{0B7353E1-DCB3-4DAC-B515-5E9FA53CF9BB}" type="parTrans" cxnId="{85299E79-F7D3-4C47-8175-A53ABB924CDE}">
      <dgm:prSet/>
      <dgm:spPr/>
      <dgm:t>
        <a:bodyPr/>
        <a:lstStyle/>
        <a:p>
          <a:endParaRPr lang="en-US"/>
        </a:p>
      </dgm:t>
    </dgm:pt>
    <dgm:pt modelId="{787A31C7-370F-48C2-9A50-65E768CE09D4}" type="sibTrans" cxnId="{85299E79-F7D3-4C47-8175-A53ABB924CDE}">
      <dgm:prSet/>
      <dgm:spPr/>
      <dgm:t>
        <a:bodyPr/>
        <a:lstStyle/>
        <a:p>
          <a:endParaRPr lang="en-US"/>
        </a:p>
      </dgm:t>
    </dgm:pt>
    <dgm:pt modelId="{A421256F-86D6-4A81-9D22-722C4082C19E}" type="pres">
      <dgm:prSet presAssocID="{EEA8D0C4-32C1-44AD-A4E4-35CC765A0AD2}" presName="linearFlow" presStyleCnt="0">
        <dgm:presLayoutVars>
          <dgm:resizeHandles val="exact"/>
        </dgm:presLayoutVars>
      </dgm:prSet>
      <dgm:spPr/>
    </dgm:pt>
    <dgm:pt modelId="{039BA53B-9E8C-4302-8C92-BC0E1258FAD8}" type="pres">
      <dgm:prSet presAssocID="{326C0F1C-6B10-4989-BE96-B21C928D7EAF}" presName="node" presStyleLbl="node1" presStyleIdx="0" presStyleCnt="4">
        <dgm:presLayoutVars>
          <dgm:bulletEnabled val="1"/>
        </dgm:presLayoutVars>
      </dgm:prSet>
      <dgm:spPr/>
      <dgm:t>
        <a:bodyPr/>
        <a:lstStyle/>
        <a:p>
          <a:endParaRPr lang="en-IN"/>
        </a:p>
      </dgm:t>
    </dgm:pt>
    <dgm:pt modelId="{80F082CA-859C-49F3-819E-8FA2EFA8E249}" type="pres">
      <dgm:prSet presAssocID="{315F2604-17BA-4D58-9CF6-12D549DC1C11}" presName="sibTrans" presStyleLbl="sibTrans2D1" presStyleIdx="0" presStyleCnt="3"/>
      <dgm:spPr/>
      <dgm:t>
        <a:bodyPr/>
        <a:lstStyle/>
        <a:p>
          <a:endParaRPr lang="en-IN"/>
        </a:p>
      </dgm:t>
    </dgm:pt>
    <dgm:pt modelId="{7C9ED246-87A2-4239-9CD2-1CC051AF00CD}" type="pres">
      <dgm:prSet presAssocID="{315F2604-17BA-4D58-9CF6-12D549DC1C11}" presName="connectorText" presStyleLbl="sibTrans2D1" presStyleIdx="0" presStyleCnt="3"/>
      <dgm:spPr/>
      <dgm:t>
        <a:bodyPr/>
        <a:lstStyle/>
        <a:p>
          <a:endParaRPr lang="en-IN"/>
        </a:p>
      </dgm:t>
    </dgm:pt>
    <dgm:pt modelId="{360264A1-0370-4A46-91DC-F62DC0241F64}" type="pres">
      <dgm:prSet presAssocID="{D9211933-4AB1-4AF9-9FDA-187A91530DC1}" presName="node" presStyleLbl="node1" presStyleIdx="1" presStyleCnt="4">
        <dgm:presLayoutVars>
          <dgm:bulletEnabled val="1"/>
        </dgm:presLayoutVars>
      </dgm:prSet>
      <dgm:spPr/>
      <dgm:t>
        <a:bodyPr/>
        <a:lstStyle/>
        <a:p>
          <a:endParaRPr lang="en-IN"/>
        </a:p>
      </dgm:t>
    </dgm:pt>
    <dgm:pt modelId="{13B958ED-2373-472E-B773-894D6525C203}" type="pres">
      <dgm:prSet presAssocID="{787A31C7-370F-48C2-9A50-65E768CE09D4}" presName="sibTrans" presStyleLbl="sibTrans2D1" presStyleIdx="1" presStyleCnt="3"/>
      <dgm:spPr/>
      <dgm:t>
        <a:bodyPr/>
        <a:lstStyle/>
        <a:p>
          <a:endParaRPr lang="en-IN"/>
        </a:p>
      </dgm:t>
    </dgm:pt>
    <dgm:pt modelId="{8D7A6607-8B00-4517-B6B2-63AFB0EF1737}" type="pres">
      <dgm:prSet presAssocID="{787A31C7-370F-48C2-9A50-65E768CE09D4}" presName="connectorText" presStyleLbl="sibTrans2D1" presStyleIdx="1" presStyleCnt="3"/>
      <dgm:spPr/>
      <dgm:t>
        <a:bodyPr/>
        <a:lstStyle/>
        <a:p>
          <a:endParaRPr lang="en-IN"/>
        </a:p>
      </dgm:t>
    </dgm:pt>
    <dgm:pt modelId="{92C450CE-BA27-4E45-B229-E095D205E76E}" type="pres">
      <dgm:prSet presAssocID="{EBEB84D3-8614-48B9-96C0-C4F0FF449A03}" presName="node" presStyleLbl="node1" presStyleIdx="2" presStyleCnt="4">
        <dgm:presLayoutVars>
          <dgm:bulletEnabled val="1"/>
        </dgm:presLayoutVars>
      </dgm:prSet>
      <dgm:spPr/>
      <dgm:t>
        <a:bodyPr/>
        <a:lstStyle/>
        <a:p>
          <a:endParaRPr lang="en-IN"/>
        </a:p>
      </dgm:t>
    </dgm:pt>
    <dgm:pt modelId="{3F6343C4-7A49-4E21-8815-DE2475ABABF2}" type="pres">
      <dgm:prSet presAssocID="{8ACED9E3-2CE8-438A-895D-9B0AA4088228}" presName="sibTrans" presStyleLbl="sibTrans2D1" presStyleIdx="2" presStyleCnt="3"/>
      <dgm:spPr/>
      <dgm:t>
        <a:bodyPr/>
        <a:lstStyle/>
        <a:p>
          <a:endParaRPr lang="en-IN"/>
        </a:p>
      </dgm:t>
    </dgm:pt>
    <dgm:pt modelId="{066762C6-DD20-4D71-ADFD-270E57B72032}" type="pres">
      <dgm:prSet presAssocID="{8ACED9E3-2CE8-438A-895D-9B0AA4088228}" presName="connectorText" presStyleLbl="sibTrans2D1" presStyleIdx="2" presStyleCnt="3"/>
      <dgm:spPr/>
      <dgm:t>
        <a:bodyPr/>
        <a:lstStyle/>
        <a:p>
          <a:endParaRPr lang="en-IN"/>
        </a:p>
      </dgm:t>
    </dgm:pt>
    <dgm:pt modelId="{01502BF2-2832-4CBA-ABB9-CCF9D5F656A8}" type="pres">
      <dgm:prSet presAssocID="{F901EE16-4464-4D31-AA32-B1D3C9C3906C}" presName="node" presStyleLbl="node1" presStyleIdx="3" presStyleCnt="4">
        <dgm:presLayoutVars>
          <dgm:bulletEnabled val="1"/>
        </dgm:presLayoutVars>
      </dgm:prSet>
      <dgm:spPr/>
      <dgm:t>
        <a:bodyPr/>
        <a:lstStyle/>
        <a:p>
          <a:endParaRPr lang="en-IN"/>
        </a:p>
      </dgm:t>
    </dgm:pt>
  </dgm:ptLst>
  <dgm:cxnLst>
    <dgm:cxn modelId="{D8A70B32-9D63-4EFB-ABDC-E54DB9A8AD84}" type="presOf" srcId="{F901EE16-4464-4D31-AA32-B1D3C9C3906C}" destId="{01502BF2-2832-4CBA-ABB9-CCF9D5F656A8}" srcOrd="0" destOrd="0" presId="urn:microsoft.com/office/officeart/2005/8/layout/process2"/>
    <dgm:cxn modelId="{647AD02B-96AB-42F2-A15E-655F5C9D3E94}" type="presOf" srcId="{8ACED9E3-2CE8-438A-895D-9B0AA4088228}" destId="{3F6343C4-7A49-4E21-8815-DE2475ABABF2}" srcOrd="0" destOrd="0" presId="urn:microsoft.com/office/officeart/2005/8/layout/process2"/>
    <dgm:cxn modelId="{BBDA9395-C8A7-42AA-9668-F707E44127BD}" type="presOf" srcId="{A6471B2F-8D37-46C5-8FCB-58DA4227F843}" destId="{039BA53B-9E8C-4302-8C92-BC0E1258FAD8}" srcOrd="0" destOrd="1" presId="urn:microsoft.com/office/officeart/2005/8/layout/process2"/>
    <dgm:cxn modelId="{B1C14CF5-8771-49AF-9859-25F6130A525E}" type="presOf" srcId="{8ACED9E3-2CE8-438A-895D-9B0AA4088228}" destId="{066762C6-DD20-4D71-ADFD-270E57B72032}" srcOrd="1" destOrd="0" presId="urn:microsoft.com/office/officeart/2005/8/layout/process2"/>
    <dgm:cxn modelId="{A7321BD1-1BF2-456F-964B-E75C57AE19B9}" type="presOf" srcId="{787A31C7-370F-48C2-9A50-65E768CE09D4}" destId="{13B958ED-2373-472E-B773-894D6525C203}" srcOrd="0" destOrd="0" presId="urn:microsoft.com/office/officeart/2005/8/layout/process2"/>
    <dgm:cxn modelId="{648E1E56-FD3E-4B41-8280-6D8890A44421}" type="presOf" srcId="{787A31C7-370F-48C2-9A50-65E768CE09D4}" destId="{8D7A6607-8B00-4517-B6B2-63AFB0EF1737}" srcOrd="1" destOrd="0" presId="urn:microsoft.com/office/officeart/2005/8/layout/process2"/>
    <dgm:cxn modelId="{386B5B54-37F5-44E7-B4E7-11FD1A90E2B9}" type="presOf" srcId="{315F2604-17BA-4D58-9CF6-12D549DC1C11}" destId="{80F082CA-859C-49F3-819E-8FA2EFA8E249}" srcOrd="0" destOrd="0" presId="urn:microsoft.com/office/officeart/2005/8/layout/process2"/>
    <dgm:cxn modelId="{041C3F0E-C479-419F-A5D7-7AC17CDD2501}" srcId="{EEA8D0C4-32C1-44AD-A4E4-35CC765A0AD2}" destId="{F901EE16-4464-4D31-AA32-B1D3C9C3906C}" srcOrd="3" destOrd="0" parTransId="{03882E22-1A78-472D-AF03-177F0A705836}" sibTransId="{2D9C2A49-E237-4F4C-9B09-7BFF51907FD7}"/>
    <dgm:cxn modelId="{8758D70A-ABE6-40D7-96DF-C33EF79724FE}" type="presOf" srcId="{EBEB84D3-8614-48B9-96C0-C4F0FF449A03}" destId="{92C450CE-BA27-4E45-B229-E095D205E76E}" srcOrd="0" destOrd="0" presId="urn:microsoft.com/office/officeart/2005/8/layout/process2"/>
    <dgm:cxn modelId="{A7E5AEE0-8777-4D7A-8B4A-B7BEF3FB6B60}" srcId="{326C0F1C-6B10-4989-BE96-B21C928D7EAF}" destId="{A6471B2F-8D37-46C5-8FCB-58DA4227F843}" srcOrd="0" destOrd="0" parTransId="{2CE8CC96-3529-449C-97BD-A6FFFD4A52B0}" sibTransId="{49F297D2-1353-48AF-B22F-532D677A1ABE}"/>
    <dgm:cxn modelId="{85299E79-F7D3-4C47-8175-A53ABB924CDE}" srcId="{EEA8D0C4-32C1-44AD-A4E4-35CC765A0AD2}" destId="{D9211933-4AB1-4AF9-9FDA-187A91530DC1}" srcOrd="1" destOrd="0" parTransId="{0B7353E1-DCB3-4DAC-B515-5E9FA53CF9BB}" sibTransId="{787A31C7-370F-48C2-9A50-65E768CE09D4}"/>
    <dgm:cxn modelId="{2BDC1BE5-F42D-4035-97B8-581E9FF66D0F}" type="presOf" srcId="{D9211933-4AB1-4AF9-9FDA-187A91530DC1}" destId="{360264A1-0370-4A46-91DC-F62DC0241F64}" srcOrd="0" destOrd="0" presId="urn:microsoft.com/office/officeart/2005/8/layout/process2"/>
    <dgm:cxn modelId="{688D16A3-7A0E-42BD-99FA-29D77905B267}" type="presOf" srcId="{EEA8D0C4-32C1-44AD-A4E4-35CC765A0AD2}" destId="{A421256F-86D6-4A81-9D22-722C4082C19E}" srcOrd="0" destOrd="0" presId="urn:microsoft.com/office/officeart/2005/8/layout/process2"/>
    <dgm:cxn modelId="{2749E678-13A9-4113-A6B2-EC21A27AF6BF}" type="presOf" srcId="{326C0F1C-6B10-4989-BE96-B21C928D7EAF}" destId="{039BA53B-9E8C-4302-8C92-BC0E1258FAD8}" srcOrd="0" destOrd="0" presId="urn:microsoft.com/office/officeart/2005/8/layout/process2"/>
    <dgm:cxn modelId="{2519B6F6-68EC-4409-811B-F8F357427945}" srcId="{EEA8D0C4-32C1-44AD-A4E4-35CC765A0AD2}" destId="{326C0F1C-6B10-4989-BE96-B21C928D7EAF}" srcOrd="0" destOrd="0" parTransId="{54F97C93-EE8A-4B9F-8F4A-4F30029C3D84}" sibTransId="{315F2604-17BA-4D58-9CF6-12D549DC1C11}"/>
    <dgm:cxn modelId="{B33F0BFA-448A-437E-8C53-07D292D0F569}" type="presOf" srcId="{315F2604-17BA-4D58-9CF6-12D549DC1C11}" destId="{7C9ED246-87A2-4239-9CD2-1CC051AF00CD}" srcOrd="1" destOrd="0" presId="urn:microsoft.com/office/officeart/2005/8/layout/process2"/>
    <dgm:cxn modelId="{73FB249C-4122-41B1-BCD3-2C219114CBB6}" srcId="{EEA8D0C4-32C1-44AD-A4E4-35CC765A0AD2}" destId="{EBEB84D3-8614-48B9-96C0-C4F0FF449A03}" srcOrd="2" destOrd="0" parTransId="{95E953B7-0467-4705-A3C3-8C0AFF42F319}" sibTransId="{8ACED9E3-2CE8-438A-895D-9B0AA4088228}"/>
    <dgm:cxn modelId="{855CF64B-FC32-4B1F-BFFB-0DC58F643663}" type="presParOf" srcId="{A421256F-86D6-4A81-9D22-722C4082C19E}" destId="{039BA53B-9E8C-4302-8C92-BC0E1258FAD8}" srcOrd="0" destOrd="0" presId="urn:microsoft.com/office/officeart/2005/8/layout/process2"/>
    <dgm:cxn modelId="{F204BECF-CDA7-4B83-90FB-6804F6610DE2}" type="presParOf" srcId="{A421256F-86D6-4A81-9D22-722C4082C19E}" destId="{80F082CA-859C-49F3-819E-8FA2EFA8E249}" srcOrd="1" destOrd="0" presId="urn:microsoft.com/office/officeart/2005/8/layout/process2"/>
    <dgm:cxn modelId="{31030507-3CB2-4709-BCC0-8FD8C57CCC56}" type="presParOf" srcId="{80F082CA-859C-49F3-819E-8FA2EFA8E249}" destId="{7C9ED246-87A2-4239-9CD2-1CC051AF00CD}" srcOrd="0" destOrd="0" presId="urn:microsoft.com/office/officeart/2005/8/layout/process2"/>
    <dgm:cxn modelId="{B7C08F21-2F63-4508-9CC9-2B3ECCA685D6}" type="presParOf" srcId="{A421256F-86D6-4A81-9D22-722C4082C19E}" destId="{360264A1-0370-4A46-91DC-F62DC0241F64}" srcOrd="2" destOrd="0" presId="urn:microsoft.com/office/officeart/2005/8/layout/process2"/>
    <dgm:cxn modelId="{68AC8187-6964-4358-893E-B32E6A84F303}" type="presParOf" srcId="{A421256F-86D6-4A81-9D22-722C4082C19E}" destId="{13B958ED-2373-472E-B773-894D6525C203}" srcOrd="3" destOrd="0" presId="urn:microsoft.com/office/officeart/2005/8/layout/process2"/>
    <dgm:cxn modelId="{1585C538-05F9-4CDB-90B7-29D0F8F3DADF}" type="presParOf" srcId="{13B958ED-2373-472E-B773-894D6525C203}" destId="{8D7A6607-8B00-4517-B6B2-63AFB0EF1737}" srcOrd="0" destOrd="0" presId="urn:microsoft.com/office/officeart/2005/8/layout/process2"/>
    <dgm:cxn modelId="{643F4D1D-3B9E-4F1F-BDEA-6E51E7A5E974}" type="presParOf" srcId="{A421256F-86D6-4A81-9D22-722C4082C19E}" destId="{92C450CE-BA27-4E45-B229-E095D205E76E}" srcOrd="4" destOrd="0" presId="urn:microsoft.com/office/officeart/2005/8/layout/process2"/>
    <dgm:cxn modelId="{B7ABE9E2-5CC9-4A66-88DF-783047E2B45F}" type="presParOf" srcId="{A421256F-86D6-4A81-9D22-722C4082C19E}" destId="{3F6343C4-7A49-4E21-8815-DE2475ABABF2}" srcOrd="5" destOrd="0" presId="urn:microsoft.com/office/officeart/2005/8/layout/process2"/>
    <dgm:cxn modelId="{FCD78FAB-7F26-4FDD-8125-26252C9C14A2}" type="presParOf" srcId="{3F6343C4-7A49-4E21-8815-DE2475ABABF2}" destId="{066762C6-DD20-4D71-ADFD-270E57B72032}" srcOrd="0" destOrd="0" presId="urn:microsoft.com/office/officeart/2005/8/layout/process2"/>
    <dgm:cxn modelId="{DF22F0C4-CA80-46C0-B0B5-AA5EE73A3433}" type="presParOf" srcId="{A421256F-86D6-4A81-9D22-722C4082C19E}" destId="{01502BF2-2832-4CBA-ABB9-CCF9D5F656A8}"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2847-4EBD-4739-A90A-747CCCA1C8AA}">
      <dsp:nvSpPr>
        <dsp:cNvPr id="0" name=""/>
        <dsp:cNvSpPr/>
      </dsp:nvSpPr>
      <dsp:spPr>
        <a:xfrm>
          <a:off x="161411" y="2170"/>
          <a:ext cx="2981727" cy="807449"/>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latin typeface="Times New Roman" panose="02020603050405020304" pitchFamily="18" charset="0"/>
              <a:cs typeface="Times New Roman" panose="02020603050405020304" pitchFamily="18" charset="0"/>
            </a:rPr>
            <a:t>Gown</a:t>
          </a:r>
          <a:endParaRPr lang="en-US" sz="2400" kern="1200" dirty="0">
            <a:latin typeface="Times New Roman" panose="02020603050405020304" pitchFamily="18" charset="0"/>
            <a:cs typeface="Times New Roman" panose="02020603050405020304" pitchFamily="18" charset="0"/>
          </a:endParaRPr>
        </a:p>
      </dsp:txBody>
      <dsp:txXfrm>
        <a:off x="185060" y="25819"/>
        <a:ext cx="2934429" cy="760151"/>
      </dsp:txXfrm>
    </dsp:sp>
    <dsp:sp modelId="{E103948C-2C5C-4B67-AEC9-9250C2242104}">
      <dsp:nvSpPr>
        <dsp:cNvPr id="0" name=""/>
        <dsp:cNvSpPr/>
      </dsp:nvSpPr>
      <dsp:spPr>
        <a:xfrm rot="5400000">
          <a:off x="1500878" y="829806"/>
          <a:ext cx="302793" cy="363352"/>
        </a:xfrm>
        <a:prstGeom prst="rightArrow">
          <a:avLst>
            <a:gd name="adj1" fmla="val 60000"/>
            <a:gd name="adj2" fmla="val 50000"/>
          </a:avLst>
        </a:prstGeom>
        <a:gradFill rotWithShape="0">
          <a:gsLst>
            <a:gs pos="0">
              <a:schemeClr val="accent1">
                <a:tint val="60000"/>
                <a:hueOff val="0"/>
                <a:satOff val="0"/>
                <a:lumOff val="0"/>
                <a:alphaOff val="0"/>
                <a:tint val="70000"/>
                <a:lumMod val="110000"/>
              </a:schemeClr>
            </a:gs>
            <a:gs pos="100000">
              <a:schemeClr val="accent1">
                <a:tint val="60000"/>
                <a:hueOff val="0"/>
                <a:satOff val="0"/>
                <a:lumOff val="0"/>
                <a:alphaOff val="0"/>
                <a:tint val="82000"/>
                <a:alpha val="7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rot="-5400000">
        <a:off x="1543269" y="860085"/>
        <a:ext cx="218012" cy="211955"/>
      </dsp:txXfrm>
    </dsp:sp>
    <dsp:sp modelId="{C579039E-6226-4033-8D62-48F17F3F7237}">
      <dsp:nvSpPr>
        <dsp:cNvPr id="0" name=""/>
        <dsp:cNvSpPr/>
      </dsp:nvSpPr>
      <dsp:spPr>
        <a:xfrm>
          <a:off x="161411" y="1213344"/>
          <a:ext cx="2981727" cy="807449"/>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latin typeface="Times New Roman" panose="02020603050405020304" pitchFamily="18" charset="0"/>
              <a:cs typeface="Times New Roman" panose="02020603050405020304" pitchFamily="18" charset="0"/>
            </a:rPr>
            <a:t>Mask or respirator </a:t>
          </a:r>
          <a:endParaRPr lang="en-US" sz="2400" kern="1200" dirty="0">
            <a:latin typeface="Times New Roman" panose="02020603050405020304" pitchFamily="18" charset="0"/>
            <a:cs typeface="Times New Roman" panose="02020603050405020304" pitchFamily="18" charset="0"/>
          </a:endParaRPr>
        </a:p>
      </dsp:txBody>
      <dsp:txXfrm>
        <a:off x="185060" y="1236993"/>
        <a:ext cx="2934429" cy="760151"/>
      </dsp:txXfrm>
    </dsp:sp>
    <dsp:sp modelId="{13E3F062-AABC-4BEC-B508-D9639B005A82}">
      <dsp:nvSpPr>
        <dsp:cNvPr id="0" name=""/>
        <dsp:cNvSpPr/>
      </dsp:nvSpPr>
      <dsp:spPr>
        <a:xfrm rot="5400000">
          <a:off x="1500878" y="2040979"/>
          <a:ext cx="302793" cy="363352"/>
        </a:xfrm>
        <a:prstGeom prst="rightArrow">
          <a:avLst>
            <a:gd name="adj1" fmla="val 60000"/>
            <a:gd name="adj2" fmla="val 50000"/>
          </a:avLst>
        </a:prstGeom>
        <a:gradFill rotWithShape="0">
          <a:gsLst>
            <a:gs pos="0">
              <a:schemeClr val="accent1">
                <a:tint val="60000"/>
                <a:hueOff val="0"/>
                <a:satOff val="0"/>
                <a:lumOff val="0"/>
                <a:alphaOff val="0"/>
                <a:tint val="70000"/>
                <a:lumMod val="110000"/>
              </a:schemeClr>
            </a:gs>
            <a:gs pos="100000">
              <a:schemeClr val="accent1">
                <a:tint val="60000"/>
                <a:hueOff val="0"/>
                <a:satOff val="0"/>
                <a:lumOff val="0"/>
                <a:alphaOff val="0"/>
                <a:tint val="82000"/>
                <a:alpha val="7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rot="-5400000">
        <a:off x="1543269" y="2071258"/>
        <a:ext cx="218012" cy="211955"/>
      </dsp:txXfrm>
    </dsp:sp>
    <dsp:sp modelId="{8E9C925F-CE75-4B36-8036-5A082B89A381}">
      <dsp:nvSpPr>
        <dsp:cNvPr id="0" name=""/>
        <dsp:cNvSpPr/>
      </dsp:nvSpPr>
      <dsp:spPr>
        <a:xfrm>
          <a:off x="161411" y="2424518"/>
          <a:ext cx="2981727" cy="807449"/>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latin typeface="Times New Roman" panose="02020603050405020304" pitchFamily="18" charset="0"/>
              <a:cs typeface="Times New Roman" panose="02020603050405020304" pitchFamily="18" charset="0"/>
            </a:rPr>
            <a:t>Goggles or face shield </a:t>
          </a:r>
          <a:endParaRPr lang="en-US" sz="2400" kern="1200" dirty="0">
            <a:latin typeface="Times New Roman" panose="02020603050405020304" pitchFamily="18" charset="0"/>
            <a:cs typeface="Times New Roman" panose="02020603050405020304" pitchFamily="18" charset="0"/>
          </a:endParaRPr>
        </a:p>
      </dsp:txBody>
      <dsp:txXfrm>
        <a:off x="185060" y="2448167"/>
        <a:ext cx="2934429" cy="760151"/>
      </dsp:txXfrm>
    </dsp:sp>
    <dsp:sp modelId="{75219D0E-AAF6-4388-BB16-2751541CF0F8}">
      <dsp:nvSpPr>
        <dsp:cNvPr id="0" name=""/>
        <dsp:cNvSpPr/>
      </dsp:nvSpPr>
      <dsp:spPr>
        <a:xfrm rot="5400000">
          <a:off x="1500878" y="3252153"/>
          <a:ext cx="302793" cy="363352"/>
        </a:xfrm>
        <a:prstGeom prst="rightArrow">
          <a:avLst>
            <a:gd name="adj1" fmla="val 60000"/>
            <a:gd name="adj2" fmla="val 50000"/>
          </a:avLst>
        </a:prstGeom>
        <a:gradFill rotWithShape="0">
          <a:gsLst>
            <a:gs pos="0">
              <a:schemeClr val="accent1">
                <a:tint val="60000"/>
                <a:hueOff val="0"/>
                <a:satOff val="0"/>
                <a:lumOff val="0"/>
                <a:alphaOff val="0"/>
                <a:tint val="70000"/>
                <a:lumMod val="110000"/>
              </a:schemeClr>
            </a:gs>
            <a:gs pos="100000">
              <a:schemeClr val="accent1">
                <a:tint val="60000"/>
                <a:hueOff val="0"/>
                <a:satOff val="0"/>
                <a:lumOff val="0"/>
                <a:alphaOff val="0"/>
                <a:tint val="82000"/>
                <a:alpha val="7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rot="-5400000">
        <a:off x="1543269" y="3282432"/>
        <a:ext cx="218012" cy="211955"/>
      </dsp:txXfrm>
    </dsp:sp>
    <dsp:sp modelId="{0C13EBD8-B410-477F-AB37-4EAF84540BA1}">
      <dsp:nvSpPr>
        <dsp:cNvPr id="0" name=""/>
        <dsp:cNvSpPr/>
      </dsp:nvSpPr>
      <dsp:spPr>
        <a:xfrm>
          <a:off x="161411" y="3635692"/>
          <a:ext cx="2981727" cy="807449"/>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latin typeface="Times New Roman" panose="02020603050405020304" pitchFamily="18" charset="0"/>
              <a:cs typeface="Times New Roman" panose="02020603050405020304" pitchFamily="18" charset="0"/>
            </a:rPr>
            <a:t>Gloves</a:t>
          </a:r>
          <a:endParaRPr lang="en-US" sz="2400" kern="1200" dirty="0">
            <a:latin typeface="Times New Roman" panose="02020603050405020304" pitchFamily="18" charset="0"/>
            <a:cs typeface="Times New Roman" panose="02020603050405020304" pitchFamily="18" charset="0"/>
          </a:endParaRPr>
        </a:p>
      </dsp:txBody>
      <dsp:txXfrm>
        <a:off x="185060" y="3659341"/>
        <a:ext cx="2934429" cy="760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8B2847-4EBD-4739-A90A-747CCCA1C8AA}">
      <dsp:nvSpPr>
        <dsp:cNvPr id="0" name=""/>
        <dsp:cNvSpPr/>
      </dsp:nvSpPr>
      <dsp:spPr>
        <a:xfrm>
          <a:off x="61661" y="2102"/>
          <a:ext cx="2967390" cy="78217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b="0" kern="1200" dirty="0">
              <a:latin typeface="Times New Roman" panose="02020603050405020304" pitchFamily="18" charset="0"/>
              <a:cs typeface="Times New Roman" panose="02020603050405020304" pitchFamily="18" charset="0"/>
            </a:rPr>
            <a:t>Gloves</a:t>
          </a:r>
          <a:endParaRPr lang="en-US" sz="2400" b="0" kern="1200" dirty="0">
            <a:latin typeface="Times New Roman" panose="02020603050405020304" pitchFamily="18" charset="0"/>
            <a:cs typeface="Times New Roman" panose="02020603050405020304" pitchFamily="18" charset="0"/>
          </a:endParaRPr>
        </a:p>
      </dsp:txBody>
      <dsp:txXfrm>
        <a:off x="84570" y="25011"/>
        <a:ext cx="2921572" cy="736360"/>
      </dsp:txXfrm>
    </dsp:sp>
    <dsp:sp modelId="{E103948C-2C5C-4B67-AEC9-9250C2242104}">
      <dsp:nvSpPr>
        <dsp:cNvPr id="0" name=""/>
        <dsp:cNvSpPr/>
      </dsp:nvSpPr>
      <dsp:spPr>
        <a:xfrm rot="5400000">
          <a:off x="1398697" y="803835"/>
          <a:ext cx="293317" cy="351980"/>
        </a:xfrm>
        <a:prstGeom prst="rightArrow">
          <a:avLst>
            <a:gd name="adj1" fmla="val 60000"/>
            <a:gd name="adj2" fmla="val 50000"/>
          </a:avLst>
        </a:prstGeom>
        <a:gradFill rotWithShape="0">
          <a:gsLst>
            <a:gs pos="0">
              <a:schemeClr val="accent1">
                <a:tint val="60000"/>
                <a:hueOff val="0"/>
                <a:satOff val="0"/>
                <a:lumOff val="0"/>
                <a:alphaOff val="0"/>
                <a:tint val="70000"/>
                <a:lumMod val="110000"/>
              </a:schemeClr>
            </a:gs>
            <a:gs pos="100000">
              <a:schemeClr val="accent1">
                <a:tint val="60000"/>
                <a:hueOff val="0"/>
                <a:satOff val="0"/>
                <a:lumOff val="0"/>
                <a:alphaOff val="0"/>
                <a:tint val="82000"/>
                <a:alpha val="7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rot="-5400000">
        <a:off x="1439762" y="833167"/>
        <a:ext cx="211188" cy="205322"/>
      </dsp:txXfrm>
    </dsp:sp>
    <dsp:sp modelId="{C579039E-6226-4033-8D62-48F17F3F7237}">
      <dsp:nvSpPr>
        <dsp:cNvPr id="0" name=""/>
        <dsp:cNvSpPr/>
      </dsp:nvSpPr>
      <dsp:spPr>
        <a:xfrm>
          <a:off x="61661" y="1175370"/>
          <a:ext cx="2967390" cy="78217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latin typeface="Times New Roman" panose="02020603050405020304" pitchFamily="18" charset="0"/>
              <a:cs typeface="Times New Roman" panose="02020603050405020304" pitchFamily="18" charset="0"/>
            </a:rPr>
            <a:t>Goggles or face shield </a:t>
          </a:r>
          <a:endParaRPr lang="en-US" sz="2400" kern="1200" dirty="0">
            <a:latin typeface="Times New Roman" panose="02020603050405020304" pitchFamily="18" charset="0"/>
            <a:cs typeface="Times New Roman" panose="02020603050405020304" pitchFamily="18" charset="0"/>
          </a:endParaRPr>
        </a:p>
      </dsp:txBody>
      <dsp:txXfrm>
        <a:off x="84570" y="1198279"/>
        <a:ext cx="2921572" cy="736360"/>
      </dsp:txXfrm>
    </dsp:sp>
    <dsp:sp modelId="{13E3F062-AABC-4BEC-B508-D9639B005A82}">
      <dsp:nvSpPr>
        <dsp:cNvPr id="0" name=""/>
        <dsp:cNvSpPr/>
      </dsp:nvSpPr>
      <dsp:spPr>
        <a:xfrm rot="5400000">
          <a:off x="1398697" y="1977103"/>
          <a:ext cx="293317" cy="351980"/>
        </a:xfrm>
        <a:prstGeom prst="rightArrow">
          <a:avLst>
            <a:gd name="adj1" fmla="val 60000"/>
            <a:gd name="adj2" fmla="val 50000"/>
          </a:avLst>
        </a:prstGeom>
        <a:gradFill rotWithShape="0">
          <a:gsLst>
            <a:gs pos="0">
              <a:schemeClr val="accent1">
                <a:tint val="60000"/>
                <a:hueOff val="0"/>
                <a:satOff val="0"/>
                <a:lumOff val="0"/>
                <a:alphaOff val="0"/>
                <a:tint val="70000"/>
                <a:lumMod val="110000"/>
              </a:schemeClr>
            </a:gs>
            <a:gs pos="100000">
              <a:schemeClr val="accent1">
                <a:tint val="60000"/>
                <a:hueOff val="0"/>
                <a:satOff val="0"/>
                <a:lumOff val="0"/>
                <a:alphaOff val="0"/>
                <a:tint val="82000"/>
                <a:alpha val="7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rot="-5400000">
        <a:off x="1439762" y="2006435"/>
        <a:ext cx="211188" cy="205322"/>
      </dsp:txXfrm>
    </dsp:sp>
    <dsp:sp modelId="{8E9C925F-CE75-4B36-8036-5A082B89A381}">
      <dsp:nvSpPr>
        <dsp:cNvPr id="0" name=""/>
        <dsp:cNvSpPr/>
      </dsp:nvSpPr>
      <dsp:spPr>
        <a:xfrm>
          <a:off x="61661" y="2348638"/>
          <a:ext cx="2967390" cy="78217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latin typeface="Times New Roman" panose="02020603050405020304" pitchFamily="18" charset="0"/>
              <a:cs typeface="Times New Roman" panose="02020603050405020304" pitchFamily="18" charset="0"/>
            </a:rPr>
            <a:t>Gown</a:t>
          </a:r>
          <a:endParaRPr lang="en-US" sz="2400" kern="1200" dirty="0">
            <a:latin typeface="Times New Roman" panose="02020603050405020304" pitchFamily="18" charset="0"/>
            <a:cs typeface="Times New Roman" panose="02020603050405020304" pitchFamily="18" charset="0"/>
          </a:endParaRPr>
        </a:p>
      </dsp:txBody>
      <dsp:txXfrm>
        <a:off x="84570" y="2371547"/>
        <a:ext cx="2921572" cy="736360"/>
      </dsp:txXfrm>
    </dsp:sp>
    <dsp:sp modelId="{75219D0E-AAF6-4388-BB16-2751541CF0F8}">
      <dsp:nvSpPr>
        <dsp:cNvPr id="0" name=""/>
        <dsp:cNvSpPr/>
      </dsp:nvSpPr>
      <dsp:spPr>
        <a:xfrm rot="5580183">
          <a:off x="1366876" y="3151423"/>
          <a:ext cx="295299" cy="351980"/>
        </a:xfrm>
        <a:prstGeom prst="rightArrow">
          <a:avLst>
            <a:gd name="adj1" fmla="val 60000"/>
            <a:gd name="adj2" fmla="val 50000"/>
          </a:avLst>
        </a:prstGeom>
        <a:gradFill rotWithShape="0">
          <a:gsLst>
            <a:gs pos="0">
              <a:schemeClr val="accent1">
                <a:tint val="60000"/>
                <a:hueOff val="0"/>
                <a:satOff val="0"/>
                <a:lumOff val="0"/>
                <a:alphaOff val="0"/>
                <a:tint val="70000"/>
                <a:lumMod val="110000"/>
              </a:schemeClr>
            </a:gs>
            <a:gs pos="100000">
              <a:schemeClr val="accent1">
                <a:tint val="60000"/>
                <a:hueOff val="0"/>
                <a:satOff val="0"/>
                <a:lumOff val="0"/>
                <a:alphaOff val="0"/>
                <a:tint val="82000"/>
                <a:alpha val="7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latin typeface="Times New Roman" panose="02020603050405020304" pitchFamily="18" charset="0"/>
            <a:cs typeface="Times New Roman" panose="02020603050405020304" pitchFamily="18" charset="0"/>
          </a:endParaRPr>
        </a:p>
      </dsp:txBody>
      <dsp:txXfrm rot="-5400000">
        <a:off x="1411253" y="3179824"/>
        <a:ext cx="211188" cy="206709"/>
      </dsp:txXfrm>
    </dsp:sp>
    <dsp:sp modelId="{0C13EBD8-B410-477F-AB37-4EAF84540BA1}">
      <dsp:nvSpPr>
        <dsp:cNvPr id="0" name=""/>
        <dsp:cNvSpPr/>
      </dsp:nvSpPr>
      <dsp:spPr>
        <a:xfrm>
          <a:off x="0" y="3524009"/>
          <a:ext cx="2967390" cy="782178"/>
        </a:xfrm>
        <a:prstGeom prst="roundRect">
          <a:avLst>
            <a:gd name="adj" fmla="val 10000"/>
          </a:avLst>
        </a:prstGeom>
        <a:gradFill rotWithShape="0">
          <a:gsLst>
            <a:gs pos="0">
              <a:schemeClr val="accent1">
                <a:hueOff val="0"/>
                <a:satOff val="0"/>
                <a:lumOff val="0"/>
                <a:alphaOff val="0"/>
                <a:tint val="70000"/>
                <a:lumMod val="110000"/>
              </a:schemeClr>
            </a:gs>
            <a:gs pos="100000">
              <a:schemeClr val="accent1">
                <a:hueOff val="0"/>
                <a:satOff val="0"/>
                <a:lumOff val="0"/>
                <a:alphaOff val="0"/>
                <a:tint val="82000"/>
                <a:alpha val="7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N" sz="2400" kern="1200" dirty="0">
              <a:latin typeface="Times New Roman" panose="02020603050405020304" pitchFamily="18" charset="0"/>
              <a:cs typeface="Times New Roman" panose="02020603050405020304" pitchFamily="18" charset="0"/>
            </a:rPr>
            <a:t>Mask or respirator </a:t>
          </a:r>
          <a:endParaRPr lang="en-US" sz="2400" kern="1200" dirty="0">
            <a:latin typeface="Times New Roman" panose="02020603050405020304" pitchFamily="18" charset="0"/>
            <a:cs typeface="Times New Roman" panose="02020603050405020304" pitchFamily="18" charset="0"/>
          </a:endParaRPr>
        </a:p>
      </dsp:txBody>
      <dsp:txXfrm>
        <a:off x="22909" y="3546918"/>
        <a:ext cx="2921572" cy="736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BA53B-9E8C-4302-8C92-BC0E1258FAD8}">
      <dsp:nvSpPr>
        <dsp:cNvPr id="0" name=""/>
        <dsp:cNvSpPr/>
      </dsp:nvSpPr>
      <dsp:spPr>
        <a:xfrm>
          <a:off x="3998568" y="4417"/>
          <a:ext cx="2590410" cy="82129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a:latin typeface="Times New Roman" pitchFamily="18" charset="0"/>
              <a:cs typeface="Times New Roman" pitchFamily="18" charset="0"/>
            </a:rPr>
            <a:t>Data collection</a:t>
          </a:r>
          <a:endParaRPr lang="en-US" sz="2400" kern="1200" dirty="0">
            <a:latin typeface="Times New Roman" pitchFamily="18" charset="0"/>
            <a:cs typeface="Times New Roman" pitchFamily="18" charset="0"/>
          </a:endParaRPr>
        </a:p>
        <a:p>
          <a:pPr marL="114300" lvl="1" indent="-114300" algn="l" defTabSz="622300">
            <a:lnSpc>
              <a:spcPct val="90000"/>
            </a:lnSpc>
            <a:spcBef>
              <a:spcPct val="0"/>
            </a:spcBef>
            <a:spcAft>
              <a:spcPct val="15000"/>
            </a:spcAft>
            <a:buChar char="••"/>
          </a:pPr>
          <a:endParaRPr lang="en-US" sz="1400" kern="1200"/>
        </a:p>
      </dsp:txBody>
      <dsp:txXfrm>
        <a:off x="4022623" y="28472"/>
        <a:ext cx="2542300" cy="773185"/>
      </dsp:txXfrm>
    </dsp:sp>
    <dsp:sp modelId="{80F082CA-859C-49F3-819E-8FA2EFA8E249}">
      <dsp:nvSpPr>
        <dsp:cNvPr id="0" name=""/>
        <dsp:cNvSpPr/>
      </dsp:nvSpPr>
      <dsp:spPr>
        <a:xfrm rot="5400000">
          <a:off x="5139780" y="846246"/>
          <a:ext cx="307985" cy="3695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182899" y="877045"/>
        <a:ext cx="221749" cy="215590"/>
      </dsp:txXfrm>
    </dsp:sp>
    <dsp:sp modelId="{360264A1-0370-4A46-91DC-F62DC0241F64}">
      <dsp:nvSpPr>
        <dsp:cNvPr id="0" name=""/>
        <dsp:cNvSpPr/>
      </dsp:nvSpPr>
      <dsp:spPr>
        <a:xfrm>
          <a:off x="3998568" y="1236361"/>
          <a:ext cx="2590410" cy="821295"/>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a:latin typeface="Times New Roman" pitchFamily="18" charset="0"/>
              <a:cs typeface="Times New Roman" pitchFamily="18" charset="0"/>
            </a:rPr>
            <a:t>Data analysis</a:t>
          </a:r>
          <a:endParaRPr lang="en-US" sz="2400" kern="1200" dirty="0">
            <a:latin typeface="Times New Roman" pitchFamily="18" charset="0"/>
            <a:cs typeface="Times New Roman" pitchFamily="18" charset="0"/>
          </a:endParaRPr>
        </a:p>
      </dsp:txBody>
      <dsp:txXfrm>
        <a:off x="4022623" y="1260416"/>
        <a:ext cx="2542300" cy="773185"/>
      </dsp:txXfrm>
    </dsp:sp>
    <dsp:sp modelId="{13B958ED-2373-472E-B773-894D6525C203}">
      <dsp:nvSpPr>
        <dsp:cNvPr id="0" name=""/>
        <dsp:cNvSpPr/>
      </dsp:nvSpPr>
      <dsp:spPr>
        <a:xfrm rot="5400000">
          <a:off x="5139780" y="2078189"/>
          <a:ext cx="307985" cy="36958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182899" y="2108988"/>
        <a:ext cx="221749" cy="215590"/>
      </dsp:txXfrm>
    </dsp:sp>
    <dsp:sp modelId="{92C450CE-BA27-4E45-B229-E095D205E76E}">
      <dsp:nvSpPr>
        <dsp:cNvPr id="0" name=""/>
        <dsp:cNvSpPr/>
      </dsp:nvSpPr>
      <dsp:spPr>
        <a:xfrm>
          <a:off x="3998568" y="2468305"/>
          <a:ext cx="2590410" cy="821295"/>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a:latin typeface="Times New Roman" pitchFamily="18" charset="0"/>
              <a:cs typeface="Times New Roman" pitchFamily="18" charset="0"/>
            </a:rPr>
            <a:t>Data interpretation </a:t>
          </a:r>
          <a:endParaRPr lang="en-US" sz="2400" kern="1200" dirty="0">
            <a:latin typeface="Times New Roman" pitchFamily="18" charset="0"/>
            <a:cs typeface="Times New Roman" pitchFamily="18" charset="0"/>
          </a:endParaRPr>
        </a:p>
      </dsp:txBody>
      <dsp:txXfrm>
        <a:off x="4022623" y="2492360"/>
        <a:ext cx="2542300" cy="773185"/>
      </dsp:txXfrm>
    </dsp:sp>
    <dsp:sp modelId="{3F6343C4-7A49-4E21-8815-DE2475ABABF2}">
      <dsp:nvSpPr>
        <dsp:cNvPr id="0" name=""/>
        <dsp:cNvSpPr/>
      </dsp:nvSpPr>
      <dsp:spPr>
        <a:xfrm rot="5400000">
          <a:off x="5139780" y="3310133"/>
          <a:ext cx="307985" cy="36958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5182899" y="3340932"/>
        <a:ext cx="221749" cy="215590"/>
      </dsp:txXfrm>
    </dsp:sp>
    <dsp:sp modelId="{01502BF2-2832-4CBA-ABB9-CCF9D5F656A8}">
      <dsp:nvSpPr>
        <dsp:cNvPr id="0" name=""/>
        <dsp:cNvSpPr/>
      </dsp:nvSpPr>
      <dsp:spPr>
        <a:xfrm>
          <a:off x="3998568" y="3700249"/>
          <a:ext cx="2590410" cy="821295"/>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IN" sz="2400" kern="1200" dirty="0">
              <a:latin typeface="Times New Roman" pitchFamily="18" charset="0"/>
              <a:cs typeface="Times New Roman" pitchFamily="18" charset="0"/>
            </a:rPr>
            <a:t>Data dissemination </a:t>
          </a:r>
          <a:endParaRPr lang="en-US" sz="2400" kern="1200" dirty="0">
            <a:latin typeface="Times New Roman" pitchFamily="18" charset="0"/>
            <a:cs typeface="Times New Roman" pitchFamily="18" charset="0"/>
          </a:endParaRPr>
        </a:p>
      </dsp:txBody>
      <dsp:txXfrm>
        <a:off x="4022623" y="3724304"/>
        <a:ext cx="2542300" cy="7731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E75534-56B3-4A18-82A8-BE72D546FD7D}" type="datetimeFigureOut">
              <a:rPr lang="en-IN" smtClean="0"/>
              <a:t>22-08-2019</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2127C-66EA-4CCF-B5FD-00988C973E69}" type="slidenum">
              <a:rPr lang="en-IN" smtClean="0"/>
              <a:t>‹#›</a:t>
            </a:fld>
            <a:endParaRPr lang="en-IN"/>
          </a:p>
        </p:txBody>
      </p:sp>
    </p:spTree>
    <p:extLst>
      <p:ext uri="{BB962C8B-B14F-4D97-AF65-F5344CB8AC3E}">
        <p14:creationId xmlns:p14="http://schemas.microsoft.com/office/powerpoint/2010/main" val="330419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291A11AD-0E51-42C2-8A1D-E4A1226F47F7}" type="slidenum">
              <a:rPr lang="en-US" smtClean="0"/>
              <a:t>1</a:t>
            </a:fld>
            <a:endParaRPr lang="en-US"/>
          </a:p>
        </p:txBody>
      </p:sp>
    </p:spTree>
    <p:extLst>
      <p:ext uri="{BB962C8B-B14F-4D97-AF65-F5344CB8AC3E}">
        <p14:creationId xmlns:p14="http://schemas.microsoft.com/office/powerpoint/2010/main" val="51537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291A11AD-0E51-42C2-8A1D-E4A1226F47F7}" type="slidenum">
              <a:rPr lang="en-US" smtClean="0"/>
              <a:t>2</a:t>
            </a:fld>
            <a:endParaRPr lang="en-US"/>
          </a:p>
        </p:txBody>
      </p:sp>
    </p:spTree>
    <p:extLst>
      <p:ext uri="{BB962C8B-B14F-4D97-AF65-F5344CB8AC3E}">
        <p14:creationId xmlns:p14="http://schemas.microsoft.com/office/powerpoint/2010/main" val="28859814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8/22/2019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9608" y="1066801"/>
            <a:ext cx="9970517" cy="2421464"/>
          </a:xfrm>
        </p:spPr>
        <p:txBody>
          <a:bodyPr/>
          <a:lstStyle/>
          <a:p>
            <a:r>
              <a:rPr lang="en-US" b="1" dirty="0"/>
              <a:t>Hospital-Acquired Infections</a:t>
            </a:r>
            <a:endParaRPr lang="en-US" dirty="0"/>
          </a:p>
        </p:txBody>
      </p:sp>
      <p:sp>
        <p:nvSpPr>
          <p:cNvPr id="4" name="Subtitle 2"/>
          <p:cNvSpPr txBox="1">
            <a:spLocks/>
          </p:cNvSpPr>
          <p:nvPr/>
        </p:nvSpPr>
        <p:spPr>
          <a:xfrm>
            <a:off x="3652720" y="4447033"/>
            <a:ext cx="8144267" cy="1221640"/>
          </a:xfrm>
          <a:prstGeom prst="rect">
            <a:avLst/>
          </a:prstGeom>
        </p:spPr>
        <p:txBody>
          <a:bodyPr vert="horz" lIns="121920" tIns="60960" rIns="121920" bIns="60960" rtlCol="0">
            <a:normAutofit/>
          </a:bodyPr>
          <a:lstStyle>
            <a:lvl1pPr marL="0" indent="0" algn="r" defTabSz="914400" rtl="0" eaLnBrk="1" latinLnBrk="0" hangingPunct="1">
              <a:spcBef>
                <a:spcPct val="20000"/>
              </a:spcBef>
              <a:buFont typeface="Arial" pitchFamily="34" charset="0"/>
              <a:buNone/>
              <a:defRPr sz="2800" b="0" i="0" kern="1200">
                <a:solidFill>
                  <a:schemeClr val="accent2">
                    <a:lumMod val="50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733" b="1" dirty="0">
              <a:solidFill>
                <a:schemeClr val="tx1"/>
              </a:solidFill>
            </a:endParaRPr>
          </a:p>
        </p:txBody>
      </p:sp>
      <p:sp>
        <p:nvSpPr>
          <p:cNvPr id="6" name="Subtitle 5"/>
          <p:cNvSpPr>
            <a:spLocks noGrp="1"/>
          </p:cNvSpPr>
          <p:nvPr>
            <p:ph type="subTitle" idx="1"/>
          </p:nvPr>
        </p:nvSpPr>
        <p:spPr/>
        <p:txBody>
          <a:bodyPr>
            <a:normAutofit fontScale="92500" lnSpcReduction="10000"/>
          </a:bodyPr>
          <a:lstStyle/>
          <a:p>
            <a:r>
              <a:rPr lang="en-IN" dirty="0"/>
              <a:t>Dr. mohit bhatia</a:t>
            </a:r>
          </a:p>
          <a:p>
            <a:r>
              <a:rPr lang="en-IN" dirty="0"/>
              <a:t>Assistant professor</a:t>
            </a:r>
          </a:p>
          <a:p>
            <a:r>
              <a:rPr lang="en-IN" dirty="0"/>
              <a:t>Department of microbiology</a:t>
            </a:r>
          </a:p>
          <a:p>
            <a:r>
              <a:rPr lang="en-IN" dirty="0"/>
              <a:t>Aiims, rishikesh</a:t>
            </a:r>
          </a:p>
        </p:txBody>
      </p:sp>
      <p:pic>
        <p:nvPicPr>
          <p:cNvPr id="3" name="Picture 2">
            <a:extLst>
              <a:ext uri="{FF2B5EF4-FFF2-40B4-BE49-F238E27FC236}">
                <a16:creationId xmlns="" xmlns:a16="http://schemas.microsoft.com/office/drawing/2014/main" id="{D27AB41D-292C-413D-8180-0280190E0DE9}"/>
              </a:ext>
            </a:extLst>
          </p:cNvPr>
          <p:cNvPicPr>
            <a:picLocks noChangeAspect="1"/>
          </p:cNvPicPr>
          <p:nvPr/>
        </p:nvPicPr>
        <p:blipFill>
          <a:blip r:embed="rId3"/>
          <a:stretch>
            <a:fillRect/>
          </a:stretch>
        </p:blipFill>
        <p:spPr>
          <a:xfrm>
            <a:off x="5241843" y="169334"/>
            <a:ext cx="1548518" cy="1646063"/>
          </a:xfrm>
          <a:prstGeom prst="rect">
            <a:avLst/>
          </a:prstGeom>
        </p:spPr>
      </p:pic>
    </p:spTree>
    <p:extLst>
      <p:ext uri="{BB962C8B-B14F-4D97-AF65-F5344CB8AC3E}">
        <p14:creationId xmlns:p14="http://schemas.microsoft.com/office/powerpoint/2010/main" val="4147988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434" y="309197"/>
            <a:ext cx="12407805" cy="814427"/>
          </a:xfrm>
        </p:spPr>
        <p:txBody>
          <a:bodyPr>
            <a:normAutofit fontScale="90000"/>
          </a:bodyPr>
          <a:lstStyle/>
          <a:p>
            <a:r>
              <a:rPr lang="en-US" b="1" dirty="0"/>
              <a:t> Modes of transmission of hospital-acquired pathogens.</a:t>
            </a:r>
            <a:br>
              <a:rPr lang="en-US" b="1" dirty="0"/>
            </a:b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674349034"/>
              </p:ext>
            </p:extLst>
          </p:nvPr>
        </p:nvGraphicFramePr>
        <p:xfrm>
          <a:off x="256434" y="1679339"/>
          <a:ext cx="11679134" cy="4206240"/>
        </p:xfrm>
        <a:graphic>
          <a:graphicData uri="http://schemas.openxmlformats.org/drawingml/2006/table">
            <a:tbl>
              <a:tblPr firstRow="1" firstCol="1" bandRow="1">
                <a:tableStyleId>{E8B1032C-EA38-4F05-BA0D-38AFFFC7BED3}</a:tableStyleId>
              </a:tblPr>
              <a:tblGrid>
                <a:gridCol w="554187">
                  <a:extLst>
                    <a:ext uri="{9D8B030D-6E8A-4147-A177-3AD203B41FA5}">
                      <a16:colId xmlns="" xmlns:a16="http://schemas.microsoft.com/office/drawing/2014/main" val="20000"/>
                    </a:ext>
                  </a:extLst>
                </a:gridCol>
                <a:gridCol w="2285395">
                  <a:extLst>
                    <a:ext uri="{9D8B030D-6E8A-4147-A177-3AD203B41FA5}">
                      <a16:colId xmlns="" xmlns:a16="http://schemas.microsoft.com/office/drawing/2014/main" val="20001"/>
                    </a:ext>
                  </a:extLst>
                </a:gridCol>
                <a:gridCol w="8839552">
                  <a:extLst>
                    <a:ext uri="{9D8B030D-6E8A-4147-A177-3AD203B41FA5}">
                      <a16:colId xmlns="" xmlns:a16="http://schemas.microsoft.com/office/drawing/2014/main" val="20002"/>
                    </a:ext>
                  </a:extLst>
                </a:gridCol>
              </a:tblGrid>
              <a:tr h="345440">
                <a:tc gridSpan="2">
                  <a:txBody>
                    <a:bodyPr/>
                    <a:lstStyle/>
                    <a:p>
                      <a:pPr algn="just">
                        <a:lnSpc>
                          <a:spcPct val="100000"/>
                        </a:lnSpc>
                        <a:spcAft>
                          <a:spcPts val="0"/>
                        </a:spcAft>
                      </a:pPr>
                      <a:r>
                        <a:rPr lang="en-IN" sz="2300" dirty="0">
                          <a:effectLst/>
                        </a:rPr>
                        <a:t>Route</a:t>
                      </a:r>
                      <a:endParaRPr lang="en-IN" sz="2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IN"/>
                    </a:p>
                  </a:txBody>
                  <a:tcPr/>
                </a:tc>
                <a:tc>
                  <a:txBody>
                    <a:bodyPr/>
                    <a:lstStyle/>
                    <a:p>
                      <a:pPr algn="just">
                        <a:lnSpc>
                          <a:spcPct val="100000"/>
                        </a:lnSpc>
                        <a:spcAft>
                          <a:spcPts val="0"/>
                        </a:spcAft>
                      </a:pPr>
                      <a:r>
                        <a:rPr lang="en-IN" sz="2300">
                          <a:effectLst/>
                        </a:rPr>
                        <a:t>Description</a:t>
                      </a:r>
                      <a:endParaRPr lang="en-IN" sz="2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0"/>
                  </a:ext>
                </a:extLst>
              </a:tr>
              <a:tr h="345440">
                <a:tc gridSpan="2">
                  <a:txBody>
                    <a:bodyPr/>
                    <a:lstStyle/>
                    <a:p>
                      <a:pPr algn="just">
                        <a:lnSpc>
                          <a:spcPct val="100000"/>
                        </a:lnSpc>
                        <a:spcAft>
                          <a:spcPts val="0"/>
                        </a:spcAft>
                      </a:pPr>
                      <a:r>
                        <a:rPr lang="en-IN" sz="2300" dirty="0">
                          <a:effectLst/>
                        </a:rPr>
                        <a:t>Inhalational mode</a:t>
                      </a:r>
                      <a:endParaRPr lang="en-IN" sz="2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IN"/>
                    </a:p>
                  </a:txBody>
                  <a:tcPr/>
                </a:tc>
                <a:tc>
                  <a:txBody>
                    <a:bodyPr/>
                    <a:lstStyle/>
                    <a:p>
                      <a:pPr algn="just">
                        <a:lnSpc>
                          <a:spcPct val="100000"/>
                        </a:lnSpc>
                        <a:spcAft>
                          <a:spcPts val="0"/>
                        </a:spcAft>
                      </a:pPr>
                      <a:r>
                        <a:rPr lang="en-IN" sz="2300" dirty="0">
                          <a:effectLst/>
                        </a:rPr>
                        <a:t> </a:t>
                      </a:r>
                      <a:endParaRPr lang="en-IN" sz="2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1"/>
                  </a:ext>
                </a:extLst>
              </a:tr>
              <a:tr h="1727200">
                <a:tc>
                  <a:txBody>
                    <a:bodyPr/>
                    <a:lstStyle/>
                    <a:p>
                      <a:pPr algn="just">
                        <a:lnSpc>
                          <a:spcPct val="100000"/>
                        </a:lnSpc>
                        <a:spcAft>
                          <a:spcPts val="0"/>
                        </a:spcAft>
                      </a:pPr>
                      <a:r>
                        <a:rPr lang="en-IN" sz="2300">
                          <a:effectLst/>
                        </a:rPr>
                        <a:t> </a:t>
                      </a:r>
                      <a:endParaRPr lang="en-IN" sz="2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dirty="0">
                          <a:effectLst/>
                        </a:rPr>
                        <a:t>Droplet transmission</a:t>
                      </a:r>
                      <a:endParaRPr lang="en-IN" sz="2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dirty="0">
                          <a:effectLst/>
                        </a:rPr>
                        <a:t>Droplets of &gt;5 µm size can travel for shorter distance (&lt;3 feet).</a:t>
                      </a:r>
                    </a:p>
                    <a:p>
                      <a:pPr marL="342900" lvl="0" indent="-342900" algn="just">
                        <a:lnSpc>
                          <a:spcPct val="100000"/>
                        </a:lnSpc>
                        <a:spcAft>
                          <a:spcPts val="0"/>
                        </a:spcAft>
                        <a:buFont typeface="Symbol" panose="05050102010706020507" pitchFamily="18" charset="2"/>
                        <a:buChar char=""/>
                      </a:pPr>
                      <a:r>
                        <a:rPr lang="en-IN" sz="2300" dirty="0">
                          <a:effectLst/>
                        </a:rPr>
                        <a:t>Generated while coughing, sneezing, and talking</a:t>
                      </a:r>
                    </a:p>
                    <a:p>
                      <a:pPr marL="342900" lvl="0" indent="-342900" algn="just">
                        <a:lnSpc>
                          <a:spcPct val="100000"/>
                        </a:lnSpc>
                        <a:spcAft>
                          <a:spcPts val="0"/>
                        </a:spcAft>
                        <a:buFont typeface="Symbol" panose="05050102010706020507" pitchFamily="18" charset="2"/>
                        <a:buChar char=""/>
                      </a:pPr>
                      <a:r>
                        <a:rPr lang="en-IN" sz="2300" dirty="0">
                          <a:effectLst/>
                        </a:rPr>
                        <a:t>Propelled for a short distance through the air and deposited on the host's body.</a:t>
                      </a:r>
                    </a:p>
                    <a:p>
                      <a:pPr marL="342900" lvl="0" indent="-342900" algn="just">
                        <a:lnSpc>
                          <a:spcPct val="100000"/>
                        </a:lnSpc>
                        <a:spcAft>
                          <a:spcPts val="0"/>
                        </a:spcAft>
                        <a:buFont typeface="Symbol" panose="05050102010706020507" pitchFamily="18" charset="2"/>
                        <a:buChar char=""/>
                      </a:pPr>
                      <a:r>
                        <a:rPr lang="en-IN" sz="2300" dirty="0" err="1">
                          <a:effectLst/>
                        </a:rPr>
                        <a:t>E.g</a:t>
                      </a:r>
                      <a:r>
                        <a:rPr lang="en-IN" sz="2300" dirty="0">
                          <a:effectLst/>
                        </a:rPr>
                        <a:t> -bacterial meningitis, diphtheria, respiratory syncytial virus, etc.</a:t>
                      </a:r>
                      <a:endParaRPr lang="en-IN" sz="2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2"/>
                  </a:ext>
                </a:extLst>
              </a:tr>
              <a:tr h="1727200">
                <a:tc>
                  <a:txBody>
                    <a:bodyPr/>
                    <a:lstStyle/>
                    <a:p>
                      <a:pPr algn="just">
                        <a:lnSpc>
                          <a:spcPct val="100000"/>
                        </a:lnSpc>
                        <a:spcAft>
                          <a:spcPts val="0"/>
                        </a:spcAft>
                      </a:pPr>
                      <a:r>
                        <a:rPr lang="en-IN" sz="2300">
                          <a:effectLst/>
                        </a:rPr>
                        <a:t> </a:t>
                      </a:r>
                      <a:endParaRPr lang="en-IN" sz="2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u="none" strike="noStrike" dirty="0">
                          <a:effectLst/>
                        </a:rPr>
                        <a:t>Airborne transmission</a:t>
                      </a:r>
                      <a:endParaRPr lang="en-IN" sz="2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dirty="0">
                          <a:effectLst/>
                        </a:rPr>
                        <a:t>Airborne droplet nuclei (≤ 5 </a:t>
                      </a:r>
                      <a:r>
                        <a:rPr lang="en-IN" sz="2300" u="none" strike="noStrike" dirty="0">
                          <a:effectLst/>
                        </a:rPr>
                        <a:t>µm</a:t>
                      </a:r>
                      <a:r>
                        <a:rPr lang="en-IN" sz="2300" dirty="0">
                          <a:effectLst/>
                        </a:rPr>
                        <a:t>  size) or dust particles</a:t>
                      </a:r>
                    </a:p>
                    <a:p>
                      <a:pPr algn="just">
                        <a:lnSpc>
                          <a:spcPct val="100000"/>
                        </a:lnSpc>
                        <a:spcAft>
                          <a:spcPts val="0"/>
                        </a:spcAft>
                      </a:pPr>
                      <a:r>
                        <a:rPr lang="en-IN" sz="2300" dirty="0">
                          <a:effectLst/>
                        </a:rPr>
                        <a:t>Remain suspended in the air for long time and can travel longer distance. </a:t>
                      </a:r>
                    </a:p>
                    <a:p>
                      <a:pPr marL="342900" lvl="0" indent="-342900" algn="just">
                        <a:lnSpc>
                          <a:spcPct val="100000"/>
                        </a:lnSpc>
                        <a:spcAft>
                          <a:spcPts val="0"/>
                        </a:spcAft>
                        <a:buFont typeface="Symbol" panose="05050102010706020507" pitchFamily="18" charset="2"/>
                        <a:buChar char=""/>
                      </a:pPr>
                      <a:r>
                        <a:rPr lang="en-IN" sz="2300" dirty="0">
                          <a:effectLst/>
                        </a:rPr>
                        <a:t>This is more efficient mode than droplet transmission.</a:t>
                      </a:r>
                    </a:p>
                    <a:p>
                      <a:pPr marL="342900" lvl="0" indent="-342900" algn="just">
                        <a:lnSpc>
                          <a:spcPct val="100000"/>
                        </a:lnSpc>
                        <a:spcAft>
                          <a:spcPts val="0"/>
                        </a:spcAft>
                        <a:buFont typeface="Symbol" panose="05050102010706020507" pitchFamily="18" charset="2"/>
                        <a:buChar char=""/>
                      </a:pPr>
                      <a:r>
                        <a:rPr lang="en-IN" sz="2300" dirty="0">
                          <a:effectLst/>
                        </a:rPr>
                        <a:t>E.g. </a:t>
                      </a:r>
                      <a:r>
                        <a:rPr lang="en-IN" sz="2300" i="1" u="none" strike="noStrike" dirty="0">
                          <a:effectLst/>
                        </a:rPr>
                        <a:t>Legionella</a:t>
                      </a:r>
                      <a:r>
                        <a:rPr lang="en-IN" sz="2300" dirty="0">
                          <a:effectLst/>
                        </a:rPr>
                        <a:t>, </a:t>
                      </a:r>
                      <a:r>
                        <a:rPr lang="en-IN" sz="2300" i="1" u="none" strike="noStrike" dirty="0">
                          <a:effectLst/>
                        </a:rPr>
                        <a:t>Mycobacterium</a:t>
                      </a:r>
                      <a:r>
                        <a:rPr lang="en-IN" sz="2300" i="1" u="none" strike="noStrike" baseline="0" dirty="0">
                          <a:effectLst/>
                        </a:rPr>
                        <a:t> </a:t>
                      </a:r>
                      <a:r>
                        <a:rPr lang="en-IN" sz="2300" i="1" u="none" strike="noStrike" dirty="0">
                          <a:effectLst/>
                        </a:rPr>
                        <a:t>tuberculosis</a:t>
                      </a:r>
                      <a:r>
                        <a:rPr lang="en-IN" sz="2300" dirty="0">
                          <a:effectLst/>
                        </a:rPr>
                        <a:t>, </a:t>
                      </a:r>
                      <a:r>
                        <a:rPr lang="en-IN" sz="2300" u="none" strike="noStrike" dirty="0">
                          <a:effectLst/>
                        </a:rPr>
                        <a:t>measles</a:t>
                      </a:r>
                      <a:r>
                        <a:rPr lang="en-IN" sz="2300" dirty="0">
                          <a:effectLst/>
                        </a:rPr>
                        <a:t> and </a:t>
                      </a:r>
                      <a:r>
                        <a:rPr lang="en-IN" sz="2300" u="none" strike="noStrike" dirty="0">
                          <a:effectLst/>
                        </a:rPr>
                        <a:t>varicella</a:t>
                      </a:r>
                      <a:r>
                        <a:rPr lang="en-IN" sz="2300" dirty="0">
                          <a:effectLst/>
                        </a:rPr>
                        <a:t> viruses.</a:t>
                      </a:r>
                      <a:endParaRPr lang="en-IN" sz="2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824638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80" y="344708"/>
            <a:ext cx="12407805" cy="814427"/>
          </a:xfrm>
        </p:spPr>
        <p:txBody>
          <a:bodyPr>
            <a:normAutofit fontScale="90000"/>
          </a:bodyPr>
          <a:lstStyle/>
          <a:p>
            <a:r>
              <a:rPr lang="en-US" b="1" dirty="0"/>
              <a:t> Modes of transmission of hospital-acquired pathogens</a:t>
            </a:r>
            <a:br>
              <a:rPr lang="en-US" b="1" dirty="0"/>
            </a:br>
            <a:endParaRPr lang="en-US" b="1" dirty="0"/>
          </a:p>
        </p:txBody>
      </p:sp>
      <p:graphicFrame>
        <p:nvGraphicFramePr>
          <p:cNvPr id="5" name="Content Placeholder 3">
            <a:extLst>
              <a:ext uri="{FF2B5EF4-FFF2-40B4-BE49-F238E27FC236}">
                <a16:creationId xmlns="" xmlns:a16="http://schemas.microsoft.com/office/drawing/2014/main" id="{F27BCF97-CDB3-433B-A692-C86EFD35C2FC}"/>
              </a:ext>
            </a:extLst>
          </p:cNvPr>
          <p:cNvGraphicFramePr>
            <a:graphicFrameLocks/>
          </p:cNvGraphicFramePr>
          <p:nvPr/>
        </p:nvGraphicFramePr>
        <p:xfrm>
          <a:off x="395014" y="2003753"/>
          <a:ext cx="11679133" cy="2722648"/>
        </p:xfrm>
        <a:graphic>
          <a:graphicData uri="http://schemas.openxmlformats.org/drawingml/2006/table">
            <a:tbl>
              <a:tblPr firstRow="1" firstCol="1" bandRow="1">
                <a:tableStyleId>{E8B1032C-EA38-4F05-BA0D-38AFFFC7BED3}</a:tableStyleId>
              </a:tblPr>
              <a:tblGrid>
                <a:gridCol w="2839581">
                  <a:extLst>
                    <a:ext uri="{9D8B030D-6E8A-4147-A177-3AD203B41FA5}">
                      <a16:colId xmlns="" xmlns:a16="http://schemas.microsoft.com/office/drawing/2014/main" val="99868480"/>
                    </a:ext>
                  </a:extLst>
                </a:gridCol>
                <a:gridCol w="8839552">
                  <a:extLst>
                    <a:ext uri="{9D8B030D-6E8A-4147-A177-3AD203B41FA5}">
                      <a16:colId xmlns="" xmlns:a16="http://schemas.microsoft.com/office/drawing/2014/main" val="231140193"/>
                    </a:ext>
                  </a:extLst>
                </a:gridCol>
              </a:tblGrid>
              <a:tr h="345440">
                <a:tc>
                  <a:txBody>
                    <a:bodyPr/>
                    <a:lstStyle/>
                    <a:p>
                      <a:pPr algn="just">
                        <a:lnSpc>
                          <a:spcPct val="100000"/>
                        </a:lnSpc>
                        <a:spcAft>
                          <a:spcPts val="0"/>
                        </a:spcAft>
                      </a:pPr>
                      <a:r>
                        <a:rPr lang="en-IN" sz="2300" dirty="0">
                          <a:effectLst/>
                        </a:rPr>
                        <a:t>Route</a:t>
                      </a:r>
                      <a:endParaRPr lang="en-IN" sz="2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a:effectLst/>
                        </a:rPr>
                        <a:t>Description</a:t>
                      </a:r>
                      <a:endParaRPr lang="en-IN" sz="2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3952658810"/>
                  </a:ext>
                </a:extLst>
              </a:tr>
              <a:tr h="1442720">
                <a:tc>
                  <a:txBody>
                    <a:bodyPr/>
                    <a:lstStyle/>
                    <a:p>
                      <a:pPr algn="just">
                        <a:lnSpc>
                          <a:spcPct val="100000"/>
                        </a:lnSpc>
                        <a:spcAft>
                          <a:spcPts val="0"/>
                        </a:spcAft>
                      </a:pPr>
                      <a:r>
                        <a:rPr lang="en-IN" sz="2300" dirty="0">
                          <a:effectLst/>
                        </a:rPr>
                        <a:t>Vector</a:t>
                      </a:r>
                      <a:endParaRPr lang="en-IN" sz="2300" dirty="0">
                        <a:effectLst/>
                        <a:latin typeface="Times New Roman" panose="02020603050405020304" pitchFamily="18" charset="0"/>
                        <a:ea typeface="Calibri" panose="020F0502020204030204" pitchFamily="34" charset="0"/>
                      </a:endParaRPr>
                    </a:p>
                  </a:txBody>
                  <a:tcPr marL="68580" marR="68580" marT="0" marB="0"/>
                </a:tc>
                <a:tc>
                  <a:txBody>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IN" sz="2300" dirty="0">
                          <a:effectLst/>
                        </a:rPr>
                        <a:t>Via vectors </a:t>
                      </a:r>
                      <a:r>
                        <a:rPr lang="en-US" sz="2400" kern="1200" dirty="0">
                          <a:solidFill>
                            <a:schemeClr val="tx1"/>
                          </a:solidFill>
                          <a:latin typeface="+mn-lt"/>
                          <a:ea typeface="+mn-ea"/>
                          <a:cs typeface="+mn-cs"/>
                        </a:rPr>
                        <a:t>such as mosquitoes, flies, etc. carrying the microorganisms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R</a:t>
                      </a:r>
                      <a:r>
                        <a:rPr lang="en-IN" sz="2300" dirty="0">
                          <a:effectLst/>
                        </a:rPr>
                        <a:t>are mode</a:t>
                      </a:r>
                    </a:p>
                    <a:p>
                      <a:pPr algn="just">
                        <a:lnSpc>
                          <a:spcPct val="100000"/>
                        </a:lnSpc>
                        <a:spcAft>
                          <a:spcPts val="0"/>
                        </a:spcAft>
                      </a:pPr>
                      <a:endParaRPr lang="en-IN" sz="2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3561116258"/>
                  </a:ext>
                </a:extLst>
              </a:tr>
              <a:tr h="924328">
                <a:tc>
                  <a:txBody>
                    <a:bodyPr/>
                    <a:lstStyle/>
                    <a:p>
                      <a:pPr algn="just">
                        <a:lnSpc>
                          <a:spcPct val="100000"/>
                        </a:lnSpc>
                        <a:spcAft>
                          <a:spcPts val="0"/>
                        </a:spcAft>
                      </a:pPr>
                      <a:r>
                        <a:rPr lang="en-IN" sz="2300" dirty="0">
                          <a:effectLst/>
                        </a:rPr>
                        <a:t>Common vehicle</a:t>
                      </a:r>
                      <a:endParaRPr lang="en-IN" sz="2300" dirty="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dirty="0">
                          <a:effectLst/>
                        </a:rPr>
                        <a:t>such as food, water, medications, devices, and equipment.</a:t>
                      </a:r>
                      <a:endParaRPr lang="en-IN" sz="2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463792708"/>
                  </a:ext>
                </a:extLst>
              </a:tr>
            </a:tbl>
          </a:graphicData>
        </a:graphic>
      </p:graphicFrame>
    </p:spTree>
    <p:extLst>
      <p:ext uri="{BB962C8B-B14F-4D97-AF65-F5344CB8AC3E}">
        <p14:creationId xmlns:p14="http://schemas.microsoft.com/office/powerpoint/2010/main" val="4080157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MAJOR TYPES OF HAIs </a:t>
            </a:r>
          </a:p>
        </p:txBody>
      </p:sp>
      <p:sp>
        <p:nvSpPr>
          <p:cNvPr id="3" name="Content Placeholder 2"/>
          <p:cNvSpPr>
            <a:spLocks noGrp="1"/>
          </p:cNvSpPr>
          <p:nvPr>
            <p:ph idx="1"/>
          </p:nvPr>
        </p:nvSpPr>
        <p:spPr>
          <a:xfrm>
            <a:off x="395013" y="1673407"/>
            <a:ext cx="10994760" cy="3715340"/>
          </a:xfrm>
        </p:spPr>
        <p:txBody>
          <a:bodyPr>
            <a:normAutofit/>
          </a:bodyPr>
          <a:lstStyle/>
          <a:p>
            <a:r>
              <a:rPr lang="en-US" sz="2800" dirty="0"/>
              <a:t>Catheter-associated urinary tract infection (CAUTI)</a:t>
            </a:r>
          </a:p>
          <a:p>
            <a:r>
              <a:rPr lang="en-US" sz="2800" dirty="0"/>
              <a:t>Central line-associated blood stream infection (CLABSI) </a:t>
            </a:r>
          </a:p>
          <a:p>
            <a:r>
              <a:rPr lang="en-US" sz="2800" dirty="0"/>
              <a:t>Ventilator-associated pneumonia (VAP)</a:t>
            </a:r>
          </a:p>
          <a:p>
            <a:r>
              <a:rPr lang="fr-FR" sz="2800" dirty="0"/>
              <a:t>Surgical site infection (SSI).</a:t>
            </a:r>
          </a:p>
          <a:p>
            <a:endParaRPr lang="en-US" dirty="0"/>
          </a:p>
        </p:txBody>
      </p:sp>
    </p:spTree>
    <p:extLst>
      <p:ext uri="{BB962C8B-B14F-4D97-AF65-F5344CB8AC3E}">
        <p14:creationId xmlns:p14="http://schemas.microsoft.com/office/powerpoint/2010/main" val="3266726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1" y="578507"/>
            <a:ext cx="10994760" cy="814427"/>
          </a:xfrm>
        </p:spPr>
        <p:txBody>
          <a:bodyPr>
            <a:normAutofit fontScale="90000"/>
          </a:bodyPr>
          <a:lstStyle/>
          <a:p>
            <a:r>
              <a:rPr lang="en-US" b="1" dirty="0"/>
              <a:t>Catheter-associated urinary tract infection (CAUTI)</a:t>
            </a:r>
            <a:br>
              <a:rPr lang="en-US" b="1" dirty="0"/>
            </a:br>
            <a:endParaRPr lang="en-US" b="1" dirty="0"/>
          </a:p>
        </p:txBody>
      </p:sp>
      <p:sp>
        <p:nvSpPr>
          <p:cNvPr id="3" name="Content Placeholder 2"/>
          <p:cNvSpPr>
            <a:spLocks noGrp="1"/>
          </p:cNvSpPr>
          <p:nvPr>
            <p:ph idx="1"/>
          </p:nvPr>
        </p:nvSpPr>
        <p:spPr>
          <a:xfrm>
            <a:off x="191407" y="1533170"/>
            <a:ext cx="10994760" cy="4682945"/>
          </a:xfrm>
        </p:spPr>
        <p:txBody>
          <a:bodyPr>
            <a:normAutofit/>
          </a:bodyPr>
          <a:lstStyle/>
          <a:p>
            <a:pPr marL="0" indent="0">
              <a:lnSpc>
                <a:spcPct val="150000"/>
              </a:lnSpc>
              <a:buNone/>
            </a:pPr>
            <a:r>
              <a:rPr lang="en-IN" sz="2400" b="1" dirty="0"/>
              <a:t>Risk factors</a:t>
            </a:r>
            <a:r>
              <a:rPr lang="en-IN" sz="2400" dirty="0"/>
              <a:t> </a:t>
            </a:r>
          </a:p>
          <a:p>
            <a:pPr>
              <a:lnSpc>
                <a:spcPct val="150000"/>
              </a:lnSpc>
            </a:pPr>
            <a:r>
              <a:rPr lang="en-IN" sz="2400" dirty="0"/>
              <a:t>Advanced age</a:t>
            </a:r>
          </a:p>
          <a:p>
            <a:pPr>
              <a:lnSpc>
                <a:spcPct val="150000"/>
              </a:lnSpc>
            </a:pPr>
            <a:r>
              <a:rPr lang="en-IN" sz="2400" dirty="0"/>
              <a:t>Female gender</a:t>
            </a:r>
          </a:p>
          <a:p>
            <a:pPr>
              <a:lnSpc>
                <a:spcPct val="150000"/>
              </a:lnSpc>
            </a:pPr>
            <a:r>
              <a:rPr lang="en-IN" sz="2400" dirty="0"/>
              <a:t>Severe underlying disease</a:t>
            </a:r>
          </a:p>
          <a:p>
            <a:pPr>
              <a:lnSpc>
                <a:spcPct val="150000"/>
              </a:lnSpc>
            </a:pPr>
            <a:r>
              <a:rPr lang="en-IN" sz="2400" dirty="0"/>
              <a:t>Placement of a urinary catheter for &gt; 2 days.</a:t>
            </a:r>
          </a:p>
          <a:p>
            <a:endParaRPr lang="en-US" dirty="0"/>
          </a:p>
        </p:txBody>
      </p:sp>
    </p:spTree>
    <p:extLst>
      <p:ext uri="{BB962C8B-B14F-4D97-AF65-F5344CB8AC3E}">
        <p14:creationId xmlns:p14="http://schemas.microsoft.com/office/powerpoint/2010/main" val="927154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82DA73-5022-4481-BE69-50E81678BA8D}"/>
              </a:ext>
            </a:extLst>
          </p:cNvPr>
          <p:cNvSpPr>
            <a:spLocks noGrp="1"/>
          </p:cNvSpPr>
          <p:nvPr>
            <p:ph type="title"/>
          </p:nvPr>
        </p:nvSpPr>
        <p:spPr/>
        <p:txBody>
          <a:bodyPr>
            <a:normAutofit/>
          </a:bodyPr>
          <a:lstStyle/>
          <a:p>
            <a:r>
              <a:rPr lang="en-IN" b="1" dirty="0"/>
              <a:t>CAUTI (cont..)</a:t>
            </a:r>
          </a:p>
        </p:txBody>
      </p:sp>
      <p:sp>
        <p:nvSpPr>
          <p:cNvPr id="3" name="Content Placeholder 2">
            <a:extLst>
              <a:ext uri="{FF2B5EF4-FFF2-40B4-BE49-F238E27FC236}">
                <a16:creationId xmlns="" xmlns:a16="http://schemas.microsoft.com/office/drawing/2014/main" id="{50A3480D-E18D-431E-BCF8-ECF4C9E3EBA3}"/>
              </a:ext>
            </a:extLst>
          </p:cNvPr>
          <p:cNvSpPr>
            <a:spLocks noGrp="1"/>
          </p:cNvSpPr>
          <p:nvPr>
            <p:ph idx="1"/>
          </p:nvPr>
        </p:nvSpPr>
        <p:spPr>
          <a:xfrm>
            <a:off x="395013" y="1596541"/>
            <a:ext cx="10994760" cy="4682945"/>
          </a:xfrm>
        </p:spPr>
        <p:txBody>
          <a:bodyPr>
            <a:normAutofit/>
          </a:bodyPr>
          <a:lstStyle/>
          <a:p>
            <a:pPr marL="0" indent="0">
              <a:lnSpc>
                <a:spcPct val="150000"/>
              </a:lnSpc>
              <a:buNone/>
            </a:pPr>
            <a:r>
              <a:rPr lang="en-IN" sz="2400" b="1" dirty="0"/>
              <a:t>Organisms</a:t>
            </a:r>
          </a:p>
          <a:p>
            <a:pPr>
              <a:lnSpc>
                <a:spcPct val="150000"/>
              </a:lnSpc>
            </a:pPr>
            <a:r>
              <a:rPr lang="en-IN" sz="2400" dirty="0"/>
              <a:t>Gram negative rods -majority of hospital acquired UTIs</a:t>
            </a:r>
          </a:p>
          <a:p>
            <a:pPr>
              <a:lnSpc>
                <a:spcPct val="150000"/>
              </a:lnSpc>
            </a:pPr>
            <a:r>
              <a:rPr lang="en-IN" sz="2400" dirty="0"/>
              <a:t> </a:t>
            </a:r>
            <a:r>
              <a:rPr lang="en-IN" sz="2400" i="1" dirty="0"/>
              <a:t>E.coli</a:t>
            </a:r>
            <a:r>
              <a:rPr lang="en-IN" sz="2400" dirty="0"/>
              <a:t> is the MC organism implicated. </a:t>
            </a:r>
          </a:p>
          <a:p>
            <a:pPr>
              <a:lnSpc>
                <a:spcPct val="150000"/>
              </a:lnSpc>
            </a:pPr>
            <a:r>
              <a:rPr lang="en-IN" sz="2400" dirty="0"/>
              <a:t>Gram-positive bacteria –may also cause UTI</a:t>
            </a:r>
          </a:p>
          <a:p>
            <a:pPr>
              <a:lnSpc>
                <a:spcPct val="150000"/>
              </a:lnSpc>
            </a:pPr>
            <a:r>
              <a:rPr lang="en-IN" sz="2400" i="1" dirty="0"/>
              <a:t>S.aureus</a:t>
            </a:r>
            <a:r>
              <a:rPr lang="en-IN" sz="2400" dirty="0"/>
              <a:t>, enterococci - occasionally cause CAUTI.</a:t>
            </a:r>
          </a:p>
          <a:p>
            <a:endParaRPr lang="en-IN" dirty="0"/>
          </a:p>
        </p:txBody>
      </p:sp>
    </p:spTree>
    <p:extLst>
      <p:ext uri="{BB962C8B-B14F-4D97-AF65-F5344CB8AC3E}">
        <p14:creationId xmlns:p14="http://schemas.microsoft.com/office/powerpoint/2010/main" val="314558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5E5BAF1-43F3-482C-9CA9-347C76523C6A}"/>
              </a:ext>
            </a:extLst>
          </p:cNvPr>
          <p:cNvSpPr>
            <a:spLocks noGrp="1"/>
          </p:cNvSpPr>
          <p:nvPr>
            <p:ph type="title"/>
          </p:nvPr>
        </p:nvSpPr>
        <p:spPr/>
        <p:txBody>
          <a:bodyPr>
            <a:normAutofit/>
          </a:bodyPr>
          <a:lstStyle/>
          <a:p>
            <a:r>
              <a:rPr lang="en-IN" b="1" dirty="0"/>
              <a:t>Central line associated blood stream infection</a:t>
            </a:r>
            <a:br>
              <a:rPr lang="en-IN" b="1" dirty="0"/>
            </a:br>
            <a:r>
              <a:rPr lang="en-IN" b="1" dirty="0"/>
              <a:t>(CLABSI)</a:t>
            </a:r>
            <a:endParaRPr lang="en-IN" dirty="0"/>
          </a:p>
        </p:txBody>
      </p:sp>
      <p:sp>
        <p:nvSpPr>
          <p:cNvPr id="3" name="Content Placeholder 2">
            <a:extLst>
              <a:ext uri="{FF2B5EF4-FFF2-40B4-BE49-F238E27FC236}">
                <a16:creationId xmlns="" xmlns:a16="http://schemas.microsoft.com/office/drawing/2014/main" id="{10123517-F6A2-4E1C-BD3A-3BA709FC6F39}"/>
              </a:ext>
            </a:extLst>
          </p:cNvPr>
          <p:cNvSpPr>
            <a:spLocks noGrp="1"/>
          </p:cNvSpPr>
          <p:nvPr>
            <p:ph idx="1"/>
          </p:nvPr>
        </p:nvSpPr>
        <p:spPr>
          <a:xfrm>
            <a:off x="80518" y="1596541"/>
            <a:ext cx="11716468" cy="4682945"/>
          </a:xfrm>
        </p:spPr>
        <p:txBody>
          <a:bodyPr/>
          <a:lstStyle/>
          <a:p>
            <a:pPr>
              <a:lnSpc>
                <a:spcPct val="150000"/>
              </a:lnSpc>
            </a:pPr>
            <a:r>
              <a:rPr lang="en-IN" sz="2400" b="1" dirty="0"/>
              <a:t>Organisms</a:t>
            </a:r>
          </a:p>
          <a:p>
            <a:pPr lvl="1">
              <a:lnSpc>
                <a:spcPct val="150000"/>
              </a:lnSpc>
              <a:buFont typeface="Courier New" panose="02070309020205020404" pitchFamily="49" charset="0"/>
              <a:buChar char="o"/>
            </a:pPr>
            <a:r>
              <a:rPr lang="en-IN" sz="2400" dirty="0"/>
              <a:t>CoNS, and </a:t>
            </a:r>
            <a:r>
              <a:rPr lang="en-IN" sz="2400" i="1" dirty="0"/>
              <a:t>S.aureus</a:t>
            </a:r>
            <a:r>
              <a:rPr lang="en-IN" sz="2400" dirty="0"/>
              <a:t> – Most common</a:t>
            </a:r>
          </a:p>
          <a:p>
            <a:pPr lvl="1">
              <a:lnSpc>
                <a:spcPct val="150000"/>
              </a:lnSpc>
              <a:buFont typeface="Courier New" panose="02070309020205020404" pitchFamily="49" charset="0"/>
              <a:buChar char="o"/>
            </a:pPr>
            <a:r>
              <a:rPr lang="en-IN" sz="2400" dirty="0"/>
              <a:t>Followed by gram-negative rods and </a:t>
            </a:r>
            <a:r>
              <a:rPr lang="en-IN" sz="2400" i="1" dirty="0"/>
              <a:t>Candida</a:t>
            </a:r>
            <a:r>
              <a:rPr lang="en-IN" sz="2400" dirty="0"/>
              <a:t>.</a:t>
            </a:r>
          </a:p>
          <a:p>
            <a:endParaRPr lang="en-IN" dirty="0"/>
          </a:p>
        </p:txBody>
      </p:sp>
    </p:spTree>
    <p:extLst>
      <p:ext uri="{BB962C8B-B14F-4D97-AF65-F5344CB8AC3E}">
        <p14:creationId xmlns:p14="http://schemas.microsoft.com/office/powerpoint/2010/main" val="729278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924" y="68062"/>
            <a:ext cx="10131425" cy="1456267"/>
          </a:xfrm>
        </p:spPr>
        <p:txBody>
          <a:bodyPr>
            <a:normAutofit/>
          </a:bodyPr>
          <a:lstStyle/>
          <a:p>
            <a:r>
              <a:rPr lang="en-US" b="1" dirty="0"/>
              <a:t>CLABSI (cont..)</a:t>
            </a:r>
          </a:p>
        </p:txBody>
      </p:sp>
      <p:sp>
        <p:nvSpPr>
          <p:cNvPr id="3" name="Content Placeholder 2">
            <a:extLst>
              <a:ext uri="{FF2B5EF4-FFF2-40B4-BE49-F238E27FC236}">
                <a16:creationId xmlns="" xmlns:a16="http://schemas.microsoft.com/office/drawing/2014/main" id="{218B76D7-0428-44A0-8E47-142CCB24DC08}"/>
              </a:ext>
            </a:extLst>
          </p:cNvPr>
          <p:cNvSpPr>
            <a:spLocks noGrp="1"/>
          </p:cNvSpPr>
          <p:nvPr>
            <p:ph idx="1"/>
          </p:nvPr>
        </p:nvSpPr>
        <p:spPr>
          <a:xfrm>
            <a:off x="191407" y="1392934"/>
            <a:ext cx="11605580" cy="5090167"/>
          </a:xfrm>
        </p:spPr>
        <p:txBody>
          <a:bodyPr>
            <a:normAutofit fontScale="70000" lnSpcReduction="20000"/>
          </a:bodyPr>
          <a:lstStyle/>
          <a:p>
            <a:pPr marL="0" indent="0">
              <a:lnSpc>
                <a:spcPct val="150000"/>
              </a:lnSpc>
              <a:buNone/>
            </a:pPr>
            <a:r>
              <a:rPr lang="en-IN" sz="2600" b="1" dirty="0">
                <a:solidFill>
                  <a:schemeClr val="tx1"/>
                </a:solidFill>
              </a:rPr>
              <a:t>Risk factors</a:t>
            </a:r>
            <a:r>
              <a:rPr lang="en-IN" sz="2600" dirty="0">
                <a:solidFill>
                  <a:schemeClr val="tx1"/>
                </a:solidFill>
              </a:rPr>
              <a:t> </a:t>
            </a:r>
          </a:p>
          <a:p>
            <a:pPr>
              <a:lnSpc>
                <a:spcPct val="150000"/>
              </a:lnSpc>
            </a:pPr>
            <a:r>
              <a:rPr lang="en-IN" sz="2600" i="1" dirty="0"/>
              <a:t>Patient related:</a:t>
            </a:r>
            <a:endParaRPr lang="en-IN" sz="2600" dirty="0"/>
          </a:p>
          <a:p>
            <a:pPr lvl="1">
              <a:lnSpc>
                <a:spcPct val="150000"/>
              </a:lnSpc>
              <a:buFont typeface="Courier New" panose="02070309020205020404" pitchFamily="49" charset="0"/>
              <a:buChar char="o"/>
            </a:pPr>
            <a:r>
              <a:rPr lang="en-IN" sz="2600" dirty="0"/>
              <a:t>Age (&lt;1 year and &gt;60 years)</a:t>
            </a:r>
          </a:p>
          <a:p>
            <a:pPr lvl="1">
              <a:lnSpc>
                <a:spcPct val="150000"/>
              </a:lnSpc>
              <a:buFont typeface="Courier New" panose="02070309020205020404" pitchFamily="49" charset="0"/>
              <a:buChar char="o"/>
            </a:pPr>
            <a:r>
              <a:rPr lang="en-IN" sz="2600" dirty="0"/>
              <a:t>Malnutrition </a:t>
            </a:r>
          </a:p>
          <a:p>
            <a:pPr lvl="1">
              <a:lnSpc>
                <a:spcPct val="150000"/>
              </a:lnSpc>
              <a:buFont typeface="Courier New" panose="02070309020205020404" pitchFamily="49" charset="0"/>
              <a:buChar char="o"/>
            </a:pPr>
            <a:r>
              <a:rPr lang="en-IN" sz="2600" dirty="0"/>
              <a:t>Low immunity </a:t>
            </a:r>
          </a:p>
          <a:p>
            <a:pPr lvl="1">
              <a:lnSpc>
                <a:spcPct val="150000"/>
              </a:lnSpc>
              <a:buFont typeface="Courier New" panose="02070309020205020404" pitchFamily="49" charset="0"/>
              <a:buChar char="o"/>
            </a:pPr>
            <a:r>
              <a:rPr lang="en-IN" sz="2600" dirty="0"/>
              <a:t>Severe underlying disease </a:t>
            </a:r>
          </a:p>
          <a:p>
            <a:pPr lvl="1">
              <a:lnSpc>
                <a:spcPct val="150000"/>
              </a:lnSpc>
              <a:buFont typeface="Courier New" panose="02070309020205020404" pitchFamily="49" charset="0"/>
              <a:buChar char="o"/>
            </a:pPr>
            <a:r>
              <a:rPr lang="en-IN" sz="2600" dirty="0"/>
              <a:t>Loss of skin integrity (burn or bed sore)</a:t>
            </a:r>
          </a:p>
          <a:p>
            <a:pPr lvl="1">
              <a:lnSpc>
                <a:spcPct val="150000"/>
              </a:lnSpc>
              <a:buFont typeface="Courier New" panose="02070309020205020404" pitchFamily="49" charset="0"/>
              <a:buChar char="o"/>
            </a:pPr>
            <a:r>
              <a:rPr lang="en-IN" sz="2600" dirty="0"/>
              <a:t>Prolonged stay in ICUs</a:t>
            </a:r>
          </a:p>
          <a:p>
            <a:pPr lvl="0">
              <a:lnSpc>
                <a:spcPct val="150000"/>
              </a:lnSpc>
            </a:pPr>
            <a:r>
              <a:rPr lang="en-IN" sz="2600" i="1" dirty="0"/>
              <a:t>Device related:</a:t>
            </a:r>
            <a:r>
              <a:rPr lang="en-IN" sz="2600" dirty="0"/>
              <a:t>  presence of central line : multi-lumen, non-tunnelled</a:t>
            </a:r>
          </a:p>
          <a:p>
            <a:pPr lvl="0">
              <a:lnSpc>
                <a:spcPct val="150000"/>
              </a:lnSpc>
            </a:pPr>
            <a:r>
              <a:rPr lang="en-IN" sz="2600" i="1" dirty="0"/>
              <a:t>HCW related:</a:t>
            </a:r>
            <a:r>
              <a:rPr lang="en-IN" sz="2600" dirty="0"/>
              <a:t> poor IC practices such as HH.</a:t>
            </a:r>
          </a:p>
          <a:p>
            <a:pPr>
              <a:lnSpc>
                <a:spcPct val="150000"/>
              </a:lnSpc>
            </a:pPr>
            <a:endParaRPr lang="en-IN" dirty="0"/>
          </a:p>
        </p:txBody>
      </p:sp>
    </p:spTree>
    <p:extLst>
      <p:ext uri="{BB962C8B-B14F-4D97-AF65-F5344CB8AC3E}">
        <p14:creationId xmlns:p14="http://schemas.microsoft.com/office/powerpoint/2010/main" val="2013355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BD7B9CB-473A-4866-8432-7D5960ECC324}"/>
              </a:ext>
            </a:extLst>
          </p:cNvPr>
          <p:cNvSpPr>
            <a:spLocks noGrp="1"/>
          </p:cNvSpPr>
          <p:nvPr>
            <p:ph type="title"/>
          </p:nvPr>
        </p:nvSpPr>
        <p:spPr>
          <a:xfrm>
            <a:off x="676923" y="0"/>
            <a:ext cx="10131425" cy="1456267"/>
          </a:xfrm>
        </p:spPr>
        <p:txBody>
          <a:bodyPr>
            <a:normAutofit/>
          </a:bodyPr>
          <a:lstStyle/>
          <a:p>
            <a:r>
              <a:rPr lang="en-IN" b="1" dirty="0"/>
              <a:t>Ventilator associated pneumonia</a:t>
            </a:r>
            <a:endParaRPr lang="en-IN" dirty="0"/>
          </a:p>
        </p:txBody>
      </p:sp>
      <p:sp>
        <p:nvSpPr>
          <p:cNvPr id="3" name="Content Placeholder 2">
            <a:extLst>
              <a:ext uri="{FF2B5EF4-FFF2-40B4-BE49-F238E27FC236}">
                <a16:creationId xmlns="" xmlns:a16="http://schemas.microsoft.com/office/drawing/2014/main" id="{B735F1A5-DB0B-4C9C-BC72-B2172530625A}"/>
              </a:ext>
            </a:extLst>
          </p:cNvPr>
          <p:cNvSpPr>
            <a:spLocks noGrp="1"/>
          </p:cNvSpPr>
          <p:nvPr>
            <p:ph idx="1"/>
          </p:nvPr>
        </p:nvSpPr>
        <p:spPr>
          <a:xfrm>
            <a:off x="191406" y="1596540"/>
            <a:ext cx="11605580" cy="4802187"/>
          </a:xfrm>
        </p:spPr>
        <p:txBody>
          <a:bodyPr>
            <a:normAutofit/>
          </a:bodyPr>
          <a:lstStyle/>
          <a:p>
            <a:pPr marL="0" indent="0">
              <a:buNone/>
            </a:pPr>
            <a:r>
              <a:rPr lang="en-IN" sz="2000" b="1" dirty="0"/>
              <a:t>Risk factors for VAP</a:t>
            </a:r>
          </a:p>
          <a:p>
            <a:pPr lvl="0">
              <a:lnSpc>
                <a:spcPct val="150000"/>
              </a:lnSpc>
            </a:pPr>
            <a:r>
              <a:rPr lang="en-IN" sz="2000" i="1" dirty="0"/>
              <a:t>Device related:</a:t>
            </a:r>
            <a:r>
              <a:rPr lang="en-IN" sz="2000" dirty="0"/>
              <a:t> endotracheal intubation </a:t>
            </a:r>
          </a:p>
          <a:p>
            <a:pPr lvl="0">
              <a:lnSpc>
                <a:spcPct val="150000"/>
              </a:lnSpc>
            </a:pPr>
            <a:r>
              <a:rPr lang="en-IN" sz="2000" i="1" dirty="0"/>
              <a:t>Patient related</a:t>
            </a:r>
            <a:r>
              <a:rPr lang="en-IN" sz="2000" dirty="0"/>
              <a:t>: </a:t>
            </a:r>
          </a:p>
          <a:p>
            <a:pPr lvl="1">
              <a:lnSpc>
                <a:spcPct val="150000"/>
              </a:lnSpc>
            </a:pPr>
            <a:r>
              <a:rPr lang="en-IN" sz="2000" dirty="0"/>
              <a:t>Prolonged ICU stay leading to colonization of hospital MDROs</a:t>
            </a:r>
          </a:p>
          <a:p>
            <a:pPr lvl="1">
              <a:lnSpc>
                <a:spcPct val="150000"/>
              </a:lnSpc>
            </a:pPr>
            <a:r>
              <a:rPr lang="en-IN" sz="2000" dirty="0"/>
              <a:t>Aspiration of oropharyngeal flora due to various reasons such as semiconscious state, supine position etc</a:t>
            </a:r>
          </a:p>
          <a:p>
            <a:pPr lvl="0">
              <a:lnSpc>
                <a:spcPct val="150000"/>
              </a:lnSpc>
            </a:pPr>
            <a:r>
              <a:rPr lang="en-IN" sz="2000" i="1" dirty="0"/>
              <a:t>HCW related</a:t>
            </a:r>
            <a:r>
              <a:rPr lang="en-IN" sz="2000" dirty="0"/>
              <a:t>: poor IC practices such as HH</a:t>
            </a:r>
          </a:p>
          <a:p>
            <a:endParaRPr lang="en-IN" dirty="0"/>
          </a:p>
        </p:txBody>
      </p:sp>
    </p:spTree>
    <p:extLst>
      <p:ext uri="{BB962C8B-B14F-4D97-AF65-F5344CB8AC3E}">
        <p14:creationId xmlns:p14="http://schemas.microsoft.com/office/powerpoint/2010/main" val="3138200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42D12C-0A7F-4D2B-A833-4E9F101EFD68}"/>
              </a:ext>
            </a:extLst>
          </p:cNvPr>
          <p:cNvSpPr>
            <a:spLocks noGrp="1"/>
          </p:cNvSpPr>
          <p:nvPr>
            <p:ph type="title"/>
          </p:nvPr>
        </p:nvSpPr>
        <p:spPr>
          <a:xfrm>
            <a:off x="685801" y="140274"/>
            <a:ext cx="10131425" cy="1456267"/>
          </a:xfrm>
        </p:spPr>
        <p:txBody>
          <a:bodyPr>
            <a:normAutofit/>
          </a:bodyPr>
          <a:lstStyle/>
          <a:p>
            <a:r>
              <a:rPr lang="en-IN" b="1" dirty="0"/>
              <a:t>VAP (cont..) </a:t>
            </a:r>
          </a:p>
        </p:txBody>
      </p:sp>
      <p:sp>
        <p:nvSpPr>
          <p:cNvPr id="3" name="Content Placeholder 2">
            <a:extLst>
              <a:ext uri="{FF2B5EF4-FFF2-40B4-BE49-F238E27FC236}">
                <a16:creationId xmlns="" xmlns:a16="http://schemas.microsoft.com/office/drawing/2014/main" id="{644C0AE0-4FD9-408C-8311-1390938EEDE3}"/>
              </a:ext>
            </a:extLst>
          </p:cNvPr>
          <p:cNvSpPr>
            <a:spLocks noGrp="1"/>
          </p:cNvSpPr>
          <p:nvPr>
            <p:ph idx="1"/>
          </p:nvPr>
        </p:nvSpPr>
        <p:spPr>
          <a:xfrm>
            <a:off x="191407" y="1596541"/>
            <a:ext cx="11809187" cy="3667917"/>
          </a:xfrm>
        </p:spPr>
        <p:txBody>
          <a:bodyPr>
            <a:normAutofit/>
          </a:bodyPr>
          <a:lstStyle/>
          <a:p>
            <a:pPr marL="0" indent="0">
              <a:buNone/>
            </a:pPr>
            <a:r>
              <a:rPr lang="en-IN" sz="2400" b="1" dirty="0"/>
              <a:t>Organisms: </a:t>
            </a:r>
          </a:p>
          <a:p>
            <a:r>
              <a:rPr lang="en-IN" sz="2400" dirty="0"/>
              <a:t>Gram-negative rods such as </a:t>
            </a:r>
            <a:r>
              <a:rPr lang="en-IN" sz="2400" i="1" dirty="0"/>
              <a:t>Acinetobacter </a:t>
            </a:r>
            <a:r>
              <a:rPr lang="en-IN" sz="2400" dirty="0"/>
              <a:t>species and </a:t>
            </a:r>
            <a:r>
              <a:rPr lang="en-IN" sz="2400" i="1" dirty="0"/>
              <a:t>Pseudomonas</a:t>
            </a:r>
          </a:p>
          <a:p>
            <a:r>
              <a:rPr lang="en-IN" sz="2400" dirty="0"/>
              <a:t>Other gram-negative</a:t>
            </a:r>
          </a:p>
          <a:p>
            <a:r>
              <a:rPr lang="en-IN" sz="2400" dirty="0"/>
              <a:t>Gram positive bacteria</a:t>
            </a:r>
          </a:p>
        </p:txBody>
      </p:sp>
    </p:spTree>
    <p:extLst>
      <p:ext uri="{BB962C8B-B14F-4D97-AF65-F5344CB8AC3E}">
        <p14:creationId xmlns:p14="http://schemas.microsoft.com/office/powerpoint/2010/main" val="866496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29DCE9-D6B4-4FE5-A262-BD3E47039A05}"/>
              </a:ext>
            </a:extLst>
          </p:cNvPr>
          <p:cNvSpPr>
            <a:spLocks noGrp="1"/>
          </p:cNvSpPr>
          <p:nvPr>
            <p:ph type="title"/>
          </p:nvPr>
        </p:nvSpPr>
        <p:spPr>
          <a:xfrm>
            <a:off x="802227" y="578507"/>
            <a:ext cx="10994760" cy="814427"/>
          </a:xfrm>
        </p:spPr>
        <p:txBody>
          <a:bodyPr>
            <a:normAutofit fontScale="90000"/>
          </a:bodyPr>
          <a:lstStyle/>
          <a:p>
            <a:r>
              <a:rPr lang="en-IN" b="1" dirty="0"/>
              <a:t>Surgical site infections (SSI)</a:t>
            </a:r>
            <a:r>
              <a:rPr lang="en-IN" dirty="0"/>
              <a:t/>
            </a:r>
            <a:br>
              <a:rPr lang="en-IN" dirty="0"/>
            </a:br>
            <a:endParaRPr lang="en-IN" dirty="0"/>
          </a:p>
        </p:txBody>
      </p:sp>
      <p:sp>
        <p:nvSpPr>
          <p:cNvPr id="3" name="Content Placeholder 2">
            <a:extLst>
              <a:ext uri="{FF2B5EF4-FFF2-40B4-BE49-F238E27FC236}">
                <a16:creationId xmlns="" xmlns:a16="http://schemas.microsoft.com/office/drawing/2014/main" id="{7C8BEA61-263B-4DAD-9182-EE64FBEB05A7}"/>
              </a:ext>
            </a:extLst>
          </p:cNvPr>
          <p:cNvSpPr>
            <a:spLocks noGrp="1"/>
          </p:cNvSpPr>
          <p:nvPr>
            <p:ph idx="1"/>
          </p:nvPr>
        </p:nvSpPr>
        <p:spPr>
          <a:xfrm>
            <a:off x="579269" y="1392934"/>
            <a:ext cx="10971501" cy="4749074"/>
          </a:xfrm>
        </p:spPr>
        <p:txBody>
          <a:bodyPr>
            <a:normAutofit/>
          </a:bodyPr>
          <a:lstStyle/>
          <a:p>
            <a:pPr marL="0" indent="0">
              <a:buNone/>
            </a:pPr>
            <a:r>
              <a:rPr lang="en-IN" sz="2400" b="1" dirty="0"/>
              <a:t>Definition:</a:t>
            </a:r>
          </a:p>
          <a:p>
            <a:r>
              <a:rPr lang="en-IN" sz="2400" dirty="0"/>
              <a:t>Develop at the surgical site within 30 days of surgery </a:t>
            </a:r>
            <a:endParaRPr lang="en-IN" sz="2400" dirty="0" smtClean="0"/>
          </a:p>
          <a:p>
            <a:pPr marL="0" indent="0">
              <a:buNone/>
            </a:pPr>
            <a:endParaRPr lang="en-IN" sz="2400" dirty="0"/>
          </a:p>
          <a:p>
            <a:r>
              <a:rPr lang="en-IN" sz="2400" dirty="0"/>
              <a:t>Within 90 </a:t>
            </a:r>
            <a:r>
              <a:rPr lang="en-IN" sz="2400" dirty="0" smtClean="0"/>
              <a:t>days if prosthetic material is implanted at </a:t>
            </a:r>
            <a:r>
              <a:rPr lang="en-IN" sz="2400" dirty="0"/>
              <a:t>surgery, breast, cardiac, CABG, craniotomy, spinal fusion, open reduction of fracture, pacemaker, herniorrhaphy, ventricular </a:t>
            </a:r>
            <a:r>
              <a:rPr lang="en-IN" sz="2400" dirty="0" smtClean="0"/>
              <a:t>shunt and peripheral </a:t>
            </a:r>
            <a:r>
              <a:rPr lang="en-IN" sz="2400" dirty="0"/>
              <a:t>vascular bypass </a:t>
            </a:r>
            <a:r>
              <a:rPr lang="en-IN" sz="2400" dirty="0" smtClean="0"/>
              <a:t>surgeries respectively  </a:t>
            </a:r>
          </a:p>
          <a:p>
            <a:pPr marL="0" indent="0">
              <a:buNone/>
            </a:pPr>
            <a:endParaRPr lang="en-IN" sz="2400" dirty="0"/>
          </a:p>
          <a:p>
            <a:r>
              <a:rPr lang="en-IN" sz="2400" dirty="0"/>
              <a:t>Under reported because 50% of SSIs develop after the discharge.  </a:t>
            </a:r>
          </a:p>
          <a:p>
            <a:endParaRPr lang="en-IN" dirty="0"/>
          </a:p>
        </p:txBody>
      </p:sp>
    </p:spTree>
    <p:extLst>
      <p:ext uri="{BB962C8B-B14F-4D97-AF65-F5344CB8AC3E}">
        <p14:creationId xmlns:p14="http://schemas.microsoft.com/office/powerpoint/2010/main" val="3971833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Learning objectives</a:t>
            </a:r>
          </a:p>
        </p:txBody>
      </p:sp>
      <p:sp>
        <p:nvSpPr>
          <p:cNvPr id="3" name="Content Placeholder 2"/>
          <p:cNvSpPr>
            <a:spLocks noGrp="1"/>
          </p:cNvSpPr>
          <p:nvPr>
            <p:ph idx="1"/>
          </p:nvPr>
        </p:nvSpPr>
        <p:spPr>
          <a:xfrm>
            <a:off x="605902" y="1937881"/>
            <a:ext cx="10131425" cy="3649133"/>
          </a:xfrm>
        </p:spPr>
        <p:txBody>
          <a:bodyPr>
            <a:normAutofit/>
          </a:bodyPr>
          <a:lstStyle/>
          <a:p>
            <a:pPr marL="0" indent="0">
              <a:buNone/>
            </a:pPr>
            <a:r>
              <a:rPr lang="en-US" dirty="0"/>
              <a:t>Introduction to HAIs</a:t>
            </a:r>
          </a:p>
          <a:p>
            <a:pPr marL="0" indent="0">
              <a:buNone/>
            </a:pPr>
            <a:r>
              <a:rPr lang="en-US" dirty="0"/>
              <a:t>Factors responsible for HAIs</a:t>
            </a:r>
          </a:p>
          <a:p>
            <a:pPr marL="0" indent="0">
              <a:buNone/>
            </a:pPr>
            <a:r>
              <a:rPr lang="en-US" dirty="0"/>
              <a:t>Causative organisms</a:t>
            </a:r>
          </a:p>
          <a:p>
            <a:pPr marL="0" indent="0">
              <a:buNone/>
            </a:pPr>
            <a:r>
              <a:rPr lang="en-US" dirty="0"/>
              <a:t>Modes of transmission</a:t>
            </a:r>
          </a:p>
          <a:p>
            <a:pPr marL="0" indent="0">
              <a:buNone/>
            </a:pPr>
            <a:r>
              <a:rPr lang="en-US" dirty="0"/>
              <a:t>Different types of </a:t>
            </a:r>
            <a:r>
              <a:rPr lang="en-US" dirty="0" smtClean="0"/>
              <a:t>HAIs</a:t>
            </a:r>
          </a:p>
          <a:p>
            <a:pPr marL="0" indent="0">
              <a:buNone/>
            </a:pPr>
            <a:r>
              <a:rPr lang="en-US" dirty="0" smtClean="0"/>
              <a:t>Prevention of HAIs</a:t>
            </a:r>
            <a:endParaRPr lang="en-US" dirty="0"/>
          </a:p>
          <a:p>
            <a:pPr marL="0" indent="0">
              <a:buNone/>
            </a:pPr>
            <a:r>
              <a:rPr lang="en-US" dirty="0" smtClean="0"/>
              <a:t>Surveillance </a:t>
            </a:r>
            <a:r>
              <a:rPr lang="en-US" dirty="0"/>
              <a:t>of HAIs</a:t>
            </a:r>
          </a:p>
          <a:p>
            <a:pPr marL="0" indent="0">
              <a:buNone/>
            </a:pPr>
            <a:r>
              <a:rPr lang="en-US" dirty="0"/>
              <a:t>Bundle care approach</a:t>
            </a:r>
          </a:p>
          <a:p>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720" y="374900"/>
            <a:ext cx="8229600" cy="1143000"/>
          </a:xfrm>
        </p:spPr>
        <p:txBody>
          <a:bodyPr>
            <a:normAutofit fontScale="90000"/>
          </a:bodyPr>
          <a:lstStyle/>
          <a:p>
            <a:r>
              <a:rPr lang="en-IN" b="1" dirty="0">
                <a:latin typeface="+mn-lt"/>
                <a:cs typeface="Times New Roman" pitchFamily="18" charset="0"/>
              </a:rPr>
              <a:t>Surgical site infection (SSI)</a:t>
            </a:r>
            <a:r>
              <a:rPr lang="en-US" b="1" dirty="0">
                <a:latin typeface="+mn-lt"/>
                <a:cs typeface="Times New Roman" pitchFamily="18" charset="0"/>
              </a:rPr>
              <a:t/>
            </a:r>
            <a:br>
              <a:rPr lang="en-US" b="1" dirty="0">
                <a:latin typeface="+mn-lt"/>
                <a:cs typeface="Times New Roman" pitchFamily="18" charset="0"/>
              </a:rPr>
            </a:br>
            <a:endParaRPr lang="en-US" b="1" dirty="0">
              <a:latin typeface="+mn-lt"/>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05096065"/>
              </p:ext>
            </p:extLst>
          </p:nvPr>
        </p:nvGraphicFramePr>
        <p:xfrm>
          <a:off x="507156" y="957183"/>
          <a:ext cx="10994760" cy="5486400"/>
        </p:xfrm>
        <a:graphic>
          <a:graphicData uri="http://schemas.openxmlformats.org/drawingml/2006/table">
            <a:tbl>
              <a:tblPr>
                <a:tableStyleId>{E8B1032C-EA38-4F05-BA0D-38AFFFC7BED3}</a:tableStyleId>
              </a:tblPr>
              <a:tblGrid>
                <a:gridCol w="10994760">
                  <a:extLst>
                    <a:ext uri="{9D8B030D-6E8A-4147-A177-3AD203B41FA5}">
                      <a16:colId xmlns="" xmlns:a16="http://schemas.microsoft.com/office/drawing/2014/main" val="20000"/>
                    </a:ext>
                  </a:extLst>
                </a:gridCol>
              </a:tblGrid>
              <a:tr h="489967">
                <a:tc>
                  <a:txBody>
                    <a:bodyPr/>
                    <a:lstStyle/>
                    <a:p>
                      <a:pPr marL="0" marR="0" algn="just">
                        <a:lnSpc>
                          <a:spcPct val="150000"/>
                        </a:lnSpc>
                        <a:spcBef>
                          <a:spcPts val="0"/>
                        </a:spcBef>
                        <a:spcAft>
                          <a:spcPts val="0"/>
                        </a:spcAft>
                      </a:pPr>
                      <a:r>
                        <a:rPr lang="en-IN" sz="2400" dirty="0"/>
                        <a:t>Type of SSIs</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4330447">
                <a:tc>
                  <a:txBody>
                    <a:bodyPr/>
                    <a:lstStyle/>
                    <a:p>
                      <a:pPr marL="0" marR="0" algn="just">
                        <a:lnSpc>
                          <a:spcPct val="150000"/>
                        </a:lnSpc>
                        <a:spcBef>
                          <a:spcPts val="0"/>
                        </a:spcBef>
                        <a:spcAft>
                          <a:spcPts val="0"/>
                        </a:spcAft>
                      </a:pPr>
                      <a:r>
                        <a:rPr lang="en-IN" sz="2400" dirty="0"/>
                        <a:t>SSIs are classified based on level where infection developed.</a:t>
                      </a:r>
                      <a:endParaRPr lang="en-US" sz="2400" dirty="0"/>
                    </a:p>
                    <a:p>
                      <a:pPr marL="342900" marR="0" lvl="0" indent="-342900" algn="just">
                        <a:lnSpc>
                          <a:spcPct val="150000"/>
                        </a:lnSpc>
                        <a:spcBef>
                          <a:spcPts val="0"/>
                        </a:spcBef>
                        <a:spcAft>
                          <a:spcPts val="0"/>
                        </a:spcAft>
                        <a:buFont typeface="Symbol"/>
                        <a:buChar char=""/>
                      </a:pPr>
                      <a:r>
                        <a:rPr lang="en-IN" sz="2400" dirty="0"/>
                        <a:t>Superficial SSI- develops at the level of superficial incisional site (skin and subcutaneous level) within 30 days regardless of type of surgery. </a:t>
                      </a:r>
                      <a:endParaRPr lang="en-US" sz="2400" dirty="0"/>
                    </a:p>
                    <a:p>
                      <a:pPr marL="342900" marR="0" lvl="0" indent="-342900" algn="just">
                        <a:lnSpc>
                          <a:spcPct val="150000"/>
                        </a:lnSpc>
                        <a:spcBef>
                          <a:spcPts val="0"/>
                        </a:spcBef>
                        <a:spcAft>
                          <a:spcPts val="0"/>
                        </a:spcAft>
                        <a:buFont typeface="Symbol"/>
                        <a:buChar char=""/>
                      </a:pPr>
                      <a:r>
                        <a:rPr lang="en-IN" sz="2400" dirty="0"/>
                        <a:t>Deep SSI- develops at the level of deep incisional site (muscle and fascial level) within 30 days for all surgeries except </a:t>
                      </a:r>
                      <a:r>
                        <a:rPr lang="en-IN" sz="2400" dirty="0" smtClean="0"/>
                        <a:t>breast,</a:t>
                      </a:r>
                      <a:r>
                        <a:rPr lang="en-IN" sz="2400" baseline="0" dirty="0" smtClean="0"/>
                        <a:t> cardiac, CABG, craniotomy, spinal fusion, open reduction of fracture, pacemaker, herniorrhaphy, ventricular shunt, peripheral vascular bypass surgery, </a:t>
                      </a:r>
                      <a:r>
                        <a:rPr lang="en-IN" sz="2400" dirty="0" smtClean="0"/>
                        <a:t>implant </a:t>
                      </a:r>
                      <a:r>
                        <a:rPr lang="en-IN" sz="2400" dirty="0"/>
                        <a:t>surgeries ( 90 days)</a:t>
                      </a:r>
                      <a:endParaRPr lang="en-US" sz="2400" dirty="0"/>
                    </a:p>
                    <a:p>
                      <a:pPr marL="342900" marR="0" lvl="0" indent="-342900" algn="just">
                        <a:lnSpc>
                          <a:spcPct val="150000"/>
                        </a:lnSpc>
                        <a:spcBef>
                          <a:spcPts val="0"/>
                        </a:spcBef>
                        <a:spcAft>
                          <a:spcPts val="0"/>
                        </a:spcAft>
                        <a:buFont typeface="Symbol"/>
                        <a:buChar char=""/>
                      </a:pPr>
                      <a:r>
                        <a:rPr lang="en-IN" sz="2400" dirty="0"/>
                        <a:t>Organ space SSI- develops at the level of organ space site within 30 days for all surgeries except </a:t>
                      </a:r>
                      <a:r>
                        <a:rPr lang="en-IN" sz="2400" dirty="0" smtClean="0"/>
                        <a:t>implant &amp; other special surgeries mentioned</a:t>
                      </a:r>
                      <a:r>
                        <a:rPr lang="en-IN" sz="2400" baseline="0" dirty="0" smtClean="0"/>
                        <a:t> above </a:t>
                      </a:r>
                      <a:r>
                        <a:rPr lang="en-IN" sz="2400" dirty="0" smtClean="0"/>
                        <a:t>(90 </a:t>
                      </a:r>
                      <a:r>
                        <a:rPr lang="en-IN" sz="2400" dirty="0"/>
                        <a:t>days).</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5163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394655-5A1A-47CA-9F86-87735CC52E2B}"/>
              </a:ext>
            </a:extLst>
          </p:cNvPr>
          <p:cNvSpPr>
            <a:spLocks noGrp="1"/>
          </p:cNvSpPr>
          <p:nvPr>
            <p:ph type="title"/>
          </p:nvPr>
        </p:nvSpPr>
        <p:spPr>
          <a:xfrm>
            <a:off x="668046" y="140274"/>
            <a:ext cx="10131425" cy="1456267"/>
          </a:xfrm>
        </p:spPr>
        <p:txBody>
          <a:bodyPr>
            <a:normAutofit/>
          </a:bodyPr>
          <a:lstStyle/>
          <a:p>
            <a:r>
              <a:rPr lang="en-IN" b="1" dirty="0"/>
              <a:t>SSI (cont..)</a:t>
            </a:r>
          </a:p>
        </p:txBody>
      </p:sp>
      <p:sp>
        <p:nvSpPr>
          <p:cNvPr id="3" name="Content Placeholder 2">
            <a:extLst>
              <a:ext uri="{FF2B5EF4-FFF2-40B4-BE49-F238E27FC236}">
                <a16:creationId xmlns="" xmlns:a16="http://schemas.microsoft.com/office/drawing/2014/main" id="{3F400ABB-793F-4289-961B-A1F8B7A12BA6}"/>
              </a:ext>
            </a:extLst>
          </p:cNvPr>
          <p:cNvSpPr>
            <a:spLocks noGrp="1"/>
          </p:cNvSpPr>
          <p:nvPr>
            <p:ph idx="1"/>
          </p:nvPr>
        </p:nvSpPr>
        <p:spPr>
          <a:xfrm>
            <a:off x="191406" y="1596541"/>
            <a:ext cx="11605580" cy="3934247"/>
          </a:xfrm>
        </p:spPr>
        <p:txBody>
          <a:bodyPr>
            <a:normAutofit/>
          </a:bodyPr>
          <a:lstStyle/>
          <a:p>
            <a:pPr marL="0" indent="0">
              <a:lnSpc>
                <a:spcPct val="150000"/>
              </a:lnSpc>
              <a:buNone/>
            </a:pPr>
            <a:r>
              <a:rPr lang="en-IN" sz="2400" b="1" dirty="0"/>
              <a:t>Organisms</a:t>
            </a:r>
          </a:p>
          <a:p>
            <a:pPr marL="0" indent="0">
              <a:lnSpc>
                <a:spcPct val="150000"/>
              </a:lnSpc>
              <a:buNone/>
            </a:pPr>
            <a:r>
              <a:rPr lang="en-IN" sz="2400" dirty="0"/>
              <a:t>Surgical site wounds are classified as clean, clean-contaminated, contaminated or dirty.</a:t>
            </a:r>
          </a:p>
          <a:p>
            <a:pPr lvl="0">
              <a:lnSpc>
                <a:spcPct val="150000"/>
              </a:lnSpc>
            </a:pPr>
            <a:r>
              <a:rPr lang="en-IN" sz="2400" i="1" dirty="0"/>
              <a:t>For clean wound</a:t>
            </a:r>
            <a:r>
              <a:rPr lang="en-IN" sz="2400" dirty="0"/>
              <a:t>- The skin flora (MC- </a:t>
            </a:r>
            <a:r>
              <a:rPr lang="en-IN" sz="2400" i="1" dirty="0"/>
              <a:t>S.aureus.)</a:t>
            </a:r>
            <a:endParaRPr lang="en-IN" sz="2400" dirty="0"/>
          </a:p>
          <a:p>
            <a:pPr lvl="0">
              <a:lnSpc>
                <a:spcPct val="150000"/>
              </a:lnSpc>
            </a:pPr>
            <a:r>
              <a:rPr lang="en-IN" sz="2400" i="1" dirty="0"/>
              <a:t>For other types</a:t>
            </a:r>
            <a:r>
              <a:rPr lang="en-IN" sz="2400" dirty="0"/>
              <a:t>- endogenous flora (anaerobes and GNB) in GI </a:t>
            </a:r>
            <a:r>
              <a:rPr lang="en-IN" sz="2400" dirty="0" err="1"/>
              <a:t>Sx</a:t>
            </a:r>
            <a:r>
              <a:rPr lang="en-IN" sz="2400" dirty="0"/>
              <a:t>.</a:t>
            </a:r>
          </a:p>
          <a:p>
            <a:endParaRPr lang="en-IN" dirty="0"/>
          </a:p>
        </p:txBody>
      </p:sp>
    </p:spTree>
    <p:extLst>
      <p:ext uri="{BB962C8B-B14F-4D97-AF65-F5344CB8AC3E}">
        <p14:creationId xmlns:p14="http://schemas.microsoft.com/office/powerpoint/2010/main" val="3490284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679" y="166462"/>
            <a:ext cx="10131425" cy="1456267"/>
          </a:xfrm>
        </p:spPr>
        <p:txBody>
          <a:bodyPr>
            <a:normAutofit/>
          </a:bodyPr>
          <a:lstStyle/>
          <a:p>
            <a:r>
              <a:rPr lang="en-US" b="1" dirty="0"/>
              <a:t>SSI (cont)</a:t>
            </a:r>
          </a:p>
        </p:txBody>
      </p:sp>
      <p:sp>
        <p:nvSpPr>
          <p:cNvPr id="3" name="Content Placeholder 2"/>
          <p:cNvSpPr>
            <a:spLocks noGrp="1"/>
          </p:cNvSpPr>
          <p:nvPr>
            <p:ph idx="1"/>
          </p:nvPr>
        </p:nvSpPr>
        <p:spPr>
          <a:xfrm>
            <a:off x="191407" y="1622729"/>
            <a:ext cx="11809187" cy="4682945"/>
          </a:xfrm>
        </p:spPr>
        <p:txBody>
          <a:bodyPr>
            <a:normAutofit/>
          </a:bodyPr>
          <a:lstStyle/>
          <a:p>
            <a:r>
              <a:rPr lang="en-US" sz="2000" b="1" dirty="0"/>
              <a:t>Risk factors for nosocomial wound infection include:</a:t>
            </a:r>
          </a:p>
          <a:p>
            <a:pPr lvl="1">
              <a:buFont typeface="Courier New" panose="02070309020205020404" pitchFamily="49" charset="0"/>
              <a:buChar char="o"/>
            </a:pPr>
            <a:r>
              <a:rPr lang="en-US" sz="2000" dirty="0"/>
              <a:t> Advanced age, obesity, malnutrition, diabetes</a:t>
            </a:r>
          </a:p>
          <a:p>
            <a:pPr lvl="1">
              <a:buFont typeface="Courier New" panose="02070309020205020404" pitchFamily="49" charset="0"/>
              <a:buChar char="o"/>
            </a:pPr>
            <a:r>
              <a:rPr lang="en-US" sz="2000" dirty="0"/>
              <a:t> Infection at a remote site that spread through blood stream</a:t>
            </a:r>
          </a:p>
          <a:p>
            <a:pPr lvl="1">
              <a:buFont typeface="Courier New" panose="02070309020205020404" pitchFamily="49" charset="0"/>
              <a:buChar char="o"/>
            </a:pPr>
            <a:r>
              <a:rPr lang="en-US" sz="2000" dirty="0"/>
              <a:t> Preoperative shaving of the site </a:t>
            </a:r>
          </a:p>
          <a:p>
            <a:pPr lvl="1">
              <a:buFont typeface="Courier New" panose="02070309020205020404" pitchFamily="49" charset="0"/>
              <a:buChar char="o"/>
            </a:pPr>
            <a:r>
              <a:rPr lang="en-US" sz="2000" dirty="0"/>
              <a:t> Inappropriate timing of prophylactic antimicrobial agent</a:t>
            </a:r>
            <a:r>
              <a:rPr lang="en-US" dirty="0"/>
              <a:t>. </a:t>
            </a:r>
          </a:p>
          <a:p>
            <a:pPr marL="457200" lvl="1" indent="0">
              <a:buNone/>
            </a:pPr>
            <a:endParaRPr lang="en-US" sz="2000" dirty="0"/>
          </a:p>
          <a:p>
            <a:r>
              <a:rPr lang="en-US" sz="2000" b="1" dirty="0"/>
              <a:t> Note: </a:t>
            </a:r>
            <a:r>
              <a:rPr lang="en-US" sz="2000" dirty="0"/>
              <a:t>The antimicrobial prophylaxis is usually given to the patient to prevent the seeding of organisms on the surgical site. It is given 1 hour prior to the incision, usually along with the induction of anesthesia. </a:t>
            </a:r>
          </a:p>
        </p:txBody>
      </p:sp>
    </p:spTree>
    <p:extLst>
      <p:ext uri="{BB962C8B-B14F-4D97-AF65-F5344CB8AC3E}">
        <p14:creationId xmlns:p14="http://schemas.microsoft.com/office/powerpoint/2010/main" val="1797469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45" y="139083"/>
            <a:ext cx="10131425" cy="1456267"/>
          </a:xfrm>
        </p:spPr>
        <p:txBody>
          <a:bodyPr>
            <a:normAutofit/>
          </a:bodyPr>
          <a:lstStyle/>
          <a:p>
            <a:r>
              <a:rPr lang="en-US" b="1" dirty="0"/>
              <a:t>Prevention oF HAI</a:t>
            </a:r>
          </a:p>
        </p:txBody>
      </p:sp>
      <p:sp>
        <p:nvSpPr>
          <p:cNvPr id="3" name="Content Placeholder 2"/>
          <p:cNvSpPr>
            <a:spLocks noGrp="1"/>
          </p:cNvSpPr>
          <p:nvPr>
            <p:ph idx="1"/>
          </p:nvPr>
        </p:nvSpPr>
        <p:spPr>
          <a:xfrm>
            <a:off x="191407" y="1340528"/>
            <a:ext cx="12000593" cy="3709666"/>
          </a:xfrm>
        </p:spPr>
        <p:txBody>
          <a:bodyPr>
            <a:normAutofit/>
          </a:bodyPr>
          <a:lstStyle/>
          <a:p>
            <a:r>
              <a:rPr lang="en-US" sz="2000" dirty="0"/>
              <a:t>The preventive measures for HAIs can be broadly categorized into</a:t>
            </a:r>
          </a:p>
          <a:p>
            <a:pPr lvl="1">
              <a:buFont typeface="Courier New" panose="02070309020205020404" pitchFamily="49" charset="0"/>
              <a:buChar char="o"/>
            </a:pPr>
            <a:r>
              <a:rPr lang="en-US" sz="2000" dirty="0"/>
              <a:t>Standard precautions </a:t>
            </a:r>
          </a:p>
          <a:p>
            <a:pPr lvl="1">
              <a:buFont typeface="Courier New" panose="02070309020205020404" pitchFamily="49" charset="0"/>
              <a:buChar char="o"/>
            </a:pPr>
            <a:r>
              <a:rPr lang="en-US" sz="2000" dirty="0"/>
              <a:t>Transmission-based or specific precautions.</a:t>
            </a:r>
          </a:p>
        </p:txBody>
      </p:sp>
    </p:spTree>
    <p:extLst>
      <p:ext uri="{BB962C8B-B14F-4D97-AF65-F5344CB8AC3E}">
        <p14:creationId xmlns:p14="http://schemas.microsoft.com/office/powerpoint/2010/main" val="625540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Standard precautions</a:t>
            </a:r>
            <a:endParaRPr lang="en-US" b="1" dirty="0"/>
          </a:p>
        </p:txBody>
      </p:sp>
      <p:sp>
        <p:nvSpPr>
          <p:cNvPr id="3" name="Content Placeholder 2"/>
          <p:cNvSpPr>
            <a:spLocks noGrp="1"/>
          </p:cNvSpPr>
          <p:nvPr>
            <p:ph idx="1"/>
          </p:nvPr>
        </p:nvSpPr>
        <p:spPr/>
        <p:txBody>
          <a:bodyPr>
            <a:normAutofit/>
          </a:bodyPr>
          <a:lstStyle/>
          <a:p>
            <a:pPr>
              <a:lnSpc>
                <a:spcPct val="150000"/>
              </a:lnSpc>
            </a:pPr>
            <a:r>
              <a:rPr lang="en-US" sz="2400" dirty="0">
                <a:latin typeface="Times New Roman" panose="02020603050405020304" pitchFamily="18" charset="0"/>
                <a:cs typeface="Times New Roman" panose="02020603050405020304" pitchFamily="18" charset="0"/>
              </a:rPr>
              <a:t>Set of work practices used to minimize transmission of HAIs.</a:t>
            </a:r>
          </a:p>
          <a:p>
            <a:pPr>
              <a:lnSpc>
                <a:spcPct val="150000"/>
              </a:lnSpc>
            </a:pPr>
            <a:r>
              <a:rPr lang="en-IN" sz="2400" dirty="0"/>
              <a:t>Measures to be used when providing care to/handling –</a:t>
            </a:r>
          </a:p>
          <a:p>
            <a:pPr lvl="1">
              <a:lnSpc>
                <a:spcPct val="150000"/>
              </a:lnSpc>
              <a:buFont typeface="Courier New" panose="02070309020205020404" pitchFamily="49" charset="0"/>
              <a:buChar char="o"/>
            </a:pPr>
            <a:r>
              <a:rPr lang="en-IN" sz="2400" dirty="0"/>
              <a:t>All individuals</a:t>
            </a:r>
          </a:p>
          <a:p>
            <a:pPr lvl="1">
              <a:lnSpc>
                <a:spcPct val="150000"/>
              </a:lnSpc>
              <a:buFont typeface="Courier New" panose="02070309020205020404" pitchFamily="49" charset="0"/>
              <a:buChar char="o"/>
            </a:pPr>
            <a:r>
              <a:rPr lang="en-IN" sz="2400" dirty="0"/>
              <a:t>All specimens (blood or body fluids)</a:t>
            </a:r>
            <a:endParaRPr lang="en-US" sz="2400" dirty="0"/>
          </a:p>
          <a:p>
            <a:pPr lvl="1">
              <a:lnSpc>
                <a:spcPct val="150000"/>
              </a:lnSpc>
              <a:buFont typeface="Courier New" panose="02070309020205020404" pitchFamily="49" charset="0"/>
              <a:buChar char="o"/>
            </a:pPr>
            <a:r>
              <a:rPr lang="en-IN" sz="2400" dirty="0"/>
              <a:t>All needles and sharps</a:t>
            </a:r>
            <a:endParaRPr lang="en-US" sz="2400" dirty="0"/>
          </a:p>
          <a:p>
            <a:endParaRPr lang="en-US" dirty="0"/>
          </a:p>
        </p:txBody>
      </p:sp>
    </p:spTree>
    <p:extLst>
      <p:ext uri="{BB962C8B-B14F-4D97-AF65-F5344CB8AC3E}">
        <p14:creationId xmlns:p14="http://schemas.microsoft.com/office/powerpoint/2010/main" val="27498031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47961"/>
            <a:ext cx="10994760" cy="1456267"/>
          </a:xfrm>
        </p:spPr>
        <p:txBody>
          <a:bodyPr>
            <a:normAutofit/>
          </a:bodyPr>
          <a:lstStyle/>
          <a:p>
            <a:r>
              <a:rPr lang="en-US" b="1" dirty="0">
                <a:latin typeface="Times New Roman" panose="02020603050405020304" pitchFamily="18" charset="0"/>
                <a:cs typeface="Times New Roman" panose="02020603050405020304" pitchFamily="18" charset="0"/>
              </a:rPr>
              <a:t>Components of standard precautions</a:t>
            </a:r>
            <a:endParaRPr lang="en-US" b="1" dirty="0"/>
          </a:p>
        </p:txBody>
      </p:sp>
      <p:sp>
        <p:nvSpPr>
          <p:cNvPr id="3" name="Content Placeholder 2"/>
          <p:cNvSpPr>
            <a:spLocks noGrp="1"/>
          </p:cNvSpPr>
          <p:nvPr>
            <p:ph idx="1"/>
          </p:nvPr>
        </p:nvSpPr>
        <p:spPr>
          <a:xfrm>
            <a:off x="191407" y="1484452"/>
            <a:ext cx="10994760" cy="4682945"/>
          </a:xfrm>
        </p:spPr>
        <p:txBody>
          <a:bodyPr>
            <a:normAutofit/>
          </a:bodyPr>
          <a:lstStyle/>
          <a:p>
            <a:r>
              <a:rPr lang="en-US" sz="2400" dirty="0">
                <a:latin typeface="Times New Roman" panose="02020603050405020304" pitchFamily="18" charset="0"/>
                <a:cs typeface="Times New Roman" panose="02020603050405020304" pitchFamily="18" charset="0"/>
              </a:rPr>
              <a:t> Hand hygiene</a:t>
            </a:r>
          </a:p>
          <a:p>
            <a:r>
              <a:rPr lang="en-US" sz="2400" dirty="0">
                <a:latin typeface="Times New Roman" panose="02020603050405020304" pitchFamily="18" charset="0"/>
                <a:cs typeface="Times New Roman" panose="02020603050405020304" pitchFamily="18" charset="0"/>
              </a:rPr>
              <a:t> Personal protective equipment</a:t>
            </a:r>
          </a:p>
          <a:p>
            <a:r>
              <a:rPr lang="en-US" sz="2400" dirty="0">
                <a:latin typeface="Times New Roman" panose="02020603050405020304" pitchFamily="18" charset="0"/>
                <a:cs typeface="Times New Roman" panose="02020603050405020304" pitchFamily="18" charset="0"/>
              </a:rPr>
              <a:t> Biomedical waste including sharp handling</a:t>
            </a:r>
          </a:p>
          <a:p>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Spillage cleaning</a:t>
            </a:r>
          </a:p>
          <a:p>
            <a:r>
              <a:rPr lang="en-US" sz="2400" dirty="0" smtClean="0">
                <a:latin typeface="Times New Roman" panose="02020603050405020304" pitchFamily="18" charset="0"/>
                <a:cs typeface="Times New Roman" panose="02020603050405020304" pitchFamily="18" charset="0"/>
              </a:rPr>
              <a:t> Disinfection</a:t>
            </a:r>
          </a:p>
          <a:p>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Respiratory hygiene and cough etiquette</a:t>
            </a:r>
          </a:p>
        </p:txBody>
      </p:sp>
    </p:spTree>
    <p:extLst>
      <p:ext uri="{BB962C8B-B14F-4D97-AF65-F5344CB8AC3E}">
        <p14:creationId xmlns:p14="http://schemas.microsoft.com/office/powerpoint/2010/main" val="3080048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Hand Hygiene</a:t>
            </a:r>
            <a:br>
              <a:rPr lang="en-US" b="1" dirty="0"/>
            </a:br>
            <a:endParaRPr lang="en-US" dirty="0"/>
          </a:p>
        </p:txBody>
      </p:sp>
      <p:sp>
        <p:nvSpPr>
          <p:cNvPr id="3" name="Content Placeholder 2"/>
          <p:cNvSpPr>
            <a:spLocks noGrp="1"/>
          </p:cNvSpPr>
          <p:nvPr>
            <p:ph idx="1"/>
          </p:nvPr>
        </p:nvSpPr>
        <p:spPr>
          <a:xfrm>
            <a:off x="191407" y="1445541"/>
            <a:ext cx="11809187" cy="4682945"/>
          </a:xfrm>
        </p:spPr>
        <p:txBody>
          <a:bodyPr/>
          <a:lstStyle/>
          <a:p>
            <a:r>
              <a:rPr lang="en-US" sz="3467" dirty="0"/>
              <a:t>Hands are the main source of transmission of infections during healthcare.</a:t>
            </a:r>
          </a:p>
          <a:p>
            <a:pPr marL="0" indent="0">
              <a:buNone/>
            </a:pPr>
            <a:endParaRPr lang="en-US" sz="3467" dirty="0"/>
          </a:p>
          <a:p>
            <a:r>
              <a:rPr lang="en-US" sz="3467" dirty="0"/>
              <a:t>Hand hygiene is therefore the most important measure to avoid the transmission of harmful microbes and prevent healthcare-associated infections.</a:t>
            </a:r>
          </a:p>
          <a:p>
            <a:endParaRPr lang="en-US" dirty="0"/>
          </a:p>
        </p:txBody>
      </p:sp>
    </p:spTree>
    <p:extLst>
      <p:ext uri="{BB962C8B-B14F-4D97-AF65-F5344CB8AC3E}">
        <p14:creationId xmlns:p14="http://schemas.microsoft.com/office/powerpoint/2010/main" val="3151051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53" y="192349"/>
            <a:ext cx="11288957" cy="1456267"/>
          </a:xfrm>
        </p:spPr>
        <p:txBody>
          <a:bodyPr>
            <a:normAutofit/>
          </a:bodyPr>
          <a:lstStyle/>
          <a:p>
            <a:r>
              <a:rPr lang="en-US" b="1" dirty="0"/>
              <a:t>Types of Hand Hygiene Methods- Hand Rub</a:t>
            </a:r>
            <a:br>
              <a:rPr lang="en-US" b="1" dirty="0"/>
            </a:br>
            <a:endParaRPr lang="en-US" dirty="0"/>
          </a:p>
        </p:txBody>
      </p:sp>
      <p:sp>
        <p:nvSpPr>
          <p:cNvPr id="3" name="Content Placeholder 2"/>
          <p:cNvSpPr>
            <a:spLocks noGrp="1"/>
          </p:cNvSpPr>
          <p:nvPr>
            <p:ph idx="1"/>
          </p:nvPr>
        </p:nvSpPr>
        <p:spPr>
          <a:xfrm>
            <a:off x="230189" y="1508223"/>
            <a:ext cx="11731623" cy="4848128"/>
          </a:xfrm>
        </p:spPr>
        <p:txBody>
          <a:bodyPr>
            <a:normAutofit/>
          </a:bodyPr>
          <a:lstStyle/>
          <a:p>
            <a:r>
              <a:rPr lang="en-US" sz="2400" dirty="0"/>
              <a:t>Alcohol based (70–80% ethyl alcohol) and chlorhexidine (2–4%) based hand rubs are available. </a:t>
            </a:r>
          </a:p>
          <a:p>
            <a:r>
              <a:rPr lang="en-US" sz="2400" b="1" dirty="0"/>
              <a:t>Duration -</a:t>
            </a:r>
            <a:r>
              <a:rPr lang="en-US" sz="2400" dirty="0"/>
              <a:t> 20–30 seconds.</a:t>
            </a:r>
          </a:p>
          <a:p>
            <a:r>
              <a:rPr lang="en-US" sz="2400" b="1" dirty="0"/>
              <a:t>Advantage: </a:t>
            </a:r>
            <a:r>
              <a:rPr lang="en-US" sz="2400" dirty="0"/>
              <a:t>After a period of contact, it gets evaporated of its own hence drying of hands is not required  separately</a:t>
            </a:r>
          </a:p>
          <a:p>
            <a:r>
              <a:rPr lang="en-US" sz="2400" b="1" dirty="0"/>
              <a:t>Indications:</a:t>
            </a:r>
          </a:p>
          <a:p>
            <a:pPr lvl="1">
              <a:buFont typeface="Courier New" panose="02070309020205020404" pitchFamily="49" charset="0"/>
              <a:buChar char="o"/>
            </a:pPr>
            <a:r>
              <a:rPr lang="en-US" sz="2400" dirty="0"/>
              <a:t>Indicated during routine rounds in the wards or ICUs</a:t>
            </a:r>
          </a:p>
          <a:p>
            <a:pPr lvl="1">
              <a:buFont typeface="Courier New" panose="02070309020205020404" pitchFamily="49" charset="0"/>
              <a:buChar char="o"/>
            </a:pPr>
            <a:r>
              <a:rPr lang="en-US" sz="2400" dirty="0"/>
              <a:t>In all the moments or situations requiring hand hygiene, except when the hands are visibly dirty or soiled, when it will be ineffective.</a:t>
            </a:r>
          </a:p>
          <a:p>
            <a:endParaRPr lang="en-US" dirty="0"/>
          </a:p>
        </p:txBody>
      </p:sp>
    </p:spTree>
    <p:extLst>
      <p:ext uri="{BB962C8B-B14F-4D97-AF65-F5344CB8AC3E}">
        <p14:creationId xmlns:p14="http://schemas.microsoft.com/office/powerpoint/2010/main" val="4019682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81126"/>
            <a:ext cx="10837415" cy="1456267"/>
          </a:xfrm>
        </p:spPr>
        <p:txBody>
          <a:bodyPr>
            <a:normAutofit fontScale="90000"/>
          </a:bodyPr>
          <a:lstStyle/>
          <a:p>
            <a:r>
              <a:rPr lang="en-US" b="1" dirty="0"/>
              <a:t/>
            </a:r>
            <a:br>
              <a:rPr lang="en-US" b="1" dirty="0"/>
            </a:br>
            <a:r>
              <a:rPr lang="en-US" b="1" dirty="0"/>
              <a:t>Types of Hand Hygiene Methods- Hand Wash</a:t>
            </a:r>
            <a:br>
              <a:rPr lang="en-US" b="1" dirty="0"/>
            </a:br>
            <a:endParaRPr lang="en-US" dirty="0"/>
          </a:p>
        </p:txBody>
      </p:sp>
      <p:sp>
        <p:nvSpPr>
          <p:cNvPr id="3" name="Content Placeholder 2"/>
          <p:cNvSpPr>
            <a:spLocks noGrp="1"/>
          </p:cNvSpPr>
          <p:nvPr>
            <p:ph idx="1"/>
          </p:nvPr>
        </p:nvSpPr>
        <p:spPr>
          <a:xfrm>
            <a:off x="191407" y="1431366"/>
            <a:ext cx="11809187" cy="5051735"/>
          </a:xfrm>
        </p:spPr>
        <p:txBody>
          <a:bodyPr>
            <a:normAutofit/>
          </a:bodyPr>
          <a:lstStyle/>
          <a:p>
            <a:r>
              <a:rPr lang="en-US" sz="2400" dirty="0"/>
              <a:t>Antimicrobial soaps (liquid, gel or bars) are available. </a:t>
            </a:r>
          </a:p>
          <a:p>
            <a:r>
              <a:rPr lang="en-US" sz="2400" dirty="0"/>
              <a:t>If facilities are not available, then even ordinary soap and water can also be used. </a:t>
            </a:r>
          </a:p>
          <a:p>
            <a:r>
              <a:rPr lang="en-US" sz="2400" b="1" dirty="0"/>
              <a:t>Duration -</a:t>
            </a:r>
            <a:r>
              <a:rPr lang="en-US" sz="2400" dirty="0"/>
              <a:t>  40–60 seconds.</a:t>
            </a:r>
          </a:p>
          <a:p>
            <a:r>
              <a:rPr lang="en-US" sz="2400" b="1" dirty="0"/>
              <a:t>Indications:</a:t>
            </a:r>
            <a:r>
              <a:rPr lang="en-US" sz="2400" dirty="0"/>
              <a:t> </a:t>
            </a:r>
          </a:p>
          <a:p>
            <a:pPr lvl="1">
              <a:buFont typeface="Courier New" panose="02070309020205020404" pitchFamily="49" charset="0"/>
              <a:buChar char="o"/>
            </a:pPr>
            <a:r>
              <a:rPr lang="en-US" sz="2400" dirty="0"/>
              <a:t>When the hands are visibly soiled with blood, excreta, pus, etc.</a:t>
            </a:r>
          </a:p>
          <a:p>
            <a:pPr lvl="1">
              <a:buFont typeface="Courier New" panose="02070309020205020404" pitchFamily="49" charset="0"/>
              <a:buChar char="o"/>
            </a:pPr>
            <a:r>
              <a:rPr lang="en-US" sz="2400" dirty="0"/>
              <a:t>Before and after eating</a:t>
            </a:r>
          </a:p>
          <a:p>
            <a:pPr lvl="1">
              <a:buFont typeface="Courier New" panose="02070309020205020404" pitchFamily="49" charset="0"/>
              <a:buChar char="o"/>
            </a:pPr>
            <a:r>
              <a:rPr lang="en-US" sz="2400" dirty="0"/>
              <a:t>After going to toilet</a:t>
            </a:r>
          </a:p>
          <a:p>
            <a:pPr lvl="1">
              <a:buFont typeface="Courier New" panose="02070309020205020404" pitchFamily="49" charset="0"/>
              <a:buChar char="o"/>
            </a:pPr>
            <a:r>
              <a:rPr lang="en-US" sz="2400" dirty="0"/>
              <a:t>Before and after shift of the duty.</a:t>
            </a:r>
          </a:p>
          <a:p>
            <a:endParaRPr lang="en-US" dirty="0"/>
          </a:p>
        </p:txBody>
      </p:sp>
    </p:spTree>
    <p:extLst>
      <p:ext uri="{BB962C8B-B14F-4D97-AF65-F5344CB8AC3E}">
        <p14:creationId xmlns:p14="http://schemas.microsoft.com/office/powerpoint/2010/main" val="1863899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2056" y="0"/>
            <a:ext cx="7735170" cy="1456267"/>
          </a:xfrm>
        </p:spPr>
        <p:txBody>
          <a:bodyPr>
            <a:normAutofit/>
          </a:bodyPr>
          <a:lstStyle/>
          <a:p>
            <a:r>
              <a:rPr lang="en-US" b="1" dirty="0"/>
              <a:t>Five Moments for Hand Hygiene</a:t>
            </a:r>
            <a:endParaRPr lang="en-US" dirty="0"/>
          </a:p>
        </p:txBody>
      </p:sp>
      <p:pic>
        <p:nvPicPr>
          <p:cNvPr id="5" name="Content Placeholder 4"/>
          <p:cNvPicPr>
            <a:picLocks noGrp="1" noChangeAspect="1"/>
          </p:cNvPicPr>
          <p:nvPr>
            <p:ph idx="1"/>
          </p:nvPr>
        </p:nvPicPr>
        <p:blipFill>
          <a:blip r:embed="rId2"/>
          <a:stretch>
            <a:fillRect/>
          </a:stretch>
        </p:blipFill>
        <p:spPr>
          <a:xfrm>
            <a:off x="2940096" y="1804012"/>
            <a:ext cx="6311807" cy="4142712"/>
          </a:xfrm>
          <a:prstGeom prst="rect">
            <a:avLst/>
          </a:prstGeom>
          <a:ln>
            <a:solidFill>
              <a:schemeClr val="accent1"/>
            </a:solidFill>
          </a:ln>
        </p:spPr>
      </p:pic>
    </p:spTree>
    <p:extLst>
      <p:ext uri="{BB962C8B-B14F-4D97-AF65-F5344CB8AC3E}">
        <p14:creationId xmlns:p14="http://schemas.microsoft.com/office/powerpoint/2010/main" val="410452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IN" b="1" dirty="0">
                <a:solidFill>
                  <a:schemeClr val="tx1">
                    <a:lumMod val="85000"/>
                  </a:schemeClr>
                </a:solidFill>
              </a:rPr>
              <a:t>DEFINITION</a:t>
            </a:r>
            <a:r>
              <a:rPr lang="en-IN" dirty="0"/>
              <a:t/>
            </a:r>
            <a:br>
              <a:rPr lang="en-IN" dirty="0"/>
            </a:br>
            <a:r>
              <a:rPr lang="en-IN" sz="2700" dirty="0"/>
              <a:t>( Hospital Acquired Infections= Nosocomial Infections= Healthcare Associated Infections )</a:t>
            </a:r>
          </a:p>
        </p:txBody>
      </p:sp>
      <p:sp>
        <p:nvSpPr>
          <p:cNvPr id="5" name="Content Placeholder 4"/>
          <p:cNvSpPr>
            <a:spLocks noGrp="1"/>
          </p:cNvSpPr>
          <p:nvPr>
            <p:ph idx="1"/>
          </p:nvPr>
        </p:nvSpPr>
        <p:spPr>
          <a:xfrm>
            <a:off x="838200" y="2196686"/>
            <a:ext cx="10515600" cy="4351338"/>
          </a:xfrm>
        </p:spPr>
        <p:txBody>
          <a:bodyPr>
            <a:normAutofit/>
          </a:bodyPr>
          <a:lstStyle/>
          <a:p>
            <a:pPr>
              <a:buFont typeface="Wingdings" panose="05000000000000000000" pitchFamily="2" charset="2"/>
              <a:buChar char="q"/>
            </a:pPr>
            <a:r>
              <a:rPr lang="en-US" sz="2800" b="1" dirty="0"/>
              <a:t>CDC defines HAI as a localized or systemic condition resulting from an adverse reaction to the presence of an infectious agent(s) or its toxin(s) without any evidence of its being present or in incubation at the time of admission</a:t>
            </a:r>
            <a:r>
              <a:rPr lang="en-US" sz="2800" dirty="0"/>
              <a:t>. </a:t>
            </a:r>
          </a:p>
          <a:p>
            <a:pPr>
              <a:buFont typeface="Wingdings" panose="05000000000000000000" pitchFamily="2" charset="2"/>
              <a:buChar char="q"/>
            </a:pPr>
            <a:endParaRPr lang="en-US" sz="2800" dirty="0"/>
          </a:p>
          <a:p>
            <a:pPr>
              <a:buFont typeface="Wingdings" panose="05000000000000000000" pitchFamily="2" charset="2"/>
              <a:buChar char="q"/>
            </a:pPr>
            <a:r>
              <a:rPr lang="en-US" dirty="0"/>
              <a:t>An infection is attributed as HAI if date of event occurs on or after 3rd calendar day (CL) of admission where day of admission is counted as CL 1.</a:t>
            </a:r>
            <a:endParaRPr lang="en-US" sz="2800" dirty="0"/>
          </a:p>
        </p:txBody>
      </p:sp>
    </p:spTree>
    <p:extLst>
      <p:ext uri="{BB962C8B-B14F-4D97-AF65-F5344CB8AC3E}">
        <p14:creationId xmlns:p14="http://schemas.microsoft.com/office/powerpoint/2010/main" val="1397526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60449"/>
            <a:ext cx="11148134" cy="1456267"/>
          </a:xfrm>
        </p:spPr>
        <p:txBody>
          <a:bodyPr>
            <a:normAutofit/>
          </a:bodyPr>
          <a:lstStyle/>
          <a:p>
            <a:r>
              <a:rPr lang="en-US" dirty="0"/>
              <a:t>Steps of hand rubbing and hand washing (WHO)</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2634687" y="1616716"/>
            <a:ext cx="7027036" cy="4809349"/>
          </a:xfrm>
          <a:prstGeom prst="rect">
            <a:avLst/>
          </a:prstGeom>
        </p:spPr>
      </p:pic>
    </p:spTree>
    <p:extLst>
      <p:ext uri="{BB962C8B-B14F-4D97-AF65-F5344CB8AC3E}">
        <p14:creationId xmlns:p14="http://schemas.microsoft.com/office/powerpoint/2010/main" val="1441754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Personal Protective Equipment (PPE)</a:t>
            </a:r>
            <a:endParaRPr lang="en-US" dirty="0"/>
          </a:p>
        </p:txBody>
      </p:sp>
      <p:sp>
        <p:nvSpPr>
          <p:cNvPr id="3" name="Content Placeholder 2"/>
          <p:cNvSpPr>
            <a:spLocks noGrp="1"/>
          </p:cNvSpPr>
          <p:nvPr>
            <p:ph idx="1"/>
          </p:nvPr>
        </p:nvSpPr>
        <p:spPr>
          <a:xfrm>
            <a:off x="191407" y="1523361"/>
            <a:ext cx="10994760" cy="4682945"/>
          </a:xfrm>
        </p:spPr>
        <p:txBody>
          <a:bodyPr/>
          <a:lstStyle/>
          <a:p>
            <a:pPr>
              <a:lnSpc>
                <a:spcPct val="150000"/>
              </a:lnSpc>
            </a:pPr>
            <a:r>
              <a:rPr lang="en-IN" sz="3467" dirty="0"/>
              <a:t>Used to protect the skin and mucous membranes of HCWs from exposure to blood and/or body fluids</a:t>
            </a:r>
          </a:p>
          <a:p>
            <a:pPr>
              <a:lnSpc>
                <a:spcPct val="150000"/>
              </a:lnSpc>
            </a:pPr>
            <a:r>
              <a:rPr lang="en-IN" sz="3467" dirty="0"/>
              <a:t>From the HCW’s hands to the patient during sterile and invasive procedures. </a:t>
            </a:r>
            <a:endParaRPr lang="en-US" sz="3467" dirty="0"/>
          </a:p>
          <a:p>
            <a:endParaRPr lang="en-US" dirty="0"/>
          </a:p>
        </p:txBody>
      </p:sp>
    </p:spTree>
    <p:extLst>
      <p:ext uri="{BB962C8B-B14F-4D97-AF65-F5344CB8AC3E}">
        <p14:creationId xmlns:p14="http://schemas.microsoft.com/office/powerpoint/2010/main" val="1480172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Personal protective equipment (PPE)</a:t>
            </a:r>
            <a:br>
              <a:rPr lang="en-US" b="1" dirty="0"/>
            </a:br>
            <a:endParaRPr lang="en-US" b="1" dirty="0"/>
          </a:p>
        </p:txBody>
      </p:sp>
      <p:graphicFrame>
        <p:nvGraphicFramePr>
          <p:cNvPr id="5" name="Table 4"/>
          <p:cNvGraphicFramePr>
            <a:graphicFrameLocks noGrp="1"/>
          </p:cNvGraphicFramePr>
          <p:nvPr/>
        </p:nvGraphicFramePr>
        <p:xfrm>
          <a:off x="598620" y="1596540"/>
          <a:ext cx="10994760" cy="4282984"/>
        </p:xfrm>
        <a:graphic>
          <a:graphicData uri="http://schemas.openxmlformats.org/drawingml/2006/table">
            <a:tbl>
              <a:tblPr firstRow="1" firstCol="1" bandRow="1">
                <a:tableStyleId>{E8B1032C-EA38-4F05-BA0D-38AFFFC7BED3}</a:tableStyleId>
              </a:tblPr>
              <a:tblGrid>
                <a:gridCol w="2991824">
                  <a:extLst>
                    <a:ext uri="{9D8B030D-6E8A-4147-A177-3AD203B41FA5}">
                      <a16:colId xmlns="" xmlns:a16="http://schemas.microsoft.com/office/drawing/2014/main" val="20000"/>
                    </a:ext>
                  </a:extLst>
                </a:gridCol>
                <a:gridCol w="8002936">
                  <a:extLst>
                    <a:ext uri="{9D8B030D-6E8A-4147-A177-3AD203B41FA5}">
                      <a16:colId xmlns="" xmlns:a16="http://schemas.microsoft.com/office/drawing/2014/main" val="20001"/>
                    </a:ext>
                  </a:extLst>
                </a:gridCol>
              </a:tblGrid>
              <a:tr h="1763352">
                <a:tc>
                  <a:txBody>
                    <a:bodyPr/>
                    <a:lstStyle/>
                    <a:p>
                      <a:pPr marL="0" marR="0" algn="just">
                        <a:lnSpc>
                          <a:spcPct val="115000"/>
                        </a:lnSpc>
                        <a:spcBef>
                          <a:spcPts val="0"/>
                        </a:spcBef>
                        <a:spcAft>
                          <a:spcPts val="0"/>
                        </a:spcAft>
                      </a:pPr>
                      <a:r>
                        <a:rPr lang="en-IN" sz="2100" dirty="0">
                          <a:effectLst/>
                        </a:rPr>
                        <a:t>Gloves (non-sterile)</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dirty="0">
                          <a:effectLst/>
                        </a:rPr>
                        <a:t>Used when there is a risk of infection to HCWs (e.g. while touching blood, body fluids, secretions, excretions of patients, items/equipment or environment).</a:t>
                      </a:r>
                      <a:endParaRPr lang="en-US" sz="210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0"/>
                  </a:ext>
                </a:extLst>
              </a:tr>
              <a:tr h="1175568">
                <a:tc>
                  <a:txBody>
                    <a:bodyPr/>
                    <a:lstStyle/>
                    <a:p>
                      <a:pPr marL="0" marR="0" algn="just">
                        <a:lnSpc>
                          <a:spcPct val="115000"/>
                        </a:lnSpc>
                        <a:spcBef>
                          <a:spcPts val="0"/>
                        </a:spcBef>
                        <a:spcAft>
                          <a:spcPts val="0"/>
                        </a:spcAft>
                      </a:pPr>
                      <a:r>
                        <a:rPr lang="en-IN" sz="2100" dirty="0">
                          <a:effectLst/>
                        </a:rPr>
                        <a:t>Gloves (sterile)</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dirty="0">
                          <a:effectLst/>
                        </a:rPr>
                        <a:t>Used when there is a risk of infection to HCWs as well as to the patients (during surgeries /invasive procedures).</a:t>
                      </a:r>
                      <a:endParaRPr lang="en-US" sz="210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1"/>
                  </a:ext>
                </a:extLst>
              </a:tr>
              <a:tr h="587784">
                <a:tc>
                  <a:txBody>
                    <a:bodyPr/>
                    <a:lstStyle/>
                    <a:p>
                      <a:pPr marL="0" marR="0" algn="just">
                        <a:lnSpc>
                          <a:spcPct val="115000"/>
                        </a:lnSpc>
                        <a:spcBef>
                          <a:spcPts val="0"/>
                        </a:spcBef>
                        <a:spcAft>
                          <a:spcPts val="0"/>
                        </a:spcAft>
                      </a:pPr>
                      <a:r>
                        <a:rPr lang="en-IN" sz="2100" dirty="0">
                          <a:effectLst/>
                        </a:rPr>
                        <a:t>Plastic apron</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dirty="0">
                          <a:effectLst/>
                        </a:rPr>
                        <a:t>Used during surgeries </a:t>
                      </a:r>
                      <a:endParaRPr lang="en-US" sz="210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2"/>
                  </a:ext>
                </a:extLst>
              </a:tr>
              <a:tr h="756280">
                <a:tc>
                  <a:txBody>
                    <a:bodyPr/>
                    <a:lstStyle/>
                    <a:p>
                      <a:pPr marL="0" marR="0" algn="just">
                        <a:lnSpc>
                          <a:spcPct val="115000"/>
                        </a:lnSpc>
                        <a:spcBef>
                          <a:spcPts val="0"/>
                        </a:spcBef>
                        <a:spcAft>
                          <a:spcPts val="0"/>
                        </a:spcAft>
                      </a:pPr>
                      <a:r>
                        <a:rPr lang="en-IN" sz="2100" dirty="0">
                          <a:effectLst/>
                        </a:rPr>
                        <a:t>Gown</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dirty="0">
                          <a:effectLst/>
                        </a:rPr>
                        <a:t>Used during surgeries and when soiling is likely to be expected.</a:t>
                      </a:r>
                      <a:endParaRPr lang="en-US" sz="210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6263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Personal protective equipment (PPE)</a:t>
            </a:r>
            <a:br>
              <a:rPr lang="en-US" b="1" dirty="0"/>
            </a:br>
            <a:endParaRPr lang="en-US" b="1" dirty="0"/>
          </a:p>
        </p:txBody>
      </p:sp>
      <p:graphicFrame>
        <p:nvGraphicFramePr>
          <p:cNvPr id="5" name="Table 4"/>
          <p:cNvGraphicFramePr>
            <a:graphicFrameLocks noGrp="1"/>
          </p:cNvGraphicFramePr>
          <p:nvPr/>
        </p:nvGraphicFramePr>
        <p:xfrm>
          <a:off x="598620" y="1550305"/>
          <a:ext cx="10994760" cy="4447474"/>
        </p:xfrm>
        <a:graphic>
          <a:graphicData uri="http://schemas.openxmlformats.org/drawingml/2006/table">
            <a:tbl>
              <a:tblPr firstRow="1" firstCol="1" bandRow="1">
                <a:tableStyleId>{E8B1032C-EA38-4F05-BA0D-38AFFFC7BED3}</a:tableStyleId>
              </a:tblPr>
              <a:tblGrid>
                <a:gridCol w="2991824">
                  <a:extLst>
                    <a:ext uri="{9D8B030D-6E8A-4147-A177-3AD203B41FA5}">
                      <a16:colId xmlns="" xmlns:a16="http://schemas.microsoft.com/office/drawing/2014/main" val="20000"/>
                    </a:ext>
                  </a:extLst>
                </a:gridCol>
                <a:gridCol w="8002936">
                  <a:extLst>
                    <a:ext uri="{9D8B030D-6E8A-4147-A177-3AD203B41FA5}">
                      <a16:colId xmlns="" xmlns:a16="http://schemas.microsoft.com/office/drawing/2014/main" val="20001"/>
                    </a:ext>
                  </a:extLst>
                </a:gridCol>
              </a:tblGrid>
              <a:tr h="881676">
                <a:tc>
                  <a:txBody>
                    <a:bodyPr/>
                    <a:lstStyle/>
                    <a:p>
                      <a:pPr marL="0" marR="0" algn="just">
                        <a:lnSpc>
                          <a:spcPct val="115000"/>
                        </a:lnSpc>
                        <a:spcBef>
                          <a:spcPts val="0"/>
                        </a:spcBef>
                        <a:spcAft>
                          <a:spcPts val="0"/>
                        </a:spcAft>
                      </a:pPr>
                      <a:r>
                        <a:rPr lang="en-IN" sz="2100" dirty="0">
                          <a:effectLst/>
                        </a:rPr>
                        <a:t>Surgical mask</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b="0" dirty="0">
                          <a:effectLst/>
                        </a:rPr>
                        <a:t>Used during surgeries and while handling patients on droplet precautions </a:t>
                      </a:r>
                      <a:endParaRPr lang="en-US" sz="2100" b="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4"/>
                  </a:ext>
                </a:extLst>
              </a:tr>
              <a:tr h="881676">
                <a:tc>
                  <a:txBody>
                    <a:bodyPr/>
                    <a:lstStyle/>
                    <a:p>
                      <a:pPr marL="0" marR="0" algn="just">
                        <a:lnSpc>
                          <a:spcPct val="115000"/>
                        </a:lnSpc>
                        <a:spcBef>
                          <a:spcPts val="0"/>
                        </a:spcBef>
                        <a:spcAft>
                          <a:spcPts val="0"/>
                        </a:spcAft>
                      </a:pPr>
                      <a:r>
                        <a:rPr lang="en-IN" sz="2100" dirty="0">
                          <a:effectLst/>
                        </a:rPr>
                        <a:t>N95 mask</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dirty="0">
                          <a:effectLst/>
                        </a:rPr>
                        <a:t>Used while handling patients on airborne precaution (tuberculosis).</a:t>
                      </a:r>
                      <a:endParaRPr lang="en-US" sz="210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5"/>
                  </a:ext>
                </a:extLst>
              </a:tr>
              <a:tr h="1146801">
                <a:tc>
                  <a:txBody>
                    <a:bodyPr/>
                    <a:lstStyle/>
                    <a:p>
                      <a:pPr marL="0" marR="0" algn="just">
                        <a:lnSpc>
                          <a:spcPct val="115000"/>
                        </a:lnSpc>
                        <a:spcBef>
                          <a:spcPts val="0"/>
                        </a:spcBef>
                        <a:spcAft>
                          <a:spcPts val="0"/>
                        </a:spcAft>
                      </a:pPr>
                      <a:r>
                        <a:rPr lang="en-IN" sz="2100" dirty="0">
                          <a:effectLst/>
                        </a:rPr>
                        <a:t>Cap, face shield, goggles</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dirty="0">
                          <a:effectLst/>
                        </a:rPr>
                        <a:t>Used when spillage of blood is suspected, e.g. during major cardiac surgeries etc.</a:t>
                      </a:r>
                      <a:endParaRPr lang="en-US" sz="210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6"/>
                  </a:ext>
                </a:extLst>
              </a:tr>
              <a:tr h="1537321">
                <a:tc>
                  <a:txBody>
                    <a:bodyPr/>
                    <a:lstStyle/>
                    <a:p>
                      <a:pPr marL="0" marR="0" algn="just">
                        <a:lnSpc>
                          <a:spcPct val="115000"/>
                        </a:lnSpc>
                        <a:spcBef>
                          <a:spcPts val="0"/>
                        </a:spcBef>
                        <a:spcAft>
                          <a:spcPts val="0"/>
                        </a:spcAft>
                      </a:pPr>
                      <a:r>
                        <a:rPr lang="en-IN" sz="2100" dirty="0">
                          <a:effectLst/>
                        </a:rPr>
                        <a:t>Surgical shoes</a:t>
                      </a:r>
                      <a:endParaRPr lang="en-US" sz="2100" dirty="0">
                        <a:effectLst/>
                        <a:latin typeface="Times New Roman" panose="02020603050405020304" pitchFamily="18" charset="0"/>
                        <a:ea typeface="Calibri" panose="020F0502020204030204" pitchFamily="34" charset="0"/>
                      </a:endParaRPr>
                    </a:p>
                  </a:txBody>
                  <a:tcPr marL="90811" marR="90811" marT="0" marB="0"/>
                </a:tc>
                <a:tc>
                  <a:txBody>
                    <a:bodyPr/>
                    <a:lstStyle/>
                    <a:p>
                      <a:pPr marL="0" marR="0" algn="just">
                        <a:lnSpc>
                          <a:spcPct val="115000"/>
                        </a:lnSpc>
                        <a:spcBef>
                          <a:spcPts val="0"/>
                        </a:spcBef>
                        <a:spcAft>
                          <a:spcPts val="0"/>
                        </a:spcAft>
                      </a:pPr>
                      <a:r>
                        <a:rPr lang="en-IN" sz="2100" dirty="0">
                          <a:effectLst/>
                        </a:rPr>
                        <a:t>Used mainly in ICUs and operation theatres to protect HCWs and environment from transmission of organisms.</a:t>
                      </a:r>
                      <a:endParaRPr lang="en-US" sz="2100" dirty="0">
                        <a:effectLst/>
                        <a:latin typeface="Times New Roman" panose="02020603050405020304" pitchFamily="18" charset="0"/>
                        <a:ea typeface="Calibri" panose="020F0502020204030204" pitchFamily="34" charset="0"/>
                      </a:endParaRPr>
                    </a:p>
                  </a:txBody>
                  <a:tcPr marL="90811" marR="90811"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863540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8621" y="1565189"/>
            <a:ext cx="4984500" cy="4526920"/>
          </a:xfrm>
          <a:prstGeom prst="rect">
            <a:avLst/>
          </a:prstGeom>
        </p:spPr>
      </p:pic>
      <p:sp>
        <p:nvSpPr>
          <p:cNvPr id="6" name="Rectangle 5"/>
          <p:cNvSpPr/>
          <p:nvPr/>
        </p:nvSpPr>
        <p:spPr>
          <a:xfrm>
            <a:off x="5688787" y="2207360"/>
            <a:ext cx="6096000" cy="2965555"/>
          </a:xfrm>
          <a:prstGeom prst="rect">
            <a:avLst/>
          </a:prstGeom>
          <a:ln>
            <a:solidFill>
              <a:schemeClr val="accent1"/>
            </a:solidFill>
          </a:ln>
        </p:spPr>
        <p:txBody>
          <a:bodyPr>
            <a:spAutoFit/>
          </a:bodyPr>
          <a:lstStyle/>
          <a:p>
            <a:r>
              <a:rPr lang="en-US" sz="1867" dirty="0">
                <a:solidFill>
                  <a:srgbClr val="231F20"/>
                </a:solidFill>
                <a:latin typeface="Yu Gothic" panose="020B0400000000000000" pitchFamily="34" charset="-128"/>
              </a:rPr>
              <a:t> </a:t>
            </a:r>
            <a:r>
              <a:rPr lang="en-US" sz="1867" b="1" dirty="0">
                <a:latin typeface="Yu Gothic" panose="020B0400000000000000" pitchFamily="34" charset="-128"/>
              </a:rPr>
              <a:t>Personal protective equipment (PPE): </a:t>
            </a:r>
          </a:p>
          <a:p>
            <a:r>
              <a:rPr lang="en-US" sz="1867" dirty="0">
                <a:latin typeface="Kokila" panose="020B0604020202020204" pitchFamily="34" charset="0"/>
              </a:rPr>
              <a:t>A.</a:t>
            </a:r>
            <a:r>
              <a:rPr lang="en-US" sz="1867" dirty="0">
                <a:latin typeface="Yu Gothic" panose="020B0400000000000000" pitchFamily="34" charset="-128"/>
              </a:rPr>
              <a:t> Gloves;</a:t>
            </a:r>
          </a:p>
          <a:p>
            <a:r>
              <a:rPr lang="en-US" sz="1867" dirty="0">
                <a:latin typeface="Kokila" panose="020B0604020202020204" pitchFamily="34" charset="0"/>
              </a:rPr>
              <a:t>B.</a:t>
            </a:r>
            <a:r>
              <a:rPr lang="en-US" sz="1867" dirty="0">
                <a:latin typeface="Yu Gothic" panose="020B0400000000000000" pitchFamily="34" charset="-128"/>
              </a:rPr>
              <a:t> Plastic apron;</a:t>
            </a:r>
          </a:p>
          <a:p>
            <a:r>
              <a:rPr lang="en-US" sz="1867" dirty="0">
                <a:latin typeface="Kokila" panose="020B0604020202020204" pitchFamily="34" charset="0"/>
              </a:rPr>
              <a:t>C.</a:t>
            </a:r>
            <a:r>
              <a:rPr lang="en-US" sz="1867" dirty="0">
                <a:latin typeface="Yu Gothic" panose="020B0400000000000000" pitchFamily="34" charset="-128"/>
              </a:rPr>
              <a:t> Gown; </a:t>
            </a:r>
          </a:p>
          <a:p>
            <a:r>
              <a:rPr lang="en-US" sz="1867" dirty="0">
                <a:latin typeface="Kokila" panose="020B0604020202020204" pitchFamily="34" charset="0"/>
              </a:rPr>
              <a:t>D. </a:t>
            </a:r>
            <a:r>
              <a:rPr lang="en-US" sz="1867" dirty="0">
                <a:latin typeface="Yu Gothic" panose="020B0400000000000000" pitchFamily="34" charset="-128"/>
              </a:rPr>
              <a:t>Surgical mask; </a:t>
            </a:r>
          </a:p>
          <a:p>
            <a:r>
              <a:rPr lang="en-US" sz="1867" dirty="0">
                <a:latin typeface="Kokila" panose="020B0604020202020204" pitchFamily="34" charset="0"/>
              </a:rPr>
              <a:t>E. </a:t>
            </a:r>
            <a:r>
              <a:rPr lang="en-US" sz="1867" dirty="0">
                <a:latin typeface="Yu Gothic" panose="020B0400000000000000" pitchFamily="34" charset="-128"/>
              </a:rPr>
              <a:t>N95 mask; </a:t>
            </a:r>
          </a:p>
          <a:p>
            <a:r>
              <a:rPr lang="en-US" sz="1867" dirty="0">
                <a:latin typeface="Kokila" panose="020B0604020202020204" pitchFamily="34" charset="0"/>
              </a:rPr>
              <a:t>F. </a:t>
            </a:r>
            <a:r>
              <a:rPr lang="en-US" sz="1867" dirty="0">
                <a:latin typeface="Yu Gothic" panose="020B0400000000000000" pitchFamily="34" charset="-128"/>
              </a:rPr>
              <a:t>Cap; </a:t>
            </a:r>
          </a:p>
          <a:p>
            <a:r>
              <a:rPr lang="en-US" sz="1867" dirty="0">
                <a:latin typeface="Kokila" panose="020B0604020202020204" pitchFamily="34" charset="0"/>
              </a:rPr>
              <a:t>G. </a:t>
            </a:r>
            <a:r>
              <a:rPr lang="en-US" sz="1867" dirty="0">
                <a:latin typeface="Yu Gothic" panose="020B0400000000000000" pitchFamily="34" charset="-128"/>
              </a:rPr>
              <a:t>Face shield;</a:t>
            </a:r>
          </a:p>
          <a:p>
            <a:r>
              <a:rPr lang="en-US" sz="1867" dirty="0">
                <a:latin typeface="Kokila" panose="020B0604020202020204" pitchFamily="34" charset="0"/>
              </a:rPr>
              <a:t>H. </a:t>
            </a:r>
            <a:r>
              <a:rPr lang="en-US" sz="1867" dirty="0">
                <a:latin typeface="Yu Gothic" panose="020B0400000000000000" pitchFamily="34" charset="-128"/>
              </a:rPr>
              <a:t>Goggles; </a:t>
            </a:r>
          </a:p>
          <a:p>
            <a:r>
              <a:rPr lang="en-US" sz="1867" dirty="0">
                <a:latin typeface="Kokila" panose="020B0604020202020204" pitchFamily="34" charset="0"/>
              </a:rPr>
              <a:t>I.</a:t>
            </a:r>
            <a:r>
              <a:rPr lang="en-US" sz="1867" dirty="0">
                <a:latin typeface="Yu Gothic" panose="020B0400000000000000" pitchFamily="34" charset="-128"/>
              </a:rPr>
              <a:t> Surgical shoes</a:t>
            </a:r>
            <a:endParaRPr lang="en-US" sz="1867" dirty="0"/>
          </a:p>
        </p:txBody>
      </p:sp>
      <p:sp>
        <p:nvSpPr>
          <p:cNvPr id="7" name="Title 1"/>
          <p:cNvSpPr>
            <a:spLocks noGrp="1"/>
          </p:cNvSpPr>
          <p:nvPr>
            <p:ph type="title"/>
          </p:nvPr>
        </p:nvSpPr>
        <p:spPr/>
        <p:txBody>
          <a:bodyPr>
            <a:normAutofit/>
          </a:bodyPr>
          <a:lstStyle/>
          <a:p>
            <a:r>
              <a:rPr lang="en-US" b="1" dirty="0"/>
              <a:t>Personal protective equipment (PPE)</a:t>
            </a:r>
            <a:br>
              <a:rPr lang="en-US" b="1" dirty="0"/>
            </a:br>
            <a:endParaRPr lang="en-US" b="1" dirty="0"/>
          </a:p>
        </p:txBody>
      </p:sp>
    </p:spTree>
    <p:extLst>
      <p:ext uri="{BB962C8B-B14F-4D97-AF65-F5344CB8AC3E}">
        <p14:creationId xmlns:p14="http://schemas.microsoft.com/office/powerpoint/2010/main" val="580597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Selection of appropriate PPE</a:t>
            </a:r>
          </a:p>
        </p:txBody>
      </p:sp>
      <p:sp>
        <p:nvSpPr>
          <p:cNvPr id="3" name="Content Placeholder 2"/>
          <p:cNvSpPr>
            <a:spLocks noGrp="1"/>
          </p:cNvSpPr>
          <p:nvPr>
            <p:ph idx="1"/>
          </p:nvPr>
        </p:nvSpPr>
        <p:spPr>
          <a:xfrm>
            <a:off x="191406" y="1458510"/>
            <a:ext cx="12000593" cy="4682945"/>
          </a:xfrm>
        </p:spPr>
        <p:txBody>
          <a:bodyPr>
            <a:normAutofit/>
          </a:bodyPr>
          <a:lstStyle/>
          <a:p>
            <a:r>
              <a:rPr lang="en-US" sz="3333" dirty="0"/>
              <a:t>Level of risk associated with contamination of skin, mucous membranes, and clothing by blood and body fluids during a specific patient care activity or intervention </a:t>
            </a:r>
          </a:p>
          <a:p>
            <a:r>
              <a:rPr lang="en-US" sz="3333" dirty="0"/>
              <a:t>Route of transmission of suspected organisms— contact, droplet and inhalation</a:t>
            </a:r>
          </a:p>
        </p:txBody>
      </p:sp>
    </p:spTree>
    <p:extLst>
      <p:ext uri="{BB962C8B-B14F-4D97-AF65-F5344CB8AC3E}">
        <p14:creationId xmlns:p14="http://schemas.microsoft.com/office/powerpoint/2010/main" val="29832313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440" y="405507"/>
            <a:ext cx="10515600" cy="491227"/>
          </a:xfrm>
        </p:spPr>
        <p:txBody>
          <a:bodyPr>
            <a:normAutofit fontScale="90000"/>
          </a:bodyPr>
          <a:lstStyle/>
          <a:p>
            <a:pPr algn="ctr"/>
            <a:r>
              <a:rPr lang="en-IN" b="1" dirty="0">
                <a:latin typeface="Times New Roman" panose="02020603050405020304" pitchFamily="18" charset="0"/>
                <a:cs typeface="Times New Roman" panose="02020603050405020304" pitchFamily="18" charset="0"/>
              </a:rPr>
              <a:t/>
            </a:r>
            <a:br>
              <a:rPr lang="en-IN" b="1" dirty="0">
                <a:latin typeface="Times New Roman" panose="02020603050405020304" pitchFamily="18" charset="0"/>
                <a:cs typeface="Times New Roman" panose="02020603050405020304" pitchFamily="18" charset="0"/>
              </a:rPr>
            </a:br>
            <a:r>
              <a:rPr lang="en-IN" b="1" dirty="0">
                <a:latin typeface="Times New Roman" panose="02020603050405020304" pitchFamily="18" charset="0"/>
                <a:cs typeface="Times New Roman" panose="02020603050405020304" pitchFamily="18" charset="0"/>
              </a:rPr>
              <a:t>Donning and Doffing</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b="1" dirty="0">
              <a:latin typeface="Times New Roman" panose="02020603050405020304" pitchFamily="18" charset="0"/>
              <a:cs typeface="Times New Roman" panose="02020603050405020304" pitchFamily="18" charset="0"/>
            </a:endParaRPr>
          </a:p>
        </p:txBody>
      </p:sp>
      <p:graphicFrame>
        <p:nvGraphicFramePr>
          <p:cNvPr id="4" name="Diagram 3"/>
          <p:cNvGraphicFramePr/>
          <p:nvPr/>
        </p:nvGraphicFramePr>
        <p:xfrm>
          <a:off x="2351251" y="2321081"/>
          <a:ext cx="3304551" cy="4445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678077" y="1533385"/>
            <a:ext cx="2580307" cy="4763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400" dirty="0">
                <a:latin typeface="Times New Roman" panose="02020603050405020304" pitchFamily="18" charset="0"/>
                <a:cs typeface="Times New Roman" panose="02020603050405020304" pitchFamily="18" charset="0"/>
              </a:rPr>
              <a:t>Donning (wearing) </a:t>
            </a:r>
            <a:endParaRPr lang="en-US" sz="2400" dirty="0">
              <a:latin typeface="Times New Roman" panose="02020603050405020304" pitchFamily="18" charset="0"/>
              <a:cs typeface="Times New Roman" panose="02020603050405020304" pitchFamily="18" charset="0"/>
            </a:endParaRPr>
          </a:p>
        </p:txBody>
      </p:sp>
      <p:sp>
        <p:nvSpPr>
          <p:cNvPr id="6" name="Rectangle 5"/>
          <p:cNvSpPr/>
          <p:nvPr/>
        </p:nvSpPr>
        <p:spPr>
          <a:xfrm>
            <a:off x="2227474" y="1408440"/>
            <a:ext cx="3664919" cy="54495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aphicFrame>
        <p:nvGraphicFramePr>
          <p:cNvPr id="7" name="Diagram 6"/>
          <p:cNvGraphicFramePr/>
          <p:nvPr/>
        </p:nvGraphicFramePr>
        <p:xfrm>
          <a:off x="7775133" y="2321082"/>
          <a:ext cx="3090713" cy="43061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7957425" y="1406015"/>
            <a:ext cx="2726131" cy="468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IN" sz="2400" dirty="0">
                <a:latin typeface="Times New Roman" panose="02020603050405020304" pitchFamily="18" charset="0"/>
                <a:cs typeface="Times New Roman" panose="02020603050405020304" pitchFamily="18" charset="0"/>
              </a:rPr>
              <a:t>Doffing (removing) </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7582915" y="1406015"/>
            <a:ext cx="3475151" cy="536226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4216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4493"/>
            <a:ext cx="10668739" cy="1456267"/>
          </a:xfrm>
        </p:spPr>
        <p:txBody>
          <a:bodyPr>
            <a:normAutofit fontScale="90000"/>
          </a:bodyPr>
          <a:lstStyle/>
          <a:p>
            <a:r>
              <a:rPr lang="en-US" b="1" dirty="0"/>
              <a:t/>
            </a:r>
            <a:br>
              <a:rPr lang="en-US" b="1" dirty="0"/>
            </a:br>
            <a:r>
              <a:rPr lang="en-US" b="1" dirty="0"/>
              <a:t>Spill management for blood and body fluids</a:t>
            </a:r>
            <a:br>
              <a:rPr lang="en-US" b="1" dirty="0"/>
            </a:br>
            <a:endParaRPr lang="en-US" b="1" dirty="0"/>
          </a:p>
        </p:txBody>
      </p:sp>
      <p:sp>
        <p:nvSpPr>
          <p:cNvPr id="3" name="Content Placeholder 2"/>
          <p:cNvSpPr>
            <a:spLocks noGrp="1"/>
          </p:cNvSpPr>
          <p:nvPr>
            <p:ph idx="1"/>
          </p:nvPr>
        </p:nvSpPr>
        <p:spPr>
          <a:xfrm>
            <a:off x="293210" y="1640672"/>
            <a:ext cx="11605580" cy="5217329"/>
          </a:xfrm>
        </p:spPr>
        <p:txBody>
          <a:bodyPr>
            <a:normAutofit/>
          </a:bodyPr>
          <a:lstStyle/>
          <a:p>
            <a:r>
              <a:rPr lang="en-US" sz="2000" b="1" dirty="0"/>
              <a:t>Spill management of blood and body fluids: Bring the spill kit to </a:t>
            </a:r>
            <a:r>
              <a:rPr lang="en-US" sz="2000" dirty="0"/>
              <a:t>the site of spillage, wear appropriate PPE (gloves and gown); put no entry sign board near the spill area.</a:t>
            </a:r>
          </a:p>
          <a:p>
            <a:r>
              <a:rPr lang="en-US" sz="2000" b="1" dirty="0"/>
              <a:t>If spillage is small (&lt;10 mL): </a:t>
            </a:r>
          </a:p>
          <a:p>
            <a:pPr lvl="1">
              <a:buFont typeface="Courier New" panose="02070309020205020404" pitchFamily="49" charset="0"/>
              <a:buChar char="o"/>
            </a:pPr>
            <a:r>
              <a:rPr lang="en-US" sz="2000" dirty="0"/>
              <a:t> Wipe up spill immediately with absorbent material and discard into appropriate bin</a:t>
            </a:r>
          </a:p>
          <a:p>
            <a:pPr lvl="1">
              <a:buFont typeface="Courier New" panose="02070309020205020404" pitchFamily="49" charset="0"/>
              <a:buChar char="o"/>
            </a:pPr>
            <a:r>
              <a:rPr lang="en-US" sz="2000" dirty="0"/>
              <a:t> Wipe the area with 10% sodium hypochlorite and allow to dry</a:t>
            </a:r>
          </a:p>
          <a:p>
            <a:pPr lvl="1">
              <a:buFont typeface="Courier New" panose="02070309020205020404" pitchFamily="49" charset="0"/>
              <a:buChar char="o"/>
            </a:pPr>
            <a:r>
              <a:rPr lang="en-US" sz="2000" dirty="0"/>
              <a:t> Remove PPE and perform hand hygiene</a:t>
            </a:r>
          </a:p>
          <a:p>
            <a:r>
              <a:rPr lang="en-US" sz="2000" b="1" dirty="0"/>
              <a:t>If spillage is large (&gt;10 mL):</a:t>
            </a:r>
          </a:p>
          <a:p>
            <a:pPr lvl="1">
              <a:buFont typeface="Courier New" panose="02070309020205020404" pitchFamily="49" charset="0"/>
              <a:buChar char="o"/>
            </a:pPr>
            <a:r>
              <a:rPr lang="en-US" sz="2000" dirty="0"/>
              <a:t> Place disposable paper towels over spill to absorb the spillage </a:t>
            </a:r>
          </a:p>
          <a:p>
            <a:pPr lvl="1">
              <a:buFont typeface="Courier New" panose="02070309020205020404" pitchFamily="49" charset="0"/>
              <a:buChar char="o"/>
            </a:pPr>
            <a:r>
              <a:rPr lang="en-US" sz="2000" dirty="0" smtClean="0"/>
              <a:t>Pour </a:t>
            </a:r>
            <a:r>
              <a:rPr lang="en-US" sz="2000" dirty="0"/>
              <a:t>10% sodium hypochlorite on top of absorbent paper towels and leave for 15 minutes.</a:t>
            </a:r>
          </a:p>
          <a:p>
            <a:pPr lvl="1">
              <a:buFont typeface="Courier New" panose="02070309020205020404" pitchFamily="49" charset="0"/>
              <a:buChar char="o"/>
            </a:pPr>
            <a:r>
              <a:rPr lang="en-US" sz="2000" dirty="0"/>
              <a:t> Remove the absorbent papers; put fresh disposable paper towels to clean the area and then discard these into appropriate waste bin.</a:t>
            </a:r>
          </a:p>
        </p:txBody>
      </p:sp>
    </p:spTree>
    <p:extLst>
      <p:ext uri="{BB962C8B-B14F-4D97-AF65-F5344CB8AC3E}">
        <p14:creationId xmlns:p14="http://schemas.microsoft.com/office/powerpoint/2010/main" val="157735302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Respiratory hygiene and cough etiquette</a:t>
            </a:r>
            <a:br>
              <a:rPr lang="en-US" b="1" dirty="0"/>
            </a:br>
            <a:endParaRPr lang="en-US" b="1" dirty="0"/>
          </a:p>
        </p:txBody>
      </p:sp>
      <p:sp>
        <p:nvSpPr>
          <p:cNvPr id="3" name="Content Placeholder 2"/>
          <p:cNvSpPr>
            <a:spLocks noGrp="1"/>
          </p:cNvSpPr>
          <p:nvPr>
            <p:ph idx="1"/>
          </p:nvPr>
        </p:nvSpPr>
        <p:spPr>
          <a:xfrm>
            <a:off x="191406" y="1596540"/>
            <a:ext cx="11605580" cy="4759811"/>
          </a:xfrm>
        </p:spPr>
        <p:txBody>
          <a:bodyPr>
            <a:normAutofit/>
          </a:bodyPr>
          <a:lstStyle/>
          <a:p>
            <a:r>
              <a:rPr lang="en-US" sz="2400" dirty="0"/>
              <a:t>Should be followed by anyone with signs and symptoms of a respiratory infection, regardless of the cause.</a:t>
            </a:r>
          </a:p>
          <a:p>
            <a:pPr lvl="1">
              <a:buFont typeface="Courier New" panose="02070309020205020404" pitchFamily="49" charset="0"/>
              <a:buChar char="o"/>
            </a:pPr>
            <a:r>
              <a:rPr lang="en-US" sz="2400" dirty="0"/>
              <a:t> Cover the nose/mouth with single-use tissue paper when coughing, sneezing, wiping and blowing noses</a:t>
            </a:r>
          </a:p>
          <a:p>
            <a:pPr lvl="1">
              <a:buFont typeface="Courier New" panose="02070309020205020404" pitchFamily="49" charset="0"/>
              <a:buChar char="o"/>
            </a:pPr>
            <a:r>
              <a:rPr lang="en-US" sz="2400" dirty="0"/>
              <a:t>If no tissues are available, cough or sneeze into the inner elbow  rather than the hand</a:t>
            </a:r>
          </a:p>
          <a:p>
            <a:pPr lvl="1">
              <a:buFont typeface="Courier New" panose="02070309020205020404" pitchFamily="49" charset="0"/>
              <a:buChar char="o"/>
            </a:pPr>
            <a:r>
              <a:rPr lang="en-US" sz="2400" dirty="0"/>
              <a:t> Follow hand hygiene after contact with respiratory secretions and contaminated objects/materials</a:t>
            </a:r>
          </a:p>
          <a:p>
            <a:pPr lvl="1">
              <a:buFont typeface="Courier New" panose="02070309020205020404" pitchFamily="49" charset="0"/>
              <a:buChar char="o"/>
            </a:pPr>
            <a:r>
              <a:rPr lang="en-US" sz="2400" dirty="0"/>
              <a:t>Keep contaminated hands away from the mucous membranes of  the eyes and nose</a:t>
            </a:r>
          </a:p>
        </p:txBody>
      </p:sp>
    </p:spTree>
    <p:extLst>
      <p:ext uri="{BB962C8B-B14F-4D97-AF65-F5344CB8AC3E}">
        <p14:creationId xmlns:p14="http://schemas.microsoft.com/office/powerpoint/2010/main" val="31369349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r>
            <a:br>
              <a:rPr lang="en-US" b="1" dirty="0"/>
            </a:br>
            <a:r>
              <a:rPr lang="en-US" b="1" dirty="0"/>
              <a:t>Respiratory hygiene and cough etiquette</a:t>
            </a:r>
            <a:br>
              <a:rPr lang="en-US" b="1" dirty="0"/>
            </a:br>
            <a:endParaRPr lang="en-US" b="1" dirty="0"/>
          </a:p>
        </p:txBody>
      </p:sp>
      <p:sp>
        <p:nvSpPr>
          <p:cNvPr id="3" name="Content Placeholder 2"/>
          <p:cNvSpPr>
            <a:spLocks noGrp="1"/>
          </p:cNvSpPr>
          <p:nvPr>
            <p:ph idx="1"/>
          </p:nvPr>
        </p:nvSpPr>
        <p:spPr>
          <a:xfrm>
            <a:off x="191408" y="1596541"/>
            <a:ext cx="12000593" cy="4682945"/>
          </a:xfrm>
        </p:spPr>
        <p:txBody>
          <a:bodyPr>
            <a:normAutofit/>
          </a:bodyPr>
          <a:lstStyle/>
          <a:p>
            <a:r>
              <a:rPr lang="en-US" sz="3467" dirty="0"/>
              <a:t>In high-risk areas of airborne transmission such as pulmonary medicine OPD:</a:t>
            </a:r>
          </a:p>
          <a:p>
            <a:pPr lvl="1">
              <a:buFont typeface="Courier New" panose="02070309020205020404" pitchFamily="49" charset="0"/>
              <a:buChar char="o"/>
            </a:pPr>
            <a:r>
              <a:rPr lang="en-US" sz="3467" dirty="0"/>
              <a:t> Give mask to the patients with cough and make separate queue away from the general queue</a:t>
            </a:r>
          </a:p>
          <a:p>
            <a:pPr lvl="1">
              <a:buFont typeface="Courier New" panose="02070309020205020404" pitchFamily="49" charset="0"/>
              <a:buChar char="o"/>
            </a:pPr>
            <a:r>
              <a:rPr lang="en-US" sz="3467" dirty="0"/>
              <a:t> Sputum collection should be done in an open space or in a well- ventilated room</a:t>
            </a:r>
          </a:p>
        </p:txBody>
      </p:sp>
    </p:spTree>
    <p:extLst>
      <p:ext uri="{BB962C8B-B14F-4D97-AF65-F5344CB8AC3E}">
        <p14:creationId xmlns:p14="http://schemas.microsoft.com/office/powerpoint/2010/main" val="688507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538467-5454-411B-9E6E-7DED225E2068}"/>
              </a:ext>
            </a:extLst>
          </p:cNvPr>
          <p:cNvSpPr>
            <a:spLocks noGrp="1"/>
          </p:cNvSpPr>
          <p:nvPr>
            <p:ph type="title"/>
          </p:nvPr>
        </p:nvSpPr>
        <p:spPr/>
        <p:txBody>
          <a:bodyPr>
            <a:normAutofit/>
          </a:bodyPr>
          <a:lstStyle/>
          <a:p>
            <a:r>
              <a:rPr lang="en-IN" dirty="0">
                <a:solidFill>
                  <a:schemeClr val="tx1">
                    <a:lumMod val="85000"/>
                  </a:schemeClr>
                </a:solidFill>
              </a:rPr>
              <a:t>DEFINITION</a:t>
            </a:r>
            <a:r>
              <a:rPr lang="en-IN" sz="2400" dirty="0">
                <a:solidFill>
                  <a:schemeClr val="tx1">
                    <a:lumMod val="85000"/>
                  </a:schemeClr>
                </a:solidFill>
              </a:rPr>
              <a:t> Cont. </a:t>
            </a:r>
          </a:p>
        </p:txBody>
      </p:sp>
      <p:sp>
        <p:nvSpPr>
          <p:cNvPr id="3" name="Content Placeholder 2">
            <a:extLst>
              <a:ext uri="{FF2B5EF4-FFF2-40B4-BE49-F238E27FC236}">
                <a16:creationId xmlns="" xmlns:a16="http://schemas.microsoft.com/office/drawing/2014/main" id="{1B23227C-3348-4BE8-B921-4E564F9EBBA5}"/>
              </a:ext>
            </a:extLst>
          </p:cNvPr>
          <p:cNvSpPr>
            <a:spLocks noGrp="1"/>
          </p:cNvSpPr>
          <p:nvPr>
            <p:ph idx="1"/>
          </p:nvPr>
        </p:nvSpPr>
        <p:spPr/>
        <p:txBody>
          <a:bodyPr/>
          <a:lstStyle/>
          <a:p>
            <a:pPr>
              <a:buFont typeface="Wingdings" panose="05000000000000000000" pitchFamily="2" charset="2"/>
              <a:buChar char="q"/>
            </a:pPr>
            <a:r>
              <a:rPr lang="en-US" dirty="0"/>
              <a:t>It also includes </a:t>
            </a:r>
          </a:p>
          <a:p>
            <a:pPr lvl="1">
              <a:buFont typeface="Wingdings" panose="05000000000000000000" pitchFamily="2" charset="2"/>
              <a:buChar char="ü"/>
            </a:pPr>
            <a:r>
              <a:rPr lang="en-US" sz="2000" dirty="0"/>
              <a:t>infections appearing after discharge and </a:t>
            </a:r>
          </a:p>
          <a:p>
            <a:pPr lvl="1">
              <a:buFont typeface="Wingdings" panose="05000000000000000000" pitchFamily="2" charset="2"/>
              <a:buChar char="ü"/>
            </a:pPr>
            <a:r>
              <a:rPr lang="en-US" sz="2000" dirty="0"/>
              <a:t>occupational infections among healthcare workers.</a:t>
            </a:r>
          </a:p>
          <a:p>
            <a:pPr>
              <a:buFont typeface="Wingdings" panose="05000000000000000000" pitchFamily="2" charset="2"/>
              <a:buChar char="q"/>
            </a:pPr>
            <a:r>
              <a:rPr lang="en-US" dirty="0"/>
              <a:t>It does not include </a:t>
            </a:r>
          </a:p>
          <a:p>
            <a:pPr lvl="1">
              <a:buFont typeface="Wingdings" panose="05000000000000000000" pitchFamily="2" charset="2"/>
              <a:buChar char="ü"/>
            </a:pPr>
            <a:r>
              <a:rPr lang="en-US" sz="2000" dirty="0"/>
              <a:t>colonization or </a:t>
            </a:r>
          </a:p>
          <a:p>
            <a:pPr lvl="1">
              <a:buFont typeface="Wingdings" panose="05000000000000000000" pitchFamily="2" charset="2"/>
              <a:buChar char="ü"/>
            </a:pPr>
            <a:r>
              <a:rPr lang="en-US" sz="2000" dirty="0"/>
              <a:t>inflammation resulting from tissue response to injury or non‑infectious agents</a:t>
            </a:r>
            <a:r>
              <a:rPr lang="en-US" dirty="0"/>
              <a:t>.</a:t>
            </a:r>
            <a:endParaRPr lang="en-IN" dirty="0"/>
          </a:p>
          <a:p>
            <a:pPr>
              <a:buFont typeface="Wingdings" panose="05000000000000000000" pitchFamily="2" charset="2"/>
              <a:buChar char="q"/>
            </a:pPr>
            <a:endParaRPr lang="en-IN" dirty="0"/>
          </a:p>
        </p:txBody>
      </p:sp>
    </p:spTree>
    <p:extLst>
      <p:ext uri="{BB962C8B-B14F-4D97-AF65-F5344CB8AC3E}">
        <p14:creationId xmlns:p14="http://schemas.microsoft.com/office/powerpoint/2010/main" val="17473290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1319" y="171293"/>
            <a:ext cx="10994760" cy="814427"/>
          </a:xfrm>
          <a:ln>
            <a:noFill/>
          </a:ln>
        </p:spPr>
        <p:txBody>
          <a:bodyPr>
            <a:normAutofit fontScale="90000"/>
          </a:bodyPr>
          <a:lstStyle/>
          <a:p>
            <a:pPr algn="ctr"/>
            <a:r>
              <a:rPr lang="en-IN" b="1" dirty="0">
                <a:latin typeface="Times New Roman" panose="02020603050405020304" pitchFamily="18" charset="0"/>
                <a:cs typeface="Times New Roman" panose="02020603050405020304" pitchFamily="18" charset="0"/>
              </a:rPr>
              <a:t> Transmission-based precautions </a:t>
            </a:r>
            <a:br>
              <a:rPr lang="en-IN" b="1" dirty="0">
                <a:latin typeface="Times New Roman" panose="02020603050405020304" pitchFamily="18" charset="0"/>
                <a:cs typeface="Times New Roman" panose="02020603050405020304" pitchFamily="18" charset="0"/>
              </a:rPr>
            </a:br>
            <a:r>
              <a:rPr lang="en-IN" dirty="0">
                <a:latin typeface="Times New Roman" panose="02020603050405020304" pitchFamily="18" charset="0"/>
                <a:cs typeface="Times New Roman" panose="02020603050405020304" pitchFamily="18" charset="0"/>
              </a:rPr>
              <a:t>(specific precautions)</a:t>
            </a:r>
            <a:endParaRPr lang="en-US" dirty="0">
              <a:latin typeface="Times New Roman" panose="02020603050405020304" pitchFamily="18" charset="0"/>
              <a:cs typeface="Times New Roman" panose="02020603050405020304" pitchFamily="18" charset="0"/>
            </a:endParaRPr>
          </a:p>
        </p:txBody>
      </p:sp>
      <p:sp>
        <p:nvSpPr>
          <p:cNvPr id="5" name="Content Placeholder 2"/>
          <p:cNvSpPr>
            <a:spLocks noGrp="1"/>
          </p:cNvSpPr>
          <p:nvPr>
            <p:ph idx="1"/>
          </p:nvPr>
        </p:nvSpPr>
        <p:spPr>
          <a:xfrm>
            <a:off x="101321" y="1596542"/>
            <a:ext cx="10994760" cy="3659040"/>
          </a:xfrm>
          <a:ln>
            <a:noFill/>
          </a:ln>
        </p:spPr>
        <p:txBody>
          <a:bodyPr>
            <a:normAutofit/>
          </a:bodyPr>
          <a:lstStyle/>
          <a:p>
            <a:pPr>
              <a:lnSpc>
                <a:spcPct val="150000"/>
              </a:lnSpc>
              <a:buAutoNum type="arabicPeriod"/>
            </a:pPr>
            <a:r>
              <a:rPr lang="en-IN" sz="3200" dirty="0">
                <a:latin typeface="Times New Roman" panose="02020603050405020304" pitchFamily="18" charset="0"/>
                <a:cs typeface="Times New Roman" panose="02020603050405020304" pitchFamily="18" charset="0"/>
              </a:rPr>
              <a:t>Contact Precautions </a:t>
            </a:r>
          </a:p>
          <a:p>
            <a:pPr marL="514338" indent="-514338">
              <a:lnSpc>
                <a:spcPct val="150000"/>
              </a:lnSpc>
              <a:buAutoNum type="arabicPeriod"/>
            </a:pPr>
            <a:r>
              <a:rPr lang="en-IN" sz="3200" dirty="0">
                <a:latin typeface="Times New Roman" panose="02020603050405020304" pitchFamily="18" charset="0"/>
                <a:cs typeface="Times New Roman" panose="02020603050405020304" pitchFamily="18" charset="0"/>
              </a:rPr>
              <a:t>Droplet Precautions</a:t>
            </a:r>
          </a:p>
          <a:p>
            <a:pPr marL="514338" indent="-514338">
              <a:lnSpc>
                <a:spcPct val="150000"/>
              </a:lnSpc>
              <a:buAutoNum type="arabicPeriod"/>
            </a:pPr>
            <a:r>
              <a:rPr lang="en-IN" sz="3200" dirty="0">
                <a:latin typeface="Times New Roman" panose="02020603050405020304" pitchFamily="18" charset="0"/>
                <a:cs typeface="Times New Roman" panose="02020603050405020304" pitchFamily="18" charset="0"/>
              </a:rPr>
              <a:t>Airborne Precautions</a:t>
            </a:r>
            <a:r>
              <a:rPr lang="en-US" sz="3200" dirty="0">
                <a:latin typeface="Times New Roman" panose="02020603050405020304" pitchFamily="18" charset="0"/>
                <a:cs typeface="Times New Roman" panose="02020603050405020304" pitchFamily="18" charset="0"/>
              </a:rPr>
              <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1873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3" y="374900"/>
            <a:ext cx="10994760" cy="814427"/>
          </a:xfrm>
        </p:spPr>
        <p:txBody>
          <a:bodyPr>
            <a:normAutofit/>
          </a:bodyPr>
          <a:lstStyle/>
          <a:p>
            <a:r>
              <a:rPr lang="en-IN" b="1" dirty="0">
                <a:latin typeface="Times New Roman" panose="02020603050405020304" pitchFamily="18" charset="0"/>
                <a:cs typeface="Times New Roman" panose="02020603050405020304" pitchFamily="18" charset="0"/>
              </a:rPr>
              <a:t>Specific precautions</a:t>
            </a:r>
            <a:endParaRPr lang="en-US" b="1" dirty="0"/>
          </a:p>
        </p:txBody>
      </p:sp>
      <p:graphicFrame>
        <p:nvGraphicFramePr>
          <p:cNvPr id="6" name="Table 5"/>
          <p:cNvGraphicFramePr>
            <a:graphicFrameLocks noGrp="1"/>
          </p:cNvGraphicFramePr>
          <p:nvPr>
            <p:extLst>
              <p:ext uri="{D42A27DB-BD31-4B8C-83A1-F6EECF244321}">
                <p14:modId xmlns:p14="http://schemas.microsoft.com/office/powerpoint/2010/main" val="4028162808"/>
              </p:ext>
            </p:extLst>
          </p:nvPr>
        </p:nvGraphicFramePr>
        <p:xfrm>
          <a:off x="191406" y="1800147"/>
          <a:ext cx="11809189" cy="2935309"/>
        </p:xfrm>
        <a:graphic>
          <a:graphicData uri="http://schemas.openxmlformats.org/drawingml/2006/table">
            <a:tbl>
              <a:tblPr firstRow="1" firstCol="1" bandRow="1">
                <a:tableStyleId>{E8B1032C-EA38-4F05-BA0D-38AFFFC7BED3}</a:tableStyleId>
              </a:tblPr>
              <a:tblGrid>
                <a:gridCol w="1035383">
                  <a:extLst>
                    <a:ext uri="{9D8B030D-6E8A-4147-A177-3AD203B41FA5}">
                      <a16:colId xmlns="" xmlns:a16="http://schemas.microsoft.com/office/drawing/2014/main" val="20000"/>
                    </a:ext>
                  </a:extLst>
                </a:gridCol>
                <a:gridCol w="2033615">
                  <a:extLst>
                    <a:ext uri="{9D8B030D-6E8A-4147-A177-3AD203B41FA5}">
                      <a16:colId xmlns="" xmlns:a16="http://schemas.microsoft.com/office/drawing/2014/main" val="20001"/>
                    </a:ext>
                  </a:extLst>
                </a:gridCol>
                <a:gridCol w="1105975">
                  <a:extLst>
                    <a:ext uri="{9D8B030D-6E8A-4147-A177-3AD203B41FA5}">
                      <a16:colId xmlns="" xmlns:a16="http://schemas.microsoft.com/office/drawing/2014/main" val="20002"/>
                    </a:ext>
                  </a:extLst>
                </a:gridCol>
                <a:gridCol w="1118801">
                  <a:extLst>
                    <a:ext uri="{9D8B030D-6E8A-4147-A177-3AD203B41FA5}">
                      <a16:colId xmlns="" xmlns:a16="http://schemas.microsoft.com/office/drawing/2014/main" val="20003"/>
                    </a:ext>
                  </a:extLst>
                </a:gridCol>
                <a:gridCol w="1018033">
                  <a:extLst>
                    <a:ext uri="{9D8B030D-6E8A-4147-A177-3AD203B41FA5}">
                      <a16:colId xmlns="" xmlns:a16="http://schemas.microsoft.com/office/drawing/2014/main" val="20004"/>
                    </a:ext>
                  </a:extLst>
                </a:gridCol>
                <a:gridCol w="1523415">
                  <a:extLst>
                    <a:ext uri="{9D8B030D-6E8A-4147-A177-3AD203B41FA5}">
                      <a16:colId xmlns="" xmlns:a16="http://schemas.microsoft.com/office/drawing/2014/main" val="20005"/>
                    </a:ext>
                  </a:extLst>
                </a:gridCol>
                <a:gridCol w="1358483">
                  <a:extLst>
                    <a:ext uri="{9D8B030D-6E8A-4147-A177-3AD203B41FA5}">
                      <a16:colId xmlns="" xmlns:a16="http://schemas.microsoft.com/office/drawing/2014/main" val="20006"/>
                    </a:ext>
                  </a:extLst>
                </a:gridCol>
                <a:gridCol w="1481092">
                  <a:extLst>
                    <a:ext uri="{9D8B030D-6E8A-4147-A177-3AD203B41FA5}">
                      <a16:colId xmlns="" xmlns:a16="http://schemas.microsoft.com/office/drawing/2014/main" val="20007"/>
                    </a:ext>
                  </a:extLst>
                </a:gridCol>
                <a:gridCol w="1134392">
                  <a:extLst>
                    <a:ext uri="{9D8B030D-6E8A-4147-A177-3AD203B41FA5}">
                      <a16:colId xmlns="" xmlns:a16="http://schemas.microsoft.com/office/drawing/2014/main" val="20008"/>
                    </a:ext>
                  </a:extLst>
                </a:gridCol>
              </a:tblGrid>
              <a:tr h="633561">
                <a:tc>
                  <a:txBody>
                    <a:bodyPr/>
                    <a:lstStyle/>
                    <a:p>
                      <a:pPr marL="0" marR="0" algn="just">
                        <a:lnSpc>
                          <a:spcPct val="115000"/>
                        </a:lnSpc>
                        <a:spcBef>
                          <a:spcPts val="0"/>
                        </a:spcBef>
                        <a:spcAft>
                          <a:spcPts val="0"/>
                        </a:spcAft>
                      </a:pPr>
                      <a:r>
                        <a:rPr lang="en-US" sz="1900" dirty="0">
                          <a:effectLst/>
                        </a:rPr>
                        <a:t>Type </a:t>
                      </a:r>
                      <a:endParaRPr lang="en-US" sz="2100" dirty="0">
                        <a:effectLst/>
                      </a:endParaRPr>
                    </a:p>
                    <a:p>
                      <a:pPr marL="0" marR="0" algn="just">
                        <a:lnSpc>
                          <a:spcPct val="115000"/>
                        </a:lnSpc>
                        <a:spcBef>
                          <a:spcPts val="0"/>
                        </a:spcBef>
                        <a:spcAft>
                          <a:spcPts val="0"/>
                        </a:spcAft>
                      </a:pPr>
                      <a:r>
                        <a:rPr lang="en-US" sz="1900" dirty="0">
                          <a:effectLst/>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a:effectLst/>
                        </a:rPr>
                        <a:t>Indication</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rPr>
                        <a:t>Isolation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a:effectLst/>
                        </a:rPr>
                        <a:t>Gloves</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rPr>
                        <a:t>Gown</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rPr>
                        <a:t>Mask</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a:effectLst/>
                        </a:rPr>
                        <a:t>Eye  </a:t>
                      </a:r>
                      <a:endParaRPr lang="en-US" sz="2100">
                        <a:effectLst/>
                      </a:endParaRPr>
                    </a:p>
                    <a:p>
                      <a:pPr marL="0" marR="0" algn="just">
                        <a:lnSpc>
                          <a:spcPct val="115000"/>
                        </a:lnSpc>
                        <a:spcBef>
                          <a:spcPts val="0"/>
                        </a:spcBef>
                        <a:spcAft>
                          <a:spcPts val="0"/>
                        </a:spcAft>
                      </a:pPr>
                      <a:r>
                        <a:rPr lang="en-US" sz="1900">
                          <a:effectLst/>
                        </a:rPr>
                        <a:t>protection</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dirty="0">
                          <a:effectLst/>
                        </a:rPr>
                        <a:t>Handling of </a:t>
                      </a:r>
                      <a:endParaRPr lang="en-US" sz="2100" dirty="0">
                        <a:effectLst/>
                      </a:endParaRPr>
                    </a:p>
                    <a:p>
                      <a:pPr marL="0" marR="0" algn="just">
                        <a:lnSpc>
                          <a:spcPct val="115000"/>
                        </a:lnSpc>
                        <a:spcBef>
                          <a:spcPts val="0"/>
                        </a:spcBef>
                        <a:spcAft>
                          <a:spcPts val="0"/>
                        </a:spcAft>
                      </a:pPr>
                      <a:r>
                        <a:rPr lang="en-US" sz="1900" dirty="0">
                          <a:effectLst/>
                        </a:rPr>
                        <a:t>equipment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900">
                          <a:effectLst/>
                        </a:rPr>
                        <a:t>Visitors</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0"/>
                  </a:ext>
                </a:extLst>
              </a:tr>
              <a:tr h="2269321">
                <a:tc>
                  <a:txBody>
                    <a:bodyPr/>
                    <a:lstStyle/>
                    <a:p>
                      <a:pPr marL="0" marR="0" algn="just">
                        <a:lnSpc>
                          <a:spcPct val="115000"/>
                        </a:lnSpc>
                        <a:spcBef>
                          <a:spcPts val="0"/>
                        </a:spcBef>
                        <a:spcAft>
                          <a:spcPts val="0"/>
                        </a:spcAft>
                      </a:pPr>
                      <a:r>
                        <a:rPr lang="en-US" sz="1900" dirty="0">
                          <a:effectLst/>
                        </a:rPr>
                        <a:t>Contact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MDROs, </a:t>
                      </a:r>
                      <a:r>
                        <a:rPr lang="en-US" sz="1600" i="1" dirty="0">
                          <a:effectLst/>
                        </a:rPr>
                        <a:t>C.difficile</a:t>
                      </a:r>
                      <a:r>
                        <a:rPr lang="en-US" sz="1600" dirty="0">
                          <a:effectLst/>
                        </a:rPr>
                        <a:t> </a:t>
                      </a:r>
                    </a:p>
                    <a:p>
                      <a:pPr marL="0" marR="0" algn="just">
                        <a:lnSpc>
                          <a:spcPct val="115000"/>
                        </a:lnSpc>
                        <a:spcBef>
                          <a:spcPts val="0"/>
                        </a:spcBef>
                        <a:spcAft>
                          <a:spcPts val="0"/>
                        </a:spcAft>
                      </a:pPr>
                      <a:r>
                        <a:rPr lang="en-US" sz="1600" dirty="0">
                          <a:effectLst/>
                        </a:rPr>
                        <a:t>Diarrheal pathogens</a:t>
                      </a:r>
                    </a:p>
                    <a:p>
                      <a:pPr marL="0" marR="0" algn="just">
                        <a:lnSpc>
                          <a:spcPct val="115000"/>
                        </a:lnSpc>
                        <a:spcBef>
                          <a:spcPts val="0"/>
                        </a:spcBef>
                        <a:spcAft>
                          <a:spcPts val="0"/>
                        </a:spcAft>
                      </a:pPr>
                      <a:r>
                        <a:rPr lang="en-US" sz="1600" dirty="0">
                          <a:effectLst/>
                        </a:rPr>
                        <a:t>Highly contagious skin infections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Essential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Essential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Essential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Surgical mask-</a:t>
                      </a:r>
                    </a:p>
                    <a:p>
                      <a:pPr marL="0" marR="0" algn="just">
                        <a:lnSpc>
                          <a:spcPct val="115000"/>
                        </a:lnSpc>
                        <a:spcBef>
                          <a:spcPts val="0"/>
                        </a:spcBef>
                        <a:spcAft>
                          <a:spcPts val="0"/>
                        </a:spcAft>
                      </a:pPr>
                      <a:r>
                        <a:rPr lang="en-US" sz="1600" dirty="0">
                          <a:effectLst/>
                        </a:rPr>
                        <a:t>Required if infectious agent is also transmitted by droplet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As required**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Single use or reprocess before reuse on next patient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Same precautions as for staff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3479436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3" y="374900"/>
            <a:ext cx="10994760" cy="814427"/>
          </a:xfrm>
        </p:spPr>
        <p:txBody>
          <a:bodyPr>
            <a:normAutofit/>
          </a:bodyPr>
          <a:lstStyle/>
          <a:p>
            <a:r>
              <a:rPr lang="en-IN" b="1" dirty="0">
                <a:latin typeface="Times New Roman" panose="02020603050405020304" pitchFamily="18" charset="0"/>
                <a:cs typeface="Times New Roman" panose="02020603050405020304" pitchFamily="18" charset="0"/>
              </a:rPr>
              <a:t>Specific precautions</a:t>
            </a:r>
            <a:endParaRPr lang="en-US" b="1" dirty="0"/>
          </a:p>
        </p:txBody>
      </p:sp>
      <p:graphicFrame>
        <p:nvGraphicFramePr>
          <p:cNvPr id="3" name="Table 2"/>
          <p:cNvGraphicFramePr>
            <a:graphicFrameLocks noGrp="1"/>
          </p:cNvGraphicFramePr>
          <p:nvPr>
            <p:extLst>
              <p:ext uri="{D42A27DB-BD31-4B8C-83A1-F6EECF244321}">
                <p14:modId xmlns:p14="http://schemas.microsoft.com/office/powerpoint/2010/main" val="4207842966"/>
              </p:ext>
            </p:extLst>
          </p:nvPr>
        </p:nvGraphicFramePr>
        <p:xfrm>
          <a:off x="395013" y="1800147"/>
          <a:ext cx="11533008" cy="3230034"/>
        </p:xfrm>
        <a:graphic>
          <a:graphicData uri="http://schemas.openxmlformats.org/drawingml/2006/table">
            <a:tbl>
              <a:tblPr firstRow="1" firstCol="1" bandRow="1">
                <a:tableStyleId>{E8B1032C-EA38-4F05-BA0D-38AFFFC7BED3}</a:tableStyleId>
              </a:tblPr>
              <a:tblGrid>
                <a:gridCol w="999680">
                  <a:extLst>
                    <a:ext uri="{9D8B030D-6E8A-4147-A177-3AD203B41FA5}">
                      <a16:colId xmlns="" xmlns:a16="http://schemas.microsoft.com/office/drawing/2014/main" val="20000"/>
                    </a:ext>
                  </a:extLst>
                </a:gridCol>
                <a:gridCol w="1963491">
                  <a:extLst>
                    <a:ext uri="{9D8B030D-6E8A-4147-A177-3AD203B41FA5}">
                      <a16:colId xmlns="" xmlns:a16="http://schemas.microsoft.com/office/drawing/2014/main" val="20001"/>
                    </a:ext>
                  </a:extLst>
                </a:gridCol>
                <a:gridCol w="977052">
                  <a:extLst>
                    <a:ext uri="{9D8B030D-6E8A-4147-A177-3AD203B41FA5}">
                      <a16:colId xmlns="" xmlns:a16="http://schemas.microsoft.com/office/drawing/2014/main" val="20002"/>
                    </a:ext>
                  </a:extLst>
                </a:gridCol>
                <a:gridCol w="1028700">
                  <a:extLst>
                    <a:ext uri="{9D8B030D-6E8A-4147-A177-3AD203B41FA5}">
                      <a16:colId xmlns="" xmlns:a16="http://schemas.microsoft.com/office/drawing/2014/main" val="20003"/>
                    </a:ext>
                  </a:extLst>
                </a:gridCol>
                <a:gridCol w="968938">
                  <a:extLst>
                    <a:ext uri="{9D8B030D-6E8A-4147-A177-3AD203B41FA5}">
                      <a16:colId xmlns="" xmlns:a16="http://schemas.microsoft.com/office/drawing/2014/main" val="20004"/>
                    </a:ext>
                  </a:extLst>
                </a:gridCol>
                <a:gridCol w="1627181">
                  <a:extLst>
                    <a:ext uri="{9D8B030D-6E8A-4147-A177-3AD203B41FA5}">
                      <a16:colId xmlns="" xmlns:a16="http://schemas.microsoft.com/office/drawing/2014/main" val="20005"/>
                    </a:ext>
                  </a:extLst>
                </a:gridCol>
                <a:gridCol w="1311639">
                  <a:extLst>
                    <a:ext uri="{9D8B030D-6E8A-4147-A177-3AD203B41FA5}">
                      <a16:colId xmlns="" xmlns:a16="http://schemas.microsoft.com/office/drawing/2014/main" val="20006"/>
                    </a:ext>
                  </a:extLst>
                </a:gridCol>
                <a:gridCol w="1430020">
                  <a:extLst>
                    <a:ext uri="{9D8B030D-6E8A-4147-A177-3AD203B41FA5}">
                      <a16:colId xmlns="" xmlns:a16="http://schemas.microsoft.com/office/drawing/2014/main" val="20007"/>
                    </a:ext>
                  </a:extLst>
                </a:gridCol>
                <a:gridCol w="1226307">
                  <a:extLst>
                    <a:ext uri="{9D8B030D-6E8A-4147-A177-3AD203B41FA5}">
                      <a16:colId xmlns="" xmlns:a16="http://schemas.microsoft.com/office/drawing/2014/main" val="20008"/>
                    </a:ext>
                  </a:extLst>
                </a:gridCol>
              </a:tblGrid>
              <a:tr h="633561">
                <a:tc>
                  <a:txBody>
                    <a:bodyPr/>
                    <a:lstStyle/>
                    <a:p>
                      <a:pPr marL="0" marR="0" algn="just">
                        <a:lnSpc>
                          <a:spcPct val="115000"/>
                        </a:lnSpc>
                        <a:spcBef>
                          <a:spcPts val="0"/>
                        </a:spcBef>
                        <a:spcAft>
                          <a:spcPts val="0"/>
                        </a:spcAft>
                      </a:pPr>
                      <a:r>
                        <a:rPr lang="en-US" sz="1700" dirty="0">
                          <a:effectLst/>
                        </a:rPr>
                        <a:t>Type </a:t>
                      </a:r>
                    </a:p>
                    <a:p>
                      <a:pPr marL="0" marR="0" algn="just">
                        <a:lnSpc>
                          <a:spcPct val="115000"/>
                        </a:lnSpc>
                        <a:spcBef>
                          <a:spcPts val="0"/>
                        </a:spcBef>
                        <a:spcAft>
                          <a:spcPts val="0"/>
                        </a:spcAft>
                      </a:pPr>
                      <a:r>
                        <a:rPr lang="en-US" sz="1700" dirty="0">
                          <a:effectLst/>
                        </a:rPr>
                        <a:t> </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dirty="0">
                          <a:effectLst/>
                        </a:rPr>
                        <a:t>Indication</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dirty="0" smtClean="0">
                          <a:effectLst/>
                        </a:rPr>
                        <a:t>Isolation</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dirty="0">
                          <a:effectLst/>
                        </a:rPr>
                        <a:t>Gloves</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dirty="0">
                          <a:effectLst/>
                        </a:rPr>
                        <a:t>Gown</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dirty="0">
                          <a:effectLst/>
                        </a:rPr>
                        <a:t>Mask</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a:effectLst/>
                        </a:rPr>
                        <a:t>Eye  </a:t>
                      </a:r>
                    </a:p>
                    <a:p>
                      <a:pPr marL="0" marR="0" algn="just">
                        <a:lnSpc>
                          <a:spcPct val="115000"/>
                        </a:lnSpc>
                        <a:spcBef>
                          <a:spcPts val="0"/>
                        </a:spcBef>
                        <a:spcAft>
                          <a:spcPts val="0"/>
                        </a:spcAft>
                      </a:pPr>
                      <a:r>
                        <a:rPr lang="en-US" sz="1700">
                          <a:effectLst/>
                        </a:rPr>
                        <a:t>protection</a:t>
                      </a:r>
                      <a:endParaRPr lang="en-US" sz="17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dirty="0">
                          <a:effectLst/>
                        </a:rPr>
                        <a:t>Handling of </a:t>
                      </a:r>
                    </a:p>
                    <a:p>
                      <a:pPr marL="0" marR="0" algn="just">
                        <a:lnSpc>
                          <a:spcPct val="115000"/>
                        </a:lnSpc>
                        <a:spcBef>
                          <a:spcPts val="0"/>
                        </a:spcBef>
                        <a:spcAft>
                          <a:spcPts val="0"/>
                        </a:spcAft>
                      </a:pPr>
                      <a:r>
                        <a:rPr lang="en-US" sz="1700" dirty="0">
                          <a:effectLst/>
                        </a:rPr>
                        <a:t>equipment</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700" dirty="0">
                          <a:effectLst/>
                        </a:rPr>
                        <a:t>Visitors</a:t>
                      </a:r>
                      <a:endParaRPr lang="en-US" sz="1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0"/>
                  </a:ext>
                </a:extLst>
              </a:tr>
              <a:tr h="2596473">
                <a:tc>
                  <a:txBody>
                    <a:bodyPr/>
                    <a:lstStyle/>
                    <a:p>
                      <a:pPr marL="0" marR="0" algn="just">
                        <a:lnSpc>
                          <a:spcPct val="115000"/>
                        </a:lnSpc>
                        <a:spcBef>
                          <a:spcPts val="0"/>
                        </a:spcBef>
                        <a:spcAft>
                          <a:spcPts val="0"/>
                        </a:spcAft>
                      </a:pPr>
                      <a:r>
                        <a:rPr lang="en-US" sz="1900" dirty="0">
                          <a:effectLst/>
                        </a:rPr>
                        <a:t>Droplet</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Respiratory syncytial virus,  Mycoplasma</a:t>
                      </a:r>
                    </a:p>
                    <a:p>
                      <a:pPr marL="0" marR="0" algn="just">
                        <a:lnSpc>
                          <a:spcPct val="115000"/>
                        </a:lnSpc>
                        <a:spcBef>
                          <a:spcPts val="0"/>
                        </a:spcBef>
                        <a:spcAft>
                          <a:spcPts val="0"/>
                        </a:spcAft>
                      </a:pPr>
                      <a:r>
                        <a:rPr lang="en-US" sz="1600" dirty="0">
                          <a:effectLst/>
                        </a:rPr>
                        <a:t>Parainfluenza</a:t>
                      </a:r>
                    </a:p>
                    <a:p>
                      <a:pPr marL="0" marR="0" algn="just">
                        <a:lnSpc>
                          <a:spcPct val="115000"/>
                        </a:lnSpc>
                        <a:spcBef>
                          <a:spcPts val="0"/>
                        </a:spcBef>
                        <a:spcAft>
                          <a:spcPts val="0"/>
                        </a:spcAft>
                      </a:pPr>
                      <a:r>
                        <a:rPr lang="en-US" sz="1600" dirty="0">
                          <a:effectLst/>
                        </a:rPr>
                        <a:t>Pertussis</a:t>
                      </a:r>
                    </a:p>
                    <a:p>
                      <a:pPr marL="0" marR="0" algn="just">
                        <a:lnSpc>
                          <a:spcPct val="115000"/>
                        </a:lnSpc>
                        <a:spcBef>
                          <a:spcPts val="0"/>
                        </a:spcBef>
                        <a:spcAft>
                          <a:spcPts val="0"/>
                        </a:spcAft>
                      </a:pPr>
                      <a:r>
                        <a:rPr lang="en-US" sz="1600" dirty="0">
                          <a:effectLst/>
                        </a:rPr>
                        <a:t>Plague,  Meningococcus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Essential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As required*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If soiling likely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Surgical mask is essential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As required**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Same as contact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Restrict visitor numbers and precautions same as for staff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07743312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3" y="374900"/>
            <a:ext cx="10994760" cy="814427"/>
          </a:xfrm>
        </p:spPr>
        <p:txBody>
          <a:bodyPr>
            <a:normAutofit/>
          </a:bodyPr>
          <a:lstStyle/>
          <a:p>
            <a:r>
              <a:rPr lang="en-IN" b="1" dirty="0">
                <a:latin typeface="Times New Roman" panose="02020603050405020304" pitchFamily="18" charset="0"/>
                <a:cs typeface="Times New Roman" panose="02020603050405020304" pitchFamily="18" charset="0"/>
              </a:rPr>
              <a:t>Specific precautions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3685538008"/>
              </p:ext>
            </p:extLst>
          </p:nvPr>
        </p:nvGraphicFramePr>
        <p:xfrm>
          <a:off x="191406" y="2003753"/>
          <a:ext cx="11809190" cy="3230034"/>
        </p:xfrm>
        <a:graphic>
          <a:graphicData uri="http://schemas.openxmlformats.org/drawingml/2006/table">
            <a:tbl>
              <a:tblPr firstRow="1" firstCol="1" bandRow="1">
                <a:tableStyleId>{E8B1032C-EA38-4F05-BA0D-38AFFFC7BED3}</a:tableStyleId>
              </a:tblPr>
              <a:tblGrid>
                <a:gridCol w="1035383">
                  <a:extLst>
                    <a:ext uri="{9D8B030D-6E8A-4147-A177-3AD203B41FA5}">
                      <a16:colId xmlns="" xmlns:a16="http://schemas.microsoft.com/office/drawing/2014/main" val="20000"/>
                    </a:ext>
                  </a:extLst>
                </a:gridCol>
                <a:gridCol w="2033615">
                  <a:extLst>
                    <a:ext uri="{9D8B030D-6E8A-4147-A177-3AD203B41FA5}">
                      <a16:colId xmlns="" xmlns:a16="http://schemas.microsoft.com/office/drawing/2014/main" val="20001"/>
                    </a:ext>
                  </a:extLst>
                </a:gridCol>
                <a:gridCol w="1105975">
                  <a:extLst>
                    <a:ext uri="{9D8B030D-6E8A-4147-A177-3AD203B41FA5}">
                      <a16:colId xmlns="" xmlns:a16="http://schemas.microsoft.com/office/drawing/2014/main" val="20002"/>
                    </a:ext>
                  </a:extLst>
                </a:gridCol>
                <a:gridCol w="1022050">
                  <a:extLst>
                    <a:ext uri="{9D8B030D-6E8A-4147-A177-3AD203B41FA5}">
                      <a16:colId xmlns="" xmlns:a16="http://schemas.microsoft.com/office/drawing/2014/main" val="20003"/>
                    </a:ext>
                  </a:extLst>
                </a:gridCol>
                <a:gridCol w="952905">
                  <a:extLst>
                    <a:ext uri="{9D8B030D-6E8A-4147-A177-3AD203B41FA5}">
                      <a16:colId xmlns="" xmlns:a16="http://schemas.microsoft.com/office/drawing/2014/main" val="20004"/>
                    </a:ext>
                  </a:extLst>
                </a:gridCol>
                <a:gridCol w="1685295">
                  <a:extLst>
                    <a:ext uri="{9D8B030D-6E8A-4147-A177-3AD203B41FA5}">
                      <a16:colId xmlns="" xmlns:a16="http://schemas.microsoft.com/office/drawing/2014/main" val="20005"/>
                    </a:ext>
                  </a:extLst>
                </a:gridCol>
                <a:gridCol w="1358483">
                  <a:extLst>
                    <a:ext uri="{9D8B030D-6E8A-4147-A177-3AD203B41FA5}">
                      <a16:colId xmlns="" xmlns:a16="http://schemas.microsoft.com/office/drawing/2014/main" val="20006"/>
                    </a:ext>
                  </a:extLst>
                </a:gridCol>
                <a:gridCol w="1481092">
                  <a:extLst>
                    <a:ext uri="{9D8B030D-6E8A-4147-A177-3AD203B41FA5}">
                      <a16:colId xmlns="" xmlns:a16="http://schemas.microsoft.com/office/drawing/2014/main" val="20007"/>
                    </a:ext>
                  </a:extLst>
                </a:gridCol>
                <a:gridCol w="1134392">
                  <a:extLst>
                    <a:ext uri="{9D8B030D-6E8A-4147-A177-3AD203B41FA5}">
                      <a16:colId xmlns="" xmlns:a16="http://schemas.microsoft.com/office/drawing/2014/main" val="20008"/>
                    </a:ext>
                  </a:extLst>
                </a:gridCol>
              </a:tblGrid>
              <a:tr h="633561">
                <a:tc>
                  <a:txBody>
                    <a:bodyPr/>
                    <a:lstStyle/>
                    <a:p>
                      <a:pPr marL="0" marR="0" algn="just">
                        <a:lnSpc>
                          <a:spcPct val="115000"/>
                        </a:lnSpc>
                        <a:spcBef>
                          <a:spcPts val="0"/>
                        </a:spcBef>
                        <a:spcAft>
                          <a:spcPts val="0"/>
                        </a:spcAft>
                      </a:pPr>
                      <a:r>
                        <a:rPr lang="en-US" sz="1600" dirty="0">
                          <a:effectLst/>
                        </a:rPr>
                        <a:t>Type </a:t>
                      </a:r>
                    </a:p>
                    <a:p>
                      <a:pPr marL="0" marR="0" algn="just">
                        <a:lnSpc>
                          <a:spcPct val="115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Indication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smtClean="0">
                          <a:effectLst/>
                        </a:rPr>
                        <a:t>Isolation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Gloves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Gown</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Mask</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a:effectLst/>
                        </a:rPr>
                        <a:t>Eye  </a:t>
                      </a:r>
                    </a:p>
                    <a:p>
                      <a:pPr marL="0" marR="0" algn="just">
                        <a:lnSpc>
                          <a:spcPct val="115000"/>
                        </a:lnSpc>
                        <a:spcBef>
                          <a:spcPts val="0"/>
                        </a:spcBef>
                        <a:spcAft>
                          <a:spcPts val="0"/>
                        </a:spcAft>
                      </a:pPr>
                      <a:r>
                        <a:rPr lang="en-US" sz="1600">
                          <a:effectLst/>
                        </a:rPr>
                        <a:t>protection</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Handling of </a:t>
                      </a:r>
                    </a:p>
                    <a:p>
                      <a:pPr marL="0" marR="0" algn="just">
                        <a:lnSpc>
                          <a:spcPct val="115000"/>
                        </a:lnSpc>
                        <a:spcBef>
                          <a:spcPts val="0"/>
                        </a:spcBef>
                        <a:spcAft>
                          <a:spcPts val="0"/>
                        </a:spcAft>
                      </a:pPr>
                      <a:r>
                        <a:rPr lang="en-US" sz="1600" dirty="0">
                          <a:effectLst/>
                        </a:rPr>
                        <a:t>equipment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a:effectLst/>
                        </a:rPr>
                        <a:t>Visitors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0"/>
                  </a:ext>
                </a:extLst>
              </a:tr>
              <a:tr h="2596473">
                <a:tc>
                  <a:txBody>
                    <a:bodyPr/>
                    <a:lstStyle/>
                    <a:p>
                      <a:pPr marL="0" marR="0" algn="just">
                        <a:lnSpc>
                          <a:spcPct val="115000"/>
                        </a:lnSpc>
                        <a:spcBef>
                          <a:spcPts val="0"/>
                        </a:spcBef>
                        <a:spcAft>
                          <a:spcPts val="0"/>
                        </a:spcAft>
                      </a:pPr>
                      <a:r>
                        <a:rPr lang="en-US" sz="1600" dirty="0">
                          <a:effectLst/>
                        </a:rPr>
                        <a:t>Airborne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a:effectLst/>
                        </a:rPr>
                        <a:t>Pulmonary TB, </a:t>
                      </a:r>
                    </a:p>
                    <a:p>
                      <a:pPr marL="0" marR="0" algn="just">
                        <a:lnSpc>
                          <a:spcPct val="115000"/>
                        </a:lnSpc>
                        <a:spcBef>
                          <a:spcPts val="0"/>
                        </a:spcBef>
                        <a:spcAft>
                          <a:spcPts val="0"/>
                        </a:spcAft>
                      </a:pPr>
                      <a:r>
                        <a:rPr lang="en-US" sz="1600">
                          <a:effectLst/>
                        </a:rPr>
                        <a:t>Chicken pox</a:t>
                      </a:r>
                    </a:p>
                    <a:p>
                      <a:pPr marL="0" marR="0" algn="just">
                        <a:lnSpc>
                          <a:spcPct val="115000"/>
                        </a:lnSpc>
                        <a:spcBef>
                          <a:spcPts val="0"/>
                        </a:spcBef>
                        <a:spcAft>
                          <a:spcPts val="0"/>
                        </a:spcAft>
                      </a:pPr>
                      <a:r>
                        <a:rPr lang="en-US" sz="1600">
                          <a:effectLst/>
                        </a:rPr>
                        <a:t>Measles</a:t>
                      </a:r>
                    </a:p>
                    <a:p>
                      <a:pPr marL="0" marR="0" algn="just">
                        <a:lnSpc>
                          <a:spcPct val="115000"/>
                        </a:lnSpc>
                        <a:spcBef>
                          <a:spcPts val="0"/>
                        </a:spcBef>
                        <a:spcAft>
                          <a:spcPts val="0"/>
                        </a:spcAft>
                      </a:pPr>
                      <a:r>
                        <a:rPr lang="en-US" sz="1600">
                          <a:effectLst/>
                        </a:rPr>
                        <a:t>SARS</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a:effectLst/>
                        </a:rPr>
                        <a:t>Essential (negative pressure)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a:effectLst/>
                        </a:rPr>
                        <a:t>As required*</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If soiling likely</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N95 respirator essential</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As required**</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Same as contact</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tc>
                  <a:txBody>
                    <a:bodyPr/>
                    <a:lstStyle/>
                    <a:p>
                      <a:pPr marL="0" marR="0" algn="just">
                        <a:lnSpc>
                          <a:spcPct val="115000"/>
                        </a:lnSpc>
                        <a:spcBef>
                          <a:spcPts val="0"/>
                        </a:spcBef>
                        <a:spcAft>
                          <a:spcPts val="0"/>
                        </a:spcAft>
                      </a:pPr>
                      <a:r>
                        <a:rPr lang="en-US" sz="1600" dirty="0">
                          <a:effectLst/>
                        </a:rPr>
                        <a:t>Restrict visitor numbers and precautions same as for staff</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78828" marR="78828"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7543352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Hospital infection control committee</a:t>
            </a:r>
          </a:p>
        </p:txBody>
      </p:sp>
      <p:sp>
        <p:nvSpPr>
          <p:cNvPr id="5" name="Content Placeholder 2"/>
          <p:cNvSpPr>
            <a:spLocks noGrp="1"/>
          </p:cNvSpPr>
          <p:nvPr>
            <p:ph idx="1"/>
          </p:nvPr>
        </p:nvSpPr>
        <p:spPr>
          <a:xfrm>
            <a:off x="598620" y="1597169"/>
            <a:ext cx="5257800" cy="4351339"/>
          </a:xfrm>
        </p:spPr>
        <p:txBody>
          <a:bodyPr>
            <a:noAutofit/>
          </a:bodyPr>
          <a:lstStyle/>
          <a:p>
            <a:pPr marL="0" indent="0">
              <a:buNone/>
            </a:pPr>
            <a:r>
              <a:rPr lang="en-US" sz="2400" b="1" dirty="0">
                <a:latin typeface="Times New Roman" pitchFamily="18" charset="0"/>
                <a:cs typeface="Times New Roman" pitchFamily="18" charset="0"/>
              </a:rPr>
              <a:t>Core Committee members</a:t>
            </a:r>
          </a:p>
          <a:p>
            <a:pPr marL="514338" indent="-514338">
              <a:buFont typeface="+mj-lt"/>
              <a:buAutoNum type="arabicPeriod"/>
            </a:pPr>
            <a:r>
              <a:rPr lang="en-US" sz="2400" dirty="0">
                <a:latin typeface="Times New Roman" pitchFamily="18" charset="0"/>
                <a:cs typeface="Times New Roman" pitchFamily="18" charset="0"/>
              </a:rPr>
              <a:t>Chairperson:  MS</a:t>
            </a:r>
          </a:p>
          <a:p>
            <a:pPr marL="514338" indent="-514338">
              <a:buFont typeface="+mj-lt"/>
              <a:buAutoNum type="arabicPeriod"/>
            </a:pPr>
            <a:r>
              <a:rPr lang="en-US" sz="2400" dirty="0">
                <a:latin typeface="Times New Roman" pitchFamily="18" charset="0"/>
                <a:cs typeface="Times New Roman" pitchFamily="18" charset="0"/>
              </a:rPr>
              <a:t>Member Secretary: HOD, Dept. of Microbiology</a:t>
            </a:r>
          </a:p>
          <a:p>
            <a:pPr marL="514338" indent="-514338">
              <a:buFont typeface="+mj-lt"/>
              <a:buAutoNum type="arabicPeriod"/>
            </a:pPr>
            <a:r>
              <a:rPr lang="en-US" sz="2400" dirty="0">
                <a:latin typeface="Times New Roman" pitchFamily="18" charset="0"/>
                <a:cs typeface="Times New Roman" pitchFamily="18" charset="0"/>
              </a:rPr>
              <a:t>Hospital Infection Control Officer </a:t>
            </a:r>
          </a:p>
          <a:p>
            <a:pPr marL="514338" indent="-514338">
              <a:buFont typeface="+mj-lt"/>
              <a:buAutoNum type="arabicPeriod"/>
            </a:pPr>
            <a:r>
              <a:rPr lang="en-US" sz="2400" dirty="0">
                <a:latin typeface="Times New Roman" pitchFamily="18" charset="0"/>
                <a:cs typeface="Times New Roman" pitchFamily="18" charset="0"/>
              </a:rPr>
              <a:t>Nursing Superintendent </a:t>
            </a:r>
          </a:p>
          <a:p>
            <a:pPr marL="514338" indent="-514338">
              <a:buFont typeface="+mj-lt"/>
              <a:buAutoNum type="arabicPeriod"/>
            </a:pPr>
            <a:r>
              <a:rPr lang="en-US" sz="2400" dirty="0">
                <a:latin typeface="Times New Roman" pitchFamily="18" charset="0"/>
                <a:cs typeface="Times New Roman" pitchFamily="18" charset="0"/>
              </a:rPr>
              <a:t>Infection Control Nurses </a:t>
            </a:r>
          </a:p>
          <a:p>
            <a:pPr marL="514338" indent="-514338">
              <a:buFont typeface="+mj-lt"/>
              <a:buAutoNum type="arabicPeriod"/>
            </a:pPr>
            <a:r>
              <a:rPr lang="en-US" sz="2400" dirty="0">
                <a:latin typeface="Times New Roman" pitchFamily="18" charset="0"/>
                <a:cs typeface="Times New Roman" pitchFamily="18" charset="0"/>
              </a:rPr>
              <a:t>Infection Control Lab technician</a:t>
            </a:r>
          </a:p>
          <a:p>
            <a:pPr marL="514338" indent="-514338">
              <a:buFont typeface="+mj-lt"/>
              <a:buAutoNum type="arabicPeriod"/>
            </a:pPr>
            <a:r>
              <a:rPr lang="en-US" sz="2400" dirty="0">
                <a:latin typeface="Times New Roman" pitchFamily="18" charset="0"/>
                <a:cs typeface="Times New Roman" pitchFamily="18" charset="0"/>
              </a:rPr>
              <a:t>Data entry operators</a:t>
            </a:r>
          </a:p>
        </p:txBody>
      </p:sp>
      <p:sp>
        <p:nvSpPr>
          <p:cNvPr id="6" name="Content Placeholder 2"/>
          <p:cNvSpPr txBox="1">
            <a:spLocks/>
          </p:cNvSpPr>
          <p:nvPr/>
        </p:nvSpPr>
        <p:spPr>
          <a:xfrm>
            <a:off x="6400800" y="1600200"/>
            <a:ext cx="5791200" cy="525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latin typeface="Times New Roman" pitchFamily="18" charset="0"/>
                <a:cs typeface="Times New Roman" pitchFamily="18" charset="0"/>
              </a:rPr>
              <a:t>Other Committee members</a:t>
            </a:r>
          </a:p>
          <a:p>
            <a:r>
              <a:rPr lang="en-US" sz="2400" dirty="0">
                <a:latin typeface="Times New Roman" pitchFamily="18" charset="0"/>
                <a:cs typeface="Times New Roman" pitchFamily="18" charset="0"/>
              </a:rPr>
              <a:t>HODs of all clinical departments </a:t>
            </a:r>
          </a:p>
          <a:p>
            <a:r>
              <a:rPr lang="en-US" sz="2400" dirty="0">
                <a:latin typeface="Times New Roman" pitchFamily="18" charset="0"/>
                <a:cs typeface="Times New Roman" pitchFamily="18" charset="0"/>
              </a:rPr>
              <a:t>Biomedical waste management  in-charge</a:t>
            </a:r>
          </a:p>
          <a:p>
            <a:r>
              <a:rPr lang="en-US" sz="2400" dirty="0">
                <a:latin typeface="Times New Roman" pitchFamily="18" charset="0"/>
                <a:cs typeface="Times New Roman" pitchFamily="18" charset="0"/>
              </a:rPr>
              <a:t>ART Clinical In Charge</a:t>
            </a:r>
          </a:p>
          <a:p>
            <a:r>
              <a:rPr lang="en-US" sz="2400" dirty="0">
                <a:latin typeface="Times New Roman" pitchFamily="18" charset="0"/>
                <a:cs typeface="Times New Roman" pitchFamily="18" charset="0"/>
              </a:rPr>
              <a:t>CSSD  in-charge </a:t>
            </a:r>
          </a:p>
          <a:p>
            <a:r>
              <a:rPr lang="en-US" sz="2400" dirty="0">
                <a:latin typeface="Times New Roman" pitchFamily="18" charset="0"/>
                <a:cs typeface="Times New Roman" pitchFamily="18" charset="0"/>
              </a:rPr>
              <a:t>Linen and </a:t>
            </a:r>
            <a:r>
              <a:rPr lang="en-US" sz="2400" dirty="0" smtClean="0">
                <a:latin typeface="Times New Roman" pitchFamily="18" charset="0"/>
                <a:cs typeface="Times New Roman" pitchFamily="18" charset="0"/>
              </a:rPr>
              <a:t>Laundry </a:t>
            </a:r>
            <a:r>
              <a:rPr lang="en-US" sz="2400" dirty="0">
                <a:latin typeface="Times New Roman" pitchFamily="18" charset="0"/>
                <a:cs typeface="Times New Roman" pitchFamily="18" charset="0"/>
              </a:rPr>
              <a:t>in-charge</a:t>
            </a:r>
          </a:p>
          <a:p>
            <a:r>
              <a:rPr lang="en-US" sz="2400" dirty="0">
                <a:latin typeface="Times New Roman" pitchFamily="18" charset="0"/>
                <a:cs typeface="Times New Roman" pitchFamily="18" charset="0"/>
              </a:rPr>
              <a:t>Central store in-charge</a:t>
            </a:r>
          </a:p>
          <a:p>
            <a:r>
              <a:rPr lang="en-US" sz="2400" dirty="0">
                <a:latin typeface="Times New Roman" pitchFamily="18" charset="0"/>
                <a:cs typeface="Times New Roman" pitchFamily="18" charset="0"/>
              </a:rPr>
              <a:t>Engineer representative</a:t>
            </a:r>
          </a:p>
          <a:p>
            <a:r>
              <a:rPr lang="en-US" sz="2400" dirty="0">
                <a:latin typeface="Times New Roman" pitchFamily="18" charset="0"/>
                <a:cs typeface="Times New Roman" pitchFamily="18" charset="0"/>
              </a:rPr>
              <a:t>Pharmacy in-charge</a:t>
            </a:r>
          </a:p>
          <a:p>
            <a:r>
              <a:rPr lang="en-US" sz="2400" dirty="0">
                <a:latin typeface="Times New Roman" pitchFamily="18" charset="0"/>
                <a:cs typeface="Times New Roman" pitchFamily="18" charset="0"/>
              </a:rPr>
              <a:t>Sanitary Superintendent</a:t>
            </a:r>
          </a:p>
          <a:p>
            <a:r>
              <a:rPr lang="en-US" sz="2400" dirty="0">
                <a:latin typeface="Times New Roman" pitchFamily="18" charset="0"/>
                <a:cs typeface="Times New Roman" pitchFamily="18" charset="0"/>
              </a:rPr>
              <a:t>Kitchen in-charge</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778074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46" y="79899"/>
            <a:ext cx="10131425" cy="996360"/>
          </a:xfrm>
        </p:spPr>
        <p:txBody>
          <a:bodyPr>
            <a:normAutofit/>
          </a:bodyPr>
          <a:lstStyle/>
          <a:p>
            <a:r>
              <a:rPr lang="en-US" b="1" dirty="0"/>
              <a:t>HICC Activities </a:t>
            </a:r>
          </a:p>
        </p:txBody>
      </p:sp>
      <p:sp>
        <p:nvSpPr>
          <p:cNvPr id="3" name="Content Placeholder 2"/>
          <p:cNvSpPr>
            <a:spLocks noGrp="1"/>
          </p:cNvSpPr>
          <p:nvPr>
            <p:ph idx="1"/>
          </p:nvPr>
        </p:nvSpPr>
        <p:spPr>
          <a:xfrm>
            <a:off x="191407" y="1431366"/>
            <a:ext cx="11809187" cy="4090545"/>
          </a:xfrm>
        </p:spPr>
        <p:txBody>
          <a:bodyPr>
            <a:normAutofit fontScale="85000" lnSpcReduction="10000"/>
          </a:bodyPr>
          <a:lstStyle/>
          <a:p>
            <a:pPr marL="0" indent="0">
              <a:buNone/>
            </a:pPr>
            <a:r>
              <a:rPr lang="en-US" dirty="0">
                <a:latin typeface="Times New Roman" pitchFamily="18" charset="0"/>
                <a:cs typeface="Times New Roman" pitchFamily="18" charset="0"/>
              </a:rPr>
              <a:t>1. Education </a:t>
            </a:r>
          </a:p>
          <a:p>
            <a:pPr marL="0" indent="0">
              <a:buNone/>
            </a:pPr>
            <a:r>
              <a:rPr lang="en-US" dirty="0">
                <a:latin typeface="Times New Roman" pitchFamily="18" charset="0"/>
                <a:cs typeface="Times New Roman" pitchFamily="18" charset="0"/>
              </a:rPr>
              <a:t>2. HAI Surveillance </a:t>
            </a:r>
          </a:p>
          <a:p>
            <a:pPr marL="0" indent="0">
              <a:buNone/>
            </a:pPr>
            <a:r>
              <a:rPr lang="en-US" dirty="0">
                <a:latin typeface="Times New Roman" pitchFamily="18" charset="0"/>
                <a:cs typeface="Times New Roman" pitchFamily="18" charset="0"/>
              </a:rPr>
              <a:t>3. Staff Health Care (Needle stick injury &amp; </a:t>
            </a:r>
            <a:r>
              <a:rPr lang="en-US" dirty="0" smtClean="0">
                <a:latin typeface="Times New Roman" pitchFamily="18" charset="0"/>
                <a:cs typeface="Times New Roman" pitchFamily="18" charset="0"/>
              </a:rPr>
              <a:t>Hepatitis </a:t>
            </a:r>
            <a:r>
              <a:rPr lang="en-US" dirty="0">
                <a:latin typeface="Times New Roman" pitchFamily="18" charset="0"/>
                <a:cs typeface="Times New Roman" pitchFamily="18" charset="0"/>
              </a:rPr>
              <a:t>B vaccination)</a:t>
            </a:r>
          </a:p>
          <a:p>
            <a:pPr marL="0" indent="0">
              <a:buNone/>
            </a:pPr>
            <a:r>
              <a:rPr lang="en-US" dirty="0">
                <a:latin typeface="Times New Roman" pitchFamily="18" charset="0"/>
                <a:cs typeface="Times New Roman" pitchFamily="18" charset="0"/>
              </a:rPr>
              <a:t>4. Hand Hygiene Audit</a:t>
            </a:r>
          </a:p>
          <a:p>
            <a:pPr marL="0" indent="0">
              <a:buNone/>
            </a:pPr>
            <a:r>
              <a:rPr lang="en-US" dirty="0">
                <a:latin typeface="Times New Roman" pitchFamily="18" charset="0"/>
                <a:cs typeface="Times New Roman" pitchFamily="18" charset="0"/>
              </a:rPr>
              <a:t>5. Bundle care audit</a:t>
            </a:r>
          </a:p>
          <a:p>
            <a:pPr marL="0" indent="0">
              <a:buNone/>
            </a:pPr>
            <a:r>
              <a:rPr lang="en-IN" dirty="0">
                <a:latin typeface="Times New Roman" panose="02020603050405020304" pitchFamily="18" charset="0"/>
                <a:cs typeface="Times New Roman" panose="02020603050405020304" pitchFamily="18" charset="0"/>
              </a:rPr>
              <a:t>6. Antimicrobial Stewardship Programme</a:t>
            </a:r>
          </a:p>
          <a:p>
            <a:pPr marL="0" indent="0">
              <a:buNone/>
            </a:pPr>
            <a:r>
              <a:rPr lang="en-US" dirty="0">
                <a:latin typeface="Times New Roman" pitchFamily="18" charset="0"/>
                <a:cs typeface="Times New Roman" pitchFamily="18" charset="0"/>
              </a:rPr>
              <a:t>7. Environmental Surveillance (water, air , surface and milk)</a:t>
            </a:r>
          </a:p>
          <a:p>
            <a:pPr marL="0" indent="0">
              <a:buNone/>
            </a:pPr>
            <a:r>
              <a:rPr lang="en-US" dirty="0">
                <a:latin typeface="Times New Roman" pitchFamily="18" charset="0"/>
                <a:cs typeface="Times New Roman" pitchFamily="18" charset="0"/>
              </a:rPr>
              <a:t>8. Staff Surveillance for MRSA and other MDROs </a:t>
            </a:r>
          </a:p>
          <a:p>
            <a:pPr marL="0" indent="0">
              <a:buNone/>
            </a:pPr>
            <a:r>
              <a:rPr lang="en-US" dirty="0">
                <a:latin typeface="Times New Roman" pitchFamily="18" charset="0"/>
                <a:cs typeface="Times New Roman" pitchFamily="18" charset="0"/>
              </a:rPr>
              <a:t>9. AMR Surveillance </a:t>
            </a:r>
          </a:p>
          <a:p>
            <a:pPr marL="0" indent="0">
              <a:buNone/>
            </a:pPr>
            <a:r>
              <a:rPr lang="en-IN" dirty="0">
                <a:latin typeface="Times New Roman" pitchFamily="18" charset="0"/>
                <a:cs typeface="Times New Roman" pitchFamily="18" charset="0"/>
              </a:rPr>
              <a:t>10. Formulating Disinfectant policy</a:t>
            </a:r>
          </a:p>
          <a:p>
            <a:pPr marL="0" indent="0">
              <a:buNone/>
            </a:pPr>
            <a:endParaRPr lang="en-IN" dirty="0">
              <a:latin typeface="Times New Roman" pitchFamily="18" charset="0"/>
              <a:cs typeface="Times New Roman" pitchFamily="18" charset="0"/>
            </a:endParaRPr>
          </a:p>
          <a:p>
            <a:pPr marL="0" indent="0">
              <a:buNone/>
            </a:pPr>
            <a:r>
              <a:rPr lang="en-IN" dirty="0">
                <a:latin typeface="Times New Roman" pitchFamily="18" charset="0"/>
                <a:cs typeface="Times New Roman" pitchFamily="18" charset="0"/>
              </a:rPr>
              <a:t>HICC Meeting, once monthly</a:t>
            </a:r>
          </a:p>
          <a:p>
            <a:pPr marL="0" indent="0">
              <a:buNone/>
            </a:pPr>
            <a:endParaRPr lang="en-US" dirty="0"/>
          </a:p>
        </p:txBody>
      </p:sp>
    </p:spTree>
    <p:extLst>
      <p:ext uri="{BB962C8B-B14F-4D97-AF65-F5344CB8AC3E}">
        <p14:creationId xmlns:p14="http://schemas.microsoft.com/office/powerpoint/2010/main" val="31665292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2720" y="274637"/>
            <a:ext cx="8229600" cy="1143000"/>
          </a:xfrm>
        </p:spPr>
        <p:txBody>
          <a:bodyPr>
            <a:normAutofit/>
          </a:bodyPr>
          <a:lstStyle/>
          <a:p>
            <a:r>
              <a:rPr lang="en-US" sz="4000" b="1" dirty="0">
                <a:latin typeface="Times New Roman" pitchFamily="18" charset="0"/>
                <a:cs typeface="Times New Roman" pitchFamily="18" charset="0"/>
              </a:rPr>
              <a:t>HAI SURVEILLANCE</a:t>
            </a:r>
          </a:p>
        </p:txBody>
      </p:sp>
      <p:sp>
        <p:nvSpPr>
          <p:cNvPr id="3" name="Content Placeholder 2"/>
          <p:cNvSpPr>
            <a:spLocks noGrp="1"/>
          </p:cNvSpPr>
          <p:nvPr>
            <p:ph idx="1"/>
          </p:nvPr>
        </p:nvSpPr>
        <p:spPr>
          <a:xfrm>
            <a:off x="191407" y="1596540"/>
            <a:ext cx="11401973" cy="4395887"/>
          </a:xfrm>
        </p:spPr>
        <p:txBody>
          <a:bodyPr>
            <a:normAutofit/>
          </a:bodyPr>
          <a:lstStyle/>
          <a:p>
            <a:pPr>
              <a:lnSpc>
                <a:spcPct val="150000"/>
              </a:lnSpc>
            </a:pPr>
            <a:r>
              <a:rPr lang="en-IN" sz="3200" dirty="0">
                <a:cs typeface="Times New Roman" pitchFamily="18" charset="0"/>
              </a:rPr>
              <a:t>HAI Surveillance - system that monitors the HAIs in a hospital. </a:t>
            </a:r>
            <a:endParaRPr lang="en-US" sz="3200" dirty="0">
              <a:cs typeface="Times New Roman" pitchFamily="18" charset="0"/>
            </a:endParaRPr>
          </a:p>
          <a:p>
            <a:pPr lvl="0">
              <a:lnSpc>
                <a:spcPct val="150000"/>
              </a:lnSpc>
            </a:pPr>
            <a:r>
              <a:rPr lang="en-IN" sz="3200" dirty="0">
                <a:cs typeface="Times New Roman" pitchFamily="18" charset="0"/>
              </a:rPr>
              <a:t>Provides endemic/baseline HAI rate</a:t>
            </a:r>
            <a:endParaRPr lang="en-US" sz="3200" dirty="0">
              <a:cs typeface="Times New Roman" pitchFamily="18" charset="0"/>
            </a:endParaRPr>
          </a:p>
          <a:p>
            <a:pPr>
              <a:lnSpc>
                <a:spcPct val="150000"/>
              </a:lnSpc>
            </a:pPr>
            <a:r>
              <a:rPr lang="en-IN" sz="3200" dirty="0">
                <a:cs typeface="Times New Roman" pitchFamily="18" charset="0"/>
              </a:rPr>
              <a:t> Comparing HAI rates within and between hospitals. </a:t>
            </a:r>
            <a:endParaRPr lang="en-US" sz="3200" dirty="0">
              <a:cs typeface="Times New Roman" pitchFamily="18" charset="0"/>
            </a:endParaRPr>
          </a:p>
          <a:p>
            <a:pPr lvl="0">
              <a:lnSpc>
                <a:spcPct val="150000"/>
              </a:lnSpc>
            </a:pPr>
            <a:r>
              <a:rPr lang="en-IN" sz="3200" dirty="0">
                <a:cs typeface="Times New Roman" pitchFamily="18" charset="0"/>
              </a:rPr>
              <a:t>Identifies the problem area.</a:t>
            </a:r>
            <a:endParaRPr lang="en-US" sz="3200" dirty="0">
              <a:cs typeface="Times New Roman" pitchFamily="18" charset="0"/>
            </a:endParaRPr>
          </a:p>
          <a:p>
            <a:pPr lvl="0">
              <a:lnSpc>
                <a:spcPct val="150000"/>
              </a:lnSpc>
            </a:pPr>
            <a:r>
              <a:rPr lang="en-IN" sz="3200" dirty="0">
                <a:cs typeface="Times New Roman" pitchFamily="18" charset="0"/>
              </a:rPr>
              <a:t>Timely feedback to the clinicians.</a:t>
            </a:r>
            <a:endParaRPr lang="en-US" sz="3200" dirty="0">
              <a:cs typeface="Times New Roman" pitchFamily="18" charset="0"/>
            </a:endParaRPr>
          </a:p>
        </p:txBody>
      </p:sp>
    </p:spTree>
    <p:extLst>
      <p:ext uri="{BB962C8B-B14F-4D97-AF65-F5344CB8AC3E}">
        <p14:creationId xmlns:p14="http://schemas.microsoft.com/office/powerpoint/2010/main" val="4704042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27" y="336468"/>
            <a:ext cx="10994760" cy="814427"/>
          </a:xfrm>
        </p:spPr>
        <p:txBody>
          <a:bodyPr>
            <a:normAutofit fontScale="90000"/>
          </a:bodyPr>
          <a:lstStyle/>
          <a:p>
            <a:r>
              <a:rPr lang="en-US" b="1" dirty="0"/>
              <a:t>TARGETED SURVEILLANCE </a:t>
            </a:r>
            <a:br>
              <a:rPr lang="en-US" b="1" dirty="0"/>
            </a:br>
            <a:endParaRPr lang="en-US" b="1" dirty="0"/>
          </a:p>
        </p:txBody>
      </p:sp>
      <p:sp>
        <p:nvSpPr>
          <p:cNvPr id="3" name="Content Placeholder 2"/>
          <p:cNvSpPr>
            <a:spLocks noGrp="1"/>
          </p:cNvSpPr>
          <p:nvPr>
            <p:ph idx="1"/>
          </p:nvPr>
        </p:nvSpPr>
        <p:spPr>
          <a:xfrm>
            <a:off x="191406" y="1596542"/>
            <a:ext cx="12000593" cy="2469432"/>
          </a:xfrm>
        </p:spPr>
        <p:txBody>
          <a:bodyPr/>
          <a:lstStyle/>
          <a:p>
            <a:r>
              <a:rPr lang="en-US" sz="2400" dirty="0"/>
              <a:t>National healthcare safety network (NHSN) division of CDC (center for disease control and prevention) provides guideline for the surveillance diagnosis of HAIs</a:t>
            </a:r>
          </a:p>
          <a:p>
            <a:pPr marL="0" indent="0">
              <a:buNone/>
            </a:pPr>
            <a:endParaRPr lang="en-US" sz="2400" dirty="0"/>
          </a:p>
          <a:p>
            <a:endParaRPr lang="en-US" dirty="0"/>
          </a:p>
          <a:p>
            <a:endParaRPr lang="en-US" dirty="0"/>
          </a:p>
        </p:txBody>
      </p:sp>
    </p:spTree>
    <p:extLst>
      <p:ext uri="{BB962C8B-B14F-4D97-AF65-F5344CB8AC3E}">
        <p14:creationId xmlns:p14="http://schemas.microsoft.com/office/powerpoint/2010/main" val="3470619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190" y="445342"/>
            <a:ext cx="10994760" cy="814427"/>
          </a:xfrm>
        </p:spPr>
        <p:txBody>
          <a:bodyPr>
            <a:normAutofit fontScale="90000"/>
          </a:bodyPr>
          <a:lstStyle/>
          <a:p>
            <a:r>
              <a:rPr lang="en-US" b="1" dirty="0"/>
              <a:t>Hospital-acquired infection surveillance</a:t>
            </a:r>
            <a:br>
              <a:rPr lang="en-US" b="1" dirty="0"/>
            </a:br>
            <a:endParaRPr lang="en-US" b="1" dirty="0"/>
          </a:p>
        </p:txBody>
      </p:sp>
      <p:sp>
        <p:nvSpPr>
          <p:cNvPr id="3" name="Content Placeholder 2"/>
          <p:cNvSpPr>
            <a:spLocks noGrp="1"/>
          </p:cNvSpPr>
          <p:nvPr>
            <p:ph idx="1"/>
          </p:nvPr>
        </p:nvSpPr>
        <p:spPr>
          <a:xfrm>
            <a:off x="395013" y="1547345"/>
            <a:ext cx="11605580" cy="4682945"/>
          </a:xfrm>
        </p:spPr>
        <p:txBody>
          <a:bodyPr>
            <a:normAutofit/>
          </a:bodyPr>
          <a:lstStyle/>
          <a:p>
            <a:pPr marL="0" indent="0">
              <a:buNone/>
            </a:pPr>
            <a:r>
              <a:rPr lang="en-US" sz="2400" dirty="0"/>
              <a:t>HAIs for which surveillance is conducted: </a:t>
            </a:r>
          </a:p>
          <a:p>
            <a:r>
              <a:rPr lang="en-US" sz="2400" dirty="0"/>
              <a:t>Catheter-associated urinary tract infection (CAUTI)</a:t>
            </a:r>
          </a:p>
          <a:p>
            <a:r>
              <a:rPr lang="en-US" sz="2400" dirty="0"/>
              <a:t>Central line-associated blood stream infection (CLABSI)</a:t>
            </a:r>
          </a:p>
          <a:p>
            <a:r>
              <a:rPr lang="en-US" sz="2400" dirty="0"/>
              <a:t>Ventilator-associated event (VAE)</a:t>
            </a:r>
          </a:p>
          <a:p>
            <a:r>
              <a:rPr lang="en-US" sz="2400" dirty="0"/>
              <a:t>Surgical site infection (SSI).</a:t>
            </a:r>
          </a:p>
          <a:p>
            <a:pPr lvl="0">
              <a:lnSpc>
                <a:spcPct val="150000"/>
              </a:lnSpc>
            </a:pPr>
            <a:r>
              <a:rPr lang="en-IN" sz="2400" dirty="0">
                <a:latin typeface="Times New Roman" pitchFamily="18" charset="0"/>
                <a:cs typeface="Times New Roman" pitchFamily="18" charset="0"/>
              </a:rPr>
              <a:t>ICNs under the supervision of the officer in-charge of HICC conduct HAI surveillance. </a:t>
            </a:r>
            <a:endParaRPr lang="en-US" sz="2400" dirty="0">
              <a:latin typeface="Times New Roman" pitchFamily="18" charset="0"/>
              <a:cs typeface="Times New Roman" pitchFamily="18" charset="0"/>
            </a:endParaRPr>
          </a:p>
          <a:p>
            <a:pPr>
              <a:lnSpc>
                <a:spcPct val="150000"/>
              </a:lnSpc>
            </a:pPr>
            <a:r>
              <a:rPr lang="en-IN" sz="2400" b="1" dirty="0">
                <a:latin typeface="Times New Roman" pitchFamily="18" charset="0"/>
                <a:cs typeface="Times New Roman" pitchFamily="18" charset="0"/>
              </a:rPr>
              <a:t>HAI surveillance diagnostic criteria</a:t>
            </a:r>
            <a:r>
              <a:rPr lang="en-IN" sz="2400" dirty="0">
                <a:latin typeface="Times New Roman" pitchFamily="18" charset="0"/>
                <a:cs typeface="Times New Roman" pitchFamily="18" charset="0"/>
              </a:rPr>
              <a:t>: very objective </a:t>
            </a:r>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42564735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2227" y="374900"/>
            <a:ext cx="10994760" cy="814427"/>
          </a:xfrm>
        </p:spPr>
        <p:txBody>
          <a:bodyPr>
            <a:normAutofit/>
          </a:bodyPr>
          <a:lstStyle/>
          <a:p>
            <a:r>
              <a:rPr lang="en-IN" b="1" dirty="0">
                <a:latin typeface="+mn-lt"/>
                <a:cs typeface="Times New Roman" pitchFamily="18" charset="0"/>
              </a:rPr>
              <a:t>Method of conducting hai surveillance </a:t>
            </a:r>
            <a:endParaRPr lang="en-US" b="1" dirty="0">
              <a:latin typeface="+mn-lt"/>
              <a:cs typeface="Times New Roman" pitchFamily="18" charset="0"/>
            </a:endParaRPr>
          </a:p>
        </p:txBody>
      </p:sp>
      <p:graphicFrame>
        <p:nvGraphicFramePr>
          <p:cNvPr id="4" name="Content Placeholder 3"/>
          <p:cNvGraphicFramePr>
            <a:graphicFrameLocks noGrp="1"/>
          </p:cNvGraphicFramePr>
          <p:nvPr>
            <p:ph idx="1"/>
          </p:nvPr>
        </p:nvGraphicFramePr>
        <p:xfrm>
          <a:off x="802227" y="1596540"/>
          <a:ext cx="10587547"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9506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Factors  Affecting HAI</a:t>
            </a:r>
          </a:p>
        </p:txBody>
      </p:sp>
      <p:sp>
        <p:nvSpPr>
          <p:cNvPr id="3" name="Content Placeholder 2"/>
          <p:cNvSpPr>
            <a:spLocks noGrp="1"/>
          </p:cNvSpPr>
          <p:nvPr>
            <p:ph idx="1"/>
          </p:nvPr>
        </p:nvSpPr>
        <p:spPr>
          <a:xfrm>
            <a:off x="685801" y="1757779"/>
            <a:ext cx="10131425" cy="4918229"/>
          </a:xfrm>
        </p:spPr>
        <p:txBody>
          <a:bodyPr/>
          <a:lstStyle/>
          <a:p>
            <a:r>
              <a:rPr lang="en-US" sz="2400" dirty="0"/>
              <a:t>Immune status</a:t>
            </a:r>
          </a:p>
          <a:p>
            <a:r>
              <a:rPr lang="en-US" sz="2400" dirty="0"/>
              <a:t>Hospital environment</a:t>
            </a:r>
          </a:p>
          <a:p>
            <a:r>
              <a:rPr lang="en-US" sz="2400" dirty="0"/>
              <a:t>Hospital organisms</a:t>
            </a:r>
          </a:p>
          <a:p>
            <a:r>
              <a:rPr lang="en-US" sz="2400" dirty="0"/>
              <a:t>Diagnostic or therapeutic interventions</a:t>
            </a:r>
          </a:p>
          <a:p>
            <a:r>
              <a:rPr lang="en-US" sz="2400" dirty="0"/>
              <a:t>Transfusion </a:t>
            </a:r>
          </a:p>
          <a:p>
            <a:r>
              <a:rPr lang="en-US" sz="2400" dirty="0"/>
              <a:t>Poor hospital administration </a:t>
            </a:r>
          </a:p>
          <a:p>
            <a:endParaRPr lang="en-US" dirty="0"/>
          </a:p>
        </p:txBody>
      </p:sp>
    </p:spTree>
    <p:extLst>
      <p:ext uri="{BB962C8B-B14F-4D97-AF65-F5344CB8AC3E}">
        <p14:creationId xmlns:p14="http://schemas.microsoft.com/office/powerpoint/2010/main" val="837903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latin typeface="+mn-lt"/>
                <a:cs typeface="Times New Roman" pitchFamily="18" charset="0"/>
              </a:rPr>
              <a:t>CA-UTI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1018169"/>
              </p:ext>
            </p:extLst>
          </p:nvPr>
        </p:nvGraphicFramePr>
        <p:xfrm>
          <a:off x="904030" y="2003753"/>
          <a:ext cx="10383940" cy="3868528"/>
        </p:xfrm>
        <a:graphic>
          <a:graphicData uri="http://schemas.openxmlformats.org/drawingml/2006/table">
            <a:tbl>
              <a:tblPr>
                <a:tableStyleId>{E8B1032C-EA38-4F05-BA0D-38AFFFC7BED3}</a:tableStyleId>
              </a:tblPr>
              <a:tblGrid>
                <a:gridCol w="1942336">
                  <a:extLst>
                    <a:ext uri="{9D8B030D-6E8A-4147-A177-3AD203B41FA5}">
                      <a16:colId xmlns="" xmlns:a16="http://schemas.microsoft.com/office/drawing/2014/main" val="20000"/>
                    </a:ext>
                  </a:extLst>
                </a:gridCol>
                <a:gridCol w="8441604">
                  <a:extLst>
                    <a:ext uri="{9D8B030D-6E8A-4147-A177-3AD203B41FA5}">
                      <a16:colId xmlns="" xmlns:a16="http://schemas.microsoft.com/office/drawing/2014/main" val="20001"/>
                    </a:ext>
                  </a:extLst>
                </a:gridCol>
              </a:tblGrid>
              <a:tr h="1062284">
                <a:tc>
                  <a:txBody>
                    <a:bodyPr/>
                    <a:lstStyle/>
                    <a:p>
                      <a:pPr marL="0" marR="0" algn="just">
                        <a:lnSpc>
                          <a:spcPct val="115000"/>
                        </a:lnSpc>
                        <a:spcBef>
                          <a:spcPts val="0"/>
                        </a:spcBef>
                        <a:spcAft>
                          <a:spcPts val="0"/>
                        </a:spcAft>
                      </a:pPr>
                      <a:r>
                        <a:rPr lang="en-IN" sz="2400" b="1" dirty="0"/>
                        <a:t>Device criteria</a:t>
                      </a:r>
                      <a:endParaRPr lang="en-US" sz="2400" b="1" dirty="0">
                        <a:latin typeface="+mn-lt"/>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400" dirty="0"/>
                        <a:t>Presence of a urinary catheter for &gt; 2 </a:t>
                      </a:r>
                      <a:r>
                        <a:rPr lang="en-IN" sz="2400" dirty="0" smtClean="0"/>
                        <a:t>calendar days.</a:t>
                      </a:r>
                      <a:endParaRPr lang="en-US" sz="2400" dirty="0">
                        <a:latin typeface="+mn-lt"/>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1593425">
                <a:tc>
                  <a:txBody>
                    <a:bodyPr/>
                    <a:lstStyle/>
                    <a:p>
                      <a:pPr marL="0" marR="0" algn="just">
                        <a:lnSpc>
                          <a:spcPct val="115000"/>
                        </a:lnSpc>
                        <a:spcBef>
                          <a:spcPts val="0"/>
                        </a:spcBef>
                        <a:spcAft>
                          <a:spcPts val="0"/>
                        </a:spcAft>
                      </a:pPr>
                      <a:r>
                        <a:rPr lang="en-IN" sz="2400" b="1" dirty="0"/>
                        <a:t>Clinical criteria</a:t>
                      </a:r>
                      <a:endParaRPr lang="en-US" sz="2400" b="1" dirty="0">
                        <a:latin typeface="+mn-lt"/>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400" dirty="0"/>
                        <a:t>Presence of any one symptom of UTI such as fever, suprapubic tenderness, urgency, frequency or dysuria.</a:t>
                      </a:r>
                      <a:endParaRPr lang="en-US" sz="2400" dirty="0">
                        <a:latin typeface="+mn-lt"/>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1212819">
                <a:tc>
                  <a:txBody>
                    <a:bodyPr/>
                    <a:lstStyle/>
                    <a:p>
                      <a:pPr marL="0" marR="0" algn="just">
                        <a:lnSpc>
                          <a:spcPct val="115000"/>
                        </a:lnSpc>
                        <a:spcBef>
                          <a:spcPts val="0"/>
                        </a:spcBef>
                        <a:spcAft>
                          <a:spcPts val="0"/>
                        </a:spcAft>
                      </a:pPr>
                      <a:r>
                        <a:rPr lang="en-IN" sz="2400" b="1" dirty="0"/>
                        <a:t>Culture criteria</a:t>
                      </a:r>
                      <a:endParaRPr lang="en-US" sz="2400" b="1" dirty="0">
                        <a:latin typeface="+mn-lt"/>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400" dirty="0"/>
                        <a:t>Isolation of significant count (≥ 10</a:t>
                      </a:r>
                      <a:r>
                        <a:rPr lang="en-IN" sz="2400" baseline="30000" dirty="0"/>
                        <a:t>5</a:t>
                      </a:r>
                      <a:r>
                        <a:rPr lang="en-IN" sz="2400" dirty="0"/>
                        <a:t>/</a:t>
                      </a:r>
                      <a:r>
                        <a:rPr lang="en-IN" sz="2400" dirty="0" err="1"/>
                        <a:t>mL</a:t>
                      </a:r>
                      <a:r>
                        <a:rPr lang="en-IN" sz="2400" dirty="0"/>
                        <a:t>) of a UTI pathogen from urine.  </a:t>
                      </a:r>
                      <a:endParaRPr lang="en-US" sz="2400" dirty="0">
                        <a:latin typeface="+mn-lt"/>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9103939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022" y="256589"/>
            <a:ext cx="8229600" cy="685800"/>
          </a:xfrm>
        </p:spPr>
        <p:txBody>
          <a:bodyPr>
            <a:normAutofit/>
          </a:bodyPr>
          <a:lstStyle/>
          <a:p>
            <a:r>
              <a:rPr lang="en-US" b="1" dirty="0">
                <a:latin typeface="+mn-lt"/>
                <a:cs typeface="Times New Roman" pitchFamily="18" charset="0"/>
              </a:rPr>
              <a:t>CLABSI</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01189709"/>
              </p:ext>
            </p:extLst>
          </p:nvPr>
        </p:nvGraphicFramePr>
        <p:xfrm>
          <a:off x="191407" y="1800147"/>
          <a:ext cx="8239231" cy="4256252"/>
        </p:xfrm>
        <a:graphic>
          <a:graphicData uri="http://schemas.openxmlformats.org/drawingml/2006/table">
            <a:tbl>
              <a:tblPr>
                <a:tableStyleId>{E8B1032C-EA38-4F05-BA0D-38AFFFC7BED3}</a:tableStyleId>
              </a:tblPr>
              <a:tblGrid>
                <a:gridCol w="982564">
                  <a:extLst>
                    <a:ext uri="{9D8B030D-6E8A-4147-A177-3AD203B41FA5}">
                      <a16:colId xmlns="" xmlns:a16="http://schemas.microsoft.com/office/drawing/2014/main" val="20000"/>
                    </a:ext>
                  </a:extLst>
                </a:gridCol>
                <a:gridCol w="1493799">
                  <a:extLst>
                    <a:ext uri="{9D8B030D-6E8A-4147-A177-3AD203B41FA5}">
                      <a16:colId xmlns="" xmlns:a16="http://schemas.microsoft.com/office/drawing/2014/main" val="20001"/>
                    </a:ext>
                  </a:extLst>
                </a:gridCol>
                <a:gridCol w="2027620">
                  <a:extLst>
                    <a:ext uri="{9D8B030D-6E8A-4147-A177-3AD203B41FA5}">
                      <a16:colId xmlns="" xmlns:a16="http://schemas.microsoft.com/office/drawing/2014/main" val="20002"/>
                    </a:ext>
                  </a:extLst>
                </a:gridCol>
                <a:gridCol w="2027620">
                  <a:extLst>
                    <a:ext uri="{9D8B030D-6E8A-4147-A177-3AD203B41FA5}">
                      <a16:colId xmlns="" xmlns:a16="http://schemas.microsoft.com/office/drawing/2014/main" val="20003"/>
                    </a:ext>
                  </a:extLst>
                </a:gridCol>
                <a:gridCol w="1707628">
                  <a:extLst>
                    <a:ext uri="{9D8B030D-6E8A-4147-A177-3AD203B41FA5}">
                      <a16:colId xmlns="" xmlns:a16="http://schemas.microsoft.com/office/drawing/2014/main" val="20004"/>
                    </a:ext>
                  </a:extLst>
                </a:gridCol>
              </a:tblGrid>
              <a:tr h="358855">
                <a:tc rowSpan="2">
                  <a:txBody>
                    <a:bodyPr/>
                    <a:lstStyle/>
                    <a:p>
                      <a:pPr marL="0" marR="0" algn="just">
                        <a:lnSpc>
                          <a:spcPct val="115000"/>
                        </a:lnSpc>
                        <a:spcBef>
                          <a:spcPts val="0"/>
                        </a:spcBef>
                        <a:spcAft>
                          <a:spcPts val="0"/>
                        </a:spcAft>
                      </a:pPr>
                      <a:endParaRPr lang="en-IN"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b="1" dirty="0"/>
                        <a:t>Age </a:t>
                      </a:r>
                      <a:endParaRPr lang="en-US" sz="2000" b="1" dirty="0">
                        <a:latin typeface="Times New Roman" pitchFamily="18" charset="0"/>
                        <a:ea typeface="Calibri"/>
                        <a:cs typeface="Times New Roman" pitchFamily="18" charset="0"/>
                      </a:endParaRPr>
                    </a:p>
                  </a:txBody>
                  <a:tcPr marL="68580" marR="68580" marT="0" marB="0"/>
                </a:tc>
                <a:tc gridSpan="2">
                  <a:txBody>
                    <a:bodyPr/>
                    <a:lstStyle/>
                    <a:p>
                      <a:pPr marL="0" marR="0" algn="just">
                        <a:lnSpc>
                          <a:spcPct val="115000"/>
                        </a:lnSpc>
                        <a:spcBef>
                          <a:spcPts val="0"/>
                        </a:spcBef>
                        <a:spcAft>
                          <a:spcPts val="0"/>
                        </a:spcAft>
                      </a:pPr>
                      <a:r>
                        <a:rPr lang="en-IN" sz="2000" b="1" dirty="0"/>
                        <a:t>Blood culture criteria </a:t>
                      </a:r>
                      <a:endParaRPr lang="en-US" sz="2000" b="1" dirty="0">
                        <a:latin typeface="Times New Roman" pitchFamily="18" charset="0"/>
                        <a:ea typeface="Calibri"/>
                        <a:cs typeface="Times New Roman" pitchFamily="18" charset="0"/>
                      </a:endParaRPr>
                    </a:p>
                  </a:txBody>
                  <a:tcPr marL="68580" marR="68580" marT="0" marB="0"/>
                </a:tc>
                <a:tc hMerge="1">
                  <a:txBody>
                    <a:bodyPr/>
                    <a:lstStyle/>
                    <a:p>
                      <a:endParaRPr lang="en-US"/>
                    </a:p>
                  </a:txBody>
                  <a:tcPr/>
                </a:tc>
                <a:tc rowSpan="2">
                  <a:txBody>
                    <a:bodyPr/>
                    <a:lstStyle/>
                    <a:p>
                      <a:pPr marL="0" marR="0" algn="just">
                        <a:lnSpc>
                          <a:spcPct val="115000"/>
                        </a:lnSpc>
                        <a:spcBef>
                          <a:spcPts val="0"/>
                        </a:spcBef>
                        <a:spcAft>
                          <a:spcPts val="0"/>
                        </a:spcAft>
                      </a:pPr>
                      <a:r>
                        <a:rPr lang="en-IN" sz="2000" b="1" dirty="0"/>
                        <a:t>Clinical criteria</a:t>
                      </a:r>
                      <a:endParaRPr lang="en-US" sz="2000" b="1"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701040">
                <a:tc vMerge="1">
                  <a:txBody>
                    <a:bodyPr/>
                    <a:lstStyle/>
                    <a:p>
                      <a:endParaRPr lang="en-US"/>
                    </a:p>
                  </a:txBody>
                  <a:tcPr/>
                </a:tc>
                <a:tc>
                  <a:txBody>
                    <a:bodyPr/>
                    <a:lstStyle/>
                    <a:p>
                      <a:pPr marL="0" marR="0" algn="just">
                        <a:lnSpc>
                          <a:spcPct val="115000"/>
                        </a:lnSpc>
                        <a:spcBef>
                          <a:spcPts val="0"/>
                        </a:spcBef>
                        <a:spcAft>
                          <a:spcPts val="0"/>
                        </a:spcAft>
                      </a:pPr>
                      <a:endParaRPr lang="en-IN"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b="1" dirty="0"/>
                        <a:t>Organism isolated </a:t>
                      </a:r>
                      <a:endParaRPr lang="en-US" sz="20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b="1" dirty="0"/>
                        <a:t>No. of cultures positives </a:t>
                      </a:r>
                      <a:endParaRPr lang="en-US" sz="2000" b="1" dirty="0">
                        <a:latin typeface="Times New Roman" pitchFamily="18" charset="0"/>
                        <a:ea typeface="Calibri"/>
                        <a:cs typeface="Times New Roman" pitchFamily="18" charset="0"/>
                      </a:endParaRPr>
                    </a:p>
                  </a:txBody>
                  <a:tcPr marL="68580" marR="68580" marT="0" marB="0"/>
                </a:tc>
                <a:tc vMerge="1">
                  <a:txBody>
                    <a:bodyPr/>
                    <a:lstStyle/>
                    <a:p>
                      <a:endParaRPr lang="en-US"/>
                    </a:p>
                  </a:txBody>
                  <a:tcPr/>
                </a:tc>
                <a:extLst>
                  <a:ext uri="{0D108BD9-81ED-4DB2-BD59-A6C34878D82A}">
                    <a16:rowId xmlns="" xmlns:a16="http://schemas.microsoft.com/office/drawing/2014/main" val="10001"/>
                  </a:ext>
                </a:extLst>
              </a:tr>
              <a:tr h="717711">
                <a:tc>
                  <a:txBody>
                    <a:bodyPr/>
                    <a:lstStyle/>
                    <a:p>
                      <a:pPr marL="0" marR="0" algn="just">
                        <a:lnSpc>
                          <a:spcPct val="115000"/>
                        </a:lnSpc>
                        <a:spcBef>
                          <a:spcPts val="0"/>
                        </a:spcBef>
                        <a:spcAft>
                          <a:spcPts val="0"/>
                        </a:spcAft>
                      </a:pPr>
                      <a:r>
                        <a:rPr lang="en-IN" sz="2000" b="1" dirty="0"/>
                        <a:t>LCBI-1</a:t>
                      </a:r>
                      <a:endParaRPr lang="en-US" sz="20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a:t>Any age</a:t>
                      </a:r>
                      <a:endParaRPr lang="en-US" sz="200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LCBI pathogen</a:t>
                      </a:r>
                      <a:r>
                        <a:rPr lang="en-IN" sz="2000" baseline="30000" dirty="0"/>
                        <a:t>1</a:t>
                      </a:r>
                      <a:endParaRPr lang="en-US"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1</a:t>
                      </a:r>
                      <a:endParaRPr lang="en-US"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Symptoms not required </a:t>
                      </a:r>
                      <a:endParaRPr lang="en-US" sz="20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701040">
                <a:tc>
                  <a:txBody>
                    <a:bodyPr/>
                    <a:lstStyle/>
                    <a:p>
                      <a:pPr marL="0" marR="0" algn="just">
                        <a:lnSpc>
                          <a:spcPct val="115000"/>
                        </a:lnSpc>
                        <a:spcBef>
                          <a:spcPts val="0"/>
                        </a:spcBef>
                        <a:spcAft>
                          <a:spcPts val="0"/>
                        </a:spcAft>
                      </a:pPr>
                      <a:r>
                        <a:rPr lang="en-IN" sz="2000" b="1" dirty="0"/>
                        <a:t>LCBI-2</a:t>
                      </a:r>
                      <a:endParaRPr lang="en-US" sz="20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&gt;1 year</a:t>
                      </a:r>
                      <a:endParaRPr lang="en-US"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LCBI commensal</a:t>
                      </a:r>
                      <a:r>
                        <a:rPr lang="en-IN" sz="2000" baseline="30000" dirty="0"/>
                        <a:t>2</a:t>
                      </a:r>
                      <a:endParaRPr lang="en-US"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2</a:t>
                      </a:r>
                      <a:endParaRPr lang="en-US"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Any one symptom</a:t>
                      </a:r>
                      <a:r>
                        <a:rPr lang="en-IN" sz="2000" baseline="30000" dirty="0"/>
                        <a:t>3</a:t>
                      </a:r>
                      <a:endParaRPr lang="en-US" sz="20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701040">
                <a:tc>
                  <a:txBody>
                    <a:bodyPr/>
                    <a:lstStyle/>
                    <a:p>
                      <a:pPr marL="0" marR="0" algn="just">
                        <a:lnSpc>
                          <a:spcPct val="115000"/>
                        </a:lnSpc>
                        <a:spcBef>
                          <a:spcPts val="0"/>
                        </a:spcBef>
                        <a:spcAft>
                          <a:spcPts val="0"/>
                        </a:spcAft>
                      </a:pPr>
                      <a:r>
                        <a:rPr lang="en-IN" sz="2000" b="1" dirty="0"/>
                        <a:t>LCBI-3</a:t>
                      </a:r>
                      <a:endParaRPr lang="en-US" sz="20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&lt;1 year</a:t>
                      </a:r>
                      <a:endParaRPr lang="en-US"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smtClean="0">
                          <a:latin typeface="+mn-lt"/>
                          <a:ea typeface="Calibri"/>
                          <a:cs typeface="Times New Roman" pitchFamily="18" charset="0"/>
                        </a:rPr>
                        <a:t>LCBI commensal</a:t>
                      </a:r>
                    </a:p>
                    <a:p>
                      <a:pPr marL="0" marR="0" algn="just">
                        <a:lnSpc>
                          <a:spcPct val="115000"/>
                        </a:lnSpc>
                        <a:spcBef>
                          <a:spcPts val="0"/>
                        </a:spcBef>
                        <a:spcAft>
                          <a:spcPts val="0"/>
                        </a:spcAft>
                      </a:pPr>
                      <a:endParaRPr lang="en-IN"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2</a:t>
                      </a:r>
                      <a:endParaRPr lang="en-US" sz="2000"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000" dirty="0"/>
                        <a:t>Any one symptom</a:t>
                      </a:r>
                      <a:r>
                        <a:rPr lang="en-IN" sz="2000" baseline="30000" dirty="0"/>
                        <a:t>4</a:t>
                      </a:r>
                      <a:r>
                        <a:rPr lang="en-IN" sz="2000" dirty="0"/>
                        <a:t> </a:t>
                      </a:r>
                      <a:endParaRPr lang="en-US" sz="20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4"/>
                  </a:ext>
                </a:extLst>
              </a:tr>
              <a:tr h="358855">
                <a:tc gridSpan="5">
                  <a:txBody>
                    <a:bodyPr/>
                    <a:lstStyle/>
                    <a:p>
                      <a:pPr marL="0" marR="0" algn="just">
                        <a:lnSpc>
                          <a:spcPct val="115000"/>
                        </a:lnSpc>
                        <a:spcBef>
                          <a:spcPts val="0"/>
                        </a:spcBef>
                        <a:spcAft>
                          <a:spcPts val="0"/>
                        </a:spcAft>
                      </a:pPr>
                      <a:r>
                        <a:rPr lang="en-IN" sz="2000" dirty="0"/>
                        <a:t>Device criteria= catheter present for &gt; two calendar days</a:t>
                      </a:r>
                      <a:endParaRPr lang="en-US" sz="2000" dirty="0">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5"/>
                  </a:ext>
                </a:extLst>
              </a:tr>
              <a:tr h="717711">
                <a:tc gridSpan="5">
                  <a:txBody>
                    <a:bodyPr/>
                    <a:lstStyle/>
                    <a:p>
                      <a:pPr marL="0" marR="0" algn="just">
                        <a:lnSpc>
                          <a:spcPct val="115000"/>
                        </a:lnSpc>
                        <a:spcBef>
                          <a:spcPts val="0"/>
                        </a:spcBef>
                        <a:spcAft>
                          <a:spcPts val="0"/>
                        </a:spcAft>
                      </a:pPr>
                      <a:r>
                        <a:rPr lang="en-IN" sz="2000" dirty="0"/>
                        <a:t>LCBI plus catheter criteria met = called as CLABSI</a:t>
                      </a:r>
                      <a:endParaRPr lang="en-US" sz="2000" dirty="0"/>
                    </a:p>
                    <a:p>
                      <a:pPr marL="0" marR="0" algn="just">
                        <a:lnSpc>
                          <a:spcPct val="115000"/>
                        </a:lnSpc>
                        <a:spcBef>
                          <a:spcPts val="0"/>
                        </a:spcBef>
                        <a:spcAft>
                          <a:spcPts val="0"/>
                        </a:spcAft>
                      </a:pPr>
                      <a:r>
                        <a:rPr lang="en-IN" sz="2000" dirty="0"/>
                        <a:t>LCBI without catheter criteria met= called as non-CLABSI</a:t>
                      </a:r>
                      <a:endParaRPr lang="en-US" sz="2000" dirty="0">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
        <p:nvSpPr>
          <p:cNvPr id="6" name="Content Placeholder 2"/>
          <p:cNvSpPr txBox="1">
            <a:spLocks/>
          </p:cNvSpPr>
          <p:nvPr/>
        </p:nvSpPr>
        <p:spPr>
          <a:xfrm>
            <a:off x="8539281" y="1800147"/>
            <a:ext cx="3449113" cy="4458364"/>
          </a:xfrm>
          <a:prstGeom prst="rect">
            <a:avLst/>
          </a:prstGeom>
        </p:spPr>
        <p:txBody>
          <a:bodyPr vert="horz" lIns="91440" tIns="45720" rIns="91440" bIns="45720" rtlCol="0">
            <a:normAutofit/>
          </a:bodyPr>
          <a:lstStyle/>
          <a:p>
            <a:pPr marL="342891" indent="-342891" defTabSz="914377">
              <a:spcBef>
                <a:spcPct val="20000"/>
              </a:spcBef>
              <a:buFont typeface="Arial" pitchFamily="34" charset="0"/>
              <a:buChar char="•"/>
              <a:defRPr/>
            </a:pPr>
            <a:r>
              <a:rPr lang="en-IN" sz="2000" b="1" dirty="0">
                <a:cs typeface="Times New Roman" pitchFamily="18" charset="0"/>
              </a:rPr>
              <a:t>LCBI- laboratory confirmed blood stream infection</a:t>
            </a:r>
            <a:r>
              <a:rPr lang="en-IN" sz="2000" b="1" baseline="30000" dirty="0">
                <a:cs typeface="Times New Roman" pitchFamily="18" charset="0"/>
              </a:rPr>
              <a:t> </a:t>
            </a:r>
            <a:endParaRPr lang="en-US" sz="2000" b="1" dirty="0">
              <a:cs typeface="Times New Roman" pitchFamily="18" charset="0"/>
            </a:endParaRPr>
          </a:p>
          <a:p>
            <a:pPr marL="342891" indent="-342891" defTabSz="914377">
              <a:spcBef>
                <a:spcPct val="20000"/>
              </a:spcBef>
              <a:buFont typeface="Arial" pitchFamily="34" charset="0"/>
              <a:buChar char="•"/>
              <a:defRPr/>
            </a:pPr>
            <a:r>
              <a:rPr lang="en-IN" sz="2000" b="1" baseline="30000" dirty="0">
                <a:cs typeface="Times New Roman" pitchFamily="18" charset="0"/>
              </a:rPr>
              <a:t>1</a:t>
            </a:r>
            <a:r>
              <a:rPr lang="en-IN" sz="2000" b="1" dirty="0">
                <a:cs typeface="Times New Roman" pitchFamily="18" charset="0"/>
              </a:rPr>
              <a:t>LCBI pathogen</a:t>
            </a:r>
            <a:r>
              <a:rPr lang="en-IN" sz="2000" dirty="0">
                <a:cs typeface="Times New Roman" pitchFamily="18" charset="0"/>
              </a:rPr>
              <a:t>- e.g. common hospital acquired pathogens </a:t>
            </a:r>
            <a:endParaRPr lang="en-US" sz="2000" dirty="0">
              <a:cs typeface="Times New Roman" pitchFamily="18" charset="0"/>
            </a:endParaRPr>
          </a:p>
          <a:p>
            <a:pPr marL="342891" indent="-342891" defTabSz="914377">
              <a:spcBef>
                <a:spcPct val="20000"/>
              </a:spcBef>
              <a:buFont typeface="Arial" pitchFamily="34" charset="0"/>
              <a:buChar char="•"/>
              <a:defRPr/>
            </a:pPr>
            <a:r>
              <a:rPr lang="en-IN" sz="2000" b="1" baseline="30000" dirty="0">
                <a:cs typeface="Times New Roman" pitchFamily="18" charset="0"/>
              </a:rPr>
              <a:t>2</a:t>
            </a:r>
            <a:r>
              <a:rPr lang="en-IN" sz="2000" b="1" dirty="0">
                <a:cs typeface="Times New Roman" pitchFamily="18" charset="0"/>
              </a:rPr>
              <a:t>LCBI commensal</a:t>
            </a:r>
            <a:r>
              <a:rPr lang="en-IN" sz="2000" dirty="0">
                <a:cs typeface="Times New Roman" pitchFamily="18" charset="0"/>
              </a:rPr>
              <a:t>- e.g. </a:t>
            </a:r>
            <a:r>
              <a:rPr lang="en-IN" sz="2000" dirty="0" err="1">
                <a:cs typeface="Times New Roman" pitchFamily="18" charset="0"/>
              </a:rPr>
              <a:t>Coagulase</a:t>
            </a:r>
            <a:r>
              <a:rPr lang="en-IN" sz="2000" dirty="0">
                <a:cs typeface="Times New Roman" pitchFamily="18" charset="0"/>
              </a:rPr>
              <a:t> negative staphylococci </a:t>
            </a:r>
            <a:r>
              <a:rPr lang="en-IN" sz="2000" baseline="30000" dirty="0">
                <a:cs typeface="Times New Roman" pitchFamily="18" charset="0"/>
              </a:rPr>
              <a:t>3</a:t>
            </a:r>
            <a:r>
              <a:rPr lang="en-IN" sz="2000" dirty="0">
                <a:cs typeface="Times New Roman" pitchFamily="18" charset="0"/>
              </a:rPr>
              <a:t>LCBI-2 symptoms- fever, chills, hypotension</a:t>
            </a:r>
            <a:endParaRPr lang="en-US" sz="2000" dirty="0">
              <a:cs typeface="Times New Roman" pitchFamily="18" charset="0"/>
            </a:endParaRPr>
          </a:p>
          <a:p>
            <a:pPr marL="342891" indent="-342891" defTabSz="914377">
              <a:spcBef>
                <a:spcPct val="20000"/>
              </a:spcBef>
              <a:buFont typeface="Arial" pitchFamily="34" charset="0"/>
              <a:buChar char="•"/>
              <a:defRPr/>
            </a:pPr>
            <a:r>
              <a:rPr lang="en-IN" sz="2000" b="1" baseline="30000" dirty="0">
                <a:cs typeface="Times New Roman" pitchFamily="18" charset="0"/>
              </a:rPr>
              <a:t>4</a:t>
            </a:r>
            <a:r>
              <a:rPr lang="en-IN" sz="2000" b="1" dirty="0">
                <a:cs typeface="Times New Roman" pitchFamily="18" charset="0"/>
              </a:rPr>
              <a:t>LCBI-3 symptoms- </a:t>
            </a:r>
            <a:r>
              <a:rPr lang="en-IN" sz="2000" dirty="0">
                <a:cs typeface="Times New Roman" pitchFamily="18" charset="0"/>
              </a:rPr>
              <a:t>fever, hypothermia, bradycardia, apnoea</a:t>
            </a:r>
            <a:endParaRPr lang="en-US" sz="2000" dirty="0">
              <a:cs typeface="Times New Roman" pitchFamily="18" charset="0"/>
            </a:endParaRPr>
          </a:p>
          <a:p>
            <a:pPr marL="342891" indent="-342891" defTabSz="914377">
              <a:spcBef>
                <a:spcPct val="20000"/>
              </a:spcBef>
              <a:buFont typeface="Arial" pitchFamily="34" charset="0"/>
              <a:buChar char="•"/>
              <a:defRPr/>
            </a:pPr>
            <a:endParaRPr lang="en-US" sz="2000" dirty="0">
              <a:cs typeface="Times New Roman" pitchFamily="18" charset="0"/>
            </a:endParaRPr>
          </a:p>
        </p:txBody>
      </p:sp>
    </p:spTree>
    <p:extLst>
      <p:ext uri="{BB962C8B-B14F-4D97-AF65-F5344CB8AC3E}">
        <p14:creationId xmlns:p14="http://schemas.microsoft.com/office/powerpoint/2010/main" val="30000931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271" y="196651"/>
            <a:ext cx="8229600" cy="1143000"/>
          </a:xfrm>
        </p:spPr>
        <p:txBody>
          <a:bodyPr>
            <a:normAutofit fontScale="90000"/>
          </a:bodyPr>
          <a:lstStyle/>
          <a:p>
            <a:r>
              <a:rPr lang="en-IN" sz="4000" b="1" dirty="0">
                <a:latin typeface="+mn-lt"/>
                <a:cs typeface="Times New Roman" pitchFamily="18" charset="0"/>
              </a:rPr>
              <a:t>VAE (Ventilator associated events)</a:t>
            </a:r>
            <a:endParaRPr lang="en-US" sz="4000" b="1" dirty="0">
              <a:latin typeface="+mn-lt"/>
              <a:cs typeface="Times New Roman" pitchFamily="18" charset="0"/>
            </a:endParaRPr>
          </a:p>
        </p:txBody>
      </p:sp>
      <p:graphicFrame>
        <p:nvGraphicFramePr>
          <p:cNvPr id="5" name="Content Placeholder 4"/>
          <p:cNvGraphicFramePr>
            <a:graphicFrameLocks noGrp="1"/>
          </p:cNvGraphicFramePr>
          <p:nvPr>
            <p:ph idx="1"/>
          </p:nvPr>
        </p:nvGraphicFramePr>
        <p:xfrm>
          <a:off x="802227" y="1800147"/>
          <a:ext cx="10587547" cy="3868528"/>
        </p:xfrm>
        <a:graphic>
          <a:graphicData uri="http://schemas.openxmlformats.org/drawingml/2006/table">
            <a:tbl>
              <a:tblPr>
                <a:tableStyleId>{E8B1032C-EA38-4F05-BA0D-38AFFFC7BED3}</a:tableStyleId>
              </a:tblPr>
              <a:tblGrid>
                <a:gridCol w="2291800">
                  <a:extLst>
                    <a:ext uri="{9D8B030D-6E8A-4147-A177-3AD203B41FA5}">
                      <a16:colId xmlns="" xmlns:a16="http://schemas.microsoft.com/office/drawing/2014/main" val="20000"/>
                    </a:ext>
                  </a:extLst>
                </a:gridCol>
                <a:gridCol w="8295747">
                  <a:extLst>
                    <a:ext uri="{9D8B030D-6E8A-4147-A177-3AD203B41FA5}">
                      <a16:colId xmlns="" xmlns:a16="http://schemas.microsoft.com/office/drawing/2014/main" val="20001"/>
                    </a:ext>
                  </a:extLst>
                </a:gridCol>
              </a:tblGrid>
              <a:tr h="466577">
                <a:tc gridSpan="2">
                  <a:txBody>
                    <a:bodyPr/>
                    <a:lstStyle/>
                    <a:p>
                      <a:pPr marL="0" marR="0" algn="just">
                        <a:lnSpc>
                          <a:spcPct val="115000"/>
                        </a:lnSpc>
                        <a:spcBef>
                          <a:spcPts val="0"/>
                        </a:spcBef>
                        <a:spcAft>
                          <a:spcPts val="0"/>
                        </a:spcAft>
                      </a:pPr>
                      <a:r>
                        <a:rPr lang="en-IN" sz="2100" b="1" dirty="0"/>
                        <a:t>Stage-1: VAC (ventilator associated condition)</a:t>
                      </a:r>
                      <a:endParaRPr lang="en-US" sz="2100" b="1" dirty="0">
                        <a:latin typeface="Times New Roman" pitchFamily="18" charset="0"/>
                        <a:ea typeface="Calibri"/>
                        <a:cs typeface="Times New Roman"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10000"/>
                  </a:ext>
                </a:extLst>
              </a:tr>
              <a:tr h="850488">
                <a:tc>
                  <a:txBody>
                    <a:bodyPr/>
                    <a:lstStyle/>
                    <a:p>
                      <a:pPr marL="0" marR="0" algn="just">
                        <a:lnSpc>
                          <a:spcPct val="115000"/>
                        </a:lnSpc>
                        <a:spcBef>
                          <a:spcPts val="0"/>
                        </a:spcBef>
                        <a:spcAft>
                          <a:spcPts val="0"/>
                        </a:spcAft>
                      </a:pPr>
                      <a:r>
                        <a:rPr lang="en-IN" sz="2100" b="1" dirty="0"/>
                        <a:t>Device criteria </a:t>
                      </a:r>
                      <a:endParaRPr lang="en-US" sz="21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100" dirty="0"/>
                        <a:t>Presence of a mechanical ventilator at least for two calendar  2 days.</a:t>
                      </a:r>
                      <a:endParaRPr lang="en-US" sz="21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2551463">
                <a:tc>
                  <a:txBody>
                    <a:bodyPr/>
                    <a:lstStyle/>
                    <a:p>
                      <a:pPr marL="0" marR="0" algn="just">
                        <a:lnSpc>
                          <a:spcPct val="115000"/>
                        </a:lnSpc>
                        <a:spcBef>
                          <a:spcPts val="0"/>
                        </a:spcBef>
                        <a:spcAft>
                          <a:spcPts val="0"/>
                        </a:spcAft>
                      </a:pPr>
                      <a:r>
                        <a:rPr lang="en-IN" sz="2100" b="1" dirty="0"/>
                        <a:t>Oxygenation  criteria</a:t>
                      </a:r>
                      <a:endParaRPr lang="en-US" sz="2100" b="1" dirty="0">
                        <a:latin typeface="Times New Roman" pitchFamily="18" charset="0"/>
                        <a:ea typeface="Calibri"/>
                        <a:cs typeface="Times New Roman" pitchFamily="18" charset="0"/>
                      </a:endParaRPr>
                    </a:p>
                  </a:txBody>
                  <a:tcPr marL="68580" marR="68580" marT="0" marB="0"/>
                </a:tc>
                <a:tc>
                  <a:txBody>
                    <a:bodyPr/>
                    <a:lstStyle/>
                    <a:p>
                      <a:pPr marL="342900" marR="0" lvl="0" indent="-342900" algn="just">
                        <a:lnSpc>
                          <a:spcPct val="115000"/>
                        </a:lnSpc>
                        <a:spcBef>
                          <a:spcPts val="0"/>
                        </a:spcBef>
                        <a:spcAft>
                          <a:spcPts val="0"/>
                        </a:spcAft>
                        <a:buFont typeface="Symbol"/>
                        <a:buChar char=""/>
                      </a:pPr>
                      <a:r>
                        <a:rPr lang="en-IN" sz="2100" dirty="0"/>
                        <a:t>Baseline period during which the daily minimum FiO</a:t>
                      </a:r>
                      <a:r>
                        <a:rPr lang="en-IN" sz="2100" baseline="-25000" dirty="0"/>
                        <a:t>2</a:t>
                      </a:r>
                      <a:r>
                        <a:rPr lang="en-IN" sz="2100" dirty="0"/>
                        <a:t> (fraction of inspired oxygen) and PEEP (positive end-expiratory pressure) values are stable or decreasing for 2 days followed by</a:t>
                      </a:r>
                      <a:endParaRPr lang="en-US" sz="2100" dirty="0"/>
                    </a:p>
                    <a:p>
                      <a:pPr marL="342900" marR="0" lvl="0" indent="-342900" algn="just">
                        <a:lnSpc>
                          <a:spcPct val="115000"/>
                        </a:lnSpc>
                        <a:spcBef>
                          <a:spcPts val="0"/>
                        </a:spcBef>
                        <a:spcAft>
                          <a:spcPts val="0"/>
                        </a:spcAft>
                        <a:buFont typeface="Symbol"/>
                        <a:buChar char=""/>
                      </a:pPr>
                      <a:r>
                        <a:rPr lang="en-IN" sz="2100" dirty="0"/>
                        <a:t>Period of worsening of oxygenation- increased FiO</a:t>
                      </a:r>
                      <a:r>
                        <a:rPr lang="en-IN" sz="2100" baseline="-25000" dirty="0"/>
                        <a:t>2</a:t>
                      </a:r>
                      <a:r>
                        <a:rPr lang="en-IN" sz="2100" dirty="0"/>
                        <a:t> (by  ≥ 20%) or PEEP (≥  3 cm water)  for at least 2 days</a:t>
                      </a:r>
                      <a:endParaRPr lang="en-US" sz="21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10644235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1171" y="285428"/>
            <a:ext cx="8229600" cy="1143000"/>
          </a:xfrm>
        </p:spPr>
        <p:txBody>
          <a:bodyPr>
            <a:normAutofit fontScale="90000"/>
          </a:bodyPr>
          <a:lstStyle/>
          <a:p>
            <a:r>
              <a:rPr lang="en-IN" sz="4000" b="1" dirty="0">
                <a:latin typeface="+mn-lt"/>
                <a:cs typeface="Times New Roman" pitchFamily="18" charset="0"/>
              </a:rPr>
              <a:t>VAE (Ventilator associated events)</a:t>
            </a:r>
            <a:endParaRPr lang="en-US" sz="4000" b="1" dirty="0">
              <a:latin typeface="+mn-lt"/>
              <a:cs typeface="Times New Roman" pitchFamily="18" charset="0"/>
            </a:endParaRPr>
          </a:p>
        </p:txBody>
      </p:sp>
      <p:graphicFrame>
        <p:nvGraphicFramePr>
          <p:cNvPr id="5" name="Content Placeholder 4"/>
          <p:cNvGraphicFramePr>
            <a:graphicFrameLocks noGrp="1"/>
          </p:cNvGraphicFramePr>
          <p:nvPr>
            <p:ph idx="1"/>
          </p:nvPr>
        </p:nvGraphicFramePr>
        <p:xfrm>
          <a:off x="802227" y="2003754"/>
          <a:ext cx="10587547" cy="2860533"/>
        </p:xfrm>
        <a:graphic>
          <a:graphicData uri="http://schemas.openxmlformats.org/drawingml/2006/table">
            <a:tbl>
              <a:tblPr>
                <a:tableStyleId>{E8B1032C-EA38-4F05-BA0D-38AFFFC7BED3}</a:tableStyleId>
              </a:tblPr>
              <a:tblGrid>
                <a:gridCol w="2291800">
                  <a:extLst>
                    <a:ext uri="{9D8B030D-6E8A-4147-A177-3AD203B41FA5}">
                      <a16:colId xmlns="" xmlns:a16="http://schemas.microsoft.com/office/drawing/2014/main" val="20000"/>
                    </a:ext>
                  </a:extLst>
                </a:gridCol>
                <a:gridCol w="8295747">
                  <a:extLst>
                    <a:ext uri="{9D8B030D-6E8A-4147-A177-3AD203B41FA5}">
                      <a16:colId xmlns="" xmlns:a16="http://schemas.microsoft.com/office/drawing/2014/main" val="20001"/>
                    </a:ext>
                  </a:extLst>
                </a:gridCol>
              </a:tblGrid>
              <a:tr h="350181">
                <a:tc gridSpan="2">
                  <a:txBody>
                    <a:bodyPr/>
                    <a:lstStyle/>
                    <a:p>
                      <a:pPr marL="0" marR="0" algn="just">
                        <a:lnSpc>
                          <a:spcPct val="115000"/>
                        </a:lnSpc>
                        <a:spcBef>
                          <a:spcPts val="0"/>
                        </a:spcBef>
                        <a:spcAft>
                          <a:spcPts val="0"/>
                        </a:spcAft>
                      </a:pPr>
                      <a:r>
                        <a:rPr lang="en-IN" sz="2100" b="1" dirty="0"/>
                        <a:t>Stage-2: IVAC (infection related ventilator associated complications)</a:t>
                      </a:r>
                      <a:endParaRPr lang="en-US" sz="2100" b="1" dirty="0">
                        <a:latin typeface="Times New Roman" pitchFamily="18" charset="0"/>
                        <a:ea typeface="Calibri"/>
                        <a:cs typeface="Times New Roman"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10000"/>
                  </a:ext>
                </a:extLst>
              </a:tr>
              <a:tr h="1097957">
                <a:tc>
                  <a:txBody>
                    <a:bodyPr/>
                    <a:lstStyle/>
                    <a:p>
                      <a:pPr marL="0" marR="0" algn="just">
                        <a:lnSpc>
                          <a:spcPct val="115000"/>
                        </a:lnSpc>
                        <a:spcBef>
                          <a:spcPts val="0"/>
                        </a:spcBef>
                        <a:spcAft>
                          <a:spcPts val="0"/>
                        </a:spcAft>
                      </a:pPr>
                      <a:r>
                        <a:rPr lang="en-IN" sz="2100" b="1" dirty="0"/>
                        <a:t>Clinical criteria</a:t>
                      </a:r>
                      <a:endParaRPr lang="en-US" sz="21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100" dirty="0"/>
                        <a:t>Any one out of four-</a:t>
                      </a:r>
                      <a:endParaRPr lang="en-US" sz="2100" dirty="0"/>
                    </a:p>
                    <a:p>
                      <a:pPr marL="0" marR="0" algn="just">
                        <a:lnSpc>
                          <a:spcPct val="115000"/>
                        </a:lnSpc>
                        <a:spcBef>
                          <a:spcPts val="0"/>
                        </a:spcBef>
                        <a:spcAft>
                          <a:spcPts val="0"/>
                        </a:spcAft>
                      </a:pPr>
                      <a:r>
                        <a:rPr lang="en-IN" sz="2100" dirty="0"/>
                        <a:t>Fever or hypothermia</a:t>
                      </a:r>
                      <a:endParaRPr lang="en-US" sz="2100" dirty="0"/>
                    </a:p>
                    <a:p>
                      <a:pPr marL="0" marR="0" algn="just">
                        <a:lnSpc>
                          <a:spcPct val="115000"/>
                        </a:lnSpc>
                        <a:spcBef>
                          <a:spcPts val="0"/>
                        </a:spcBef>
                        <a:spcAft>
                          <a:spcPts val="0"/>
                        </a:spcAft>
                      </a:pPr>
                      <a:r>
                        <a:rPr lang="en-IN" sz="2100" dirty="0" err="1"/>
                        <a:t>Leucocytosis</a:t>
                      </a:r>
                      <a:r>
                        <a:rPr lang="en-IN" sz="2100" dirty="0"/>
                        <a:t> or </a:t>
                      </a:r>
                      <a:r>
                        <a:rPr lang="en-IN" sz="2100" dirty="0" err="1"/>
                        <a:t>leukopenia</a:t>
                      </a:r>
                      <a:r>
                        <a:rPr lang="en-IN" sz="2100" dirty="0"/>
                        <a:t> </a:t>
                      </a:r>
                      <a:endParaRPr lang="en-US" sz="21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1388349">
                <a:tc>
                  <a:txBody>
                    <a:bodyPr/>
                    <a:lstStyle/>
                    <a:p>
                      <a:pPr marL="0" marR="0" algn="just">
                        <a:lnSpc>
                          <a:spcPct val="115000"/>
                        </a:lnSpc>
                        <a:spcBef>
                          <a:spcPts val="0"/>
                        </a:spcBef>
                        <a:spcAft>
                          <a:spcPts val="0"/>
                        </a:spcAft>
                      </a:pPr>
                      <a:r>
                        <a:rPr lang="en-IN" sz="2100" b="1" dirty="0"/>
                        <a:t>Antibiotic criteria</a:t>
                      </a:r>
                      <a:endParaRPr lang="en-US" sz="21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100" dirty="0"/>
                        <a:t>New antimicrobial agent started and continued for ≥ 4 days</a:t>
                      </a:r>
                      <a:endParaRPr lang="en-US" sz="21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582752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56449"/>
            <a:ext cx="8229600" cy="1143000"/>
          </a:xfrm>
        </p:spPr>
        <p:txBody>
          <a:bodyPr>
            <a:normAutofit fontScale="90000"/>
          </a:bodyPr>
          <a:lstStyle/>
          <a:p>
            <a:r>
              <a:rPr lang="en-IN" sz="4000" b="1" dirty="0">
                <a:latin typeface="+mn-lt"/>
                <a:cs typeface="Times New Roman" pitchFamily="18" charset="0"/>
              </a:rPr>
              <a:t>VAE (Ventilator associated events)</a:t>
            </a:r>
            <a:endParaRPr lang="en-US" sz="4000" b="1" dirty="0">
              <a:latin typeface="+mn-lt"/>
              <a:cs typeface="Times New Roman" pitchFamily="18" charset="0"/>
            </a:endParaRPr>
          </a:p>
        </p:txBody>
      </p:sp>
      <p:graphicFrame>
        <p:nvGraphicFramePr>
          <p:cNvPr id="5" name="Content Placeholder 4"/>
          <p:cNvGraphicFramePr>
            <a:graphicFrameLocks noGrp="1"/>
          </p:cNvGraphicFramePr>
          <p:nvPr>
            <p:ph idx="1"/>
          </p:nvPr>
        </p:nvGraphicFramePr>
        <p:xfrm>
          <a:off x="1209441" y="2207361"/>
          <a:ext cx="9976727" cy="2239674"/>
        </p:xfrm>
        <a:graphic>
          <a:graphicData uri="http://schemas.openxmlformats.org/drawingml/2006/table">
            <a:tbl>
              <a:tblPr>
                <a:tableStyleId>{E8B1032C-EA38-4F05-BA0D-38AFFFC7BED3}</a:tableStyleId>
              </a:tblPr>
              <a:tblGrid>
                <a:gridCol w="2159580">
                  <a:extLst>
                    <a:ext uri="{9D8B030D-6E8A-4147-A177-3AD203B41FA5}">
                      <a16:colId xmlns="" xmlns:a16="http://schemas.microsoft.com/office/drawing/2014/main" val="20000"/>
                    </a:ext>
                  </a:extLst>
                </a:gridCol>
                <a:gridCol w="7817147">
                  <a:extLst>
                    <a:ext uri="{9D8B030D-6E8A-4147-A177-3AD203B41FA5}">
                      <a16:colId xmlns="" xmlns:a16="http://schemas.microsoft.com/office/drawing/2014/main" val="20001"/>
                    </a:ext>
                  </a:extLst>
                </a:gridCol>
              </a:tblGrid>
              <a:tr h="579359">
                <a:tc gridSpan="2">
                  <a:txBody>
                    <a:bodyPr/>
                    <a:lstStyle/>
                    <a:p>
                      <a:pPr marL="0" marR="0" algn="just">
                        <a:lnSpc>
                          <a:spcPct val="115000"/>
                        </a:lnSpc>
                        <a:spcBef>
                          <a:spcPts val="0"/>
                        </a:spcBef>
                        <a:spcAft>
                          <a:spcPts val="0"/>
                        </a:spcAft>
                      </a:pPr>
                      <a:r>
                        <a:rPr lang="en-IN" sz="2100" b="1" dirty="0"/>
                        <a:t>Stage-3: PVAP (Possible ventilator associated pneumonia)</a:t>
                      </a:r>
                      <a:endParaRPr lang="en-US" sz="2100" b="1" dirty="0">
                        <a:latin typeface="Times New Roman" pitchFamily="18" charset="0"/>
                        <a:ea typeface="Calibri"/>
                        <a:cs typeface="Times New Roman"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10006"/>
                  </a:ext>
                </a:extLst>
              </a:tr>
              <a:tr h="1660315">
                <a:tc>
                  <a:txBody>
                    <a:bodyPr/>
                    <a:lstStyle/>
                    <a:p>
                      <a:pPr marL="0" marR="0" algn="just">
                        <a:lnSpc>
                          <a:spcPct val="115000"/>
                        </a:lnSpc>
                        <a:spcBef>
                          <a:spcPts val="0"/>
                        </a:spcBef>
                        <a:spcAft>
                          <a:spcPts val="0"/>
                        </a:spcAft>
                      </a:pPr>
                      <a:r>
                        <a:rPr lang="en-IN" sz="2100" b="1" dirty="0"/>
                        <a:t>Culture criteria </a:t>
                      </a:r>
                      <a:endParaRPr lang="en-US" sz="2100" b="1" dirty="0">
                        <a:latin typeface="Times New Roman" pitchFamily="18" charset="0"/>
                        <a:ea typeface="Calibri"/>
                        <a:cs typeface="Times New Roman" pitchFamily="18" charset="0"/>
                      </a:endParaRPr>
                    </a:p>
                  </a:txBody>
                  <a:tcPr marL="68580" marR="68580" marT="0" marB="0"/>
                </a:tc>
                <a:tc>
                  <a:txBody>
                    <a:bodyPr/>
                    <a:lstStyle/>
                    <a:p>
                      <a:pPr marL="0" marR="0" algn="just">
                        <a:lnSpc>
                          <a:spcPct val="115000"/>
                        </a:lnSpc>
                        <a:spcBef>
                          <a:spcPts val="0"/>
                        </a:spcBef>
                        <a:spcAft>
                          <a:spcPts val="0"/>
                        </a:spcAft>
                      </a:pPr>
                      <a:r>
                        <a:rPr lang="en-IN" sz="2100" dirty="0"/>
                        <a:t>Isolation of significant count of a pneumonia pathogen from respiratory specimens such as tracheal aspirate, </a:t>
                      </a:r>
                      <a:r>
                        <a:rPr lang="en-IN" sz="2100" dirty="0" err="1"/>
                        <a:t>bronchoalveolar</a:t>
                      </a:r>
                      <a:r>
                        <a:rPr lang="en-IN" sz="2100" dirty="0"/>
                        <a:t> </a:t>
                      </a:r>
                      <a:r>
                        <a:rPr lang="en-IN" sz="2100" dirty="0" err="1"/>
                        <a:t>lavage</a:t>
                      </a:r>
                      <a:r>
                        <a:rPr lang="en-IN" sz="2100" dirty="0"/>
                        <a:t> etc. </a:t>
                      </a:r>
                      <a:endParaRPr lang="en-US" sz="21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500134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926" y="87018"/>
            <a:ext cx="8229600" cy="1143000"/>
          </a:xfrm>
        </p:spPr>
        <p:txBody>
          <a:bodyPr>
            <a:normAutofit/>
          </a:bodyPr>
          <a:lstStyle/>
          <a:p>
            <a:r>
              <a:rPr lang="en-IN" b="1" dirty="0">
                <a:latin typeface="+mn-lt"/>
                <a:cs typeface="Times New Roman" pitchFamily="18" charset="0"/>
              </a:rPr>
              <a:t>Surgical site infection (SSI) Contd..</a:t>
            </a:r>
            <a:endParaRPr lang="en-US" b="1" dirty="0">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777040"/>
              </p:ext>
            </p:extLst>
          </p:nvPr>
        </p:nvGraphicFramePr>
        <p:xfrm>
          <a:off x="496817" y="1484400"/>
          <a:ext cx="11198366" cy="4937760"/>
        </p:xfrm>
        <a:graphic>
          <a:graphicData uri="http://schemas.openxmlformats.org/drawingml/2006/table">
            <a:tbl>
              <a:tblPr>
                <a:tableStyleId>{E8B1032C-EA38-4F05-BA0D-38AFFFC7BED3}</a:tableStyleId>
              </a:tblPr>
              <a:tblGrid>
                <a:gridCol w="1659017">
                  <a:extLst>
                    <a:ext uri="{9D8B030D-6E8A-4147-A177-3AD203B41FA5}">
                      <a16:colId xmlns="" xmlns:a16="http://schemas.microsoft.com/office/drawing/2014/main" val="20000"/>
                    </a:ext>
                  </a:extLst>
                </a:gridCol>
                <a:gridCol w="9539349">
                  <a:extLst>
                    <a:ext uri="{9D8B030D-6E8A-4147-A177-3AD203B41FA5}">
                      <a16:colId xmlns="" xmlns:a16="http://schemas.microsoft.com/office/drawing/2014/main" val="20001"/>
                    </a:ext>
                  </a:extLst>
                </a:gridCol>
              </a:tblGrid>
              <a:tr h="489967">
                <a:tc gridSpan="2">
                  <a:txBody>
                    <a:bodyPr/>
                    <a:lstStyle/>
                    <a:p>
                      <a:pPr marL="0" marR="0" algn="just">
                        <a:lnSpc>
                          <a:spcPct val="150000"/>
                        </a:lnSpc>
                        <a:spcBef>
                          <a:spcPts val="0"/>
                        </a:spcBef>
                        <a:spcAft>
                          <a:spcPts val="0"/>
                        </a:spcAft>
                      </a:pPr>
                      <a:r>
                        <a:rPr lang="en-IN" sz="2400" dirty="0"/>
                        <a:t>One among the following must be met:</a:t>
                      </a:r>
                      <a:endParaRPr lang="en-US" sz="2400" dirty="0">
                        <a:latin typeface="Times New Roman" pitchFamily="18" charset="0"/>
                        <a:ea typeface="Calibri"/>
                        <a:cs typeface="Times New Roman" pitchFamily="18" charset="0"/>
                      </a:endParaRPr>
                    </a:p>
                  </a:txBody>
                  <a:tcPr marL="68580" marR="68580" marT="0" marB="0"/>
                </a:tc>
                <a:tc hMerge="1">
                  <a:txBody>
                    <a:bodyPr/>
                    <a:lstStyle/>
                    <a:p>
                      <a:endParaRPr lang="en-US"/>
                    </a:p>
                  </a:txBody>
                  <a:tcPr/>
                </a:tc>
                <a:extLst>
                  <a:ext uri="{0D108BD9-81ED-4DB2-BD59-A6C34878D82A}">
                    <a16:rowId xmlns="" xmlns:a16="http://schemas.microsoft.com/office/drawing/2014/main" val="10000"/>
                  </a:ext>
                </a:extLst>
              </a:tr>
              <a:tr h="1628853">
                <a:tc>
                  <a:txBody>
                    <a:bodyPr/>
                    <a:lstStyle/>
                    <a:p>
                      <a:pPr marL="0" marR="0" algn="just">
                        <a:lnSpc>
                          <a:spcPct val="150000"/>
                        </a:lnSpc>
                        <a:spcBef>
                          <a:spcPts val="0"/>
                        </a:spcBef>
                        <a:spcAft>
                          <a:spcPts val="0"/>
                        </a:spcAft>
                      </a:pPr>
                      <a:r>
                        <a:rPr lang="en-IN" sz="2400" dirty="0"/>
                        <a:t>Clinical criteria</a:t>
                      </a:r>
                      <a:endParaRPr lang="en-US" sz="2400" dirty="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IN" sz="2400" dirty="0"/>
                        <a:t>(i) </a:t>
                      </a:r>
                      <a:r>
                        <a:rPr lang="en-IN" sz="2400" dirty="0" smtClean="0"/>
                        <a:t>Presence </a:t>
                      </a:r>
                      <a:r>
                        <a:rPr lang="en-IN" sz="2400" dirty="0"/>
                        <a:t>of purulent pus from the corresponding level of surgical site or </a:t>
                      </a:r>
                      <a:endParaRPr lang="en-US" sz="2400" dirty="0"/>
                    </a:p>
                    <a:p>
                      <a:pPr marL="0" marR="0" algn="just">
                        <a:lnSpc>
                          <a:spcPct val="150000"/>
                        </a:lnSpc>
                        <a:spcBef>
                          <a:spcPts val="0"/>
                        </a:spcBef>
                        <a:spcAft>
                          <a:spcPts val="0"/>
                        </a:spcAft>
                      </a:pPr>
                      <a:r>
                        <a:rPr lang="en-IN" sz="2400" dirty="0"/>
                        <a:t>(</a:t>
                      </a:r>
                      <a:r>
                        <a:rPr lang="en-IN" sz="2400" dirty="0" smtClean="0"/>
                        <a:t>ii)Presence </a:t>
                      </a:r>
                      <a:r>
                        <a:rPr lang="en-IN" sz="2400" dirty="0"/>
                        <a:t>of local signs of infections (pain/tenderness, swelling, erythema, heat etc).</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1038607">
                <a:tc>
                  <a:txBody>
                    <a:bodyPr/>
                    <a:lstStyle/>
                    <a:p>
                      <a:pPr marL="0" marR="0" algn="just">
                        <a:lnSpc>
                          <a:spcPct val="150000"/>
                        </a:lnSpc>
                        <a:spcBef>
                          <a:spcPts val="0"/>
                        </a:spcBef>
                        <a:spcAft>
                          <a:spcPts val="0"/>
                        </a:spcAft>
                      </a:pPr>
                      <a:r>
                        <a:rPr lang="en-IN" sz="2400"/>
                        <a:t>Culture criteria</a:t>
                      </a:r>
                      <a:endParaRPr lang="en-US" sz="2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IN" sz="2400" dirty="0"/>
                        <a:t>Positive culture from the discharge collected at the corresponding level of surgical site.</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1628853">
                <a:tc>
                  <a:txBody>
                    <a:bodyPr/>
                    <a:lstStyle/>
                    <a:p>
                      <a:pPr marL="0" marR="0" algn="just">
                        <a:lnSpc>
                          <a:spcPct val="150000"/>
                        </a:lnSpc>
                        <a:spcBef>
                          <a:spcPts val="0"/>
                        </a:spcBef>
                        <a:spcAft>
                          <a:spcPts val="0"/>
                        </a:spcAft>
                      </a:pPr>
                      <a:r>
                        <a:rPr lang="en-IN" sz="2400"/>
                        <a:t>Other evidence</a:t>
                      </a:r>
                      <a:endParaRPr lang="en-US" sz="2400">
                        <a:latin typeface="Times New Roman" pitchFamily="18" charset="0"/>
                        <a:ea typeface="Calibri"/>
                        <a:cs typeface="Times New Roman" pitchFamily="18" charset="0"/>
                      </a:endParaRPr>
                    </a:p>
                  </a:txBody>
                  <a:tcPr marL="68580" marR="68580" marT="0" marB="0"/>
                </a:tc>
                <a:tc>
                  <a:txBody>
                    <a:bodyPr/>
                    <a:lstStyle/>
                    <a:p>
                      <a:pPr marL="0" marR="0" algn="just">
                        <a:lnSpc>
                          <a:spcPct val="150000"/>
                        </a:lnSpc>
                        <a:spcBef>
                          <a:spcPts val="0"/>
                        </a:spcBef>
                        <a:spcAft>
                          <a:spcPts val="0"/>
                        </a:spcAft>
                      </a:pPr>
                      <a:r>
                        <a:rPr lang="en-IN" sz="2400" dirty="0"/>
                        <a:t>(</a:t>
                      </a:r>
                      <a:r>
                        <a:rPr lang="en-IN" sz="2400" dirty="0" err="1"/>
                        <a:t>i</a:t>
                      </a:r>
                      <a:r>
                        <a:rPr lang="en-IN" sz="2400" dirty="0"/>
                        <a:t>)For superficial SSI- Surgeon’s diagnosis is taken as diagnostic criteria </a:t>
                      </a:r>
                      <a:endParaRPr lang="en-US" sz="2400" dirty="0"/>
                    </a:p>
                    <a:p>
                      <a:pPr marL="0" marR="0" algn="just">
                        <a:lnSpc>
                          <a:spcPct val="150000"/>
                        </a:lnSpc>
                        <a:spcBef>
                          <a:spcPts val="0"/>
                        </a:spcBef>
                        <a:spcAft>
                          <a:spcPts val="0"/>
                        </a:spcAft>
                      </a:pPr>
                      <a:r>
                        <a:rPr lang="en-IN" sz="2400" dirty="0"/>
                        <a:t>(ii)For deep or organ space SSI- </a:t>
                      </a:r>
                      <a:r>
                        <a:rPr lang="en-IN" sz="2400" dirty="0" err="1"/>
                        <a:t>histopathological</a:t>
                      </a:r>
                      <a:r>
                        <a:rPr lang="en-IN" sz="2400" dirty="0"/>
                        <a:t>, imaging or gross anatomical evidence of abscess should be present.</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8218098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33" y="374900"/>
            <a:ext cx="10994760" cy="814427"/>
          </a:xfrm>
        </p:spPr>
        <p:txBody>
          <a:bodyPr>
            <a:normAutofit/>
          </a:bodyPr>
          <a:lstStyle/>
          <a:p>
            <a:r>
              <a:rPr lang="en-IN" b="1" dirty="0">
                <a:latin typeface="+mn-lt"/>
                <a:cs typeface="Times New Roman" pitchFamily="18" charset="0"/>
              </a:rPr>
              <a:t>Formulae of HAI Infection Rates </a:t>
            </a:r>
            <a:endParaRPr lang="en-US" b="1" dirty="0">
              <a:latin typeface="+mn-lt"/>
              <a:cs typeface="Times New Roman" pitchFamily="18" charset="0"/>
            </a:endParaRPr>
          </a:p>
        </p:txBody>
      </p:sp>
      <p:graphicFrame>
        <p:nvGraphicFramePr>
          <p:cNvPr id="4" name="Content Placeholder 3"/>
          <p:cNvGraphicFramePr>
            <a:graphicFrameLocks noGrp="1"/>
          </p:cNvGraphicFramePr>
          <p:nvPr>
            <p:ph idx="1"/>
          </p:nvPr>
        </p:nvGraphicFramePr>
        <p:xfrm>
          <a:off x="1209440" y="1800147"/>
          <a:ext cx="9773120" cy="3977641"/>
        </p:xfrm>
        <a:graphic>
          <a:graphicData uri="http://schemas.openxmlformats.org/drawingml/2006/table">
            <a:tbl>
              <a:tblPr>
                <a:tableStyleId>{E8B1032C-EA38-4F05-BA0D-38AFFFC7BED3}</a:tableStyleId>
              </a:tblPr>
              <a:tblGrid>
                <a:gridCol w="3375499">
                  <a:extLst>
                    <a:ext uri="{9D8B030D-6E8A-4147-A177-3AD203B41FA5}">
                      <a16:colId xmlns="" xmlns:a16="http://schemas.microsoft.com/office/drawing/2014/main" val="20000"/>
                    </a:ext>
                  </a:extLst>
                </a:gridCol>
                <a:gridCol w="6397621">
                  <a:extLst>
                    <a:ext uri="{9D8B030D-6E8A-4147-A177-3AD203B41FA5}">
                      <a16:colId xmlns="" xmlns:a16="http://schemas.microsoft.com/office/drawing/2014/main" val="20001"/>
                    </a:ext>
                  </a:extLst>
                </a:gridCol>
              </a:tblGrid>
              <a:tr h="671549">
                <a:tc>
                  <a:txBody>
                    <a:bodyPr/>
                    <a:lstStyle/>
                    <a:p>
                      <a:pPr marL="0" marR="0" algn="just">
                        <a:spcBef>
                          <a:spcPts val="0"/>
                        </a:spcBef>
                        <a:spcAft>
                          <a:spcPts val="0"/>
                        </a:spcAft>
                      </a:pPr>
                      <a:r>
                        <a:rPr lang="en-IN" sz="2400" dirty="0"/>
                        <a:t>HAI infection rates</a:t>
                      </a:r>
                      <a:endParaRPr lang="en-US" sz="2400" dirty="0">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IN" sz="2400"/>
                        <a:t>Formulae </a:t>
                      </a:r>
                      <a:endParaRPr lang="en-US" sz="240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0"/>
                  </a:ext>
                </a:extLst>
              </a:tr>
              <a:tr h="826523">
                <a:tc>
                  <a:txBody>
                    <a:bodyPr/>
                    <a:lstStyle/>
                    <a:p>
                      <a:pPr marL="0" marR="0" algn="just">
                        <a:spcBef>
                          <a:spcPts val="0"/>
                        </a:spcBef>
                        <a:spcAft>
                          <a:spcPts val="0"/>
                        </a:spcAft>
                      </a:pPr>
                      <a:r>
                        <a:rPr lang="en-IN" sz="2400" dirty="0"/>
                        <a:t>VAE Rate                                </a:t>
                      </a:r>
                      <a:endParaRPr lang="en-US" sz="2400" dirty="0">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IN" sz="2400" dirty="0"/>
                        <a:t>No. of VAE cases/ total no. of ventilator days   X  1000</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1"/>
                  </a:ext>
                </a:extLst>
              </a:tr>
              <a:tr h="826523">
                <a:tc>
                  <a:txBody>
                    <a:bodyPr/>
                    <a:lstStyle/>
                    <a:p>
                      <a:pPr marL="0" marR="0" algn="just">
                        <a:spcBef>
                          <a:spcPts val="0"/>
                        </a:spcBef>
                        <a:spcAft>
                          <a:spcPts val="0"/>
                        </a:spcAft>
                      </a:pPr>
                      <a:r>
                        <a:rPr lang="en-IN" sz="2400" dirty="0"/>
                        <a:t>CLABSI Rate                         </a:t>
                      </a:r>
                      <a:endParaRPr lang="en-US" sz="2400" dirty="0">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IN" sz="2400" dirty="0"/>
                        <a:t>No. of CLABSI cases/ total no. of central line  days  X  1000</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2"/>
                  </a:ext>
                </a:extLst>
              </a:tr>
              <a:tr h="826523">
                <a:tc>
                  <a:txBody>
                    <a:bodyPr/>
                    <a:lstStyle/>
                    <a:p>
                      <a:pPr marL="0" marR="0" algn="just">
                        <a:spcBef>
                          <a:spcPts val="0"/>
                        </a:spcBef>
                        <a:spcAft>
                          <a:spcPts val="0"/>
                        </a:spcAft>
                      </a:pPr>
                      <a:r>
                        <a:rPr lang="en-IN" sz="2400"/>
                        <a:t>CA-UTI Rate                          </a:t>
                      </a:r>
                      <a:endParaRPr lang="en-US" sz="2400">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IN" sz="2400" dirty="0"/>
                        <a:t>No. of CA-UTI cases/ total no. of catheter days  X  1000</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3"/>
                  </a:ext>
                </a:extLst>
              </a:tr>
              <a:tr h="826523">
                <a:tc>
                  <a:txBody>
                    <a:bodyPr/>
                    <a:lstStyle/>
                    <a:p>
                      <a:pPr marL="0" marR="0" algn="just">
                        <a:spcBef>
                          <a:spcPts val="0"/>
                        </a:spcBef>
                        <a:spcAft>
                          <a:spcPts val="0"/>
                        </a:spcAft>
                      </a:pPr>
                      <a:r>
                        <a:rPr lang="en-IN" sz="2400"/>
                        <a:t>SSI Rate                                   </a:t>
                      </a:r>
                      <a:endParaRPr lang="en-US" sz="2400">
                        <a:latin typeface="Times New Roman" pitchFamily="18" charset="0"/>
                        <a:ea typeface="Calibri"/>
                        <a:cs typeface="Times New Roman" pitchFamily="18" charset="0"/>
                      </a:endParaRPr>
                    </a:p>
                  </a:txBody>
                  <a:tcPr marL="68580" marR="68580" marT="0" marB="0"/>
                </a:tc>
                <a:tc>
                  <a:txBody>
                    <a:bodyPr/>
                    <a:lstStyle/>
                    <a:p>
                      <a:pPr marL="0" marR="0" algn="just">
                        <a:spcBef>
                          <a:spcPts val="0"/>
                        </a:spcBef>
                        <a:spcAft>
                          <a:spcPts val="0"/>
                        </a:spcAft>
                      </a:pPr>
                      <a:r>
                        <a:rPr lang="en-IN" sz="2400" dirty="0"/>
                        <a:t>No. of SSI/ No. of surgeries done   X  100</a:t>
                      </a:r>
                      <a:endParaRPr lang="en-US" sz="2400" dirty="0">
                        <a:latin typeface="Times New Roman" pitchFamily="18" charset="0"/>
                        <a:ea typeface="Calibri"/>
                        <a:cs typeface="Times New Roman" pitchFamily="18" charset="0"/>
                      </a:endParaRPr>
                    </a:p>
                  </a:txBody>
                  <a:tcPr marL="68580" marR="68580"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8006970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738"/>
            <a:ext cx="11506200" cy="1456267"/>
          </a:xfrm>
        </p:spPr>
        <p:txBody>
          <a:bodyPr>
            <a:normAutofit/>
          </a:bodyPr>
          <a:lstStyle/>
          <a:p>
            <a:r>
              <a:rPr lang="en-US" b="1" dirty="0"/>
              <a:t>Prevention of device-associated infections (DAIs)</a:t>
            </a:r>
            <a:endParaRPr lang="en-US" dirty="0"/>
          </a:p>
        </p:txBody>
      </p:sp>
      <p:sp>
        <p:nvSpPr>
          <p:cNvPr id="3" name="Content Placeholder 2"/>
          <p:cNvSpPr>
            <a:spLocks noGrp="1"/>
          </p:cNvSpPr>
          <p:nvPr>
            <p:ph idx="1"/>
          </p:nvPr>
        </p:nvSpPr>
        <p:spPr>
          <a:xfrm>
            <a:off x="191407" y="1489333"/>
            <a:ext cx="11809187" cy="3624206"/>
          </a:xfrm>
        </p:spPr>
        <p:txBody>
          <a:bodyPr>
            <a:normAutofit/>
          </a:bodyPr>
          <a:lstStyle/>
          <a:p>
            <a:r>
              <a:rPr lang="en-US" sz="2400" b="1" dirty="0"/>
              <a:t>Bundle care approach</a:t>
            </a:r>
          </a:p>
          <a:p>
            <a:pPr lvl="1">
              <a:buFont typeface="Courier New" panose="02070309020205020404" pitchFamily="49" charset="0"/>
              <a:buChar char="o"/>
            </a:pPr>
            <a:r>
              <a:rPr lang="en-US" sz="2400" dirty="0"/>
              <a:t>Bundle care comprises of 3 to 5 evidence-based elements with strong clinician agreement.</a:t>
            </a:r>
          </a:p>
          <a:p>
            <a:pPr lvl="1">
              <a:buFont typeface="Courier New" panose="02070309020205020404" pitchFamily="49" charset="0"/>
              <a:buChar char="o"/>
            </a:pPr>
            <a:r>
              <a:rPr lang="en-US" sz="2400" dirty="0"/>
              <a:t>Each of the component must be followed during the insertion or maintenance of the device</a:t>
            </a:r>
          </a:p>
          <a:p>
            <a:pPr lvl="1">
              <a:buFont typeface="Courier New" panose="02070309020205020404" pitchFamily="49" charset="0"/>
              <a:buChar char="o"/>
            </a:pPr>
            <a:r>
              <a:rPr lang="en-US" sz="2400" dirty="0"/>
              <a:t>Compliance to the bundle care is calculated as all or-none way, i.e. failure of compliance to any of the component leads to non-compliance to the whole bundle</a:t>
            </a:r>
          </a:p>
          <a:p>
            <a:endParaRPr lang="en-US" dirty="0"/>
          </a:p>
        </p:txBody>
      </p:sp>
    </p:spTree>
    <p:extLst>
      <p:ext uri="{BB962C8B-B14F-4D97-AF65-F5344CB8AC3E}">
        <p14:creationId xmlns:p14="http://schemas.microsoft.com/office/powerpoint/2010/main" val="1589285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047" y="374900"/>
            <a:ext cx="10515600" cy="1325563"/>
          </a:xfrm>
          <a:ln>
            <a:noFill/>
          </a:ln>
        </p:spPr>
        <p:txBody>
          <a:bodyPr>
            <a:noAutofit/>
          </a:bodyPr>
          <a:lstStyle/>
          <a:p>
            <a:r>
              <a:rPr lang="en-US" b="1" dirty="0">
                <a:latin typeface="+mn-lt"/>
                <a:ea typeface="Tahoma" panose="020B0604030504040204" pitchFamily="34" charset="0"/>
                <a:cs typeface="Times New Roman" panose="02020603050405020304" pitchFamily="18" charset="0"/>
              </a:rPr>
              <a:t/>
            </a:r>
            <a:br>
              <a:rPr lang="en-US" b="1" dirty="0">
                <a:latin typeface="+mn-lt"/>
                <a:ea typeface="Tahoma" panose="020B0604030504040204" pitchFamily="34" charset="0"/>
                <a:cs typeface="Times New Roman" panose="02020603050405020304" pitchFamily="18" charset="0"/>
              </a:rPr>
            </a:br>
            <a:r>
              <a:rPr lang="en-US" b="1" dirty="0">
                <a:latin typeface="+mn-lt"/>
                <a:ea typeface="Tahoma" panose="020B0604030504040204" pitchFamily="34" charset="0"/>
                <a:cs typeface="Times New Roman" panose="02020603050405020304" pitchFamily="18" charset="0"/>
              </a:rPr>
              <a:t/>
            </a:r>
            <a:br>
              <a:rPr lang="en-US" b="1" dirty="0">
                <a:latin typeface="+mn-lt"/>
                <a:ea typeface="Tahoma" panose="020B0604030504040204" pitchFamily="34" charset="0"/>
                <a:cs typeface="Times New Roman" panose="02020603050405020304" pitchFamily="18" charset="0"/>
              </a:rPr>
            </a:br>
            <a:r>
              <a:rPr lang="en-US" b="1" dirty="0">
                <a:latin typeface="+mn-lt"/>
                <a:ea typeface="Tahoma" panose="020B0604030504040204" pitchFamily="34" charset="0"/>
                <a:cs typeface="Times New Roman" panose="02020603050405020304" pitchFamily="18" charset="0"/>
              </a:rPr>
              <a:t/>
            </a:r>
            <a:br>
              <a:rPr lang="en-US" b="1" dirty="0">
                <a:latin typeface="+mn-lt"/>
                <a:ea typeface="Tahoma" panose="020B0604030504040204" pitchFamily="34" charset="0"/>
                <a:cs typeface="Times New Roman" panose="02020603050405020304" pitchFamily="18" charset="0"/>
              </a:rPr>
            </a:br>
            <a:r>
              <a:rPr lang="en-US" b="1" dirty="0">
                <a:latin typeface="+mn-lt"/>
                <a:ea typeface="Tahoma" panose="020B0604030504040204" pitchFamily="34" charset="0"/>
                <a:cs typeface="Times New Roman" panose="02020603050405020304" pitchFamily="18" charset="0"/>
              </a:rPr>
              <a:t/>
            </a:r>
            <a:br>
              <a:rPr lang="en-US" b="1" dirty="0">
                <a:latin typeface="+mn-lt"/>
                <a:ea typeface="Tahoma" panose="020B0604030504040204" pitchFamily="34" charset="0"/>
                <a:cs typeface="Times New Roman" panose="02020603050405020304" pitchFamily="18" charset="0"/>
              </a:rPr>
            </a:br>
            <a:r>
              <a:rPr lang="en-US" b="1" dirty="0">
                <a:latin typeface="+mn-lt"/>
                <a:ea typeface="Tahoma" panose="020B0604030504040204" pitchFamily="34" charset="0"/>
                <a:cs typeface="Times New Roman" panose="02020603050405020304" pitchFamily="18" charset="0"/>
              </a:rPr>
              <a:t/>
            </a:r>
            <a:br>
              <a:rPr lang="en-US" b="1" dirty="0">
                <a:latin typeface="+mn-lt"/>
                <a:ea typeface="Tahoma" panose="020B0604030504040204" pitchFamily="34" charset="0"/>
                <a:cs typeface="Times New Roman" panose="02020603050405020304" pitchFamily="18" charset="0"/>
              </a:rPr>
            </a:br>
            <a:r>
              <a:rPr lang="en-US" b="1" dirty="0">
                <a:latin typeface="+mn-lt"/>
                <a:ea typeface="Tahoma" panose="020B0604030504040204" pitchFamily="34" charset="0"/>
                <a:cs typeface="Times New Roman" panose="02020603050405020304" pitchFamily="18" charset="0"/>
              </a:rPr>
              <a:t/>
            </a:r>
            <a:br>
              <a:rPr lang="en-US" b="1" dirty="0">
                <a:latin typeface="+mn-lt"/>
                <a:ea typeface="Tahoma" panose="020B0604030504040204" pitchFamily="34" charset="0"/>
                <a:cs typeface="Times New Roman" panose="02020603050405020304" pitchFamily="18" charset="0"/>
              </a:rPr>
            </a:br>
            <a:r>
              <a:rPr lang="en-US" b="1" dirty="0">
                <a:latin typeface="+mn-lt"/>
                <a:ea typeface="Tahoma" panose="020B0604030504040204" pitchFamily="34" charset="0"/>
                <a:cs typeface="Times New Roman" panose="02020603050405020304" pitchFamily="18" charset="0"/>
              </a:rPr>
              <a:t>Bundle care for Urinary catheter</a:t>
            </a:r>
            <a:br>
              <a:rPr lang="en-US" b="1" dirty="0">
                <a:latin typeface="+mn-lt"/>
                <a:ea typeface="Tahoma" panose="020B0604030504040204" pitchFamily="34" charset="0"/>
                <a:cs typeface="Times New Roman" panose="02020603050405020304" pitchFamily="18" charset="0"/>
              </a:rPr>
            </a:br>
            <a:endParaRPr lang="en-US" sz="23899" b="1" dirty="0">
              <a:latin typeface="+mn-lt"/>
              <a:ea typeface="Tahoma" panose="020B060403050404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373413665"/>
              </p:ext>
            </p:extLst>
          </p:nvPr>
        </p:nvGraphicFramePr>
        <p:xfrm>
          <a:off x="802227" y="1596540"/>
          <a:ext cx="10515600" cy="5047488"/>
        </p:xfrm>
        <a:graphic>
          <a:graphicData uri="http://schemas.openxmlformats.org/drawingml/2006/table">
            <a:tbl>
              <a:tblPr firstRow="1" firstCol="1" bandRow="1">
                <a:tableStyleId>{E8B1032C-EA38-4F05-BA0D-38AFFFC7BED3}</a:tableStyleId>
              </a:tblPr>
              <a:tblGrid>
                <a:gridCol w="4862897">
                  <a:extLst>
                    <a:ext uri="{9D8B030D-6E8A-4147-A177-3AD203B41FA5}">
                      <a16:colId xmlns="" xmlns:a16="http://schemas.microsoft.com/office/drawing/2014/main" val="20000"/>
                    </a:ext>
                  </a:extLst>
                </a:gridCol>
                <a:gridCol w="5652703">
                  <a:extLst>
                    <a:ext uri="{9D8B030D-6E8A-4147-A177-3AD203B41FA5}">
                      <a16:colId xmlns="" xmlns:a16="http://schemas.microsoft.com/office/drawing/2014/main" val="20001"/>
                    </a:ext>
                  </a:extLst>
                </a:gridCol>
              </a:tblGrid>
              <a:tr h="420624">
                <a:tc>
                  <a:txBody>
                    <a:bodyPr/>
                    <a:lstStyle/>
                    <a:p>
                      <a:pPr marL="0" marR="0" algn="ctr">
                        <a:lnSpc>
                          <a:spcPct val="115000"/>
                        </a:lnSpc>
                        <a:spcBef>
                          <a:spcPts val="0"/>
                        </a:spcBef>
                        <a:spcAft>
                          <a:spcPts val="0"/>
                        </a:spcAft>
                      </a:pPr>
                      <a:r>
                        <a:rPr lang="en-US" sz="2400" dirty="0">
                          <a:effectLst/>
                        </a:rPr>
                        <a:t>Insertion bundle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ctr">
                        <a:lnSpc>
                          <a:spcPct val="115000"/>
                        </a:lnSpc>
                        <a:spcBef>
                          <a:spcPts val="0"/>
                        </a:spcBef>
                        <a:spcAft>
                          <a:spcPts val="0"/>
                        </a:spcAft>
                      </a:pPr>
                      <a:r>
                        <a:rPr lang="en-US" sz="2400" dirty="0">
                          <a:effectLst/>
                        </a:rPr>
                        <a:t>Maintenance bundle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0"/>
                  </a:ext>
                </a:extLst>
              </a:tr>
              <a:tr h="841248">
                <a:tc>
                  <a:txBody>
                    <a:bodyPr/>
                    <a:lstStyle/>
                    <a:p>
                      <a:pPr marL="0" marR="0" algn="just">
                        <a:lnSpc>
                          <a:spcPct val="115000"/>
                        </a:lnSpc>
                        <a:spcBef>
                          <a:spcPts val="0"/>
                        </a:spcBef>
                        <a:spcAft>
                          <a:spcPts val="0"/>
                        </a:spcAft>
                      </a:pPr>
                      <a:r>
                        <a:rPr lang="en-US" sz="2400" b="0" dirty="0">
                          <a:effectLst/>
                        </a:rPr>
                        <a:t>1. Inserted only when appropriate indication is present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400" dirty="0">
                          <a:effectLst/>
                        </a:rPr>
                        <a:t>1. Daily catheter care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1"/>
                  </a:ext>
                </a:extLst>
              </a:tr>
              <a:tr h="420624">
                <a:tc>
                  <a:txBody>
                    <a:bodyPr/>
                    <a:lstStyle/>
                    <a:p>
                      <a:pPr marL="0" marR="0" algn="just">
                        <a:lnSpc>
                          <a:spcPct val="115000"/>
                        </a:lnSpc>
                        <a:spcBef>
                          <a:spcPts val="0"/>
                        </a:spcBef>
                        <a:spcAft>
                          <a:spcPts val="0"/>
                        </a:spcAft>
                      </a:pPr>
                      <a:r>
                        <a:rPr lang="en-US" sz="2400" b="0" dirty="0">
                          <a:effectLst/>
                        </a:rPr>
                        <a:t>2. Sterile items</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400" dirty="0">
                          <a:effectLst/>
                        </a:rPr>
                        <a:t>2.</a:t>
                      </a:r>
                      <a:r>
                        <a:rPr lang="en-US" sz="2400" baseline="0" dirty="0">
                          <a:effectLst/>
                        </a:rPr>
                        <a:t> P</a:t>
                      </a:r>
                      <a:r>
                        <a:rPr lang="en-US" sz="2400" dirty="0">
                          <a:effectLst/>
                        </a:rPr>
                        <a:t>roperly secured</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2"/>
                  </a:ext>
                </a:extLst>
              </a:tr>
              <a:tr h="841248">
                <a:tc>
                  <a:txBody>
                    <a:bodyPr/>
                    <a:lstStyle/>
                    <a:p>
                      <a:pPr marL="0" marR="0" algn="just">
                        <a:lnSpc>
                          <a:spcPct val="115000"/>
                        </a:lnSpc>
                        <a:spcBef>
                          <a:spcPts val="0"/>
                        </a:spcBef>
                        <a:spcAft>
                          <a:spcPts val="0"/>
                        </a:spcAft>
                      </a:pPr>
                      <a:r>
                        <a:rPr lang="en-US" sz="2400" b="0" dirty="0">
                          <a:effectLst/>
                        </a:rPr>
                        <a:t>3. Non-touch technique</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400" dirty="0">
                          <a:effectLst/>
                        </a:rPr>
                        <a:t>3. Drainage bag must be above the floor and below the bladder level.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3"/>
                  </a:ext>
                </a:extLst>
              </a:tr>
              <a:tr h="420624">
                <a:tc>
                  <a:txBody>
                    <a:bodyPr/>
                    <a:lstStyle/>
                    <a:p>
                      <a:pPr marL="0" marR="0" algn="just">
                        <a:lnSpc>
                          <a:spcPct val="115000"/>
                        </a:lnSpc>
                        <a:spcBef>
                          <a:spcPts val="0"/>
                        </a:spcBef>
                        <a:spcAft>
                          <a:spcPts val="0"/>
                        </a:spcAft>
                      </a:pPr>
                      <a:r>
                        <a:rPr lang="en-US" sz="2400" b="0" dirty="0">
                          <a:effectLst/>
                        </a:rPr>
                        <a:t>4. Closed drainage system</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400" dirty="0">
                          <a:effectLst/>
                        </a:rPr>
                        <a:t>4. Closed drainage system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4"/>
                  </a:ext>
                </a:extLst>
              </a:tr>
              <a:tr h="420624">
                <a:tc>
                  <a:txBody>
                    <a:bodyPr/>
                    <a:lstStyle/>
                    <a:p>
                      <a:pPr marL="0" marR="0" algn="just">
                        <a:lnSpc>
                          <a:spcPct val="115000"/>
                        </a:lnSpc>
                        <a:spcBef>
                          <a:spcPts val="0"/>
                        </a:spcBef>
                        <a:spcAft>
                          <a:spcPts val="0"/>
                        </a:spcAft>
                      </a:pPr>
                      <a:r>
                        <a:rPr lang="en-US" sz="2400" b="0" dirty="0">
                          <a:effectLst/>
                        </a:rPr>
                        <a:t>5. Appropriate size catheter</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rowSpan="2">
                  <a:txBody>
                    <a:bodyPr/>
                    <a:lstStyle/>
                    <a:p>
                      <a:pPr marL="0" marR="0" algn="just">
                        <a:lnSpc>
                          <a:spcPct val="115000"/>
                        </a:lnSpc>
                        <a:spcBef>
                          <a:spcPts val="0"/>
                        </a:spcBef>
                        <a:spcAft>
                          <a:spcPts val="0"/>
                        </a:spcAft>
                      </a:pPr>
                      <a:r>
                        <a:rPr lang="en-US" sz="2400" dirty="0">
                          <a:effectLst/>
                        </a:rPr>
                        <a:t>5. </a:t>
                      </a:r>
                      <a:r>
                        <a:rPr lang="en-US" sz="2400" dirty="0" smtClean="0">
                          <a:effectLst/>
                        </a:rPr>
                        <a:t>Hand hygiene and </a:t>
                      </a:r>
                      <a:r>
                        <a:rPr lang="en-US" sz="2400" dirty="0">
                          <a:effectLst/>
                        </a:rPr>
                        <a:t>change of gloves between patients; separate jug for each bag, </a:t>
                      </a:r>
                      <a:r>
                        <a:rPr lang="en-IN" sz="2400" dirty="0">
                          <a:effectLst/>
                        </a:rPr>
                        <a:t>alcohol swabs for outlet</a:t>
                      </a:r>
                      <a:r>
                        <a:rPr lang="en-IN" sz="2400" baseline="0" dirty="0">
                          <a:effectLst/>
                        </a:rPr>
                        <a:t> – while emptying urine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5"/>
                  </a:ext>
                </a:extLst>
              </a:tr>
              <a:tr h="841248">
                <a:tc rowSpan="2">
                  <a:txBody>
                    <a:bodyPr/>
                    <a:lstStyle/>
                    <a:p>
                      <a:pPr marL="0" marR="0" algn="just">
                        <a:lnSpc>
                          <a:spcPct val="115000"/>
                        </a:lnSpc>
                        <a:spcBef>
                          <a:spcPts val="0"/>
                        </a:spcBef>
                        <a:spcAft>
                          <a:spcPts val="0"/>
                        </a:spcAft>
                      </a:pPr>
                      <a:r>
                        <a:rPr lang="en-US" sz="2400" b="0" dirty="0">
                          <a:effectLst/>
                        </a:rPr>
                        <a:t>6. Secured after placement</a:t>
                      </a:r>
                    </a:p>
                    <a:p>
                      <a:pPr marL="0" marR="0" algn="just">
                        <a:lnSpc>
                          <a:spcPct val="115000"/>
                        </a:lnSpc>
                        <a:spcBef>
                          <a:spcPts val="0"/>
                        </a:spcBef>
                        <a:spcAft>
                          <a:spcPts val="0"/>
                        </a:spcAft>
                      </a:pPr>
                      <a:r>
                        <a:rPr lang="en-US" sz="2400" b="0" dirty="0">
                          <a:effectLst/>
                        </a:rPr>
                        <a:t>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US"/>
                    </a:p>
                  </a:txBody>
                  <a:tcPr/>
                </a:tc>
                <a:extLst>
                  <a:ext uri="{0D108BD9-81ED-4DB2-BD59-A6C34878D82A}">
                    <a16:rowId xmlns="" xmlns:a16="http://schemas.microsoft.com/office/drawing/2014/main" val="10006"/>
                  </a:ext>
                </a:extLst>
              </a:tr>
              <a:tr h="420624">
                <a:tc vMerge="1">
                  <a:txBody>
                    <a:bodyPr/>
                    <a:lstStyle/>
                    <a:p>
                      <a:pPr marL="0" marR="0" algn="just">
                        <a:lnSpc>
                          <a:spcPct val="115000"/>
                        </a:lnSpc>
                        <a:spcBef>
                          <a:spcPts val="0"/>
                        </a:spcBef>
                        <a:spcAft>
                          <a:spcPts val="0"/>
                        </a:spcAf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400" dirty="0">
                          <a:effectLst/>
                        </a:rPr>
                        <a:t>6. Daily assessment of readiness of removal</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3318629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4673" y="197926"/>
            <a:ext cx="10515600" cy="935641"/>
          </a:xfrm>
          <a:ln>
            <a:noFill/>
          </a:ln>
        </p:spPr>
        <p:txBody>
          <a:bodyPr>
            <a:noAutofit/>
          </a:bodyPr>
          <a:lstStyle/>
          <a:p>
            <a:pPr algn="ctr"/>
            <a:r>
              <a:rPr lang="en-US" sz="3733" b="1" dirty="0">
                <a:latin typeface="+mn-lt"/>
              </a:rPr>
              <a:t>			</a:t>
            </a:r>
            <a:r>
              <a:rPr lang="en-US" sz="4000" b="1" dirty="0">
                <a:latin typeface="+mn-lt"/>
              </a:rPr>
              <a:t>Bundle care for central line</a:t>
            </a:r>
          </a:p>
        </p:txBody>
      </p:sp>
      <p:graphicFrame>
        <p:nvGraphicFramePr>
          <p:cNvPr id="4" name="Table 3"/>
          <p:cNvGraphicFramePr>
            <a:graphicFrameLocks noGrp="1"/>
          </p:cNvGraphicFramePr>
          <p:nvPr/>
        </p:nvGraphicFramePr>
        <p:xfrm>
          <a:off x="802227" y="1596539"/>
          <a:ext cx="10515600" cy="4776287"/>
        </p:xfrm>
        <a:graphic>
          <a:graphicData uri="http://schemas.openxmlformats.org/drawingml/2006/table">
            <a:tbl>
              <a:tblPr firstRow="1" firstCol="1" bandRow="1">
                <a:tableStyleId>{E8B1032C-EA38-4F05-BA0D-38AFFFC7BED3}</a:tableStyleId>
              </a:tblPr>
              <a:tblGrid>
                <a:gridCol w="4862897">
                  <a:extLst>
                    <a:ext uri="{9D8B030D-6E8A-4147-A177-3AD203B41FA5}">
                      <a16:colId xmlns="" xmlns:a16="http://schemas.microsoft.com/office/drawing/2014/main" val="20000"/>
                    </a:ext>
                  </a:extLst>
                </a:gridCol>
                <a:gridCol w="5652703">
                  <a:extLst>
                    <a:ext uri="{9D8B030D-6E8A-4147-A177-3AD203B41FA5}">
                      <a16:colId xmlns="" xmlns:a16="http://schemas.microsoft.com/office/drawing/2014/main" val="20001"/>
                    </a:ext>
                  </a:extLst>
                </a:gridCol>
              </a:tblGrid>
              <a:tr h="363889">
                <a:tc>
                  <a:txBody>
                    <a:bodyPr/>
                    <a:lstStyle/>
                    <a:p>
                      <a:pPr marL="0" marR="0" algn="ctr">
                        <a:lnSpc>
                          <a:spcPct val="115000"/>
                        </a:lnSpc>
                        <a:spcBef>
                          <a:spcPts val="0"/>
                        </a:spcBef>
                        <a:spcAft>
                          <a:spcPts val="0"/>
                        </a:spcAft>
                      </a:pPr>
                      <a:r>
                        <a:rPr lang="en-US" sz="2100" dirty="0">
                          <a:effectLst/>
                        </a:rPr>
                        <a:t>Insertion bundle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ctr">
                        <a:lnSpc>
                          <a:spcPct val="115000"/>
                        </a:lnSpc>
                        <a:spcBef>
                          <a:spcPts val="0"/>
                        </a:spcBef>
                        <a:spcAft>
                          <a:spcPts val="0"/>
                        </a:spcAft>
                      </a:pPr>
                      <a:r>
                        <a:rPr lang="en-US" sz="2100" dirty="0">
                          <a:effectLst/>
                        </a:rPr>
                        <a:t>Maintenance bundle</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0"/>
                  </a:ext>
                </a:extLst>
              </a:tr>
              <a:tr h="363889">
                <a:tc>
                  <a:txBody>
                    <a:bodyPr/>
                    <a:lstStyle/>
                    <a:p>
                      <a:pPr marL="0" marR="0" algn="just">
                        <a:lnSpc>
                          <a:spcPct val="115000"/>
                        </a:lnSpc>
                        <a:spcBef>
                          <a:spcPts val="0"/>
                        </a:spcBef>
                        <a:spcAft>
                          <a:spcPts val="0"/>
                        </a:spcAft>
                      </a:pPr>
                      <a:r>
                        <a:rPr lang="en-US" sz="2100" b="0" dirty="0">
                          <a:effectLst/>
                        </a:rPr>
                        <a:t>1.Hand hygiene</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rowSpan="2">
                  <a:txBody>
                    <a:bodyPr/>
                    <a:lstStyle/>
                    <a:p>
                      <a:pPr marL="0" marR="0" algn="just">
                        <a:lnSpc>
                          <a:spcPct val="115000"/>
                        </a:lnSpc>
                        <a:spcBef>
                          <a:spcPts val="0"/>
                        </a:spcBef>
                        <a:spcAft>
                          <a:spcPts val="0"/>
                        </a:spcAft>
                      </a:pPr>
                      <a:r>
                        <a:rPr lang="en-US" sz="2100">
                          <a:effectLst/>
                        </a:rPr>
                        <a:t>1.Daily aseptic CL care during handling</a:t>
                      </a:r>
                    </a:p>
                    <a:p>
                      <a:pPr marL="342900" marR="0" lvl="0" indent="-342900" algn="just">
                        <a:lnSpc>
                          <a:spcPct val="115000"/>
                        </a:lnSpc>
                        <a:spcBef>
                          <a:spcPts val="0"/>
                        </a:spcBef>
                        <a:spcAft>
                          <a:spcPts val="0"/>
                        </a:spcAft>
                        <a:buFont typeface="Symbol" panose="05050102010706020507" pitchFamily="18" charset="2"/>
                        <a:buChar char=""/>
                      </a:pPr>
                      <a:r>
                        <a:rPr lang="en-IN" sz="2100">
                          <a:effectLst/>
                        </a:rPr>
                        <a:t>Hand hygiene</a:t>
                      </a:r>
                      <a:endParaRPr lang="en-US" sz="2100">
                        <a:effectLst/>
                      </a:endParaRPr>
                    </a:p>
                    <a:p>
                      <a:pPr marL="342900" marR="0" lvl="0" indent="-342900" algn="just">
                        <a:lnSpc>
                          <a:spcPct val="115000"/>
                        </a:lnSpc>
                        <a:spcBef>
                          <a:spcPts val="0"/>
                        </a:spcBef>
                        <a:spcAft>
                          <a:spcPts val="0"/>
                        </a:spcAft>
                        <a:buFont typeface="Symbol" panose="05050102010706020507" pitchFamily="18" charset="2"/>
                        <a:buChar char=""/>
                      </a:pPr>
                      <a:r>
                        <a:rPr lang="en-IN" sz="2100">
                          <a:effectLst/>
                        </a:rPr>
                        <a:t>Alcohol hub decontamination</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1"/>
                  </a:ext>
                </a:extLst>
              </a:tr>
              <a:tr h="734068">
                <a:tc>
                  <a:txBody>
                    <a:bodyPr/>
                    <a:lstStyle/>
                    <a:p>
                      <a:pPr marL="0" marR="0" algn="just">
                        <a:lnSpc>
                          <a:spcPct val="115000"/>
                        </a:lnSpc>
                        <a:spcBef>
                          <a:spcPts val="0"/>
                        </a:spcBef>
                        <a:spcAft>
                          <a:spcPts val="0"/>
                        </a:spcAft>
                      </a:pPr>
                      <a:r>
                        <a:rPr lang="en-US" sz="2100" b="0" dirty="0">
                          <a:effectLst/>
                        </a:rPr>
                        <a:t>2. Sterile PPE</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vMerge="1">
                  <a:txBody>
                    <a:bodyPr/>
                    <a:lstStyle/>
                    <a:p>
                      <a:endParaRPr lang="en-US"/>
                    </a:p>
                  </a:txBody>
                  <a:tcPr/>
                </a:tc>
                <a:extLst>
                  <a:ext uri="{0D108BD9-81ED-4DB2-BD59-A6C34878D82A}">
                    <a16:rowId xmlns="" xmlns:a16="http://schemas.microsoft.com/office/drawing/2014/main" val="10002"/>
                  </a:ext>
                </a:extLst>
              </a:tr>
              <a:tr h="727781">
                <a:tc>
                  <a:txBody>
                    <a:bodyPr/>
                    <a:lstStyle/>
                    <a:p>
                      <a:pPr marL="0" marR="0" algn="just">
                        <a:lnSpc>
                          <a:spcPct val="115000"/>
                        </a:lnSpc>
                        <a:spcBef>
                          <a:spcPts val="0"/>
                        </a:spcBef>
                        <a:spcAft>
                          <a:spcPts val="0"/>
                        </a:spcAft>
                      </a:pPr>
                      <a:r>
                        <a:rPr lang="en-US" sz="2100" b="0" dirty="0">
                          <a:effectLst/>
                        </a:rPr>
                        <a:t>3. </a:t>
                      </a:r>
                      <a:r>
                        <a:rPr lang="en-IN" sz="2100" b="0" dirty="0">
                          <a:effectLst/>
                        </a:rPr>
                        <a:t>Site of insertion-  </a:t>
                      </a:r>
                      <a:endParaRPr lang="en-US" sz="2100" b="0" dirty="0">
                        <a:effectLst/>
                      </a:endParaRPr>
                    </a:p>
                    <a:p>
                      <a:pPr marL="0" marR="0" algn="just">
                        <a:lnSpc>
                          <a:spcPct val="115000"/>
                        </a:lnSpc>
                        <a:spcBef>
                          <a:spcPts val="0"/>
                        </a:spcBef>
                        <a:spcAft>
                          <a:spcPts val="0"/>
                        </a:spcAft>
                      </a:pPr>
                      <a:r>
                        <a:rPr lang="en-IN" sz="2100" b="0" dirty="0">
                          <a:effectLst/>
                        </a:rPr>
                        <a:t>Subclavian preferred, avoid femoral</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100">
                          <a:effectLst/>
                        </a:rPr>
                        <a:t>2.Daily documentation of local sign of infection</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3"/>
                  </a:ext>
                </a:extLst>
              </a:tr>
              <a:tr h="727781">
                <a:tc>
                  <a:txBody>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lang="en-IN" sz="2100" b="0" dirty="0">
                          <a:effectLst/>
                        </a:rPr>
                        <a:t>4.</a:t>
                      </a:r>
                      <a:r>
                        <a:rPr lang="en-US" sz="2100" b="0" dirty="0">
                          <a:effectLst/>
                        </a:rPr>
                        <a:t> Chlorhexidine skin preparation</a:t>
                      </a:r>
                      <a:r>
                        <a:rPr lang="en-US" sz="2100" b="0" baseline="0" dirty="0">
                          <a:effectLst/>
                        </a:rPr>
                        <a:t> </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100">
                          <a:effectLst/>
                        </a:rPr>
                        <a:t>3.Change of dressing  with </a:t>
                      </a:r>
                      <a:r>
                        <a:rPr lang="en-IN" sz="2100">
                          <a:effectLst/>
                        </a:rPr>
                        <a:t>2% Chlorhexidine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4"/>
                  </a:ext>
                </a:extLst>
              </a:tr>
              <a:tr h="727781">
                <a:tc>
                  <a:txBody>
                    <a:bodyPr/>
                    <a:lstStyle/>
                    <a:p>
                      <a:pPr marL="0" marR="0" algn="just">
                        <a:lnSpc>
                          <a:spcPct val="115000"/>
                        </a:lnSpc>
                        <a:spcBef>
                          <a:spcPts val="0"/>
                        </a:spcBef>
                        <a:spcAft>
                          <a:spcPts val="0"/>
                        </a:spcAft>
                      </a:pPr>
                      <a:r>
                        <a:rPr lang="en-US" sz="2100" b="0" dirty="0">
                          <a:effectLst/>
                        </a:rPr>
                        <a:t>5. Skin must be completely dry after use of antiseptics </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100" dirty="0">
                          <a:effectLst/>
                        </a:rPr>
                        <a:t>4.Daily assessment of readiness of removal</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5"/>
                  </a:ext>
                </a:extLst>
              </a:tr>
              <a:tr h="363889">
                <a:tc>
                  <a:txBody>
                    <a:bodyPr/>
                    <a:lstStyle/>
                    <a:p>
                      <a:pPr marL="0" marR="0" algn="just">
                        <a:lnSpc>
                          <a:spcPct val="115000"/>
                        </a:lnSpc>
                        <a:spcBef>
                          <a:spcPts val="0"/>
                        </a:spcBef>
                        <a:spcAft>
                          <a:spcPts val="0"/>
                        </a:spcAft>
                      </a:pPr>
                      <a:r>
                        <a:rPr lang="en-IN" sz="2100" b="0" dirty="0">
                          <a:effectLst/>
                        </a:rPr>
                        <a:t>6.Use semi permeable dressing</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100">
                          <a:effectLst/>
                        </a:rPr>
                        <a:t> </a:t>
                      </a:r>
                      <a:endParaRPr lang="en-US"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6"/>
                  </a:ext>
                </a:extLst>
              </a:tr>
              <a:tr h="363889">
                <a:tc>
                  <a:txBody>
                    <a:bodyPr/>
                    <a:lstStyle/>
                    <a:p>
                      <a:pPr marL="0" marR="0" algn="just">
                        <a:lnSpc>
                          <a:spcPct val="115000"/>
                        </a:lnSpc>
                        <a:spcBef>
                          <a:spcPts val="0"/>
                        </a:spcBef>
                        <a:spcAft>
                          <a:spcPts val="0"/>
                        </a:spcAft>
                      </a:pPr>
                      <a:r>
                        <a:rPr lang="en-IN" sz="2100" b="0" dirty="0">
                          <a:effectLst/>
                        </a:rPr>
                        <a:t>7.Hand wash after procedure </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100" dirty="0">
                          <a:effectLst/>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7"/>
                  </a:ext>
                </a:extLst>
              </a:tr>
              <a:tr h="363889">
                <a:tc>
                  <a:txBody>
                    <a:bodyPr/>
                    <a:lstStyle/>
                    <a:p>
                      <a:pPr marL="0" marR="0" algn="just">
                        <a:lnSpc>
                          <a:spcPct val="115000"/>
                        </a:lnSpc>
                        <a:spcBef>
                          <a:spcPts val="0"/>
                        </a:spcBef>
                        <a:spcAft>
                          <a:spcPts val="0"/>
                        </a:spcAft>
                      </a:pPr>
                      <a:r>
                        <a:rPr lang="en-IN" sz="2100" b="0" dirty="0">
                          <a:effectLst/>
                        </a:rPr>
                        <a:t>8.Document data and time of insertion </a:t>
                      </a:r>
                      <a:endParaRPr lang="en-US" sz="2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tc>
                  <a:txBody>
                    <a:bodyPr/>
                    <a:lstStyle/>
                    <a:p>
                      <a:pPr marL="0" marR="0" algn="just">
                        <a:lnSpc>
                          <a:spcPct val="115000"/>
                        </a:lnSpc>
                        <a:spcBef>
                          <a:spcPts val="0"/>
                        </a:spcBef>
                        <a:spcAft>
                          <a:spcPts val="0"/>
                        </a:spcAft>
                      </a:pPr>
                      <a:r>
                        <a:rPr lang="en-US" sz="2100" dirty="0">
                          <a:effectLst/>
                        </a:rPr>
                        <a:t> </a:t>
                      </a:r>
                      <a:endParaRPr lang="en-US"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2602977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412" y="210104"/>
            <a:ext cx="10131425" cy="1456267"/>
          </a:xfrm>
        </p:spPr>
        <p:txBody>
          <a:bodyPr>
            <a:normAutofit/>
          </a:bodyPr>
          <a:lstStyle/>
          <a:p>
            <a:r>
              <a:rPr lang="en-US" b="1" dirty="0"/>
              <a:t>Sources of HAI </a:t>
            </a:r>
          </a:p>
        </p:txBody>
      </p:sp>
      <p:sp>
        <p:nvSpPr>
          <p:cNvPr id="3" name="Content Placeholder 2"/>
          <p:cNvSpPr>
            <a:spLocks noGrp="1"/>
          </p:cNvSpPr>
          <p:nvPr>
            <p:ph idx="1"/>
          </p:nvPr>
        </p:nvSpPr>
        <p:spPr>
          <a:xfrm>
            <a:off x="232628" y="1307237"/>
            <a:ext cx="11726743" cy="4243526"/>
          </a:xfrm>
        </p:spPr>
        <p:txBody>
          <a:bodyPr>
            <a:normAutofit/>
          </a:bodyPr>
          <a:lstStyle/>
          <a:p>
            <a:r>
              <a:rPr lang="en-US" sz="2400" dirty="0"/>
              <a:t>Endogenous source- patient’s own flora</a:t>
            </a:r>
          </a:p>
          <a:p>
            <a:pPr marL="0" indent="0">
              <a:buNone/>
            </a:pPr>
            <a:r>
              <a:rPr lang="en-US" sz="2400" dirty="0"/>
              <a:t> </a:t>
            </a:r>
          </a:p>
          <a:p>
            <a:r>
              <a:rPr lang="en-US" sz="2400" dirty="0"/>
              <a:t>Exogenous source</a:t>
            </a:r>
          </a:p>
          <a:p>
            <a:pPr lvl="1">
              <a:buFont typeface="Courier New" panose="02070309020205020404" pitchFamily="49" charset="0"/>
              <a:buChar char="o"/>
            </a:pPr>
            <a:r>
              <a:rPr lang="en-US" sz="2400" dirty="0"/>
              <a:t>Environmental sources </a:t>
            </a:r>
          </a:p>
          <a:p>
            <a:pPr lvl="1">
              <a:buFont typeface="Courier New" panose="02070309020205020404" pitchFamily="49" charset="0"/>
              <a:buChar char="o"/>
            </a:pPr>
            <a:r>
              <a:rPr lang="en-US" sz="2400" dirty="0"/>
              <a:t>Health care workers </a:t>
            </a:r>
          </a:p>
          <a:p>
            <a:pPr lvl="1">
              <a:buFont typeface="Courier New" panose="02070309020205020404" pitchFamily="49" charset="0"/>
              <a:buChar char="o"/>
            </a:pPr>
            <a:r>
              <a:rPr lang="en-US" sz="2400" dirty="0"/>
              <a:t>Other patients </a:t>
            </a:r>
          </a:p>
        </p:txBody>
      </p:sp>
    </p:spTree>
    <p:extLst>
      <p:ext uri="{BB962C8B-B14F-4D97-AF65-F5344CB8AC3E}">
        <p14:creationId xmlns:p14="http://schemas.microsoft.com/office/powerpoint/2010/main" val="36151740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2096"/>
            <a:ext cx="10515600" cy="935641"/>
          </a:xfrm>
          <a:ln>
            <a:noFill/>
          </a:ln>
        </p:spPr>
        <p:txBody>
          <a:bodyPr>
            <a:noAutofit/>
          </a:bodyPr>
          <a:lstStyle/>
          <a:p>
            <a:pPr algn="ctr"/>
            <a:r>
              <a:rPr lang="en-US" sz="9600" dirty="0">
                <a:latin typeface="Times New Roman" panose="02020603050405020304" pitchFamily="18" charset="0"/>
                <a:cs typeface="Times New Roman" panose="02020603050405020304" pitchFamily="18" charset="0"/>
              </a:rPr>
              <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
            </a:r>
            <a:br>
              <a:rPr lang="en-US" sz="9600" dirty="0">
                <a:latin typeface="Times New Roman" panose="02020603050405020304" pitchFamily="18" charset="0"/>
                <a:cs typeface="Times New Roman" panose="02020603050405020304" pitchFamily="18" charset="0"/>
              </a:rPr>
            </a:br>
            <a:r>
              <a:rPr lang="en-US" sz="9600" dirty="0">
                <a:latin typeface="Times New Roman" panose="02020603050405020304" pitchFamily="18" charset="0"/>
                <a:cs typeface="Times New Roman" panose="02020603050405020304" pitchFamily="18" charset="0"/>
              </a:rPr>
              <a:t/>
            </a:r>
            <a:br>
              <a:rPr lang="en-US" sz="9600" dirty="0">
                <a:latin typeface="Times New Roman" panose="02020603050405020304" pitchFamily="18" charset="0"/>
                <a:cs typeface="Times New Roman" panose="02020603050405020304" pitchFamily="18" charset="0"/>
              </a:rPr>
            </a:br>
            <a:endParaRPr lang="en-US" sz="23899" dirty="0"/>
          </a:p>
        </p:txBody>
      </p:sp>
      <p:graphicFrame>
        <p:nvGraphicFramePr>
          <p:cNvPr id="4" name="Table 3"/>
          <p:cNvGraphicFramePr>
            <a:graphicFrameLocks noGrp="1"/>
          </p:cNvGraphicFramePr>
          <p:nvPr/>
        </p:nvGraphicFramePr>
        <p:xfrm>
          <a:off x="838200" y="1596540"/>
          <a:ext cx="10353541" cy="5035035"/>
        </p:xfrm>
        <a:graphic>
          <a:graphicData uri="http://schemas.openxmlformats.org/drawingml/2006/table">
            <a:tbl>
              <a:tblPr firstRow="1" firstCol="1" bandRow="1">
                <a:tableStyleId>{E8B1032C-EA38-4F05-BA0D-38AFFFC7BED3}</a:tableStyleId>
              </a:tblPr>
              <a:tblGrid>
                <a:gridCol w="10353541">
                  <a:extLst>
                    <a:ext uri="{9D8B030D-6E8A-4147-A177-3AD203B41FA5}">
                      <a16:colId xmlns="" xmlns:a16="http://schemas.microsoft.com/office/drawing/2014/main" val="20000"/>
                    </a:ext>
                  </a:extLst>
                </a:gridCol>
              </a:tblGrid>
              <a:tr h="645915">
                <a:tc>
                  <a:txBody>
                    <a:bodyPr/>
                    <a:lstStyle/>
                    <a:p>
                      <a:pPr marL="0" marR="0" algn="ctr">
                        <a:lnSpc>
                          <a:spcPct val="115000"/>
                        </a:lnSpc>
                        <a:spcBef>
                          <a:spcPts val="0"/>
                        </a:spcBef>
                        <a:spcAft>
                          <a:spcPts val="0"/>
                        </a:spcAft>
                      </a:pPr>
                      <a:r>
                        <a:rPr lang="en-US" sz="2400" dirty="0">
                          <a:effectLst/>
                        </a:rPr>
                        <a:t>Maintenance bundle</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0"/>
                  </a:ext>
                </a:extLst>
              </a:tr>
              <a:tr h="548640">
                <a:tc>
                  <a:txBody>
                    <a:bodyPr/>
                    <a:lstStyle/>
                    <a:p>
                      <a:pPr marL="171450" marR="0" lvl="0" indent="-171450" algn="just">
                        <a:lnSpc>
                          <a:spcPct val="150000"/>
                        </a:lnSpc>
                        <a:spcBef>
                          <a:spcPts val="0"/>
                        </a:spcBef>
                        <a:spcAft>
                          <a:spcPts val="0"/>
                        </a:spcAft>
                        <a:buFont typeface="Arial" panose="020B0604020202020204" pitchFamily="34" charset="0"/>
                        <a:buChar char="•"/>
                      </a:pPr>
                      <a:r>
                        <a:rPr lang="en-IN" sz="2400" b="0" dirty="0">
                          <a:effectLst/>
                        </a:rPr>
                        <a:t>Adherence to hand hygiene</a:t>
                      </a:r>
                      <a:endParaRPr lang="en-US" sz="2400" b="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1"/>
                  </a:ext>
                </a:extLst>
              </a:tr>
              <a:tr h="548640">
                <a:tc>
                  <a:txBody>
                    <a:bodyPr/>
                    <a:lstStyle/>
                    <a:p>
                      <a:pPr marL="171450" marR="0" lvl="0" indent="-171450" algn="just">
                        <a:lnSpc>
                          <a:spcPct val="150000"/>
                        </a:lnSpc>
                        <a:spcBef>
                          <a:spcPts val="0"/>
                        </a:spcBef>
                        <a:spcAft>
                          <a:spcPts val="0"/>
                        </a:spcAft>
                        <a:buFont typeface="Arial" panose="020B0604020202020204" pitchFamily="34" charset="0"/>
                        <a:buChar char="•"/>
                      </a:pPr>
                      <a:r>
                        <a:rPr lang="en-IN" sz="2400" b="0" dirty="0">
                          <a:effectLst/>
                        </a:rPr>
                        <a:t>Elevation of the head of the bed to 30-45</a:t>
                      </a:r>
                      <a:r>
                        <a:rPr lang="en-IN" sz="2400" b="0" baseline="30000" dirty="0">
                          <a:effectLst/>
                        </a:rPr>
                        <a:t>0</a:t>
                      </a:r>
                      <a:endParaRPr lang="en-US" sz="2400" b="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2"/>
                  </a:ext>
                </a:extLst>
              </a:tr>
              <a:tr h="548640">
                <a:tc>
                  <a:txBody>
                    <a:bodyPr/>
                    <a:lstStyle/>
                    <a:p>
                      <a:pPr marL="171450" marR="0" lvl="0" indent="-171450" algn="just">
                        <a:lnSpc>
                          <a:spcPct val="150000"/>
                        </a:lnSpc>
                        <a:spcBef>
                          <a:spcPts val="0"/>
                        </a:spcBef>
                        <a:spcAft>
                          <a:spcPts val="0"/>
                        </a:spcAft>
                        <a:buFont typeface="Arial" panose="020B0604020202020204" pitchFamily="34" charset="0"/>
                        <a:buChar char="•"/>
                      </a:pPr>
                      <a:r>
                        <a:rPr lang="en-IN" sz="2400" b="0" dirty="0">
                          <a:effectLst/>
                        </a:rPr>
                        <a:t>Daily oral care with chlorhexidine 2% solution </a:t>
                      </a:r>
                      <a:endParaRPr lang="en-US" sz="2400" b="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3"/>
                  </a:ext>
                </a:extLst>
              </a:tr>
              <a:tr h="1097280">
                <a:tc>
                  <a:txBody>
                    <a:bodyPr/>
                    <a:lstStyle/>
                    <a:p>
                      <a:pPr marL="171450" marR="0" lvl="0" indent="-171450" algn="just">
                        <a:lnSpc>
                          <a:spcPct val="150000"/>
                        </a:lnSpc>
                        <a:spcBef>
                          <a:spcPts val="0"/>
                        </a:spcBef>
                        <a:spcAft>
                          <a:spcPts val="0"/>
                        </a:spcAft>
                        <a:buFont typeface="Arial" panose="020B0604020202020204" pitchFamily="34" charset="0"/>
                        <a:buChar char="•"/>
                      </a:pPr>
                      <a:r>
                        <a:rPr lang="en-IN" sz="2400" b="0" dirty="0">
                          <a:effectLst/>
                        </a:rPr>
                        <a:t>Need of PUD (peptic ulcer disease) prophylaxis to be assessed daily; if needed only sucralfate should be used.</a:t>
                      </a:r>
                      <a:endParaRPr lang="en-US" sz="2400" b="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4"/>
                  </a:ext>
                </a:extLst>
              </a:tr>
              <a:tr h="548640">
                <a:tc>
                  <a:txBody>
                    <a:bodyPr/>
                    <a:lstStyle/>
                    <a:p>
                      <a:pPr marL="171450" marR="0" lvl="0" indent="-171450" algn="just">
                        <a:lnSpc>
                          <a:spcPct val="150000"/>
                        </a:lnSpc>
                        <a:spcBef>
                          <a:spcPts val="0"/>
                        </a:spcBef>
                        <a:spcAft>
                          <a:spcPts val="0"/>
                        </a:spcAft>
                        <a:buFont typeface="Arial" panose="020B0604020202020204" pitchFamily="34" charset="0"/>
                        <a:buChar char="•"/>
                      </a:pPr>
                      <a:r>
                        <a:rPr lang="en-IN" sz="2400" b="0" dirty="0">
                          <a:effectLst/>
                        </a:rPr>
                        <a:t>DVT (deep vein thrombosis) prophylaxis should be provided if needed.</a:t>
                      </a:r>
                      <a:endParaRPr lang="en-US" sz="2400" b="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10005"/>
                  </a:ext>
                </a:extLst>
              </a:tr>
              <a:tr h="1097280">
                <a:tc>
                  <a:txBody>
                    <a:bodyPr/>
                    <a:lstStyle/>
                    <a:p>
                      <a:pPr marL="342900" marR="0" lvl="0" indent="-3429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IN" sz="2400" b="0" dirty="0">
                          <a:effectLst/>
                        </a:rPr>
                        <a:t>Daily assessment of readiness to removal</a:t>
                      </a:r>
                      <a:r>
                        <a:rPr lang="en-IN" sz="2400" b="0" baseline="0" dirty="0">
                          <a:effectLst/>
                        </a:rPr>
                        <a:t> of MV</a:t>
                      </a:r>
                      <a:endParaRPr lang="en-US" sz="2400" b="0" dirty="0">
                        <a:effectLst/>
                      </a:endParaRPr>
                    </a:p>
                    <a:p>
                      <a:pPr marL="342900" marR="0" indent="-342900" algn="just">
                        <a:lnSpc>
                          <a:spcPct val="150000"/>
                        </a:lnSpc>
                        <a:spcBef>
                          <a:spcPts val="0"/>
                        </a:spcBef>
                        <a:spcAft>
                          <a:spcPts val="0"/>
                        </a:spcAft>
                        <a:buFont typeface="Arial" panose="020B0604020202020204" pitchFamily="34" charset="0"/>
                        <a:buChar char="•"/>
                      </a:pP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6019" marR="46019" marT="0" marB="0"/>
                </a:tc>
                <a:extLst>
                  <a:ext uri="{0D108BD9-81ED-4DB2-BD59-A6C34878D82A}">
                    <a16:rowId xmlns="" xmlns:a16="http://schemas.microsoft.com/office/drawing/2014/main" val="10006"/>
                  </a:ext>
                </a:extLst>
              </a:tr>
            </a:tbl>
          </a:graphicData>
        </a:graphic>
      </p:graphicFrame>
      <p:sp>
        <p:nvSpPr>
          <p:cNvPr id="3" name="Rectangle 2"/>
          <p:cNvSpPr/>
          <p:nvPr/>
        </p:nvSpPr>
        <p:spPr>
          <a:xfrm>
            <a:off x="1914720" y="226425"/>
            <a:ext cx="9277021" cy="1323439"/>
          </a:xfrm>
          <a:prstGeom prst="rect">
            <a:avLst/>
          </a:prstGeom>
        </p:spPr>
        <p:txBody>
          <a:bodyPr wrap="square">
            <a:spAutoFit/>
          </a:bodyPr>
          <a:lstStyle/>
          <a:p>
            <a:r>
              <a:rPr lang="en-US" sz="4000" b="1" dirty="0">
                <a:cs typeface="Times New Roman" panose="02020603050405020304" pitchFamily="18" charset="0"/>
              </a:rPr>
              <a:t>Maintenance bundle for ventilator care</a:t>
            </a:r>
            <a:r>
              <a:rPr lang="en-US" sz="4000" b="1" dirty="0">
                <a:solidFill>
                  <a:schemeClr val="bg1"/>
                </a:solidFill>
                <a:ea typeface="Calibri" panose="020F0502020204030204" pitchFamily="34" charset="0"/>
                <a:cs typeface="Times New Roman" panose="02020603050405020304" pitchFamily="18" charset="0"/>
              </a:rPr>
              <a:t/>
            </a:r>
            <a:br>
              <a:rPr lang="en-US" sz="4000" b="1" dirty="0">
                <a:solidFill>
                  <a:schemeClr val="bg1"/>
                </a:solidFill>
                <a:ea typeface="Calibri" panose="020F0502020204030204" pitchFamily="34" charset="0"/>
                <a:cs typeface="Times New Roman" panose="02020603050405020304" pitchFamily="18" charset="0"/>
              </a:rPr>
            </a:br>
            <a:endParaRPr lang="en-US" sz="4000" b="1" dirty="0">
              <a:solidFill>
                <a:schemeClr val="bg1"/>
              </a:solidFill>
            </a:endParaRPr>
          </a:p>
        </p:txBody>
      </p:sp>
    </p:spTree>
    <p:extLst>
      <p:ext uri="{BB962C8B-B14F-4D97-AF65-F5344CB8AC3E}">
        <p14:creationId xmlns:p14="http://schemas.microsoft.com/office/powerpoint/2010/main" val="14022947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4" y="365923"/>
            <a:ext cx="10515600" cy="1128824"/>
          </a:xfrm>
          <a:ln>
            <a:noFill/>
          </a:ln>
        </p:spPr>
        <p:txBody>
          <a:bodyPr/>
          <a:lstStyle/>
          <a:p>
            <a:pPr algn="ctr"/>
            <a:r>
              <a:rPr lang="en-US" b="1" dirty="0">
                <a:latin typeface="+mn-lt"/>
              </a:rPr>
              <a:t>				Prevention of SSI</a:t>
            </a:r>
          </a:p>
        </p:txBody>
      </p:sp>
      <p:graphicFrame>
        <p:nvGraphicFramePr>
          <p:cNvPr id="4" name="Table 3"/>
          <p:cNvGraphicFramePr>
            <a:graphicFrameLocks noGrp="1"/>
          </p:cNvGraphicFramePr>
          <p:nvPr/>
        </p:nvGraphicFramePr>
        <p:xfrm>
          <a:off x="957867" y="1596540"/>
          <a:ext cx="10276267" cy="4331125"/>
        </p:xfrm>
        <a:graphic>
          <a:graphicData uri="http://schemas.openxmlformats.org/drawingml/2006/table">
            <a:tbl>
              <a:tblPr firstRow="1" firstCol="1" bandRow="1">
                <a:tableStyleId>{E8B1032C-EA38-4F05-BA0D-38AFFFC7BED3}</a:tableStyleId>
              </a:tblPr>
              <a:tblGrid>
                <a:gridCol w="10276267">
                  <a:extLst>
                    <a:ext uri="{9D8B030D-6E8A-4147-A177-3AD203B41FA5}">
                      <a16:colId xmlns="" xmlns:a16="http://schemas.microsoft.com/office/drawing/2014/main" val="20000"/>
                    </a:ext>
                  </a:extLst>
                </a:gridCol>
              </a:tblGrid>
              <a:tr h="610820">
                <a:tc>
                  <a:txBody>
                    <a:bodyPr/>
                    <a:lstStyle/>
                    <a:p>
                      <a:pPr marL="0" marR="0" algn="ctr">
                        <a:lnSpc>
                          <a:spcPct val="115000"/>
                        </a:lnSpc>
                        <a:spcBef>
                          <a:spcPts val="0"/>
                        </a:spcBef>
                        <a:spcAft>
                          <a:spcPts val="0"/>
                        </a:spcAft>
                      </a:pPr>
                      <a:r>
                        <a:rPr lang="en-US" sz="2000" dirty="0">
                          <a:effectLst/>
                        </a:rPr>
                        <a:t>Preoperative measures</a:t>
                      </a:r>
                      <a:endParaRPr lang="en-US" sz="2000" dirty="0">
                        <a:effectLst/>
                        <a:latin typeface="Times New Roman" panose="02020603050405020304" pitchFamily="18" charset="0"/>
                        <a:ea typeface="Calibri" panose="020F0502020204030204" pitchFamily="34" charset="0"/>
                      </a:endParaRPr>
                    </a:p>
                  </a:txBody>
                  <a:tcPr marL="43327" marR="43327" marT="0" marB="0"/>
                </a:tc>
                <a:extLst>
                  <a:ext uri="{0D108BD9-81ED-4DB2-BD59-A6C34878D82A}">
                    <a16:rowId xmlns="" xmlns:a16="http://schemas.microsoft.com/office/drawing/2014/main" val="10000"/>
                  </a:ext>
                </a:extLst>
              </a:tr>
              <a:tr h="822376">
                <a:tc>
                  <a:txBody>
                    <a:bodyPr/>
                    <a:lstStyle/>
                    <a:p>
                      <a:pPr marL="0" marR="0" algn="just">
                        <a:lnSpc>
                          <a:spcPct val="115000"/>
                        </a:lnSpc>
                        <a:spcBef>
                          <a:spcPts val="0"/>
                        </a:spcBef>
                        <a:spcAft>
                          <a:spcPts val="0"/>
                        </a:spcAft>
                      </a:pPr>
                      <a:r>
                        <a:rPr lang="en-IN" sz="2400" b="0" dirty="0">
                          <a:effectLst/>
                        </a:rPr>
                        <a:t>1. Preope</a:t>
                      </a:r>
                      <a:r>
                        <a:rPr lang="en-IN" sz="2400" b="0" spc="-10" dirty="0">
                          <a:effectLst/>
                        </a:rPr>
                        <a:t>r</a:t>
                      </a:r>
                      <a:r>
                        <a:rPr lang="en-IN" sz="2400" b="0" dirty="0">
                          <a:effectLst/>
                        </a:rPr>
                        <a:t>ative</a:t>
                      </a:r>
                      <a:r>
                        <a:rPr lang="en-IN" sz="2400" b="0" spc="30" dirty="0">
                          <a:effectLst/>
                        </a:rPr>
                        <a:t> </a:t>
                      </a:r>
                      <a:r>
                        <a:rPr lang="en-IN" sz="2400" b="0" dirty="0">
                          <a:effectLst/>
                        </a:rPr>
                        <a:t>bathing</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1"/>
                  </a:ext>
                </a:extLst>
              </a:tr>
              <a:tr h="805948">
                <a:tc>
                  <a:txBody>
                    <a:bodyPr/>
                    <a:lstStyle/>
                    <a:p>
                      <a:pPr marL="0" marR="0" algn="just">
                        <a:lnSpc>
                          <a:spcPct val="115000"/>
                        </a:lnSpc>
                        <a:spcBef>
                          <a:spcPts val="0"/>
                        </a:spcBef>
                        <a:spcAft>
                          <a:spcPts val="0"/>
                        </a:spcAft>
                      </a:pPr>
                      <a:r>
                        <a:rPr lang="en-US" sz="2400" b="0" dirty="0">
                          <a:effectLst/>
                        </a:rPr>
                        <a:t>2. </a:t>
                      </a:r>
                      <a:r>
                        <a:rPr lang="en-IN" sz="2400" b="0" dirty="0">
                          <a:effectLst/>
                        </a:rPr>
                        <a:t>For MRSA nasal carriers: Decolonization with</a:t>
                      </a:r>
                      <a:r>
                        <a:rPr lang="en-IN" sz="2400" b="0" spc="-20" dirty="0">
                          <a:effectLst/>
                        </a:rPr>
                        <a:t> </a:t>
                      </a:r>
                      <a:r>
                        <a:rPr lang="en-IN" sz="2400" b="0" dirty="0">
                          <a:effectLst/>
                        </a:rPr>
                        <a:t>mupirocin ointment</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2"/>
                  </a:ext>
                </a:extLst>
              </a:tr>
              <a:tr h="841248">
                <a:tc>
                  <a:txBody>
                    <a:bodyPr/>
                    <a:lstStyle/>
                    <a:p>
                      <a:pPr marL="0" marR="0" algn="just">
                        <a:lnSpc>
                          <a:spcPct val="115000"/>
                        </a:lnSpc>
                        <a:spcBef>
                          <a:spcPts val="0"/>
                        </a:spcBef>
                        <a:spcAft>
                          <a:spcPts val="0"/>
                        </a:spcAft>
                      </a:pPr>
                      <a:r>
                        <a:rPr lang="en-US" sz="2400" b="0" dirty="0">
                          <a:effectLst/>
                        </a:rPr>
                        <a:t>3.Hair removal: strongly</a:t>
                      </a:r>
                      <a:r>
                        <a:rPr lang="en-US" sz="2400" b="0" baseline="0" dirty="0">
                          <a:effectLst/>
                        </a:rPr>
                        <a:t> discouraged</a:t>
                      </a:r>
                      <a:r>
                        <a:rPr lang="en-US" sz="2400" b="0" dirty="0">
                          <a:effectLst/>
                        </a:rPr>
                        <a:t>, If needed should be removed only with a clipper.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3"/>
                  </a:ext>
                </a:extLst>
              </a:tr>
              <a:tr h="1250733">
                <a:tc>
                  <a:txBody>
                    <a:bodyPr/>
                    <a:lstStyle/>
                    <a:p>
                      <a:pPr marL="0" marR="0" algn="just">
                        <a:lnSpc>
                          <a:spcPct val="115000"/>
                        </a:lnSpc>
                        <a:spcBef>
                          <a:spcPts val="0"/>
                        </a:spcBef>
                        <a:spcAft>
                          <a:spcPts val="0"/>
                        </a:spcAft>
                      </a:pPr>
                      <a:r>
                        <a:rPr lang="en-US" sz="2400" b="0" dirty="0">
                          <a:effectLst/>
                        </a:rPr>
                        <a:t>4. </a:t>
                      </a:r>
                      <a:r>
                        <a:rPr lang="en-IN" sz="2400" b="0" dirty="0">
                          <a:effectLst/>
                        </a:rPr>
                        <a:t>P</a:t>
                      </a:r>
                      <a:r>
                        <a:rPr lang="en-US" sz="2400" b="0" dirty="0">
                          <a:effectLst/>
                        </a:rPr>
                        <a:t>re-operative oral antibiotics combined with mechanical bowel preparation (MBP) - elective colorectal surgery. </a:t>
                      </a:r>
                      <a:endParaRPr lang="en-US" sz="24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23788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553" y="303878"/>
            <a:ext cx="6915705" cy="1128824"/>
          </a:xfrm>
          <a:ln>
            <a:noFill/>
          </a:ln>
        </p:spPr>
        <p:txBody>
          <a:bodyPr/>
          <a:lstStyle/>
          <a:p>
            <a:pPr algn="ctr"/>
            <a:r>
              <a:rPr lang="en-US" b="1" dirty="0">
                <a:latin typeface="+mn-lt"/>
              </a:rPr>
              <a:t>				Prevention of SSI</a:t>
            </a:r>
          </a:p>
        </p:txBody>
      </p:sp>
      <p:graphicFrame>
        <p:nvGraphicFramePr>
          <p:cNvPr id="6" name="Table 5"/>
          <p:cNvGraphicFramePr>
            <a:graphicFrameLocks noGrp="1"/>
          </p:cNvGraphicFramePr>
          <p:nvPr>
            <p:extLst>
              <p:ext uri="{D42A27DB-BD31-4B8C-83A1-F6EECF244321}">
                <p14:modId xmlns:p14="http://schemas.microsoft.com/office/powerpoint/2010/main" val="2082872610"/>
              </p:ext>
            </p:extLst>
          </p:nvPr>
        </p:nvGraphicFramePr>
        <p:xfrm>
          <a:off x="191407" y="1596541"/>
          <a:ext cx="11737239" cy="4306198"/>
        </p:xfrm>
        <a:graphic>
          <a:graphicData uri="http://schemas.openxmlformats.org/drawingml/2006/table">
            <a:tbl>
              <a:tblPr firstRow="1" firstCol="1" bandRow="1">
                <a:tableStyleId>{E8B1032C-EA38-4F05-BA0D-38AFFFC7BED3}</a:tableStyleId>
              </a:tblPr>
              <a:tblGrid>
                <a:gridCol w="11737239">
                  <a:extLst>
                    <a:ext uri="{9D8B030D-6E8A-4147-A177-3AD203B41FA5}">
                      <a16:colId xmlns="" xmlns:a16="http://schemas.microsoft.com/office/drawing/2014/main" val="20000"/>
                    </a:ext>
                  </a:extLst>
                </a:gridCol>
              </a:tblGrid>
              <a:tr h="329947">
                <a:tc>
                  <a:txBody>
                    <a:bodyPr/>
                    <a:lstStyle/>
                    <a:p>
                      <a:pPr marL="0" marR="0" algn="ctr">
                        <a:lnSpc>
                          <a:spcPct val="115000"/>
                        </a:lnSpc>
                        <a:spcBef>
                          <a:spcPts val="0"/>
                        </a:spcBef>
                        <a:spcAft>
                          <a:spcPts val="0"/>
                        </a:spcAft>
                      </a:pPr>
                      <a:r>
                        <a:rPr lang="en-US" sz="2000" dirty="0">
                          <a:effectLst/>
                          <a:latin typeface="+mn-lt"/>
                        </a:rPr>
                        <a:t>Intra-operative measures</a:t>
                      </a:r>
                      <a:endParaRPr lang="en-US" sz="2000" dirty="0">
                        <a:effectLst/>
                        <a:latin typeface="+mn-lt"/>
                        <a:ea typeface="Calibri" panose="020F0502020204030204" pitchFamily="34" charset="0"/>
                      </a:endParaRPr>
                    </a:p>
                  </a:txBody>
                  <a:tcPr marL="43327" marR="43327" marT="0" marB="0"/>
                </a:tc>
                <a:extLst>
                  <a:ext uri="{0D108BD9-81ED-4DB2-BD59-A6C34878D82A}">
                    <a16:rowId xmlns="" xmlns:a16="http://schemas.microsoft.com/office/drawing/2014/main" val="10000"/>
                  </a:ext>
                </a:extLst>
              </a:tr>
              <a:tr h="1889153">
                <a:tc>
                  <a:txBody>
                    <a:bodyPr/>
                    <a:lstStyle/>
                    <a:p>
                      <a:pPr marL="0" marR="0" algn="just">
                        <a:lnSpc>
                          <a:spcPct val="115000"/>
                        </a:lnSpc>
                        <a:spcBef>
                          <a:spcPts val="0"/>
                        </a:spcBef>
                        <a:spcAft>
                          <a:spcPts val="0"/>
                        </a:spcAft>
                      </a:pPr>
                      <a:r>
                        <a:rPr lang="en-US" sz="2100" b="0" dirty="0">
                          <a:effectLst/>
                          <a:latin typeface="+mn-lt"/>
                        </a:rPr>
                        <a:t>1.Surgical antimicrobial prophylaxis (SAP) must be provided for all except clean surgeries.</a:t>
                      </a:r>
                    </a:p>
                    <a:p>
                      <a:pPr marL="342900" marR="0" lvl="0" indent="-342900" algn="just">
                        <a:lnSpc>
                          <a:spcPct val="115000"/>
                        </a:lnSpc>
                        <a:spcBef>
                          <a:spcPts val="0"/>
                        </a:spcBef>
                        <a:spcAft>
                          <a:spcPts val="0"/>
                        </a:spcAft>
                        <a:buFont typeface="Symbol" panose="05050102010706020507" pitchFamily="18" charset="2"/>
                        <a:buChar char=""/>
                      </a:pPr>
                      <a:r>
                        <a:rPr lang="en-US" sz="2100" b="0" dirty="0">
                          <a:effectLst/>
                          <a:latin typeface="+mn-lt"/>
                        </a:rPr>
                        <a:t>Administered within 60-120 minutes before incision </a:t>
                      </a:r>
                    </a:p>
                    <a:p>
                      <a:pPr marL="342900" marR="0" lvl="0" indent="-342900" algn="just">
                        <a:lnSpc>
                          <a:spcPct val="115000"/>
                        </a:lnSpc>
                        <a:spcBef>
                          <a:spcPts val="0"/>
                        </a:spcBef>
                        <a:spcAft>
                          <a:spcPts val="0"/>
                        </a:spcAft>
                        <a:buFont typeface="Symbol" panose="05050102010706020507" pitchFamily="18" charset="2"/>
                        <a:buChar char=""/>
                      </a:pPr>
                      <a:r>
                        <a:rPr lang="en-US" sz="2100" b="0" dirty="0">
                          <a:effectLst/>
                          <a:latin typeface="+mn-lt"/>
                        </a:rPr>
                        <a:t>Choice- depends upon local antibiotic policy. Cefazolin or cefuroxime are the usual agent of choice.</a:t>
                      </a:r>
                    </a:p>
                    <a:p>
                      <a:pPr marL="342900" marR="0" lvl="0" indent="-342900" algn="just">
                        <a:lnSpc>
                          <a:spcPct val="115000"/>
                        </a:lnSpc>
                        <a:spcBef>
                          <a:spcPts val="0"/>
                        </a:spcBef>
                        <a:spcAft>
                          <a:spcPts val="0"/>
                        </a:spcAft>
                        <a:buFont typeface="Symbol" panose="05050102010706020507" pitchFamily="18" charset="2"/>
                        <a:buChar char=""/>
                      </a:pPr>
                      <a:r>
                        <a:rPr lang="en-US" sz="2100" b="0" dirty="0">
                          <a:effectLst/>
                          <a:latin typeface="+mn-lt"/>
                        </a:rPr>
                        <a:t>Frequency- SAP is usually given as single dose. Repeat dose may be required only for: duration  &gt;4 </a:t>
                      </a:r>
                      <a:r>
                        <a:rPr lang="en-US" sz="2100" b="0" dirty="0" err="1">
                          <a:effectLst/>
                          <a:latin typeface="+mn-lt"/>
                        </a:rPr>
                        <a:t>hr</a:t>
                      </a:r>
                      <a:r>
                        <a:rPr lang="en-US" sz="2100" b="0" dirty="0">
                          <a:effectLst/>
                          <a:latin typeface="+mn-lt"/>
                        </a:rPr>
                        <a:t>,</a:t>
                      </a:r>
                      <a:r>
                        <a:rPr lang="en-US" sz="2100" b="0" baseline="0" dirty="0">
                          <a:effectLst/>
                          <a:latin typeface="+mn-lt"/>
                        </a:rPr>
                        <a:t> c</a:t>
                      </a:r>
                      <a:r>
                        <a:rPr lang="en-US" sz="2100" b="0" dirty="0">
                          <a:effectLst/>
                          <a:latin typeface="+mn-lt"/>
                        </a:rPr>
                        <a:t>ardiac surgeries, drugs with lower half-lives, extensive</a:t>
                      </a:r>
                      <a:r>
                        <a:rPr lang="en-IN" sz="2100" b="0" dirty="0">
                          <a:effectLst/>
                          <a:latin typeface="+mn-lt"/>
                        </a:rPr>
                        <a:t> blood loss during surgery</a:t>
                      </a:r>
                      <a:endParaRPr lang="en-US" sz="2100" b="0" dirty="0">
                        <a:effectLst/>
                        <a:latin typeface="+mn-lt"/>
                        <a:cs typeface="Times New Roman" panose="02020603050405020304" pitchFamily="18" charset="0"/>
                      </a:endParaRPr>
                    </a:p>
                  </a:txBody>
                  <a:tcPr marL="43327" marR="43327" marT="0" marB="0"/>
                </a:tc>
                <a:extLst>
                  <a:ext uri="{0D108BD9-81ED-4DB2-BD59-A6C34878D82A}">
                    <a16:rowId xmlns="" xmlns:a16="http://schemas.microsoft.com/office/drawing/2014/main" val="10001"/>
                  </a:ext>
                </a:extLst>
              </a:tr>
              <a:tr h="61082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100" b="0" dirty="0">
                          <a:effectLst/>
                          <a:latin typeface="+mn-lt"/>
                        </a:rPr>
                        <a:t>2.</a:t>
                      </a:r>
                      <a:r>
                        <a:rPr lang="en-US" sz="2100" b="0" kern="1200" dirty="0">
                          <a:effectLst/>
                          <a:latin typeface="+mn-lt"/>
                        </a:rPr>
                        <a:t> </a:t>
                      </a:r>
                      <a:r>
                        <a:rPr lang="en-IN" sz="2100" b="0" dirty="0">
                          <a:effectLst/>
                          <a:latin typeface="+mn-lt"/>
                        </a:rPr>
                        <a:t>Surgical hand disinfection</a:t>
                      </a:r>
                      <a:endParaRPr lang="en-US" sz="2100" b="0" dirty="0">
                        <a:effectLst/>
                        <a:latin typeface="+mn-lt"/>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2"/>
                  </a:ext>
                </a:extLst>
              </a:tr>
              <a:tr h="443785">
                <a:tc>
                  <a:txBody>
                    <a:bodyPr/>
                    <a:lstStyle/>
                    <a:p>
                      <a:pPr marL="0" marR="0" algn="just">
                        <a:lnSpc>
                          <a:spcPct val="115000"/>
                        </a:lnSpc>
                        <a:spcBef>
                          <a:spcPts val="0"/>
                        </a:spcBef>
                        <a:spcAft>
                          <a:spcPts val="0"/>
                        </a:spcAft>
                      </a:pPr>
                      <a:r>
                        <a:rPr lang="en-US" sz="2100" b="0" dirty="0">
                          <a:effectLst/>
                          <a:latin typeface="+mn-lt"/>
                        </a:rPr>
                        <a:t>3. </a:t>
                      </a:r>
                      <a:r>
                        <a:rPr lang="en-IN" sz="2100" b="0" dirty="0">
                          <a:effectLst/>
                          <a:latin typeface="+mn-lt"/>
                        </a:rPr>
                        <a:t>Surgical</a:t>
                      </a:r>
                      <a:r>
                        <a:rPr lang="en-IN" sz="2100" b="0" spc="10" dirty="0">
                          <a:effectLst/>
                          <a:latin typeface="+mn-lt"/>
                        </a:rPr>
                        <a:t> </a:t>
                      </a:r>
                      <a:r>
                        <a:rPr lang="en-IN" sz="2100" b="0" dirty="0">
                          <a:effectLst/>
                          <a:latin typeface="+mn-lt"/>
                        </a:rPr>
                        <a:t>site prepa</a:t>
                      </a:r>
                      <a:r>
                        <a:rPr lang="en-IN" sz="2100" b="0" spc="-10" dirty="0">
                          <a:effectLst/>
                          <a:latin typeface="+mn-lt"/>
                        </a:rPr>
                        <a:t>r</a:t>
                      </a:r>
                      <a:r>
                        <a:rPr lang="en-IN" sz="2100" b="0" dirty="0">
                          <a:effectLst/>
                          <a:latin typeface="+mn-lt"/>
                        </a:rPr>
                        <a:t>ation should be performed with alcohol-based</a:t>
                      </a:r>
                      <a:r>
                        <a:rPr lang="en-IN" sz="2100" b="0" spc="110" dirty="0">
                          <a:effectLst/>
                          <a:latin typeface="+mn-lt"/>
                        </a:rPr>
                        <a:t> </a:t>
                      </a:r>
                      <a:r>
                        <a:rPr lang="en-IN" sz="2100" b="0" dirty="0" smtClean="0">
                          <a:effectLst/>
                          <a:latin typeface="+mn-lt"/>
                        </a:rPr>
                        <a:t>antiseptic solutions based on CHG.</a:t>
                      </a:r>
                      <a:endParaRPr lang="en-US" sz="2100" b="0" dirty="0">
                        <a:effectLst/>
                        <a:latin typeface="+mn-lt"/>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3"/>
                  </a:ext>
                </a:extLst>
              </a:tr>
              <a:tr h="1011920">
                <a:tc>
                  <a:txBody>
                    <a:bodyPr/>
                    <a:lstStyle/>
                    <a:p>
                      <a:pPr marL="0" marR="0" algn="just">
                        <a:lnSpc>
                          <a:spcPct val="115000"/>
                        </a:lnSpc>
                        <a:spcBef>
                          <a:spcPts val="0"/>
                        </a:spcBef>
                        <a:spcAft>
                          <a:spcPts val="0"/>
                        </a:spcAft>
                      </a:pPr>
                      <a:r>
                        <a:rPr lang="en-US" sz="2100" b="0" dirty="0">
                          <a:effectLst/>
                          <a:latin typeface="+mn-lt"/>
                        </a:rPr>
                        <a:t>4. Perioperative maintenance of oxygenation, temperature, blood glucose level, circulating volume and nutritional support during surgery and immediate 4-6hr postoperative period.</a:t>
                      </a:r>
                      <a:endParaRPr lang="en-US" sz="2100" b="0" dirty="0">
                        <a:effectLst/>
                        <a:latin typeface="+mn-lt"/>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3621009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245" y="317556"/>
            <a:ext cx="10515600" cy="1128824"/>
          </a:xfrm>
          <a:ln>
            <a:noFill/>
          </a:ln>
        </p:spPr>
        <p:txBody>
          <a:bodyPr/>
          <a:lstStyle/>
          <a:p>
            <a:pPr algn="ctr"/>
            <a:r>
              <a:rPr lang="en-US" b="1" dirty="0">
                <a:latin typeface="+mn-lt"/>
              </a:rPr>
              <a:t>				Prevention of SSI</a:t>
            </a:r>
          </a:p>
        </p:txBody>
      </p:sp>
      <p:graphicFrame>
        <p:nvGraphicFramePr>
          <p:cNvPr id="6" name="Table 5"/>
          <p:cNvGraphicFramePr>
            <a:graphicFrameLocks noGrp="1"/>
          </p:cNvGraphicFramePr>
          <p:nvPr/>
        </p:nvGraphicFramePr>
        <p:xfrm>
          <a:off x="421245" y="1800150"/>
          <a:ext cx="11737239" cy="3852503"/>
        </p:xfrm>
        <a:graphic>
          <a:graphicData uri="http://schemas.openxmlformats.org/drawingml/2006/table">
            <a:tbl>
              <a:tblPr firstRow="1" firstCol="1" bandRow="1">
                <a:tableStyleId>{E8B1032C-EA38-4F05-BA0D-38AFFFC7BED3}</a:tableStyleId>
              </a:tblPr>
              <a:tblGrid>
                <a:gridCol w="11737239">
                  <a:extLst>
                    <a:ext uri="{9D8B030D-6E8A-4147-A177-3AD203B41FA5}">
                      <a16:colId xmlns="" xmlns:a16="http://schemas.microsoft.com/office/drawing/2014/main" val="20000"/>
                    </a:ext>
                  </a:extLst>
                </a:gridCol>
              </a:tblGrid>
              <a:tr h="346677">
                <a:tc>
                  <a:txBody>
                    <a:bodyPr/>
                    <a:lstStyle/>
                    <a:p>
                      <a:pPr marL="0" marR="0" algn="ctr">
                        <a:lnSpc>
                          <a:spcPct val="115000"/>
                        </a:lnSpc>
                        <a:spcBef>
                          <a:spcPts val="0"/>
                        </a:spcBef>
                        <a:spcAft>
                          <a:spcPts val="0"/>
                        </a:spcAft>
                      </a:pPr>
                      <a:r>
                        <a:rPr lang="en-US" sz="2000" b="1" dirty="0">
                          <a:effectLst/>
                        </a:rPr>
                        <a:t>Post</a:t>
                      </a:r>
                      <a:r>
                        <a:rPr lang="en-US" sz="2000" b="1" baseline="0" dirty="0">
                          <a:effectLst/>
                        </a:rPr>
                        <a:t> </a:t>
                      </a:r>
                      <a:r>
                        <a:rPr lang="en-US" sz="2000" b="1" dirty="0">
                          <a:effectLst/>
                        </a:rPr>
                        <a:t>-operative measures</a:t>
                      </a:r>
                      <a:endParaRPr lang="en-US" sz="2000" b="1" dirty="0">
                        <a:effectLst/>
                        <a:latin typeface="Times New Roman" panose="02020603050405020304" pitchFamily="18" charset="0"/>
                        <a:ea typeface="Calibri" panose="020F0502020204030204" pitchFamily="34" charset="0"/>
                      </a:endParaRPr>
                    </a:p>
                  </a:txBody>
                  <a:tcPr marL="43327" marR="43327" marT="0" marB="0"/>
                </a:tc>
                <a:extLst>
                  <a:ext uri="{0D108BD9-81ED-4DB2-BD59-A6C34878D82A}">
                    <a16:rowId xmlns="" xmlns:a16="http://schemas.microsoft.com/office/drawing/2014/main" val="10000"/>
                  </a:ext>
                </a:extLst>
              </a:tr>
              <a:tr h="728221">
                <a:tc>
                  <a:txBody>
                    <a:bodyPr/>
                    <a:lstStyle/>
                    <a:p>
                      <a:pPr marL="0" marR="0" algn="just">
                        <a:lnSpc>
                          <a:spcPct val="115000"/>
                        </a:lnSpc>
                        <a:spcBef>
                          <a:spcPts val="0"/>
                        </a:spcBef>
                        <a:spcAft>
                          <a:spcPts val="0"/>
                        </a:spcAft>
                      </a:pPr>
                      <a:r>
                        <a:rPr lang="en-US" sz="2400" b="0" dirty="0">
                          <a:effectLst/>
                          <a:latin typeface="+mn-lt"/>
                          <a:cs typeface="Times New Roman" panose="02020603050405020304" pitchFamily="18" charset="0"/>
                        </a:rPr>
                        <a:t>1. Daily wound dressing</a:t>
                      </a:r>
                      <a:endParaRPr lang="en-US" sz="2400" b="0" dirty="0">
                        <a:effectLst/>
                        <a:latin typeface="+mn-lt"/>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1"/>
                  </a:ext>
                </a:extLst>
              </a:tr>
              <a:tr h="852659">
                <a:tc>
                  <a:txBody>
                    <a:bodyPr/>
                    <a:lstStyle/>
                    <a:p>
                      <a:pPr marL="0" marR="0" algn="just">
                        <a:lnSpc>
                          <a:spcPct val="115000"/>
                        </a:lnSpc>
                        <a:spcBef>
                          <a:spcPts val="0"/>
                        </a:spcBef>
                        <a:spcAft>
                          <a:spcPts val="0"/>
                        </a:spcAft>
                      </a:pPr>
                      <a:r>
                        <a:rPr lang="en-US" sz="2400" b="0" dirty="0">
                          <a:effectLst/>
                          <a:latin typeface="+mn-lt"/>
                          <a:cs typeface="Times New Roman" panose="02020603050405020304" pitchFamily="18" charset="0"/>
                        </a:rPr>
                        <a:t>2. OT disinfection - with a high level disinfectant,  in between cases and after the last case (terminal disinfection).</a:t>
                      </a:r>
                      <a:endParaRPr lang="en-US" sz="2400" b="0" dirty="0">
                        <a:effectLst/>
                        <a:latin typeface="+mn-lt"/>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2"/>
                  </a:ext>
                </a:extLst>
              </a:tr>
              <a:tr h="852659">
                <a:tc>
                  <a:txBody>
                    <a:bodyPr/>
                    <a:lstStyle/>
                    <a:p>
                      <a:pPr marL="0" marR="0" algn="just">
                        <a:lnSpc>
                          <a:spcPct val="115000"/>
                        </a:lnSpc>
                        <a:spcBef>
                          <a:spcPts val="0"/>
                        </a:spcBef>
                        <a:spcAft>
                          <a:spcPts val="0"/>
                        </a:spcAft>
                      </a:pPr>
                      <a:r>
                        <a:rPr lang="en-US" sz="2400" b="0" dirty="0">
                          <a:effectLst/>
                          <a:latin typeface="+mn-lt"/>
                          <a:cs typeface="Times New Roman" panose="02020603050405020304" pitchFamily="18" charset="0"/>
                        </a:rPr>
                        <a:t>3. Periodic monitoring the air quality of OT for various parameters such as no. of air exchanges, temperature, humidity, pressure and microbial contamination. </a:t>
                      </a:r>
                      <a:endParaRPr lang="en-US" sz="2400" b="0" dirty="0">
                        <a:effectLst/>
                        <a:latin typeface="+mn-lt"/>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3"/>
                  </a:ext>
                </a:extLst>
              </a:tr>
              <a:tr h="1068444">
                <a:tc>
                  <a:txBody>
                    <a:bodyPr/>
                    <a:lstStyle/>
                    <a:p>
                      <a:pPr marL="0" marR="0" algn="just">
                        <a:lnSpc>
                          <a:spcPct val="115000"/>
                        </a:lnSpc>
                        <a:spcBef>
                          <a:spcPts val="0"/>
                        </a:spcBef>
                        <a:spcAft>
                          <a:spcPts val="0"/>
                        </a:spcAft>
                      </a:pPr>
                      <a:r>
                        <a:rPr lang="en-US" sz="2400" b="0" dirty="0">
                          <a:effectLst/>
                          <a:latin typeface="+mn-lt"/>
                          <a:cs typeface="Times New Roman" panose="02020603050405020304" pitchFamily="18" charset="0"/>
                        </a:rPr>
                        <a:t>4. SAP prolongation is not recommended. </a:t>
                      </a:r>
                      <a:endParaRPr lang="en-US" sz="2400" b="0" dirty="0">
                        <a:effectLst/>
                        <a:latin typeface="+mn-lt"/>
                        <a:ea typeface="Calibri" panose="020F0502020204030204" pitchFamily="34" charset="0"/>
                        <a:cs typeface="Times New Roman" panose="02020603050405020304" pitchFamily="18" charset="0"/>
                      </a:endParaRPr>
                    </a:p>
                  </a:txBody>
                  <a:tcPr marL="43327" marR="43327"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9624329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 xmlns:a16="http://schemas.microsoft.com/office/drawing/2014/main" id="{F087FFA8-CF63-4444-8430-797FBACFCEBA}"/>
              </a:ext>
            </a:extLst>
          </p:cNvPr>
          <p:cNvPicPr>
            <a:picLocks noGrp="1" noChangeAspect="1"/>
          </p:cNvPicPr>
          <p:nvPr>
            <p:ph idx="4294967295"/>
          </p:nvPr>
        </p:nvPicPr>
        <p:blipFill>
          <a:blip r:embed="rId2"/>
          <a:stretch>
            <a:fillRect/>
          </a:stretch>
        </p:blipFill>
        <p:spPr>
          <a:xfrm>
            <a:off x="1921932" y="534716"/>
            <a:ext cx="8087558" cy="6068478"/>
          </a:xfrm>
          <a:prstGeom prst="rect">
            <a:avLst/>
          </a:prstGeom>
        </p:spPr>
      </p:pic>
    </p:spTree>
    <p:extLst>
      <p:ext uri="{BB962C8B-B14F-4D97-AF65-F5344CB8AC3E}">
        <p14:creationId xmlns:p14="http://schemas.microsoft.com/office/powerpoint/2010/main" val="45279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Microorganisms implicated in HAI</a:t>
            </a:r>
          </a:p>
        </p:txBody>
      </p:sp>
      <p:sp>
        <p:nvSpPr>
          <p:cNvPr id="3" name="Content Placeholder 2"/>
          <p:cNvSpPr>
            <a:spLocks noGrp="1"/>
          </p:cNvSpPr>
          <p:nvPr>
            <p:ph idx="1"/>
          </p:nvPr>
        </p:nvSpPr>
        <p:spPr/>
        <p:txBody>
          <a:bodyPr>
            <a:normAutofit/>
          </a:bodyPr>
          <a:lstStyle/>
          <a:p>
            <a:r>
              <a:rPr lang="en-US" sz="2400" dirty="0"/>
              <a:t>The ESKAPE pathogens-</a:t>
            </a:r>
          </a:p>
          <a:p>
            <a:pPr lvl="1">
              <a:buFont typeface="Courier New" panose="02070309020205020404" pitchFamily="49" charset="0"/>
              <a:buChar char="o"/>
            </a:pPr>
            <a:r>
              <a:rPr lang="en-US" sz="2400" i="1" dirty="0"/>
              <a:t>Enterococcus faecium </a:t>
            </a:r>
          </a:p>
          <a:p>
            <a:pPr lvl="1">
              <a:buFont typeface="Courier New" panose="02070309020205020404" pitchFamily="49" charset="0"/>
              <a:buChar char="o"/>
            </a:pPr>
            <a:r>
              <a:rPr lang="en-US" sz="2400" i="1" dirty="0"/>
              <a:t>Staphylococcus aureus </a:t>
            </a:r>
          </a:p>
          <a:p>
            <a:pPr lvl="1">
              <a:buFont typeface="Courier New" panose="02070309020205020404" pitchFamily="49" charset="0"/>
              <a:buChar char="o"/>
            </a:pPr>
            <a:r>
              <a:rPr lang="en-US" sz="2400" i="1" dirty="0"/>
              <a:t>Klebsiella pneumoniae</a:t>
            </a:r>
          </a:p>
          <a:p>
            <a:pPr lvl="1">
              <a:buFont typeface="Courier New" panose="02070309020205020404" pitchFamily="49" charset="0"/>
              <a:buChar char="o"/>
            </a:pPr>
            <a:r>
              <a:rPr lang="en-US" sz="2400" i="1" dirty="0"/>
              <a:t>Acinetobacter baumannii </a:t>
            </a:r>
          </a:p>
          <a:p>
            <a:pPr lvl="1">
              <a:buFont typeface="Courier New" panose="02070309020205020404" pitchFamily="49" charset="0"/>
              <a:buChar char="o"/>
            </a:pPr>
            <a:r>
              <a:rPr lang="en-US" sz="2400" i="1" dirty="0"/>
              <a:t>Pseudomonas aeruginosa</a:t>
            </a:r>
          </a:p>
          <a:p>
            <a:pPr lvl="1">
              <a:buFont typeface="Courier New" panose="02070309020205020404" pitchFamily="49" charset="0"/>
              <a:buChar char="o"/>
            </a:pPr>
            <a:r>
              <a:rPr lang="en-US" sz="2400" i="1" dirty="0"/>
              <a:t>Enterobacter species </a:t>
            </a:r>
            <a:r>
              <a:rPr lang="en-US" sz="2400" dirty="0"/>
              <a:t>and</a:t>
            </a:r>
            <a:r>
              <a:rPr lang="en-US" sz="2400" i="1" dirty="0"/>
              <a:t> Escherichia coli</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53338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Blood borne infections (BBI)</a:t>
            </a:r>
          </a:p>
        </p:txBody>
      </p:sp>
      <p:sp>
        <p:nvSpPr>
          <p:cNvPr id="3" name="Content Placeholder 2"/>
          <p:cNvSpPr>
            <a:spLocks noGrp="1"/>
          </p:cNvSpPr>
          <p:nvPr>
            <p:ph idx="1"/>
          </p:nvPr>
        </p:nvSpPr>
        <p:spPr/>
        <p:txBody>
          <a:bodyPr>
            <a:normAutofit/>
          </a:bodyPr>
          <a:lstStyle/>
          <a:p>
            <a:r>
              <a:rPr lang="en-US" sz="2400" dirty="0"/>
              <a:t>HIV</a:t>
            </a:r>
          </a:p>
          <a:p>
            <a:r>
              <a:rPr lang="en-US" sz="2400" dirty="0"/>
              <a:t>Hepatitis B </a:t>
            </a:r>
          </a:p>
          <a:p>
            <a:r>
              <a:rPr lang="en-US" sz="2400" dirty="0"/>
              <a:t>Hepatitis C viruses</a:t>
            </a:r>
          </a:p>
          <a:p>
            <a:pPr marL="0" indent="0">
              <a:buNone/>
            </a:pPr>
            <a:endParaRPr lang="en-US" sz="2400" dirty="0"/>
          </a:p>
          <a:p>
            <a:pPr>
              <a:buFont typeface="Wingdings" panose="05000000000000000000" pitchFamily="2" charset="2"/>
              <a:buChar char="v"/>
            </a:pPr>
            <a:r>
              <a:rPr lang="en-US" sz="2400" dirty="0"/>
              <a:t>Transmitted by </a:t>
            </a:r>
          </a:p>
          <a:p>
            <a:pPr lvl="1">
              <a:buFont typeface="Courier New" panose="02070309020205020404" pitchFamily="49" charset="0"/>
              <a:buChar char="o"/>
            </a:pPr>
            <a:r>
              <a:rPr lang="en-US" sz="2400" dirty="0"/>
              <a:t>Blood Transfusion</a:t>
            </a:r>
          </a:p>
          <a:p>
            <a:pPr lvl="1">
              <a:buFont typeface="Courier New" panose="02070309020205020404" pitchFamily="49" charset="0"/>
              <a:buChar char="o"/>
            </a:pPr>
            <a:r>
              <a:rPr lang="en-US" sz="2400" dirty="0"/>
              <a:t>Needle /Other Sharp Injury /Splash </a:t>
            </a:r>
          </a:p>
          <a:p>
            <a:pPr lvl="1">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3554652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191" y="451240"/>
            <a:ext cx="12407805" cy="814427"/>
          </a:xfrm>
        </p:spPr>
        <p:txBody>
          <a:bodyPr>
            <a:normAutofit fontScale="90000"/>
          </a:bodyPr>
          <a:lstStyle/>
          <a:p>
            <a:r>
              <a:rPr lang="en-US" b="1" dirty="0"/>
              <a:t> Modes of transmission of hospital-acquired pathogens</a:t>
            </a:r>
            <a:br>
              <a:rPr lang="en-US" b="1" dirty="0"/>
            </a:br>
            <a:endParaRPr lang="en-US" b="1" dirty="0"/>
          </a:p>
        </p:txBody>
      </p:sp>
      <p:graphicFrame>
        <p:nvGraphicFramePr>
          <p:cNvPr id="5" name="Content Placeholder 3">
            <a:extLst>
              <a:ext uri="{FF2B5EF4-FFF2-40B4-BE49-F238E27FC236}">
                <a16:creationId xmlns="" xmlns:a16="http://schemas.microsoft.com/office/drawing/2014/main" id="{F27BCF97-CDB3-433B-A692-C86EFD35C2FC}"/>
              </a:ext>
            </a:extLst>
          </p:cNvPr>
          <p:cNvGraphicFramePr>
            <a:graphicFrameLocks/>
          </p:cNvGraphicFramePr>
          <p:nvPr/>
        </p:nvGraphicFramePr>
        <p:xfrm>
          <a:off x="256434" y="2003753"/>
          <a:ext cx="11679134" cy="3664920"/>
        </p:xfrm>
        <a:graphic>
          <a:graphicData uri="http://schemas.openxmlformats.org/drawingml/2006/table">
            <a:tbl>
              <a:tblPr firstRow="1" firstCol="1" bandRow="1">
                <a:tableStyleId>{E8B1032C-EA38-4F05-BA0D-38AFFFC7BED3}</a:tableStyleId>
              </a:tblPr>
              <a:tblGrid>
                <a:gridCol w="554187">
                  <a:extLst>
                    <a:ext uri="{9D8B030D-6E8A-4147-A177-3AD203B41FA5}">
                      <a16:colId xmlns="" xmlns:a16="http://schemas.microsoft.com/office/drawing/2014/main" val="99868480"/>
                    </a:ext>
                  </a:extLst>
                </a:gridCol>
                <a:gridCol w="2285395">
                  <a:extLst>
                    <a:ext uri="{9D8B030D-6E8A-4147-A177-3AD203B41FA5}">
                      <a16:colId xmlns="" xmlns:a16="http://schemas.microsoft.com/office/drawing/2014/main" val="4291312399"/>
                    </a:ext>
                  </a:extLst>
                </a:gridCol>
                <a:gridCol w="8839552">
                  <a:extLst>
                    <a:ext uri="{9D8B030D-6E8A-4147-A177-3AD203B41FA5}">
                      <a16:colId xmlns="" xmlns:a16="http://schemas.microsoft.com/office/drawing/2014/main" val="231140193"/>
                    </a:ext>
                  </a:extLst>
                </a:gridCol>
              </a:tblGrid>
              <a:tr h="523560">
                <a:tc gridSpan="2">
                  <a:txBody>
                    <a:bodyPr/>
                    <a:lstStyle/>
                    <a:p>
                      <a:pPr algn="just">
                        <a:lnSpc>
                          <a:spcPct val="100000"/>
                        </a:lnSpc>
                        <a:spcAft>
                          <a:spcPts val="0"/>
                        </a:spcAft>
                      </a:pPr>
                      <a:r>
                        <a:rPr lang="en-IN" sz="2300" dirty="0">
                          <a:effectLst/>
                        </a:rPr>
                        <a:t>Route</a:t>
                      </a:r>
                      <a:endParaRPr lang="en-IN" sz="2300" dirty="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IN"/>
                    </a:p>
                  </a:txBody>
                  <a:tcPr/>
                </a:tc>
                <a:tc>
                  <a:txBody>
                    <a:bodyPr/>
                    <a:lstStyle/>
                    <a:p>
                      <a:pPr algn="just">
                        <a:lnSpc>
                          <a:spcPct val="100000"/>
                        </a:lnSpc>
                        <a:spcAft>
                          <a:spcPts val="0"/>
                        </a:spcAft>
                      </a:pPr>
                      <a:r>
                        <a:rPr lang="en-IN" sz="2300">
                          <a:effectLst/>
                        </a:rPr>
                        <a:t>Description</a:t>
                      </a:r>
                      <a:endParaRPr lang="en-IN" sz="2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3952658810"/>
                  </a:ext>
                </a:extLst>
              </a:tr>
              <a:tr h="523560">
                <a:tc gridSpan="2">
                  <a:txBody>
                    <a:bodyPr/>
                    <a:lstStyle/>
                    <a:p>
                      <a:pPr algn="just">
                        <a:lnSpc>
                          <a:spcPct val="100000"/>
                        </a:lnSpc>
                        <a:spcAft>
                          <a:spcPts val="0"/>
                        </a:spcAft>
                      </a:pPr>
                      <a:r>
                        <a:rPr lang="en-IN" sz="2300">
                          <a:effectLst/>
                        </a:rPr>
                        <a:t>Contact transmission</a:t>
                      </a:r>
                      <a:endParaRPr lang="en-IN" sz="2300">
                        <a:effectLst/>
                        <a:latin typeface="Times New Roman" panose="02020603050405020304" pitchFamily="18" charset="0"/>
                        <a:ea typeface="Calibri" panose="020F0502020204030204" pitchFamily="34" charset="0"/>
                      </a:endParaRPr>
                    </a:p>
                  </a:txBody>
                  <a:tcPr marL="68580" marR="68580" marT="0" marB="0"/>
                </a:tc>
                <a:tc hMerge="1">
                  <a:txBody>
                    <a:bodyPr/>
                    <a:lstStyle/>
                    <a:p>
                      <a:endParaRPr lang="en-IN"/>
                    </a:p>
                  </a:txBody>
                  <a:tcPr/>
                </a:tc>
                <a:tc>
                  <a:txBody>
                    <a:bodyPr/>
                    <a:lstStyle/>
                    <a:p>
                      <a:pPr algn="just">
                        <a:lnSpc>
                          <a:spcPct val="100000"/>
                        </a:lnSpc>
                        <a:spcAft>
                          <a:spcPts val="0"/>
                        </a:spcAft>
                      </a:pPr>
                      <a:r>
                        <a:rPr lang="en-IN" sz="2300">
                          <a:effectLst/>
                        </a:rPr>
                        <a:t> </a:t>
                      </a:r>
                      <a:endParaRPr lang="en-IN" sz="230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2543339958"/>
                  </a:ext>
                </a:extLst>
              </a:tr>
              <a:tr h="523560">
                <a:tc>
                  <a:txBody>
                    <a:bodyPr/>
                    <a:lstStyle/>
                    <a:p>
                      <a:pPr>
                        <a:lnSpc>
                          <a:spcPct val="100000"/>
                        </a:lnSpc>
                      </a:pPr>
                      <a:endParaRPr lang="en-IN" sz="2300">
                        <a:effectLst/>
                        <a:latin typeface="Times New Roman" panose="02020603050405020304" pitchFamily="18" charset="0"/>
                      </a:endParaRPr>
                    </a:p>
                  </a:txBody>
                  <a:tcPr marL="68580" marR="68580" marT="0" marB="0"/>
                </a:tc>
                <a:tc>
                  <a:txBody>
                    <a:bodyPr/>
                    <a:lstStyle/>
                    <a:p>
                      <a:pPr algn="just">
                        <a:lnSpc>
                          <a:spcPct val="100000"/>
                        </a:lnSpc>
                        <a:spcAft>
                          <a:spcPts val="0"/>
                        </a:spcAft>
                      </a:pPr>
                      <a:r>
                        <a:rPr lang="en-IN" sz="2300">
                          <a:effectLst/>
                        </a:rPr>
                        <a:t>Direct contact</a:t>
                      </a:r>
                      <a:endParaRPr lang="en-IN" sz="2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dirty="0">
                          <a:effectLst/>
                        </a:rPr>
                        <a:t>Skin to skin contact , MC</a:t>
                      </a:r>
                      <a:endParaRPr lang="en-IN" sz="2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3136406404"/>
                  </a:ext>
                </a:extLst>
              </a:tr>
              <a:tr h="2094240">
                <a:tc>
                  <a:txBody>
                    <a:bodyPr/>
                    <a:lstStyle/>
                    <a:p>
                      <a:pPr algn="just">
                        <a:lnSpc>
                          <a:spcPct val="100000"/>
                        </a:lnSpc>
                        <a:spcAft>
                          <a:spcPts val="0"/>
                        </a:spcAft>
                      </a:pPr>
                      <a:r>
                        <a:rPr lang="en-IN" sz="2300">
                          <a:effectLst/>
                        </a:rPr>
                        <a:t> </a:t>
                      </a:r>
                      <a:endParaRPr lang="en-IN" sz="2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a:effectLst/>
                        </a:rPr>
                        <a:t>Indirect contact</a:t>
                      </a:r>
                      <a:endParaRPr lang="en-IN" sz="2300">
                        <a:effectLst/>
                        <a:latin typeface="Times New Roman" panose="02020603050405020304" pitchFamily="18" charset="0"/>
                        <a:ea typeface="Calibri" panose="020F0502020204030204" pitchFamily="34" charset="0"/>
                      </a:endParaRPr>
                    </a:p>
                  </a:txBody>
                  <a:tcPr marL="68580" marR="68580" marT="0" marB="0"/>
                </a:tc>
                <a:tc>
                  <a:txBody>
                    <a:bodyPr/>
                    <a:lstStyle/>
                    <a:p>
                      <a:pPr algn="just">
                        <a:lnSpc>
                          <a:spcPct val="100000"/>
                        </a:lnSpc>
                        <a:spcAft>
                          <a:spcPts val="0"/>
                        </a:spcAft>
                      </a:pPr>
                      <a:r>
                        <a:rPr lang="en-IN" sz="2300" dirty="0">
                          <a:effectLst/>
                        </a:rPr>
                        <a:t>Contaminated inanimate objects such as-</a:t>
                      </a:r>
                    </a:p>
                    <a:p>
                      <a:pPr marL="342900" lvl="0" indent="-342900" algn="just">
                        <a:lnSpc>
                          <a:spcPct val="100000"/>
                        </a:lnSpc>
                        <a:spcAft>
                          <a:spcPts val="0"/>
                        </a:spcAft>
                        <a:buFont typeface="Symbol" panose="05050102010706020507" pitchFamily="18" charset="2"/>
                        <a:buChar char=""/>
                      </a:pPr>
                      <a:r>
                        <a:rPr lang="en-IN" sz="2300" dirty="0">
                          <a:effectLst/>
                        </a:rPr>
                        <a:t>Dressings, or gloves, instruments (e.g. stethoscope) </a:t>
                      </a:r>
                    </a:p>
                    <a:p>
                      <a:pPr marL="342900" lvl="0" indent="-342900" algn="just">
                        <a:lnSpc>
                          <a:spcPct val="100000"/>
                        </a:lnSpc>
                        <a:spcAft>
                          <a:spcPts val="0"/>
                        </a:spcAft>
                        <a:buFont typeface="Symbol" panose="05050102010706020507" pitchFamily="18" charset="2"/>
                        <a:buChar char=""/>
                      </a:pPr>
                      <a:r>
                        <a:rPr lang="en-IN" sz="2300" dirty="0">
                          <a:effectLst/>
                        </a:rPr>
                        <a:t>Parenteral transmission through- NSI, splashes, saline flush, syringes, vials etc</a:t>
                      </a:r>
                      <a:endParaRPr lang="en-IN" sz="2300" dirty="0">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 xmlns:a16="http://schemas.microsoft.com/office/drawing/2014/main" val="2133980927"/>
                  </a:ext>
                </a:extLst>
              </a:tr>
            </a:tbl>
          </a:graphicData>
        </a:graphic>
      </p:graphicFrame>
    </p:spTree>
    <p:extLst>
      <p:ext uri="{BB962C8B-B14F-4D97-AF65-F5344CB8AC3E}">
        <p14:creationId xmlns:p14="http://schemas.microsoft.com/office/powerpoint/2010/main" val="41979318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61DDDE80-2DFA-4F2A-B66F-72059846BD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232</TotalTime>
  <Words>3311</Words>
  <Application>Microsoft Office PowerPoint</Application>
  <PresentationFormat>Custom</PresentationFormat>
  <Paragraphs>550</Paragraphs>
  <Slides>64</Slides>
  <Notes>2</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Celestial</vt:lpstr>
      <vt:lpstr>Hospital-Acquired Infections</vt:lpstr>
      <vt:lpstr>Learning objectives</vt:lpstr>
      <vt:lpstr>DEFINITION ( Hospital Acquired Infections= Nosocomial Infections= Healthcare Associated Infections )</vt:lpstr>
      <vt:lpstr>DEFINITION Cont. </vt:lpstr>
      <vt:lpstr>Factors  Affecting HAI</vt:lpstr>
      <vt:lpstr>Sources of HAI </vt:lpstr>
      <vt:lpstr>Microorganisms implicated in HAI</vt:lpstr>
      <vt:lpstr>Blood borne infections (BBI)</vt:lpstr>
      <vt:lpstr> Modes of transmission of hospital-acquired pathogens </vt:lpstr>
      <vt:lpstr> Modes of transmission of hospital-acquired pathogens. </vt:lpstr>
      <vt:lpstr> Modes of transmission of hospital-acquired pathogens </vt:lpstr>
      <vt:lpstr>MAJOR TYPES OF HAIs </vt:lpstr>
      <vt:lpstr>Catheter-associated urinary tract infection (CAUTI) </vt:lpstr>
      <vt:lpstr>CAUTI (cont..)</vt:lpstr>
      <vt:lpstr>Central line associated blood stream infection (CLABSI)</vt:lpstr>
      <vt:lpstr>CLABSI (cont..)</vt:lpstr>
      <vt:lpstr>Ventilator associated pneumonia</vt:lpstr>
      <vt:lpstr>VAP (cont..) </vt:lpstr>
      <vt:lpstr>Surgical site infections (SSI) </vt:lpstr>
      <vt:lpstr>Surgical site infection (SSI) </vt:lpstr>
      <vt:lpstr>SSI (cont..)</vt:lpstr>
      <vt:lpstr>SSI (cont)</vt:lpstr>
      <vt:lpstr>Prevention oF HAI</vt:lpstr>
      <vt:lpstr>Standard precautions</vt:lpstr>
      <vt:lpstr>Components of standard precautions</vt:lpstr>
      <vt:lpstr>Hand Hygiene </vt:lpstr>
      <vt:lpstr>Types of Hand Hygiene Methods- Hand Rub </vt:lpstr>
      <vt:lpstr> Types of Hand Hygiene Methods- Hand Wash </vt:lpstr>
      <vt:lpstr>Five Moments for Hand Hygiene</vt:lpstr>
      <vt:lpstr>Steps of hand rubbing and hand washing (WHO)</vt:lpstr>
      <vt:lpstr>Personal Protective Equipment (PPE)</vt:lpstr>
      <vt:lpstr>Personal protective equipment (PPE) </vt:lpstr>
      <vt:lpstr>Personal protective equipment (PPE) </vt:lpstr>
      <vt:lpstr>Personal protective equipment (PPE) </vt:lpstr>
      <vt:lpstr>Selection of appropriate PPE</vt:lpstr>
      <vt:lpstr> Donning and Doffing </vt:lpstr>
      <vt:lpstr> Spill management for blood and body fluids </vt:lpstr>
      <vt:lpstr> Respiratory hygiene and cough etiquette </vt:lpstr>
      <vt:lpstr> Respiratory hygiene and cough etiquette </vt:lpstr>
      <vt:lpstr> Transmission-based precautions  (specific precautions)</vt:lpstr>
      <vt:lpstr>Specific precautions</vt:lpstr>
      <vt:lpstr>Specific precautions</vt:lpstr>
      <vt:lpstr>Specific precautions</vt:lpstr>
      <vt:lpstr>Hospital infection control committee</vt:lpstr>
      <vt:lpstr>HICC Activities </vt:lpstr>
      <vt:lpstr>HAI SURVEILLANCE</vt:lpstr>
      <vt:lpstr>TARGETED SURVEILLANCE  </vt:lpstr>
      <vt:lpstr>Hospital-acquired infection surveillance </vt:lpstr>
      <vt:lpstr>Method of conducting hai surveillance </vt:lpstr>
      <vt:lpstr>CA-UTI</vt:lpstr>
      <vt:lpstr>CLABSI</vt:lpstr>
      <vt:lpstr>VAE (Ventilator associated events)</vt:lpstr>
      <vt:lpstr>VAE (Ventilator associated events)</vt:lpstr>
      <vt:lpstr>VAE (Ventilator associated events)</vt:lpstr>
      <vt:lpstr>Surgical site infection (SSI) Contd..</vt:lpstr>
      <vt:lpstr>Formulae of HAI Infection Rates </vt:lpstr>
      <vt:lpstr>Prevention of device-associated infections (DAIs)</vt:lpstr>
      <vt:lpstr>      Bundle care for Urinary catheter </vt:lpstr>
      <vt:lpstr>   Bundle care for central line</vt:lpstr>
      <vt:lpstr>   </vt:lpstr>
      <vt:lpstr>    Prevention of SSI</vt:lpstr>
      <vt:lpstr>    Prevention of SSI</vt:lpstr>
      <vt:lpstr>    Prevention of SSI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Hospital-Acquired Infections</dc:title>
  <dc:creator>MOHIT BHATIA</dc:creator>
  <cp:lastModifiedBy>Aiims</cp:lastModifiedBy>
  <cp:revision>27</cp:revision>
  <dcterms:created xsi:type="dcterms:W3CDTF">2019-08-19T13:56:00Z</dcterms:created>
  <dcterms:modified xsi:type="dcterms:W3CDTF">2019-08-22T09:18:44Z</dcterms:modified>
</cp:coreProperties>
</file>