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19" r:id="rId7"/>
    <p:sldId id="261" r:id="rId8"/>
    <p:sldId id="262" r:id="rId9"/>
    <p:sldId id="263" r:id="rId10"/>
    <p:sldId id="264" r:id="rId11"/>
    <p:sldId id="265" r:id="rId12"/>
    <p:sldId id="266" r:id="rId13"/>
    <p:sldId id="306" r:id="rId14"/>
    <p:sldId id="307" r:id="rId15"/>
    <p:sldId id="267" r:id="rId16"/>
    <p:sldId id="268" r:id="rId17"/>
    <p:sldId id="308" r:id="rId18"/>
    <p:sldId id="270" r:id="rId19"/>
    <p:sldId id="310" r:id="rId20"/>
    <p:sldId id="311" r:id="rId21"/>
    <p:sldId id="312" r:id="rId22"/>
    <p:sldId id="315" r:id="rId23"/>
    <p:sldId id="313" r:id="rId24"/>
    <p:sldId id="314" r:id="rId25"/>
    <p:sldId id="271" r:id="rId26"/>
    <p:sldId id="272" r:id="rId27"/>
    <p:sldId id="316" r:id="rId28"/>
    <p:sldId id="274" r:id="rId29"/>
    <p:sldId id="317" r:id="rId30"/>
    <p:sldId id="276" r:id="rId31"/>
    <p:sldId id="277" r:id="rId32"/>
    <p:sldId id="278" r:id="rId33"/>
    <p:sldId id="318" r:id="rId34"/>
    <p:sldId id="280" r:id="rId35"/>
    <p:sldId id="281" r:id="rId36"/>
    <p:sldId id="282" r:id="rId37"/>
    <p:sldId id="378" r:id="rId38"/>
    <p:sldId id="283" r:id="rId39"/>
    <p:sldId id="285" r:id="rId40"/>
    <p:sldId id="320" r:id="rId41"/>
    <p:sldId id="321" r:id="rId42"/>
    <p:sldId id="322" r:id="rId43"/>
    <p:sldId id="323" r:id="rId44"/>
    <p:sldId id="325" r:id="rId45"/>
    <p:sldId id="326" r:id="rId46"/>
    <p:sldId id="324" r:id="rId47"/>
    <p:sldId id="284" r:id="rId48"/>
    <p:sldId id="327" r:id="rId49"/>
    <p:sldId id="286" r:id="rId50"/>
    <p:sldId id="37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AF4BCB-FA0E-45D4-8765-8EEEED3B5F17}">
          <p14:sldIdLst>
            <p14:sldId id="256"/>
            <p14:sldId id="257"/>
            <p14:sldId id="258"/>
            <p14:sldId id="259"/>
            <p14:sldId id="260"/>
            <p14:sldId id="319"/>
            <p14:sldId id="261"/>
            <p14:sldId id="262"/>
            <p14:sldId id="263"/>
            <p14:sldId id="264"/>
            <p14:sldId id="265"/>
            <p14:sldId id="266"/>
            <p14:sldId id="306"/>
            <p14:sldId id="307"/>
            <p14:sldId id="267"/>
            <p14:sldId id="268"/>
            <p14:sldId id="308"/>
            <p14:sldId id="270"/>
            <p14:sldId id="310"/>
            <p14:sldId id="311"/>
            <p14:sldId id="312"/>
            <p14:sldId id="315"/>
            <p14:sldId id="313"/>
            <p14:sldId id="314"/>
            <p14:sldId id="271"/>
            <p14:sldId id="272"/>
            <p14:sldId id="316"/>
            <p14:sldId id="274"/>
            <p14:sldId id="317"/>
            <p14:sldId id="276"/>
            <p14:sldId id="277"/>
            <p14:sldId id="278"/>
            <p14:sldId id="318"/>
            <p14:sldId id="280"/>
            <p14:sldId id="281"/>
            <p14:sldId id="282"/>
            <p14:sldId id="378"/>
            <p14:sldId id="283"/>
            <p14:sldId id="285"/>
            <p14:sldId id="320"/>
            <p14:sldId id="321"/>
            <p14:sldId id="322"/>
            <p14:sldId id="323"/>
            <p14:sldId id="325"/>
            <p14:sldId id="326"/>
            <p14:sldId id="324"/>
            <p14:sldId id="284"/>
            <p14:sldId id="327"/>
            <p14:sldId id="286"/>
            <p14:sldId id="377"/>
          </p14:sldIdLst>
        </p14:section>
        <p14:section name="Untitled Section" id="{D3C8234F-C4A3-4023-BD66-8BC95D98BF5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4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5-29T10:19:42.15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183 1,'-2'21,"-1"1,0-1,-2 0,0 0,-3 3,-10 46,4 18,4 1,4 0,5 77,0-145,-1 0,-1 0,-1-1,-4 15,2-9,1-1,-2 23,4-22,-2 0,0 0,-2 0,-10 22,10-31,1 1,1 0,0 0,1 0,1 0,0 1,2 0,0-1,1 1,2 14,5 2,1 1,2-1,11 28,-11-39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3T07:37:57.7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5-03T07:38:16.5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93 14,'44'50,"-30"-33,0-1,1-1,13 10,52 41,-7-6,65 39,-104-76,-22-14,0 0,1-1,0 0,1-1,0-1,0 0,0-1,1 0,-1-1,5 0,71 12,0 4,56 21,-146-41,37 14,-1 1,-1 2,0 1,-1 2,-2 1,16 14,86 52,-47-48,-63-29,0 0,-1 1,14 11,-22-13,0 0,1-1,0-1,0 0,1-1,16 3,-33-9,0 0,0 0,0 0,0 0,0 0,1 0,-1 0,0 0,0 0,0 0,0 0,0 0,0 0,0 0,0 0,1 0,-1 0,0 0,0 0,0 0,0 0,0 0,0 0,0 0,0 0,0 0,0 0,0 0,1-1,-1 1,0 0,0 0,0 0,0 0,0 0,0 0,0 0,0 0,0-1,0 1,0 0,0 0,0 0,0 0,0 0,0 0,0 0,0 0,0-1,0 1,0 0,0 0,0 0,0 0,0 0,0 0,0 0,-1 0,1 0,0 0,0-1,0 1,0 0,0 0,0 0,0 0,0 0,0 0,0 0,-9-13,-15-13,-4 5,-1 1,0 1,-1 2,-1 0,-1 3,-15-5,-29-15,51 24,-1 1,1 1,-13-2,-54-17,90 26,-38-13,0-3,2-1,0-2,-14-11,-39-26,46 30,-36-28,70 47,-1 1,1 0,-2 1,1 0,0 1,-1 1,0 0,0 0,-1 1,1 1,-1 1,1-1,-7 2,14-1,-108-19,77 12,16 2,0-1,1-1,0-1,0-1,-7-5,-22-10,40 21,-24-12,0-1,2-1,-14-11,37 24,1 0,0-1,0 0,1-1,-1 1,1-1,1 0,0-1,0 1,0-1,1 0,0-1,0 1,1-1,0 1,0-4,2 11,1 0,0 1,0-1,0 0,0 1,0-1,0 0,0 1,0-1,0 0,0 1,0-1,0 0,0 1,1-1,-1 0,0 1,0-1,1 0,-1 1,1-1,-1 1,0-1,1 1,-1-1,1 1,-1-1,1 1,-1-1,1 1,0 0,-1-1,1 1,-1 0,1-1,0 1,32 1,31 21,61 32,-71-32,-1 2,10 8,145 76,-54-35,-31-18,-15-9,-84-37,0 0,-1 1,0 1,-1 1,-1 1,0 1,0 1,12 12,-13-11,0 0,1-1,1-1,1-1,17 6,56 36,-76-44,0 0,0-1,1-1,9 2,-10-4,-1 0,0 2,-1 0,0 1,11 8,13 11,-31-22,0 0,0 1,-1 0,-1 0,2 3,-7-7,-1 1,1 0,-1-1,0 2,-1-1,1 0,-1 1,0-1,0 1,0-1,-1 1,0 0,0 3,0-5,0 0,-1 0,0 1,0-1,0 0,0 0,-1 0,1 0,-1 0,0 0,0 0,-1 0,1 0,-1 0,0 0,0-1,0 1,0-1,-1 0,-1 2,0-1,-1-1,1 0,-1 0,0 0,0 0,0-1,0 0,-1 0,1 0,-1-1,1 0,-1 0,1 0,-1-1,-1 0,-14 1,0-2,-1 0,1-1,0-1,-18-5,-102-35,62 14,2-4,2-2,-70-46,122 69,-1 1,0 1,-1 1,0 1,-17-2,13 3,0-2,0 0,1-2,-3-3,-102-49,83 42,1-2,2-2,0-2,2-2,-26-23,0-4,-21-20,70 55,1-1,1-2,0-1,14 18,0-1,1 0,1 0,-1 0,1 0,1-1,-1 0,2 1,-1-1,1 0,0-1,1 1,1 8,0 0,0 0,0 0,0 0,0 0,0 1,1-1,-1 0,0 0,1 0,-1 1,0-1,1 0,-1 0,1 1,-1-1,1 0,-1 1,1-1,0 0,-1 1,1-1,0 1,-1-1,1 1,0 0,0-1,-1 1,1 0,0-1,0 1,0 0,-1 0,1 0,0 0,0 0,0 0,0 0,0 0,-1 0,1 0,0 0,0 0,0 1,0-1,-1 0,1 1,0-1,0 0,-1 1,2 0,41 20,-1 12,-1 3,21 23,-36-32,1-1,1-1,2-1,0-2,1-1,16 7,7-8,-42-17,0 1,-1 1,1 0,-1 1,6 3,14 8,0-2,2-1,-1-1,2-2,0-1,0-2,1-1,2 1,-29-6,15 3,-1 1,0 0,0 2,-1 1,0 0,4 4,61 29,-61-32,-1 2,0 0,-1 2,16 12,75 52,-78-55,0 1,-1 2,0 3,-19-8,-16-20,0-1,0 1,1-1,-1 1,0-1,0 1,0 0,0-1,0 1,0-1,0 1,0-1,0 1,0-1,-1 1,1-1,0 1,0-1,0 1,-1-1,1 1,0-1,-1 0,1 1,0-1,-1 1,1-1,-2 1,0 0,0 0,0-1,-1 1,1-1,0 1,0-1,0 0,0 0,0 0,-1 0,1 0,0 0,0-1,0 1,0-1,0 0,0 1,0-1,-1 0,-17-6,-1-1,2 0,-1-2,1 0,0-1,1-1,1-1,-5-4,-18-15,0 1,-3 3,0 1,-2 2,-31-12,-112-40,168 71,-1 0,1 1,-1 1,0 1,-1 1,1 1,0 1,0 0,-20 4,14-1,0-2,0-1,1-1,-1-2,-21-4,18-3,1-1,1-1,0-2,0-1,-14-11,2 2,25 15,0-1,0-1,1 0,1 0,0-2,1 1,0-2,1 0,0 0,1-1,1 0,0-1,-2-7,10 22,0-1,0 1,1-1,-1 1,1-1,-1 1,1-1,0 1,-1-1,1 1,0-1,0 0,0 1,0-1,1 1,-1-1,0 0,1 1,-1-1,1 1,-1-1,1 1,0 0,-1-1,1 1,0 0,0-1,0 1,0 0,0 0,0 0,1 0,-1 0,0 0,1 0,-1 0,0 0,1 1,-1-1,1 0,-1 1,1 0,-1-1,1 1,-1 0,1 0,0-1,-1 1,1 1,-1-1,1 0,-1 0,1 0,0 1,8 0,0 0,0 1,0 0,0 1,0 0,-1 0,9 5,185 105,-166-89,-1 2,-1 1,-1 2,5 7,-31-28,0 0,1-1,0 0,0 0,0-1,1 0,-1-1,2 0,-1 0,0-1,1-1,0 0,0 0,0-1,0 0,2-1,-12-1,1 0,0 0,0 0,0 0,0 0,0 0,0-1,0 1,0-1,0 0,0 1,-1-1,1 0,0 0,1-1,-2 2,-1-1,1 0,-1 0,1 1,-1-1,1 0,-1 0,1 0,-1 1,1-1,-1 0,0 0,0 0,0 0,1 0,-1 0,0 0,0 0,0 1,0-1,0 0,-1 0,1 0,-1-2,0-1,0 1,0 0,-1 0,1 0,-1 0,0 0,0 1,0-1,0 0,0 1,-1 0,1-1,-1 1,-2-2,-32-18,-1 2,-1 1,-13-4,-28-12,34 18,-13-6,55 21,1 0,-1 0,1 0,0 0,0 0,0-1,0 0,1 1,-1-1,1 0,0 0,-1-1,1 1,0-1,2 3,-1 0,0 0,1 0,-1 0,1 0,-1 0,1 0,-1-1,1 1,0 0,0 0,0-1,0 1,0 0,0 0,0-1,0 1,0 0,0 0,1-1,-1 1,0 0,1 0,-1 0,1 0,0-1,-1 1,1 0,0 0,-1 0,1 0,0 0,0 1,0-1,0 0,0 0,0 1,0-1,0 0,0 1,1-1,-1 1,0-1,0 1,0 0,1 0,-1-1,0 1,0 0,1 0,-1 0,0 0,0 0,1 1,-1-1,6 0,0 0,0 0,0 1,0 0,0 1,0-1,0 1,0 1,3 1,21 15,-1 2,-1 1,0 1,12 15,-1-2,28 19,-41-29,-26-26,-1 1,1 0,-1-1,0 1,0-1,1 1,-1 0,0-1,0 1,0 0,0-1,1 1,-1 0,0-1,0 1,0 0,-1-1,1 1,0 0,0-1,0 1,0-1,-1 1,1 0,0-1,0 1,-1-1,1 1,-1 0,1-1,0 1,-1-1,1 1,-1-1,1 0,-1 1,0-1,1 0,-1 1,1-1,-1 0,0 1,1-1,-1 0,1 0,-1 0,0 0,1 0,-1 0,0 1,1-2,-2 1,-5 1,0 0,1-1,-1 0,0 0,0-1,0 1,0-2,1 1,-1-1,0 0,1 0,-1-1,1 0,0 0,0 0,0-1,0 0,1 0,-3-3,-4-2,1-1,0 0,1-1,0 0,1-1,0 1,1-2,-6-11,11 20,2-1,-1 0,0 0,1-1,0 1,0 0,0 0,1-1,0-4,0 9,0 1,0-1,0 0,0 0,0 0,0 0,1 1,-1-1,0 0,1 0,-1 0,0 1,1-1,-1 0,1 0,-1 1,1-1,0 0,-1 1,1-1,0 1,-1-1,1 1,0-1,1 1,-1 0,1 0,-1 0,1 0,-1 0,1 0,0 0,-1 0,1 1,-1-1,1 0,-1 1,1 0,-1-1,0 1,1 0,-1 0,0 0,1 0,9 7,1 0,-2 1,1 0,-1 0,-1 1,0 1,0 0,-1 1,14 20,-2 0,4 12,-23-40,1-1,0 1,0-1,0 0,1 0,-1 0,1 0,0 0,0 0,0-1,0 0,0 1,0-1,1 0,-1 0,1-1,-1 1,1-1,0 0,-1 0,1 0,0 0,0-1,2 1,-2-1,-1-1,1 0,-1 1,0-1,1 0,-1-1,0 1,0-1,0 1,1-1,-2 0,1 0,0 0,0 0,-1-1,1 1,-1-1,0 0,0 1,0-1,0 0,0 0,0-1,-1 1,0 0,0 0,1-2,0-3,0 1,0-1,-1 1,0-1,-1 0,0 1,0-1,0 0,-1 0,0 1,-1-1,1 1,-1-1,-1 1,0 0,0 0,-3-6,6 12,0 1,-1-1,1 0,0 0,-1 0,1 1,0-1,-1 0,1 1,-1-1,1 0,-1 1,1-1,-1 1,0-1,1 1,-1-1,0 1,1-1,-1 1,0-1,0 1,1 0,-1 0,0-1,0 1,0 0,0 0,1 0,-1 0,0 0,0 0,0 0,1 0,-2 0,1 1,0 1,0-1,0 0,1 0,-1 1,0-1,1 1,-1-1,1 0,-1 1,1-1,-1 1,1-1,0 1,0-1,0 1,0 0,0-1,0 1,0 0,5 31,0-1,2 1,1-1,9 21,4 14,-16-48,13 36,-18-55,0 0,0 0,0 0,0 0,0 0,0 0,1 1,-1-1,0 0,0 0,0 0,0 0,0 0,0 0,0 0,0 0,0 0,0 0,0 0,0 0,0 1,0-1,1 0,-1 0,0 0,0 0,0 0,0 0,0 0,0 0,0 0,0 0,0 0,1 0,-1 0,0 0,0 0,0 0,0 0,0 0,0 0,0 0,0 0,0 0,1 0,-1-1,0 1,0 0,0 0,0 0,0 0,0 0,0 0,0 0,0 0,0 0,0 0,0 0,0 0,0-1,0 1,1 0,-1 0,0 0,0 0,0 0,0 0,0 0,0 0,3-13,-1-14,-2 16,1 1,0-1,1 1,0 0,0 0,1 0,1 0,-1 0,3-2,-5 9,1-1,0 1,0 0,0 0,0 0,0 0,1 0,-1 1,1-1,0 1,0-1,-1 1,2 0,-1 0,0 0,0 1,1-1,-1 1,1 0,-1 0,1 0,-1 0,1 1,0-1,-1 1,1 0,0 0,1 0,6 2,0 1,-1-1,1 2,-1-1,0 2,0-1,-1 1,1 1,7 5,16 13,-1 2,0 2,12 9,-22-17,-15-13,-1-1,2 0,-1 0,1 0,-1-1,1 0,1 0,-1-1,1 0,0-1,0 0,2 0,-10-3,0 0,1 0,-1 0,0 0,1 0,-1-1,0 1,1 0,-1-1,0 0,0 1,0-1,1 0,-1 1,0-1,0 0,0 0,0 0,0 0,0 0,-1 0,1 0,0 0,0 0,-1 0,1-1,-1 1,1 0,-1 0,1-1,-1 1,0 0,0-1,0 1,1-1,1-52,-2 47,-2-15,1 17,0-1,1 1,-1 0,1 0,0-1,1 1,-1 0,1-1,0 1,1-2,-2 7,1 0,-1 0,1-1,-1 1,0 0,1 0,-1 0,1-1,-1 1,1 0,-1 0,1 0,-1 0,1 0,-1 0,0 0,1 0,-1 0,1 0,-1 0,1 0,-1 0,1 1,-1-1,1 0,-1 0,0 0,1 1,-1-1,1 0,-1 1,0-1,1 0,-1 0,0 1,0-1,1 1,-1-1,0 0,0 1,1-1,-1 1,0-1,0 1,0-1,1 1,14 21,-15-21,26 45,-17-28,1-1,0 0,1-1,7 7,-13-18,-1 0,1-1,0 0,0 0,0 0,0 0,1-1,0 0,0 0,-1-1,2 1,-1-1,0-1,0 1,7 0,-6-1,0-1,1 2,-1-1,0 1,0 0,0 1,0-1,0 1,-1 1,5 2,-9-4,0 0,0 0,0 0,0 1,-1-1,1 0,-1 1,1 0,-1-1,0 1,0 0,0-1,0 1,-1 0,1 0,-1 0,1 0,-1 0,0 0,0 0,-1-1,1 1,-1 0,1 0,-1 0,0 0,0-1,0 2,0 0,0-1,0 0,0 1,0-1,-1 0,1 1,-1-1,0 0,0 0,0-1,0 1,0 0,-1-1,1 1,-1-1,0 1,1-1,-1 0,0-1,0 1,-1 0,1-1,0 1,0-1,-1 0,1 0,-1-1,1 1,-1-1,1 0,-1 1,1-1,-1-1,0 1,-4-1,0-1,0 0,0-1,0 1,1-1,-1-1,1 1,0-1,0-1,0 1,0-1,1-1,0 1,-2-3,-8-9,1-1,1 0,0-1,2-1,0 0,0-2,12 21,-1 1,1-1,-1 0,0 1,1-1,-1 0,1 0,0 0,-1 0,1 1,0-1,-1 0,1 0,0 0,0 0,0 0,0 0,0 0,0 0,0 0,0 0,0 1,1-1,-1 0,0 0,0 0,1 0,0-1,0 2,0 1,1-1,-1 0,1 0,-1 1,0-1,1 0,-1 1,0-1,1 1,-1 0,0-1,0 1,0 0,1 0,-1 0,49 41,-33-21,20 22,-36-42,1 0,-1 0,1 1,0-1,-1 0,1-1,0 1,0 0,0 0,0-1,-1 1,1-1,0 1,0-1,0 0,0 0,0 0,0 0,0 0,0-1,0 1,0 0,0-1,0 1,0-1,11-5,-3 2,0-1,0 2,0-1,1 1,9-1,-17 4,-1 0,1 0,0 0,0 0,0 0,-1 0,1 1,0 0,0-1,-1 1,1 0,0 0,-1 0,1 1,-1-1,0 1,1-1,-1 1,0 0,0 0,0 0,0 0,0 0,1 2,-2-3,-1 0,1 0,0 0,-1 0,1 0,0 0,-1 0,0 0,1 0,-1 0,0 0,1 1,-1-1,0 0,0 0,0 0,0 0,0 1,0-1,0 0,0 0,-1 0,1 0,0 0,-1 0,1 1,-1-1,1 0,-1 0,1 0,-1 0,0-1,0 1,1 0,-1 0,0 0,0 0,0-1,0 1,0 0,0-1,0 1,0-1,0 1,0-1,0 0,0 1,0-1,-1 0,-6 3,0-1,0 0,-1-1,1 1,0-2,-6 1,-7-2,-1-1,1-1,0-1,1-1,-1 0,1-2,0 0,0-1,1-2,0 0,1 0,0-2,1 0,0-1,1-1,0-1,-9-11,9 12,0 0,-1 1,-10-5,-42-33,57 39,0 1,-1 1,-1 0,-12-7,17 12,0 2,1-1,-1 1,0 1,-1-1,1 2,0-1,0 1,-6 0,-97 0,-9 5,30 0,-1-4,-9-5,86 3,0-1,-1-1,1 0,1-1,-1-1,1 0,0-1,0 0,0-2,-1-1,-29-22,2-1,-10-14,28 26,16 14,0 0,1 0,0-1,1 0,-1 0,1 0,1-1,0 0,0 0,1-1,0 1,1-1,0 0,0 0,1 0,0 0,1 0,0 0,1-1,0 1,1-7,-1-14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4BA76-7A82-4D10-A6BB-380803FC9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5E4B7-CF91-40C6-AC14-B6754120B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38336-EF53-4D5A-ABFA-74B30881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E3-92D7-4477-9C84-C91C3F0062EE}" type="datetimeFigureOut">
              <a:rPr lang="en-IN" smtClean="0"/>
              <a:t>24-07-2019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C8B8B-434B-4205-B233-C991ED2FB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D8451-8331-4C46-B673-BD53059D9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B4E8-61C8-446C-A8A6-B7A9D6E8DE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546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00ECD-CCB4-4C77-AB83-E0A6B443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812B0E-8FD1-4138-BE5B-8496F4CCE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CAEB5-410E-4425-AF86-A1C8B9EB9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E3-92D7-4477-9C84-C91C3F0062EE}" type="datetimeFigureOut">
              <a:rPr lang="en-IN" smtClean="0"/>
              <a:t>24-07-2019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0CD75-DEEA-461A-9970-CB811FF7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09CC8-DC58-410E-B19D-6EC47366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B4E8-61C8-446C-A8A6-B7A9D6E8DE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963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B5F6C-B3D8-4C49-92C5-DBA2F9252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0B844-2DE4-4CE4-8348-82C1153ED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3143A-249A-4D3D-9B9F-E934B27FB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E3-92D7-4477-9C84-C91C3F0062EE}" type="datetimeFigureOut">
              <a:rPr lang="en-IN" smtClean="0"/>
              <a:t>24-07-2019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8A5BF-D803-4966-AD08-8947B1C2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6FBE1-655C-4116-824B-46433892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B4E8-61C8-446C-A8A6-B7A9D6E8DE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074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65917-BD08-4765-B9D6-3E0D0DE52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D28B7-32E4-47D9-A746-0FC460F5F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03BE9-5A64-4BBD-97B5-8BF7258E6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E3-92D7-4477-9C84-C91C3F0062EE}" type="datetimeFigureOut">
              <a:rPr lang="en-IN" smtClean="0"/>
              <a:t>24-07-2019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3B370-0291-4411-AC25-EB3CE1A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3306E-B29D-41DF-9419-6F072011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B4E8-61C8-446C-A8A6-B7A9D6E8DE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907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3EC06-DAD1-49CF-BA4C-034BE5C4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82B7D-0186-4F87-89B9-12A5837D6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50DA4-2B05-4667-B27B-B88AA5F2C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E3-92D7-4477-9C84-C91C3F0062EE}" type="datetimeFigureOut">
              <a:rPr lang="en-IN" smtClean="0"/>
              <a:t>24-07-2019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C2A4E-5021-4815-9ECB-F6FA2494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30F93-14DA-4B47-BBF3-3314548B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B4E8-61C8-446C-A8A6-B7A9D6E8DE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028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F2247-A757-46B0-98DA-469A86B3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CBD64-CA0D-4F11-9ABF-AC26571E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54EAC-084A-4885-9C33-4294F6D77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3D3CE-8C5B-4A80-B9FC-156AB5D53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E3-92D7-4477-9C84-C91C3F0062EE}" type="datetimeFigureOut">
              <a:rPr lang="en-IN" smtClean="0"/>
              <a:t>24-07-2019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5FCA5-0D6F-4895-80F7-0F233784A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403ED-D53B-4622-B5BF-4589BB03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B4E8-61C8-446C-A8A6-B7A9D6E8DE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9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34030-9E23-411A-AFF9-FCA06C77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5607C-E078-4F42-9F3E-1A4915B92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E27DF-343C-44A0-AF70-EFF59265F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2B8AB-733E-45F5-9E5F-735791122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3F1AC5-4FC4-44AD-B6FA-A16F8E4B5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B54B5-786F-4B72-A931-888B85DCB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E3-92D7-4477-9C84-C91C3F0062EE}" type="datetimeFigureOut">
              <a:rPr lang="en-IN" smtClean="0"/>
              <a:t>24-07-2019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93C55C-9C86-487F-8502-2DC1FDA20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34B262-6282-4761-871D-A4C31634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B4E8-61C8-446C-A8A6-B7A9D6E8DE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956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4623-CC5C-4E82-AE6F-C47E4198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DCCC43-3162-4F28-90B2-D9E8874B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E3-92D7-4477-9C84-C91C3F0062EE}" type="datetimeFigureOut">
              <a:rPr lang="en-IN" smtClean="0"/>
              <a:t>24-07-2019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B79E5-32E2-4FE7-B77E-2EB5783C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329CA-070C-478B-AB63-8967C491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B4E8-61C8-446C-A8A6-B7A9D6E8DE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303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339CA9-BD21-430D-A82D-79B97BAC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E3-92D7-4477-9C84-C91C3F0062EE}" type="datetimeFigureOut">
              <a:rPr lang="en-IN" smtClean="0"/>
              <a:t>24-07-2019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98ADF-21E7-4903-8FD1-37BDFDDA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6B19F-1040-4AAC-B620-64447B0D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B4E8-61C8-446C-A8A6-B7A9D6E8DE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281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B815-2DA1-4DC2-B491-58CE21216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BCCE4-95A0-4BE3-A41D-3BEC7327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92E54-41FF-41F1-AA4E-D13DBAD1C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72FA0-6ED0-4654-957E-6B4D737E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E3-92D7-4477-9C84-C91C3F0062EE}" type="datetimeFigureOut">
              <a:rPr lang="en-IN" smtClean="0"/>
              <a:t>24-07-2019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29593-4D82-4A0E-A698-737F53D0A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7B83D-F41F-429B-9511-6FE17708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B4E8-61C8-446C-A8A6-B7A9D6E8DE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18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76FC-955C-4677-9F4A-61CE3682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74C63B-2AEE-4FAB-B391-A3C933763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CFB3B-8CC8-417E-891A-94C670BF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B24D4-3808-4EE3-9B2C-50404EEAA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E3-92D7-4477-9C84-C91C3F0062EE}" type="datetimeFigureOut">
              <a:rPr lang="en-IN" smtClean="0"/>
              <a:t>24-07-2019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6964D-F4BF-413E-9F41-97A949780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5F302-7736-4240-8E3B-5655F652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7B4E8-61C8-446C-A8A6-B7A9D6E8DE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934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86999-410B-4B75-9324-CD3D4CEFB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2A83-6A87-4152-A6C1-FE3916B26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31839-2419-4170-9ADF-08BB8B9A5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627E3-92D7-4477-9C84-C91C3F0062EE}" type="datetimeFigureOut">
              <a:rPr lang="en-IN" smtClean="0"/>
              <a:t>24-07-2019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3F69-921A-41DD-93D1-BB9D79F6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E09B6-F87C-4B30-9A59-8D3FEF5F3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7B4E8-61C8-446C-A8A6-B7A9D6E8DE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760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3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EC75-F11B-4F59-A31E-7B35FC88E2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Pyogenic Orthopaedic Infections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27D33-C2D1-4755-B38E-DA93EC29C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8499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IN" sz="3200" dirty="0"/>
              <a:t>Dr R B Kalia,</a:t>
            </a:r>
          </a:p>
          <a:p>
            <a:r>
              <a:rPr lang="en-IN" sz="3200" dirty="0"/>
              <a:t>Additional Professor,</a:t>
            </a:r>
          </a:p>
          <a:p>
            <a:r>
              <a:rPr lang="en-IN" sz="3200" dirty="0"/>
              <a:t>Department of Orthopaedics,</a:t>
            </a:r>
          </a:p>
        </p:txBody>
      </p:sp>
    </p:spTree>
    <p:extLst>
      <p:ext uri="{BB962C8B-B14F-4D97-AF65-F5344CB8AC3E}">
        <p14:creationId xmlns:p14="http://schemas.microsoft.com/office/powerpoint/2010/main" val="2444445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18A1-4D96-49E2-8176-F2A74ABA6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Diagnosis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91AC1-1F1B-458E-9D85-169C20225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Unwell, febrile child </a:t>
            </a:r>
          </a:p>
          <a:p>
            <a:r>
              <a:rPr lang="en-IN" dirty="0"/>
              <a:t>unable to walk due to limb pain</a:t>
            </a:r>
          </a:p>
          <a:p>
            <a:r>
              <a:rPr lang="en-IN" dirty="0"/>
              <a:t>High white cell count</a:t>
            </a:r>
          </a:p>
          <a:p>
            <a:endParaRPr lang="en-IN" dirty="0"/>
          </a:p>
          <a:p>
            <a:pPr marL="0" indent="0" algn="ctr">
              <a:buNone/>
            </a:pPr>
            <a:r>
              <a:rPr lang="en-IN" dirty="0">
                <a:solidFill>
                  <a:srgbClr val="FF0000"/>
                </a:solidFill>
              </a:rPr>
              <a:t>onset of osteomyelitis can be insidious</a:t>
            </a:r>
          </a:p>
          <a:p>
            <a:pPr marL="0" indent="0" algn="ctr">
              <a:buNone/>
            </a:pPr>
            <a:r>
              <a:rPr lang="en-IN" dirty="0">
                <a:solidFill>
                  <a:srgbClr val="FF0000"/>
                </a:solidFill>
              </a:rPr>
              <a:t>Clinical presentation variable</a:t>
            </a:r>
          </a:p>
          <a:p>
            <a:pPr marL="0" indent="0" algn="ctr">
              <a:buNone/>
            </a:pPr>
            <a:r>
              <a:rPr lang="en-IN" dirty="0">
                <a:solidFill>
                  <a:srgbClr val="FF0000"/>
                </a:solidFill>
              </a:rPr>
              <a:t>Physical findings non-specific</a:t>
            </a:r>
          </a:p>
        </p:txBody>
      </p:sp>
    </p:spTree>
    <p:extLst>
      <p:ext uri="{BB962C8B-B14F-4D97-AF65-F5344CB8AC3E}">
        <p14:creationId xmlns:p14="http://schemas.microsoft.com/office/powerpoint/2010/main" val="415424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9853-CFD3-49DE-A90F-1131E897C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>
                    <a:lumMod val="50000"/>
                  </a:schemeClr>
                </a:solidFill>
              </a:rPr>
              <a:t>Acute onset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56C50-4029-487E-8108-066BBB5FC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effectLst/>
              </a:rPr>
              <a:t>Fever  &gt;38°C</a:t>
            </a:r>
          </a:p>
          <a:p>
            <a:r>
              <a:rPr lang="en-IN" dirty="0"/>
              <a:t>An</a:t>
            </a:r>
            <a:r>
              <a:rPr lang="en-IN" dirty="0">
                <a:effectLst/>
              </a:rPr>
              <a:t>orexia, irritability, and lethargy.</a:t>
            </a:r>
          </a:p>
          <a:p>
            <a:r>
              <a:rPr lang="en-IN" dirty="0">
                <a:effectLst/>
              </a:rPr>
              <a:t>Pain from osteomyelitis may produce restlessness</a:t>
            </a:r>
          </a:p>
          <a:p>
            <a:r>
              <a:rPr lang="en-IN" dirty="0"/>
              <a:t>S</a:t>
            </a:r>
            <a:r>
              <a:rPr lang="en-IN" dirty="0">
                <a:effectLst/>
              </a:rPr>
              <a:t>welling, warmth, and erythema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4658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926ED-563C-42B9-ABF5-997C4B90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>
                    <a:lumMod val="50000"/>
                  </a:schemeClr>
                </a:solidFill>
              </a:rPr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AEAE1-AB85-4CBF-B2C7-973E028C1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effectLst/>
              </a:rPr>
              <a:t>Radiographs - evaluate for deep soft tissue swelling, joint effusions, and skeletal lesions.</a:t>
            </a:r>
          </a:p>
          <a:p>
            <a:r>
              <a:rPr lang="en-IN" dirty="0"/>
              <a:t>H</a:t>
            </a:r>
            <a:r>
              <a:rPr lang="en-IN" dirty="0">
                <a:effectLst/>
              </a:rPr>
              <a:t>ip ultrasound examination - joint effusion</a:t>
            </a:r>
          </a:p>
          <a:p>
            <a:r>
              <a:rPr lang="en-IN" dirty="0"/>
              <a:t>C</a:t>
            </a:r>
            <a:r>
              <a:rPr lang="en-IN" dirty="0">
                <a:effectLst/>
              </a:rPr>
              <a:t>omplete blood count (CBC) with differential, CRP, erythrocyte sedimentation rate (ESR), and blood cultures.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2EBBBA-7E54-4FBF-AABC-843AC6E0BB80}"/>
              </a:ext>
            </a:extLst>
          </p:cNvPr>
          <p:cNvSpPr txBox="1"/>
          <p:nvPr/>
        </p:nvSpPr>
        <p:spPr>
          <a:xfrm>
            <a:off x="1470991" y="456116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rgbClr val="FF0000"/>
                </a:solidFill>
              </a:rPr>
              <a:t>Radiographs are normal in the Acute phase</a:t>
            </a:r>
          </a:p>
        </p:txBody>
      </p:sp>
    </p:spTree>
    <p:extLst>
      <p:ext uri="{BB962C8B-B14F-4D97-AF65-F5344CB8AC3E}">
        <p14:creationId xmlns:p14="http://schemas.microsoft.com/office/powerpoint/2010/main" val="212693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14DAE-3251-469C-AC20-888007A5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Hip Radiograph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AE00D2-1D89-4917-BC44-5FBAB8811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3792" y="104520"/>
            <a:ext cx="6175512" cy="665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37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98D51-2EDA-4776-A097-FB4899359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CT Scan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54C130-A098-4A78-805E-0ACDED7D0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9949" y="1723171"/>
            <a:ext cx="6085976" cy="411895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B2C78C-332A-4D94-B3BB-86C3908C29F3}"/>
              </a:ext>
            </a:extLst>
          </p:cNvPr>
          <p:cNvCxnSpPr/>
          <p:nvPr/>
        </p:nvCxnSpPr>
        <p:spPr>
          <a:xfrm flipH="1">
            <a:off x="7474226" y="2464904"/>
            <a:ext cx="185531" cy="9640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802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85A03-9537-4A49-A04B-DBC745462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effectLst/>
              </a:rPr>
              <a:t>Aspirate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0F679-0376-49F2-B103-FA8FF56A1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effectLst/>
              </a:rPr>
              <a:t>Fluoroscopic guidance</a:t>
            </a:r>
          </a:p>
          <a:p>
            <a:r>
              <a:rPr lang="en-IN" dirty="0">
                <a:effectLst/>
              </a:rPr>
              <a:t>18-gauge spinal needle adjacent to the bone</a:t>
            </a:r>
          </a:p>
          <a:p>
            <a:r>
              <a:rPr lang="en-IN" dirty="0"/>
              <a:t>Attempt </a:t>
            </a:r>
            <a:r>
              <a:rPr lang="en-IN" dirty="0">
                <a:effectLst/>
              </a:rPr>
              <a:t>to aspirate a subperiosteal collection. </a:t>
            </a:r>
          </a:p>
          <a:p>
            <a:r>
              <a:rPr lang="en-IN" dirty="0"/>
              <a:t>If nothing is aspirated</a:t>
            </a:r>
            <a:r>
              <a:rPr lang="en-IN" dirty="0">
                <a:effectLst/>
              </a:rPr>
              <a:t> needle is driven into the metaphyseal bone.</a:t>
            </a:r>
          </a:p>
          <a:p>
            <a:r>
              <a:rPr lang="en-IN" dirty="0"/>
              <a:t>A</a:t>
            </a:r>
            <a:r>
              <a:rPr lang="en-IN" dirty="0">
                <a:effectLst/>
              </a:rPr>
              <a:t>spiration is performed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4532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4AA3-53D2-44CB-8E4E-E98F199B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>
                <a:solidFill>
                  <a:schemeClr val="accent1">
                    <a:lumMod val="50000"/>
                  </a:schemeClr>
                </a:solidFill>
              </a:rPr>
              <a:t>Tc scan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E9DF1-97E8-4B1E-9B31-62D58127C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Technetium 99 is the most commonly used radioisotope for acute osteomyelitis</a:t>
            </a:r>
          </a:p>
          <a:p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95% of cases is positive within 24 h of the onset of symptoms.</a:t>
            </a:r>
          </a:p>
          <a:p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Useful when X-rays and CT scan are normal.</a:t>
            </a:r>
          </a:p>
          <a:p>
            <a:r>
              <a:rPr lang="en-IN" dirty="0">
                <a:latin typeface="MinionPro-Regular"/>
              </a:rPr>
              <a:t>Sensitivity and specificity are 70% and up to 93%, for the detection of osteomyelitis.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0765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F5EBB-399D-4FAE-861D-3F8001E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Tc scan of OM lower tibia- Increased uptake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5BD3BE-9279-4622-AB89-C9088EB38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379"/>
          <a:stretch/>
        </p:blipFill>
        <p:spPr>
          <a:xfrm>
            <a:off x="4363096" y="1904437"/>
            <a:ext cx="3044869" cy="3142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E5A0BF-1736-4C07-9104-52FC5CF15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667" y="1904437"/>
            <a:ext cx="2736211" cy="304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04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C4472-C88A-4AC8-B302-6EEB8917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713" y="656673"/>
            <a:ext cx="10515600" cy="1325563"/>
          </a:xfrm>
        </p:spPr>
        <p:txBody>
          <a:bodyPr/>
          <a:lstStyle/>
          <a:p>
            <a:r>
              <a:rPr lang="en-IN" b="1" dirty="0">
                <a:solidFill>
                  <a:schemeClr val="accent1">
                    <a:lumMod val="50000"/>
                  </a:schemeClr>
                </a:solidFill>
              </a:rPr>
              <a:t>MRI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54D08-33A2-42E2-8F88-29750036C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33939"/>
            <a:ext cx="10515600" cy="4351338"/>
          </a:xfrm>
        </p:spPr>
        <p:txBody>
          <a:bodyPr/>
          <a:lstStyle/>
          <a:p>
            <a:r>
              <a:rPr lang="en-IN" dirty="0"/>
              <a:t>Most appropriate tool to rule out cartilaginous epiphyseal infection. </a:t>
            </a:r>
          </a:p>
          <a:p>
            <a:r>
              <a:rPr lang="en-IN" dirty="0"/>
              <a:t>MRI was superior in sensitivity (97%) and specificity (92%) to 99mTc phosphate bone scintigraphy for detection of osteomyelitis.</a:t>
            </a:r>
          </a:p>
          <a:p>
            <a:r>
              <a:rPr lang="en-IN" dirty="0"/>
              <a:t>MRI detects changes (e.g., lytic areas) much earlier in the course of disease than radiographs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D94F6-4282-4B45-B835-16D75DD83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12" t="-804" r="1876" b="50804"/>
          <a:stretch/>
        </p:blipFill>
        <p:spPr>
          <a:xfrm>
            <a:off x="5645426" y="238954"/>
            <a:ext cx="6293345" cy="329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2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53EF-64BC-4183-8C90-448919971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7EEBC-8E2C-4C40-8E22-D21AF4254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Infantile (2-18 months)</a:t>
            </a:r>
          </a:p>
          <a:p>
            <a:pPr>
              <a:spcAft>
                <a:spcPts val="0"/>
              </a:spcAft>
            </a:pPr>
            <a:r>
              <a:rPr lang="e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Early childhood (18 months-3 years)</a:t>
            </a:r>
          </a:p>
          <a:p>
            <a:pPr>
              <a:spcAft>
                <a:spcPts val="0"/>
              </a:spcAft>
            </a:pPr>
            <a:r>
              <a:rPr lang="e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Childhood (3-12 years) </a:t>
            </a:r>
          </a:p>
          <a:p>
            <a:pPr>
              <a:spcAft>
                <a:spcPts val="0"/>
              </a:spcAft>
            </a:pPr>
            <a:r>
              <a:rPr lang="e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Adolescent (12-18 years) </a:t>
            </a:r>
          </a:p>
          <a:p>
            <a:pPr>
              <a:spcAft>
                <a:spcPts val="0"/>
              </a:spcAft>
            </a:pPr>
            <a:r>
              <a:rPr lang="en-I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Nosocomial or community acquired.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0148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3216A-12BE-47FB-A530-8A26C696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F4125-6213-451E-BE61-4F466BD98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522" y="2141537"/>
            <a:ext cx="10515600" cy="4351338"/>
          </a:xfrm>
        </p:spPr>
        <p:txBody>
          <a:bodyPr/>
          <a:lstStyle/>
          <a:p>
            <a:r>
              <a:rPr lang="en-IN" dirty="0"/>
              <a:t>Understand the different pyogenic afflictions</a:t>
            </a:r>
          </a:p>
          <a:p>
            <a:r>
              <a:rPr lang="en-IN" dirty="0"/>
              <a:t>Evaluation of these disorders</a:t>
            </a:r>
          </a:p>
          <a:p>
            <a:r>
              <a:rPr lang="en-IN" dirty="0"/>
              <a:t>Rational treatment approaches</a:t>
            </a:r>
          </a:p>
        </p:txBody>
      </p:sp>
    </p:spTree>
    <p:extLst>
      <p:ext uri="{BB962C8B-B14F-4D97-AF65-F5344CB8AC3E}">
        <p14:creationId xmlns:p14="http://schemas.microsoft.com/office/powerpoint/2010/main" val="1511663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2AA61-C347-458C-86E6-94BBAC94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  <a:r>
              <a:rPr lang="en-IN" b="1" dirty="0"/>
              <a:t>Treatment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B7A97-AEF1-45C4-B492-3062B8401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Empirically before the causative agent and its resistance pattern are known in 2-3 days.</a:t>
            </a:r>
          </a:p>
          <a:p>
            <a:r>
              <a:rPr lang="en-US" dirty="0">
                <a:latin typeface="Times New Roman" panose="02020603050405020304" pitchFamily="18" charset="0"/>
              </a:rPr>
              <a:t>Antibiotics in sufficient doses IV </a:t>
            </a:r>
          </a:p>
          <a:p>
            <a:r>
              <a:rPr lang="en-IN" dirty="0">
                <a:latin typeface="Times New Roman" panose="02020603050405020304" pitchFamily="18" charset="0"/>
              </a:rPr>
              <a:t>Satisfactory absorption and penetration into the bony structure</a:t>
            </a:r>
          </a:p>
          <a:p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Clindamycin/ Cephalothin or cefazolin IV</a:t>
            </a:r>
          </a:p>
          <a:p>
            <a:r>
              <a:rPr lang="en-IN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Cephalexin and cefadroxil orally.</a:t>
            </a:r>
            <a:endParaRPr lang="en-I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8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E82D7D48-4198-4F8B-927F-DF08656A1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796" y="64733"/>
            <a:ext cx="4823765" cy="118333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Suspicion of Acute Osteomyelitis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Fever, swelling and pain in limb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Tenderness or induration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7A99BBC-D894-4956-BB71-0F3F82B4A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8596" y="3429000"/>
            <a:ext cx="2766875" cy="95202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Observation in IPD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Repeat CRP, ESR after one day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53CCC596-4D95-454E-A40B-F7F6E6511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475" y="1796332"/>
            <a:ext cx="2484230" cy="134683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Plain Radiograph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ESR, CRP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Blood culture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1A16C5BC-3659-4A66-93A3-EB6C8DF39F9E}"/>
              </a:ext>
            </a:extLst>
          </p:cNvPr>
          <p:cNvSpPr/>
          <p:nvPr/>
        </p:nvSpPr>
        <p:spPr>
          <a:xfrm>
            <a:off x="4054476" y="3429000"/>
            <a:ext cx="2070042" cy="2194643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N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A1630DC-5BEE-473E-8E7B-F50E0AE99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907" y="4028781"/>
            <a:ext cx="1820000" cy="17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Abnormal Radiographs?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Raised CRP and ESR?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BC185B-BF6D-4DEA-A27B-1978EEB0FA16}"/>
              </a:ext>
            </a:extLst>
          </p:cNvPr>
          <p:cNvCxnSpPr/>
          <p:nvPr/>
        </p:nvCxnSpPr>
        <p:spPr>
          <a:xfrm>
            <a:off x="5340040" y="1342811"/>
            <a:ext cx="0" cy="2552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AB3DA0-3BE6-4F5C-85DD-C716DAE2F924}"/>
              </a:ext>
            </a:extLst>
          </p:cNvPr>
          <p:cNvCxnSpPr/>
          <p:nvPr/>
        </p:nvCxnSpPr>
        <p:spPr>
          <a:xfrm>
            <a:off x="6678613" y="4051933"/>
            <a:ext cx="706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4">
            <a:extLst>
              <a:ext uri="{FF2B5EF4-FFF2-40B4-BE49-F238E27FC236}">
                <a16:creationId xmlns:a16="http://schemas.microsoft.com/office/drawing/2014/main" id="{F2A6844E-61B3-417B-A26D-83C7DC1FA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156" y="3558520"/>
            <a:ext cx="801846" cy="2802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A9C6565F-30D6-4ACE-B40F-00A185CE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C8559A36-FFFA-4166-A202-363D785D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1240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AFDD-51A1-4D1D-A221-F23F232F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IV Antibiotics(</a:t>
            </a:r>
            <a:r>
              <a:rPr lang="en-IN" dirty="0" err="1"/>
              <a:t>emphirical</a:t>
            </a:r>
            <a:r>
              <a:rPr lang="en-IN" dirty="0"/>
              <a:t>)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7B70D-5075-4E91-847A-3A06E5546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Cefazolin/Clindamycin</a:t>
            </a:r>
          </a:p>
          <a:p>
            <a:pPr lvl="0"/>
            <a:r>
              <a:rPr lang="en-IN" dirty="0"/>
              <a:t>Shift Ab on culture report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1857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1ECFD-DDDF-4BF6-99F6-1B0840E2A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Indications for Surgery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85495-83A6-4F27-A197-38F2E6E5C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Failure to respond</a:t>
            </a:r>
          </a:p>
          <a:p>
            <a:pPr lvl="0"/>
            <a:r>
              <a:rPr lang="en-IN" dirty="0"/>
              <a:t>Late presentation (&gt;1 week)</a:t>
            </a:r>
          </a:p>
          <a:p>
            <a:pPr lvl="0"/>
            <a:r>
              <a:rPr lang="en-IN" dirty="0"/>
              <a:t>Large abscess</a:t>
            </a:r>
          </a:p>
        </p:txBody>
      </p:sp>
    </p:spTree>
    <p:extLst>
      <p:ext uri="{BB962C8B-B14F-4D97-AF65-F5344CB8AC3E}">
        <p14:creationId xmlns:p14="http://schemas.microsoft.com/office/powerpoint/2010/main" val="2606348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8A436-0471-4C36-9383-5C116D1E6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IV antibiotics to continue till 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F35FC-5430-4EC1-8DC6-E6A61130A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/>
              <a:t>CRP&lt;2</a:t>
            </a:r>
          </a:p>
          <a:p>
            <a:pPr lvl="0"/>
            <a:r>
              <a:rPr lang="en-IN" dirty="0"/>
              <a:t>Clinical Improvement</a:t>
            </a:r>
          </a:p>
          <a:p>
            <a:pPr lvl="0"/>
            <a:r>
              <a:rPr lang="en-IN" dirty="0"/>
              <a:t>Drainage &lt;5 ml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8320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CA85-0D4E-4428-B060-C9B9B4C7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11 years old- 3 days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4A1149-6017-452B-B6AF-F6ED09F87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9270" y="742470"/>
            <a:ext cx="2385391" cy="60321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CB61C9-16A4-41B5-A148-17D610615C5C}"/>
              </a:ext>
            </a:extLst>
          </p:cNvPr>
          <p:cNvSpPr txBox="1"/>
          <p:nvPr/>
        </p:nvSpPr>
        <p:spPr>
          <a:xfrm>
            <a:off x="1643270" y="2067339"/>
            <a:ext cx="41479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/>
              <a:t>Fever ,swelling thigh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/>
              <a:t>Unable to walk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/>
              <a:t>Swelling tenderness mid thigh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/>
              <a:t>ESR – 42mm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/>
              <a:t>CRP- 34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/>
              <a:t>TLC 9500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/>
              <a:t>DLC - N</a:t>
            </a:r>
          </a:p>
        </p:txBody>
      </p:sp>
    </p:spTree>
    <p:extLst>
      <p:ext uri="{BB962C8B-B14F-4D97-AF65-F5344CB8AC3E}">
        <p14:creationId xmlns:p14="http://schemas.microsoft.com/office/powerpoint/2010/main" val="4160697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3A2B6-DFCC-4DBB-AB3B-C0FCA280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41A80-49A5-4C04-9557-143E60993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A) Oral antibiotics</a:t>
            </a:r>
          </a:p>
          <a:p>
            <a:pPr marL="0" indent="0">
              <a:buNone/>
            </a:pPr>
            <a:r>
              <a:rPr lang="en-IN" dirty="0"/>
              <a:t>B) IV antibiotics after aspiration</a:t>
            </a:r>
          </a:p>
          <a:p>
            <a:pPr marL="0" indent="0">
              <a:buNone/>
            </a:pPr>
            <a:r>
              <a:rPr lang="en-IN" dirty="0"/>
              <a:t>C) IV analgesics and traction</a:t>
            </a:r>
          </a:p>
          <a:p>
            <a:pPr marL="0" indent="0">
              <a:buNone/>
            </a:pPr>
            <a:r>
              <a:rPr lang="en-IN" dirty="0"/>
              <a:t>D) Aspirate and antibiotics after cultures </a:t>
            </a:r>
          </a:p>
        </p:txBody>
      </p:sp>
    </p:spTree>
    <p:extLst>
      <p:ext uri="{BB962C8B-B14F-4D97-AF65-F5344CB8AC3E}">
        <p14:creationId xmlns:p14="http://schemas.microsoft.com/office/powerpoint/2010/main" val="2657557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3A2B6-DFCC-4DBB-AB3B-C0FCA280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41A80-49A5-4C04-9557-143E60993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A) Oral antibiotics</a:t>
            </a:r>
          </a:p>
          <a:p>
            <a:pPr marL="0" indent="0">
              <a:buNone/>
            </a:pPr>
            <a:r>
              <a:rPr lang="en-IN" dirty="0"/>
              <a:t>B</a:t>
            </a:r>
            <a:r>
              <a:rPr lang="en-IN" dirty="0">
                <a:solidFill>
                  <a:srgbClr val="FF0000"/>
                </a:solidFill>
              </a:rPr>
              <a:t>) IV antibiotics after aspiration</a:t>
            </a:r>
          </a:p>
          <a:p>
            <a:pPr marL="0" indent="0">
              <a:buNone/>
            </a:pPr>
            <a:r>
              <a:rPr lang="en-IN" dirty="0"/>
              <a:t>C) IV analgesics and traction</a:t>
            </a:r>
          </a:p>
          <a:p>
            <a:pPr marL="0" indent="0">
              <a:buNone/>
            </a:pPr>
            <a:r>
              <a:rPr lang="en-IN" dirty="0"/>
              <a:t>D) Aspirate and antibiotics after cultures </a:t>
            </a:r>
          </a:p>
        </p:txBody>
      </p:sp>
    </p:spTree>
    <p:extLst>
      <p:ext uri="{BB962C8B-B14F-4D97-AF65-F5344CB8AC3E}">
        <p14:creationId xmlns:p14="http://schemas.microsoft.com/office/powerpoint/2010/main" val="3541147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C262A-6978-4208-AE73-936043C1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1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1">
                    <a:lumMod val="50000"/>
                  </a:schemeClr>
                </a:solidFill>
              </a:rPr>
              <a:t>IV Clindamycin for 3 days-cultures negative, blood cultures negative. No response to treatment- Best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C5EC-82EE-4E28-8447-EC98C4CE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221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A) Shift to IV Vancomycin</a:t>
            </a:r>
          </a:p>
          <a:p>
            <a:pPr marL="0" indent="0">
              <a:buNone/>
            </a:pPr>
            <a:r>
              <a:rPr lang="en-IN" dirty="0"/>
              <a:t>B) Re-aspirate the lesion</a:t>
            </a:r>
          </a:p>
          <a:p>
            <a:pPr marL="0" indent="0">
              <a:buNone/>
            </a:pPr>
            <a:r>
              <a:rPr lang="en-IN" dirty="0"/>
              <a:t>C) Continue Clindamycin </a:t>
            </a:r>
          </a:p>
          <a:p>
            <a:pPr marL="0" indent="0">
              <a:buNone/>
            </a:pPr>
            <a:r>
              <a:rPr lang="en-IN" dirty="0"/>
              <a:t>D) Surgery </a:t>
            </a:r>
          </a:p>
        </p:txBody>
      </p:sp>
    </p:spTree>
    <p:extLst>
      <p:ext uri="{BB962C8B-B14F-4D97-AF65-F5344CB8AC3E}">
        <p14:creationId xmlns:p14="http://schemas.microsoft.com/office/powerpoint/2010/main" val="1037796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C262A-6978-4208-AE73-936043C1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IV Clindamycin for 3 days-cultures negative</a:t>
            </a:r>
            <a:br>
              <a:rPr lang="en-IN" dirty="0"/>
            </a:br>
            <a:r>
              <a:rPr lang="en-IN" dirty="0"/>
              <a:t>No response to treatment- Best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C5EC-82EE-4E28-8447-EC98C4CE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221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IN" dirty="0"/>
              <a:t>A) Shift to IV Vancomycin</a:t>
            </a:r>
          </a:p>
          <a:p>
            <a:pPr marL="0" indent="0">
              <a:buNone/>
            </a:pPr>
            <a:r>
              <a:rPr lang="en-IN" dirty="0"/>
              <a:t>B) Re-aspirate the lesion</a:t>
            </a:r>
          </a:p>
          <a:p>
            <a:pPr marL="0" indent="0">
              <a:buNone/>
            </a:pPr>
            <a:r>
              <a:rPr lang="en-IN" dirty="0"/>
              <a:t>C) Continue Clindamycin </a:t>
            </a:r>
          </a:p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D) Surgery </a:t>
            </a:r>
          </a:p>
        </p:txBody>
      </p:sp>
    </p:spTree>
    <p:extLst>
      <p:ext uri="{BB962C8B-B14F-4D97-AF65-F5344CB8AC3E}">
        <p14:creationId xmlns:p14="http://schemas.microsoft.com/office/powerpoint/2010/main" val="94410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4EE1-D146-4276-8175-8182E92E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1">
                    <a:lumMod val="50000"/>
                  </a:schemeClr>
                </a:solidFill>
              </a:rPr>
              <a:t>Overview-bone and joint 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0ACB3-807E-454D-8B0E-566D7AFAE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MinionPro-Regular"/>
              </a:rPr>
              <a:t>Formidable challenge</a:t>
            </a:r>
          </a:p>
          <a:p>
            <a:r>
              <a:rPr lang="en-IN" sz="3600" dirty="0">
                <a:latin typeface="MinionPro-Regular"/>
              </a:rPr>
              <a:t>Lower success rate</a:t>
            </a:r>
          </a:p>
          <a:p>
            <a:r>
              <a:rPr lang="en-IN" sz="3600" dirty="0">
                <a:latin typeface="MinionPro-Regular"/>
              </a:rPr>
              <a:t>Peculiar physiological and anatomical characteristics of bone</a:t>
            </a:r>
          </a:p>
          <a:p>
            <a:pPr lvl="1"/>
            <a:r>
              <a:rPr lang="en-IN" sz="3200" dirty="0">
                <a:latin typeface="MinionPro-Regular"/>
              </a:rPr>
              <a:t>Relative absence of phagocytic cells in the </a:t>
            </a:r>
            <a:r>
              <a:rPr lang="en-IN" sz="3200" dirty="0" err="1">
                <a:latin typeface="MinionPro-Regular"/>
              </a:rPr>
              <a:t>metaphyses</a:t>
            </a:r>
            <a:r>
              <a:rPr lang="en-IN" sz="3200" dirty="0">
                <a:latin typeface="MinionPro-Regular"/>
              </a:rPr>
              <a:t>.</a:t>
            </a:r>
          </a:p>
          <a:p>
            <a:pPr lvl="1"/>
            <a:r>
              <a:rPr lang="en-IN" sz="3200" dirty="0">
                <a:latin typeface="MinionPro-Regular"/>
              </a:rPr>
              <a:t>Firm structure with little chance of tissue expansion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97872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8301-C968-4D89-BDD4-869FF4677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Surgery Planned-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9F1F7-0626-492B-81F0-1D778E4DF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Sequence </a:t>
            </a:r>
          </a:p>
          <a:p>
            <a:r>
              <a:rPr lang="en-IN" dirty="0"/>
              <a:t>Incision</a:t>
            </a:r>
          </a:p>
          <a:p>
            <a:r>
              <a:rPr lang="en-IN" dirty="0"/>
              <a:t>Opening of periosteum</a:t>
            </a:r>
          </a:p>
          <a:p>
            <a:r>
              <a:rPr lang="en-IN" dirty="0"/>
              <a:t>Drill holes- purulent material – send for aerobic, anaerobic.</a:t>
            </a:r>
          </a:p>
          <a:p>
            <a:r>
              <a:rPr lang="en-IN" dirty="0"/>
              <a:t>Washed with copious saline –suction drainage and </a:t>
            </a:r>
            <a:r>
              <a:rPr lang="en-IN" dirty="0" err="1"/>
              <a:t>splintage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2587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0B5BB-2236-458C-B6BF-3AA2EA53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Patient Discharged – after two weeks –Oral antibiotics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B8531-4642-49F7-AAC4-D9482306F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IN" dirty="0"/>
              <a:t>Fell at 6 weeks</a:t>
            </a:r>
          </a:p>
          <a:p>
            <a:r>
              <a:rPr lang="en-IN" dirty="0"/>
              <a:t>Increased pain and swelling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8DCC1-6900-450D-AA02-D4E8FB297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716" y="951074"/>
            <a:ext cx="4380551" cy="554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38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F8D9-3B36-473E-ADB1-57702D6B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DC358-5C38-4EE4-92D2-CC480B2D7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A) Closed reduction and POP cast</a:t>
            </a:r>
          </a:p>
          <a:p>
            <a:pPr marL="0" indent="0">
              <a:buNone/>
            </a:pPr>
            <a:r>
              <a:rPr lang="en-IN" dirty="0"/>
              <a:t>B) Closed reduction and intramedullary nailing</a:t>
            </a:r>
          </a:p>
          <a:p>
            <a:pPr marL="0" indent="0">
              <a:buNone/>
            </a:pPr>
            <a:r>
              <a:rPr lang="en-IN" dirty="0"/>
              <a:t>C)Debridement with Open reduction and plate fixation</a:t>
            </a:r>
          </a:p>
          <a:p>
            <a:pPr marL="0" indent="0">
              <a:buNone/>
            </a:pPr>
            <a:r>
              <a:rPr lang="en-IN" dirty="0"/>
              <a:t>D) Skeletal Traction    </a:t>
            </a:r>
          </a:p>
        </p:txBody>
      </p:sp>
    </p:spTree>
    <p:extLst>
      <p:ext uri="{BB962C8B-B14F-4D97-AF65-F5344CB8AC3E}">
        <p14:creationId xmlns:p14="http://schemas.microsoft.com/office/powerpoint/2010/main" val="2788452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F8D9-3B36-473E-ADB1-57702D6B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DC358-5C38-4EE4-92D2-CC480B2D7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A) Closed reduction and POP cast</a:t>
            </a:r>
          </a:p>
          <a:p>
            <a:pPr marL="0" indent="0">
              <a:buNone/>
            </a:pPr>
            <a:r>
              <a:rPr lang="en-IN" dirty="0"/>
              <a:t>B) Closed reduction and intramedullary nailing</a:t>
            </a:r>
          </a:p>
          <a:p>
            <a:pPr marL="0" indent="0">
              <a:buNone/>
            </a:pPr>
            <a:r>
              <a:rPr lang="en-IN" dirty="0"/>
              <a:t>C)Debridement with Open reduction and plate fixation</a:t>
            </a:r>
          </a:p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D) Skeletal Traction    </a:t>
            </a:r>
          </a:p>
        </p:txBody>
      </p:sp>
    </p:spTree>
    <p:extLst>
      <p:ext uri="{BB962C8B-B14F-4D97-AF65-F5344CB8AC3E}">
        <p14:creationId xmlns:p14="http://schemas.microsoft.com/office/powerpoint/2010/main" val="2869803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A44DC-C2E1-4D41-BFA1-5CD17AF01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Follow up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E90105-461B-4B47-99CE-7E35C725C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9721" y="318922"/>
            <a:ext cx="5459896" cy="642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35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37C1-2408-4C78-A79E-E699B9A2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have we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3032D-8323-43F2-8FC5-3362952A3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High degree of suspicion</a:t>
            </a:r>
          </a:p>
          <a:p>
            <a:r>
              <a:rPr lang="en-IN" dirty="0"/>
              <a:t>Accurate diagnosis</a:t>
            </a:r>
          </a:p>
          <a:p>
            <a:r>
              <a:rPr lang="en-IN" dirty="0"/>
              <a:t>Appropriate antibiotics</a:t>
            </a:r>
          </a:p>
          <a:p>
            <a:r>
              <a:rPr lang="en-IN" dirty="0"/>
              <a:t>Judicious surgery</a:t>
            </a:r>
          </a:p>
          <a:p>
            <a:r>
              <a:rPr lang="en-IN" dirty="0"/>
              <a:t>Complications – treat accordingly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0808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EAFB-85B7-4DB5-A93F-AA7AF071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CHRONIC OSTEOMYELITIS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79675-86B3-4479-88B6-7210F6BA3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82" y="1875873"/>
            <a:ext cx="6264965" cy="4351338"/>
          </a:xfrm>
        </p:spPr>
        <p:txBody>
          <a:bodyPr/>
          <a:lstStyle/>
          <a:p>
            <a:r>
              <a:rPr lang="en-IN" dirty="0"/>
              <a:t>Difficult to eradicate completely. </a:t>
            </a:r>
          </a:p>
          <a:p>
            <a:r>
              <a:rPr lang="en-IN" dirty="0"/>
              <a:t>Systemic symptoms may subside</a:t>
            </a:r>
          </a:p>
          <a:p>
            <a:r>
              <a:rPr lang="en-IN" dirty="0"/>
              <a:t>Foci in the bone may contain purulent material, infected granulation tissue, or a sequestrum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87B11-4B1A-4F8C-B605-6C40C7C1E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250" b="11314"/>
          <a:stretch/>
        </p:blipFill>
        <p:spPr>
          <a:xfrm>
            <a:off x="8309113" y="179940"/>
            <a:ext cx="2534097" cy="640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28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EAFB-85B7-4DB5-A93F-AA7AF071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CHRONIC OSTEOMYELITIS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79675-86B3-4479-88B6-7210F6BA3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82" y="1875873"/>
            <a:ext cx="6264965" cy="4351338"/>
          </a:xfrm>
        </p:spPr>
        <p:txBody>
          <a:bodyPr/>
          <a:lstStyle/>
          <a:p>
            <a:r>
              <a:rPr lang="en-IN" dirty="0"/>
              <a:t>Difficult to eradicate completely. </a:t>
            </a:r>
          </a:p>
          <a:p>
            <a:r>
              <a:rPr lang="en-IN" dirty="0"/>
              <a:t>Systemic symptoms may subside</a:t>
            </a:r>
          </a:p>
          <a:p>
            <a:r>
              <a:rPr lang="en-IN" dirty="0"/>
              <a:t>Foci in the bone may contain purulent material, infected granulation tissue, or a sequestrum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87B11-4B1A-4F8C-B605-6C40C7C1E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250" b="11314"/>
          <a:stretch/>
        </p:blipFill>
        <p:spPr>
          <a:xfrm>
            <a:off x="8309113" y="179940"/>
            <a:ext cx="2534097" cy="64050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9D6DBE4-B65C-4F1D-94CB-54C313118978}"/>
                  </a:ext>
                </a:extLst>
              </p14:cNvPr>
              <p14:cNvContentPartPr/>
              <p14:nvPr/>
            </p14:nvContentPartPr>
            <p14:xfrm>
              <a:off x="10111795" y="3630626"/>
              <a:ext cx="66240" cy="507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9D6DBE4-B65C-4F1D-94CB-54C3131189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75795" y="3594986"/>
                <a:ext cx="137880" cy="57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9461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81AEE-1FEC-48F4-B801-228EB76E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Hallmark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ADB70-D1AC-4472-BB3C-74EDA05D1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Infected dead bone within a compromised soft tissue envelope. </a:t>
            </a:r>
          </a:p>
          <a:p>
            <a:r>
              <a:rPr lang="en-IN" dirty="0"/>
              <a:t>The infected foci within the bone are surrounded by sclerotic, relatively avascular bone </a:t>
            </a:r>
          </a:p>
          <a:p>
            <a:r>
              <a:rPr lang="en-IN" dirty="0"/>
              <a:t>Covered by a thickened periosteum and scarred muscle and subcutaneous tissue.</a:t>
            </a:r>
          </a:p>
        </p:txBody>
      </p:sp>
    </p:spTree>
    <p:extLst>
      <p:ext uri="{BB962C8B-B14F-4D97-AF65-F5344CB8AC3E}">
        <p14:creationId xmlns:p14="http://schemas.microsoft.com/office/powerpoint/2010/main" val="1047346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CA9E-34E8-4CE1-BFB2-8C4AA7CA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Type I, intramedullary osteomyelitis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96A195-619A-4265-9E01-58E0C5EE8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3641" y="2107096"/>
            <a:ext cx="3235317" cy="3171424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649A409-2ABD-491B-B15D-741E8ED74094}"/>
              </a:ext>
            </a:extLst>
          </p:cNvPr>
          <p:cNvSpPr/>
          <p:nvPr/>
        </p:nvSpPr>
        <p:spPr>
          <a:xfrm>
            <a:off x="5452355" y="2514600"/>
            <a:ext cx="1287289" cy="1060174"/>
          </a:xfrm>
          <a:custGeom>
            <a:avLst/>
            <a:gdLst>
              <a:gd name="connsiteX0" fmla="*/ 371061 w 1287289"/>
              <a:gd name="connsiteY0" fmla="*/ 79513 h 1060174"/>
              <a:gd name="connsiteX1" fmla="*/ 371061 w 1287289"/>
              <a:gd name="connsiteY1" fmla="*/ 79513 h 1060174"/>
              <a:gd name="connsiteX2" fmla="*/ 410818 w 1287289"/>
              <a:gd name="connsiteY2" fmla="*/ 198782 h 1060174"/>
              <a:gd name="connsiteX3" fmla="*/ 490331 w 1287289"/>
              <a:gd name="connsiteY3" fmla="*/ 278295 h 1060174"/>
              <a:gd name="connsiteX4" fmla="*/ 583096 w 1287289"/>
              <a:gd name="connsiteY4" fmla="*/ 331304 h 1060174"/>
              <a:gd name="connsiteX5" fmla="*/ 622853 w 1287289"/>
              <a:gd name="connsiteY5" fmla="*/ 371061 h 1060174"/>
              <a:gd name="connsiteX6" fmla="*/ 702366 w 1287289"/>
              <a:gd name="connsiteY6" fmla="*/ 410817 h 1060174"/>
              <a:gd name="connsiteX7" fmla="*/ 755374 w 1287289"/>
              <a:gd name="connsiteY7" fmla="*/ 477078 h 1060174"/>
              <a:gd name="connsiteX8" fmla="*/ 861392 w 1287289"/>
              <a:gd name="connsiteY8" fmla="*/ 583095 h 1060174"/>
              <a:gd name="connsiteX9" fmla="*/ 954157 w 1287289"/>
              <a:gd name="connsiteY9" fmla="*/ 675861 h 1060174"/>
              <a:gd name="connsiteX10" fmla="*/ 993913 w 1287289"/>
              <a:gd name="connsiteY10" fmla="*/ 715617 h 1060174"/>
              <a:gd name="connsiteX11" fmla="*/ 1020418 w 1287289"/>
              <a:gd name="connsiteY11" fmla="*/ 742122 h 1060174"/>
              <a:gd name="connsiteX12" fmla="*/ 1060174 w 1287289"/>
              <a:gd name="connsiteY12" fmla="*/ 768626 h 1060174"/>
              <a:gd name="connsiteX13" fmla="*/ 1139687 w 1287289"/>
              <a:gd name="connsiteY13" fmla="*/ 874643 h 1060174"/>
              <a:gd name="connsiteX14" fmla="*/ 1205948 w 1287289"/>
              <a:gd name="connsiteY14" fmla="*/ 940904 h 1060174"/>
              <a:gd name="connsiteX15" fmla="*/ 1232453 w 1287289"/>
              <a:gd name="connsiteY15" fmla="*/ 967408 h 1060174"/>
              <a:gd name="connsiteX16" fmla="*/ 1272209 w 1287289"/>
              <a:gd name="connsiteY16" fmla="*/ 980661 h 1060174"/>
              <a:gd name="connsiteX17" fmla="*/ 1285461 w 1287289"/>
              <a:gd name="connsiteY17" fmla="*/ 1020417 h 1060174"/>
              <a:gd name="connsiteX18" fmla="*/ 1152940 w 1287289"/>
              <a:gd name="connsiteY18" fmla="*/ 1060174 h 1060174"/>
              <a:gd name="connsiteX19" fmla="*/ 834887 w 1287289"/>
              <a:gd name="connsiteY19" fmla="*/ 1046922 h 1060174"/>
              <a:gd name="connsiteX20" fmla="*/ 755374 w 1287289"/>
              <a:gd name="connsiteY20" fmla="*/ 1020417 h 1060174"/>
              <a:gd name="connsiteX21" fmla="*/ 662609 w 1287289"/>
              <a:gd name="connsiteY21" fmla="*/ 1007165 h 1060174"/>
              <a:gd name="connsiteX22" fmla="*/ 622853 w 1287289"/>
              <a:gd name="connsiteY22" fmla="*/ 980661 h 1060174"/>
              <a:gd name="connsiteX23" fmla="*/ 609600 w 1287289"/>
              <a:gd name="connsiteY23" fmla="*/ 940904 h 1060174"/>
              <a:gd name="connsiteX24" fmla="*/ 583096 w 1287289"/>
              <a:gd name="connsiteY24" fmla="*/ 901148 h 1060174"/>
              <a:gd name="connsiteX25" fmla="*/ 569844 w 1287289"/>
              <a:gd name="connsiteY25" fmla="*/ 861391 h 1060174"/>
              <a:gd name="connsiteX26" fmla="*/ 556592 w 1287289"/>
              <a:gd name="connsiteY26" fmla="*/ 755374 h 1060174"/>
              <a:gd name="connsiteX27" fmla="*/ 477079 w 1287289"/>
              <a:gd name="connsiteY27" fmla="*/ 649356 h 1060174"/>
              <a:gd name="connsiteX28" fmla="*/ 450574 w 1287289"/>
              <a:gd name="connsiteY28" fmla="*/ 609600 h 1060174"/>
              <a:gd name="connsiteX29" fmla="*/ 384313 w 1287289"/>
              <a:gd name="connsiteY29" fmla="*/ 556591 h 1060174"/>
              <a:gd name="connsiteX30" fmla="*/ 344557 w 1287289"/>
              <a:gd name="connsiteY30" fmla="*/ 543339 h 1060174"/>
              <a:gd name="connsiteX31" fmla="*/ 304800 w 1287289"/>
              <a:gd name="connsiteY31" fmla="*/ 516835 h 1060174"/>
              <a:gd name="connsiteX32" fmla="*/ 278296 w 1287289"/>
              <a:gd name="connsiteY32" fmla="*/ 490330 h 1060174"/>
              <a:gd name="connsiteX33" fmla="*/ 198783 w 1287289"/>
              <a:gd name="connsiteY33" fmla="*/ 463826 h 1060174"/>
              <a:gd name="connsiteX34" fmla="*/ 106018 w 1287289"/>
              <a:gd name="connsiteY34" fmla="*/ 437322 h 1060174"/>
              <a:gd name="connsiteX35" fmla="*/ 66261 w 1287289"/>
              <a:gd name="connsiteY35" fmla="*/ 424069 h 1060174"/>
              <a:gd name="connsiteX36" fmla="*/ 39757 w 1287289"/>
              <a:gd name="connsiteY36" fmla="*/ 384313 h 1060174"/>
              <a:gd name="connsiteX37" fmla="*/ 13253 w 1287289"/>
              <a:gd name="connsiteY37" fmla="*/ 357808 h 1060174"/>
              <a:gd name="connsiteX38" fmla="*/ 0 w 1287289"/>
              <a:gd name="connsiteY38" fmla="*/ 304800 h 1060174"/>
              <a:gd name="connsiteX39" fmla="*/ 13253 w 1287289"/>
              <a:gd name="connsiteY39" fmla="*/ 119269 h 1060174"/>
              <a:gd name="connsiteX40" fmla="*/ 53009 w 1287289"/>
              <a:gd name="connsiteY40" fmla="*/ 66261 h 1060174"/>
              <a:gd name="connsiteX41" fmla="*/ 132522 w 1287289"/>
              <a:gd name="connsiteY41" fmla="*/ 39756 h 1060174"/>
              <a:gd name="connsiteX42" fmla="*/ 212035 w 1287289"/>
              <a:gd name="connsiteY42" fmla="*/ 0 h 1060174"/>
              <a:gd name="connsiteX43" fmla="*/ 318053 w 1287289"/>
              <a:gd name="connsiteY43" fmla="*/ 13252 h 1060174"/>
              <a:gd name="connsiteX44" fmla="*/ 357809 w 1287289"/>
              <a:gd name="connsiteY44" fmla="*/ 39756 h 1060174"/>
              <a:gd name="connsiteX45" fmla="*/ 371061 w 1287289"/>
              <a:gd name="connsiteY45" fmla="*/ 79513 h 106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87289" h="1060174">
                <a:moveTo>
                  <a:pt x="371061" y="79513"/>
                </a:moveTo>
                <a:lnTo>
                  <a:pt x="371061" y="79513"/>
                </a:lnTo>
                <a:cubicBezTo>
                  <a:pt x="384313" y="119269"/>
                  <a:pt x="393257" y="160732"/>
                  <a:pt x="410818" y="198782"/>
                </a:cubicBezTo>
                <a:cubicBezTo>
                  <a:pt x="434481" y="250052"/>
                  <a:pt x="450692" y="249982"/>
                  <a:pt x="490331" y="278295"/>
                </a:cubicBezTo>
                <a:cubicBezTo>
                  <a:pt x="560534" y="328440"/>
                  <a:pt x="518580" y="309799"/>
                  <a:pt x="583096" y="331304"/>
                </a:cubicBezTo>
                <a:cubicBezTo>
                  <a:pt x="596348" y="344556"/>
                  <a:pt x="607259" y="360665"/>
                  <a:pt x="622853" y="371061"/>
                </a:cubicBezTo>
                <a:cubicBezTo>
                  <a:pt x="769817" y="469038"/>
                  <a:pt x="545976" y="285705"/>
                  <a:pt x="702366" y="410817"/>
                </a:cubicBezTo>
                <a:cubicBezTo>
                  <a:pt x="743373" y="443623"/>
                  <a:pt x="717807" y="433250"/>
                  <a:pt x="755374" y="477078"/>
                </a:cubicBezTo>
                <a:cubicBezTo>
                  <a:pt x="755382" y="477087"/>
                  <a:pt x="861383" y="583086"/>
                  <a:pt x="861392" y="583095"/>
                </a:cubicBezTo>
                <a:lnTo>
                  <a:pt x="954157" y="675861"/>
                </a:lnTo>
                <a:lnTo>
                  <a:pt x="993913" y="715617"/>
                </a:lnTo>
                <a:cubicBezTo>
                  <a:pt x="1002748" y="724452"/>
                  <a:pt x="1010022" y="735191"/>
                  <a:pt x="1020418" y="742122"/>
                </a:cubicBezTo>
                <a:cubicBezTo>
                  <a:pt x="1033670" y="750957"/>
                  <a:pt x="1047737" y="758677"/>
                  <a:pt x="1060174" y="768626"/>
                </a:cubicBezTo>
                <a:cubicBezTo>
                  <a:pt x="1118957" y="815652"/>
                  <a:pt x="1054882" y="789838"/>
                  <a:pt x="1139687" y="874643"/>
                </a:cubicBezTo>
                <a:lnTo>
                  <a:pt x="1205948" y="940904"/>
                </a:lnTo>
                <a:cubicBezTo>
                  <a:pt x="1214783" y="949739"/>
                  <a:pt x="1220600" y="963457"/>
                  <a:pt x="1232453" y="967408"/>
                </a:cubicBezTo>
                <a:lnTo>
                  <a:pt x="1272209" y="980661"/>
                </a:lnTo>
                <a:cubicBezTo>
                  <a:pt x="1276626" y="993913"/>
                  <a:pt x="1292648" y="1008439"/>
                  <a:pt x="1285461" y="1020417"/>
                </a:cubicBezTo>
                <a:cubicBezTo>
                  <a:pt x="1268340" y="1048952"/>
                  <a:pt x="1170439" y="1057258"/>
                  <a:pt x="1152940" y="1060174"/>
                </a:cubicBezTo>
                <a:cubicBezTo>
                  <a:pt x="1046922" y="1055757"/>
                  <a:pt x="940470" y="1057480"/>
                  <a:pt x="834887" y="1046922"/>
                </a:cubicBezTo>
                <a:cubicBezTo>
                  <a:pt x="807088" y="1044142"/>
                  <a:pt x="783031" y="1024368"/>
                  <a:pt x="755374" y="1020417"/>
                </a:cubicBezTo>
                <a:lnTo>
                  <a:pt x="662609" y="1007165"/>
                </a:lnTo>
                <a:cubicBezTo>
                  <a:pt x="649357" y="998330"/>
                  <a:pt x="632802" y="993098"/>
                  <a:pt x="622853" y="980661"/>
                </a:cubicBezTo>
                <a:cubicBezTo>
                  <a:pt x="614126" y="969753"/>
                  <a:pt x="615847" y="953398"/>
                  <a:pt x="609600" y="940904"/>
                </a:cubicBezTo>
                <a:cubicBezTo>
                  <a:pt x="602477" y="926659"/>
                  <a:pt x="591931" y="914400"/>
                  <a:pt x="583096" y="901148"/>
                </a:cubicBezTo>
                <a:cubicBezTo>
                  <a:pt x="578679" y="887896"/>
                  <a:pt x="572343" y="875135"/>
                  <a:pt x="569844" y="861391"/>
                </a:cubicBezTo>
                <a:cubicBezTo>
                  <a:pt x="563473" y="826351"/>
                  <a:pt x="568570" y="788913"/>
                  <a:pt x="556592" y="755374"/>
                </a:cubicBezTo>
                <a:cubicBezTo>
                  <a:pt x="526767" y="671864"/>
                  <a:pt x="514295" y="695876"/>
                  <a:pt x="477079" y="649356"/>
                </a:cubicBezTo>
                <a:cubicBezTo>
                  <a:pt x="467129" y="636919"/>
                  <a:pt x="460524" y="622037"/>
                  <a:pt x="450574" y="609600"/>
                </a:cubicBezTo>
                <a:cubicBezTo>
                  <a:pt x="434137" y="589054"/>
                  <a:pt x="407277" y="568073"/>
                  <a:pt x="384313" y="556591"/>
                </a:cubicBezTo>
                <a:cubicBezTo>
                  <a:pt x="371819" y="550344"/>
                  <a:pt x="357051" y="549586"/>
                  <a:pt x="344557" y="543339"/>
                </a:cubicBezTo>
                <a:cubicBezTo>
                  <a:pt x="330311" y="536216"/>
                  <a:pt x="317237" y="526785"/>
                  <a:pt x="304800" y="516835"/>
                </a:cubicBezTo>
                <a:cubicBezTo>
                  <a:pt x="295044" y="509030"/>
                  <a:pt x="289471" y="495918"/>
                  <a:pt x="278296" y="490330"/>
                </a:cubicBezTo>
                <a:cubicBezTo>
                  <a:pt x="253308" y="477836"/>
                  <a:pt x="225287" y="472661"/>
                  <a:pt x="198783" y="463826"/>
                </a:cubicBezTo>
                <a:cubicBezTo>
                  <a:pt x="103442" y="432046"/>
                  <a:pt x="222525" y="470610"/>
                  <a:pt x="106018" y="437322"/>
                </a:cubicBezTo>
                <a:cubicBezTo>
                  <a:pt x="92586" y="433484"/>
                  <a:pt x="79513" y="428487"/>
                  <a:pt x="66261" y="424069"/>
                </a:cubicBezTo>
                <a:cubicBezTo>
                  <a:pt x="57426" y="410817"/>
                  <a:pt x="49706" y="396750"/>
                  <a:pt x="39757" y="384313"/>
                </a:cubicBezTo>
                <a:cubicBezTo>
                  <a:pt x="31952" y="374557"/>
                  <a:pt x="18841" y="368983"/>
                  <a:pt x="13253" y="357808"/>
                </a:cubicBezTo>
                <a:cubicBezTo>
                  <a:pt x="5108" y="341518"/>
                  <a:pt x="4418" y="322469"/>
                  <a:pt x="0" y="304800"/>
                </a:cubicBezTo>
                <a:cubicBezTo>
                  <a:pt x="4418" y="242956"/>
                  <a:pt x="-197" y="179794"/>
                  <a:pt x="13253" y="119269"/>
                </a:cubicBezTo>
                <a:cubicBezTo>
                  <a:pt x="18044" y="97708"/>
                  <a:pt x="34632" y="78513"/>
                  <a:pt x="53009" y="66261"/>
                </a:cubicBezTo>
                <a:cubicBezTo>
                  <a:pt x="76255" y="50764"/>
                  <a:pt x="109276" y="55253"/>
                  <a:pt x="132522" y="39756"/>
                </a:cubicBezTo>
                <a:cubicBezTo>
                  <a:pt x="183902" y="5504"/>
                  <a:pt x="157169" y="18289"/>
                  <a:pt x="212035" y="0"/>
                </a:cubicBezTo>
                <a:cubicBezTo>
                  <a:pt x="247374" y="4417"/>
                  <a:pt x="283694" y="3881"/>
                  <a:pt x="318053" y="13252"/>
                </a:cubicBezTo>
                <a:cubicBezTo>
                  <a:pt x="333419" y="17443"/>
                  <a:pt x="347860" y="27319"/>
                  <a:pt x="357809" y="39756"/>
                </a:cubicBezTo>
                <a:cubicBezTo>
                  <a:pt x="392967" y="83704"/>
                  <a:pt x="368852" y="72887"/>
                  <a:pt x="371061" y="795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226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6F095-D4BA-4B49-A334-F4C8A6113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Pathophysiology-Osteomyelitis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4F7BC-3258-47F8-998D-4A4134686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3200" dirty="0"/>
              <a:t>Illness, malnutrition, and inadequacy of the immune system</a:t>
            </a:r>
          </a:p>
          <a:p>
            <a:r>
              <a:rPr lang="en-IN" sz="3200" dirty="0">
                <a:latin typeface="MinionPro-Regular"/>
              </a:rPr>
              <a:t>Bacteraemia is common— 25% after simple tooth brushings</a:t>
            </a:r>
          </a:p>
          <a:p>
            <a:r>
              <a:rPr lang="en-IN" sz="3200" dirty="0">
                <a:latin typeface="MinionPro-Regular"/>
              </a:rPr>
              <a:t>Bones and joints produce inflammatory and immune responses to infection.</a:t>
            </a:r>
          </a:p>
          <a:p>
            <a:r>
              <a:rPr lang="en-IN" sz="3200" dirty="0">
                <a:latin typeface="MinionPro-Regular"/>
              </a:rPr>
              <a:t>Occurs when an adequate number of a sufficiently virulent organism overcomes the host’s natural defences</a:t>
            </a:r>
          </a:p>
          <a:p>
            <a:endParaRPr lang="en-IN" dirty="0">
              <a:latin typeface="MinionPro-Regular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69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2F3F1-9F3D-4B1C-848A-0151E52E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Type II, superficial osteomyelitis; limited to bone surface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11BAD9-054E-4563-820F-6678B3119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6755" y="2724067"/>
            <a:ext cx="2638489" cy="25544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A6D9EFC-610E-4943-B6A7-59D439C2690B}"/>
                  </a:ext>
                </a:extLst>
              </p14:cNvPr>
              <p14:cNvContentPartPr/>
              <p14:nvPr/>
            </p14:nvContentPartPr>
            <p14:xfrm>
              <a:off x="6174835" y="2981682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A6D9EFC-610E-4943-B6A7-59D439C269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6195" y="29726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2F19ED0-94E3-4392-B855-7B041F3BDC3F}"/>
                  </a:ext>
                </a:extLst>
              </p14:cNvPr>
              <p14:cNvContentPartPr/>
              <p14:nvPr/>
            </p14:nvContentPartPr>
            <p14:xfrm>
              <a:off x="6208315" y="3016242"/>
              <a:ext cx="657360" cy="391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2F19ED0-94E3-4392-B855-7B041F3BDC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9675" y="3007242"/>
                <a:ext cx="675000" cy="40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39885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8508B-A175-441D-9986-237494280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Type III -localized osteomyelitis, full thickness of cortex is involved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E6D9FC-766F-49A5-A7F7-6857BE2C6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8904" y="1903024"/>
            <a:ext cx="3393767" cy="3379551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8DD73C1-8948-4565-B2E5-4BCAFAFB66B4}"/>
              </a:ext>
            </a:extLst>
          </p:cNvPr>
          <p:cNvSpPr/>
          <p:nvPr/>
        </p:nvSpPr>
        <p:spPr>
          <a:xfrm>
            <a:off x="5353878" y="2345635"/>
            <a:ext cx="967409" cy="1060174"/>
          </a:xfrm>
          <a:custGeom>
            <a:avLst/>
            <a:gdLst>
              <a:gd name="connsiteX0" fmla="*/ 675861 w 967409"/>
              <a:gd name="connsiteY0" fmla="*/ 0 h 1060174"/>
              <a:gd name="connsiteX1" fmla="*/ 530087 w 967409"/>
              <a:gd name="connsiteY1" fmla="*/ 265043 h 1060174"/>
              <a:gd name="connsiteX2" fmla="*/ 238539 w 967409"/>
              <a:gd name="connsiteY2" fmla="*/ 318052 h 1060174"/>
              <a:gd name="connsiteX3" fmla="*/ 145774 w 967409"/>
              <a:gd name="connsiteY3" fmla="*/ 278295 h 1060174"/>
              <a:gd name="connsiteX4" fmla="*/ 0 w 967409"/>
              <a:gd name="connsiteY4" fmla="*/ 450574 h 1060174"/>
              <a:gd name="connsiteX5" fmla="*/ 0 w 967409"/>
              <a:gd name="connsiteY5" fmla="*/ 742122 h 1060174"/>
              <a:gd name="connsiteX6" fmla="*/ 212035 w 967409"/>
              <a:gd name="connsiteY6" fmla="*/ 861391 h 1060174"/>
              <a:gd name="connsiteX7" fmla="*/ 371061 w 967409"/>
              <a:gd name="connsiteY7" fmla="*/ 1020417 h 1060174"/>
              <a:gd name="connsiteX8" fmla="*/ 675861 w 967409"/>
              <a:gd name="connsiteY8" fmla="*/ 1060174 h 1060174"/>
              <a:gd name="connsiteX9" fmla="*/ 861392 w 967409"/>
              <a:gd name="connsiteY9" fmla="*/ 1060174 h 1060174"/>
              <a:gd name="connsiteX10" fmla="*/ 967409 w 967409"/>
              <a:gd name="connsiteY10" fmla="*/ 861391 h 1060174"/>
              <a:gd name="connsiteX11" fmla="*/ 940905 w 967409"/>
              <a:gd name="connsiteY11" fmla="*/ 689113 h 1060174"/>
              <a:gd name="connsiteX12" fmla="*/ 821635 w 967409"/>
              <a:gd name="connsiteY12" fmla="*/ 503582 h 1060174"/>
              <a:gd name="connsiteX13" fmla="*/ 715618 w 967409"/>
              <a:gd name="connsiteY13" fmla="*/ 357808 h 1060174"/>
              <a:gd name="connsiteX14" fmla="*/ 715618 w 967409"/>
              <a:gd name="connsiteY14" fmla="*/ 198782 h 1060174"/>
              <a:gd name="connsiteX15" fmla="*/ 795131 w 967409"/>
              <a:gd name="connsiteY15" fmla="*/ 79513 h 1060174"/>
              <a:gd name="connsiteX16" fmla="*/ 675861 w 967409"/>
              <a:gd name="connsiteY16" fmla="*/ 0 h 106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7409" h="1060174">
                <a:moveTo>
                  <a:pt x="675861" y="0"/>
                </a:moveTo>
                <a:lnTo>
                  <a:pt x="530087" y="265043"/>
                </a:lnTo>
                <a:lnTo>
                  <a:pt x="238539" y="318052"/>
                </a:lnTo>
                <a:lnTo>
                  <a:pt x="145774" y="278295"/>
                </a:lnTo>
                <a:lnTo>
                  <a:pt x="0" y="450574"/>
                </a:lnTo>
                <a:lnTo>
                  <a:pt x="0" y="742122"/>
                </a:lnTo>
                <a:lnTo>
                  <a:pt x="212035" y="861391"/>
                </a:lnTo>
                <a:lnTo>
                  <a:pt x="371061" y="1020417"/>
                </a:lnTo>
                <a:lnTo>
                  <a:pt x="675861" y="1060174"/>
                </a:lnTo>
                <a:lnTo>
                  <a:pt x="861392" y="1060174"/>
                </a:lnTo>
                <a:lnTo>
                  <a:pt x="967409" y="861391"/>
                </a:lnTo>
                <a:lnTo>
                  <a:pt x="940905" y="689113"/>
                </a:lnTo>
                <a:lnTo>
                  <a:pt x="821635" y="503582"/>
                </a:lnTo>
                <a:lnTo>
                  <a:pt x="715618" y="357808"/>
                </a:lnTo>
                <a:lnTo>
                  <a:pt x="715618" y="198782"/>
                </a:lnTo>
                <a:lnTo>
                  <a:pt x="795131" y="79513"/>
                </a:lnTo>
                <a:lnTo>
                  <a:pt x="675861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3441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BB7C-36F8-4421-B43C-FFF2BFA2D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55017" cy="1325563"/>
          </a:xfrm>
        </p:spPr>
        <p:txBody>
          <a:bodyPr>
            <a:normAutofit/>
          </a:bodyPr>
          <a:lstStyle/>
          <a:p>
            <a:r>
              <a:rPr lang="en-IN" dirty="0"/>
              <a:t>Type IV, diffuse osteomyelitis; entire circumference of the bone is involved.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189A90-E9FC-4E44-996F-B4A425CEE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192" y="2391554"/>
            <a:ext cx="3426340" cy="3285619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8138A60-BBBF-4813-801D-7E59FF9395DC}"/>
              </a:ext>
            </a:extLst>
          </p:cNvPr>
          <p:cNvSpPr/>
          <p:nvPr/>
        </p:nvSpPr>
        <p:spPr>
          <a:xfrm>
            <a:off x="5009322" y="2716696"/>
            <a:ext cx="1643269" cy="1537252"/>
          </a:xfrm>
          <a:custGeom>
            <a:avLst/>
            <a:gdLst>
              <a:gd name="connsiteX0" fmla="*/ 1192695 w 1643269"/>
              <a:gd name="connsiteY0" fmla="*/ 66261 h 1537252"/>
              <a:gd name="connsiteX1" fmla="*/ 1113182 w 1643269"/>
              <a:gd name="connsiteY1" fmla="*/ 225287 h 1537252"/>
              <a:gd name="connsiteX2" fmla="*/ 993913 w 1643269"/>
              <a:gd name="connsiteY2" fmla="*/ 344556 h 1537252"/>
              <a:gd name="connsiteX3" fmla="*/ 861391 w 1643269"/>
              <a:gd name="connsiteY3" fmla="*/ 410817 h 1537252"/>
              <a:gd name="connsiteX4" fmla="*/ 742121 w 1643269"/>
              <a:gd name="connsiteY4" fmla="*/ 437321 h 1537252"/>
              <a:gd name="connsiteX5" fmla="*/ 622852 w 1643269"/>
              <a:gd name="connsiteY5" fmla="*/ 490330 h 1537252"/>
              <a:gd name="connsiteX6" fmla="*/ 437321 w 1643269"/>
              <a:gd name="connsiteY6" fmla="*/ 543339 h 1537252"/>
              <a:gd name="connsiteX7" fmla="*/ 397565 w 1643269"/>
              <a:gd name="connsiteY7" fmla="*/ 702365 h 1537252"/>
              <a:gd name="connsiteX8" fmla="*/ 238539 w 1643269"/>
              <a:gd name="connsiteY8" fmla="*/ 781878 h 1537252"/>
              <a:gd name="connsiteX9" fmla="*/ 106017 w 1643269"/>
              <a:gd name="connsiteY9" fmla="*/ 808382 h 1537252"/>
              <a:gd name="connsiteX10" fmla="*/ 0 w 1643269"/>
              <a:gd name="connsiteY10" fmla="*/ 861391 h 1537252"/>
              <a:gd name="connsiteX11" fmla="*/ 132521 w 1643269"/>
              <a:gd name="connsiteY11" fmla="*/ 874643 h 1537252"/>
              <a:gd name="connsiteX12" fmla="*/ 371061 w 1643269"/>
              <a:gd name="connsiteY12" fmla="*/ 848139 h 1537252"/>
              <a:gd name="connsiteX13" fmla="*/ 516835 w 1643269"/>
              <a:gd name="connsiteY13" fmla="*/ 914400 h 1537252"/>
              <a:gd name="connsiteX14" fmla="*/ 636104 w 1643269"/>
              <a:gd name="connsiteY14" fmla="*/ 1020417 h 1537252"/>
              <a:gd name="connsiteX15" fmla="*/ 808382 w 1643269"/>
              <a:gd name="connsiteY15" fmla="*/ 1046921 h 1537252"/>
              <a:gd name="connsiteX16" fmla="*/ 980661 w 1643269"/>
              <a:gd name="connsiteY16" fmla="*/ 1086678 h 1537252"/>
              <a:gd name="connsiteX17" fmla="*/ 1073426 w 1643269"/>
              <a:gd name="connsiteY17" fmla="*/ 1113182 h 1537252"/>
              <a:gd name="connsiteX18" fmla="*/ 1205948 w 1643269"/>
              <a:gd name="connsiteY18" fmla="*/ 1113182 h 1537252"/>
              <a:gd name="connsiteX19" fmla="*/ 1325217 w 1643269"/>
              <a:gd name="connsiteY19" fmla="*/ 1232452 h 1537252"/>
              <a:gd name="connsiteX20" fmla="*/ 1417982 w 1643269"/>
              <a:gd name="connsiteY20" fmla="*/ 1470991 h 1537252"/>
              <a:gd name="connsiteX21" fmla="*/ 1497495 w 1643269"/>
              <a:gd name="connsiteY21" fmla="*/ 1537252 h 1537252"/>
              <a:gd name="connsiteX22" fmla="*/ 1643269 w 1643269"/>
              <a:gd name="connsiteY22" fmla="*/ 1510747 h 1537252"/>
              <a:gd name="connsiteX23" fmla="*/ 1524000 w 1643269"/>
              <a:gd name="connsiteY23" fmla="*/ 1338469 h 1537252"/>
              <a:gd name="connsiteX24" fmla="*/ 1404730 w 1643269"/>
              <a:gd name="connsiteY24" fmla="*/ 1113182 h 1537252"/>
              <a:gd name="connsiteX25" fmla="*/ 1431235 w 1643269"/>
              <a:gd name="connsiteY25" fmla="*/ 901147 h 1537252"/>
              <a:gd name="connsiteX26" fmla="*/ 1431235 w 1643269"/>
              <a:gd name="connsiteY26" fmla="*/ 636104 h 1537252"/>
              <a:gd name="connsiteX27" fmla="*/ 1338469 w 1643269"/>
              <a:gd name="connsiteY27" fmla="*/ 437321 h 1537252"/>
              <a:gd name="connsiteX28" fmla="*/ 1272208 w 1643269"/>
              <a:gd name="connsiteY28" fmla="*/ 331304 h 1537252"/>
              <a:gd name="connsiteX29" fmla="*/ 1298713 w 1643269"/>
              <a:gd name="connsiteY29" fmla="*/ 172278 h 1537252"/>
              <a:gd name="connsiteX30" fmla="*/ 1351721 w 1643269"/>
              <a:gd name="connsiteY30" fmla="*/ 92765 h 1537252"/>
              <a:gd name="connsiteX31" fmla="*/ 1272208 w 1643269"/>
              <a:gd name="connsiteY31" fmla="*/ 0 h 153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43269" h="1537252">
                <a:moveTo>
                  <a:pt x="1192695" y="66261"/>
                </a:moveTo>
                <a:lnTo>
                  <a:pt x="1113182" y="225287"/>
                </a:lnTo>
                <a:lnTo>
                  <a:pt x="993913" y="344556"/>
                </a:lnTo>
                <a:lnTo>
                  <a:pt x="861391" y="410817"/>
                </a:lnTo>
                <a:lnTo>
                  <a:pt x="742121" y="437321"/>
                </a:lnTo>
                <a:lnTo>
                  <a:pt x="622852" y="490330"/>
                </a:lnTo>
                <a:lnTo>
                  <a:pt x="437321" y="543339"/>
                </a:lnTo>
                <a:lnTo>
                  <a:pt x="397565" y="702365"/>
                </a:lnTo>
                <a:lnTo>
                  <a:pt x="238539" y="781878"/>
                </a:lnTo>
                <a:lnTo>
                  <a:pt x="106017" y="808382"/>
                </a:lnTo>
                <a:lnTo>
                  <a:pt x="0" y="861391"/>
                </a:lnTo>
                <a:lnTo>
                  <a:pt x="132521" y="874643"/>
                </a:lnTo>
                <a:lnTo>
                  <a:pt x="371061" y="848139"/>
                </a:lnTo>
                <a:lnTo>
                  <a:pt x="516835" y="914400"/>
                </a:lnTo>
                <a:lnTo>
                  <a:pt x="636104" y="1020417"/>
                </a:lnTo>
                <a:lnTo>
                  <a:pt x="808382" y="1046921"/>
                </a:lnTo>
                <a:lnTo>
                  <a:pt x="980661" y="1086678"/>
                </a:lnTo>
                <a:lnTo>
                  <a:pt x="1073426" y="1113182"/>
                </a:lnTo>
                <a:lnTo>
                  <a:pt x="1205948" y="1113182"/>
                </a:lnTo>
                <a:lnTo>
                  <a:pt x="1325217" y="1232452"/>
                </a:lnTo>
                <a:lnTo>
                  <a:pt x="1417982" y="1470991"/>
                </a:lnTo>
                <a:lnTo>
                  <a:pt x="1497495" y="1537252"/>
                </a:lnTo>
                <a:lnTo>
                  <a:pt x="1643269" y="1510747"/>
                </a:lnTo>
                <a:lnTo>
                  <a:pt x="1524000" y="1338469"/>
                </a:lnTo>
                <a:lnTo>
                  <a:pt x="1404730" y="1113182"/>
                </a:lnTo>
                <a:lnTo>
                  <a:pt x="1431235" y="901147"/>
                </a:lnTo>
                <a:lnTo>
                  <a:pt x="1431235" y="636104"/>
                </a:lnTo>
                <a:lnTo>
                  <a:pt x="1338469" y="437321"/>
                </a:lnTo>
                <a:lnTo>
                  <a:pt x="1272208" y="331304"/>
                </a:lnTo>
                <a:lnTo>
                  <a:pt x="1298713" y="172278"/>
                </a:lnTo>
                <a:lnTo>
                  <a:pt x="1351721" y="92765"/>
                </a:lnTo>
                <a:lnTo>
                  <a:pt x="1272208" y="0"/>
                </a:lnTo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88126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B3D01-757B-4244-96E4-D449C64E6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DIAGNOSIS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21822-2E6F-47DD-A9EC-9D6D6B41B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Clinical, laboratory, and imaging studies.</a:t>
            </a:r>
          </a:p>
          <a:p>
            <a:r>
              <a:rPr lang="en-IN" dirty="0"/>
              <a:t>The “gold standard” is to obtain a biopsy specimen for histological and microbiological evaluation.</a:t>
            </a:r>
          </a:p>
        </p:txBody>
      </p:sp>
    </p:spTree>
    <p:extLst>
      <p:ext uri="{BB962C8B-B14F-4D97-AF65-F5344CB8AC3E}">
        <p14:creationId xmlns:p14="http://schemas.microsoft.com/office/powerpoint/2010/main" val="3595941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C6B91-D19E-47ED-95D5-75D80662C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tx2">
                    <a:lumMod val="50000"/>
                  </a:schemeClr>
                </a:solidFill>
              </a:rPr>
              <a:t>Physical examination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87D6E-282F-4486-80F3-A2782112C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Focus on the integrity of the skin and soft tissue</a:t>
            </a:r>
          </a:p>
          <a:p>
            <a:r>
              <a:rPr lang="en-IN" dirty="0"/>
              <a:t>Determine areas of tenderness</a:t>
            </a:r>
          </a:p>
          <a:p>
            <a:r>
              <a:rPr lang="en-IN" dirty="0"/>
              <a:t>Assess bone stability</a:t>
            </a:r>
          </a:p>
          <a:p>
            <a:r>
              <a:rPr lang="en-IN" dirty="0"/>
              <a:t>Evaluate the neurovascular status of the limb. </a:t>
            </a:r>
          </a:p>
        </p:txBody>
      </p:sp>
    </p:spTree>
    <p:extLst>
      <p:ext uri="{BB962C8B-B14F-4D97-AF65-F5344CB8AC3E}">
        <p14:creationId xmlns:p14="http://schemas.microsoft.com/office/powerpoint/2010/main" val="3605782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9977-B683-4FF7-9BD3-593BA928D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tx2">
                    <a:lumMod val="50000"/>
                  </a:schemeClr>
                </a:solidFill>
              </a:rPr>
              <a:t>Laboratory studies – Of little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30B2E-0F35-4297-A2A5-48ED5FFA0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Generally are nonspecific</a:t>
            </a:r>
          </a:p>
          <a:p>
            <a:r>
              <a:rPr lang="en-IN" dirty="0"/>
              <a:t>ESR and CRP are elevated in most patients</a:t>
            </a:r>
          </a:p>
          <a:p>
            <a:r>
              <a:rPr lang="en-IN" dirty="0"/>
              <a:t>White blood cell count is elevated in only 35%.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82351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0CA6-0AE7-4189-9839-4C64AF99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tx2">
                    <a:lumMod val="50000"/>
                  </a:schemeClr>
                </a:solidFill>
              </a:rPr>
              <a:t>Radiographs/</a:t>
            </a:r>
            <a:r>
              <a:rPr lang="en-IN" b="1" dirty="0" err="1">
                <a:solidFill>
                  <a:schemeClr val="tx2">
                    <a:lumMod val="50000"/>
                  </a:schemeClr>
                </a:solidFill>
              </a:rPr>
              <a:t>Sinugrams</a:t>
            </a:r>
            <a:endParaRPr lang="en-IN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AE9086-F78A-498F-B3D5-16E277DC4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5349" y="594072"/>
            <a:ext cx="2120625" cy="5898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EE1F09-16CA-4668-A770-9E883AC5D941}"/>
              </a:ext>
            </a:extLst>
          </p:cNvPr>
          <p:cNvSpPr txBox="1"/>
          <p:nvPr/>
        </p:nvSpPr>
        <p:spPr>
          <a:xfrm>
            <a:off x="281609" y="1895061"/>
            <a:ext cx="67950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/>
              <a:t>Cortical destruction and periosteal reaction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 err="1"/>
              <a:t>Sinugrams</a:t>
            </a:r>
            <a:r>
              <a:rPr lang="en-IN" sz="3200" dirty="0"/>
              <a:t> -helpful in locating focus of infection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67A454-E2C6-4CC5-A5CA-EAE3B185D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974" y="616543"/>
            <a:ext cx="2120625" cy="59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243CE-F91A-48A9-B323-3A9B58AE2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52C2B-EDC6-4E70-8D94-7015C13BB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Aggressive surgical debridement and dead-space management</a:t>
            </a:r>
          </a:p>
          <a:p>
            <a:r>
              <a:rPr lang="en-IN" dirty="0"/>
              <a:t>Effective antibiotic treatment.</a:t>
            </a:r>
          </a:p>
          <a:p>
            <a:r>
              <a:rPr lang="en-IN" dirty="0"/>
              <a:t>Bacteria are able to adhere to orthopaedic implants and bone matrix through various receptors. </a:t>
            </a:r>
          </a:p>
          <a:p>
            <a:r>
              <a:rPr lang="en-IN" dirty="0"/>
              <a:t>Can form a slimy coat that protects them from phagocytic cells and antibiotics-BIOFILM.</a:t>
            </a:r>
          </a:p>
          <a:p>
            <a:r>
              <a:rPr lang="en-IN" dirty="0"/>
              <a:t>Surgery is not the best option- compromised patients.</a:t>
            </a:r>
          </a:p>
        </p:txBody>
      </p:sp>
    </p:spTree>
    <p:extLst>
      <p:ext uri="{BB962C8B-B14F-4D97-AF65-F5344CB8AC3E}">
        <p14:creationId xmlns:p14="http://schemas.microsoft.com/office/powerpoint/2010/main" val="395979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5D24-3265-4A7F-B7E2-6DD407F4F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C0775-9045-46B6-A16D-11E5AF205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Antibiotics alone rarely can eradicate the infection. </a:t>
            </a:r>
          </a:p>
          <a:p>
            <a:r>
              <a:rPr lang="en-IN" dirty="0"/>
              <a:t>Surgery consists of sequestrectomy and resection of scarred and infected bone and soft tissue.</a:t>
            </a:r>
          </a:p>
          <a:p>
            <a:r>
              <a:rPr lang="en-IN" dirty="0"/>
              <a:t>Debridement often leaves a large dead space </a:t>
            </a:r>
          </a:p>
          <a:p>
            <a:r>
              <a:rPr lang="en-IN" dirty="0"/>
              <a:t>Dead space must be managed- prevent recurrence </a:t>
            </a:r>
          </a:p>
          <a:p>
            <a:r>
              <a:rPr lang="en-IN" dirty="0"/>
              <a:t>Significant bone loss that may result in bony instability.</a:t>
            </a:r>
          </a:p>
          <a:p>
            <a:pPr marL="0" indent="0" algn="ctr">
              <a:buNone/>
            </a:pPr>
            <a:r>
              <a:rPr lang="en-IN" sz="3600" dirty="0">
                <a:solidFill>
                  <a:srgbClr val="FF0000"/>
                </a:solidFill>
              </a:rPr>
              <a:t>Appropriate reconstruction of the bone and soft tissue defects is required</a:t>
            </a:r>
          </a:p>
        </p:txBody>
      </p:sp>
    </p:spTree>
    <p:extLst>
      <p:ext uri="{BB962C8B-B14F-4D97-AF65-F5344CB8AC3E}">
        <p14:creationId xmlns:p14="http://schemas.microsoft.com/office/powerpoint/2010/main" val="271161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FE7D7-A1E1-4DA7-B4B1-19D6255A4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E802AB-9067-4359-B9F3-DED01A9EB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0714" y="531797"/>
            <a:ext cx="3371804" cy="5300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DDCCC7-C5CC-497D-A2D3-E37A76049D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11"/>
          <a:stretch/>
        </p:blipFill>
        <p:spPr>
          <a:xfrm>
            <a:off x="2000406" y="531798"/>
            <a:ext cx="3613449" cy="555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4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AE3ED-10D3-4166-A23F-A12A71A3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solidFill>
                  <a:schemeClr val="accent1">
                    <a:lumMod val="50000"/>
                  </a:schemeClr>
                </a:solidFill>
              </a:rPr>
              <a:t>Progress of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1EF6-2D2C-4D5F-BDA7-BF8508BAD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2" y="185213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IN" dirty="0"/>
              <a:t>Purulent material works its way -</a:t>
            </a:r>
            <a:r>
              <a:rPr lang="en-IN" dirty="0" err="1"/>
              <a:t>haversian</a:t>
            </a:r>
            <a:r>
              <a:rPr lang="en-IN" dirty="0"/>
              <a:t> system and Volkmann canals</a:t>
            </a:r>
          </a:p>
          <a:p>
            <a:pPr marL="0" indent="0" algn="ctr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dirty="0"/>
              <a:t> lifts the periosteum </a:t>
            </a:r>
          </a:p>
          <a:p>
            <a:pPr marL="0" indent="0" algn="ctr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dirty="0"/>
              <a:t>necrosis of cortical bone</a:t>
            </a:r>
          </a:p>
          <a:p>
            <a:pPr marL="0" indent="0" algn="ctr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dirty="0"/>
              <a:t>Sequestrum</a:t>
            </a:r>
          </a:p>
          <a:p>
            <a:pPr marL="0" indent="0" algn="ctr">
              <a:buNone/>
            </a:pPr>
            <a:r>
              <a:rPr lang="en-IN" dirty="0"/>
              <a:t>(</a:t>
            </a:r>
            <a:r>
              <a:rPr lang="en-IN" dirty="0" err="1"/>
              <a:t>Harbor</a:t>
            </a:r>
            <a:r>
              <a:rPr lang="en-IN" dirty="0"/>
              <a:t> bacteria </a:t>
            </a:r>
          </a:p>
          <a:p>
            <a:pPr marL="0" indent="0" algn="ctr">
              <a:buNone/>
            </a:pPr>
            <a:r>
              <a:rPr lang="en-IN" dirty="0"/>
              <a:t>Antibiotics and inflammatory cells cannot adequately access)</a:t>
            </a:r>
          </a:p>
          <a:p>
            <a:pPr marL="0" indent="0" algn="ctr">
              <a:buNone/>
            </a:pPr>
            <a:r>
              <a:rPr lang="en-IN" dirty="0"/>
              <a:t> </a:t>
            </a:r>
          </a:p>
          <a:p>
            <a:pPr marL="0" indent="0" algn="ctr">
              <a:buNone/>
            </a:pPr>
            <a:r>
              <a:rPr lang="en-IN" dirty="0"/>
              <a:t>failure of medical treatment of osteomyelitis.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F53839-177C-4901-85FA-FB5EFEF50402}"/>
              </a:ext>
            </a:extLst>
          </p:cNvPr>
          <p:cNvCxnSpPr/>
          <p:nvPr/>
        </p:nvCxnSpPr>
        <p:spPr>
          <a:xfrm>
            <a:off x="6096000" y="2160104"/>
            <a:ext cx="0" cy="371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06070F-81B8-4EA8-AD32-6E265BCBBE60}"/>
              </a:ext>
            </a:extLst>
          </p:cNvPr>
          <p:cNvCxnSpPr/>
          <p:nvPr/>
        </p:nvCxnSpPr>
        <p:spPr>
          <a:xfrm>
            <a:off x="6096000" y="2941983"/>
            <a:ext cx="0" cy="487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3D4976-BCDF-4B8B-A73E-DE72DCC032E7}"/>
              </a:ext>
            </a:extLst>
          </p:cNvPr>
          <p:cNvCxnSpPr/>
          <p:nvPr/>
        </p:nvCxnSpPr>
        <p:spPr>
          <a:xfrm>
            <a:off x="6096000" y="3657600"/>
            <a:ext cx="0" cy="543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EC6B62-0499-4A3E-BA2E-7C4C3B968171}"/>
              </a:ext>
            </a:extLst>
          </p:cNvPr>
          <p:cNvCxnSpPr>
            <a:cxnSpLocks/>
          </p:cNvCxnSpPr>
          <p:nvPr/>
        </p:nvCxnSpPr>
        <p:spPr>
          <a:xfrm>
            <a:off x="6109252" y="5208105"/>
            <a:ext cx="0" cy="410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98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B498-DF30-4037-AE5A-BB3A94AB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052" y="2675731"/>
            <a:ext cx="10515600" cy="1325563"/>
          </a:xfrm>
        </p:spPr>
        <p:txBody>
          <a:bodyPr/>
          <a:lstStyle/>
          <a:p>
            <a:r>
              <a:rPr lang="en-IN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6BFA3-9CF6-4A57-A9D8-8F17E13F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593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CF67B-5999-4A1F-B074-B5F95FB0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7C5542-E9B3-4F4C-B7DF-6531FB93C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8817" y="438705"/>
            <a:ext cx="4247707" cy="573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97036-612A-4B06-9079-1491D72A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ACUTE OSTEOMYELITIS- Overview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15070-2469-4147-9234-4EAE986E5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Devastating disease that affects largely previously healthy children</a:t>
            </a:r>
          </a:p>
          <a:p>
            <a:r>
              <a:rPr lang="en-US" dirty="0"/>
              <a:t>Requires careful clinical evaluation</a:t>
            </a:r>
          </a:p>
          <a:p>
            <a:r>
              <a:rPr lang="en-US" dirty="0"/>
              <a:t>High index of suspicion as it is an uncommon.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320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8B6D-CEC2-4879-91D9-A6847C60D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Introduction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39B55-DB69-49DB-B257-6861DDEF8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662" y="1573834"/>
            <a:ext cx="6372225" cy="4351338"/>
          </a:xfrm>
        </p:spPr>
        <p:txBody>
          <a:bodyPr>
            <a:normAutofit/>
          </a:bodyPr>
          <a:lstStyle/>
          <a:p>
            <a:r>
              <a:rPr lang="en-IN" dirty="0"/>
              <a:t>Inflammation of bone caused by pyogenic organisms</a:t>
            </a:r>
          </a:p>
          <a:p>
            <a:r>
              <a:rPr lang="en-IN" dirty="0"/>
              <a:t>Typically the duration &lt; 2 weeks.</a:t>
            </a:r>
          </a:p>
          <a:p>
            <a:r>
              <a:rPr lang="en-IN" dirty="0"/>
              <a:t>Haematogenous spread is the route </a:t>
            </a:r>
          </a:p>
          <a:p>
            <a:r>
              <a:rPr lang="en-IN" dirty="0"/>
              <a:t>Affecting the metaphysis of long bones</a:t>
            </a:r>
          </a:p>
          <a:p>
            <a:r>
              <a:rPr lang="en-IN" dirty="0"/>
              <a:t>Femur and tibia are most commonly affected (27% and 26%)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258097-5C96-466A-B790-E2818C483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61" y="465483"/>
            <a:ext cx="48482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0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FDF5C-0873-4D9D-852F-D03BC462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Causative organism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9D58-49A9-4D69-9B71-85C273680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i="1" dirty="0">
                <a:effectLst/>
              </a:rPr>
              <a:t>Staphylococcus aureus(70-90%) , Streptococcus</a:t>
            </a:r>
            <a:r>
              <a:rPr lang="en-IN" dirty="0">
                <a:effectLst/>
              </a:rPr>
              <a:t> species, Enterobacteriaceae,</a:t>
            </a:r>
            <a:r>
              <a:rPr lang="en-US" i="1" dirty="0" err="1"/>
              <a:t>Kingella</a:t>
            </a:r>
            <a:r>
              <a:rPr lang="en-US" i="1" dirty="0"/>
              <a:t> </a:t>
            </a:r>
            <a:r>
              <a:rPr lang="en-US" i="1" dirty="0" err="1"/>
              <a:t>kingae</a:t>
            </a:r>
            <a:endParaRPr lang="en-US" i="1" dirty="0"/>
          </a:p>
          <a:p>
            <a:r>
              <a:rPr lang="en-US" i="1" dirty="0"/>
              <a:t>D</a:t>
            </a:r>
            <a:r>
              <a:rPr lang="en-US" dirty="0"/>
              <a:t>ramatic increase in community-associated </a:t>
            </a:r>
            <a:r>
              <a:rPr lang="en-US" i="1" dirty="0"/>
              <a:t>Methicillin-resistant Staphylococcus aureus</a:t>
            </a:r>
            <a:r>
              <a:rPr lang="en-US" dirty="0"/>
              <a:t> (MRSA) infections-</a:t>
            </a:r>
            <a:r>
              <a:rPr lang="en-IN" dirty="0"/>
              <a:t>aggressive and complicated infection.</a:t>
            </a:r>
            <a:endParaRPr lang="en-US" dirty="0"/>
          </a:p>
          <a:p>
            <a:r>
              <a:rPr lang="en-IN" dirty="0"/>
              <a:t>Sickle cell disease - salmonella bacteraemia and ultimately to osteomyelitis</a:t>
            </a:r>
          </a:p>
        </p:txBody>
      </p:sp>
    </p:spTree>
    <p:extLst>
      <p:ext uri="{BB962C8B-B14F-4D97-AF65-F5344CB8AC3E}">
        <p14:creationId xmlns:p14="http://schemas.microsoft.com/office/powerpoint/2010/main" val="44736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1246</Words>
  <Application>Microsoft Office PowerPoint</Application>
  <PresentationFormat>Widescreen</PresentationFormat>
  <Paragraphs>214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MinionPro-Regular</vt:lpstr>
      <vt:lpstr>Times New Roman</vt:lpstr>
      <vt:lpstr>Office Theme</vt:lpstr>
      <vt:lpstr>Pyogenic Orthopaedic Infections</vt:lpstr>
      <vt:lpstr>Learning Objectives</vt:lpstr>
      <vt:lpstr>Overview-bone and joint Infections</vt:lpstr>
      <vt:lpstr>Pathophysiology-Osteomyelitis</vt:lpstr>
      <vt:lpstr>Progress of Infection</vt:lpstr>
      <vt:lpstr>PowerPoint Presentation</vt:lpstr>
      <vt:lpstr>ACUTE OSTEOMYELITIS- Overview</vt:lpstr>
      <vt:lpstr>Introduction </vt:lpstr>
      <vt:lpstr>Causative organism</vt:lpstr>
      <vt:lpstr>Diagnosis  </vt:lpstr>
      <vt:lpstr>Acute onset</vt:lpstr>
      <vt:lpstr>Investigations</vt:lpstr>
      <vt:lpstr>Hip Radiograph</vt:lpstr>
      <vt:lpstr>CT Scan</vt:lpstr>
      <vt:lpstr>Aspirate</vt:lpstr>
      <vt:lpstr>Tc scan</vt:lpstr>
      <vt:lpstr>Tc scan of OM lower tibia- Increased uptake</vt:lpstr>
      <vt:lpstr>MRI</vt:lpstr>
      <vt:lpstr>Classification</vt:lpstr>
      <vt:lpstr> Treatment</vt:lpstr>
      <vt:lpstr>PowerPoint Presentation</vt:lpstr>
      <vt:lpstr>IV Antibiotics(emphirical) </vt:lpstr>
      <vt:lpstr>Indications for Surgery </vt:lpstr>
      <vt:lpstr>IV antibiotics to continue till  </vt:lpstr>
      <vt:lpstr>11 years old- 3 days</vt:lpstr>
      <vt:lpstr>What now?</vt:lpstr>
      <vt:lpstr>What now?</vt:lpstr>
      <vt:lpstr>IV Clindamycin for 3 days-cultures negative, blood cultures negative. No response to treatment- Best course?</vt:lpstr>
      <vt:lpstr>IV Clindamycin for 3 days-cultures negative No response to treatment- Best course?</vt:lpstr>
      <vt:lpstr>Surgery Planned-</vt:lpstr>
      <vt:lpstr>Patient Discharged – after two weeks –Oral antibiotics</vt:lpstr>
      <vt:lpstr>Now what?</vt:lpstr>
      <vt:lpstr>Now what?</vt:lpstr>
      <vt:lpstr>Follow up </vt:lpstr>
      <vt:lpstr>What have we learned?</vt:lpstr>
      <vt:lpstr>CHRONIC OSTEOMYELITIS </vt:lpstr>
      <vt:lpstr>CHRONIC OSTEOMYELITIS </vt:lpstr>
      <vt:lpstr>Hallmark</vt:lpstr>
      <vt:lpstr>Type I, intramedullary osteomyelitis</vt:lpstr>
      <vt:lpstr>Type II, superficial osteomyelitis; limited to bone surface</vt:lpstr>
      <vt:lpstr>Type III -localized osteomyelitis, full thickness of cortex is involved</vt:lpstr>
      <vt:lpstr>Type IV, diffuse osteomyelitis; entire circumference of the bone is involved.</vt:lpstr>
      <vt:lpstr>DIAGNOSIS </vt:lpstr>
      <vt:lpstr>Physical examination </vt:lpstr>
      <vt:lpstr>Laboratory studies – Of little help</vt:lpstr>
      <vt:lpstr>Radiographs/Sinugrams</vt:lpstr>
      <vt:lpstr>Treatment</vt:lpstr>
      <vt:lpstr>Treatment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Pyogenic Orthopaedic Infections</dc:title>
  <dc:creator>Roop Kalia</dc:creator>
  <cp:lastModifiedBy>Roop Kalia</cp:lastModifiedBy>
  <cp:revision>25</cp:revision>
  <dcterms:created xsi:type="dcterms:W3CDTF">2018-05-03T04:12:32Z</dcterms:created>
  <dcterms:modified xsi:type="dcterms:W3CDTF">2019-07-24T13:30:33Z</dcterms:modified>
</cp:coreProperties>
</file>