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  <p:sldId id="267" r:id="rId12"/>
    <p:sldId id="328" r:id="rId13"/>
    <p:sldId id="330" r:id="rId14"/>
    <p:sldId id="269" r:id="rId15"/>
    <p:sldId id="270" r:id="rId16"/>
    <p:sldId id="271" r:id="rId17"/>
    <p:sldId id="272" r:id="rId18"/>
    <p:sldId id="279" r:id="rId19"/>
    <p:sldId id="274" r:id="rId20"/>
    <p:sldId id="276" r:id="rId21"/>
    <p:sldId id="329" r:id="rId22"/>
    <p:sldId id="281" r:id="rId23"/>
    <p:sldId id="331" r:id="rId24"/>
    <p:sldId id="283" r:id="rId25"/>
    <p:sldId id="310" r:id="rId26"/>
    <p:sldId id="311" r:id="rId27"/>
    <p:sldId id="333" r:id="rId28"/>
    <p:sldId id="325" r:id="rId29"/>
    <p:sldId id="339" r:id="rId30"/>
    <p:sldId id="338" r:id="rId31"/>
    <p:sldId id="320" r:id="rId32"/>
    <p:sldId id="319" r:id="rId33"/>
    <p:sldId id="337" r:id="rId34"/>
    <p:sldId id="326" r:id="rId35"/>
    <p:sldId id="321" r:id="rId36"/>
    <p:sldId id="334" r:id="rId37"/>
    <p:sldId id="335" r:id="rId38"/>
    <p:sldId id="314" r:id="rId39"/>
    <p:sldId id="313" r:id="rId40"/>
    <p:sldId id="316" r:id="rId41"/>
    <p:sldId id="336" r:id="rId42"/>
    <p:sldId id="340" r:id="rId43"/>
    <p:sldId id="317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2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5DC9-3FFB-4A33-A7BA-C6FE37F47AE5}" type="datetimeFigureOut">
              <a:rPr lang="en-US" smtClean="0"/>
              <a:t>23072019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E437-9089-4002-8926-BE144BC55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909"/>
            <a:ext cx="9144000" cy="1773236"/>
          </a:xfrm>
        </p:spPr>
        <p:txBody>
          <a:bodyPr/>
          <a:lstStyle/>
          <a:p>
            <a:r>
              <a:rPr lang="en-US" dirty="0" smtClean="0"/>
              <a:t>How to Read KUB </a:t>
            </a:r>
            <a:r>
              <a:rPr lang="en-US" dirty="0" smtClean="0"/>
              <a:t>Radiographs?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08217"/>
            <a:ext cx="9144000" cy="2618509"/>
          </a:xfrm>
        </p:spPr>
        <p:txBody>
          <a:bodyPr anchor="b"/>
          <a:lstStyle/>
          <a:p>
            <a:pPr algn="r"/>
            <a:r>
              <a:rPr lang="en-US" dirty="0" smtClean="0"/>
              <a:t>Presented by - Dr</a:t>
            </a:r>
            <a:r>
              <a:rPr lang="en-US" dirty="0" smtClean="0"/>
              <a:t>. Khanak </a:t>
            </a:r>
            <a:r>
              <a:rPr lang="en-US" dirty="0" smtClean="0"/>
              <a:t>Nandolia</a:t>
            </a:r>
          </a:p>
          <a:p>
            <a:pPr algn="r"/>
            <a:r>
              <a:rPr lang="en-US" dirty="0" smtClean="0"/>
              <a:t>Senior Resident</a:t>
            </a:r>
            <a:endParaRPr lang="en-US" dirty="0" smtClean="0"/>
          </a:p>
          <a:p>
            <a:pPr algn="r"/>
            <a:r>
              <a:rPr lang="en-US" dirty="0" smtClean="0"/>
              <a:t>Moderator – </a:t>
            </a:r>
            <a:r>
              <a:rPr lang="en-US" dirty="0" smtClean="0"/>
              <a:t>Dr. </a:t>
            </a:r>
            <a:r>
              <a:rPr lang="en-US" dirty="0" err="1" smtClean="0"/>
              <a:t>Sudhir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endParaRPr lang="en-US" dirty="0" smtClean="0"/>
          </a:p>
          <a:p>
            <a:pPr algn="r"/>
            <a:r>
              <a:rPr lang="en-US" dirty="0" smtClean="0"/>
              <a:t>Professor and Head</a:t>
            </a:r>
            <a:r>
              <a:rPr lang="en-US" dirty="0" smtClean="0"/>
              <a:t> </a:t>
            </a:r>
            <a:endParaRPr lang="en-US" dirty="0" smtClean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adiographic contr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32" y="0"/>
            <a:ext cx="8981768" cy="67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2"/>
          <a:stretch/>
        </p:blipFill>
        <p:spPr bwMode="auto">
          <a:xfrm rot="16200000">
            <a:off x="-1585967" y="2269409"/>
            <a:ext cx="6372336" cy="21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1"/>
          <a:stretch/>
        </p:blipFill>
        <p:spPr bwMode="auto">
          <a:xfrm>
            <a:off x="1238866" y="796413"/>
            <a:ext cx="9173497" cy="470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filling defect?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52945" y="2022764"/>
            <a:ext cx="1039091" cy="45442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95153" y="2022761"/>
            <a:ext cx="1039091" cy="454429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84963" y="2022760"/>
            <a:ext cx="1039091" cy="45442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4963" y="3463636"/>
            <a:ext cx="1025237" cy="1205346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52309" y="2022760"/>
            <a:ext cx="1039091" cy="454429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52309" y="3463636"/>
            <a:ext cx="1025237" cy="12053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8132618" y="2105887"/>
            <a:ext cx="2064327" cy="4364185"/>
          </a:xfrm>
          <a:custGeom>
            <a:avLst/>
            <a:gdLst>
              <a:gd name="connsiteX0" fmla="*/ 0 w 2064327"/>
              <a:gd name="connsiteY0" fmla="*/ 4364185 h 4364185"/>
              <a:gd name="connsiteX1" fmla="*/ 1032164 w 2064327"/>
              <a:gd name="connsiteY1" fmla="*/ 0 h 4364185"/>
              <a:gd name="connsiteX2" fmla="*/ 2064327 w 2064327"/>
              <a:gd name="connsiteY2" fmla="*/ 4364185 h 4364185"/>
              <a:gd name="connsiteX3" fmla="*/ 0 w 2064327"/>
              <a:gd name="connsiteY3" fmla="*/ 4364185 h 4364185"/>
              <a:gd name="connsiteX0" fmla="*/ 0 w 2064327"/>
              <a:gd name="connsiteY0" fmla="*/ 4364185 h 4364185"/>
              <a:gd name="connsiteX1" fmla="*/ 692727 w 2064327"/>
              <a:gd name="connsiteY1" fmla="*/ 1413163 h 4364185"/>
              <a:gd name="connsiteX2" fmla="*/ 1032164 w 2064327"/>
              <a:gd name="connsiteY2" fmla="*/ 0 h 4364185"/>
              <a:gd name="connsiteX3" fmla="*/ 2064327 w 2064327"/>
              <a:gd name="connsiteY3" fmla="*/ 4364185 h 4364185"/>
              <a:gd name="connsiteX4" fmla="*/ 0 w 2064327"/>
              <a:gd name="connsiteY4" fmla="*/ 4364185 h 4364185"/>
              <a:gd name="connsiteX0" fmla="*/ 0 w 2064327"/>
              <a:gd name="connsiteY0" fmla="*/ 4364185 h 4364185"/>
              <a:gd name="connsiteX1" fmla="*/ 692727 w 2064327"/>
              <a:gd name="connsiteY1" fmla="*/ 1413163 h 4364185"/>
              <a:gd name="connsiteX2" fmla="*/ 1032164 w 2064327"/>
              <a:gd name="connsiteY2" fmla="*/ 0 h 4364185"/>
              <a:gd name="connsiteX3" fmla="*/ 1399309 w 2064327"/>
              <a:gd name="connsiteY3" fmla="*/ 1454726 h 4364185"/>
              <a:gd name="connsiteX4" fmla="*/ 2064327 w 2064327"/>
              <a:gd name="connsiteY4" fmla="*/ 4364185 h 4364185"/>
              <a:gd name="connsiteX5" fmla="*/ 0 w 2064327"/>
              <a:gd name="connsiteY5" fmla="*/ 4364185 h 4364185"/>
              <a:gd name="connsiteX0" fmla="*/ 0 w 2064327"/>
              <a:gd name="connsiteY0" fmla="*/ 4364185 h 4364185"/>
              <a:gd name="connsiteX1" fmla="*/ 221673 w 2064327"/>
              <a:gd name="connsiteY1" fmla="*/ 1357745 h 4364185"/>
              <a:gd name="connsiteX2" fmla="*/ 1032164 w 2064327"/>
              <a:gd name="connsiteY2" fmla="*/ 0 h 4364185"/>
              <a:gd name="connsiteX3" fmla="*/ 1399309 w 2064327"/>
              <a:gd name="connsiteY3" fmla="*/ 1454726 h 4364185"/>
              <a:gd name="connsiteX4" fmla="*/ 2064327 w 2064327"/>
              <a:gd name="connsiteY4" fmla="*/ 4364185 h 4364185"/>
              <a:gd name="connsiteX5" fmla="*/ 0 w 2064327"/>
              <a:gd name="connsiteY5" fmla="*/ 4364185 h 4364185"/>
              <a:gd name="connsiteX0" fmla="*/ 0 w 2064327"/>
              <a:gd name="connsiteY0" fmla="*/ 4364185 h 4364185"/>
              <a:gd name="connsiteX1" fmla="*/ 221673 w 2064327"/>
              <a:gd name="connsiteY1" fmla="*/ 1357745 h 4364185"/>
              <a:gd name="connsiteX2" fmla="*/ 1032164 w 2064327"/>
              <a:gd name="connsiteY2" fmla="*/ 0 h 4364185"/>
              <a:gd name="connsiteX3" fmla="*/ 1911927 w 2064327"/>
              <a:gd name="connsiteY3" fmla="*/ 1371599 h 4364185"/>
              <a:gd name="connsiteX4" fmla="*/ 2064327 w 2064327"/>
              <a:gd name="connsiteY4" fmla="*/ 4364185 h 4364185"/>
              <a:gd name="connsiteX5" fmla="*/ 0 w 2064327"/>
              <a:gd name="connsiteY5" fmla="*/ 4364185 h 4364185"/>
              <a:gd name="connsiteX0" fmla="*/ 0 w 2064327"/>
              <a:gd name="connsiteY0" fmla="*/ 4364185 h 4364185"/>
              <a:gd name="connsiteX1" fmla="*/ 221673 w 2064327"/>
              <a:gd name="connsiteY1" fmla="*/ 1357745 h 4364185"/>
              <a:gd name="connsiteX2" fmla="*/ 1032164 w 2064327"/>
              <a:gd name="connsiteY2" fmla="*/ 0 h 4364185"/>
              <a:gd name="connsiteX3" fmla="*/ 1911927 w 2064327"/>
              <a:gd name="connsiteY3" fmla="*/ 1371599 h 4364185"/>
              <a:gd name="connsiteX4" fmla="*/ 1995054 w 2064327"/>
              <a:gd name="connsiteY4" fmla="*/ 2618508 h 4364185"/>
              <a:gd name="connsiteX5" fmla="*/ 2064327 w 2064327"/>
              <a:gd name="connsiteY5" fmla="*/ 4364185 h 4364185"/>
              <a:gd name="connsiteX6" fmla="*/ 0 w 2064327"/>
              <a:gd name="connsiteY6" fmla="*/ 4364185 h 4364185"/>
              <a:gd name="connsiteX0" fmla="*/ 0 w 2064327"/>
              <a:gd name="connsiteY0" fmla="*/ 4364185 h 4364185"/>
              <a:gd name="connsiteX1" fmla="*/ 221673 w 2064327"/>
              <a:gd name="connsiteY1" fmla="*/ 1357745 h 4364185"/>
              <a:gd name="connsiteX2" fmla="*/ 1032164 w 2064327"/>
              <a:gd name="connsiteY2" fmla="*/ 0 h 4364185"/>
              <a:gd name="connsiteX3" fmla="*/ 1911927 w 2064327"/>
              <a:gd name="connsiteY3" fmla="*/ 1371599 h 4364185"/>
              <a:gd name="connsiteX4" fmla="*/ 1510145 w 2064327"/>
              <a:gd name="connsiteY4" fmla="*/ 2563090 h 4364185"/>
              <a:gd name="connsiteX5" fmla="*/ 2064327 w 2064327"/>
              <a:gd name="connsiteY5" fmla="*/ 4364185 h 4364185"/>
              <a:gd name="connsiteX6" fmla="*/ 0 w 2064327"/>
              <a:gd name="connsiteY6" fmla="*/ 4364185 h 4364185"/>
              <a:gd name="connsiteX0" fmla="*/ 0 w 2064327"/>
              <a:gd name="connsiteY0" fmla="*/ 4364185 h 4364185"/>
              <a:gd name="connsiteX1" fmla="*/ 124690 w 2064327"/>
              <a:gd name="connsiteY1" fmla="*/ 2604654 h 4364185"/>
              <a:gd name="connsiteX2" fmla="*/ 221673 w 2064327"/>
              <a:gd name="connsiteY2" fmla="*/ 1357745 h 4364185"/>
              <a:gd name="connsiteX3" fmla="*/ 1032164 w 2064327"/>
              <a:gd name="connsiteY3" fmla="*/ 0 h 4364185"/>
              <a:gd name="connsiteX4" fmla="*/ 1911927 w 2064327"/>
              <a:gd name="connsiteY4" fmla="*/ 1371599 h 4364185"/>
              <a:gd name="connsiteX5" fmla="*/ 1510145 w 2064327"/>
              <a:gd name="connsiteY5" fmla="*/ 2563090 h 4364185"/>
              <a:gd name="connsiteX6" fmla="*/ 2064327 w 2064327"/>
              <a:gd name="connsiteY6" fmla="*/ 4364185 h 4364185"/>
              <a:gd name="connsiteX7" fmla="*/ 0 w 2064327"/>
              <a:gd name="connsiteY7" fmla="*/ 4364185 h 4364185"/>
              <a:gd name="connsiteX0" fmla="*/ 0 w 2064327"/>
              <a:gd name="connsiteY0" fmla="*/ 4364185 h 4364185"/>
              <a:gd name="connsiteX1" fmla="*/ 540327 w 2064327"/>
              <a:gd name="connsiteY1" fmla="*/ 2563090 h 4364185"/>
              <a:gd name="connsiteX2" fmla="*/ 221673 w 2064327"/>
              <a:gd name="connsiteY2" fmla="*/ 1357745 h 4364185"/>
              <a:gd name="connsiteX3" fmla="*/ 1032164 w 2064327"/>
              <a:gd name="connsiteY3" fmla="*/ 0 h 4364185"/>
              <a:gd name="connsiteX4" fmla="*/ 1911927 w 2064327"/>
              <a:gd name="connsiteY4" fmla="*/ 1371599 h 4364185"/>
              <a:gd name="connsiteX5" fmla="*/ 1510145 w 2064327"/>
              <a:gd name="connsiteY5" fmla="*/ 2563090 h 4364185"/>
              <a:gd name="connsiteX6" fmla="*/ 2064327 w 2064327"/>
              <a:gd name="connsiteY6" fmla="*/ 4364185 h 4364185"/>
              <a:gd name="connsiteX7" fmla="*/ 0 w 2064327"/>
              <a:gd name="connsiteY7" fmla="*/ 4364185 h 4364185"/>
              <a:gd name="connsiteX0" fmla="*/ 0 w 2064327"/>
              <a:gd name="connsiteY0" fmla="*/ 4364185 h 4364185"/>
              <a:gd name="connsiteX1" fmla="*/ 540327 w 2064327"/>
              <a:gd name="connsiteY1" fmla="*/ 2563090 h 4364185"/>
              <a:gd name="connsiteX2" fmla="*/ 498764 w 2064327"/>
              <a:gd name="connsiteY2" fmla="*/ 1316181 h 4364185"/>
              <a:gd name="connsiteX3" fmla="*/ 1032164 w 2064327"/>
              <a:gd name="connsiteY3" fmla="*/ 0 h 4364185"/>
              <a:gd name="connsiteX4" fmla="*/ 1911927 w 2064327"/>
              <a:gd name="connsiteY4" fmla="*/ 1371599 h 4364185"/>
              <a:gd name="connsiteX5" fmla="*/ 1510145 w 2064327"/>
              <a:gd name="connsiteY5" fmla="*/ 2563090 h 4364185"/>
              <a:gd name="connsiteX6" fmla="*/ 2064327 w 2064327"/>
              <a:gd name="connsiteY6" fmla="*/ 4364185 h 4364185"/>
              <a:gd name="connsiteX7" fmla="*/ 0 w 2064327"/>
              <a:gd name="connsiteY7" fmla="*/ 4364185 h 4364185"/>
              <a:gd name="connsiteX0" fmla="*/ 0 w 2064327"/>
              <a:gd name="connsiteY0" fmla="*/ 4364185 h 4364185"/>
              <a:gd name="connsiteX1" fmla="*/ 540327 w 2064327"/>
              <a:gd name="connsiteY1" fmla="*/ 2563090 h 4364185"/>
              <a:gd name="connsiteX2" fmla="*/ 498764 w 2064327"/>
              <a:gd name="connsiteY2" fmla="*/ 1316181 h 4364185"/>
              <a:gd name="connsiteX3" fmla="*/ 1032164 w 2064327"/>
              <a:gd name="connsiteY3" fmla="*/ 0 h 4364185"/>
              <a:gd name="connsiteX4" fmla="*/ 1537855 w 2064327"/>
              <a:gd name="connsiteY4" fmla="*/ 1357745 h 4364185"/>
              <a:gd name="connsiteX5" fmla="*/ 1510145 w 2064327"/>
              <a:gd name="connsiteY5" fmla="*/ 2563090 h 4364185"/>
              <a:gd name="connsiteX6" fmla="*/ 2064327 w 2064327"/>
              <a:gd name="connsiteY6" fmla="*/ 4364185 h 4364185"/>
              <a:gd name="connsiteX7" fmla="*/ 0 w 2064327"/>
              <a:gd name="connsiteY7" fmla="*/ 4364185 h 43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327" h="4364185">
                <a:moveTo>
                  <a:pt x="0" y="4364185"/>
                </a:moveTo>
                <a:lnTo>
                  <a:pt x="540327" y="2563090"/>
                </a:lnTo>
                <a:lnTo>
                  <a:pt x="498764" y="1316181"/>
                </a:lnTo>
                <a:lnTo>
                  <a:pt x="1032164" y="0"/>
                </a:lnTo>
                <a:lnTo>
                  <a:pt x="1537855" y="1357745"/>
                </a:lnTo>
                <a:lnTo>
                  <a:pt x="1510145" y="2563090"/>
                </a:lnTo>
                <a:lnTo>
                  <a:pt x="2064327" y="4364185"/>
                </a:lnTo>
                <a:lnTo>
                  <a:pt x="0" y="436418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52162" y="3394359"/>
            <a:ext cx="1025237" cy="12053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929253" y="2105887"/>
            <a:ext cx="471054" cy="900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929253" y="4987628"/>
            <a:ext cx="471054" cy="900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read a radiograph?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the type of the radiograph:</a:t>
            </a:r>
          </a:p>
          <a:p>
            <a:pPr lvl="1"/>
            <a:r>
              <a:rPr lang="en-US" dirty="0" smtClean="0"/>
              <a:t>Erect</a:t>
            </a:r>
          </a:p>
          <a:p>
            <a:r>
              <a:rPr lang="en-US" dirty="0" smtClean="0"/>
              <a:t>Check patient details</a:t>
            </a:r>
          </a:p>
          <a:p>
            <a:r>
              <a:rPr lang="en-US" dirty="0" smtClean="0"/>
              <a:t>Date of the radiograph</a:t>
            </a:r>
          </a:p>
          <a:p>
            <a:r>
              <a:rPr lang="en-US" dirty="0" smtClean="0"/>
              <a:t>Quality and technical adequacy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23"/>
            <a:ext cx="5132439" cy="66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Anatomy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4028768" cy="461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252" y="0"/>
            <a:ext cx="5348748" cy="68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viscera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</a:p>
          <a:p>
            <a:pPr lvl="1"/>
            <a:r>
              <a:rPr lang="en-US" dirty="0" smtClean="0"/>
              <a:t>Liver</a:t>
            </a:r>
          </a:p>
          <a:p>
            <a:pPr lvl="1"/>
            <a:r>
              <a:rPr lang="en-US" dirty="0" smtClean="0"/>
              <a:t>Spleen</a:t>
            </a:r>
          </a:p>
          <a:p>
            <a:pPr lvl="1"/>
            <a:r>
              <a:rPr lang="en-US" dirty="0" smtClean="0"/>
              <a:t>Kidneys and adrenals</a:t>
            </a:r>
          </a:p>
          <a:p>
            <a:pPr lvl="1"/>
            <a:r>
              <a:rPr lang="en-US" dirty="0" smtClean="0"/>
              <a:t>Pancreas</a:t>
            </a:r>
          </a:p>
          <a:p>
            <a:r>
              <a:rPr lang="en-US" dirty="0" smtClean="0"/>
              <a:t>Hollow</a:t>
            </a:r>
          </a:p>
          <a:p>
            <a:pPr lvl="1"/>
            <a:r>
              <a:rPr lang="en-US" dirty="0" smtClean="0"/>
              <a:t>Stomach</a:t>
            </a:r>
          </a:p>
          <a:p>
            <a:pPr lvl="1"/>
            <a:r>
              <a:rPr lang="en-US" dirty="0" smtClean="0"/>
              <a:t>Small bowel</a:t>
            </a:r>
          </a:p>
          <a:p>
            <a:pPr lvl="1"/>
            <a:r>
              <a:rPr lang="en-US" dirty="0" smtClean="0"/>
              <a:t>Large bowel</a:t>
            </a:r>
          </a:p>
          <a:p>
            <a:r>
              <a:rPr lang="en-US" dirty="0" smtClean="0"/>
              <a:t>Musculoskeletal parts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27507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06" y="0"/>
            <a:ext cx="598353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324168" cy="6812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-17044"/>
            <a:ext cx="5338916" cy="68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471652" cy="6860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342" y="-1"/>
            <a:ext cx="5412658" cy="680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Technique</a:t>
            </a:r>
          </a:p>
          <a:p>
            <a:r>
              <a:rPr lang="en-US" dirty="0" smtClean="0"/>
              <a:t>Normal anatomy</a:t>
            </a:r>
          </a:p>
          <a:p>
            <a:r>
              <a:rPr lang="en-US" dirty="0" smtClean="0"/>
              <a:t>Evaluation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49"/>
            <a:ext cx="5855111" cy="6824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110" y="42972"/>
            <a:ext cx="5781368" cy="67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8959"/>
          <a:stretch/>
        </p:blipFill>
        <p:spPr>
          <a:xfrm>
            <a:off x="7107382" y="-1"/>
            <a:ext cx="5084618" cy="6677883"/>
          </a:xfrm>
          <a:prstGeom prst="rect">
            <a:avLst/>
          </a:prstGeom>
        </p:spPr>
      </p:pic>
      <p:pic>
        <p:nvPicPr>
          <p:cNvPr id="1026" name="Picture 2" descr="Image result for bowel fecal 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5524500" cy="66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793"/>
          <a:stretch/>
        </p:blipFill>
        <p:spPr>
          <a:xfrm>
            <a:off x="0" y="457200"/>
            <a:ext cx="5855111" cy="5678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259" t="31121" r="1259" b="-2377"/>
          <a:stretch/>
        </p:blipFill>
        <p:spPr>
          <a:xfrm>
            <a:off x="5855111" y="457200"/>
            <a:ext cx="5855111" cy="48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useful tip for 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1529" cy="4604672"/>
          </a:xfrm>
        </p:spPr>
        <p:txBody>
          <a:bodyPr/>
          <a:lstStyle/>
          <a:p>
            <a:r>
              <a:rPr lang="en-US" dirty="0" smtClean="0"/>
              <a:t>For a moment, forget that you are facing the examiner.</a:t>
            </a:r>
          </a:p>
          <a:p>
            <a:endParaRPr lang="en-US" dirty="0"/>
          </a:p>
          <a:p>
            <a:r>
              <a:rPr lang="en-US" sz="3200" dirty="0" smtClean="0"/>
              <a:t>Describe as if you are describing the radiograph to a colleague, over the phone.</a:t>
            </a:r>
          </a:p>
          <a:p>
            <a:endParaRPr lang="en-US" sz="3200" dirty="0"/>
          </a:p>
          <a:p>
            <a:r>
              <a:rPr lang="en-US" sz="3200" dirty="0" smtClean="0"/>
              <a:t>Speak what you are seeing, but systematically.</a:t>
            </a:r>
          </a:p>
        </p:txBody>
      </p:sp>
      <p:pic>
        <p:nvPicPr>
          <p:cNvPr id="1026" name="Picture 2" descr="Image result for talking over the phon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29" y="1690688"/>
            <a:ext cx="4304071" cy="44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 of abdominal 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 Air</a:t>
            </a:r>
          </a:p>
          <a:p>
            <a:endParaRPr lang="en-US" dirty="0" smtClean="0"/>
          </a:p>
          <a:p>
            <a:r>
              <a:rPr lang="en-US" dirty="0" smtClean="0"/>
              <a:t>B for Bowel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 for Calcification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0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for calcifications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Calculi – here, there and everywhere</a:t>
            </a:r>
          </a:p>
          <a:p>
            <a:endParaRPr lang="en-US" dirty="0"/>
          </a:p>
          <a:p>
            <a:r>
              <a:rPr lang="en-US" dirty="0" smtClean="0"/>
              <a:t>Organ calcifications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Urolithiasis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0251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Calculi along urinary tract</a:t>
            </a:r>
          </a:p>
          <a:p>
            <a:r>
              <a:rPr lang="en-US" dirty="0" smtClean="0"/>
              <a:t>Anywhere</a:t>
            </a:r>
          </a:p>
          <a:p>
            <a:r>
              <a:rPr lang="en-US" dirty="0" smtClean="0"/>
              <a:t>Kidney</a:t>
            </a:r>
          </a:p>
          <a:p>
            <a:r>
              <a:rPr lang="en-US" dirty="0" smtClean="0"/>
              <a:t>Ureter</a:t>
            </a:r>
          </a:p>
          <a:p>
            <a:r>
              <a:rPr lang="en-US" dirty="0" smtClean="0"/>
              <a:t>Bladder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74" y="63700"/>
            <a:ext cx="5098027" cy="67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7961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Predisposing factors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Stagnations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err="1" smtClean="0"/>
              <a:t>Hypersaturation</a:t>
            </a: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Bacterial infections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Receptor modulation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Epithelial injury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Nephrocalcin</a:t>
            </a:r>
            <a:r>
              <a:rPr lang="en-US" sz="2400" dirty="0"/>
              <a:t>, </a:t>
            </a:r>
            <a:r>
              <a:rPr lang="en-US" sz="2400" dirty="0" err="1"/>
              <a:t>uropontine</a:t>
            </a:r>
            <a:r>
              <a:rPr lang="en-US" sz="2400" dirty="0"/>
              <a:t> </a:t>
            </a:r>
          </a:p>
        </p:txBody>
      </p:sp>
      <p:pic>
        <p:nvPicPr>
          <p:cNvPr id="2050" name="Picture 2" descr="Image result for kidney infundib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14" y="0"/>
            <a:ext cx="6141986" cy="67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composition of calculi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Calcium containing</a:t>
            </a:r>
          </a:p>
          <a:p>
            <a:pPr marL="0" indent="0">
              <a:buNone/>
            </a:pPr>
            <a:r>
              <a:rPr lang="en-US" dirty="0" smtClean="0"/>
              <a:t>Calcium Oxalate – metabolism derangement</a:t>
            </a:r>
          </a:p>
          <a:p>
            <a:pPr marL="0" indent="0">
              <a:buNone/>
            </a:pPr>
            <a:r>
              <a:rPr lang="en-US" dirty="0" err="1" smtClean="0"/>
              <a:t>Struvite</a:t>
            </a:r>
            <a:r>
              <a:rPr lang="en-US" dirty="0" smtClean="0"/>
              <a:t> – UTI with urea splitting organisms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Devoid of calcium</a:t>
            </a:r>
          </a:p>
          <a:p>
            <a:pPr marL="0" indent="0">
              <a:buNone/>
            </a:pPr>
            <a:r>
              <a:rPr lang="en-US" dirty="0" err="1" smtClean="0"/>
              <a:t>Cystine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Uric acid</a:t>
            </a:r>
          </a:p>
          <a:p>
            <a:pPr marL="0" indent="0">
              <a:buNone/>
            </a:pPr>
            <a:r>
              <a:rPr lang="en-US" dirty="0" smtClean="0"/>
              <a:t>Protease inhibitors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50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ystine calcu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0"/>
            <a:ext cx="46101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indinavir calcu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457575"/>
            <a:ext cx="3143250" cy="33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" y="545690"/>
            <a:ext cx="11712409" cy="54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enal calculi x ra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0" cy="55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truvite calcu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57963"/>
            <a:ext cx="6451597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373807" cy="5515897"/>
          </a:xfrm>
          <a:prstGeom prst="rect">
            <a:avLst/>
          </a:prstGeom>
        </p:spPr>
      </p:pic>
      <p:pic>
        <p:nvPicPr>
          <p:cNvPr id="1026" name="Picture 2" descr="Image result for staghorn anim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5566" r="8637" b="-1896"/>
          <a:stretch/>
        </p:blipFill>
        <p:spPr bwMode="auto">
          <a:xfrm>
            <a:off x="8373806" y="1091380"/>
            <a:ext cx="3818194" cy="33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0781"/>
          <a:stretch/>
        </p:blipFill>
        <p:spPr>
          <a:xfrm>
            <a:off x="0" y="0"/>
            <a:ext cx="6485086" cy="4247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665"/>
          <a:stretch/>
        </p:blipFill>
        <p:spPr>
          <a:xfrm>
            <a:off x="5850624" y="-1"/>
            <a:ext cx="6341376" cy="42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reters normal narro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3985933" y="0"/>
            <a:ext cx="3985932" cy="5465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0498"/>
          <a:stretch/>
        </p:blipFill>
        <p:spPr>
          <a:xfrm>
            <a:off x="105620" y="0"/>
            <a:ext cx="3774694" cy="546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1947"/>
          <a:stretch/>
        </p:blipFill>
        <p:spPr>
          <a:xfrm>
            <a:off x="7971865" y="-1"/>
            <a:ext cx="4081128" cy="54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d-images.static.radiopaedia.org/images/5652920/b8284d79d3489436bb0d6890962807_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01050" cy="66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jack stone cal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20" y="0"/>
            <a:ext cx="4254780" cy="32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32984" cy="5633884"/>
          </a:xfrm>
          <a:prstGeom prst="rect">
            <a:avLst/>
          </a:prstGeom>
        </p:spPr>
      </p:pic>
      <p:pic>
        <p:nvPicPr>
          <p:cNvPr id="4106" name="Picture 10" descr="Figure 2: Postoperative picture showing retrieved jack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20" y="3257550"/>
            <a:ext cx="425478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-463" b="72"/>
          <a:stretch/>
        </p:blipFill>
        <p:spPr>
          <a:xfrm>
            <a:off x="0" y="0"/>
            <a:ext cx="5600700" cy="6572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r="52173" b="-216"/>
          <a:stretch/>
        </p:blipFill>
        <p:spPr>
          <a:xfrm>
            <a:off x="5974939" y="0"/>
            <a:ext cx="4007261" cy="3291538"/>
          </a:xfrm>
          <a:prstGeom prst="rect">
            <a:avLst/>
          </a:prstGeom>
        </p:spPr>
      </p:pic>
      <p:pic>
        <p:nvPicPr>
          <p:cNvPr id="4098" name="Picture 2" descr="Image result for gallst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9606" y="3286125"/>
            <a:ext cx="61150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91135" cy="59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09" y="1690688"/>
            <a:ext cx="4962291" cy="47489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X-rays produced?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radiation?</a:t>
            </a:r>
          </a:p>
          <a:p>
            <a:r>
              <a:rPr lang="en-US" dirty="0" smtClean="0"/>
              <a:t>Ionizing radiation</a:t>
            </a:r>
            <a:endParaRPr lang="en-US" dirty="0"/>
          </a:p>
        </p:txBody>
      </p:sp>
      <p:pic>
        <p:nvPicPr>
          <p:cNvPr id="5124" name="Picture 4" descr="Image result for ion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" y="3174591"/>
            <a:ext cx="6530153" cy="32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810251" cy="6231863"/>
          </a:xfrm>
          <a:prstGeom prst="rect">
            <a:avLst/>
          </a:prstGeom>
        </p:spPr>
      </p:pic>
      <p:pic>
        <p:nvPicPr>
          <p:cNvPr id="3074" name="Picture 2" descr="Image result for mesenteric n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14" y="0"/>
            <a:ext cx="619808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363200" y="4807736"/>
            <a:ext cx="1828800" cy="173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-2"/>
            <a:ext cx="3524251" cy="44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398919" y="4833340"/>
            <a:ext cx="1757361" cy="16299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pelvic phlebolith x 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6523452" cy="44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324851" y="4807736"/>
            <a:ext cx="1828800" cy="173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743951" y="5217311"/>
            <a:ext cx="9906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782301" y="5191125"/>
            <a:ext cx="9906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t="56448" r="54446"/>
          <a:stretch/>
        </p:blipFill>
        <p:spPr>
          <a:xfrm>
            <a:off x="648907" y="2993882"/>
            <a:ext cx="5979320" cy="36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emphysematous pyelonephritis x 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mphysematous pyelonephritis x 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617728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600" dirty="0" smtClean="0"/>
              <a:t>Thank you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1973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cardinal principles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Dimensional flattening </a:t>
            </a:r>
          </a:p>
          <a:p>
            <a:r>
              <a:rPr lang="en-IN" dirty="0" smtClean="0"/>
              <a:t>Attenuation</a:t>
            </a:r>
          </a:p>
          <a:p>
            <a:r>
              <a:rPr lang="en-IN" dirty="0" smtClean="0"/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966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98"/>
          </a:xfrm>
        </p:spPr>
        <p:txBody>
          <a:bodyPr/>
          <a:lstStyle/>
          <a:p>
            <a:r>
              <a:rPr lang="en-US" dirty="0" smtClean="0"/>
              <a:t>Dimensional flattening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65124"/>
            <a:ext cx="52006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5460899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2400" dirty="0"/>
              <a:t>Two‐dimensional (2D) representation of a three‐dimensional (3D) structure.</a:t>
            </a:r>
          </a:p>
        </p:txBody>
      </p:sp>
    </p:spTree>
    <p:extLst>
      <p:ext uri="{BB962C8B-B14F-4D97-AF65-F5344CB8AC3E}">
        <p14:creationId xmlns:p14="http://schemas.microsoft.com/office/powerpoint/2010/main" val="5813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Attenuation</a:t>
            </a:r>
            <a:endParaRPr lang="en-US" dirty="0"/>
          </a:p>
        </p:txBody>
      </p:sp>
      <p:pic>
        <p:nvPicPr>
          <p:cNvPr id="2050" name="Picture 2" descr="Image result for xrays atten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7" y="1572700"/>
            <a:ext cx="10367743" cy="40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6657" y="5648632"/>
            <a:ext cx="5866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IN" sz="2800" dirty="0"/>
              <a:t>Absorption of x-rays by the material</a:t>
            </a:r>
          </a:p>
        </p:txBody>
      </p:sp>
    </p:spTree>
    <p:extLst>
      <p:ext uri="{BB962C8B-B14F-4D97-AF65-F5344CB8AC3E}">
        <p14:creationId xmlns:p14="http://schemas.microsoft.com/office/powerpoint/2010/main" val="21214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" y="-58993"/>
            <a:ext cx="11002298" cy="66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61" y="504744"/>
            <a:ext cx="10515600" cy="892971"/>
          </a:xfrm>
        </p:spPr>
        <p:txBody>
          <a:bodyPr/>
          <a:lstStyle/>
          <a:p>
            <a:r>
              <a:rPr lang="en-US" dirty="0" smtClean="0"/>
              <a:t>Image contrast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29714" y="1397714"/>
            <a:ext cx="3111910" cy="3170905"/>
            <a:chOff x="7885469" y="2031896"/>
            <a:chExt cx="3111910" cy="3170905"/>
          </a:xfrm>
        </p:grpSpPr>
        <p:sp>
          <p:nvSpPr>
            <p:cNvPr id="7" name="Rectangle 6"/>
            <p:cNvSpPr/>
            <p:nvPr/>
          </p:nvSpPr>
          <p:spPr>
            <a:xfrm>
              <a:off x="7885469" y="4568620"/>
              <a:ext cx="3111909" cy="63418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85469" y="3300258"/>
              <a:ext cx="3111909" cy="6341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85470" y="2031896"/>
              <a:ext cx="3111909" cy="6341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85469" y="3934439"/>
              <a:ext cx="3111909" cy="6341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85470" y="2666077"/>
              <a:ext cx="3111909" cy="6341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828799" y="1397715"/>
            <a:ext cx="3259394" cy="317090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7000">
                <a:schemeClr val="accent6">
                  <a:lumMod val="40000"/>
                  <a:lumOff val="60000"/>
                </a:schemeClr>
              </a:gs>
              <a:gs pos="96000">
                <a:schemeClr val="accent6">
                  <a:lumMod val="97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799" y="4913651"/>
            <a:ext cx="9212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2400"/>
              <a:t>Structures can only be seen if there is sufficient contrast with surrounding tissues (contrast is the difference in absorption between one tissue and another).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22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271</Words>
  <Application>Microsoft Office PowerPoint</Application>
  <PresentationFormat>Widescreen</PresentationFormat>
  <Paragraphs>82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How to Read KUB Radiographs?</vt:lpstr>
      <vt:lpstr>Outline</vt:lpstr>
      <vt:lpstr>PowerPoint Presentation</vt:lpstr>
      <vt:lpstr>How are X-rays produced?</vt:lpstr>
      <vt:lpstr>3 cardinal principles</vt:lpstr>
      <vt:lpstr>Dimensional flattening</vt:lpstr>
      <vt:lpstr>Attenuation</vt:lpstr>
      <vt:lpstr>PowerPoint Presentation</vt:lpstr>
      <vt:lpstr>Image contrast</vt:lpstr>
      <vt:lpstr>PowerPoint Presentation</vt:lpstr>
      <vt:lpstr>PowerPoint Presentation</vt:lpstr>
      <vt:lpstr>What is a filling defect?</vt:lpstr>
      <vt:lpstr>How will you read a radiograph?</vt:lpstr>
      <vt:lpstr>PowerPoint Presentation</vt:lpstr>
      <vt:lpstr>Normal Anatomy</vt:lpstr>
      <vt:lpstr>Abdominal viscera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most useful tip for radiographs</vt:lpstr>
      <vt:lpstr>ABC of abdominal radiographs</vt:lpstr>
      <vt:lpstr>C for calcifications</vt:lpstr>
      <vt:lpstr>Urolithiasis</vt:lpstr>
      <vt:lpstr>PowerPoint Presentation</vt:lpstr>
      <vt:lpstr>Chemical composition of calculi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all folks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Abdominal Radiographs?</dc:title>
  <dc:creator>Khanak</dc:creator>
  <cp:lastModifiedBy>Khanak</cp:lastModifiedBy>
  <cp:revision>57</cp:revision>
  <dcterms:created xsi:type="dcterms:W3CDTF">2017-10-01T16:25:58Z</dcterms:created>
  <dcterms:modified xsi:type="dcterms:W3CDTF">2019-07-23T05:34:36Z</dcterms:modified>
</cp:coreProperties>
</file>