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9" r:id="rId8"/>
    <p:sldId id="262" r:id="rId9"/>
    <p:sldId id="297" r:id="rId10"/>
    <p:sldId id="265" r:id="rId11"/>
    <p:sldId id="285" r:id="rId12"/>
    <p:sldId id="267" r:id="rId13"/>
    <p:sldId id="268" r:id="rId14"/>
    <p:sldId id="269" r:id="rId15"/>
    <p:sldId id="298" r:id="rId16"/>
    <p:sldId id="271" r:id="rId17"/>
    <p:sldId id="286" r:id="rId18"/>
    <p:sldId id="272" r:id="rId19"/>
    <p:sldId id="296" r:id="rId20"/>
    <p:sldId id="295" r:id="rId21"/>
    <p:sldId id="273" r:id="rId22"/>
    <p:sldId id="274" r:id="rId23"/>
    <p:sldId id="275" r:id="rId24"/>
    <p:sldId id="276" r:id="rId25"/>
    <p:sldId id="277" r:id="rId26"/>
    <p:sldId id="288" r:id="rId27"/>
    <p:sldId id="300" r:id="rId28"/>
    <p:sldId id="279" r:id="rId29"/>
    <p:sldId id="280" r:id="rId30"/>
    <p:sldId id="281" r:id="rId31"/>
    <p:sldId id="290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3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9B4A-536D-4622-B212-47BC012C407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30C0-3195-41A5-8697-A4006C46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AUTOIMMUNE</a:t>
            </a:r>
            <a:br>
              <a:rPr lang="en-US" sz="4800" b="1" dirty="0" smtClean="0"/>
            </a:br>
            <a:r>
              <a:rPr lang="en-US" sz="4800" b="1" dirty="0" smtClean="0"/>
              <a:t>BULLOUS DISORDERS - II</a:t>
            </a:r>
            <a:endParaRPr lang="en-US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Neirita</a:t>
            </a:r>
            <a:r>
              <a:rPr lang="en-US" sz="3600" dirty="0" smtClean="0"/>
              <a:t> Hazarika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Age- elderly 60-75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M&gt;F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Tense vesicles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bullae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urticated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base/ normal skin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Containing clear to turbid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fliud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Roof remain intact for several days as bullae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subepidermal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Sites – lower abdomen, inner thighs, groin, flexural aspects of limbs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Palms and soles – occasional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Nikolsky’s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sign 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Asboe Hansen’s sign 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533400"/>
            <a:ext cx="8229600" cy="1706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E:\MOBILE PHONE\MICROMAX\r7_bullouspemphigoi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4454"/>
          <a:stretch/>
        </p:blipFill>
        <p:spPr bwMode="auto">
          <a:xfrm>
            <a:off x="477715" y="1600200"/>
            <a:ext cx="5105400" cy="3733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57400"/>
            <a:ext cx="2289600" cy="260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Blister collapse and re-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epithelialize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blisters that rupture, resulting erosions do not spread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Erosions heal without scarring-post inflammatory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pigmentary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changes,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Musosa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- 10-40%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Pruritus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common; may precede several years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CLINICAL VARIANTS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Localised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Childhood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Vesicular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Vegetating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 induced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 induced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pemphigus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Oral drugs- penicillin,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ampicillin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penicillamine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frusemide,PUVA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therapy, anti diabetics, sulfonamides,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diclofenac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ibuprofen,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practolol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Topical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anthralin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5-FU,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benzoyl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benzoate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48615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Subepidermal blister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intact epidermis as roof of  bulla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Blister cavity – neutrophils,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eosiniphils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fibrin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825625"/>
            <a:ext cx="4648200" cy="37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immunono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flourescense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(DIF)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Linear pattern of IgG, mainly IgG4 (90%), along BMZ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C3 deposition in 100% cases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5" y="3684922"/>
            <a:ext cx="4005419" cy="253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38" y="3684922"/>
            <a:ext cx="4006800" cy="2536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6324600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IgG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403022" y="6298223"/>
            <a:ext cx="683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133601"/>
            <a:ext cx="4495800" cy="4043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Indirect </a:t>
            </a:r>
            <a:r>
              <a:rPr lang="en-US" sz="2800" dirty="0" err="1" smtClean="0"/>
              <a:t>immuno</a:t>
            </a:r>
            <a:r>
              <a:rPr lang="en-US" sz="2800" dirty="0" smtClean="0"/>
              <a:t> </a:t>
            </a:r>
            <a:r>
              <a:rPr lang="en-US" sz="2800" dirty="0" err="1" smtClean="0"/>
              <a:t>flourescence</a:t>
            </a:r>
            <a:r>
              <a:rPr lang="en-US" sz="2800" dirty="0" smtClean="0"/>
              <a:t> (IIF)</a:t>
            </a:r>
          </a:p>
          <a:p>
            <a:r>
              <a:rPr lang="en-US" sz="2800" dirty="0" smtClean="0"/>
              <a:t>Circulating anti BMZ IgG Ab (70%)</a:t>
            </a:r>
          </a:p>
          <a:p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133600"/>
            <a:ext cx="3886200" cy="244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D/D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Pemphigus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Mucous membrane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pemphigoid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Pemphigoid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Gestationis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Dermatitis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herpetiformis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drug eruptions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Bullous pemphigoid vs Pemphigus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8800"/>
            <a:ext cx="6477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9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BULLOUS PEMPHIGOID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01444"/>
              </p:ext>
            </p:extLst>
          </p:nvPr>
        </p:nvGraphicFramePr>
        <p:xfrm>
          <a:off x="76200" y="152400"/>
          <a:ext cx="9067800" cy="65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364991494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22859586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BULLOUS PEMPHIGOID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PEMPHIGUS VULGARIS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83995"/>
                  </a:ext>
                </a:extLst>
              </a:tr>
              <a:tr h="842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Subepidermal blister, eosinophil </a:t>
                      </a:r>
                      <a:r>
                        <a:rPr lang="en-US" sz="1800" dirty="0" err="1" smtClean="0"/>
                        <a:t>redominant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inltrate</a:t>
                      </a:r>
                      <a:r>
                        <a:rPr lang="en-US" sz="1800" dirty="0" smtClean="0"/>
                        <a:t>, with neutrophils, lymphocytes, and monocytes and macrophages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Suprabasal</a:t>
                      </a:r>
                      <a:r>
                        <a:rPr lang="en-US" sz="1800" dirty="0" smtClean="0"/>
                        <a:t> blister with </a:t>
                      </a:r>
                      <a:r>
                        <a:rPr lang="en-US" sz="1800" dirty="0" err="1" smtClean="0"/>
                        <a:t>acantholysis</a:t>
                      </a:r>
                      <a:r>
                        <a:rPr lang="en-US" sz="1800" dirty="0" smtClean="0"/>
                        <a:t>; characteristic “row of tombstones”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76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Nikolsky sign (−)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Nikolsky sign (+)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10203"/>
                  </a:ext>
                </a:extLst>
              </a:tr>
              <a:tr h="6160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Asboe-Hansen sign (−)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Asboe-Hansen sign (+)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59689"/>
                  </a:ext>
                </a:extLst>
              </a:tr>
              <a:tr h="6533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Urticarial lesions precede tense</a:t>
                      </a:r>
                    </a:p>
                    <a:p>
                      <a:r>
                        <a:rPr lang="en-US" sz="1800" dirty="0" smtClean="0"/>
                        <a:t>bullae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Flaccid blister on any skin surface;</a:t>
                      </a:r>
                    </a:p>
                    <a:p>
                      <a:r>
                        <a:rPr lang="en-US" sz="1800" dirty="0" smtClean="0"/>
                        <a:t>erosions most commonly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17543"/>
                  </a:ext>
                </a:extLst>
              </a:tr>
              <a:tr h="842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Mucous membrane lesions</a:t>
                      </a:r>
                    </a:p>
                    <a:p>
                      <a:r>
                        <a:rPr lang="en-US" sz="1800" dirty="0" smtClean="0"/>
                        <a:t>present in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10%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Mucous membrane lesions presenting sign for majority of patients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49655"/>
                  </a:ext>
                </a:extLst>
              </a:tr>
              <a:tr h="6160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BPAg1 (230-kDa) or BPAg2</a:t>
                      </a:r>
                    </a:p>
                    <a:p>
                      <a:r>
                        <a:rPr lang="en-US" sz="1800" dirty="0" smtClean="0"/>
                        <a:t>(180-kDa) or type XVII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Desmoglein</a:t>
                      </a:r>
                      <a:r>
                        <a:rPr lang="en-US" sz="1800" dirty="0" smtClean="0"/>
                        <a:t> 3 (130 </a:t>
                      </a:r>
                      <a:r>
                        <a:rPr lang="en-US" sz="1800" dirty="0" err="1" smtClean="0"/>
                        <a:t>kDa</a:t>
                      </a:r>
                      <a:r>
                        <a:rPr lang="en-US" sz="1800" dirty="0" smtClean="0"/>
                        <a:t>); </a:t>
                      </a:r>
                    </a:p>
                    <a:p>
                      <a:r>
                        <a:rPr lang="en-US" sz="1800" dirty="0" err="1" smtClean="0"/>
                        <a:t>desmoglein</a:t>
                      </a:r>
                      <a:r>
                        <a:rPr lang="en-US" sz="1800" dirty="0" smtClean="0"/>
                        <a:t> 1 (160 </a:t>
                      </a:r>
                      <a:r>
                        <a:rPr lang="en-US" sz="1800" dirty="0" err="1" smtClean="0"/>
                        <a:t>kDa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855088"/>
                  </a:ext>
                </a:extLst>
              </a:tr>
              <a:tr h="61602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DIF IgG in basement membrane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DIF IgG in intercellular pattern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1506"/>
                  </a:ext>
                </a:extLst>
              </a:tr>
              <a:tr h="6160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Waxing and waning course,</a:t>
                      </a:r>
                    </a:p>
                    <a:p>
                      <a:r>
                        <a:rPr lang="en-US" sz="1800" dirty="0" smtClean="0"/>
                        <a:t>occasional spontaneous</a:t>
                      </a:r>
                    </a:p>
                    <a:p>
                      <a:r>
                        <a:rPr lang="en-US" sz="1800" dirty="0" smtClean="0"/>
                        <a:t>remission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Fatal if untreated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9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2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          TREATMENT</a:t>
            </a:r>
          </a:p>
          <a:p>
            <a:pPr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Suppression Of Inflammation</a:t>
            </a:r>
          </a:p>
          <a:p>
            <a:pPr marL="857250" lvl="1" indent="-514350">
              <a:buFont typeface="Wingdings" pitchFamily="2" charset="2"/>
              <a:buChar char="v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Corticosteroids –oral daily doses (0.5-0.75/ kg/day) , potent topical steroids</a:t>
            </a:r>
          </a:p>
          <a:p>
            <a:pPr marL="857250" lvl="1" indent="-514350">
              <a:buFont typeface="Wingdings" pitchFamily="2" charset="2"/>
              <a:buChar char="v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tetracyclin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sulfones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Suppression Of Auto Ab 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high dose corticosteroids – DCP pulse,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azathioprine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Mtx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cyclosporin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57250" lvl="1" indent="-514350">
              <a:buFont typeface="Wingdings" pitchFamily="2" charset="2"/>
              <a:buChar char="v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cyclophosphamide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3. Removal Of Antigens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857250" lvl="1" indent="-514350">
              <a:buFont typeface="Wingdings" pitchFamily="2" charset="2"/>
              <a:buChar char="v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Plasmapheresis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Modulation – IV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DERMATITIS HERPETIFORMIS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 chronic blistering disorder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Intensely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pruritic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grouped vesicles on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base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DIF – granular deposits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in dermal papillae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Associated with an gluten sensitive  mostly asymptomatic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enteropathy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PATHOGENESIS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Predominant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autoantigen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DH –epidermal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transglutaminase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Predominant  antibody in DH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Pathological processes in skin are initiated when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immune complexes are deposit in papillary dermis and activate complement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Age –(2-3)rd decade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Classical lesion start as a vesicles on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edematous base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later new lesions arrange in groups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intensely itchy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most lesions excoriated; only crusts seen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– elbows, knees,  buttocks, sacrum, shoulders, posterior scalp,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Symmetrical distribution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Occasionally face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BILE PHONE\MICROMAX\dermatitis_herpetiformis_2_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408" r="-1408" b="25397"/>
          <a:stretch/>
        </p:blipFill>
        <p:spPr bwMode="auto">
          <a:xfrm>
            <a:off x="235803" y="1524000"/>
            <a:ext cx="5410200" cy="3581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36" y="1447800"/>
            <a:ext cx="4102964" cy="440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77" y="152400"/>
            <a:ext cx="3733800" cy="4170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473897"/>
            <a:ext cx="2895600" cy="233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04" y="838200"/>
            <a:ext cx="3462828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ASSOCIATIONS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Gluten Sensitive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Enteropathy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Gluten protein present in grasses of species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Triticeae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Wheat, rye, barley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non allergic sensitivity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gliadi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fraction of gluten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 asymptomatic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steatorrhoea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abdominal distension, wt. loss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HISTOLOGY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Neutrophillic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microabscesses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 tip of dermal papillae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Slowly tips of dermal papillae separate from the epidermis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cleft coalesce to form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subepidermal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bullae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796"/>
          <a:stretch/>
        </p:blipFill>
        <p:spPr>
          <a:xfrm>
            <a:off x="1218909" y="2514408"/>
            <a:ext cx="6706181" cy="381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257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Acquired, non scarring, autoimmune, blistering disease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Age – elderly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Histology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subepidermal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bullae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Immunopathologically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deposition of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AutoAb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complement along  basement membrane zone (BMZ)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DIF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Perilesional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 involved skin – granular deposits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picket shaped appearance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IIF-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 circulating anti BMZ antibodies found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Immunoelectron Microscopy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Amorphous grains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deposits  - DH bodies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OBILE PHONE\MICROMAX\840xhrs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5073650" cy="3581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76400"/>
            <a:ext cx="274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D/D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Scabies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Neurotic excoriations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multiforme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Gluten free diet life long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Dapsone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100-300mg daily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Salfaslazine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0.5- 2g per day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Colchicine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0.6 mg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THANK YOU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ANTIGENS  - BPAg1 (230kDa) or BP 230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BPAg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(180kDa) or BP 180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06357"/>
            <a:ext cx="5498890" cy="444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BP 230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Intracellular protein  synthesized by basal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keratinocytes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Component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plaque of hemi-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BP 180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Hemidesmosomal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glycoprotein  of basal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keratinocytes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Spans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lucida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dermoepidermal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junction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a short non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collagenuous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extracellular domain and a long non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collagenuous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ectodomain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interacts with anchoring filaments of the basement membrane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directed against short NC 16A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ectodomain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54" y="1400907"/>
            <a:ext cx="5410200" cy="4044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71600"/>
            <a:ext cx="3200400" cy="40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ANTIBODIES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 BMZ antibodies in BP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(occasionally)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4 and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target BP 180Ag in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Pemphigoid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Serum levels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reflect disease activity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788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5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817</Words>
  <Application>Microsoft Office PowerPoint</Application>
  <PresentationFormat>On-screen Show (4:3)</PresentationFormat>
  <Paragraphs>179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Office Theme</vt:lpstr>
      <vt:lpstr>AUTOIMMUNE BULLOUS DISORDERS - II</vt:lpstr>
      <vt:lpstr>BULLOUS PEMPHIGOID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HISTOLOGY </vt:lpstr>
      <vt:lpstr>PowerPoint Presentation</vt:lpstr>
      <vt:lpstr>PowerPoint Presentation</vt:lpstr>
      <vt:lpstr>PowerPoint Presentation</vt:lpstr>
      <vt:lpstr>Bullous pemphigoid vs Pemphigus</vt:lpstr>
      <vt:lpstr>PowerPoint Presentation</vt:lpstr>
      <vt:lpstr>PowerPoint Presentation</vt:lpstr>
      <vt:lpstr>DERMATITIS HERPETIFORMIS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IMMUNOBULLOUS DISORDERS</dc:title>
  <dc:creator>Lenovo</dc:creator>
  <cp:lastModifiedBy>NEIRITA MAM</cp:lastModifiedBy>
  <cp:revision>22</cp:revision>
  <dcterms:created xsi:type="dcterms:W3CDTF">2014-11-08T03:23:20Z</dcterms:created>
  <dcterms:modified xsi:type="dcterms:W3CDTF">2019-07-23T05:05:53Z</dcterms:modified>
</cp:coreProperties>
</file>