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6" r:id="rId3"/>
    <p:sldId id="325" r:id="rId4"/>
    <p:sldId id="341" r:id="rId5"/>
    <p:sldId id="296" r:id="rId6"/>
    <p:sldId id="297" r:id="rId7"/>
    <p:sldId id="298" r:id="rId8"/>
    <p:sldId id="307" r:id="rId9"/>
    <p:sldId id="299" r:id="rId10"/>
    <p:sldId id="301" r:id="rId11"/>
    <p:sldId id="302" r:id="rId12"/>
    <p:sldId id="314" r:id="rId13"/>
    <p:sldId id="315" r:id="rId14"/>
    <p:sldId id="316" r:id="rId15"/>
    <p:sldId id="317" r:id="rId16"/>
    <p:sldId id="318" r:id="rId17"/>
    <p:sldId id="319" r:id="rId18"/>
    <p:sldId id="308" r:id="rId19"/>
    <p:sldId id="311" r:id="rId20"/>
    <p:sldId id="312" r:id="rId21"/>
    <p:sldId id="313" r:id="rId22"/>
    <p:sldId id="333" r:id="rId23"/>
    <p:sldId id="337" r:id="rId24"/>
    <p:sldId id="338" r:id="rId25"/>
    <p:sldId id="339" r:id="rId26"/>
    <p:sldId id="340" r:id="rId27"/>
    <p:sldId id="320" r:id="rId28"/>
    <p:sldId id="332" r:id="rId29"/>
    <p:sldId id="321" r:id="rId30"/>
    <p:sldId id="330" r:id="rId31"/>
    <p:sldId id="331" r:id="rId32"/>
    <p:sldId id="323" r:id="rId33"/>
    <p:sldId id="324" r:id="rId34"/>
    <p:sldId id="260" r:id="rId35"/>
    <p:sldId id="326" r:id="rId36"/>
    <p:sldId id="327" r:id="rId37"/>
    <p:sldId id="328" r:id="rId38"/>
    <p:sldId id="32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29A3-0DFE-4DE4-8489-8C9C75619B65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ED6A-BD14-4E66-8C50-B8EB6C465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29A3-0DFE-4DE4-8489-8C9C75619B65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ED6A-BD14-4E66-8C50-B8EB6C465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0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29A3-0DFE-4DE4-8489-8C9C75619B65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ED6A-BD14-4E66-8C50-B8EB6C465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15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29A3-0DFE-4DE4-8489-8C9C75619B65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ED6A-BD14-4E66-8C50-B8EB6C465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5364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29A3-0DFE-4DE4-8489-8C9C75619B65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ED6A-BD14-4E66-8C50-B8EB6C465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13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29A3-0DFE-4DE4-8489-8C9C75619B65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ED6A-BD14-4E66-8C50-B8EB6C465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29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29A3-0DFE-4DE4-8489-8C9C75619B65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ED6A-BD14-4E66-8C50-B8EB6C465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13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29A3-0DFE-4DE4-8489-8C9C75619B65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ED6A-BD14-4E66-8C50-B8EB6C465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4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29A3-0DFE-4DE4-8489-8C9C75619B65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ED6A-BD14-4E66-8C50-B8EB6C465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29A3-0DFE-4DE4-8489-8C9C75619B65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ED6A-BD14-4E66-8C50-B8EB6C465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29A3-0DFE-4DE4-8489-8C9C75619B65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ED6A-BD14-4E66-8C50-B8EB6C465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9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29A3-0DFE-4DE4-8489-8C9C75619B65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ED6A-BD14-4E66-8C50-B8EB6C465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29A3-0DFE-4DE4-8489-8C9C75619B65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ED6A-BD14-4E66-8C50-B8EB6C465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6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29A3-0DFE-4DE4-8489-8C9C75619B65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ED6A-BD14-4E66-8C50-B8EB6C465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3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29A3-0DFE-4DE4-8489-8C9C75619B65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ED6A-BD14-4E66-8C50-B8EB6C465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3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29A3-0DFE-4DE4-8489-8C9C75619B65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ED6A-BD14-4E66-8C50-B8EB6C465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8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E29A3-0DFE-4DE4-8489-8C9C75619B65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ED6A-BD14-4E66-8C50-B8EB6C465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4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7BE29A3-0DFE-4DE4-8489-8C9C75619B65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2ED6A-BD14-4E66-8C50-B8EB6C465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6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001000" cy="24384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Cerebral Palsy Rehabilitation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19600"/>
            <a:ext cx="4953000" cy="1752600"/>
          </a:xfrm>
        </p:spPr>
        <p:txBody>
          <a:bodyPr>
            <a:normAutofit/>
          </a:bodyPr>
          <a:lstStyle/>
          <a:p>
            <a:r>
              <a:rPr lang="en-US" sz="24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Osama Neyaz</a:t>
            </a:r>
          </a:p>
          <a:p>
            <a:r>
              <a:rPr lang="en-US" sz="24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</a:p>
          <a:p>
            <a:r>
              <a:rPr lang="en-US" sz="24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PMR</a:t>
            </a:r>
            <a:endParaRPr lang="en-IN" sz="2400" b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47482"/>
          </a:xfrm>
        </p:spPr>
        <p:txBody>
          <a:bodyPr/>
          <a:lstStyle/>
          <a:p>
            <a:r>
              <a:rPr lang="en-US" b="1" dirty="0" smtClean="0"/>
              <a:t>Physical therapy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700" y="1600200"/>
            <a:ext cx="7706700" cy="4952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Passive ROM exercises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Stretching exercises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Strength training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Neurodevelopmental </a:t>
            </a:r>
            <a:r>
              <a:rPr lang="en-US" dirty="0"/>
              <a:t>therapy (NDT)/ </a:t>
            </a:r>
            <a:r>
              <a:rPr lang="en-US" dirty="0" err="1"/>
              <a:t>Bobath</a:t>
            </a:r>
            <a:r>
              <a:rPr lang="en-US" dirty="0"/>
              <a:t> </a:t>
            </a:r>
            <a:r>
              <a:rPr lang="en-US" dirty="0" smtClean="0"/>
              <a:t>technique: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aims </a:t>
            </a:r>
            <a:r>
              <a:rPr lang="en-US" dirty="0"/>
              <a:t>to improve gross motor function and postural </a:t>
            </a:r>
            <a:r>
              <a:rPr lang="en-US" dirty="0" smtClean="0"/>
              <a:t>control    by </a:t>
            </a:r>
            <a:r>
              <a:rPr lang="en-US" dirty="0"/>
              <a:t>facilitating muscle activity through key points of control </a:t>
            </a:r>
            <a:r>
              <a:rPr lang="en-US" dirty="0" smtClean="0"/>
              <a:t>assisted by the therapist.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4B71-5922-416E-9671-4BBA2B5A75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71282"/>
          </a:xfrm>
        </p:spPr>
        <p:txBody>
          <a:bodyPr/>
          <a:lstStyle/>
          <a:p>
            <a:r>
              <a:rPr lang="en-US" b="1" dirty="0"/>
              <a:t>Physical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700" y="1676399"/>
            <a:ext cx="7567544" cy="45720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/>
              <a:t>Constraint-induced movement therapy </a:t>
            </a:r>
            <a:r>
              <a:rPr lang="en-US" dirty="0" smtClean="0"/>
              <a:t>holds promise in improvements of upper limb dysfunction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Involved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placing a full arm cast on the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unimpaired upper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limb for 21 consecutive days, accompanied by intensive training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of impaired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hand for 6 hours each day.                      </a:t>
            </a:r>
            <a:endParaRPr lang="en-US" sz="28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/>
              <a:t>Functional </a:t>
            </a:r>
            <a:r>
              <a:rPr lang="en-US" b="1" dirty="0" smtClean="0"/>
              <a:t>electrical stimulation </a:t>
            </a:r>
            <a:r>
              <a:rPr lang="en-US" dirty="0" smtClean="0"/>
              <a:t>and </a:t>
            </a:r>
            <a:r>
              <a:rPr lang="en-US" b="1" dirty="0" smtClean="0"/>
              <a:t>biofeedback</a:t>
            </a:r>
            <a:r>
              <a:rPr lang="en-US" dirty="0" smtClean="0"/>
              <a:t> can be helpful in training specific muscles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4B71-5922-416E-9671-4BBA2B5A75E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152400"/>
            <a:ext cx="7055380" cy="1219200"/>
          </a:xfrm>
        </p:spPr>
        <p:txBody>
          <a:bodyPr/>
          <a:lstStyle/>
          <a:p>
            <a:r>
              <a:rPr lang="en-US" b="1" dirty="0" smtClean="0"/>
              <a:t>Occupational therapy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50444" y="1295400"/>
            <a:ext cx="7782900" cy="5334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primary goal is to help patient gain more independence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Children work on fine motor skills by grasping and releasing toys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Practice handwriting skills and hand-eye coordination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Basic tasks such as bathing, dressing, brushing teeth, and eating are also addressed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They also work on fitting the child for special devices that help them function. This may include utensils, dressing devices, wheelchairs, bathing seats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4B71-5922-416E-9671-4BBA2B5A75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47482"/>
          </a:xfrm>
        </p:spPr>
        <p:txBody>
          <a:bodyPr/>
          <a:lstStyle/>
          <a:p>
            <a:r>
              <a:rPr lang="en-US" b="1" dirty="0" smtClean="0"/>
              <a:t>Orthosis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7785644" cy="51053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Goals include reduction of abnormal tone, avoidance of deformity, and facilitation of normal movement patterns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AFOs</a:t>
            </a:r>
            <a:r>
              <a:rPr lang="en-US" dirty="0" smtClean="0"/>
              <a:t> are used in case of dynamic </a:t>
            </a:r>
            <a:r>
              <a:rPr lang="en-US" dirty="0" err="1" smtClean="0"/>
              <a:t>equinus</a:t>
            </a:r>
            <a:r>
              <a:rPr lang="en-US" dirty="0" smtClean="0"/>
              <a:t>       setting the ankle in neutral to slight dorsiflexion promotes heel strike and limits knee </a:t>
            </a:r>
            <a:r>
              <a:rPr lang="en-US" dirty="0" err="1" smtClean="0"/>
              <a:t>recurvatum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Hinged AFOs can be used with plantar flexion stop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324600" y="27432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4B71-5922-416E-9671-4BBA2B5A75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55380" cy="1143000"/>
          </a:xfrm>
        </p:spPr>
        <p:txBody>
          <a:bodyPr/>
          <a:lstStyle/>
          <a:p>
            <a:r>
              <a:rPr lang="en-US" b="1" dirty="0" smtClean="0"/>
              <a:t>Ankle Foot Orthosis </a:t>
            </a:r>
            <a:endParaRPr lang="en-US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365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8291" y="1524000"/>
            <a:ext cx="368511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4B71-5922-416E-9671-4BBA2B5A75E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733800" cy="1295400"/>
          </a:xfrm>
        </p:spPr>
        <p:txBody>
          <a:bodyPr/>
          <a:lstStyle/>
          <a:p>
            <a:r>
              <a:rPr lang="en-US" sz="2800" b="1" dirty="0" smtClean="0"/>
              <a:t>FLOOR REACTION ORTHOSIS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33600"/>
            <a:ext cx="3352800" cy="4191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</a:t>
            </a:r>
            <a:r>
              <a:rPr lang="en-US" sz="2000" dirty="0" smtClean="0"/>
              <a:t>nkle set at neutral dorsiflexion and molded anteriorly to just below the patella this limit crouch gait secondary to hamstring spasticity by creating an extension moment at knee</a:t>
            </a:r>
            <a:endParaRPr 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95775" y="1362075"/>
            <a:ext cx="32956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4B71-5922-416E-9671-4BBA2B5A75E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295736"/>
            <a:ext cx="7055380" cy="1075864"/>
          </a:xfrm>
        </p:spPr>
        <p:txBody>
          <a:bodyPr/>
          <a:lstStyle/>
          <a:p>
            <a:r>
              <a:rPr lang="en-US" b="1" dirty="0"/>
              <a:t>Orthosis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700" y="1371600"/>
            <a:ext cx="7478100" cy="51815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Posterior leaf spring orthoses </a:t>
            </a:r>
            <a:r>
              <a:rPr lang="en-US" dirty="0" smtClean="0"/>
              <a:t>are thinned posteriorly to simulate push-off at the end of stance phase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KAFO &amp; HKAFO </a:t>
            </a:r>
            <a:r>
              <a:rPr lang="en-US" dirty="0" smtClean="0"/>
              <a:t>do not improve gait and they add weight to already weak muscles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But they prevent deformity and facilitate standing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Long leg Tone inhibiting orthosis (with abduction mechanism in c/o adductor spasticity) and serial casting help in cases of correctable deformities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4B71-5922-416E-9671-4BBA2B5A75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Assistive technology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700" y="1524000"/>
            <a:ext cx="7325700" cy="47244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Power wheelchairs – as young as 20 to 36 months can  learn to use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Posterior </a:t>
            </a:r>
            <a:r>
              <a:rPr lang="en-IN" dirty="0"/>
              <a:t>postural </a:t>
            </a:r>
            <a:r>
              <a:rPr lang="en-IN" dirty="0" smtClean="0"/>
              <a:t>walkers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Ultrasonic detectors can be incorporated for cortical blindness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Augmentative communication </a:t>
            </a:r>
            <a:r>
              <a:rPr lang="en-US" dirty="0" smtClean="0"/>
              <a:t>devices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4B71-5922-416E-9671-4BBA2B5A75E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76400"/>
            <a:ext cx="7055380" cy="4043082"/>
          </a:xfrm>
        </p:spPr>
        <p:txBody>
          <a:bodyPr/>
          <a:lstStyle/>
          <a:p>
            <a:pPr algn="ctr"/>
            <a:r>
              <a:rPr lang="en-US" sz="4400" b="1" dirty="0" smtClean="0"/>
              <a:t>NON-SURGICAL MANAGEMENT </a:t>
            </a:r>
            <a:r>
              <a:rPr lang="en-US" sz="4400" b="1" dirty="0"/>
              <a:t>OF CEREBRAL PALSY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5105400"/>
            <a:ext cx="6711654" cy="1223681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27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General consideration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676400"/>
            <a:ext cx="8125890" cy="4952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Factors to be considered before spasticity treatment: 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Whether to treat at all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Distribution (focal/ regional/global)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Degree of spasticity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dirty="0" smtClean="0"/>
              <a:t>Family support &amp; ability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dirty="0" smtClean="0"/>
              <a:t>Physical access to medical care</a:t>
            </a:r>
          </a:p>
        </p:txBody>
      </p:sp>
    </p:spTree>
    <p:extLst>
      <p:ext uri="{BB962C8B-B14F-4D97-AF65-F5344CB8AC3E}">
        <p14:creationId xmlns:p14="http://schemas.microsoft.com/office/powerpoint/2010/main" val="9143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Team approach </a:t>
            </a:r>
            <a:endParaRPr lang="en-IN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371600"/>
            <a:ext cx="7467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Treatment options</a:t>
            </a:r>
            <a:endParaRPr lang="en-IN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53249"/>
            <a:ext cx="7554300" cy="43951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Oral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antispasticity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medications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Nerve &amp; motor point block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Botulinum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toxin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Intrathecal baclofen</a:t>
            </a:r>
          </a:p>
        </p:txBody>
      </p:sp>
    </p:spTree>
    <p:extLst>
      <p:ext uri="{BB962C8B-B14F-4D97-AF65-F5344CB8AC3E}">
        <p14:creationId xmlns:p14="http://schemas.microsoft.com/office/powerpoint/2010/main" val="30365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Oral medications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Baclofen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Diazepam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Clonazepam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Dantrolene</a:t>
            </a:r>
            <a:endParaRPr lang="en-US" sz="24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/>
              <a:t>Tizanidine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4634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381000"/>
            <a:ext cx="7055380" cy="1219200"/>
          </a:xfrm>
        </p:spPr>
        <p:txBody>
          <a:bodyPr>
            <a:normAutofit/>
          </a:bodyPr>
          <a:lstStyle/>
          <a:p>
            <a:r>
              <a:rPr lang="en-US" b="1" dirty="0" smtClean="0"/>
              <a:t>Baclofen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524000"/>
            <a:ext cx="740190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MOA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: Activates GABA-B &amp; decreases excitatory neurotransmitter release.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Dose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:-  starting dose 1 mg/kg/d (bid).   2 to 7 yr: max 40 mg, 8 to 11: max 60 mg, &gt;12 yr: max 80 mg (divided doses).</a:t>
            </a:r>
          </a:p>
          <a:p>
            <a:pPr>
              <a:lnSpc>
                <a:spcPct val="150000"/>
              </a:lnSpc>
            </a:pPr>
            <a:r>
              <a:rPr lang="en-IN" b="1" dirty="0">
                <a:solidFill>
                  <a:schemeClr val="tx1">
                    <a:lumMod val="95000"/>
                  </a:schemeClr>
                </a:solidFill>
              </a:rPr>
              <a:t>S/E</a:t>
            </a: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: sedation, confusion, </a:t>
            </a:r>
            <a:r>
              <a:rPr lang="en-IN" dirty="0" smtClean="0">
                <a:solidFill>
                  <a:schemeClr val="tx1">
                    <a:lumMod val="95000"/>
                  </a:schemeClr>
                </a:solidFill>
              </a:rPr>
              <a:t>paraesthesia, </a:t>
            </a: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weakness</a:t>
            </a:r>
            <a:r>
              <a:rPr lang="en-IN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en-IN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>
                    <a:lumMod val="95000"/>
                  </a:schemeClr>
                </a:solidFill>
              </a:rPr>
              <a:t>Rapid withdrawal</a:t>
            </a:r>
            <a:r>
              <a:rPr lang="en-IN" dirty="0" smtClean="0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rebound spasticity, fever, hallucination, seizure</a:t>
            </a:r>
            <a:r>
              <a:rPr lang="en-IN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en-IN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chemeClr val="tx1">
                    <a:lumMod val="95000"/>
                  </a:schemeClr>
                </a:solidFill>
              </a:rPr>
              <a:t>Caution</a:t>
            </a:r>
            <a:r>
              <a:rPr lang="en-IN" dirty="0" smtClean="0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lang="en-IN" dirty="0">
                <a:solidFill>
                  <a:schemeClr val="tx1">
                    <a:lumMod val="95000"/>
                  </a:schemeClr>
                </a:solidFill>
              </a:rPr>
              <a:t>renal&amp; hepatic compromise.</a:t>
            </a:r>
          </a:p>
          <a:p>
            <a:pPr>
              <a:lnSpc>
                <a:spcPct val="150000"/>
              </a:lnSpc>
            </a:pPr>
            <a:endParaRPr lang="en-IN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Diazepam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76401"/>
            <a:ext cx="7478100" cy="45720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MOA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:  Acts centrally on GABA-A &amp; facilitates GABA mediated inhibition.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Dose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:-  &lt;12 yr: 0.1—0.8 mg/kg/d,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               &gt;12 yr: 6—30 mg/d. (divided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tid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or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qid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S/E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: sedation, memory loss.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Rapid withdrawal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: anxiety, insomnia, seizures.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Caution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: Hepatic compromise</a:t>
            </a:r>
            <a:endParaRPr lang="en-IN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2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Clonazepam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MOA: Same as Diazepam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Dose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:-  &lt;10 yr: 0.1—0.2 mg/kg/d,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               &gt;10 yr: max 20 mg/d. (divided bid/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tid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S/E:  more sedation than Diazepam.</a:t>
            </a:r>
            <a:endParaRPr lang="en-IN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223682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Tizanidine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76401"/>
            <a:ext cx="7249500" cy="457200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MOA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: Alpha 2 agonist, facilitates action of glycine  spinally &amp;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supraspinally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Dose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: 0.2—0.3 mg/kg/d (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tid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qid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Advantage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:   Reduces spasm at night, helpful for sleep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S/E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:    hypotension, drowsiness.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Caution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: Ciprofloxacin, hepatic compromise.</a:t>
            </a:r>
            <a:endParaRPr lang="en-IN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223682"/>
          </a:xfrm>
        </p:spPr>
        <p:txBody>
          <a:bodyPr>
            <a:normAutofit/>
          </a:bodyPr>
          <a:lstStyle/>
          <a:p>
            <a:r>
              <a:rPr lang="en-US" b="1" dirty="0" smtClean="0"/>
              <a:t>Nerve &amp; motor point block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28799"/>
            <a:ext cx="7401900" cy="44196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Nerve block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Peri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-neural injection targeting a motor/mixed nerve to impair its function.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Motor point block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: Intramuscular injection lower down the nerve trunk (below sensory branches) to create a motor block with minimum sensory involvement. </a:t>
            </a:r>
            <a:endParaRPr lang="en-IN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Chemical denervation agents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209800"/>
            <a:ext cx="7249500" cy="4038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Phenol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(5-7%):   Denature protein of nerve tissue.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Alcohol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(45-100%): Dehydrates nerve tissue &amp; causes sclerosis of myelin sheath.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Site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: Motor nerve/point located by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lectrical nerve stimulator.</a:t>
            </a: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287690" cy="1400530"/>
          </a:xfrm>
        </p:spPr>
        <p:txBody>
          <a:bodyPr>
            <a:normAutofit/>
          </a:bodyPr>
          <a:lstStyle/>
          <a:p>
            <a:r>
              <a:rPr lang="en-US" b="1" dirty="0" smtClean="0"/>
              <a:t>Disadvantage of phenol/alcohol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Needs precise location of injection.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Pain &amp; </a:t>
            </a:r>
            <a:r>
              <a:rPr lang="en-IN" dirty="0" smtClean="0"/>
              <a:t>dysesthesia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very common.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Overdose &amp; accidental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i.v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injection may lead to depression, convulsion, cardiovascular collapse. </a:t>
            </a:r>
            <a:endParaRPr lang="en-IN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Botulinum toxin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00201"/>
            <a:ext cx="7630500" cy="464820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A protein and neurotoxin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produced by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the anaerobic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bacteria Clostridium botulinum.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MOA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: 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Blocks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neurotransmitter (Ach)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release at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the peripheral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cholinergic nerve terminals </a:t>
            </a: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Reduction in muscle tension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improved passive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and active range of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motion, facilitates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stretching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techniques (casting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and splinting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Dosing</a:t>
            </a:r>
            <a:r>
              <a:rPr lang="en-US" dirty="0"/>
              <a:t> is based on amount of tone present, patient’s prior response to injections, residual function of the spastic muscles, and potential impact of excessive tonal reduction</a:t>
            </a: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Associate manifestations &amp; complications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576475"/>
          </a:xfrm>
        </p:spPr>
        <p:txBody>
          <a:bodyPr>
            <a:normAutofit/>
          </a:bodyPr>
          <a:lstStyle/>
          <a:p>
            <a:r>
              <a:rPr lang="en-IN" dirty="0"/>
              <a:t>Mental </a:t>
            </a:r>
            <a:r>
              <a:rPr lang="en-IN" dirty="0" smtClean="0"/>
              <a:t>Retardation</a:t>
            </a:r>
          </a:p>
          <a:p>
            <a:r>
              <a:rPr lang="en-IN" dirty="0" smtClean="0"/>
              <a:t>Epilepsy</a:t>
            </a:r>
          </a:p>
          <a:p>
            <a:r>
              <a:rPr lang="en-IN" dirty="0"/>
              <a:t>Feeding, Nutrition, and </a:t>
            </a:r>
            <a:r>
              <a:rPr lang="en-IN" dirty="0" smtClean="0"/>
              <a:t>Growth</a:t>
            </a:r>
          </a:p>
          <a:p>
            <a:r>
              <a:rPr lang="en-IN" dirty="0"/>
              <a:t>Bladder </a:t>
            </a:r>
            <a:r>
              <a:rPr lang="en-IN" dirty="0" smtClean="0"/>
              <a:t>Dysfunction</a:t>
            </a:r>
          </a:p>
          <a:p>
            <a:r>
              <a:rPr lang="en-IN" dirty="0"/>
              <a:t>Bowel </a:t>
            </a:r>
            <a:r>
              <a:rPr lang="en-IN" dirty="0" smtClean="0"/>
              <a:t>Dysfunction</a:t>
            </a:r>
          </a:p>
          <a:p>
            <a:r>
              <a:rPr lang="en-IN" dirty="0" smtClean="0"/>
              <a:t>Sleep Disturbances</a:t>
            </a:r>
          </a:p>
          <a:p>
            <a:r>
              <a:rPr lang="en-IN" dirty="0" smtClean="0"/>
              <a:t>Drooling</a:t>
            </a:r>
          </a:p>
          <a:p>
            <a:r>
              <a:rPr lang="en-IN" dirty="0"/>
              <a:t>Hearing </a:t>
            </a:r>
            <a:r>
              <a:rPr lang="en-IN" dirty="0" smtClean="0"/>
              <a:t>Loss</a:t>
            </a:r>
          </a:p>
          <a:p>
            <a:r>
              <a:rPr lang="en-IN" dirty="0"/>
              <a:t>Visual </a:t>
            </a:r>
            <a:r>
              <a:rPr lang="en-IN" dirty="0" smtClean="0"/>
              <a:t>Abnormalities</a:t>
            </a:r>
          </a:p>
          <a:p>
            <a:r>
              <a:rPr lang="en-IN" dirty="0" smtClean="0"/>
              <a:t>Orthopaedic </a:t>
            </a:r>
            <a:r>
              <a:rPr lang="en-IN" dirty="0"/>
              <a:t>Abnormalities</a:t>
            </a:r>
          </a:p>
        </p:txBody>
      </p:sp>
    </p:spTree>
    <p:extLst>
      <p:ext uri="{BB962C8B-B14F-4D97-AF65-F5344CB8AC3E}">
        <p14:creationId xmlns:p14="http://schemas.microsoft.com/office/powerpoint/2010/main" val="33217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Intrathecal baclofen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00201"/>
            <a:ext cx="7401900" cy="46482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ITB therapy significantly reduced severe </a:t>
            </a:r>
            <a:r>
              <a:rPr lang="en-US" dirty="0" smtClean="0"/>
              <a:t>spasticity </a:t>
            </a:r>
            <a:r>
              <a:rPr lang="en-US" dirty="0"/>
              <a:t>which did not respond to oral medications </a:t>
            </a:r>
            <a:r>
              <a:rPr lang="en-US" dirty="0" smtClean="0"/>
              <a:t>and </a:t>
            </a:r>
            <a:r>
              <a:rPr lang="en-IN" dirty="0"/>
              <a:t>botulinum </a:t>
            </a:r>
            <a:r>
              <a:rPr lang="en-IN" dirty="0" smtClean="0"/>
              <a:t>toxin treatment.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It </a:t>
            </a:r>
            <a:r>
              <a:rPr lang="en-US" dirty="0"/>
              <a:t>might have reversible adverse effects or catheter-related complications and spasticity reduction did not always induce functional </a:t>
            </a:r>
            <a:r>
              <a:rPr lang="en-US" dirty="0" smtClean="0"/>
              <a:t>improvements.</a:t>
            </a:r>
            <a:endParaRPr lang="en-IN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58" y="452718"/>
            <a:ext cx="687705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700" y="6019800"/>
            <a:ext cx="6711654" cy="228606"/>
          </a:xfrm>
        </p:spPr>
        <p:txBody>
          <a:bodyPr>
            <a:normAutofit fontScale="55000" lnSpcReduction="20000"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724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362200"/>
            <a:ext cx="7055380" cy="1400530"/>
          </a:xfrm>
        </p:spPr>
        <p:txBody>
          <a:bodyPr/>
          <a:lstStyle/>
          <a:p>
            <a:r>
              <a:rPr lang="en-US" sz="4400" b="1" dirty="0" smtClean="0"/>
              <a:t>SURGICAL MANAGEMENT </a:t>
            </a:r>
            <a:endParaRPr lang="en-IN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4876800"/>
            <a:ext cx="6711654" cy="1371606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57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55380" cy="1095730"/>
          </a:xfrm>
        </p:spPr>
        <p:txBody>
          <a:bodyPr/>
          <a:lstStyle/>
          <a:p>
            <a:r>
              <a:rPr lang="en-US" b="1" dirty="0" smtClean="0"/>
              <a:t>Four basic principles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Although </a:t>
            </a:r>
            <a:r>
              <a:rPr lang="en-US" dirty="0"/>
              <a:t>the central nervous system injury, by definition, is </a:t>
            </a:r>
            <a:r>
              <a:rPr lang="en-US" dirty="0" smtClean="0"/>
              <a:t>non-progressive</a:t>
            </a:r>
            <a:r>
              <a:rPr lang="en-US" dirty="0"/>
              <a:t>, the deformities caused by abnormal muscle forces and contractures are progressive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treatments currently available correct the secondary deformities only and not the primary </a:t>
            </a:r>
            <a:r>
              <a:rPr lang="en-US" dirty="0" smtClean="0"/>
              <a:t>problem.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deformities typically become worse during times of rapid growth. For some patients, it may be beneficial to delay surgery until after a significant growth spurt to decrease the risk of recurrence.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Operative </a:t>
            </a:r>
            <a:r>
              <a:rPr lang="en-US" dirty="0"/>
              <a:t>or </a:t>
            </a:r>
            <a:r>
              <a:rPr lang="en-US" dirty="0" smtClean="0"/>
              <a:t>non-operative </a:t>
            </a:r>
            <a:r>
              <a:rPr lang="en-US" dirty="0"/>
              <a:t>treatment should be done to minimize the impact it has on the patient's socialization and education.</a:t>
            </a:r>
          </a:p>
        </p:txBody>
      </p:sp>
    </p:spTree>
    <p:extLst>
      <p:ext uri="{BB962C8B-B14F-4D97-AF65-F5344CB8AC3E}">
        <p14:creationId xmlns:p14="http://schemas.microsoft.com/office/powerpoint/2010/main" val="1494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95082"/>
          </a:xfrm>
        </p:spPr>
        <p:txBody>
          <a:bodyPr/>
          <a:lstStyle/>
          <a:p>
            <a:r>
              <a:rPr lang="en-US" b="1" dirty="0"/>
              <a:t>Operative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/>
              <a:t>Operative treatment of </a:t>
            </a:r>
            <a:r>
              <a:rPr lang="en-US" dirty="0" smtClean="0"/>
              <a:t>deformities: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(</a:t>
            </a:r>
            <a:r>
              <a:rPr lang="en-US" dirty="0"/>
              <a:t>1) correct static or dynamic </a:t>
            </a:r>
            <a:r>
              <a:rPr lang="en-US" dirty="0" smtClean="0"/>
              <a:t>deformity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(</a:t>
            </a:r>
            <a:r>
              <a:rPr lang="en-US" dirty="0"/>
              <a:t>2) balance muscle power across a </a:t>
            </a:r>
            <a:r>
              <a:rPr lang="en-US" dirty="0" smtClean="0"/>
              <a:t>joint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(</a:t>
            </a:r>
            <a:r>
              <a:rPr lang="en-US" dirty="0"/>
              <a:t>3) reduce spasticity (</a:t>
            </a:r>
            <a:r>
              <a:rPr lang="en-US" dirty="0" err="1"/>
              <a:t>neurectomy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(4) stabilize uncontrollable </a:t>
            </a:r>
            <a:r>
              <a:rPr lang="en-US" dirty="0" smtClean="0"/>
              <a:t>joints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		 </a:t>
            </a:r>
            <a:r>
              <a:rPr lang="en-US" dirty="0"/>
              <a:t>Often, procedures can </a:t>
            </a:r>
            <a:r>
              <a:rPr lang="en-US" dirty="0" smtClean="0"/>
              <a:t>be combined—an adductor tendon release can be done at the time of pelvic </a:t>
            </a:r>
            <a:r>
              <a:rPr lang="en-US" dirty="0" err="1" smtClean="0"/>
              <a:t>osteotomy</a:t>
            </a:r>
            <a:r>
              <a:rPr lang="en-US" dirty="0" smtClean="0"/>
              <a:t> for hip subluxation.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055380" cy="309282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077831"/>
              </p:ext>
            </p:extLst>
          </p:nvPr>
        </p:nvGraphicFramePr>
        <p:xfrm>
          <a:off x="589085" y="1066800"/>
          <a:ext cx="7821090" cy="5415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7030">
                  <a:extLst>
                    <a:ext uri="{9D8B030D-6E8A-4147-A177-3AD203B41FA5}">
                      <a16:colId xmlns:a16="http://schemas.microsoft.com/office/drawing/2014/main" val="132584174"/>
                    </a:ext>
                  </a:extLst>
                </a:gridCol>
                <a:gridCol w="2607030">
                  <a:extLst>
                    <a:ext uri="{9D8B030D-6E8A-4147-A177-3AD203B41FA5}">
                      <a16:colId xmlns:a16="http://schemas.microsoft.com/office/drawing/2014/main" val="3538657854"/>
                    </a:ext>
                  </a:extLst>
                </a:gridCol>
                <a:gridCol w="2607030">
                  <a:extLst>
                    <a:ext uri="{9D8B030D-6E8A-4147-A177-3AD203B41FA5}">
                      <a16:colId xmlns:a16="http://schemas.microsoft.com/office/drawing/2014/main" val="2966813885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Procedure</a:t>
                      </a:r>
                      <a:endParaRPr lang="en-IN" sz="20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Indication</a:t>
                      </a:r>
                      <a:endParaRPr lang="en-IN" sz="20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Possible complications</a:t>
                      </a:r>
                      <a:endParaRPr lang="en-IN" sz="20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507305"/>
                  </a:ext>
                </a:extLst>
              </a:tr>
              <a:tr h="59520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Hip</a:t>
                      </a:r>
                      <a:endParaRPr lang="en-IN" sz="24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977969"/>
                  </a:ext>
                </a:extLst>
              </a:tr>
              <a:tr h="215291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Z-lengthening of</a:t>
                      </a:r>
                    </a:p>
                    <a:p>
                      <a:r>
                        <a:rPr lang="en-IN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Psoas tendon</a:t>
                      </a:r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Flexion deformity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of the hip over 20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degree, shifting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centre of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gravity forwards if primarily due to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Psoas</a:t>
                      </a:r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 Decrease in hip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flexion pull</a:t>
                      </a:r>
                    </a:p>
                    <a:p>
                      <a:endParaRPr lang="en-US" sz="1800" b="0" i="0" u="none" strike="noStrike" kern="1200" baseline="0" dirty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Compensatory </a:t>
                      </a:r>
                      <a:r>
                        <a:rPr lang="en-IN" sz="1800" b="0" i="0" u="none" strike="noStrike" kern="1200" baseline="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caliper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gait with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increased pelvic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692780"/>
                  </a:ext>
                </a:extLst>
              </a:tr>
              <a:tr h="595205">
                <a:tc>
                  <a:txBody>
                    <a:bodyPr/>
                    <a:lstStyle/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Adductor</a:t>
                      </a:r>
                    </a:p>
                    <a:p>
                      <a:r>
                        <a:rPr lang="en-IN" sz="1800" b="0" i="0" u="none" strike="noStrike" kern="1200" baseline="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tenotomy</a:t>
                      </a:r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Scissoring gait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causing instability</a:t>
                      </a:r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Asymmetrical</a:t>
                      </a:r>
                    </a:p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abduction deformity</a:t>
                      </a:r>
                    </a:p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with pelvic tilt</a:t>
                      </a:r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299657"/>
                  </a:ext>
                </a:extLst>
              </a:tr>
              <a:tr h="595205">
                <a:tc>
                  <a:txBody>
                    <a:bodyPr/>
                    <a:lstStyle/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Adductor </a:t>
                      </a:r>
                      <a:r>
                        <a:rPr lang="en-IN" sz="1800" b="0" i="0" u="none" strike="noStrike" kern="1200" baseline="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tenotomy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with Obturator</a:t>
                      </a:r>
                    </a:p>
                    <a:p>
                      <a:r>
                        <a:rPr lang="en-IN" sz="1800" b="0" i="0" u="none" strike="noStrike" kern="1200" baseline="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neurectomy</a:t>
                      </a:r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---- do ---</a:t>
                      </a:r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---- do ----</a:t>
                      </a:r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957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055380" cy="1568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0" y="2057400"/>
            <a:ext cx="279442" cy="4233575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017544"/>
              </p:ext>
            </p:extLst>
          </p:nvPr>
        </p:nvGraphicFramePr>
        <p:xfrm>
          <a:off x="457200" y="1219200"/>
          <a:ext cx="7924800" cy="5158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132584174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3538657854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966813885"/>
                    </a:ext>
                  </a:extLst>
                </a:gridCol>
              </a:tblGrid>
              <a:tr h="615570"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Procedure</a:t>
                      </a:r>
                      <a:endParaRPr lang="en-IN" sz="20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Indication</a:t>
                      </a:r>
                      <a:endParaRPr lang="en-IN" sz="20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Possible complications</a:t>
                      </a:r>
                      <a:endParaRPr lang="en-IN" sz="20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507305"/>
                  </a:ext>
                </a:extLst>
              </a:tr>
              <a:tr h="602978">
                <a:tc>
                  <a:txBody>
                    <a:bodyPr/>
                    <a:lstStyle/>
                    <a:p>
                      <a:r>
                        <a:rPr lang="en-IN" sz="24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Knee surgery</a:t>
                      </a:r>
                      <a:endParaRPr lang="en-IN" sz="24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977969"/>
                  </a:ext>
                </a:extLst>
              </a:tr>
              <a:tr h="1423943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Medial</a:t>
                      </a:r>
                      <a:r>
                        <a:rPr lang="en-IN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n-IN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hamstring</a:t>
                      </a:r>
                      <a:r>
                        <a:rPr lang="en-IN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en-IN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lengthenig</a:t>
                      </a:r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Flexion deformity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of the hip over 30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degree during the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gait</a:t>
                      </a:r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Patella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alta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Knee</a:t>
                      </a: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recurvatum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and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Secondary rotation of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tibia</a:t>
                      </a:r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692780"/>
                  </a:ext>
                </a:extLst>
              </a:tr>
              <a:tr h="967211">
                <a:tc>
                  <a:txBody>
                    <a:bodyPr/>
                    <a:lstStyle/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Lateral hamstring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lengthening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(Biceps)</a:t>
                      </a:r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Insufficient correction after medial release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(over 30 degree)</a:t>
                      </a:r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Patella </a:t>
                      </a:r>
                      <a:r>
                        <a:rPr lang="en-IN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alta</a:t>
                      </a:r>
                      <a:r>
                        <a:rPr lang="en-IN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&amp; Knee</a:t>
                      </a:r>
                    </a:p>
                    <a:p>
                      <a:r>
                        <a:rPr lang="en-IN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recurvatum</a:t>
                      </a:r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299657"/>
                  </a:ext>
                </a:extLst>
              </a:tr>
              <a:tr h="967211">
                <a:tc>
                  <a:txBody>
                    <a:bodyPr/>
                    <a:lstStyle/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Distal rectus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release</a:t>
                      </a:r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Caliper gait (lack</a:t>
                      </a:r>
                    </a:p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of flexion at swing</a:t>
                      </a:r>
                    </a:p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phase)</a:t>
                      </a:r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Decrease of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extension pull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inducing relapse of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flexion at stance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phase</a:t>
                      </a:r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957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9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140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305800" y="2052925"/>
            <a:ext cx="533400" cy="4195481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739187"/>
              </p:ext>
            </p:extLst>
          </p:nvPr>
        </p:nvGraphicFramePr>
        <p:xfrm>
          <a:off x="618392" y="1219200"/>
          <a:ext cx="7924800" cy="4685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608">
                  <a:extLst>
                    <a:ext uri="{9D8B030D-6E8A-4147-A177-3AD203B41FA5}">
                      <a16:colId xmlns:a16="http://schemas.microsoft.com/office/drawing/2014/main" val="132584174"/>
                    </a:ext>
                  </a:extLst>
                </a:gridCol>
                <a:gridCol w="2472592">
                  <a:extLst>
                    <a:ext uri="{9D8B030D-6E8A-4147-A177-3AD203B41FA5}">
                      <a16:colId xmlns:a16="http://schemas.microsoft.com/office/drawing/2014/main" val="3538657854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966813885"/>
                    </a:ext>
                  </a:extLst>
                </a:gridCol>
              </a:tblGrid>
              <a:tr h="615570"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Procedure</a:t>
                      </a:r>
                      <a:endParaRPr lang="en-IN" sz="20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Indication</a:t>
                      </a:r>
                      <a:endParaRPr lang="en-IN" sz="20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Possible complications</a:t>
                      </a:r>
                      <a:endParaRPr lang="en-IN" sz="20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507305"/>
                  </a:ext>
                </a:extLst>
              </a:tr>
              <a:tr h="602978">
                <a:tc>
                  <a:txBody>
                    <a:bodyPr/>
                    <a:lstStyle/>
                    <a:p>
                      <a:r>
                        <a:rPr lang="en-IN" sz="24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Ankle &amp; Foot Surgery</a:t>
                      </a:r>
                      <a:endParaRPr lang="en-IN" sz="24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b="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977969"/>
                  </a:ext>
                </a:extLst>
              </a:tr>
              <a:tr h="1423943">
                <a:tc>
                  <a:txBody>
                    <a:bodyPr/>
                    <a:lstStyle/>
                    <a:p>
                      <a:r>
                        <a:rPr lang="en-IN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Tendo</a:t>
                      </a:r>
                      <a:r>
                        <a:rPr lang="en-IN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Achilles (Z-lengthening)</a:t>
                      </a:r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Equinus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Deformity</a:t>
                      </a:r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Progressive crouch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gait</a:t>
                      </a:r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692780"/>
                  </a:ext>
                </a:extLst>
              </a:tr>
              <a:tr h="967211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Selective gastrocnemius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fascial lengthening using the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Strayer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or Baker surgical techniques</a:t>
                      </a:r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------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do -------</a:t>
                      </a:r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299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5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1905000"/>
            <a:ext cx="7055380" cy="1400530"/>
          </a:xfrm>
        </p:spPr>
        <p:txBody>
          <a:bodyPr/>
          <a:lstStyle/>
          <a:p>
            <a:r>
              <a:rPr lang="en-US" sz="9600" i="1" dirty="0" smtClean="0">
                <a:latin typeface="Algerian" panose="04020705040A02060702" pitchFamily="82" charset="0"/>
              </a:rPr>
              <a:t>Thank you</a:t>
            </a:r>
            <a:endParaRPr lang="en-IN" sz="9600" i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3886200"/>
            <a:ext cx="6711654" cy="2362206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346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11" y="209550"/>
            <a:ext cx="7135290" cy="314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10" y="3352800"/>
            <a:ext cx="7135291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4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Goals of </a:t>
            </a:r>
            <a:r>
              <a:rPr lang="en-IN" b="1" dirty="0" smtClean="0"/>
              <a:t>Rehabilitation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76401"/>
            <a:ext cx="7478100" cy="457200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Improve </a:t>
            </a:r>
            <a:r>
              <a:rPr lang="en-US" dirty="0"/>
              <a:t>mobility level of child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Prevent </a:t>
            </a:r>
            <a:r>
              <a:rPr lang="en-US" dirty="0"/>
              <a:t>deformity and contractures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Educate </a:t>
            </a:r>
            <a:r>
              <a:rPr lang="en-US" dirty="0"/>
              <a:t>parents regarding home management of child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To </a:t>
            </a:r>
            <a:r>
              <a:rPr lang="en-US" dirty="0"/>
              <a:t>train child in activities of daily living (ADL)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To </a:t>
            </a:r>
            <a:r>
              <a:rPr lang="en-US" dirty="0"/>
              <a:t>improve social participation of affected child.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05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Rehabilitation plan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2052925"/>
            <a:ext cx="7054644" cy="419548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There is no single blue print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Each patient and his or her family provides a separate challenge </a:t>
            </a:r>
          </a:p>
        </p:txBody>
      </p:sp>
    </p:spTree>
    <p:extLst>
      <p:ext uri="{BB962C8B-B14F-4D97-AF65-F5344CB8AC3E}">
        <p14:creationId xmlns:p14="http://schemas.microsoft.com/office/powerpoint/2010/main" val="15583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223683"/>
          </a:xfrm>
        </p:spPr>
        <p:txBody>
          <a:bodyPr/>
          <a:lstStyle/>
          <a:p>
            <a:r>
              <a:rPr lang="en-US" b="1" dirty="0" smtClean="0"/>
              <a:t>Prognosis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76400"/>
            <a:ext cx="7554300" cy="47243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/>
              <a:t>Bleck</a:t>
            </a:r>
            <a:r>
              <a:rPr lang="en-US" dirty="0"/>
              <a:t>(1987) has described  tests for prognosis of walking in children over 1 </a:t>
            </a:r>
            <a:r>
              <a:rPr lang="en-US" dirty="0" smtClean="0"/>
              <a:t>year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Neck righting reflex, </a:t>
            </a:r>
            <a:r>
              <a:rPr lang="en-US" dirty="0" smtClean="0"/>
              <a:t>asymmetrical </a:t>
            </a:r>
            <a:r>
              <a:rPr lang="en-US" dirty="0"/>
              <a:t>and symmetrical tonic neck reflex, Moro reflex – all should disappear by 1 </a:t>
            </a:r>
            <a:r>
              <a:rPr lang="en-US" dirty="0" err="1"/>
              <a:t>yr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Children who retain more than two primitive reflexes after 1 </a:t>
            </a:r>
            <a:r>
              <a:rPr lang="en-US" dirty="0" smtClean="0"/>
              <a:t>year.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Cannot </a:t>
            </a:r>
            <a:r>
              <a:rPr lang="en-US" dirty="0"/>
              <a:t>sit unsupported by </a:t>
            </a:r>
            <a:r>
              <a:rPr lang="en-US" dirty="0" smtClean="0"/>
              <a:t>4 </a:t>
            </a:r>
            <a:r>
              <a:rPr lang="en-US" dirty="0" smtClean="0"/>
              <a:t>year.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Cannot </a:t>
            </a:r>
            <a:r>
              <a:rPr lang="en-US" dirty="0"/>
              <a:t>walk unaided by 8 </a:t>
            </a:r>
            <a:r>
              <a:rPr lang="en-US" dirty="0" smtClean="0"/>
              <a:t>years </a:t>
            </a:r>
            <a:r>
              <a:rPr lang="en-US" dirty="0"/>
              <a:t>are unlikely to ever walk </a:t>
            </a:r>
            <a:r>
              <a:rPr lang="en-US" dirty="0" smtClean="0"/>
              <a:t>independently.</a:t>
            </a:r>
            <a:endParaRPr lang="en-US" dirty="0"/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117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1600200"/>
            <a:ext cx="7897290" cy="3352800"/>
          </a:xfrm>
        </p:spPr>
        <p:txBody>
          <a:bodyPr/>
          <a:lstStyle/>
          <a:p>
            <a:pPr algn="ctr"/>
            <a:r>
              <a:rPr lang="en-US" b="1" dirty="0" smtClean="0"/>
              <a:t>NON-PHARMACOLOGICAL MANAGEMENT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5105400"/>
            <a:ext cx="6711654" cy="1143006"/>
          </a:xfrm>
        </p:spPr>
        <p:txBody>
          <a:bodyPr/>
          <a:lstStyle/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910096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Basic needs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700" y="1676401"/>
            <a:ext cx="6711654" cy="45720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Ability to communicate with others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Ability to cope with ADLs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Independent mobility</a:t>
            </a:r>
          </a:p>
          <a:p>
            <a:pPr>
              <a:lnSpc>
                <a:spcPct val="150000"/>
              </a:lnSpc>
            </a:pPr>
            <a:r>
              <a:rPr lang="en-US" dirty="0"/>
              <a:t>Basic needs for a non walking </a:t>
            </a:r>
            <a:r>
              <a:rPr lang="en-US" dirty="0" smtClean="0"/>
              <a:t>child is </a:t>
            </a:r>
            <a:r>
              <a:rPr lang="en-US" dirty="0"/>
              <a:t>straight spine with level </a:t>
            </a:r>
            <a:r>
              <a:rPr lang="en-US" dirty="0" smtClean="0"/>
              <a:t>pelvis, </a:t>
            </a:r>
            <a:r>
              <a:rPr lang="en-US" dirty="0"/>
              <a:t>painless </a:t>
            </a:r>
            <a:r>
              <a:rPr lang="en-US" dirty="0" smtClean="0"/>
              <a:t>hip and knee and </a:t>
            </a:r>
            <a:r>
              <a:rPr lang="en-US" dirty="0" err="1" smtClean="0"/>
              <a:t>plantigrade</a:t>
            </a:r>
            <a:r>
              <a:rPr lang="en-US" dirty="0" smtClean="0"/>
              <a:t> </a:t>
            </a:r>
            <a:r>
              <a:rPr lang="en-US" dirty="0"/>
              <a:t>feet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E4B71-5922-416E-9671-4BBA2B5A75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1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961</TotalTime>
  <Words>1370</Words>
  <Application>Microsoft Office PowerPoint</Application>
  <PresentationFormat>On-screen Show (4:3)</PresentationFormat>
  <Paragraphs>227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Algerian</vt:lpstr>
      <vt:lpstr>Arial</vt:lpstr>
      <vt:lpstr>Century Gothic</vt:lpstr>
      <vt:lpstr>Wingdings 3</vt:lpstr>
      <vt:lpstr>Ion</vt:lpstr>
      <vt:lpstr>Cerebral Palsy Rehabilitation </vt:lpstr>
      <vt:lpstr>Team approach </vt:lpstr>
      <vt:lpstr>Associate manifestations &amp; complications</vt:lpstr>
      <vt:lpstr>PowerPoint Presentation</vt:lpstr>
      <vt:lpstr>Goals of Rehabilitation</vt:lpstr>
      <vt:lpstr>Rehabilitation plan</vt:lpstr>
      <vt:lpstr>Prognosis</vt:lpstr>
      <vt:lpstr>NON-PHARMACOLOGICAL MANAGEMENT</vt:lpstr>
      <vt:lpstr>Basic needs</vt:lpstr>
      <vt:lpstr>Physical therapy</vt:lpstr>
      <vt:lpstr>Physical therapy</vt:lpstr>
      <vt:lpstr>Occupational therapy</vt:lpstr>
      <vt:lpstr>Orthosis</vt:lpstr>
      <vt:lpstr>Ankle Foot Orthosis </vt:lpstr>
      <vt:lpstr>FLOOR REACTION ORTHOSIS</vt:lpstr>
      <vt:lpstr>Orthosis</vt:lpstr>
      <vt:lpstr>Assistive technology</vt:lpstr>
      <vt:lpstr>NON-SURGICAL MANAGEMENT OF CEREBRAL PALSY</vt:lpstr>
      <vt:lpstr>General consideration</vt:lpstr>
      <vt:lpstr>Treatment options</vt:lpstr>
      <vt:lpstr>Oral medications</vt:lpstr>
      <vt:lpstr>Baclofen</vt:lpstr>
      <vt:lpstr>Diazepam</vt:lpstr>
      <vt:lpstr>Clonazepam</vt:lpstr>
      <vt:lpstr>Tizanidine</vt:lpstr>
      <vt:lpstr>Nerve &amp; motor point block</vt:lpstr>
      <vt:lpstr>Chemical denervation agents</vt:lpstr>
      <vt:lpstr>Disadvantage of phenol/alcohol</vt:lpstr>
      <vt:lpstr>Botulinum toxin</vt:lpstr>
      <vt:lpstr>Intrathecal baclofen</vt:lpstr>
      <vt:lpstr>PowerPoint Presentation</vt:lpstr>
      <vt:lpstr>SURGICAL MANAGEMENT </vt:lpstr>
      <vt:lpstr>Four basic principles </vt:lpstr>
      <vt:lpstr>Operative Treatment 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Cerebral Palsy</dc:title>
  <dc:creator>DR TANMOY DAS</dc:creator>
  <cp:lastModifiedBy>AIIMS</cp:lastModifiedBy>
  <cp:revision>116</cp:revision>
  <dcterms:created xsi:type="dcterms:W3CDTF">2015-03-06T04:38:01Z</dcterms:created>
  <dcterms:modified xsi:type="dcterms:W3CDTF">2019-07-11T05:46:07Z</dcterms:modified>
</cp:coreProperties>
</file>