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6"/>
  </p:notesMasterIdLst>
  <p:handoutMasterIdLst>
    <p:handoutMasterId r:id="rId207"/>
  </p:handoutMasterIdLst>
  <p:sldIdLst>
    <p:sldId id="569" r:id="rId2"/>
    <p:sldId id="590" r:id="rId3"/>
    <p:sldId id="602" r:id="rId4"/>
    <p:sldId id="616" r:id="rId5"/>
    <p:sldId id="589" r:id="rId6"/>
    <p:sldId id="591" r:id="rId7"/>
    <p:sldId id="586" r:id="rId8"/>
    <p:sldId id="584" r:id="rId9"/>
    <p:sldId id="585" r:id="rId10"/>
    <p:sldId id="587" r:id="rId11"/>
    <p:sldId id="593" r:id="rId12"/>
    <p:sldId id="578" r:id="rId13"/>
    <p:sldId id="257" r:id="rId14"/>
    <p:sldId id="533" r:id="rId15"/>
    <p:sldId id="534" r:id="rId16"/>
    <p:sldId id="626" r:id="rId17"/>
    <p:sldId id="557" r:id="rId18"/>
    <p:sldId id="617" r:id="rId19"/>
    <p:sldId id="535" r:id="rId20"/>
    <p:sldId id="603" r:id="rId21"/>
    <p:sldId id="627" r:id="rId22"/>
    <p:sldId id="607" r:id="rId23"/>
    <p:sldId id="608" r:id="rId24"/>
    <p:sldId id="546" r:id="rId25"/>
    <p:sldId id="604" r:id="rId26"/>
    <p:sldId id="605" r:id="rId27"/>
    <p:sldId id="492" r:id="rId28"/>
    <p:sldId id="628" r:id="rId29"/>
    <p:sldId id="629" r:id="rId30"/>
    <p:sldId id="630" r:id="rId31"/>
    <p:sldId id="631" r:id="rId32"/>
    <p:sldId id="537" r:id="rId33"/>
    <p:sldId id="529" r:id="rId34"/>
    <p:sldId id="498" r:id="rId35"/>
    <p:sldId id="610" r:id="rId36"/>
    <p:sldId id="612" r:id="rId37"/>
    <p:sldId id="298" r:id="rId38"/>
    <p:sldId id="555" r:id="rId39"/>
    <p:sldId id="361" r:id="rId40"/>
    <p:sldId id="412" r:id="rId41"/>
    <p:sldId id="633" r:id="rId42"/>
    <p:sldId id="489" r:id="rId43"/>
    <p:sldId id="501" r:id="rId44"/>
    <p:sldId id="364" r:id="rId45"/>
    <p:sldId id="505" r:id="rId46"/>
    <p:sldId id="490" r:id="rId47"/>
    <p:sldId id="365" r:id="rId48"/>
    <p:sldId id="351" r:id="rId49"/>
    <p:sldId id="413" r:id="rId50"/>
    <p:sldId id="366" r:id="rId51"/>
    <p:sldId id="618" r:id="rId52"/>
    <p:sldId id="454" r:id="rId53"/>
    <p:sldId id="352" r:id="rId54"/>
    <p:sldId id="353" r:id="rId55"/>
    <p:sldId id="507" r:id="rId56"/>
    <p:sldId id="619" r:id="rId57"/>
    <p:sldId id="545" r:id="rId58"/>
    <p:sldId id="506" r:id="rId59"/>
    <p:sldId id="360" r:id="rId60"/>
    <p:sldId id="548" r:id="rId61"/>
    <p:sldId id="554" r:id="rId62"/>
    <p:sldId id="447" r:id="rId63"/>
    <p:sldId id="508" r:id="rId64"/>
    <p:sldId id="355" r:id="rId65"/>
    <p:sldId id="550" r:id="rId66"/>
    <p:sldId id="435" r:id="rId67"/>
    <p:sldId id="502" r:id="rId68"/>
    <p:sldId id="661" r:id="rId69"/>
    <p:sldId id="660" r:id="rId70"/>
    <p:sldId id="439" r:id="rId71"/>
    <p:sldId id="436" r:id="rId72"/>
    <p:sldId id="311" r:id="rId73"/>
    <p:sldId id="313" r:id="rId74"/>
    <p:sldId id="440" r:id="rId75"/>
    <p:sldId id="320" r:id="rId76"/>
    <p:sldId id="321" r:id="rId77"/>
    <p:sldId id="441" r:id="rId78"/>
    <p:sldId id="438" r:id="rId79"/>
    <p:sldId id="322" r:id="rId80"/>
    <p:sldId id="323" r:id="rId81"/>
    <p:sldId id="662" r:id="rId82"/>
    <p:sldId id="663" r:id="rId83"/>
    <p:sldId id="635" r:id="rId84"/>
    <p:sldId id="634" r:id="rId85"/>
    <p:sldId id="445" r:id="rId86"/>
    <p:sldId id="329" r:id="rId87"/>
    <p:sldId id="442" r:id="rId88"/>
    <p:sldId id="330" r:id="rId89"/>
    <p:sldId id="356" r:id="rId90"/>
    <p:sldId id="358" r:id="rId91"/>
    <p:sldId id="650" r:id="rId92"/>
    <p:sldId id="651" r:id="rId93"/>
    <p:sldId id="652" r:id="rId94"/>
    <p:sldId id="653" r:id="rId95"/>
    <p:sldId id="655" r:id="rId96"/>
    <p:sldId id="658" r:id="rId97"/>
    <p:sldId id="656" r:id="rId98"/>
    <p:sldId id="416" r:id="rId99"/>
    <p:sldId id="620" r:id="rId100"/>
    <p:sldId id="685" r:id="rId101"/>
    <p:sldId id="333" r:id="rId102"/>
    <p:sldId id="538" r:id="rId103"/>
    <p:sldId id="673" r:id="rId104"/>
    <p:sldId id="636" r:id="rId105"/>
    <p:sldId id="357" r:id="rId106"/>
    <p:sldId id="460" r:id="rId107"/>
    <p:sldId id="368" r:id="rId108"/>
    <p:sldId id="718" r:id="rId109"/>
    <p:sldId id="464" r:id="rId110"/>
    <p:sldId id="278" r:id="rId111"/>
    <p:sldId id="551" r:id="rId112"/>
    <p:sldId id="621" r:id="rId113"/>
    <p:sldId id="465" r:id="rId114"/>
    <p:sldId id="279" r:id="rId115"/>
    <p:sldId id="446" r:id="rId116"/>
    <p:sldId id="348" r:id="rId117"/>
    <p:sldId id="410" r:id="rId118"/>
    <p:sldId id="411" r:id="rId119"/>
    <p:sldId id="417" r:id="rId120"/>
    <p:sldId id="418" r:id="rId121"/>
    <p:sldId id="375" r:id="rId122"/>
    <p:sldId id="497" r:id="rId123"/>
    <p:sldId id="496" r:id="rId124"/>
    <p:sldId id="376" r:id="rId125"/>
    <p:sldId id="669" r:id="rId126"/>
    <p:sldId id="511" r:id="rId127"/>
    <p:sldId id="666" r:id="rId128"/>
    <p:sldId id="671" r:id="rId129"/>
    <p:sldId id="672" r:id="rId130"/>
    <p:sldId id="667" r:id="rId131"/>
    <p:sldId id="668" r:id="rId132"/>
    <p:sldId id="377" r:id="rId133"/>
    <p:sldId id="493" r:id="rId134"/>
    <p:sldId id="378" r:id="rId135"/>
    <p:sldId id="379" r:id="rId136"/>
    <p:sldId id="494" r:id="rId137"/>
    <p:sldId id="482" r:id="rId138"/>
    <p:sldId id="468" r:id="rId139"/>
    <p:sldId id="380" r:id="rId140"/>
    <p:sldId id="495" r:id="rId141"/>
    <p:sldId id="470" r:id="rId142"/>
    <p:sldId id="381" r:id="rId143"/>
    <p:sldId id="467" r:id="rId144"/>
    <p:sldId id="645" r:id="rId145"/>
    <p:sldId id="466" r:id="rId146"/>
    <p:sldId id="382" r:id="rId147"/>
    <p:sldId id="471" r:id="rId148"/>
    <p:sldId id="646" r:id="rId149"/>
    <p:sldId id="302" r:id="rId150"/>
    <p:sldId id="455" r:id="rId151"/>
    <p:sldId id="721" r:id="rId152"/>
    <p:sldId id="722" r:id="rId153"/>
    <p:sldId id="674" r:id="rId154"/>
    <p:sldId id="716" r:id="rId155"/>
    <p:sldId id="694" r:id="rId156"/>
    <p:sldId id="717" r:id="rId157"/>
    <p:sldId id="691" r:id="rId158"/>
    <p:sldId id="692" r:id="rId159"/>
    <p:sldId id="697" r:id="rId160"/>
    <p:sldId id="677" r:id="rId161"/>
    <p:sldId id="678" r:id="rId162"/>
    <p:sldId id="719" r:id="rId163"/>
    <p:sldId id="679" r:id="rId164"/>
    <p:sldId id="698" r:id="rId165"/>
    <p:sldId id="680" r:id="rId166"/>
    <p:sldId id="681" r:id="rId167"/>
    <p:sldId id="477" r:id="rId168"/>
    <p:sldId id="478" r:id="rId169"/>
    <p:sldId id="458" r:id="rId170"/>
    <p:sldId id="463" r:id="rId171"/>
    <p:sldId id="706" r:id="rId172"/>
    <p:sldId id="705" r:id="rId173"/>
    <p:sldId id="479" r:id="rId174"/>
    <p:sldId id="687" r:id="rId175"/>
    <p:sldId id="688" r:id="rId176"/>
    <p:sldId id="709" r:id="rId177"/>
    <p:sldId id="419" r:id="rId178"/>
    <p:sldId id="427" r:id="rId179"/>
    <p:sldId id="426" r:id="rId180"/>
    <p:sldId id="428" r:id="rId181"/>
    <p:sldId id="420" r:id="rId182"/>
    <p:sldId id="421" r:id="rId183"/>
    <p:sldId id="424" r:id="rId184"/>
    <p:sldId id="491" r:id="rId185"/>
    <p:sldId id="564" r:id="rId186"/>
    <p:sldId id="710" r:id="rId187"/>
    <p:sldId id="700" r:id="rId188"/>
    <p:sldId id="708" r:id="rId189"/>
    <p:sldId id="711" r:id="rId190"/>
    <p:sldId id="712" r:id="rId191"/>
    <p:sldId id="567" r:id="rId192"/>
    <p:sldId id="559" r:id="rId193"/>
    <p:sldId id="560" r:id="rId194"/>
    <p:sldId id="561" r:id="rId195"/>
    <p:sldId id="383" r:id="rId196"/>
    <p:sldId id="384" r:id="rId197"/>
    <p:sldId id="385" r:id="rId198"/>
    <p:sldId id="703" r:id="rId199"/>
    <p:sldId id="704" r:id="rId200"/>
    <p:sldId id="713" r:id="rId201"/>
    <p:sldId id="714" r:id="rId202"/>
    <p:sldId id="715" r:id="rId203"/>
    <p:sldId id="720" r:id="rId204"/>
    <p:sldId id="696" r:id="rId205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18" autoAdjust="0"/>
    <p:restoredTop sz="94660"/>
  </p:normalViewPr>
  <p:slideViewPr>
    <p:cSldViewPr>
      <p:cViewPr varScale="1">
        <p:scale>
          <a:sx n="74" d="100"/>
          <a:sy n="74" d="100"/>
        </p:scale>
        <p:origin x="163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D18D9-35EE-4937-95DE-67A8AB9D78C0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AD6CC-8FA7-4CE3-A80F-76922BE7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64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E220B-46E1-4E5C-AF2A-F185502E74F3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F2242-18A7-4F8B-97BA-400EE997ED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F2242-18A7-4F8B-97BA-400EE997ED4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F2242-18A7-4F8B-97BA-400EE997ED4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F2242-18A7-4F8B-97BA-400EE997ED4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1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102" y="4686500"/>
            <a:ext cx="4939560" cy="4439841"/>
          </a:xfrm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26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F2242-18A7-4F8B-97BA-400EE997ED4A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9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00C4-001C-45B5-A675-EEE1C9671777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Induction To Todays Topic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8872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69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4525963"/>
          </a:xfrm>
        </p:spPr>
        <p:txBody>
          <a:bodyPr>
            <a:normAutofit/>
          </a:bodyPr>
          <a:lstStyle/>
          <a:p>
            <a:r>
              <a:rPr lang="en-US" sz="6000" dirty="0"/>
              <a:t>Glucuronic acid is involved in </a:t>
            </a:r>
            <a:r>
              <a:rPr lang="en-US" sz="6000" b="1" dirty="0"/>
              <a:t>Mucopolysaccharide biosynthesis.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757772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45163"/>
          </a:xfrm>
        </p:spPr>
        <p:txBody>
          <a:bodyPr>
            <a:noAutofit/>
          </a:bodyPr>
          <a:lstStyle/>
          <a:p>
            <a:r>
              <a:rPr lang="en-US" sz="4800" b="1" dirty="0"/>
              <a:t>Glucuronic acid </a:t>
            </a:r>
            <a:r>
              <a:rPr lang="en-US" sz="4800" dirty="0"/>
              <a:t>of Uronic acid pathway is </a:t>
            </a:r>
            <a:r>
              <a:rPr lang="en-US" sz="4800" b="1" dirty="0"/>
              <a:t>integrated</a:t>
            </a:r>
            <a:r>
              <a:rPr lang="en-US" sz="4800" dirty="0"/>
              <a:t> with </a:t>
            </a:r>
            <a:r>
              <a:rPr lang="en-US" sz="4800" b="1" dirty="0">
                <a:solidFill>
                  <a:srgbClr val="FF0000"/>
                </a:solidFill>
              </a:rPr>
              <a:t>Phase II conjugation reactions </a:t>
            </a:r>
            <a:r>
              <a:rPr lang="en-US" sz="4800" dirty="0">
                <a:solidFill>
                  <a:srgbClr val="FF0000"/>
                </a:solidFill>
              </a:rPr>
              <a:t>of </a:t>
            </a:r>
            <a:r>
              <a:rPr lang="en-US" sz="4800" b="1" dirty="0">
                <a:solidFill>
                  <a:srgbClr val="FF0000"/>
                </a:solidFill>
              </a:rPr>
              <a:t>detoxification process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Glucuronic acid </a:t>
            </a:r>
            <a:r>
              <a:rPr lang="en-US" sz="4800" dirty="0">
                <a:solidFill>
                  <a:srgbClr val="C00000"/>
                </a:solidFill>
              </a:rPr>
              <a:t>is involved </a:t>
            </a:r>
            <a:r>
              <a:rPr lang="en-US" sz="4800" dirty="0" smtClean="0">
                <a:solidFill>
                  <a:srgbClr val="C00000"/>
                </a:solidFill>
              </a:rPr>
              <a:t>in:</a:t>
            </a:r>
          </a:p>
          <a:p>
            <a:pPr lvl="1"/>
            <a:r>
              <a:rPr lang="en-US" sz="4800" b="1" dirty="0" smtClean="0">
                <a:solidFill>
                  <a:srgbClr val="0070C0"/>
                </a:solidFill>
              </a:rPr>
              <a:t>Bilirubin</a:t>
            </a:r>
            <a:r>
              <a:rPr lang="en-US" sz="4800" b="1" dirty="0" smtClean="0">
                <a:solidFill>
                  <a:srgbClr val="C00000"/>
                </a:solidFill>
              </a:rPr>
              <a:t> metabolism</a:t>
            </a:r>
          </a:p>
          <a:p>
            <a:pPr lvl="1"/>
            <a:r>
              <a:rPr lang="en-US" sz="4800" b="1" dirty="0">
                <a:solidFill>
                  <a:srgbClr val="0070C0"/>
                </a:solidFill>
              </a:rPr>
              <a:t>D</a:t>
            </a:r>
            <a:r>
              <a:rPr lang="en-US" sz="4800" b="1" dirty="0" smtClean="0">
                <a:solidFill>
                  <a:srgbClr val="0070C0"/>
                </a:solidFill>
              </a:rPr>
              <a:t>rug </a:t>
            </a:r>
            <a:r>
              <a:rPr lang="en-US" sz="4800" b="1" dirty="0" smtClean="0">
                <a:solidFill>
                  <a:srgbClr val="C00000"/>
                </a:solidFill>
              </a:rPr>
              <a:t>metabolism</a:t>
            </a:r>
            <a:endParaRPr lang="en-US" sz="4800" b="1" dirty="0">
              <a:solidFill>
                <a:srgbClr val="C00000"/>
              </a:solidFill>
            </a:endParaRPr>
          </a:p>
          <a:p>
            <a:pPr>
              <a:buNone/>
            </a:pPr>
            <a:endParaRPr lang="en-US" sz="48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Interrelationship </a:t>
            </a:r>
            <a:r>
              <a:rPr lang="en-IN" b="1" dirty="0" smtClean="0"/>
              <a:t>Of  </a:t>
            </a:r>
            <a:r>
              <a:rPr lang="en-IN" b="1" dirty="0"/>
              <a:t>ETC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>
            <a:normAutofit/>
          </a:bodyPr>
          <a:lstStyle/>
          <a:p>
            <a:r>
              <a:rPr lang="en-US" sz="4800" dirty="0"/>
              <a:t>Reduced coenzyme </a:t>
            </a:r>
            <a:r>
              <a:rPr lang="en-US" sz="4800" b="1" dirty="0">
                <a:solidFill>
                  <a:srgbClr val="FF0000"/>
                </a:solidFill>
              </a:rPr>
              <a:t>NADH+H</a:t>
            </a:r>
            <a:r>
              <a:rPr lang="en-US" sz="4800" b="1" baseline="30000" dirty="0"/>
              <a:t>+</a:t>
            </a:r>
            <a:r>
              <a:rPr lang="en-US" sz="4800" dirty="0"/>
              <a:t> </a:t>
            </a:r>
            <a:r>
              <a:rPr lang="en-US" sz="4800" b="1" dirty="0"/>
              <a:t>generated</a:t>
            </a:r>
            <a:r>
              <a:rPr lang="en-US" sz="4800" dirty="0"/>
              <a:t> in </a:t>
            </a:r>
            <a:r>
              <a:rPr lang="en-US" sz="4800" b="1" dirty="0">
                <a:solidFill>
                  <a:srgbClr val="0070C0"/>
                </a:solidFill>
              </a:rPr>
              <a:t>Glycolysis</a:t>
            </a:r>
          </a:p>
          <a:p>
            <a:r>
              <a:rPr lang="en-US" sz="4800" dirty="0"/>
              <a:t>By  action of </a:t>
            </a:r>
            <a:r>
              <a:rPr lang="en-US" sz="4800" b="1" dirty="0"/>
              <a:t>Glyceraldehyde– 3 –Phosphate Dehydrogenase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Enter in ETC for its reoxidation and ATP generation.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592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88137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88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/>
              <a:t>ATP and Its Interrelationships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/>
          </a:bodyPr>
          <a:lstStyle/>
          <a:p>
            <a:r>
              <a:rPr lang="en-US" sz="4000" b="1" dirty="0"/>
              <a:t>ATP produced during oxidative phosphorylation </a:t>
            </a:r>
            <a:r>
              <a:rPr lang="en-US" sz="4000" dirty="0"/>
              <a:t>are </a:t>
            </a:r>
            <a:r>
              <a:rPr lang="en-US" sz="4000" b="1" dirty="0">
                <a:solidFill>
                  <a:srgbClr val="FF0000"/>
                </a:solidFill>
              </a:rPr>
              <a:t>connected to: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>
                <a:solidFill>
                  <a:srgbClr val="C00000"/>
                </a:solidFill>
              </a:rPr>
              <a:t>Nerve impulse conduction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>
                <a:solidFill>
                  <a:srgbClr val="C00000"/>
                </a:solidFill>
              </a:rPr>
              <a:t>Muscular activity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>
                <a:solidFill>
                  <a:srgbClr val="C00000"/>
                </a:solidFill>
              </a:rPr>
              <a:t>Active transport mechanism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>
                <a:solidFill>
                  <a:srgbClr val="C00000"/>
                </a:solidFill>
              </a:rPr>
              <a:t>Biosynthetic Reactions</a:t>
            </a:r>
          </a:p>
          <a:p>
            <a:pPr marL="1314450" lvl="1" indent="-857250">
              <a:buFont typeface="+mj-lt"/>
              <a:buAutoNum type="romanUcPeriod"/>
            </a:pPr>
            <a:r>
              <a:rPr lang="en-US" sz="4000" b="1" dirty="0">
                <a:solidFill>
                  <a:srgbClr val="C00000"/>
                </a:solidFill>
              </a:rPr>
              <a:t>Activation Reactions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Crossroads Of Metabolism</a:t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>OR  </a:t>
            </a:r>
            <a:br>
              <a:rPr lang="en-US" sz="5400" b="1" dirty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>Metabolites of Cross Roads</a:t>
            </a:r>
          </a:p>
        </p:txBody>
      </p:sp>
    </p:spTree>
    <p:extLst>
      <p:ext uri="{BB962C8B-B14F-4D97-AF65-F5344CB8AC3E}">
        <p14:creationId xmlns:p14="http://schemas.microsoft.com/office/powerpoint/2010/main" val="6423911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50"/>
            <a:ext cx="9144000" cy="2609850"/>
          </a:xfrm>
        </p:spPr>
        <p:txBody>
          <a:bodyPr>
            <a:normAutofit/>
          </a:bodyPr>
          <a:lstStyle/>
          <a:p>
            <a:pPr marL="571500" indent="-571500" algn="l"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b="1" dirty="0"/>
              <a:t>Four</a:t>
            </a:r>
            <a:r>
              <a:rPr lang="en-US" dirty="0"/>
              <a:t> </a:t>
            </a:r>
            <a:r>
              <a:rPr lang="en-US" b="1" dirty="0"/>
              <a:t>Important Metabolites </a:t>
            </a:r>
            <a:r>
              <a:rPr lang="en-US" dirty="0"/>
              <a:t>in human body</a:t>
            </a:r>
            <a:r>
              <a:rPr lang="en-US" b="1" dirty="0"/>
              <a:t> </a:t>
            </a:r>
            <a:r>
              <a:rPr lang="en-US" dirty="0"/>
              <a:t>who function as </a:t>
            </a:r>
            <a:r>
              <a:rPr lang="en-US" b="1" dirty="0"/>
              <a:t>crossroads of metabolism </a:t>
            </a:r>
            <a:r>
              <a:rPr lang="en-US" dirty="0"/>
              <a:t>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667000"/>
            <a:ext cx="7315200" cy="1752600"/>
          </a:xfrm>
        </p:spPr>
        <p:txBody>
          <a:bodyPr>
            <a:noAutofit/>
          </a:bodyPr>
          <a:lstStyle/>
          <a:p>
            <a:pPr marL="914400" indent="-914400" algn="l">
              <a:buFont typeface="+mj-lt"/>
              <a:buAutoNum type="arabicPeriod"/>
            </a:pPr>
            <a:r>
              <a:rPr lang="en-US" sz="4800" b="1" dirty="0" smtClean="0">
                <a:solidFill>
                  <a:srgbClr val="C00000"/>
                </a:solidFill>
              </a:rPr>
              <a:t>Glucose-6-Phosphate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800" b="1" dirty="0" smtClean="0">
                <a:solidFill>
                  <a:srgbClr val="C00000"/>
                </a:solidFill>
              </a:rPr>
              <a:t>Pyruvate</a:t>
            </a:r>
            <a:endParaRPr lang="en-US" sz="4800" b="1" dirty="0">
              <a:solidFill>
                <a:srgbClr val="C00000"/>
              </a:solidFill>
            </a:endParaRPr>
          </a:p>
          <a:p>
            <a:pPr marL="914400" indent="-914400" algn="l">
              <a:buFont typeface="+mj-lt"/>
              <a:buAutoNum type="arabicPeriod"/>
            </a:pPr>
            <a:r>
              <a:rPr lang="en-US" sz="4800" b="1" dirty="0">
                <a:solidFill>
                  <a:srgbClr val="C00000"/>
                </a:solidFill>
              </a:rPr>
              <a:t>Acetyl-CoA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800" b="1" dirty="0">
                <a:solidFill>
                  <a:srgbClr val="C00000"/>
                </a:solidFill>
              </a:rPr>
              <a:t>Oxaloacetate (OAA)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800" b="1" dirty="0">
                <a:solidFill>
                  <a:srgbClr val="C00000"/>
                </a:solidFill>
              </a:rPr>
              <a:t>Succinyl-CoA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866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09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Formation And Fates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Of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Pyruvate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Formation And Fates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Of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Acetyl CoA</a:t>
            </a:r>
          </a:p>
        </p:txBody>
      </p:sp>
    </p:spTree>
    <p:extLst>
      <p:ext uri="{BB962C8B-B14F-4D97-AF65-F5344CB8AC3E}">
        <p14:creationId xmlns:p14="http://schemas.microsoft.com/office/powerpoint/2010/main" val="6582980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ANY GUESSES FOR TODAYS TOPIC 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1348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tif\Desktop\integrated metab\img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367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4436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752600"/>
            <a:ext cx="8915400" cy="3505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Formation And Fates Of Oxaloacetate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And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Formation And Fates Of Succinyl-CoA</a:t>
            </a:r>
          </a:p>
        </p:txBody>
      </p:sp>
    </p:spTree>
    <p:extLst>
      <p:ext uri="{BB962C8B-B14F-4D97-AF65-F5344CB8AC3E}">
        <p14:creationId xmlns:p14="http://schemas.microsoft.com/office/powerpoint/2010/main" val="21190505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tif\Desktop\integrated metab\img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4419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Metabolites Forming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Non essential Amino acids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 Human Body</a:t>
            </a:r>
          </a:p>
        </p:txBody>
      </p:sp>
    </p:spTree>
    <p:extLst>
      <p:ext uri="{BB962C8B-B14F-4D97-AF65-F5344CB8AC3E}">
        <p14:creationId xmlns:p14="http://schemas.microsoft.com/office/powerpoint/2010/main" val="14163237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676400" y="762000"/>
            <a:ext cx="6361113" cy="2917826"/>
            <a:chOff x="2592" y="2592"/>
            <a:chExt cx="4007" cy="1838"/>
          </a:xfrm>
        </p:grpSpPr>
        <p:sp>
          <p:nvSpPr>
            <p:cNvPr id="32786" name="Text Box 28"/>
            <p:cNvSpPr txBox="1">
              <a:spLocks noChangeArrowheads="1"/>
            </p:cNvSpPr>
            <p:nvPr/>
          </p:nvSpPr>
          <p:spPr bwMode="auto">
            <a:xfrm>
              <a:off x="2880" y="2592"/>
              <a:ext cx="277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/>
                <a:t>Phosphoenolpyruvate</a:t>
              </a:r>
            </a:p>
          </p:txBody>
        </p:sp>
        <p:sp>
          <p:nvSpPr>
            <p:cNvPr id="32787" name="Line 29"/>
            <p:cNvSpPr>
              <a:spLocks noChangeShapeType="1"/>
            </p:cNvSpPr>
            <p:nvPr/>
          </p:nvSpPr>
          <p:spPr bwMode="auto">
            <a:xfrm flipH="1">
              <a:off x="2976" y="2976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Text Box 30"/>
            <p:cNvSpPr txBox="1">
              <a:spLocks noChangeArrowheads="1"/>
            </p:cNvSpPr>
            <p:nvPr/>
          </p:nvSpPr>
          <p:spPr bwMode="auto">
            <a:xfrm>
              <a:off x="2592" y="3408"/>
              <a:ext cx="400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CC3300"/>
                  </a:solidFill>
                </a:rPr>
                <a:t>Phenylalanine</a:t>
              </a:r>
              <a:r>
                <a:rPr lang="en-US" sz="3200" b="1" dirty="0"/>
                <a:t>  Tyrosine  </a:t>
              </a:r>
              <a:r>
                <a:rPr lang="en-US" sz="3200" b="1" dirty="0">
                  <a:solidFill>
                    <a:srgbClr val="CC3300"/>
                  </a:solidFill>
                </a:rPr>
                <a:t>Tryptophan</a:t>
              </a:r>
            </a:p>
          </p:txBody>
        </p:sp>
        <p:sp>
          <p:nvSpPr>
            <p:cNvPr id="32789" name="Line 31"/>
            <p:cNvSpPr>
              <a:spLocks noChangeShapeType="1"/>
            </p:cNvSpPr>
            <p:nvPr/>
          </p:nvSpPr>
          <p:spPr bwMode="auto">
            <a:xfrm>
              <a:off x="4272" y="3072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Line 32"/>
            <p:cNvSpPr>
              <a:spLocks noChangeShapeType="1"/>
            </p:cNvSpPr>
            <p:nvPr/>
          </p:nvSpPr>
          <p:spPr bwMode="auto">
            <a:xfrm>
              <a:off x="4848" y="2928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Line 33"/>
            <p:cNvSpPr>
              <a:spLocks noChangeShapeType="1"/>
            </p:cNvSpPr>
            <p:nvPr/>
          </p:nvSpPr>
          <p:spPr bwMode="auto">
            <a:xfrm flipH="1">
              <a:off x="3168" y="3744"/>
              <a:ext cx="29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Text Box 34"/>
            <p:cNvSpPr txBox="1">
              <a:spLocks noChangeArrowheads="1"/>
            </p:cNvSpPr>
            <p:nvPr/>
          </p:nvSpPr>
          <p:spPr bwMode="auto">
            <a:xfrm>
              <a:off x="2592" y="3984"/>
              <a:ext cx="124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000" b="1" dirty="0"/>
                <a:t>Tyrosine</a:t>
              </a: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2895600" y="4800600"/>
            <a:ext cx="3559176" cy="1574801"/>
            <a:chOff x="3110" y="2855"/>
            <a:chExt cx="2242" cy="992"/>
          </a:xfrm>
        </p:grpSpPr>
        <p:sp>
          <p:nvSpPr>
            <p:cNvPr id="32776" name="Text Box 44"/>
            <p:cNvSpPr txBox="1">
              <a:spLocks noChangeArrowheads="1"/>
            </p:cNvSpPr>
            <p:nvPr/>
          </p:nvSpPr>
          <p:spPr bwMode="auto">
            <a:xfrm>
              <a:off x="3110" y="2855"/>
              <a:ext cx="224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200" b="1" dirty="0">
                  <a:solidFill>
                    <a:srgbClr val="C00000"/>
                  </a:solidFill>
                </a:rPr>
                <a:t>Ribose 5-phosphate</a:t>
              </a:r>
            </a:p>
          </p:txBody>
        </p:sp>
        <p:sp>
          <p:nvSpPr>
            <p:cNvPr id="32777" name="Text Box 45"/>
            <p:cNvSpPr txBox="1">
              <a:spLocks noChangeArrowheads="1"/>
            </p:cNvSpPr>
            <p:nvPr/>
          </p:nvSpPr>
          <p:spPr bwMode="auto">
            <a:xfrm>
              <a:off x="3590" y="3479"/>
              <a:ext cx="10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200" b="1" dirty="0"/>
                <a:t>Histidine</a:t>
              </a:r>
            </a:p>
          </p:txBody>
        </p:sp>
        <p:sp>
          <p:nvSpPr>
            <p:cNvPr id="32778" name="Line 46"/>
            <p:cNvSpPr>
              <a:spLocks noChangeShapeType="1"/>
            </p:cNvSpPr>
            <p:nvPr/>
          </p:nvSpPr>
          <p:spPr bwMode="auto">
            <a:xfrm>
              <a:off x="4070" y="3191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143000" y="1905001"/>
            <a:ext cx="6718974" cy="3044358"/>
            <a:chOff x="672" y="2448"/>
            <a:chExt cx="1717" cy="858"/>
          </a:xfrm>
        </p:grpSpPr>
        <p:sp>
          <p:nvSpPr>
            <p:cNvPr id="3" name="Text Box 22"/>
            <p:cNvSpPr txBox="1">
              <a:spLocks noChangeArrowheads="1"/>
            </p:cNvSpPr>
            <p:nvPr/>
          </p:nvSpPr>
          <p:spPr bwMode="auto">
            <a:xfrm>
              <a:off x="1152" y="2448"/>
              <a:ext cx="627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dirty="0"/>
                <a:t>Pyruvate</a:t>
              </a:r>
            </a:p>
          </p:txBody>
        </p:sp>
        <p:sp>
          <p:nvSpPr>
            <p:cNvPr id="4" name="Line 23"/>
            <p:cNvSpPr>
              <a:spLocks noChangeShapeType="1"/>
            </p:cNvSpPr>
            <p:nvPr/>
          </p:nvSpPr>
          <p:spPr bwMode="auto">
            <a:xfrm flipH="1">
              <a:off x="1056" y="2688"/>
              <a:ext cx="24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24"/>
            <p:cNvSpPr txBox="1">
              <a:spLocks noChangeArrowheads="1"/>
            </p:cNvSpPr>
            <p:nvPr/>
          </p:nvSpPr>
          <p:spPr bwMode="auto">
            <a:xfrm>
              <a:off x="672" y="3072"/>
              <a:ext cx="1717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dirty="0"/>
                <a:t>Alanine</a:t>
              </a:r>
              <a:r>
                <a:rPr lang="en-US" sz="4800" dirty="0"/>
                <a:t>	 </a:t>
              </a:r>
              <a:r>
                <a:rPr lang="en-US" sz="4800" b="1" dirty="0">
                  <a:solidFill>
                    <a:srgbClr val="CC3300"/>
                  </a:solidFill>
                </a:rPr>
                <a:t>Valine	Leucine</a:t>
              </a:r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1488" y="268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1728" y="2688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76400" y="2133600"/>
            <a:ext cx="5588084" cy="2476500"/>
            <a:chOff x="480" y="623"/>
            <a:chExt cx="3050" cy="1560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912" y="623"/>
              <a:ext cx="194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000" b="1" dirty="0">
                  <a:latin typeface="Symbol" pitchFamily="18" charset="2"/>
                </a:rPr>
                <a:t>a</a:t>
              </a:r>
              <a:r>
                <a:rPr lang="en-US" sz="4000" b="1" dirty="0"/>
                <a:t>-</a:t>
              </a:r>
              <a:r>
                <a:rPr lang="en-US" sz="4000" b="1" dirty="0" err="1"/>
                <a:t>Ketoglutarate</a:t>
              </a:r>
              <a:endParaRPr lang="en-US" sz="4000" b="1" dirty="0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728" y="911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87" y="1199"/>
              <a:ext cx="132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000" b="1" dirty="0"/>
                <a:t>Glutamate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1008" y="1392"/>
              <a:ext cx="24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80" y="1776"/>
              <a:ext cx="305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>
                  <a:solidFill>
                    <a:srgbClr val="C00000"/>
                  </a:solidFill>
                </a:rPr>
                <a:t>Glutamine  Proline  Arginine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811" y="148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310" y="1535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371600" y="1295401"/>
            <a:ext cx="5148151" cy="3897265"/>
            <a:chOff x="288" y="2928"/>
            <a:chExt cx="1406" cy="1077"/>
          </a:xfrm>
        </p:grpSpPr>
        <p:sp>
          <p:nvSpPr>
            <p:cNvPr id="3" name="Text Box 36"/>
            <p:cNvSpPr txBox="1">
              <a:spLocks noChangeArrowheads="1"/>
            </p:cNvSpPr>
            <p:nvPr/>
          </p:nvSpPr>
          <p:spPr bwMode="auto">
            <a:xfrm>
              <a:off x="288" y="2928"/>
              <a:ext cx="1311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dirty="0"/>
                <a:t>        </a:t>
              </a:r>
              <a:r>
                <a:rPr lang="en-US" sz="3600" b="1" dirty="0"/>
                <a:t>3-Phosphoglycerate</a:t>
              </a:r>
            </a:p>
          </p:txBody>
        </p:sp>
        <p:sp>
          <p:nvSpPr>
            <p:cNvPr id="4" name="Text Box 37"/>
            <p:cNvSpPr txBox="1">
              <a:spLocks noChangeArrowheads="1"/>
            </p:cNvSpPr>
            <p:nvPr/>
          </p:nvSpPr>
          <p:spPr bwMode="auto">
            <a:xfrm>
              <a:off x="720" y="3360"/>
              <a:ext cx="417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000" b="1" dirty="0">
                  <a:solidFill>
                    <a:srgbClr val="C00000"/>
                  </a:solidFill>
                </a:rPr>
                <a:t>Serine</a:t>
              </a:r>
            </a:p>
          </p:txBody>
        </p:sp>
        <p:sp>
          <p:nvSpPr>
            <p:cNvPr id="5" name="Text Box 38"/>
            <p:cNvSpPr txBox="1">
              <a:spLocks noChangeArrowheads="1"/>
            </p:cNvSpPr>
            <p:nvPr/>
          </p:nvSpPr>
          <p:spPr bwMode="auto">
            <a:xfrm>
              <a:off x="336" y="3792"/>
              <a:ext cx="52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400" b="1" dirty="0"/>
                <a:t>Glycine</a:t>
              </a:r>
            </a:p>
          </p:txBody>
        </p:sp>
        <p:sp>
          <p:nvSpPr>
            <p:cNvPr id="6" name="Text Box 39"/>
            <p:cNvSpPr txBox="1">
              <a:spLocks noChangeArrowheads="1"/>
            </p:cNvSpPr>
            <p:nvPr/>
          </p:nvSpPr>
          <p:spPr bwMode="auto">
            <a:xfrm>
              <a:off x="1152" y="3792"/>
              <a:ext cx="542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000" b="1" dirty="0"/>
                <a:t>Cysteine</a:t>
              </a:r>
            </a:p>
          </p:txBody>
        </p:sp>
        <p:sp>
          <p:nvSpPr>
            <p:cNvPr id="7" name="Line 40"/>
            <p:cNvSpPr>
              <a:spLocks noChangeShapeType="1"/>
            </p:cNvSpPr>
            <p:nvPr/>
          </p:nvSpPr>
          <p:spPr bwMode="auto">
            <a:xfrm>
              <a:off x="960" y="3120"/>
              <a:ext cx="10" cy="2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1"/>
            <p:cNvSpPr>
              <a:spLocks noChangeShapeType="1"/>
            </p:cNvSpPr>
            <p:nvPr/>
          </p:nvSpPr>
          <p:spPr bwMode="auto">
            <a:xfrm flipH="1">
              <a:off x="672" y="3600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42"/>
            <p:cNvSpPr>
              <a:spLocks noChangeShapeType="1"/>
            </p:cNvSpPr>
            <p:nvPr/>
          </p:nvSpPr>
          <p:spPr bwMode="auto">
            <a:xfrm>
              <a:off x="1152" y="360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01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1447800"/>
            <a:ext cx="8325852" cy="4706741"/>
            <a:chOff x="2448" y="196"/>
            <a:chExt cx="3078" cy="2327"/>
          </a:xfrm>
        </p:grpSpPr>
        <p:sp>
          <p:nvSpPr>
            <p:cNvPr id="3" name="Text Box 11"/>
            <p:cNvSpPr txBox="1">
              <a:spLocks noChangeArrowheads="1"/>
            </p:cNvSpPr>
            <p:nvPr/>
          </p:nvSpPr>
          <p:spPr bwMode="auto">
            <a:xfrm>
              <a:off x="3482" y="196"/>
              <a:ext cx="1310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4800" b="1" dirty="0"/>
                <a:t>Oxaloacetate</a:t>
              </a:r>
            </a:p>
          </p:txBody>
        </p:sp>
        <p:sp>
          <p:nvSpPr>
            <p:cNvPr id="4" name="Line 12"/>
            <p:cNvSpPr>
              <a:spLocks noChangeShapeType="1"/>
            </p:cNvSpPr>
            <p:nvPr/>
          </p:nvSpPr>
          <p:spPr bwMode="auto">
            <a:xfrm>
              <a:off x="4015" y="573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3696" y="960"/>
              <a:ext cx="76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/>
                <a:t>Aspartate</a:t>
              </a:r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 flipH="1">
              <a:off x="3552" y="1200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2448" y="1632"/>
              <a:ext cx="307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/>
              <a:r>
                <a:rPr lang="en-US" sz="3600" b="1" dirty="0"/>
                <a:t>Asparagine  </a:t>
              </a:r>
              <a:r>
                <a:rPr lang="en-US" sz="3600" b="1" dirty="0">
                  <a:solidFill>
                    <a:srgbClr val="CC3300"/>
                  </a:solidFill>
                </a:rPr>
                <a:t>Methionine  Threonine  Lysine</a:t>
              </a: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>
              <a:off x="4128" y="1200"/>
              <a:ext cx="14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4368" y="120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 flipH="1">
              <a:off x="2976" y="1200"/>
              <a:ext cx="6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4561" y="1891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4140" y="2112"/>
              <a:ext cx="1191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/>
              <a:r>
                <a:rPr lang="en-US" sz="4800" b="1" dirty="0">
                  <a:solidFill>
                    <a:srgbClr val="CC3300"/>
                  </a:solidFill>
                </a:rPr>
                <a:t>Isoleucine</a:t>
              </a:r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783782" cy="218209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Metabolic  Profile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/>
              <a:t>And</a:t>
            </a:r>
            <a:br>
              <a:rPr lang="en-US" sz="4800" b="1" dirty="0"/>
            </a:br>
            <a:r>
              <a:rPr lang="en-US" sz="4800" b="1" dirty="0"/>
              <a:t>Interrelationship Among Organs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686800" cy="2057400"/>
          </a:xfrm>
        </p:spPr>
        <p:txBody>
          <a:bodyPr>
            <a:normAutofit fontScale="90000"/>
          </a:bodyPr>
          <a:lstStyle/>
          <a:p>
            <a:r>
              <a:rPr lang="en-IN" b="1" dirty="0"/>
              <a:t>Important Metabolic Organs </a:t>
            </a:r>
            <a:br>
              <a:rPr lang="en-IN" b="1" dirty="0"/>
            </a:br>
            <a:r>
              <a:rPr lang="en-IN" b="1" dirty="0"/>
              <a:t>And Their </a:t>
            </a:r>
            <a:br>
              <a:rPr lang="en-IN" b="1" dirty="0"/>
            </a:br>
            <a:r>
              <a:rPr lang="en-IN" b="1" dirty="0"/>
              <a:t>Interrelationships</a:t>
            </a:r>
          </a:p>
        </p:txBody>
      </p:sp>
    </p:spTree>
    <p:extLst>
      <p:ext uri="{BB962C8B-B14F-4D97-AF65-F5344CB8AC3E}">
        <p14:creationId xmlns:p14="http://schemas.microsoft.com/office/powerpoint/2010/main" val="125053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6ABBB1-B9FF-4B22-A6F0-24ABA03DB0DD}" type="slidenum">
              <a:rPr lang="da-DK" smtClean="0"/>
              <a:pPr/>
              <a:t>123</a:t>
            </a:fld>
            <a:endParaRPr lang="da-DK"/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2362200" y="3810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2133600" y="381000"/>
            <a:ext cx="510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latin typeface="Comic Sans MS" pitchFamily="66" charset="0"/>
              </a:rPr>
              <a:t>Metabolic Profile of Organs</a:t>
            </a:r>
            <a:endParaRPr lang="da-DK" sz="24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736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12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/>
              <a:t>Liver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1059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/>
              <a:t>Biochemical Factory </a:t>
            </a:r>
            <a:r>
              <a:rPr lang="en-US" sz="4400" dirty="0"/>
              <a:t>of Human body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b="1" dirty="0"/>
              <a:t>Metabolically very active </a:t>
            </a:r>
            <a:r>
              <a:rPr lang="en-US" sz="4400" dirty="0"/>
              <a:t>in all states (well fed and fasting</a:t>
            </a:r>
            <a:r>
              <a:rPr lang="en-US" sz="4400" dirty="0" smtClean="0"/>
              <a:t>)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Most </a:t>
            </a:r>
            <a:r>
              <a:rPr lang="en-US" sz="4400" b="1" dirty="0">
                <a:solidFill>
                  <a:srgbClr val="C00000"/>
                </a:solidFill>
              </a:rPr>
              <a:t>Cooperative and Coordinated </a:t>
            </a:r>
            <a:r>
              <a:rPr lang="en-US" sz="4400" dirty="0"/>
              <a:t>organ/Understands responsibility and does its work (</a:t>
            </a:r>
            <a:r>
              <a:rPr lang="en-US" sz="4400" b="1" dirty="0">
                <a:solidFill>
                  <a:srgbClr val="0070C0"/>
                </a:solidFill>
              </a:rPr>
              <a:t>Dutiful/Pious Organ</a:t>
            </a:r>
            <a:r>
              <a:rPr lang="en-US" sz="4400" b="1" dirty="0" smtClean="0">
                <a:solidFill>
                  <a:srgbClr val="0070C0"/>
                </a:solidFill>
              </a:rPr>
              <a:t>)</a:t>
            </a:r>
            <a:endParaRPr lang="en-US" sz="4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4400" b="1" dirty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353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077200" cy="3505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Liver</a:t>
            </a:r>
            <a:r>
              <a:rPr lang="en-US" dirty="0">
                <a:solidFill>
                  <a:srgbClr val="FF0000"/>
                </a:solidFill>
              </a:rPr>
              <a:t> is a </a:t>
            </a:r>
            <a:r>
              <a:rPr lang="en-US" b="1" dirty="0">
                <a:solidFill>
                  <a:srgbClr val="FF0000"/>
                </a:solidFill>
              </a:rPr>
              <a:t>Glucostatic Organ </a:t>
            </a:r>
            <a:r>
              <a:rPr lang="en-US" b="1" dirty="0">
                <a:solidFill>
                  <a:srgbClr val="0070C0"/>
                </a:solidFill>
              </a:rPr>
              <a:t>Regulates Blood Glucose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 all conditions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837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992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4114800" y="561975"/>
            <a:ext cx="510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altLang="zh-CN" sz="2000" b="1">
                <a:solidFill>
                  <a:srgbClr val="FF0000"/>
                </a:solidFill>
                <a:ea typeface="华文新魏"/>
                <a:cs typeface="华文新魏"/>
              </a:rPr>
              <a:t>Insulin stimulates glucose consumption and storage in muscle and liver.</a:t>
            </a:r>
            <a:endParaRPr lang="zh-CN" altLang="en-US" sz="2000" b="1">
              <a:solidFill>
                <a:srgbClr val="FF0000"/>
              </a:solidFill>
              <a:ea typeface="华文新魏"/>
              <a:cs typeface="华文新魏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104775"/>
            <a:ext cx="3643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b="1">
                <a:solidFill>
                  <a:srgbClr val="006600"/>
                </a:solidFill>
                <a:ea typeface="华文新魏"/>
                <a:cs typeface="华文新魏"/>
              </a:rPr>
              <a:t>The well-fed state:</a:t>
            </a:r>
            <a:endParaRPr lang="zh-CN" altLang="en-US" b="1">
              <a:solidFill>
                <a:srgbClr val="006600"/>
              </a:solidFill>
              <a:ea typeface="华文新魏"/>
              <a:cs typeface="华文新魏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6135688" y="5967413"/>
            <a:ext cx="29987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sz="2400" b="1">
                <a:solidFill>
                  <a:srgbClr val="0000FF"/>
                </a:solidFill>
                <a:ea typeface="华文新魏"/>
                <a:cs typeface="华文新魏"/>
              </a:rPr>
              <a:t>Stored as glycogen</a:t>
            </a:r>
          </a:p>
          <a:p>
            <a:pPr algn="l" rtl="0"/>
            <a:r>
              <a:rPr lang="en-US" altLang="zh-CN" sz="2400" b="1">
                <a:solidFill>
                  <a:srgbClr val="0000FF"/>
                </a:solidFill>
                <a:ea typeface="华文新魏"/>
                <a:cs typeface="华文新魏"/>
              </a:rPr>
              <a:t>or triacyglycerol.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692150"/>
            <a:ext cx="21955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sz="1800" b="1" i="1">
                <a:solidFill>
                  <a:srgbClr val="660066"/>
                </a:solidFill>
                <a:latin typeface="Tahoma" pitchFamily="34" charset="0"/>
                <a:ea typeface="SimSun" pitchFamily="2" charset="-122"/>
              </a:rPr>
              <a:t>Stimulated by an </a:t>
            </a:r>
          </a:p>
          <a:p>
            <a:pPr algn="l" rtl="0"/>
            <a:r>
              <a:rPr lang="en-US" altLang="zh-CN" sz="1800" b="1" i="1">
                <a:solidFill>
                  <a:srgbClr val="660066"/>
                </a:solidFill>
                <a:latin typeface="Tahoma" pitchFamily="34" charset="0"/>
                <a:ea typeface="SimSun" pitchFamily="2" charset="-122"/>
              </a:rPr>
              <a:t>increase in blood</a:t>
            </a:r>
          </a:p>
          <a:p>
            <a:pPr algn="l" rtl="0"/>
            <a:r>
              <a:rPr lang="en-US" altLang="zh-CN" sz="1800" b="1" i="1">
                <a:solidFill>
                  <a:srgbClr val="660066"/>
                </a:solidFill>
                <a:latin typeface="Tahoma" pitchFamily="34" charset="0"/>
                <a:ea typeface="SimSun" pitchFamily="2" charset="-122"/>
              </a:rPr>
              <a:t>glucose level.</a:t>
            </a: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5364163" y="2565400"/>
            <a:ext cx="792162" cy="358775"/>
          </a:xfrm>
          <a:prstGeom prst="ellips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n-US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4284663" y="4149725"/>
            <a:ext cx="792162" cy="358775"/>
          </a:xfrm>
          <a:prstGeom prst="ellips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545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0" y="0"/>
            <a:ext cx="124968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843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Integrated Metabolism</a:t>
            </a:r>
            <a:br>
              <a:rPr lang="en-US" sz="4800" b="1" dirty="0"/>
            </a:br>
            <a:r>
              <a:rPr lang="en-US" sz="4800" b="1" dirty="0"/>
              <a:t>OR</a:t>
            </a:r>
            <a:br>
              <a:rPr lang="en-US" sz="4800" b="1" dirty="0"/>
            </a:br>
            <a:r>
              <a:rPr lang="en-US" sz="4800" b="1" dirty="0">
                <a:solidFill>
                  <a:srgbClr val="7030A0"/>
                </a:solidFill>
              </a:rPr>
              <a:t>Intermediary Metabolism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800" b="1" dirty="0"/>
              <a:t>OR</a:t>
            </a:r>
            <a:br>
              <a:rPr lang="en-US" sz="4800" b="1" dirty="0"/>
            </a:br>
            <a:r>
              <a:rPr lang="en-US" sz="4800" b="1" dirty="0">
                <a:solidFill>
                  <a:srgbClr val="C00000"/>
                </a:solidFill>
              </a:rPr>
              <a:t>Interrelationship Between Various Metabolic Pathways</a:t>
            </a:r>
            <a:r>
              <a:rPr lang="en-US" sz="4800" b="1" dirty="0">
                <a:solidFill>
                  <a:srgbClr val="7030A0"/>
                </a:solidFill>
              </a:rPr>
              <a:t/>
            </a:r>
            <a:br>
              <a:rPr lang="en-US" sz="4800" b="1" dirty="0">
                <a:solidFill>
                  <a:srgbClr val="7030A0"/>
                </a:solidFill>
              </a:rPr>
            </a:br>
            <a:r>
              <a:rPr lang="en-US" sz="4800" b="1" dirty="0"/>
              <a:t>OR</a:t>
            </a:r>
            <a:r>
              <a:rPr lang="en-US" sz="4800" b="1" dirty="0">
                <a:solidFill>
                  <a:srgbClr val="7030A0"/>
                </a:solidFill>
              </a:rPr>
              <a:t/>
            </a:r>
            <a:br>
              <a:rPr lang="en-US" sz="4800" b="1" dirty="0">
                <a:solidFill>
                  <a:srgbClr val="7030A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Interdependence Of Metabolic Pathways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20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498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528179"/>
          </a:xfrm>
        </p:spPr>
        <p:txBody>
          <a:bodyPr>
            <a:noAutofit/>
          </a:bodyPr>
          <a:lstStyle/>
          <a:p>
            <a:pPr lvl="1"/>
            <a:r>
              <a:rPr lang="en-US" sz="4400" dirty="0"/>
              <a:t>In a </a:t>
            </a:r>
            <a:r>
              <a:rPr lang="en-US" sz="4400" b="1" dirty="0">
                <a:solidFill>
                  <a:srgbClr val="C00000"/>
                </a:solidFill>
              </a:rPr>
              <a:t>well fed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/>
              <a:t>condition</a:t>
            </a:r>
            <a:r>
              <a:rPr lang="en-US" sz="4400" b="1" dirty="0"/>
              <a:t> </a:t>
            </a:r>
            <a:r>
              <a:rPr lang="en-US" sz="4400" dirty="0"/>
              <a:t>Liver</a:t>
            </a:r>
            <a:r>
              <a:rPr lang="en-US" sz="4400" b="1" dirty="0"/>
              <a:t> stores excess free Glucose as Glycogen </a:t>
            </a:r>
            <a:r>
              <a:rPr lang="en-US" sz="4400" b="1" dirty="0">
                <a:solidFill>
                  <a:srgbClr val="0070C0"/>
                </a:solidFill>
              </a:rPr>
              <a:t>(Glycogenesis)</a:t>
            </a:r>
          </a:p>
          <a:p>
            <a:pPr marL="457200" lvl="1" indent="0">
              <a:buNone/>
            </a:pPr>
            <a:endParaRPr lang="en-US" sz="4400" b="1" dirty="0">
              <a:solidFill>
                <a:srgbClr val="0070C0"/>
              </a:solidFill>
            </a:endParaRPr>
          </a:p>
          <a:p>
            <a:pPr lvl="1"/>
            <a:r>
              <a:rPr lang="en-US" sz="4400" b="1" dirty="0">
                <a:solidFill>
                  <a:srgbClr val="C00000"/>
                </a:solidFill>
              </a:rPr>
              <a:t>In emergency condition In Liver Glycogen is degraded via </a:t>
            </a:r>
            <a:r>
              <a:rPr lang="en-US" sz="4400" b="1" dirty="0">
                <a:solidFill>
                  <a:srgbClr val="0070C0"/>
                </a:solidFill>
              </a:rPr>
              <a:t>Glycogenolysis</a:t>
            </a:r>
            <a:r>
              <a:rPr lang="en-US" sz="4400" b="1" dirty="0">
                <a:solidFill>
                  <a:srgbClr val="C00000"/>
                </a:solidFill>
              </a:rPr>
              <a:t> and biosynthesizes Glucose via </a:t>
            </a:r>
            <a:r>
              <a:rPr lang="en-US" sz="4400" b="1" dirty="0">
                <a:solidFill>
                  <a:srgbClr val="0070C0"/>
                </a:solidFill>
              </a:rPr>
              <a:t>Gluconeogenesis.</a:t>
            </a:r>
          </a:p>
          <a:p>
            <a:endParaRPr lang="en-US" sz="4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458200" cy="5973763"/>
          </a:xfrm>
        </p:spPr>
        <p:txBody>
          <a:bodyPr>
            <a:normAutofit/>
          </a:bodyPr>
          <a:lstStyle/>
          <a:p>
            <a:r>
              <a:rPr lang="en-US" sz="6000" dirty="0"/>
              <a:t>Liver biosynthesizes </a:t>
            </a:r>
            <a:r>
              <a:rPr lang="en-US" sz="6000" b="1" dirty="0"/>
              <a:t>endogenous Lipids and mobilizes out it as VLDL </a:t>
            </a:r>
            <a:r>
              <a:rPr lang="en-US" sz="6000" dirty="0"/>
              <a:t>for extra hepatic use.</a:t>
            </a:r>
          </a:p>
          <a:p>
            <a:r>
              <a:rPr lang="en-US" sz="6000" dirty="0"/>
              <a:t>Liver Centre of Ammonia Detoxification</a:t>
            </a:r>
          </a:p>
          <a:p>
            <a:endParaRPr lang="en-US" sz="6000" dirty="0"/>
          </a:p>
          <a:p>
            <a:pPr marL="0" indent="0">
              <a:buNone/>
            </a:pP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17968858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Muscles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In a normal metabolic state muscle uses </a:t>
            </a:r>
            <a:r>
              <a:rPr lang="en-US" sz="4400" b="1" dirty="0"/>
              <a:t>Glucose and Fatty acids as main sources of energy</a:t>
            </a:r>
            <a:r>
              <a:rPr lang="en-US" sz="4400" dirty="0"/>
              <a:t>.</a:t>
            </a:r>
          </a:p>
          <a:p>
            <a:pPr>
              <a:buNone/>
            </a:pPr>
            <a:endParaRPr lang="en-US" sz="4400" dirty="0"/>
          </a:p>
          <a:p>
            <a:r>
              <a:rPr lang="en-US" sz="4400" dirty="0"/>
              <a:t>In a well fed state muscles has large </a:t>
            </a:r>
            <a:r>
              <a:rPr lang="en-US" sz="4400" b="1" dirty="0"/>
              <a:t>stores of Glycogen </a:t>
            </a:r>
            <a:r>
              <a:rPr lang="en-US" sz="4400" dirty="0"/>
              <a:t>(3/4</a:t>
            </a:r>
            <a:r>
              <a:rPr lang="en-US" sz="4400" baseline="30000" dirty="0"/>
              <a:t>th</a:t>
            </a:r>
            <a:r>
              <a:rPr lang="en-US" sz="4400" dirty="0"/>
              <a:t>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5745163"/>
          </a:xfrm>
        </p:spPr>
        <p:txBody>
          <a:bodyPr>
            <a:normAutofit/>
          </a:bodyPr>
          <a:lstStyle/>
          <a:p>
            <a:r>
              <a:rPr lang="en-US" sz="4000" dirty="0"/>
              <a:t>In </a:t>
            </a:r>
            <a:r>
              <a:rPr lang="en-US" sz="4000" b="1" dirty="0"/>
              <a:t>contracting muscles </a:t>
            </a:r>
            <a:r>
              <a:rPr lang="en-US" sz="4000" dirty="0"/>
              <a:t>during  </a:t>
            </a:r>
            <a:r>
              <a:rPr lang="en-US" sz="4000" b="1" dirty="0">
                <a:solidFill>
                  <a:srgbClr val="FF0000"/>
                </a:solidFill>
              </a:rPr>
              <a:t>severe exercise </a:t>
            </a:r>
            <a:r>
              <a:rPr lang="en-US" sz="4000" dirty="0"/>
              <a:t>in </a:t>
            </a:r>
            <a:r>
              <a:rPr lang="en-US" sz="4000" b="1" dirty="0">
                <a:solidFill>
                  <a:srgbClr val="0070C0"/>
                </a:solidFill>
              </a:rPr>
              <a:t>anaerobic condition </a:t>
            </a:r>
            <a:r>
              <a:rPr lang="en-US" sz="4000" b="1" dirty="0"/>
              <a:t>Glycolysis ends as Lactate</a:t>
            </a:r>
            <a:r>
              <a:rPr lang="en-US" sz="4000" dirty="0"/>
              <a:t>.</a:t>
            </a:r>
          </a:p>
          <a:p>
            <a:pPr>
              <a:buNone/>
            </a:pPr>
            <a:endParaRPr lang="en-US" sz="4000" dirty="0"/>
          </a:p>
          <a:p>
            <a:r>
              <a:rPr lang="en-US" sz="4000" dirty="0"/>
              <a:t>Later </a:t>
            </a:r>
            <a:r>
              <a:rPr lang="en-US" sz="4000" b="1" dirty="0"/>
              <a:t>Lactate</a:t>
            </a:r>
            <a:r>
              <a:rPr lang="en-US" sz="4000" dirty="0"/>
              <a:t> is metabolized by converting it </a:t>
            </a:r>
            <a:r>
              <a:rPr lang="en-US" sz="4000" b="1" dirty="0"/>
              <a:t>into Glucose </a:t>
            </a:r>
            <a:r>
              <a:rPr lang="en-US" sz="4000" dirty="0"/>
              <a:t>after carried through blood </a:t>
            </a:r>
            <a:r>
              <a:rPr lang="en-US" sz="4000" b="1" dirty="0"/>
              <a:t>in Liver </a:t>
            </a:r>
            <a:r>
              <a:rPr lang="en-US" sz="4000" dirty="0"/>
              <a:t>via </a:t>
            </a:r>
            <a:r>
              <a:rPr lang="en-US" sz="4000" b="1" dirty="0"/>
              <a:t>Gluconeogenesis (Cori cycle).</a:t>
            </a:r>
          </a:p>
          <a:p>
            <a:pPr>
              <a:buNone/>
            </a:pPr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534400" cy="5592763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/>
              <a:t>In </a:t>
            </a:r>
            <a:r>
              <a:rPr lang="en-US" sz="6000" b="1" dirty="0"/>
              <a:t>resting Muscle fatty acids </a:t>
            </a:r>
            <a:r>
              <a:rPr lang="en-US" sz="6000" dirty="0"/>
              <a:t>are the </a:t>
            </a:r>
            <a:r>
              <a:rPr lang="en-US" sz="6000" b="1" dirty="0">
                <a:solidFill>
                  <a:srgbClr val="C00000"/>
                </a:solidFill>
              </a:rPr>
              <a:t>major source of energy </a:t>
            </a:r>
          </a:p>
          <a:p>
            <a:endParaRPr lang="en-US" sz="6000" b="1" dirty="0">
              <a:solidFill>
                <a:srgbClr val="C00000"/>
              </a:solidFill>
            </a:endParaRPr>
          </a:p>
          <a:p>
            <a:r>
              <a:rPr lang="en-US" sz="6000" b="1" dirty="0">
                <a:solidFill>
                  <a:srgbClr val="C00000"/>
                </a:solidFill>
              </a:rPr>
              <a:t>This use</a:t>
            </a:r>
            <a:r>
              <a:rPr lang="en-US" sz="6000" b="1" dirty="0"/>
              <a:t> spare Glucose to be used by Brain and Erythrocytes.</a:t>
            </a:r>
          </a:p>
          <a:p>
            <a:endParaRPr lang="en-US" sz="6000" dirty="0"/>
          </a:p>
          <a:p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364688741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352800" y="3276600"/>
            <a:ext cx="2827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sz="3200" b="1">
                <a:solidFill>
                  <a:srgbClr val="FF0000"/>
                </a:solidFill>
                <a:latin typeface="Times" pitchFamily="18" charset="0"/>
                <a:ea typeface="SimSun" pitchFamily="2" charset="-122"/>
              </a:rPr>
              <a:t>The Cori Cycle</a:t>
            </a:r>
            <a:endParaRPr lang="zh-CN" altLang="en-US" sz="3200" b="1">
              <a:solidFill>
                <a:srgbClr val="FF0000"/>
              </a:solidFill>
              <a:latin typeface="Times" pitchFamily="18" charset="0"/>
              <a:ea typeface="SimSun" pitchFamily="2" charset="-122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243013" y="6350"/>
            <a:ext cx="6448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r>
              <a:rPr lang="en-US" altLang="zh-CN" sz="3200" b="1">
                <a:solidFill>
                  <a:srgbClr val="FF0000"/>
                </a:solidFill>
                <a:ea typeface="SimSun" pitchFamily="2" charset="-122"/>
              </a:rPr>
              <a:t>Metabolic cooperation between </a:t>
            </a:r>
          </a:p>
          <a:p>
            <a:pPr algn="ctr" rtl="0"/>
            <a:r>
              <a:rPr lang="en-US" altLang="zh-CN" sz="3200" b="1">
                <a:solidFill>
                  <a:srgbClr val="FF0000"/>
                </a:solidFill>
                <a:ea typeface="SimSun" pitchFamily="2" charset="-122"/>
              </a:rPr>
              <a:t>the skeletal muscle and liver.</a:t>
            </a:r>
          </a:p>
        </p:txBody>
      </p:sp>
    </p:spTree>
    <p:extLst>
      <p:ext uri="{BB962C8B-B14F-4D97-AF65-F5344CB8AC3E}">
        <p14:creationId xmlns:p14="http://schemas.microsoft.com/office/powerpoint/2010/main" val="702594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2AA923-270B-4299-B3FA-9E989408B28C}" type="slidenum">
              <a:rPr lang="da-DK" smtClean="0"/>
              <a:pPr/>
              <a:t>138</a:t>
            </a:fld>
            <a:endParaRPr lang="da-DK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839200" cy="510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057400" y="235803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omic Sans MS" pitchFamily="66" charset="0"/>
              </a:rPr>
              <a:t>         </a:t>
            </a:r>
            <a:r>
              <a:rPr lang="en-US" sz="2400" b="1" dirty="0">
                <a:latin typeface="Comic Sans MS" pitchFamily="66" charset="0"/>
              </a:rPr>
              <a:t>Metabolic Profile of Muscles</a:t>
            </a:r>
            <a:r>
              <a:rPr lang="en-US" sz="2400" b="1" dirty="0"/>
              <a:t> 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78462352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0"/>
            <a:ext cx="8229600" cy="1143000"/>
          </a:xfrm>
        </p:spPr>
        <p:txBody>
          <a:bodyPr/>
          <a:lstStyle/>
          <a:p>
            <a:r>
              <a:rPr lang="en-US" b="1" dirty="0"/>
              <a:t>Adipose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sz="4400" b="1" dirty="0"/>
              <a:t>TAG </a:t>
            </a:r>
            <a:r>
              <a:rPr lang="en-US" sz="4400" dirty="0"/>
              <a:t>can be abundantly and </a:t>
            </a:r>
            <a:r>
              <a:rPr lang="en-US" sz="4400" b="1" dirty="0"/>
              <a:t>unlimitedly stored </a:t>
            </a:r>
            <a:r>
              <a:rPr lang="en-US" sz="4400" dirty="0"/>
              <a:t>in adipocytes </a:t>
            </a:r>
          </a:p>
          <a:p>
            <a:r>
              <a:rPr lang="en-US" sz="4400" dirty="0"/>
              <a:t>TAG serve as a </a:t>
            </a:r>
            <a:r>
              <a:rPr lang="en-US" sz="4400" b="1" dirty="0"/>
              <a:t>reserve store </a:t>
            </a:r>
            <a:r>
              <a:rPr lang="en-US" sz="4400" dirty="0"/>
              <a:t>of energy during well fed condition.</a:t>
            </a:r>
          </a:p>
          <a:p>
            <a:endParaRPr lang="en-US" sz="4400" dirty="0"/>
          </a:p>
          <a:p>
            <a:r>
              <a:rPr lang="en-US" sz="4400" dirty="0"/>
              <a:t>TAG is the major fuel for this tissue.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5029200"/>
          </a:xfrm>
        </p:spPr>
        <p:txBody>
          <a:bodyPr>
            <a:normAutofit/>
          </a:bodyPr>
          <a:lstStyle/>
          <a:p>
            <a:r>
              <a:rPr lang="en-US" sz="3200" b="1" dirty="0"/>
              <a:t>What Is an Essence of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Normal</a:t>
            </a:r>
            <a:r>
              <a:rPr lang="en-US" sz="3200" b="1" dirty="0"/>
              <a:t>, Health, Growth and Reproduction </a:t>
            </a:r>
            <a:br>
              <a:rPr lang="en-US" sz="3200" b="1" dirty="0"/>
            </a:br>
            <a:r>
              <a:rPr lang="en-US" sz="3200" b="1" dirty="0"/>
              <a:t>of Human Body?</a:t>
            </a:r>
            <a:br>
              <a:rPr lang="en-US" sz="3200" b="1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33533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64905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952500" y="304800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3200" b="1" dirty="0"/>
              <a:t>Metabolic Profile of Adipose Tissue</a:t>
            </a:r>
            <a:endParaRPr lang="da-DK" sz="3200" b="1" dirty="0"/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0" y="1187450"/>
            <a:ext cx="9067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endParaRPr lang="en-US" sz="3200" b="1" dirty="0">
              <a:solidFill>
                <a:srgbClr val="000066"/>
              </a:solidFill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A50021"/>
                </a:solidFill>
              </a:rPr>
              <a:t>Needs Glucose for biosynthesis  of TAG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A5002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</a:rPr>
              <a:t>Glucose level determines </a:t>
            </a:r>
            <a:r>
              <a:rPr lang="en-US" sz="4000" b="1" dirty="0">
                <a:solidFill>
                  <a:srgbClr val="003300"/>
                </a:solidFill>
              </a:rPr>
              <a:t>to release Fatty acids into blood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003300"/>
              </a:solidFill>
            </a:endParaRP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993300"/>
                </a:solidFill>
              </a:rPr>
              <a:t>Hormone sensitive Lipase is activated when Insulin/Glucagon ratio is low </a:t>
            </a:r>
            <a:endParaRPr lang="da-DK" sz="4000" b="1" dirty="0">
              <a:solidFill>
                <a:srgbClr val="99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038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5410200"/>
          </a:xfrm>
        </p:spPr>
        <p:txBody>
          <a:bodyPr>
            <a:normAutofit/>
          </a:bodyPr>
          <a:lstStyle/>
          <a:p>
            <a:r>
              <a:rPr lang="en-US" sz="4400" b="1" dirty="0"/>
              <a:t>Glucose</a:t>
            </a:r>
            <a:r>
              <a:rPr lang="en-US" sz="4400" dirty="0"/>
              <a:t> is the </a:t>
            </a:r>
            <a:r>
              <a:rPr lang="en-US" sz="4400" b="1" dirty="0"/>
              <a:t>main fuel of Brain </a:t>
            </a:r>
            <a:r>
              <a:rPr lang="en-US" sz="4400" b="1" dirty="0">
                <a:solidFill>
                  <a:srgbClr val="C00000"/>
                </a:solidFill>
              </a:rPr>
              <a:t>(120 gm/day)</a:t>
            </a:r>
          </a:p>
          <a:p>
            <a:r>
              <a:rPr lang="en-US" sz="4400" b="1" dirty="0"/>
              <a:t>Fatty acids </a:t>
            </a:r>
            <a:r>
              <a:rPr lang="en-US" sz="4400" dirty="0"/>
              <a:t>cannot be utilized by brain as they are bound to Albumin and </a:t>
            </a:r>
            <a:r>
              <a:rPr lang="en-US" sz="4400" b="1" dirty="0"/>
              <a:t>cannot cross blood brain barrier.</a:t>
            </a:r>
          </a:p>
          <a:p>
            <a:endParaRPr lang="en-US" sz="4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828800" y="381000"/>
            <a:ext cx="5981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latin typeface="Comic Sans MS" pitchFamily="66" charset="0"/>
              </a:rPr>
              <a:t> </a:t>
            </a:r>
            <a:r>
              <a:rPr lang="en-US" sz="3200" b="1" dirty="0">
                <a:latin typeface="Comic Sans MS" pitchFamily="66" charset="0"/>
              </a:rPr>
              <a:t>Metabolic Profile of Brain</a:t>
            </a:r>
            <a:r>
              <a:rPr lang="en-US" sz="3200" b="1" dirty="0"/>
              <a:t> </a:t>
            </a:r>
            <a:endParaRPr lang="da-DK" sz="3200" b="1" dirty="0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2400" y="1676400"/>
            <a:ext cx="891539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60-70 % </a:t>
            </a:r>
            <a:r>
              <a:rPr lang="en-US" sz="4000" b="1" dirty="0">
                <a:latin typeface="Calibri" pitchFamily="34" charset="0"/>
                <a:cs typeface="Calibri" pitchFamily="34" charset="0"/>
              </a:rPr>
              <a:t>of bodies utilization of Glucose is by Brain.</a:t>
            </a:r>
          </a:p>
          <a:p>
            <a:endParaRPr lang="en-US" sz="40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In starvation -&gt; Ketone bodies can replace Glucose</a:t>
            </a:r>
            <a:endParaRPr lang="da-DK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561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195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114800" y="6350"/>
            <a:ext cx="49482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/>
            <a:r>
              <a:rPr lang="en-US" altLang="zh-CN" sz="4000" b="1" dirty="0">
                <a:solidFill>
                  <a:srgbClr val="000066"/>
                </a:solidFill>
                <a:ea typeface="华文新魏"/>
                <a:cs typeface="华文新魏"/>
              </a:rPr>
              <a:t>Brain is a major </a:t>
            </a:r>
          </a:p>
          <a:p>
            <a:pPr algn="l" rtl="0" eaLnBrk="0" hangingPunct="0"/>
            <a:r>
              <a:rPr lang="en-US" altLang="zh-CN" sz="4000" b="1" dirty="0">
                <a:solidFill>
                  <a:srgbClr val="000066"/>
                </a:solidFill>
                <a:ea typeface="华文新魏"/>
                <a:cs typeface="华文新魏"/>
              </a:rPr>
              <a:t>Glucose consumer</a:t>
            </a:r>
            <a:endParaRPr lang="zh-CN" altLang="en-US" sz="4000" b="1" dirty="0">
              <a:solidFill>
                <a:srgbClr val="000066"/>
              </a:solidFill>
              <a:ea typeface="华文新魏"/>
              <a:cs typeface="华文新魏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203575" y="2708275"/>
            <a:ext cx="51133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 algn="l" rtl="0" eaLnBrk="0" hangingPunct="0"/>
            <a:endParaRPr lang="en-US" altLang="zh-CN" sz="2400" b="1">
              <a:solidFill>
                <a:srgbClr val="CC0000"/>
              </a:solidFill>
              <a:latin typeface="Tahoma" pitchFamily="34" charset="0"/>
              <a:ea typeface="华文新魏"/>
              <a:cs typeface="华文新魏"/>
            </a:endParaRPr>
          </a:p>
          <a:p>
            <a:pPr marL="185738" indent="-185738" algn="l" rtl="0" eaLnBrk="0" hangingPunct="0"/>
            <a:endParaRPr lang="en-US" altLang="zh-CN" b="1">
              <a:solidFill>
                <a:srgbClr val="0000FF"/>
              </a:solidFill>
              <a:latin typeface="华文新魏"/>
              <a:ea typeface="华文新魏"/>
              <a:cs typeface="华文新魏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686425" y="8239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endParaRPr lang="zh-CN" altLang="en-US" sz="2400">
              <a:solidFill>
                <a:srgbClr val="CC0000"/>
              </a:solidFill>
              <a:latin typeface="Tahoma" pitchFamily="34" charset="0"/>
              <a:ea typeface="SimSun" pitchFamily="2" charset="-122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5095875" y="4568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endParaRPr lang="zh-CN" altLang="en-US" sz="2400" b="1">
              <a:solidFill>
                <a:srgbClr val="CC0000"/>
              </a:solidFill>
              <a:latin typeface="Tahoma" pitchFamily="34" charset="0"/>
              <a:ea typeface="SimSun" pitchFamily="2" charset="-122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5867400" y="0"/>
            <a:ext cx="3276600" cy="106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/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5445125"/>
            <a:ext cx="3767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sz="2400" b="1" i="1">
                <a:solidFill>
                  <a:srgbClr val="0000FF"/>
                </a:solidFill>
                <a:latin typeface="Tahoma" pitchFamily="34" charset="0"/>
                <a:ea typeface="SimSun" pitchFamily="2" charset="-122"/>
              </a:rPr>
              <a:t>Consumes about 120 g </a:t>
            </a:r>
          </a:p>
          <a:p>
            <a:pPr algn="l" rtl="0"/>
            <a:r>
              <a:rPr lang="en-US" altLang="zh-CN" sz="2400" b="1" i="1">
                <a:solidFill>
                  <a:srgbClr val="0000FF"/>
                </a:solidFill>
                <a:latin typeface="Tahoma" pitchFamily="34" charset="0"/>
                <a:ea typeface="SimSun" pitchFamily="2" charset="-122"/>
              </a:rPr>
              <a:t>glucose daily.</a:t>
            </a:r>
          </a:p>
        </p:txBody>
      </p:sp>
      <p:pic>
        <p:nvPicPr>
          <p:cNvPr id="3892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836613"/>
            <a:ext cx="19446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3352800" y="3443288"/>
            <a:ext cx="41312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altLang="zh-CN" sz="1800" b="1" i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Fatty  acids do not serve as a fuel!</a:t>
            </a:r>
            <a:endParaRPr lang="zh-CN" altLang="en-US" sz="1800" b="1" i="1" dirty="0">
              <a:solidFill>
                <a:srgbClr val="FF0000"/>
              </a:solidFill>
              <a:latin typeface="Tahoma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72283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Erythrocytes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803"/>
            <a:ext cx="9144000" cy="4876800"/>
          </a:xfrm>
        </p:spPr>
        <p:txBody>
          <a:bodyPr>
            <a:noAutofit/>
          </a:bodyPr>
          <a:lstStyle/>
          <a:p>
            <a:r>
              <a:rPr lang="en-US" sz="4000" dirty="0"/>
              <a:t>Erythrocytes uses </a:t>
            </a:r>
            <a:r>
              <a:rPr lang="en-US" sz="4000" b="1" dirty="0">
                <a:solidFill>
                  <a:srgbClr val="C00000"/>
                </a:solidFill>
              </a:rPr>
              <a:t>obligatorily Glucose</a:t>
            </a:r>
            <a:r>
              <a:rPr lang="en-US" sz="4000" dirty="0">
                <a:solidFill>
                  <a:srgbClr val="C00000"/>
                </a:solidFill>
              </a:rPr>
              <a:t> as a source of energy </a:t>
            </a:r>
            <a:r>
              <a:rPr lang="en-US" sz="4000" dirty="0"/>
              <a:t>for its activity.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/>
              <a:t>Erythrocytes </a:t>
            </a:r>
            <a:r>
              <a:rPr lang="en-US" sz="4000" b="1" dirty="0">
                <a:solidFill>
                  <a:srgbClr val="C00000"/>
                </a:solidFill>
              </a:rPr>
              <a:t>cannot use Fatty acids and Ketone bodies</a:t>
            </a:r>
            <a:r>
              <a:rPr lang="en-US" sz="4000" b="1" dirty="0"/>
              <a:t> as source of energy.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dirty="0"/>
              <a:t>It </a:t>
            </a:r>
            <a:r>
              <a:rPr lang="en-US" sz="4000" b="1" dirty="0">
                <a:solidFill>
                  <a:srgbClr val="FF0000"/>
                </a:solidFill>
              </a:rPr>
              <a:t>lacks Mitochondria </a:t>
            </a:r>
            <a:r>
              <a:rPr lang="en-US" sz="4000" dirty="0"/>
              <a:t>hence the </a:t>
            </a:r>
            <a:r>
              <a:rPr lang="en-US" sz="4000" b="1" dirty="0"/>
              <a:t>Glycolysis ends in Lactate.</a:t>
            </a:r>
          </a:p>
          <a:p>
            <a:endParaRPr lang="en-US" sz="54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C2C267-088C-4E04-9A75-DC525B35507B}" type="slidenum">
              <a:rPr lang="da-DK" smtClean="0"/>
              <a:pPr/>
              <a:t>147</a:t>
            </a:fld>
            <a:endParaRPr lang="da-DK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057400" y="0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+mj-lt"/>
              </a:rPr>
              <a:t>Metabolic Profile of Kidney</a:t>
            </a:r>
            <a:endParaRPr lang="da-DK" sz="3600" b="1" dirty="0">
              <a:latin typeface="+mj-lt"/>
            </a:endParaRP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-13855" y="889222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b="1" dirty="0">
                <a:latin typeface="+mj-lt"/>
              </a:rPr>
              <a:t>Filtration of Blood- </a:t>
            </a:r>
            <a:r>
              <a:rPr lang="en-US" sz="2800" dirty="0">
                <a:latin typeface="+mj-lt"/>
              </a:rPr>
              <a:t>Plasma Ultra Filtrate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+mj-lt"/>
              </a:rPr>
              <a:t>Reabsorption ,Secretion of Substances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+mj-lt"/>
              </a:rPr>
              <a:t>From Plasma Ultra filtrate -&gt; Water , Glucose important absorbable metabolites reabsorbed as per the threshold values.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Production of Urine -&gt; Secretion of waste products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Important role in water, electrolyte ,acid base balance.</a:t>
            </a:r>
            <a:endParaRPr lang="en-US" sz="2800" dirty="0">
              <a:latin typeface="+mj-lt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endParaRPr lang="en-US" sz="2800" dirty="0">
              <a:latin typeface="+mj-lt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+mj-lt"/>
              </a:rPr>
              <a:t>During Starvation -&gt; Important site of Gluconeogenesis (1/2 of blood Glucose)</a:t>
            </a:r>
          </a:p>
        </p:txBody>
      </p:sp>
    </p:spTree>
    <p:extLst>
      <p:ext uri="{BB962C8B-B14F-4D97-AF65-F5344CB8AC3E}">
        <p14:creationId xmlns:p14="http://schemas.microsoft.com/office/powerpoint/2010/main" val="13342962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92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tif\Desktop\integrated metab\img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Normal Metabolism of Biomolecules</a:t>
            </a:r>
          </a:p>
        </p:txBody>
      </p:sp>
    </p:spTree>
    <p:extLst>
      <p:ext uri="{BB962C8B-B14F-4D97-AF65-F5344CB8AC3E}">
        <p14:creationId xmlns:p14="http://schemas.microsoft.com/office/powerpoint/2010/main" val="5546380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In Human Body</a:t>
            </a:r>
            <a:br>
              <a:rPr lang="en-US" sz="4800" b="1" dirty="0"/>
            </a:br>
            <a:r>
              <a:rPr lang="en-US" sz="4800" b="1" dirty="0"/>
              <a:t>There  Prevails </a:t>
            </a:r>
            <a:br>
              <a:rPr lang="en-US" sz="4800" b="1" dirty="0"/>
            </a:br>
            <a:r>
              <a:rPr lang="en-US" sz="4800" b="1" dirty="0">
                <a:solidFill>
                  <a:srgbClr val="C00000"/>
                </a:solidFill>
              </a:rPr>
              <a:t>Chemical Unity In Diversity</a:t>
            </a:r>
          </a:p>
        </p:txBody>
      </p:sp>
    </p:spTree>
    <p:extLst>
      <p:ext uri="{BB962C8B-B14F-4D97-AF65-F5344CB8AC3E}">
        <p14:creationId xmlns:p14="http://schemas.microsoft.com/office/powerpoint/2010/main" val="27506204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524000"/>
            <a:ext cx="4495800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525"/>
            <a:ext cx="3374085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" y="205659"/>
            <a:ext cx="3246282" cy="2308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" y="4114800"/>
            <a:ext cx="357281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436" y="3352800"/>
            <a:ext cx="4289564" cy="37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7352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ix.albert.io/user-assets/prod/bc789c73-b5ce-4067-ab68-6e1ec9c8fac5.png?ixjsv=2.2.4&amp;w=0.70000000000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330915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4544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4533362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806" y="170510"/>
            <a:ext cx="4445749" cy="1886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362" y="4191000"/>
            <a:ext cx="4610638" cy="28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394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tif\Desktop\integrated metab\img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7001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991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22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81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019800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Intermediates/End Products </a:t>
            </a:r>
            <a:r>
              <a:rPr lang="en-US" sz="3600" dirty="0"/>
              <a:t>of one metabolic pathway may be connected to another metabolic pathway of </a:t>
            </a:r>
            <a:r>
              <a:rPr lang="en-US" sz="3600" b="1" dirty="0">
                <a:solidFill>
                  <a:srgbClr val="C00000"/>
                </a:solidFill>
              </a:rPr>
              <a:t>same or </a:t>
            </a:r>
            <a:r>
              <a:rPr lang="en-US" sz="3600" b="1" dirty="0" smtClean="0">
                <a:solidFill>
                  <a:srgbClr val="C00000"/>
                </a:solidFill>
              </a:rPr>
              <a:t>another.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4000" dirty="0"/>
              <a:t>An </a:t>
            </a:r>
            <a:r>
              <a:rPr lang="en-US" sz="4000" b="1" dirty="0"/>
              <a:t>end product </a:t>
            </a:r>
            <a:r>
              <a:rPr lang="en-US" sz="4000" dirty="0"/>
              <a:t>of </a:t>
            </a:r>
            <a:r>
              <a:rPr lang="en-US" sz="4000" b="1" dirty="0"/>
              <a:t>one metabolic pathway </a:t>
            </a:r>
            <a:r>
              <a:rPr lang="en-US" sz="4000" dirty="0"/>
              <a:t>of </a:t>
            </a:r>
            <a:r>
              <a:rPr lang="en-US" sz="4000" b="1" dirty="0"/>
              <a:t>Carbohydrate</a:t>
            </a:r>
            <a:r>
              <a:rPr lang="en-US" sz="4000" dirty="0"/>
              <a:t> is </a:t>
            </a:r>
            <a:r>
              <a:rPr lang="en-US" sz="4000" b="1" dirty="0">
                <a:solidFill>
                  <a:srgbClr val="C00000"/>
                </a:solidFill>
              </a:rPr>
              <a:t>connected to </a:t>
            </a:r>
            <a:r>
              <a:rPr lang="en-US" sz="4000" b="1" dirty="0">
                <a:solidFill>
                  <a:srgbClr val="0070C0"/>
                </a:solidFill>
              </a:rPr>
              <a:t>another metabolic pathway of Carbohydrate</a:t>
            </a:r>
            <a:r>
              <a:rPr lang="en-US" sz="4000" dirty="0"/>
              <a:t>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Intermediate of Carbohydrate metabolic pathway</a:t>
            </a:r>
            <a:r>
              <a:rPr lang="en-US" sz="4000" dirty="0"/>
              <a:t> is </a:t>
            </a:r>
            <a:r>
              <a:rPr lang="en-US" sz="4000" b="1" dirty="0"/>
              <a:t>interrelated to a metabolic pathway of Lipid or Nucleic acid.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34646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/>
          <p:cNvSpPr>
            <a:spLocks noChangeShapeType="1"/>
          </p:cNvSpPr>
          <p:nvPr/>
        </p:nvSpPr>
        <p:spPr bwMode="auto">
          <a:xfrm flipV="1">
            <a:off x="2590800" y="1752600"/>
            <a:ext cx="2895600" cy="3505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1600" y="1219200"/>
            <a:ext cx="6705600" cy="5029200"/>
            <a:chOff x="864" y="768"/>
            <a:chExt cx="4224" cy="3168"/>
          </a:xfrm>
        </p:grpSpPr>
        <p:sp>
          <p:nvSpPr>
            <p:cNvPr id="30806" name="Line 4"/>
            <p:cNvSpPr>
              <a:spLocks noChangeShapeType="1"/>
            </p:cNvSpPr>
            <p:nvPr/>
          </p:nvSpPr>
          <p:spPr bwMode="auto">
            <a:xfrm flipV="1">
              <a:off x="1728" y="816"/>
              <a:ext cx="1632" cy="245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7" name="Line 5"/>
            <p:cNvSpPr>
              <a:spLocks noChangeShapeType="1"/>
            </p:cNvSpPr>
            <p:nvPr/>
          </p:nvSpPr>
          <p:spPr bwMode="auto">
            <a:xfrm flipH="1" flipV="1">
              <a:off x="3216" y="864"/>
              <a:ext cx="1872" cy="3072"/>
            </a:xfrm>
            <a:prstGeom prst="line">
              <a:avLst/>
            </a:prstGeom>
            <a:noFill/>
            <a:ln w="19050" cap="rnd">
              <a:solidFill>
                <a:srgbClr val="00CC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8" name="Line 6"/>
            <p:cNvSpPr>
              <a:spLocks noChangeShapeType="1"/>
            </p:cNvSpPr>
            <p:nvPr/>
          </p:nvSpPr>
          <p:spPr bwMode="auto">
            <a:xfrm flipV="1">
              <a:off x="864" y="768"/>
              <a:ext cx="2448" cy="528"/>
            </a:xfrm>
            <a:prstGeom prst="line">
              <a:avLst/>
            </a:prstGeom>
            <a:noFill/>
            <a:ln w="9525" cap="rnd">
              <a:solidFill>
                <a:srgbClr val="00CC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371600" y="1295400"/>
            <a:ext cx="5105400" cy="4648200"/>
            <a:chOff x="864" y="816"/>
            <a:chExt cx="3216" cy="2928"/>
          </a:xfrm>
        </p:grpSpPr>
        <p:sp>
          <p:nvSpPr>
            <p:cNvPr id="30788" name="Line 8"/>
            <p:cNvSpPr>
              <a:spLocks noChangeShapeType="1"/>
            </p:cNvSpPr>
            <p:nvPr/>
          </p:nvSpPr>
          <p:spPr bwMode="auto">
            <a:xfrm>
              <a:off x="1344" y="1248"/>
              <a:ext cx="0" cy="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864" y="816"/>
              <a:ext cx="3216" cy="2928"/>
              <a:chOff x="864" y="816"/>
              <a:chExt cx="3216" cy="2928"/>
            </a:xfrm>
          </p:grpSpPr>
          <p:sp>
            <p:nvSpPr>
              <p:cNvPr id="30790" name="Line 10"/>
              <p:cNvSpPr>
                <a:spLocks noChangeShapeType="1"/>
              </p:cNvSpPr>
              <p:nvPr/>
            </p:nvSpPr>
            <p:spPr bwMode="auto">
              <a:xfrm>
                <a:off x="1824" y="2640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864" y="816"/>
                <a:ext cx="3216" cy="2928"/>
                <a:chOff x="864" y="816"/>
                <a:chExt cx="3216" cy="2928"/>
              </a:xfrm>
            </p:grpSpPr>
            <p:sp>
              <p:nvSpPr>
                <p:cNvPr id="30792" name="Line 12"/>
                <p:cNvSpPr>
                  <a:spLocks noChangeShapeType="1"/>
                </p:cNvSpPr>
                <p:nvPr/>
              </p:nvSpPr>
              <p:spPr bwMode="auto">
                <a:xfrm>
                  <a:off x="3024" y="2448"/>
                  <a:ext cx="240" cy="24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93" name="Line 13"/>
                <p:cNvSpPr>
                  <a:spLocks noChangeShapeType="1"/>
                </p:cNvSpPr>
                <p:nvPr/>
              </p:nvSpPr>
              <p:spPr bwMode="auto">
                <a:xfrm>
                  <a:off x="2352" y="816"/>
                  <a:ext cx="288" cy="96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864" y="912"/>
                  <a:ext cx="3216" cy="2832"/>
                  <a:chOff x="864" y="912"/>
                  <a:chExt cx="3216" cy="2832"/>
                </a:xfrm>
              </p:grpSpPr>
              <p:sp>
                <p:nvSpPr>
                  <p:cNvPr id="30795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0" y="912"/>
                    <a:ext cx="288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864" y="960"/>
                    <a:ext cx="3216" cy="2784"/>
                    <a:chOff x="864" y="960"/>
                    <a:chExt cx="3216" cy="2784"/>
                  </a:xfrm>
                </p:grpSpPr>
                <p:sp>
                  <p:nvSpPr>
                    <p:cNvPr id="30797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72" y="2976"/>
                      <a:ext cx="288" cy="29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FF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9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8" y="3456"/>
                      <a:ext cx="432" cy="19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FF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64" y="960"/>
                      <a:ext cx="1392" cy="1872"/>
                      <a:chOff x="864" y="960"/>
                      <a:chExt cx="1392" cy="1872"/>
                    </a:xfrm>
                  </p:grpSpPr>
                  <p:grpSp>
                    <p:nvGrpSpPr>
                      <p:cNvPr id="9" name="Group 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64" y="960"/>
                        <a:ext cx="432" cy="1632"/>
                        <a:chOff x="864" y="960"/>
                        <a:chExt cx="432" cy="1632"/>
                      </a:xfrm>
                    </p:grpSpPr>
                    <p:sp>
                      <p:nvSpPr>
                        <p:cNvPr id="30803" name="Line 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64" y="960"/>
                          <a:ext cx="240" cy="24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rgbClr val="0000FF"/>
                          </a:solidFill>
                          <a:round/>
                          <a:headEnd type="triangle" w="med" len="med"/>
                          <a:tailEnd type="triangle" w="med" len="med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0804" name="Line 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96" y="1680"/>
                          <a:ext cx="0" cy="384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FF"/>
                          </a:solidFill>
                          <a:round/>
                          <a:headEnd type="triangle" w="med" len="med"/>
                          <a:tailEnd type="triangle" w="med" len="med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0805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96" y="2256"/>
                          <a:ext cx="0" cy="336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FF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0802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40" y="2208"/>
                        <a:ext cx="816" cy="62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0800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56" y="2592"/>
                      <a:ext cx="1248" cy="115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rtl="0" eaLnBrk="0" hangingPunct="0"/>
                      <a:r>
                        <a:rPr lang="en-US" sz="2400">
                          <a:latin typeface="Times New Roman" pitchFamily="18" charset="0"/>
                        </a:rPr>
                        <a:t>TCA</a:t>
                      </a:r>
                    </a:p>
                    <a:p>
                      <a:pPr algn="ctr" rtl="0" eaLnBrk="0" hangingPunct="0"/>
                      <a:r>
                        <a:rPr lang="en-US" sz="2400">
                          <a:latin typeface="Times New Roman" pitchFamily="18" charset="0"/>
                        </a:rPr>
                        <a:t>Cycle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533400" y="838200"/>
            <a:ext cx="8305800" cy="5716588"/>
            <a:chOff x="336" y="528"/>
            <a:chExt cx="5232" cy="3601"/>
          </a:xfrm>
        </p:grpSpPr>
        <p:sp>
          <p:nvSpPr>
            <p:cNvPr id="30770" name="Text Box 27"/>
            <p:cNvSpPr txBox="1">
              <a:spLocks noChangeArrowheads="1"/>
            </p:cNvSpPr>
            <p:nvPr/>
          </p:nvSpPr>
          <p:spPr bwMode="auto">
            <a:xfrm>
              <a:off x="614" y="3336"/>
              <a:ext cx="4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b="1">
                  <a:latin typeface="Times New Roman" pitchFamily="18" charset="0"/>
                </a:rPr>
                <a:t>Urea</a:t>
              </a:r>
              <a:endParaRPr lang="en-US" sz="2400">
                <a:latin typeface="Times New Roman" pitchFamily="18" charset="0"/>
              </a:endParaRPr>
            </a:p>
          </p:txBody>
        </p: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336" y="528"/>
              <a:ext cx="5232" cy="3601"/>
              <a:chOff x="336" y="528"/>
              <a:chExt cx="5232" cy="3601"/>
            </a:xfrm>
          </p:grpSpPr>
          <p:sp>
            <p:nvSpPr>
              <p:cNvPr id="30772" name="Text Box 29"/>
              <p:cNvSpPr txBox="1">
                <a:spLocks noChangeArrowheads="1"/>
              </p:cNvSpPr>
              <p:nvPr/>
            </p:nvSpPr>
            <p:spPr bwMode="auto">
              <a:xfrm>
                <a:off x="3360" y="2112"/>
                <a:ext cx="11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Acetoacetyl CoA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3" name="Text Box 30"/>
              <p:cNvSpPr txBox="1">
                <a:spLocks noChangeArrowheads="1"/>
              </p:cNvSpPr>
              <p:nvPr/>
            </p:nvSpPr>
            <p:spPr bwMode="auto">
              <a:xfrm>
                <a:off x="480" y="1488"/>
                <a:ext cx="5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Serine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4" name="Text Box 31"/>
              <p:cNvSpPr txBox="1">
                <a:spLocks noChangeArrowheads="1"/>
              </p:cNvSpPr>
              <p:nvPr/>
            </p:nvSpPr>
            <p:spPr bwMode="auto">
              <a:xfrm>
                <a:off x="432" y="723"/>
                <a:ext cx="7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Glycogen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5" name="Text Box 32"/>
              <p:cNvSpPr txBox="1">
                <a:spLocks noChangeArrowheads="1"/>
              </p:cNvSpPr>
              <p:nvPr/>
            </p:nvSpPr>
            <p:spPr bwMode="auto">
              <a:xfrm>
                <a:off x="3936" y="2736"/>
                <a:ext cx="12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Triacylglycerols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6" name="Text Box 33"/>
              <p:cNvSpPr txBox="1">
                <a:spLocks noChangeArrowheads="1"/>
              </p:cNvSpPr>
              <p:nvPr/>
            </p:nvSpPr>
            <p:spPr bwMode="auto">
              <a:xfrm>
                <a:off x="4656" y="2160"/>
                <a:ext cx="9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Cholesterol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7" name="Text Box 34"/>
              <p:cNvSpPr txBox="1">
                <a:spLocks noChangeArrowheads="1"/>
              </p:cNvSpPr>
              <p:nvPr/>
            </p:nvSpPr>
            <p:spPr bwMode="auto">
              <a:xfrm>
                <a:off x="4464" y="1440"/>
                <a:ext cx="7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Fatty acids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78" name="Text Box 35"/>
              <p:cNvSpPr txBox="1">
                <a:spLocks noChangeArrowheads="1"/>
              </p:cNvSpPr>
              <p:nvPr/>
            </p:nvSpPr>
            <p:spPr bwMode="auto">
              <a:xfrm>
                <a:off x="1008" y="2928"/>
                <a:ext cx="5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 dirty="0">
                    <a:latin typeface="Times New Roman" pitchFamily="18" charset="0"/>
                  </a:rPr>
                  <a:t>Alanine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30779" name="Text Box 36"/>
              <p:cNvSpPr txBox="1">
                <a:spLocks noChangeArrowheads="1"/>
              </p:cNvSpPr>
              <p:nvPr/>
            </p:nvSpPr>
            <p:spPr bwMode="auto">
              <a:xfrm>
                <a:off x="3456" y="528"/>
                <a:ext cx="109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Purine 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monophosphate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0" name="Text Box 37"/>
              <p:cNvSpPr txBox="1">
                <a:spLocks noChangeArrowheads="1"/>
              </p:cNvSpPr>
              <p:nvPr/>
            </p:nvSpPr>
            <p:spPr bwMode="auto">
              <a:xfrm>
                <a:off x="4656" y="576"/>
                <a:ext cx="7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Uric acids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1" name="Text Box 38"/>
              <p:cNvSpPr txBox="1">
                <a:spLocks noChangeArrowheads="1"/>
              </p:cNvSpPr>
              <p:nvPr/>
            </p:nvSpPr>
            <p:spPr bwMode="auto">
              <a:xfrm>
                <a:off x="4512" y="3840"/>
                <a:ext cx="778" cy="23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Glutamine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2" name="Text Box 39"/>
              <p:cNvSpPr txBox="1">
                <a:spLocks noChangeArrowheads="1"/>
              </p:cNvSpPr>
              <p:nvPr/>
            </p:nvSpPr>
            <p:spPr bwMode="auto">
              <a:xfrm>
                <a:off x="3600" y="912"/>
                <a:ext cx="109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Pyrimidine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monophosphate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3" name="Text Box 40"/>
              <p:cNvSpPr txBox="1">
                <a:spLocks noChangeArrowheads="1"/>
              </p:cNvSpPr>
              <p:nvPr/>
            </p:nvSpPr>
            <p:spPr bwMode="auto">
              <a:xfrm>
                <a:off x="336" y="1200"/>
                <a:ext cx="6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Glycine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4" name="Text Box 41"/>
              <p:cNvSpPr txBox="1">
                <a:spLocks noChangeArrowheads="1"/>
              </p:cNvSpPr>
              <p:nvPr/>
            </p:nvSpPr>
            <p:spPr bwMode="auto">
              <a:xfrm>
                <a:off x="384" y="2592"/>
                <a:ext cx="500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Other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amino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acids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5" name="Text Box 42"/>
              <p:cNvSpPr txBox="1">
                <a:spLocks noChangeArrowheads="1"/>
              </p:cNvSpPr>
              <p:nvPr/>
            </p:nvSpPr>
            <p:spPr bwMode="auto">
              <a:xfrm>
                <a:off x="1680" y="3552"/>
                <a:ext cx="500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Other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amino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acids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6" name="Text Box 43"/>
              <p:cNvSpPr txBox="1">
                <a:spLocks noChangeArrowheads="1"/>
              </p:cNvSpPr>
              <p:nvPr/>
            </p:nvSpPr>
            <p:spPr bwMode="auto">
              <a:xfrm>
                <a:off x="4800" y="3168"/>
                <a:ext cx="500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Other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amino</a:t>
                </a:r>
              </a:p>
              <a:p>
                <a:pPr algn="l" rtl="0" eaLnBrk="0" hangingPunct="0"/>
                <a:r>
                  <a:rPr lang="en-US" b="1">
                    <a:latin typeface="Times New Roman" pitchFamily="18" charset="0"/>
                  </a:rPr>
                  <a:t>acids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87" name="Text Box 44"/>
              <p:cNvSpPr txBox="1">
                <a:spLocks noChangeArrowheads="1"/>
              </p:cNvSpPr>
              <p:nvPr/>
            </p:nvSpPr>
            <p:spPr bwMode="auto">
              <a:xfrm>
                <a:off x="2928" y="1488"/>
                <a:ext cx="85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sz="1600" b="1">
                    <a:latin typeface="Times New Roman" pitchFamily="18" charset="0"/>
                  </a:rPr>
                  <a:t>Malonyl CoA</a:t>
                </a:r>
                <a:endParaRPr lang="en-US" sz="16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1676400" y="1143000"/>
            <a:ext cx="5873750" cy="4862513"/>
            <a:chOff x="1056" y="720"/>
            <a:chExt cx="3700" cy="3063"/>
          </a:xfrm>
        </p:grpSpPr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1056" y="720"/>
              <a:ext cx="3095" cy="2727"/>
              <a:chOff x="1056" y="720"/>
              <a:chExt cx="3095" cy="2727"/>
            </a:xfrm>
          </p:grpSpPr>
          <p:sp>
            <p:nvSpPr>
              <p:cNvPr id="30762" name="Text Box 47"/>
              <p:cNvSpPr txBox="1">
                <a:spLocks noChangeArrowheads="1"/>
              </p:cNvSpPr>
              <p:nvPr/>
            </p:nvSpPr>
            <p:spPr bwMode="auto">
              <a:xfrm>
                <a:off x="1056" y="1056"/>
                <a:ext cx="4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G-6-P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3" name="Text Box 48"/>
              <p:cNvSpPr txBox="1">
                <a:spLocks noChangeArrowheads="1"/>
              </p:cNvSpPr>
              <p:nvPr/>
            </p:nvSpPr>
            <p:spPr bwMode="auto">
              <a:xfrm>
                <a:off x="1200" y="1488"/>
                <a:ext cx="4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G-3-P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4" name="Text Box 49"/>
              <p:cNvSpPr txBox="1">
                <a:spLocks noChangeArrowheads="1"/>
              </p:cNvSpPr>
              <p:nvPr/>
            </p:nvSpPr>
            <p:spPr bwMode="auto">
              <a:xfrm>
                <a:off x="1200" y="2496"/>
                <a:ext cx="6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Pyruvate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5" name="Text Box 50"/>
              <p:cNvSpPr txBox="1">
                <a:spLocks noChangeArrowheads="1"/>
              </p:cNvSpPr>
              <p:nvPr/>
            </p:nvSpPr>
            <p:spPr bwMode="auto">
              <a:xfrm>
                <a:off x="2592" y="2256"/>
                <a:ext cx="8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Acetyl CoA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6" name="Text Box 51"/>
              <p:cNvSpPr txBox="1">
                <a:spLocks noChangeArrowheads="1"/>
              </p:cNvSpPr>
              <p:nvPr/>
            </p:nvSpPr>
            <p:spPr bwMode="auto">
              <a:xfrm>
                <a:off x="1872" y="2784"/>
                <a:ext cx="9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Oxaloacetate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7" name="Text Box 52"/>
              <p:cNvSpPr txBox="1">
                <a:spLocks noChangeArrowheads="1"/>
              </p:cNvSpPr>
              <p:nvPr/>
            </p:nvSpPr>
            <p:spPr bwMode="auto">
              <a:xfrm>
                <a:off x="3072" y="3216"/>
                <a:ext cx="107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-ketoglutarate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8" name="Text Box 53"/>
              <p:cNvSpPr txBox="1">
                <a:spLocks noChangeArrowheads="1"/>
              </p:cNvSpPr>
              <p:nvPr/>
            </p:nvSpPr>
            <p:spPr bwMode="auto">
              <a:xfrm>
                <a:off x="1632" y="720"/>
                <a:ext cx="7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Ribose-5-P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69" name="Text Box 54"/>
              <p:cNvSpPr txBox="1">
                <a:spLocks noChangeArrowheads="1"/>
              </p:cNvSpPr>
              <p:nvPr/>
            </p:nvSpPr>
            <p:spPr bwMode="auto">
              <a:xfrm>
                <a:off x="2640" y="816"/>
                <a:ext cx="4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18" charset="0"/>
                  </a:rPr>
                  <a:t>PRPP</a:t>
                </a:r>
                <a:endParaRPr 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0759" name="Text Box 55"/>
            <p:cNvSpPr txBox="1">
              <a:spLocks noChangeArrowheads="1"/>
            </p:cNvSpPr>
            <p:nvPr/>
          </p:nvSpPr>
          <p:spPr bwMode="auto">
            <a:xfrm>
              <a:off x="1104" y="2064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PEP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0760" name="Text Box 56"/>
            <p:cNvSpPr txBox="1">
              <a:spLocks noChangeArrowheads="1"/>
            </p:cNvSpPr>
            <p:nvPr/>
          </p:nvSpPr>
          <p:spPr bwMode="auto">
            <a:xfrm>
              <a:off x="1392" y="3168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Aspartate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0761" name="Text Box 57"/>
            <p:cNvSpPr txBox="1">
              <a:spLocks noChangeArrowheads="1"/>
            </p:cNvSpPr>
            <p:nvPr/>
          </p:nvSpPr>
          <p:spPr bwMode="auto">
            <a:xfrm>
              <a:off x="3984" y="3552"/>
              <a:ext cx="7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hangingPunct="0"/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Glutamate</a:t>
              </a:r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990600" y="990600"/>
            <a:ext cx="7772400" cy="5338763"/>
            <a:chOff x="624" y="624"/>
            <a:chExt cx="4896" cy="3363"/>
          </a:xfrm>
        </p:grpSpPr>
        <p:sp>
          <p:nvSpPr>
            <p:cNvPr id="30730" name="Line 59"/>
            <p:cNvSpPr>
              <a:spLocks noChangeShapeType="1"/>
            </p:cNvSpPr>
            <p:nvPr/>
          </p:nvSpPr>
          <p:spPr bwMode="auto">
            <a:xfrm flipH="1" flipV="1">
              <a:off x="864" y="3552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>
              <a:off x="624" y="624"/>
              <a:ext cx="4896" cy="3363"/>
              <a:chOff x="624" y="624"/>
              <a:chExt cx="4896" cy="3363"/>
            </a:xfrm>
          </p:grpSpPr>
          <p:sp>
            <p:nvSpPr>
              <p:cNvPr id="30732" name="Line 61"/>
              <p:cNvSpPr>
                <a:spLocks noChangeShapeType="1"/>
              </p:cNvSpPr>
              <p:nvPr/>
            </p:nvSpPr>
            <p:spPr bwMode="auto">
              <a:xfrm flipH="1">
                <a:off x="960" y="163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" name="Line 62"/>
              <p:cNvSpPr>
                <a:spLocks noChangeShapeType="1"/>
              </p:cNvSpPr>
              <p:nvPr/>
            </p:nvSpPr>
            <p:spPr bwMode="auto">
              <a:xfrm>
                <a:off x="1392" y="2736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4" name="Line 63"/>
              <p:cNvSpPr>
                <a:spLocks noChangeShapeType="1"/>
              </p:cNvSpPr>
              <p:nvPr/>
            </p:nvSpPr>
            <p:spPr bwMode="auto">
              <a:xfrm flipV="1">
                <a:off x="3360" y="2304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5" name="Line 64"/>
              <p:cNvSpPr>
                <a:spLocks noChangeShapeType="1"/>
              </p:cNvSpPr>
              <p:nvPr/>
            </p:nvSpPr>
            <p:spPr bwMode="auto">
              <a:xfrm>
                <a:off x="3360" y="2451"/>
                <a:ext cx="576" cy="42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6" name="Line 65"/>
              <p:cNvSpPr>
                <a:spLocks noChangeShapeType="1"/>
              </p:cNvSpPr>
              <p:nvPr/>
            </p:nvSpPr>
            <p:spPr bwMode="auto">
              <a:xfrm>
                <a:off x="4464" y="225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7" name="Line 66"/>
              <p:cNvSpPr>
                <a:spLocks noChangeShapeType="1"/>
              </p:cNvSpPr>
              <p:nvPr/>
            </p:nvSpPr>
            <p:spPr bwMode="auto">
              <a:xfrm flipH="1">
                <a:off x="1536" y="963"/>
                <a:ext cx="672" cy="38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8" name="Line 67"/>
              <p:cNvSpPr>
                <a:spLocks noChangeShapeType="1"/>
              </p:cNvSpPr>
              <p:nvPr/>
            </p:nvSpPr>
            <p:spPr bwMode="auto">
              <a:xfrm flipH="1">
                <a:off x="4368" y="1536"/>
                <a:ext cx="96" cy="243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9" name="Line 68"/>
              <p:cNvSpPr>
                <a:spLocks noChangeShapeType="1"/>
              </p:cNvSpPr>
              <p:nvPr/>
            </p:nvSpPr>
            <p:spPr bwMode="auto">
              <a:xfrm flipV="1">
                <a:off x="3072" y="720"/>
                <a:ext cx="432" cy="19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0" name="Line 69"/>
              <p:cNvSpPr>
                <a:spLocks noChangeShapeType="1"/>
              </p:cNvSpPr>
              <p:nvPr/>
            </p:nvSpPr>
            <p:spPr bwMode="auto">
              <a:xfrm>
                <a:off x="4464" y="3744"/>
                <a:ext cx="33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1" name="Line 70"/>
              <p:cNvSpPr>
                <a:spLocks noChangeShapeType="1"/>
              </p:cNvSpPr>
              <p:nvPr/>
            </p:nvSpPr>
            <p:spPr bwMode="auto">
              <a:xfrm>
                <a:off x="4368" y="672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2" name="Line 71"/>
              <p:cNvSpPr>
                <a:spLocks noChangeShapeType="1"/>
              </p:cNvSpPr>
              <p:nvPr/>
            </p:nvSpPr>
            <p:spPr bwMode="auto">
              <a:xfrm flipH="1">
                <a:off x="1440" y="3411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3" name="Line 72"/>
              <p:cNvSpPr>
                <a:spLocks noChangeShapeType="1"/>
              </p:cNvSpPr>
              <p:nvPr/>
            </p:nvSpPr>
            <p:spPr bwMode="auto">
              <a:xfrm>
                <a:off x="3072" y="960"/>
                <a:ext cx="528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73"/>
              <p:cNvSpPr>
                <a:spLocks noChangeShapeType="1"/>
              </p:cNvSpPr>
              <p:nvPr/>
            </p:nvSpPr>
            <p:spPr bwMode="auto">
              <a:xfrm flipH="1">
                <a:off x="2976" y="1776"/>
                <a:ext cx="816" cy="52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5" name="Line 74"/>
              <p:cNvSpPr>
                <a:spLocks noChangeShapeType="1"/>
              </p:cNvSpPr>
              <p:nvPr/>
            </p:nvSpPr>
            <p:spPr bwMode="auto">
              <a:xfrm flipH="1" flipV="1">
                <a:off x="624" y="1392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6" name="Line 75"/>
              <p:cNvSpPr>
                <a:spLocks noChangeShapeType="1"/>
              </p:cNvSpPr>
              <p:nvPr/>
            </p:nvSpPr>
            <p:spPr bwMode="auto">
              <a:xfrm flipH="1">
                <a:off x="672" y="1680"/>
                <a:ext cx="96" cy="19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7" name="Line 76"/>
              <p:cNvSpPr>
                <a:spLocks noChangeShapeType="1"/>
              </p:cNvSpPr>
              <p:nvPr/>
            </p:nvSpPr>
            <p:spPr bwMode="auto">
              <a:xfrm flipH="1">
                <a:off x="816" y="2688"/>
                <a:ext cx="432" cy="19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8" name="Line 77"/>
              <p:cNvSpPr>
                <a:spLocks noChangeShapeType="1"/>
              </p:cNvSpPr>
              <p:nvPr/>
            </p:nvSpPr>
            <p:spPr bwMode="auto">
              <a:xfrm>
                <a:off x="1776" y="3360"/>
                <a:ext cx="48" cy="24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9" name="Line 78"/>
              <p:cNvSpPr>
                <a:spLocks noChangeShapeType="1"/>
              </p:cNvSpPr>
              <p:nvPr/>
            </p:nvSpPr>
            <p:spPr bwMode="auto">
              <a:xfrm flipV="1">
                <a:off x="4560" y="3504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0" name="Line 79"/>
              <p:cNvSpPr>
                <a:spLocks noChangeShapeType="1"/>
              </p:cNvSpPr>
              <p:nvPr/>
            </p:nvSpPr>
            <p:spPr bwMode="auto">
              <a:xfrm flipH="1" flipV="1">
                <a:off x="2256" y="912"/>
                <a:ext cx="1392" cy="33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1" name="Line 80"/>
              <p:cNvSpPr>
                <a:spLocks noChangeShapeType="1"/>
              </p:cNvSpPr>
              <p:nvPr/>
            </p:nvSpPr>
            <p:spPr bwMode="auto">
              <a:xfrm flipH="1">
                <a:off x="2256" y="624"/>
                <a:ext cx="1248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2" name="Line 81"/>
              <p:cNvSpPr>
                <a:spLocks noChangeShapeType="1"/>
              </p:cNvSpPr>
              <p:nvPr/>
            </p:nvSpPr>
            <p:spPr bwMode="auto">
              <a:xfrm flipV="1">
                <a:off x="4656" y="2256"/>
                <a:ext cx="864" cy="52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3" name="Line 82"/>
              <p:cNvSpPr>
                <a:spLocks noChangeShapeType="1"/>
              </p:cNvSpPr>
              <p:nvPr/>
            </p:nvSpPr>
            <p:spPr bwMode="auto">
              <a:xfrm flipH="1" flipV="1">
                <a:off x="5088" y="1680"/>
                <a:ext cx="432" cy="57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4" name="Line 83"/>
              <p:cNvSpPr>
                <a:spLocks noChangeShapeType="1"/>
              </p:cNvSpPr>
              <p:nvPr/>
            </p:nvSpPr>
            <p:spPr bwMode="auto">
              <a:xfrm flipH="1">
                <a:off x="3456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55" name="Oval 84"/>
              <p:cNvSpPr>
                <a:spLocks noChangeArrowheads="1"/>
              </p:cNvSpPr>
              <p:nvPr/>
            </p:nvSpPr>
            <p:spPr bwMode="auto">
              <a:xfrm>
                <a:off x="3792" y="1536"/>
                <a:ext cx="576" cy="57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hangingPunct="0"/>
                <a:r>
                  <a:rPr lang="en-US" b="1">
                    <a:latin typeface="Symbol" pitchFamily="18" charset="2"/>
                  </a:rPr>
                  <a:t>b</a:t>
                </a:r>
                <a:r>
                  <a:rPr lang="en-US" b="1">
                    <a:latin typeface="Times New Roman" pitchFamily="18" charset="0"/>
                  </a:rPr>
                  <a:t>-Oxidation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56" name="Oval 85"/>
              <p:cNvSpPr>
                <a:spLocks noChangeArrowheads="1"/>
              </p:cNvSpPr>
              <p:nvPr/>
            </p:nvSpPr>
            <p:spPr bwMode="auto">
              <a:xfrm>
                <a:off x="960" y="3459"/>
                <a:ext cx="528" cy="52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0" eaLnBrk="0" hangingPunct="0"/>
                <a:r>
                  <a:rPr lang="en-US" b="1">
                    <a:latin typeface="Times New Roman" pitchFamily="18" charset="0"/>
                  </a:rPr>
                  <a:t>Urea</a:t>
                </a:r>
              </a:p>
              <a:p>
                <a:pPr algn="ctr" rtl="0" eaLnBrk="0" hangingPunct="0"/>
                <a:r>
                  <a:rPr lang="en-US" b="1">
                    <a:latin typeface="Times New Roman" pitchFamily="18" charset="0"/>
                  </a:rPr>
                  <a:t>Cycle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0757" name="Line 86"/>
              <p:cNvSpPr>
                <a:spLocks noChangeShapeType="1"/>
              </p:cNvSpPr>
              <p:nvPr/>
            </p:nvSpPr>
            <p:spPr bwMode="auto">
              <a:xfrm>
                <a:off x="3408" y="1680"/>
                <a:ext cx="192" cy="91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728" name="Rectangle 8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3400" b="1">
                <a:solidFill>
                  <a:srgbClr val="FF0066"/>
                </a:solidFill>
              </a:rPr>
              <a:t>Integration of Fuel Metabolism</a:t>
            </a:r>
            <a:r>
              <a:rPr lang="en-US"/>
              <a:t> </a:t>
            </a:r>
          </a:p>
        </p:txBody>
      </p:sp>
      <p:sp>
        <p:nvSpPr>
          <p:cNvPr id="30729" name="Line 88"/>
          <p:cNvSpPr>
            <a:spLocks noChangeShapeType="1"/>
          </p:cNvSpPr>
          <p:nvPr/>
        </p:nvSpPr>
        <p:spPr bwMode="auto">
          <a:xfrm flipV="1">
            <a:off x="2895600" y="3810000"/>
            <a:ext cx="1219200" cy="3048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99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623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08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/>
          <a:lstStyle/>
          <a:p>
            <a:r>
              <a:rPr lang="en-US" b="1" dirty="0" smtClean="0"/>
              <a:t>Metabolism and 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31358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067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278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104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452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9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"/>
            <a:ext cx="90678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679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3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468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858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382000" cy="4648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Why Metabolic Pathways are Integrated?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/>
              <a:t>OR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>
                <a:solidFill>
                  <a:srgbClr val="0070C0"/>
                </a:solidFill>
              </a:rPr>
              <a:t>What Is the Significance Of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Integrated Metabolism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To Human Body?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556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927"/>
            <a:ext cx="8229600" cy="1143000"/>
          </a:xfrm>
        </p:spPr>
        <p:txBody>
          <a:bodyPr/>
          <a:lstStyle/>
          <a:p>
            <a:r>
              <a:rPr lang="en-US" b="1" dirty="0"/>
              <a:t>Integrated Metabolism Occurs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6855"/>
            <a:ext cx="9123218" cy="57150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To </a:t>
            </a:r>
            <a:r>
              <a:rPr lang="en-US" sz="3600" b="1" dirty="0"/>
              <a:t>Interconvert biochemical metabolites </a:t>
            </a:r>
            <a:r>
              <a:rPr lang="en-US" sz="3600" b="1" dirty="0">
                <a:solidFill>
                  <a:srgbClr val="0070C0"/>
                </a:solidFill>
              </a:rPr>
              <a:t>as per the cellular </a:t>
            </a:r>
            <a:r>
              <a:rPr lang="en-US" sz="3600" b="1" dirty="0" smtClean="0">
                <a:solidFill>
                  <a:srgbClr val="0070C0"/>
                </a:solidFill>
              </a:rPr>
              <a:t>need</a:t>
            </a:r>
            <a:endParaRPr lang="en-US" sz="36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To </a:t>
            </a:r>
            <a:r>
              <a:rPr lang="en-US" sz="3600" b="1" dirty="0">
                <a:solidFill>
                  <a:srgbClr val="0070C0"/>
                </a:solidFill>
              </a:rPr>
              <a:t>meet the bodies fuel </a:t>
            </a:r>
            <a:r>
              <a:rPr lang="en-US" sz="3600" b="1" dirty="0" smtClean="0">
                <a:solidFill>
                  <a:srgbClr val="0070C0"/>
                </a:solidFill>
              </a:rPr>
              <a:t>demand</a:t>
            </a:r>
            <a:endParaRPr lang="en-US" sz="36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To </a:t>
            </a:r>
            <a:r>
              <a:rPr lang="en-US" sz="3600" b="1" dirty="0"/>
              <a:t>regulate </a:t>
            </a:r>
            <a:r>
              <a:rPr lang="en-US" sz="3600" b="1" dirty="0" smtClean="0"/>
              <a:t>levels </a:t>
            </a:r>
            <a:r>
              <a:rPr lang="en-US" sz="3600" b="1" dirty="0"/>
              <a:t>of intermediary metabolites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0070C0"/>
                </a:solidFill>
              </a:rPr>
              <a:t>maintain their </a:t>
            </a:r>
            <a:r>
              <a:rPr lang="en-US" sz="3600" b="1" dirty="0" smtClean="0">
                <a:solidFill>
                  <a:srgbClr val="0070C0"/>
                </a:solidFill>
              </a:rPr>
              <a:t>equilibrium</a:t>
            </a:r>
            <a:endParaRPr lang="en-US" sz="36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To </a:t>
            </a:r>
            <a:r>
              <a:rPr lang="en-US" sz="3600" b="1" dirty="0"/>
              <a:t>coordinate with </a:t>
            </a:r>
            <a:r>
              <a:rPr lang="en-US" sz="3600" b="1" dirty="0" smtClean="0"/>
              <a:t>various </a:t>
            </a:r>
            <a:r>
              <a:rPr lang="en-US" sz="3600" b="1" dirty="0"/>
              <a:t>cells, tissues and organs </a:t>
            </a:r>
            <a:r>
              <a:rPr lang="en-US" sz="3600" b="1" dirty="0">
                <a:solidFill>
                  <a:srgbClr val="0070C0"/>
                </a:solidFill>
              </a:rPr>
              <a:t>for </a:t>
            </a:r>
            <a:r>
              <a:rPr lang="en-US" sz="3600" b="1" dirty="0" smtClean="0">
                <a:solidFill>
                  <a:srgbClr val="0070C0"/>
                </a:solidFill>
              </a:rPr>
              <a:t>existence</a:t>
            </a:r>
            <a:endParaRPr lang="en-US" sz="36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To </a:t>
            </a:r>
            <a:r>
              <a:rPr lang="en-US" sz="3600" b="1" dirty="0">
                <a:solidFill>
                  <a:srgbClr val="0070C0"/>
                </a:solidFill>
              </a:rPr>
              <a:t>impart normal  biochemical environment and maintain </a:t>
            </a:r>
            <a:r>
              <a:rPr lang="en-US" sz="3600" b="1" dirty="0" smtClean="0">
                <a:solidFill>
                  <a:srgbClr val="0070C0"/>
                </a:solidFill>
              </a:rPr>
              <a:t>health</a:t>
            </a:r>
            <a:endParaRPr lang="en-US" sz="3600" b="1" dirty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427511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Autofit/>
          </a:bodyPr>
          <a:lstStyle/>
          <a:p>
            <a:r>
              <a:rPr lang="en-US" sz="6000" dirty="0"/>
              <a:t>A well </a:t>
            </a:r>
            <a:r>
              <a:rPr lang="en-US" sz="6000" b="1" dirty="0"/>
              <a:t>coordinated</a:t>
            </a:r>
            <a:r>
              <a:rPr lang="en-US" sz="6000" dirty="0"/>
              <a:t> and </a:t>
            </a:r>
            <a:r>
              <a:rPr lang="en-US" sz="6000" b="1" dirty="0"/>
              <a:t>regulated</a:t>
            </a:r>
            <a:r>
              <a:rPr lang="en-US" sz="6000" dirty="0"/>
              <a:t> </a:t>
            </a:r>
            <a:r>
              <a:rPr lang="en-US" sz="6000" b="1" dirty="0"/>
              <a:t>integrated metabolism </a:t>
            </a:r>
            <a:r>
              <a:rPr lang="en-US" sz="6000" dirty="0"/>
              <a:t>of human body </a:t>
            </a:r>
          </a:p>
          <a:p>
            <a:r>
              <a:rPr lang="en-US" sz="6000" b="1" dirty="0">
                <a:solidFill>
                  <a:srgbClr val="FF0000"/>
                </a:solidFill>
              </a:rPr>
              <a:t>Protects from metabolic catastrophes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991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0"/>
            <a:ext cx="9143999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969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305800" cy="1828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Significance Of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Knowledge Of Integrated Metabolism To Doctors</a:t>
            </a:r>
          </a:p>
        </p:txBody>
      </p:sp>
    </p:spTree>
    <p:extLst>
      <p:ext uri="{BB962C8B-B14F-4D97-AF65-F5344CB8AC3E}">
        <p14:creationId xmlns:p14="http://schemas.microsoft.com/office/powerpoint/2010/main" val="80130289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1" y="228600"/>
            <a:ext cx="9067800" cy="5562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Prerequisite to Become A Good Doctor Is </a:t>
            </a:r>
            <a:r>
              <a:rPr lang="en-US" sz="4800" b="1" dirty="0" smtClean="0">
                <a:solidFill>
                  <a:srgbClr val="0070C0"/>
                </a:solidFill>
              </a:rPr>
              <a:t>to:</a:t>
            </a:r>
            <a:endParaRPr lang="en-US" sz="4800" b="1" dirty="0">
              <a:solidFill>
                <a:srgbClr val="0070C0"/>
              </a:solidFill>
            </a:endParaRPr>
          </a:p>
          <a:p>
            <a:pPr lvl="1"/>
            <a:r>
              <a:rPr lang="en-US" sz="4400" dirty="0"/>
              <a:t>Acquire </a:t>
            </a:r>
            <a:r>
              <a:rPr lang="en-US" sz="4400" b="1" dirty="0">
                <a:solidFill>
                  <a:srgbClr val="C00000"/>
                </a:solidFill>
              </a:rPr>
              <a:t>Profound Knowledge of Integrated Metabolism 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sz="4400" dirty="0"/>
              <a:t>With </a:t>
            </a:r>
            <a:r>
              <a:rPr lang="en-US" sz="4400" b="1" dirty="0"/>
              <a:t>Good Understanding Biochemical </a:t>
            </a:r>
            <a:r>
              <a:rPr lang="en-US" sz="4400" b="1" dirty="0" smtClean="0"/>
              <a:t>Concepts </a:t>
            </a:r>
            <a:r>
              <a:rPr lang="en-US" sz="4400" b="1" dirty="0"/>
              <a:t>And </a:t>
            </a:r>
            <a:r>
              <a:rPr lang="en-US" sz="4400" b="1" dirty="0" smtClean="0"/>
              <a:t>its Interrelationships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1973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Doctors </a:t>
            </a:r>
            <a:r>
              <a:rPr lang="en-US" b="1" dirty="0" smtClean="0">
                <a:solidFill>
                  <a:srgbClr val="C00000"/>
                </a:solidFill>
              </a:rPr>
              <a:t>Responsibility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Health Professionalist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50292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</a:t>
            </a:r>
            <a:r>
              <a:rPr lang="en-US" b="1" dirty="0" smtClean="0">
                <a:solidFill>
                  <a:srgbClr val="C00000"/>
                </a:solidFill>
              </a:rPr>
              <a:t>o Heal and Relieve Pain of Patients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To Understand Sign Symptoms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Correlate with Biochemical basis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Depict Biochemical Alteration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onfirm </a:t>
            </a:r>
            <a:r>
              <a:rPr lang="en-US" b="1" dirty="0">
                <a:solidFill>
                  <a:srgbClr val="C00000"/>
                </a:solidFill>
              </a:rPr>
              <a:t>diagnosis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Control, treat </a:t>
            </a:r>
            <a:r>
              <a:rPr lang="en-US" b="1" dirty="0">
                <a:solidFill>
                  <a:srgbClr val="C00000"/>
                </a:solidFill>
              </a:rPr>
              <a:t>biochemical alterations of a disordered </a:t>
            </a:r>
            <a:r>
              <a:rPr lang="en-US" b="1" dirty="0" smtClean="0">
                <a:solidFill>
                  <a:srgbClr val="C00000"/>
                </a:solidFill>
              </a:rPr>
              <a:t>patients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060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9067800" cy="6400800"/>
          </a:xfrm>
        </p:spPr>
        <p:txBody>
          <a:bodyPr>
            <a:noAutofit/>
          </a:bodyPr>
          <a:lstStyle/>
          <a:p>
            <a:r>
              <a:rPr lang="en-US" b="1" dirty="0" smtClean="0"/>
              <a:t>Study </a:t>
            </a:r>
            <a:r>
              <a:rPr lang="en-US" b="1" dirty="0"/>
              <a:t>of integrated metabolism with their interrelationships in a normal healthy conditions helps a doctor :</a:t>
            </a:r>
          </a:p>
          <a:p>
            <a:pPr lvl="1"/>
            <a:r>
              <a:rPr lang="en-US" sz="3200" dirty="0"/>
              <a:t>To </a:t>
            </a:r>
            <a:r>
              <a:rPr lang="en-US" sz="3200" b="1" dirty="0">
                <a:solidFill>
                  <a:srgbClr val="C00000"/>
                </a:solidFill>
              </a:rPr>
              <a:t>better understand </a:t>
            </a:r>
            <a:r>
              <a:rPr lang="en-US" sz="3200" b="1" dirty="0"/>
              <a:t>various deranged metabolic conditions </a:t>
            </a:r>
            <a:r>
              <a:rPr lang="en-US" sz="3200" b="1" dirty="0" smtClean="0"/>
              <a:t>and </a:t>
            </a:r>
            <a:r>
              <a:rPr lang="en-US" sz="3200" b="1" dirty="0"/>
              <a:t>related </a:t>
            </a:r>
            <a:r>
              <a:rPr lang="en-US" sz="3200" b="1" dirty="0" smtClean="0"/>
              <a:t>complexities</a:t>
            </a:r>
          </a:p>
          <a:p>
            <a:pPr marL="457200" lvl="1" indent="0">
              <a:buNone/>
            </a:pPr>
            <a:endParaRPr lang="en-US" sz="3200" b="1" dirty="0"/>
          </a:p>
          <a:p>
            <a:pPr lvl="1"/>
            <a:r>
              <a:rPr lang="en-US" sz="3200" b="1" dirty="0">
                <a:solidFill>
                  <a:srgbClr val="0070C0"/>
                </a:solidFill>
              </a:rPr>
              <a:t>Rule out </a:t>
            </a:r>
            <a:r>
              <a:rPr lang="en-US" sz="3200" b="1" dirty="0" smtClean="0">
                <a:solidFill>
                  <a:srgbClr val="0070C0"/>
                </a:solidFill>
              </a:rPr>
              <a:t>right </a:t>
            </a:r>
            <a:r>
              <a:rPr lang="en-US" sz="3200" b="1" dirty="0">
                <a:solidFill>
                  <a:srgbClr val="0070C0"/>
                </a:solidFill>
              </a:rPr>
              <a:t>biochemical underlying cause of metabolic disorders and </a:t>
            </a:r>
            <a:r>
              <a:rPr lang="en-US" sz="3200" b="1" dirty="0" smtClean="0">
                <a:solidFill>
                  <a:srgbClr val="0070C0"/>
                </a:solidFill>
              </a:rPr>
              <a:t>pathogenesis</a:t>
            </a: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b="1" dirty="0"/>
              <a:t>Try correct </a:t>
            </a:r>
            <a:r>
              <a:rPr lang="en-US" sz="3200" b="1" dirty="0" smtClean="0"/>
              <a:t>an altered </a:t>
            </a:r>
            <a:r>
              <a:rPr lang="en-US" sz="3200" b="1" dirty="0"/>
              <a:t>metabolism in </a:t>
            </a:r>
            <a:r>
              <a:rPr lang="en-US" sz="3200" b="1" dirty="0" smtClean="0"/>
              <a:t>treatment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286214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Take Home Messages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49731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265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Interrelationship Of Human Biochemical System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9" y="1371600"/>
            <a:ext cx="8515921" cy="54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6898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36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</a:rPr>
              <a:t>A good Doctor is one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</a:rPr>
              <a:t>Who has An 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</a:rPr>
              <a:t>Understanding Knowledge of </a:t>
            </a:r>
            <a:r>
              <a:rPr lang="en-US" sz="5400" b="1" dirty="0" smtClean="0">
                <a:solidFill>
                  <a:srgbClr val="C00000"/>
                </a:solidFill>
              </a:rPr>
              <a:t>Intermediary Metabolism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778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/>
              <a:t>Questions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135563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Long Essays.</a:t>
            </a:r>
            <a:r>
              <a:rPr lang="en-US" b="1" dirty="0"/>
              <a:t> 										</a:t>
            </a:r>
            <a:endParaRPr lang="en-US" sz="2800" dirty="0"/>
          </a:p>
          <a:p>
            <a:r>
              <a:rPr lang="en-US" dirty="0"/>
              <a:t>Q.1.Describe the </a:t>
            </a:r>
            <a:r>
              <a:rPr lang="en-US" b="1" dirty="0"/>
              <a:t>common metabolic pathway</a:t>
            </a:r>
            <a:r>
              <a:rPr lang="en-US" dirty="0"/>
              <a:t>.				OR</a:t>
            </a:r>
            <a:endParaRPr lang="en-US" sz="2800" dirty="0"/>
          </a:p>
          <a:p>
            <a:r>
              <a:rPr lang="en-US" dirty="0"/>
              <a:t>Why TCA cycle is called as common metabolic pathway? Explain with reactions.</a:t>
            </a:r>
          </a:p>
          <a:p>
            <a:pPr>
              <a:buNone/>
            </a:pPr>
            <a:endParaRPr lang="en-US" sz="2800" dirty="0"/>
          </a:p>
          <a:p>
            <a:r>
              <a:rPr lang="en-US" dirty="0"/>
              <a:t>Q.2.Explain </a:t>
            </a:r>
            <a:r>
              <a:rPr lang="en-US" b="1" dirty="0">
                <a:solidFill>
                  <a:srgbClr val="C00000"/>
                </a:solidFill>
              </a:rPr>
              <a:t>“Fat burns under the flame of Carbohydrates</a:t>
            </a:r>
            <a:r>
              <a:rPr lang="en-US" dirty="0"/>
              <a:t>”.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sz="6000" dirty="0"/>
              <a:t>Which metabolic pathway is an excellent example of integrated metabolism? Justify it.</a:t>
            </a:r>
          </a:p>
          <a:p>
            <a:endParaRPr lang="en-US" sz="6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2202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760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287963"/>
          </a:xfrm>
        </p:spPr>
        <p:txBody>
          <a:bodyPr>
            <a:noAutofit/>
          </a:bodyPr>
          <a:lstStyle/>
          <a:p>
            <a:r>
              <a:rPr lang="en-US" sz="4000" dirty="0"/>
              <a:t>Q.3.How Carbohydrate, Lipid &amp; Protein metabolic pathways are integrated &amp; interrelated with each other. Explain with the help of flow diagram.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Q.4.Explain the </a:t>
            </a:r>
            <a:r>
              <a:rPr lang="en-US" sz="4000" b="1" dirty="0"/>
              <a:t>three stages </a:t>
            </a:r>
            <a:r>
              <a:rPr lang="en-US" sz="4000" dirty="0"/>
              <a:t>in the </a:t>
            </a:r>
            <a:r>
              <a:rPr lang="en-US" sz="4000" b="1" dirty="0"/>
              <a:t>intermediary metabolism </a:t>
            </a:r>
            <a:r>
              <a:rPr lang="en-US" sz="4000" dirty="0"/>
              <a:t>of Carbohydrate, Lipid &amp; Protein.</a:t>
            </a:r>
          </a:p>
          <a:p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/>
              <a:t> </a:t>
            </a:r>
          </a:p>
          <a:p>
            <a:pPr algn="ctr">
              <a:buNone/>
            </a:pPr>
            <a:r>
              <a:rPr lang="en-US" b="1" dirty="0"/>
              <a:t>							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6600" dirty="0"/>
              <a:t>Influx &amp; Efflux of TCA intermediates.</a:t>
            </a:r>
          </a:p>
          <a:p>
            <a:pPr>
              <a:buNone/>
            </a:pPr>
            <a:endParaRPr lang="en-US" sz="6600" dirty="0"/>
          </a:p>
          <a:p>
            <a:pPr>
              <a:buFont typeface="Wingdings" pitchFamily="2" charset="2"/>
              <a:buChar char="§"/>
            </a:pPr>
            <a:r>
              <a:rPr lang="en-US" sz="6600" dirty="0"/>
              <a:t>Integration of TCA with Urea cycle.</a:t>
            </a:r>
          </a:p>
          <a:p>
            <a:pPr>
              <a:buNone/>
            </a:pPr>
            <a:endParaRPr lang="en-US" sz="6600" dirty="0"/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2879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4800" b="1" dirty="0"/>
              <a:t>Formation and Fates of</a:t>
            </a:r>
          </a:p>
          <a:p>
            <a:pPr lvl="2">
              <a:buFont typeface="Wingdings" pitchFamily="2" charset="2"/>
              <a:buChar char="Ø"/>
            </a:pPr>
            <a:r>
              <a:rPr lang="en-US" sz="4400" dirty="0"/>
              <a:t> Pyruvate</a:t>
            </a:r>
          </a:p>
          <a:p>
            <a:pPr lvl="2">
              <a:buFont typeface="Wingdings" pitchFamily="2" charset="2"/>
              <a:buChar char="Ø"/>
            </a:pPr>
            <a:r>
              <a:rPr lang="en-US" sz="4400" dirty="0"/>
              <a:t>Acetyl-CoA</a:t>
            </a:r>
          </a:p>
          <a:p>
            <a:pPr lvl="2">
              <a:buFont typeface="Wingdings" pitchFamily="2" charset="2"/>
              <a:buChar char="Ø"/>
            </a:pPr>
            <a:r>
              <a:rPr lang="en-US" sz="4400" dirty="0"/>
              <a:t>Succinyl-CoA</a:t>
            </a:r>
          </a:p>
          <a:p>
            <a:pPr lvl="2">
              <a:buFont typeface="Wingdings" pitchFamily="2" charset="2"/>
              <a:buChar char="Ø"/>
            </a:pPr>
            <a:r>
              <a:rPr lang="en-US" sz="4400" dirty="0"/>
              <a:t>Oxaloacetate </a:t>
            </a:r>
          </a:p>
          <a:p>
            <a:pPr lvl="2">
              <a:buFont typeface="Wingdings" pitchFamily="2" charset="2"/>
              <a:buChar char="Ø"/>
            </a:pPr>
            <a:r>
              <a:rPr lang="en-US" sz="4400" dirty="0"/>
              <a:t>α-Ketoglutarate</a:t>
            </a:r>
            <a:endParaRPr lang="en-US" sz="36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3641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Q.5.Describe the role of following organs during wellfed condition.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Liver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Brain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Muscles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Adipose tissues</a:t>
            </a:r>
          </a:p>
          <a:p>
            <a:endParaRPr lang="en-US" sz="48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00"/>
            <a:ext cx="8610600" cy="259079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THANK YOU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IN" sz="5400" b="1" dirty="0"/>
              <a:t>Dr Anissa Atif Mirza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4114800"/>
            <a:ext cx="6400800" cy="1752600"/>
          </a:xfrm>
        </p:spPr>
        <p:txBody>
          <a:bodyPr>
            <a:normAutofit/>
          </a:bodyPr>
          <a:lstStyle/>
          <a:p>
            <a:r>
              <a:rPr lang="en-IN" sz="4400" b="1" dirty="0"/>
              <a:t>Biochemistry Department</a:t>
            </a:r>
          </a:p>
          <a:p>
            <a:r>
              <a:rPr lang="en-IN" sz="4400" b="1" dirty="0"/>
              <a:t>AIIMS Rishikesh</a:t>
            </a:r>
          </a:p>
        </p:txBody>
      </p:sp>
    </p:spTree>
    <p:extLst>
      <p:ext uri="{BB962C8B-B14F-4D97-AF65-F5344CB8AC3E}">
        <p14:creationId xmlns:p14="http://schemas.microsoft.com/office/powerpoint/2010/main" val="8096947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735139"/>
          </a:xfrm>
        </p:spPr>
        <p:txBody>
          <a:bodyPr/>
          <a:lstStyle/>
          <a:p>
            <a:pPr algn="l"/>
            <a:r>
              <a:rPr lang="en-US" b="1" dirty="0" smtClean="0"/>
              <a:t>Important Tips For </a:t>
            </a:r>
            <a:endParaRPr lang="en-US" b="1" dirty="0"/>
          </a:p>
        </p:txBody>
      </p:sp>
      <p:pic>
        <p:nvPicPr>
          <p:cNvPr id="717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35" y="2286000"/>
            <a:ext cx="4538265" cy="48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0"/>
            <a:ext cx="2371725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BACF-CF61-478C-A82E-3868B194884B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5000"/>
            <a:ext cx="339824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997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133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Three Gifts For Human Beings</a:t>
            </a:r>
            <a:br>
              <a:rPr lang="en-US" b="1" dirty="0" smtClean="0"/>
            </a:br>
            <a:r>
              <a:rPr lang="en-US" sz="4000" b="1" dirty="0" smtClean="0"/>
              <a:t>On Which Health And Success Depend Upon</a:t>
            </a:r>
            <a:br>
              <a:rPr lang="en-US" sz="4000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How Best they are Utilized 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For Significant/Good Long Term Outcome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9144000" cy="45259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Body- Sense</a:t>
            </a:r>
          </a:p>
          <a:p>
            <a:r>
              <a:rPr lang="en-US" sz="6600" dirty="0" smtClean="0"/>
              <a:t>Time</a:t>
            </a:r>
          </a:p>
          <a:p>
            <a:r>
              <a:rPr lang="en-US" sz="6600" dirty="0" smtClean="0"/>
              <a:t>Energy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9709842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Factors For Quality Of Health</a:t>
            </a:r>
            <a:br>
              <a:rPr lang="en-US" b="1" dirty="0" smtClean="0"/>
            </a:br>
            <a:r>
              <a:rPr lang="en-US" sz="3600" b="1" dirty="0" smtClean="0">
                <a:solidFill>
                  <a:srgbClr val="C00000"/>
                </a:solidFill>
              </a:rPr>
              <a:t>Normal State Of Biomolecules and Metabolism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8534400" cy="4525963"/>
          </a:xfrm>
        </p:spPr>
        <p:txBody>
          <a:bodyPr/>
          <a:lstStyle/>
          <a:p>
            <a:r>
              <a:rPr lang="en-US" b="1" dirty="0" smtClean="0"/>
              <a:t>Intentions and Actions</a:t>
            </a:r>
            <a:r>
              <a:rPr lang="en-US" dirty="0" smtClean="0"/>
              <a:t>= Behavior (Sleep Cycle)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Nutrition</a:t>
            </a:r>
            <a:r>
              <a:rPr lang="en-US" dirty="0" smtClean="0"/>
              <a:t> (Food Cycle)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Environment </a:t>
            </a:r>
            <a:r>
              <a:rPr lang="en-US" dirty="0" smtClean="0"/>
              <a:t>(Companionship)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3355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808068"/>
              </p:ext>
            </p:extLst>
          </p:nvPr>
        </p:nvGraphicFramePr>
        <p:xfrm>
          <a:off x="0" y="0"/>
          <a:ext cx="9144000" cy="695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Health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Ill Health Factors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Positive Behavior- </a:t>
                      </a:r>
                      <a:r>
                        <a:rPr lang="en-US" sz="2400" dirty="0" smtClean="0"/>
                        <a:t>Sensibly ,thoughtful</a:t>
                      </a:r>
                      <a:r>
                        <a:rPr lang="en-US" sz="2400" baseline="0" dirty="0" smtClean="0"/>
                        <a:t> ,rightful c</a:t>
                      </a:r>
                      <a:r>
                        <a:rPr lang="en-US" sz="2400" dirty="0" smtClean="0"/>
                        <a:t>are </a:t>
                      </a:r>
                      <a:r>
                        <a:rPr lang="en-US" sz="2400" baseline="0" dirty="0" smtClean="0"/>
                        <a:t> of body by </a:t>
                      </a:r>
                      <a:r>
                        <a:rPr lang="en-US" sz="2400" dirty="0" smtClean="0"/>
                        <a:t>Controlled ,Regulated with obedient  implementation's of Do’s of Health and Avoid</a:t>
                      </a:r>
                      <a:r>
                        <a:rPr lang="en-US" sz="2400" baseline="0" dirty="0" smtClean="0"/>
                        <a:t> Don’ts of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Negative Behavior-</a:t>
                      </a:r>
                      <a:r>
                        <a:rPr lang="en-US" sz="2400" dirty="0" smtClean="0"/>
                        <a:t> Carefree ,Uncontrolled, dysregulated activities with disobedience</a:t>
                      </a:r>
                      <a:r>
                        <a:rPr lang="en-US" sz="2400" baseline="0" dirty="0" smtClean="0"/>
                        <a:t> rigid non implementations of Do’s and high implementations of Don’ts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Balanced Diet- </a:t>
                      </a:r>
                      <a:r>
                        <a:rPr lang="en-US" sz="2400" dirty="0" smtClean="0"/>
                        <a:t>Simple and Natural</a:t>
                      </a:r>
                    </a:p>
                    <a:p>
                      <a:r>
                        <a:rPr lang="en-US" sz="2400" dirty="0" smtClean="0"/>
                        <a:t>Appropriate</a:t>
                      </a:r>
                      <a:r>
                        <a:rPr lang="en-US" sz="2400" baseline="0" dirty="0" smtClean="0"/>
                        <a:t> Quality and Quantity of all essential nutrients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Imbalanced Diet with more processed and refined with poor quality and improper quantity of nutrients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Proper</a:t>
                      </a:r>
                      <a:r>
                        <a:rPr lang="en-US" sz="2400" b="1" baseline="0" dirty="0" smtClean="0"/>
                        <a:t> Sleep- </a:t>
                      </a:r>
                      <a:r>
                        <a:rPr lang="en-US" sz="2400" baseline="0" dirty="0" smtClean="0"/>
                        <a:t>Time 7-8 </a:t>
                      </a:r>
                      <a:r>
                        <a:rPr lang="en-US" sz="2400" baseline="0" dirty="0" err="1" smtClean="0"/>
                        <a:t>Hrs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(Early To Bed and Early To Rise)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Improper Sleep with low time</a:t>
                      </a:r>
                      <a:r>
                        <a:rPr lang="en-US" sz="2400" baseline="0" dirty="0" smtClean="0"/>
                        <a:t> in night and more time in day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Environment</a:t>
                      </a:r>
                      <a:r>
                        <a:rPr lang="en-US" sz="2400" dirty="0" smtClean="0"/>
                        <a:t>- Natural</a:t>
                      </a:r>
                      <a:r>
                        <a:rPr lang="en-US" sz="2400" baseline="0" dirty="0" smtClean="0"/>
                        <a:t> Unpolluted </a:t>
                      </a:r>
                    </a:p>
                    <a:p>
                      <a:r>
                        <a:rPr lang="en-US" sz="2400" b="1" baseline="0" dirty="0" smtClean="0"/>
                        <a:t>Companionship with  – </a:t>
                      </a:r>
                    </a:p>
                    <a:p>
                      <a:r>
                        <a:rPr lang="en-US" sz="2400" baseline="0" dirty="0" smtClean="0"/>
                        <a:t>Good ,Positive, Helpers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Environment</a:t>
                      </a:r>
                      <a:r>
                        <a:rPr lang="en-US" sz="2400" dirty="0" smtClean="0"/>
                        <a:t> –</a:t>
                      </a:r>
                    </a:p>
                    <a:p>
                      <a:r>
                        <a:rPr lang="en-US" sz="2400" dirty="0" smtClean="0"/>
                        <a:t>Polluted with </a:t>
                      </a:r>
                      <a:r>
                        <a:rPr lang="en-US" sz="2400" baseline="0" dirty="0" smtClean="0"/>
                        <a:t>physical, chemical and biological </a:t>
                      </a:r>
                      <a:r>
                        <a:rPr lang="en-US" sz="2400" dirty="0" smtClean="0"/>
                        <a:t>pollutants</a:t>
                      </a:r>
                      <a:endParaRPr lang="en-US" sz="24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Companions with – </a:t>
                      </a:r>
                      <a:r>
                        <a:rPr lang="en-US" sz="2400" baseline="0" dirty="0" smtClean="0"/>
                        <a:t>Bad,Negative,Distractors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086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844"/>
            <a:ext cx="9144000" cy="141595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Biomolecules And Their Processes Responsible For Health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Similar Features Implemented In Practical Human Life will impart Success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1212"/>
            <a:ext cx="9144000" cy="540678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b="1" dirty="0"/>
              <a:t>Focused and </a:t>
            </a:r>
            <a:r>
              <a:rPr lang="en-US" sz="3400" b="1" dirty="0" smtClean="0"/>
              <a:t>Specific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b="1" dirty="0" smtClean="0"/>
              <a:t>Implement rules </a:t>
            </a:r>
            <a:r>
              <a:rPr lang="en-US" sz="3400" b="1" dirty="0"/>
              <a:t>and regulations/orders of metabolism (</a:t>
            </a:r>
            <a:r>
              <a:rPr lang="en-US" sz="3400" b="1" dirty="0" smtClean="0"/>
              <a:t>Obedient)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b="1" dirty="0" smtClean="0"/>
              <a:t>Interdependence </a:t>
            </a:r>
            <a:r>
              <a:rPr lang="en-US" sz="3400" b="1" dirty="0"/>
              <a:t>-</a:t>
            </a:r>
            <a:r>
              <a:rPr lang="en-US" sz="3400" b="1" dirty="0" smtClean="0"/>
              <a:t>Communicate and Cooperate</a:t>
            </a:r>
            <a:endParaRPr lang="en-US" sz="3400" b="1" dirty="0"/>
          </a:p>
          <a:p>
            <a:pPr marL="514350" indent="-514350">
              <a:buFont typeface="+mj-lt"/>
              <a:buAutoNum type="arabicPeriod"/>
            </a:pPr>
            <a:r>
              <a:rPr lang="en-US" sz="3400" b="1" dirty="0" smtClean="0"/>
              <a:t>Disciplined and Dutiful-Responsible/Sensible </a:t>
            </a:r>
            <a:endParaRPr lang="en-US" sz="3400" b="1" dirty="0"/>
          </a:p>
          <a:p>
            <a:pPr marL="514350" indent="-514350">
              <a:buFont typeface="+mj-lt"/>
              <a:buAutoNum type="arabicPeriod"/>
            </a:pPr>
            <a:r>
              <a:rPr lang="en-US" sz="3400" b="1" dirty="0"/>
              <a:t>No two works at a time- For  maintaining full Concentration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400" b="1" dirty="0"/>
              <a:t>Complete one priority work  and  start Next priority -</a:t>
            </a:r>
          </a:p>
          <a:p>
            <a:pPr marL="0" indent="0">
              <a:buNone/>
            </a:pPr>
            <a:endParaRPr lang="en-US" b="1" dirty="0"/>
          </a:p>
          <a:p>
            <a:pPr marL="742950" indent="-742950">
              <a:buFont typeface="+mj-lt"/>
              <a:buAutoNum type="arabicPeriod"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600" b="1" dirty="0"/>
          </a:p>
          <a:p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417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Important Factors </a:t>
            </a:r>
            <a:r>
              <a:rPr lang="en-US" b="1" dirty="0"/>
              <a:t>Of Metabolism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Metabolites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Hormones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Enzymes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Cofactors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Coenzymes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Water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Oxygen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3684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144000" cy="6248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7.   Not much multitasking/Very few multitasking as per need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8.   Do </a:t>
            </a:r>
            <a:r>
              <a:rPr lang="en-US" b="1" dirty="0"/>
              <a:t>Not get overloaded at one time</a:t>
            </a:r>
          </a:p>
          <a:p>
            <a:pPr marL="0" indent="0">
              <a:buNone/>
            </a:pPr>
            <a:r>
              <a:rPr lang="en-US" b="1" dirty="0"/>
              <a:t>9</a:t>
            </a:r>
            <a:r>
              <a:rPr lang="en-US" b="1" dirty="0" smtClean="0"/>
              <a:t>. Understand </a:t>
            </a:r>
            <a:r>
              <a:rPr lang="en-US" b="1" dirty="0"/>
              <a:t>situation and work accordingly (Adapt as per condition)</a:t>
            </a:r>
          </a:p>
          <a:p>
            <a:pPr marL="0" indent="0">
              <a:buNone/>
            </a:pPr>
            <a:r>
              <a:rPr lang="en-US" b="1" dirty="0" smtClean="0"/>
              <a:t>10.  Sparing </a:t>
            </a:r>
            <a:r>
              <a:rPr lang="en-US" b="1" dirty="0"/>
              <a:t>actions, Distribute </a:t>
            </a:r>
            <a:r>
              <a:rPr lang="en-US" b="1" dirty="0" smtClean="0"/>
              <a:t>(</a:t>
            </a:r>
            <a:r>
              <a:rPr lang="en-US" b="1" dirty="0"/>
              <a:t>Charity, Share and Care)</a:t>
            </a:r>
          </a:p>
          <a:p>
            <a:pPr marL="0" indent="0">
              <a:buNone/>
            </a:pPr>
            <a:r>
              <a:rPr lang="en-US" b="1" dirty="0" smtClean="0"/>
              <a:t>11.  Work </a:t>
            </a:r>
            <a:r>
              <a:rPr lang="en-US" b="1" dirty="0"/>
              <a:t>with good pace in regularity</a:t>
            </a:r>
          </a:p>
          <a:p>
            <a:pPr marL="0" indent="0">
              <a:buNone/>
            </a:pPr>
            <a:r>
              <a:rPr lang="en-US" b="1" dirty="0" smtClean="0"/>
              <a:t>12.  Proof </a:t>
            </a:r>
            <a:r>
              <a:rPr lang="en-US" b="1" dirty="0"/>
              <a:t>Read -No Chance of Mistakes/Less errors</a:t>
            </a:r>
          </a:p>
          <a:p>
            <a:pPr marL="0" indent="0">
              <a:buNone/>
            </a:pPr>
            <a:r>
              <a:rPr lang="en-US" b="1" dirty="0" smtClean="0"/>
              <a:t>13.  Defined </a:t>
            </a:r>
            <a:r>
              <a:rPr lang="en-US" b="1" dirty="0"/>
              <a:t>and Refined- Limitations</a:t>
            </a:r>
          </a:p>
          <a:p>
            <a:pPr marL="0" indent="0">
              <a:buNone/>
            </a:pPr>
            <a:r>
              <a:rPr lang="en-US" b="1" dirty="0" smtClean="0"/>
              <a:t>14.  Homeostasize </a:t>
            </a:r>
            <a:r>
              <a:rPr lang="en-US" b="1" dirty="0"/>
              <a:t>to be in limit and do not cross limits</a:t>
            </a:r>
          </a:p>
          <a:p>
            <a:pPr marL="0" indent="0">
              <a:buNone/>
            </a:pPr>
            <a:r>
              <a:rPr lang="en-US" b="1" dirty="0" smtClean="0"/>
              <a:t>15.  Productive/Significant-Non </a:t>
            </a:r>
            <a:r>
              <a:rPr lang="en-US" b="1" dirty="0"/>
              <a:t>Futile (Economical ,Reutilizes ,No wastage)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799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54" y="0"/>
            <a:ext cx="8229600" cy="1143000"/>
          </a:xfrm>
        </p:spPr>
        <p:txBody>
          <a:bodyPr/>
          <a:lstStyle/>
          <a:p>
            <a:r>
              <a:rPr lang="en-US" b="1" dirty="0" smtClean="0"/>
              <a:t>Tips To Ensure Good ,Healthy Life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513"/>
            <a:ext cx="9136960" cy="580548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Live  Life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Thoughtfully,Righteously,Carefuly,Actively,Alertly </a:t>
            </a:r>
            <a:endParaRPr lang="en-US" sz="3200" b="1" dirty="0" smtClean="0"/>
          </a:p>
          <a:p>
            <a:r>
              <a:rPr lang="en-US" b="1" dirty="0" smtClean="0"/>
              <a:t>Eat Balanced  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Proportionate Quantity and Appropriate Quality </a:t>
            </a:r>
          </a:p>
          <a:p>
            <a:r>
              <a:rPr lang="en-US" b="1" dirty="0" smtClean="0"/>
              <a:t>Drink  and Breathe 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Unpolluted Water and Air </a:t>
            </a:r>
          </a:p>
          <a:p>
            <a:r>
              <a:rPr lang="en-US" b="1" dirty="0" smtClean="0"/>
              <a:t>Cultivate Cheerfulness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Love,Share,Care,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Thankfulness,Politeness,Selflessness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/>
              <a:t>Avoid Synthetic, </a:t>
            </a:r>
            <a:r>
              <a:rPr lang="en-US" b="1" dirty="0"/>
              <a:t>Chemical </a:t>
            </a:r>
            <a:r>
              <a:rPr lang="en-US" b="1" dirty="0" smtClean="0"/>
              <a:t>Interactions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Chemical, Inhibitions leads to Disorders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sz="3200" b="1" dirty="0" smtClean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1B3-4955-4602-9A16-B4219C7FE811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74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Live a  </a:t>
            </a:r>
            <a:r>
              <a:rPr lang="en-US" b="1" dirty="0" smtClean="0"/>
              <a:t>Thoughtful, Rightful and Lawful </a:t>
            </a:r>
            <a:r>
              <a:rPr lang="en-US" b="1" dirty="0"/>
              <a:t>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Life is </a:t>
            </a:r>
            <a:r>
              <a:rPr lang="en-US" b="1" dirty="0"/>
              <a:t>Journey of </a:t>
            </a:r>
            <a:r>
              <a:rPr lang="en-US" b="1" dirty="0" smtClean="0"/>
              <a:t>Realization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Life is </a:t>
            </a:r>
            <a:r>
              <a:rPr lang="en-US" b="1" dirty="0">
                <a:solidFill>
                  <a:srgbClr val="C00000"/>
                </a:solidFill>
              </a:rPr>
              <a:t>path </a:t>
            </a:r>
            <a:r>
              <a:rPr lang="en-US" b="1" dirty="0" smtClean="0">
                <a:solidFill>
                  <a:srgbClr val="C00000"/>
                </a:solidFill>
              </a:rPr>
              <a:t>to bring changes  </a:t>
            </a:r>
            <a:r>
              <a:rPr lang="en-US" b="1" dirty="0">
                <a:solidFill>
                  <a:srgbClr val="C00000"/>
                </a:solidFill>
              </a:rPr>
              <a:t>by corrections and </a:t>
            </a:r>
            <a:r>
              <a:rPr lang="en-US" b="1" dirty="0" smtClean="0">
                <a:solidFill>
                  <a:srgbClr val="C00000"/>
                </a:solidFill>
              </a:rPr>
              <a:t>improvements</a:t>
            </a:r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/>
              <a:t>Use  </a:t>
            </a:r>
            <a:r>
              <a:rPr lang="en-US" b="1" dirty="0"/>
              <a:t>Sense , Time and Energy </a:t>
            </a:r>
            <a:r>
              <a:rPr lang="en-US" dirty="0"/>
              <a:t>for </a:t>
            </a:r>
            <a:r>
              <a:rPr lang="en-US" b="1" dirty="0">
                <a:solidFill>
                  <a:srgbClr val="C00000"/>
                </a:solidFill>
              </a:rPr>
              <a:t>good significant long-term </a:t>
            </a:r>
            <a:r>
              <a:rPr lang="en-US" b="1" dirty="0" smtClean="0">
                <a:solidFill>
                  <a:srgbClr val="C00000"/>
                </a:solidFill>
              </a:rPr>
              <a:t>outcome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/>
              <a:t>Adopt Do’s </a:t>
            </a:r>
            <a:r>
              <a:rPr lang="en-US" dirty="0" smtClean="0"/>
              <a:t>of Health and Success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Quit/Sacrifice don’ts </a:t>
            </a:r>
            <a:r>
              <a:rPr lang="en-US" dirty="0"/>
              <a:t>with </a:t>
            </a:r>
            <a:r>
              <a:rPr lang="en-US" b="1" dirty="0" smtClean="0">
                <a:solidFill>
                  <a:srgbClr val="C00000"/>
                </a:solidFill>
              </a:rPr>
              <a:t>steadfastness for prevention of Ill-health and Failures</a:t>
            </a:r>
          </a:p>
        </p:txBody>
      </p:sp>
    </p:spTree>
    <p:extLst>
      <p:ext uri="{BB962C8B-B14F-4D97-AF65-F5344CB8AC3E}">
        <p14:creationId xmlns:p14="http://schemas.microsoft.com/office/powerpoint/2010/main" val="31633548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Let All of Us Realize and Clearly Differentiate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Do’s and </a:t>
            </a:r>
            <a:r>
              <a:rPr lang="en-US" sz="3600" dirty="0" smtClean="0"/>
              <a:t>Don'ts of every human action</a:t>
            </a:r>
            <a:endParaRPr lang="en-US" sz="3600" dirty="0"/>
          </a:p>
          <a:p>
            <a:r>
              <a:rPr lang="en-US" sz="3600" dirty="0"/>
              <a:t>Obedience and Disobedience</a:t>
            </a:r>
          </a:p>
          <a:p>
            <a:r>
              <a:rPr lang="en-US" sz="3600" dirty="0"/>
              <a:t>Respect and Disrespect</a:t>
            </a:r>
          </a:p>
          <a:p>
            <a:r>
              <a:rPr lang="en-US" sz="3600" dirty="0"/>
              <a:t>Truth and False</a:t>
            </a:r>
          </a:p>
          <a:p>
            <a:r>
              <a:rPr lang="en-US" sz="3600" dirty="0" smtClean="0"/>
              <a:t>Mistakes and Corrections</a:t>
            </a:r>
            <a:endParaRPr lang="en-US" sz="3600" dirty="0"/>
          </a:p>
          <a:p>
            <a:r>
              <a:rPr lang="en-US" sz="3600" dirty="0"/>
              <a:t>Success and Failure</a:t>
            </a:r>
          </a:p>
          <a:p>
            <a:r>
              <a:rPr lang="en-US" sz="3600" dirty="0"/>
              <a:t>Good and Bad</a:t>
            </a:r>
          </a:p>
          <a:p>
            <a:r>
              <a:rPr lang="en-US" sz="3600" dirty="0"/>
              <a:t>Wrong and Right</a:t>
            </a:r>
          </a:p>
        </p:txBody>
      </p:sp>
    </p:spTree>
    <p:extLst>
      <p:ext uri="{BB962C8B-B14F-4D97-AF65-F5344CB8AC3E}">
        <p14:creationId xmlns:p14="http://schemas.microsoft.com/office/powerpoint/2010/main" val="25064592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458200" cy="5440363"/>
          </a:xfrm>
        </p:spPr>
        <p:txBody>
          <a:bodyPr>
            <a:noAutofit/>
          </a:bodyPr>
          <a:lstStyle/>
          <a:p>
            <a:r>
              <a:rPr lang="en-US" sz="3600" dirty="0"/>
              <a:t>Healthy and Unhealthy</a:t>
            </a:r>
          </a:p>
          <a:p>
            <a:r>
              <a:rPr lang="en-US" sz="3600" dirty="0"/>
              <a:t>Hygienic and Unhygienic</a:t>
            </a:r>
          </a:p>
          <a:p>
            <a:r>
              <a:rPr lang="en-US" sz="3600" dirty="0"/>
              <a:t>Significant and Insignificant </a:t>
            </a:r>
          </a:p>
          <a:p>
            <a:r>
              <a:rPr lang="en-US" sz="3600" dirty="0"/>
              <a:t>Helpful and Harmful</a:t>
            </a:r>
          </a:p>
          <a:p>
            <a:r>
              <a:rPr lang="en-US" sz="3600" dirty="0"/>
              <a:t>Friend and Enemy</a:t>
            </a:r>
          </a:p>
          <a:p>
            <a:r>
              <a:rPr lang="en-US" sz="3600" dirty="0"/>
              <a:t>Well wisher and Bad Wisher</a:t>
            </a:r>
          </a:p>
          <a:p>
            <a:r>
              <a:rPr lang="en-US" sz="3600" dirty="0"/>
              <a:t>Patience and Impatience</a:t>
            </a:r>
          </a:p>
          <a:p>
            <a:r>
              <a:rPr lang="en-US" sz="3600" dirty="0" smtClean="0"/>
              <a:t>Gratitude </a:t>
            </a:r>
            <a:r>
              <a:rPr lang="en-US" sz="3600" dirty="0"/>
              <a:t>and Thankless </a:t>
            </a:r>
          </a:p>
          <a:p>
            <a:r>
              <a:rPr lang="en-US" sz="3600" dirty="0"/>
              <a:t>Blessings and Cursing's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95503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Factors </a:t>
            </a:r>
            <a:r>
              <a:rPr lang="en-US" b="1" dirty="0"/>
              <a:t>For Success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Blessings</a:t>
            </a:r>
            <a:endParaRPr lang="en-US" sz="4000" b="1" dirty="0">
              <a:solidFill>
                <a:srgbClr val="C00000"/>
              </a:solidFill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Selflessness/No Selfishness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Taking care equally for oneself and others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Obedience for truth and significant acts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Responsible and Dutiful 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 smtClean="0">
                <a:solidFill>
                  <a:srgbClr val="C00000"/>
                </a:solidFill>
              </a:rPr>
              <a:t>Being Truth </a:t>
            </a:r>
            <a:r>
              <a:rPr lang="en-US" sz="4000" b="1" dirty="0">
                <a:solidFill>
                  <a:srgbClr val="C00000"/>
                </a:solidFill>
              </a:rPr>
              <a:t>and Transparent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4000" b="1" dirty="0">
                <a:solidFill>
                  <a:srgbClr val="C00000"/>
                </a:solidFill>
              </a:rPr>
              <a:t>Not making people wait /Lying</a:t>
            </a:r>
          </a:p>
        </p:txBody>
      </p:sp>
    </p:spTree>
    <p:extLst>
      <p:ext uri="{BB962C8B-B14F-4D97-AF65-F5344CB8AC3E}">
        <p14:creationId xmlns:p14="http://schemas.microsoft.com/office/powerpoint/2010/main" val="12055912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77000"/>
          </a:xfrm>
        </p:spPr>
        <p:txBody>
          <a:bodyPr>
            <a:normAutofit/>
          </a:bodyPr>
          <a:lstStyle/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Not Cheating for our own benefits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Keeping and Fulfilling Promises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Sharing of all good you have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Caring for one who needs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Spreading/Not Hiding significant /true Knowledge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Not Distracting persons who are on righteous path</a:t>
            </a:r>
          </a:p>
          <a:p>
            <a:pPr marL="1200150" lvl="1" indent="-742950">
              <a:buAutoNum type="arabicPeriod" startAt="6"/>
            </a:pPr>
            <a:r>
              <a:rPr lang="en-US" sz="4000" b="1" dirty="0">
                <a:solidFill>
                  <a:srgbClr val="C00000"/>
                </a:solidFill>
              </a:rPr>
              <a:t>Not Irritating one who is righteous</a:t>
            </a:r>
          </a:p>
        </p:txBody>
      </p:sp>
    </p:spTree>
    <p:extLst>
      <p:ext uri="{BB962C8B-B14F-4D97-AF65-F5344CB8AC3E}">
        <p14:creationId xmlns:p14="http://schemas.microsoft.com/office/powerpoint/2010/main" val="27541464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10600" cy="609600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13. Lifting people who needs</a:t>
            </a:r>
          </a:p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14. Guiding for Right acts</a:t>
            </a:r>
          </a:p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15. Stopping from wrong acts</a:t>
            </a:r>
          </a:p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16. Not Hurting any soul with disrespect and disobedience</a:t>
            </a:r>
          </a:p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17. Obeying and implementing true </a:t>
            </a:r>
            <a:r>
              <a:rPr lang="en-US" sz="4000" b="1" dirty="0" smtClean="0">
                <a:solidFill>
                  <a:srgbClr val="C00000"/>
                </a:solidFill>
              </a:rPr>
              <a:t>words</a:t>
            </a:r>
          </a:p>
          <a:p>
            <a:pPr marL="457200" lvl="1" indent="0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18. Using best Sense, Energy and Time for best long term outcome</a:t>
            </a:r>
          </a:p>
          <a:p>
            <a:pPr marL="457200" lvl="1" indent="0">
              <a:buNone/>
            </a:pPr>
            <a:endParaRPr lang="en-US" sz="40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0436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932912"/>
              </p:ext>
            </p:extLst>
          </p:nvPr>
        </p:nvGraphicFramePr>
        <p:xfrm>
          <a:off x="0" y="-27383"/>
          <a:ext cx="9144000" cy="688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34"/>
                <a:gridCol w="6972266"/>
              </a:tblGrid>
              <a:tr h="897319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S.No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aseline="0" dirty="0" smtClean="0"/>
                        <a:t>8 </a:t>
                      </a:r>
                      <a:r>
                        <a:rPr lang="en-US" sz="4000" baseline="0" dirty="0" smtClean="0"/>
                        <a:t>Rs To Implement </a:t>
                      </a:r>
                      <a:endParaRPr lang="en-US" sz="4000" dirty="0"/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Realize</a:t>
                      </a:r>
                      <a:endParaRPr lang="en-US" sz="3600" dirty="0"/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Recapitulate</a:t>
                      </a:r>
                      <a:endParaRPr lang="en-US" sz="3600" dirty="0"/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Reasoning</a:t>
                      </a:r>
                      <a:endParaRPr lang="en-US" sz="3600" dirty="0"/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Reassess</a:t>
                      </a:r>
                      <a:endParaRPr lang="en-US" sz="3600" dirty="0"/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Respond</a:t>
                      </a:r>
                      <a:endParaRPr lang="en-US" sz="3600" dirty="0"/>
                    </a:p>
                  </a:txBody>
                  <a:tcPr/>
                </a:tc>
              </a:tr>
              <a:tr h="745805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Rehearse</a:t>
                      </a:r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7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Regular and Routine</a:t>
                      </a:r>
                    </a:p>
                  </a:txBody>
                  <a:tcPr/>
                </a:tc>
              </a:tr>
              <a:tr h="74889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8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Rejuvenate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A6AD5-E19A-4DC6-8E14-0B35C3730E9B}" type="datetime1">
              <a:rPr lang="en-US" smtClean="0"/>
              <a:t>5/30/2019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756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846108"/>
              </p:ext>
            </p:extLst>
          </p:nvPr>
        </p:nvGraphicFramePr>
        <p:xfrm>
          <a:off x="0" y="76200"/>
          <a:ext cx="9144000" cy="678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8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/>
                        <a:t>9 </a:t>
                      </a:r>
                      <a:r>
                        <a:rPr lang="en-US" sz="3200" b="1" baseline="0" dirty="0" smtClean="0"/>
                        <a:t>Ps Implement</a:t>
                      </a:r>
                      <a:endParaRPr lang="en-US" sz="3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/>
                        <a:t>9 </a:t>
                      </a:r>
                      <a:r>
                        <a:rPr lang="en-US" sz="3200" b="1" baseline="0" dirty="0" smtClean="0"/>
                        <a:t>Cs Implement</a:t>
                      </a:r>
                      <a:endParaRPr lang="en-US" sz="3200" b="1" dirty="0" smtClean="0"/>
                    </a:p>
                  </a:txBody>
                  <a:tcPr/>
                </a:tc>
              </a:tr>
              <a:tr h="61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Prayers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Concentrate	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978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Priorities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Communicate</a:t>
                      </a:r>
                    </a:p>
                  </a:txBody>
                  <a:tcPr/>
                </a:tc>
              </a:tr>
              <a:tr h="5978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 Plan -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Cooperate</a:t>
                      </a:r>
                    </a:p>
                  </a:txBody>
                  <a:tcPr/>
                </a:tc>
              </a:tr>
              <a:tr h="61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Practice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Commitment</a:t>
                      </a:r>
                    </a:p>
                  </a:txBody>
                  <a:tcPr/>
                </a:tc>
              </a:tr>
              <a:tr h="61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Proof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</a:p>
                  </a:txBody>
                  <a:tcPr/>
                </a:tc>
              </a:tr>
              <a:tr h="61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Perseverance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Coordinate</a:t>
                      </a:r>
                    </a:p>
                  </a:txBody>
                  <a:tcPr/>
                </a:tc>
              </a:tr>
              <a:tr h="6133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Positivity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Compensate	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978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Patience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Companionship</a:t>
                      </a:r>
                    </a:p>
                  </a:txBody>
                  <a:tcPr/>
                </a:tc>
              </a:tr>
              <a:tr h="1101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Perfectionist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Cope up</a:t>
                      </a:r>
                      <a:r>
                        <a:rPr lang="en-US" sz="3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  <a:endParaRPr lang="en-US" sz="3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6015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3200"/>
            <a:ext cx="8686800" cy="1143000"/>
          </a:xfrm>
        </p:spPr>
        <p:txBody>
          <a:bodyPr/>
          <a:lstStyle/>
          <a:p>
            <a:r>
              <a:rPr lang="en-US" b="1" dirty="0" smtClean="0"/>
              <a:t>WORLD OF HUMAN BEINGS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93055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18979" cy="6705600"/>
          </a:xfrm>
        </p:spPr>
        <p:txBody>
          <a:bodyPr>
            <a:noAutofit/>
          </a:bodyPr>
          <a:lstStyle/>
          <a:p>
            <a:r>
              <a:rPr lang="en-US" b="1" dirty="0"/>
              <a:t>Various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metabolic reactions, pathways and processes</a:t>
            </a:r>
            <a:r>
              <a:rPr lang="en-US" dirty="0"/>
              <a:t>  of </a:t>
            </a:r>
            <a:r>
              <a:rPr lang="en-US" b="1" dirty="0"/>
              <a:t>important biomolecules </a:t>
            </a:r>
            <a:r>
              <a:rPr lang="en-US" dirty="0"/>
              <a:t>of human body viz: </a:t>
            </a:r>
          </a:p>
          <a:p>
            <a:pPr lvl="1"/>
            <a:r>
              <a:rPr lang="en-US" sz="3200" b="1" dirty="0"/>
              <a:t>Carbohydrates</a:t>
            </a:r>
          </a:p>
          <a:p>
            <a:pPr lvl="1"/>
            <a:r>
              <a:rPr lang="en-US" sz="3200" b="1" dirty="0"/>
              <a:t>Lipids</a:t>
            </a:r>
          </a:p>
          <a:p>
            <a:pPr lvl="1"/>
            <a:r>
              <a:rPr lang="en-US" sz="3200" b="1" dirty="0"/>
              <a:t>Proteins</a:t>
            </a:r>
          </a:p>
          <a:p>
            <a:pPr lvl="1"/>
            <a:r>
              <a:rPr lang="en-US" sz="3200" b="1" dirty="0"/>
              <a:t>Nucleic acids</a:t>
            </a:r>
          </a:p>
          <a:p>
            <a:pPr lvl="1"/>
            <a:r>
              <a:rPr lang="en-US" sz="3200" b="1" dirty="0"/>
              <a:t>Hemoglobin</a:t>
            </a:r>
          </a:p>
          <a:p>
            <a:pPr marL="457200" lvl="1" indent="0">
              <a:buNone/>
            </a:pPr>
            <a:endParaRPr lang="en-US" sz="3200" b="1" dirty="0"/>
          </a:p>
          <a:p>
            <a:r>
              <a:rPr lang="en-US" b="1" dirty="0">
                <a:solidFill>
                  <a:srgbClr val="0070C0"/>
                </a:solidFill>
              </a:rPr>
              <a:t>Taking place in </a:t>
            </a:r>
            <a:r>
              <a:rPr lang="en-US" b="1" dirty="0">
                <a:solidFill>
                  <a:srgbClr val="C00000"/>
                </a:solidFill>
              </a:rPr>
              <a:t>different cells </a:t>
            </a:r>
            <a:r>
              <a:rPr lang="en-US" b="1" dirty="0">
                <a:solidFill>
                  <a:srgbClr val="0070C0"/>
                </a:solidFill>
              </a:rPr>
              <a:t>and </a:t>
            </a:r>
            <a:r>
              <a:rPr lang="en-US" b="1" dirty="0"/>
              <a:t>cellular compartments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of </a:t>
            </a:r>
            <a:r>
              <a:rPr lang="en-US" b="1" dirty="0">
                <a:solidFill>
                  <a:srgbClr val="FF0000"/>
                </a:solidFill>
              </a:rPr>
              <a:t>specific tissues and organs.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74641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2120"/>
            <a:ext cx="9109364" cy="31629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Best For Human </a:t>
            </a:r>
            <a:r>
              <a:rPr lang="en-US" b="1" dirty="0" smtClean="0"/>
              <a:t>Health</a:t>
            </a:r>
            <a:br>
              <a:rPr lang="en-US" b="1" dirty="0" smtClean="0"/>
            </a:br>
            <a:r>
              <a:rPr lang="en-US" sz="3600" b="1" dirty="0" smtClean="0">
                <a:solidFill>
                  <a:srgbClr val="0070C0"/>
                </a:solidFill>
              </a:rPr>
              <a:t>Thoughtfulness and Righteousness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>
                <a:solidFill>
                  <a:srgbClr val="C00000"/>
                </a:solidFill>
              </a:rPr>
              <a:t>Eating </a:t>
            </a:r>
            <a:r>
              <a:rPr lang="en-US" sz="3600" b="1" dirty="0">
                <a:solidFill>
                  <a:srgbClr val="C00000"/>
                </a:solidFill>
              </a:rPr>
              <a:t>And Living </a:t>
            </a:r>
            <a:r>
              <a:rPr lang="en-US" sz="3600" b="1" dirty="0" smtClean="0">
                <a:solidFill>
                  <a:srgbClr val="C00000"/>
                </a:solidFill>
              </a:rPr>
              <a:t>Style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Natural-Planned </a:t>
            </a:r>
            <a:r>
              <a:rPr lang="en-US" sz="3600" b="1" dirty="0">
                <a:solidFill>
                  <a:srgbClr val="0070C0"/>
                </a:solidFill>
              </a:rPr>
              <a:t>,</a:t>
            </a:r>
            <a:r>
              <a:rPr lang="en-US" sz="3600" b="1" dirty="0" smtClean="0">
                <a:solidFill>
                  <a:srgbClr val="0070C0"/>
                </a:solidFill>
              </a:rPr>
              <a:t>Organized ,Regular , Disciplined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Simple , Humble, Care and Share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Yes for Good </a:t>
            </a:r>
            <a:r>
              <a:rPr lang="en-US" sz="3600" b="1" dirty="0" smtClean="0">
                <a:solidFill>
                  <a:srgbClr val="FF0000"/>
                </a:solidFill>
              </a:rPr>
              <a:t>Stead Fast </a:t>
            </a:r>
            <a:r>
              <a:rPr lang="en-US" sz="3600" b="1" dirty="0" smtClean="0">
                <a:solidFill>
                  <a:srgbClr val="C00000"/>
                </a:solidFill>
              </a:rPr>
              <a:t>No For Bad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/>
          </a:p>
        </p:txBody>
      </p:sp>
      <p:pic>
        <p:nvPicPr>
          <p:cNvPr id="8194" name="Picture 2" descr="Image resul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62575"/>
            <a:ext cx="5040560" cy="1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4293096"/>
            <a:ext cx="2705100" cy="24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89" y="4293096"/>
            <a:ext cx="2619375" cy="24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6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8" descr="https://thumb7.shutterstock.com/display_pic_with_logo/269281/141091321/stock-vector-cartoon-vector-illustration-of-fruits-and-vegetables-big-group-food-design-141091321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0ACB-F067-4940-B18B-E309A04143DF}" type="datetime1">
              <a:rPr lang="en-US" smtClean="0"/>
              <a:t>5/30/2019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1028" name="Picture 4" descr="Image result for nutrition guidelines india food pyram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95" y="4149080"/>
            <a:ext cx="3538394" cy="26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545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Implement</a:t>
            </a:r>
            <a:br>
              <a:rPr lang="en-US" b="1" dirty="0"/>
            </a:br>
            <a:r>
              <a:rPr lang="en-US" b="1" dirty="0"/>
              <a:t>Thoughtfulness and Righteousness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Everywhere and Anywhere</a:t>
            </a:r>
          </a:p>
          <a:p>
            <a:pPr algn="ctr"/>
            <a:r>
              <a:rPr lang="en-US" sz="5400" dirty="0"/>
              <a:t>Every work and Any work</a:t>
            </a:r>
          </a:p>
          <a:p>
            <a:pPr algn="ctr"/>
            <a:r>
              <a:rPr lang="en-US" sz="5400" dirty="0"/>
              <a:t>Every time and Anytime</a:t>
            </a:r>
          </a:p>
        </p:txBody>
      </p:sp>
    </p:spTree>
    <p:extLst>
      <p:ext uri="{BB962C8B-B14F-4D97-AF65-F5344CB8AC3E}">
        <p14:creationId xmlns:p14="http://schemas.microsoft.com/office/powerpoint/2010/main" val="124376699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Tips Of Good Success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6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sz="8000" dirty="0" smtClean="0"/>
              <a:t>Good Hard work</a:t>
            </a:r>
          </a:p>
          <a:p>
            <a:r>
              <a:rPr lang="en-US" sz="8000" dirty="0" smtClean="0"/>
              <a:t>Good Intentions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844488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Live An Evidenced Based Life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51816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/>
              <a:t>Acquire </a:t>
            </a:r>
            <a:r>
              <a:rPr lang="en-US" sz="4400" dirty="0" smtClean="0"/>
              <a:t>Knowledge</a:t>
            </a:r>
            <a:r>
              <a:rPr lang="en-US" sz="4400" b="1" dirty="0" smtClean="0"/>
              <a:t>- </a:t>
            </a:r>
            <a:r>
              <a:rPr lang="en-US" sz="4400" dirty="0" smtClean="0"/>
              <a:t>Search/Ask</a:t>
            </a:r>
            <a:r>
              <a:rPr lang="en-US" sz="4400" b="1" dirty="0" smtClean="0">
                <a:solidFill>
                  <a:srgbClr val="C00000"/>
                </a:solidFill>
              </a:rPr>
              <a:t>   (Do’s and Don’ts of priority actions)</a:t>
            </a:r>
          </a:p>
          <a:p>
            <a:r>
              <a:rPr lang="en-US" sz="4400" b="1" dirty="0" smtClean="0"/>
              <a:t>Assess</a:t>
            </a:r>
            <a:r>
              <a:rPr lang="en-US" sz="4400" dirty="0" smtClean="0"/>
              <a:t>/Understand Truth</a:t>
            </a:r>
          </a:p>
          <a:p>
            <a:r>
              <a:rPr lang="en-US" sz="4400" b="1" dirty="0" smtClean="0"/>
              <a:t>Accept</a:t>
            </a:r>
          </a:p>
          <a:p>
            <a:r>
              <a:rPr lang="en-US" sz="4400" b="1" dirty="0" smtClean="0"/>
              <a:t>Apply</a:t>
            </a:r>
            <a:r>
              <a:rPr lang="en-US" sz="4400" dirty="0" smtClean="0"/>
              <a:t>/Implement -Truth/Dos</a:t>
            </a:r>
          </a:p>
          <a:p>
            <a:r>
              <a:rPr lang="en-US" sz="4400" b="1" dirty="0" smtClean="0"/>
              <a:t>Appraise</a:t>
            </a:r>
            <a:r>
              <a:rPr lang="en-US" sz="4400" dirty="0" smtClean="0"/>
              <a:t>/Evaluate its significance</a:t>
            </a:r>
          </a:p>
          <a:p>
            <a:r>
              <a:rPr lang="en-US" sz="4400" b="1" dirty="0" smtClean="0"/>
              <a:t>Spread </a:t>
            </a:r>
            <a:r>
              <a:rPr lang="en-US" sz="4400" dirty="0" smtClean="0"/>
              <a:t>Truth and Significance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8306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10200" cy="4191000"/>
          </a:xfrm>
        </p:spPr>
        <p:txBody>
          <a:bodyPr>
            <a:normAutofit/>
          </a:bodyPr>
          <a:lstStyle/>
          <a:p>
            <a:r>
              <a:rPr lang="en-US" sz="8000" b="1" dirty="0" smtClean="0"/>
              <a:t>THANKS</a:t>
            </a:r>
            <a:br>
              <a:rPr lang="en-US" sz="8000" b="1" dirty="0" smtClean="0"/>
            </a:br>
            <a:r>
              <a:rPr lang="en-US" sz="8000" b="1" dirty="0" smtClean="0"/>
              <a:t>GOOD LUCK</a:t>
            </a:r>
            <a:br>
              <a:rPr lang="en-US" sz="8000" b="1" dirty="0" smtClean="0"/>
            </a:br>
            <a:r>
              <a:rPr lang="en-US" sz="8000" b="1" dirty="0" smtClean="0"/>
              <a:t>SORRY</a:t>
            </a:r>
            <a:endParaRPr lang="en-US" sz="8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2590800"/>
            <a:ext cx="42862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4517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227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05800" cy="4830762"/>
          </a:xfrm>
        </p:spPr>
        <p:txBody>
          <a:bodyPr>
            <a:normAutofit/>
          </a:bodyPr>
          <a:lstStyle/>
          <a:p>
            <a:r>
              <a:rPr lang="en-IN" b="1" dirty="0"/>
              <a:t>Significance To Study </a:t>
            </a:r>
            <a:br>
              <a:rPr lang="en-IN" b="1" dirty="0"/>
            </a:br>
            <a:r>
              <a:rPr lang="en-IN" b="1" dirty="0"/>
              <a:t> Individual Metabolic Pathways </a:t>
            </a:r>
            <a:br>
              <a:rPr lang="en-IN" b="1" dirty="0"/>
            </a:br>
            <a:r>
              <a:rPr lang="en-IN" b="1" dirty="0"/>
              <a:t>Of Various Biomolecules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11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746" y="4549"/>
            <a:ext cx="9140588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5400" dirty="0"/>
          </a:p>
          <a:p>
            <a:r>
              <a:rPr lang="en-US" sz="4800" dirty="0"/>
              <a:t>Metabolism of each </a:t>
            </a:r>
            <a:r>
              <a:rPr lang="en-US" sz="4800" b="1" dirty="0">
                <a:solidFill>
                  <a:srgbClr val="FF0000"/>
                </a:solidFill>
              </a:rPr>
              <a:t>chief biomolecule was </a:t>
            </a:r>
            <a:r>
              <a:rPr lang="en-US" sz="4800" b="1" dirty="0"/>
              <a:t>studied individually and separately.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For </a:t>
            </a:r>
            <a:r>
              <a:rPr lang="en-US" sz="4800" b="1" dirty="0">
                <a:solidFill>
                  <a:srgbClr val="FF0000"/>
                </a:solidFill>
              </a:rPr>
              <a:t>convenience</a:t>
            </a:r>
            <a:r>
              <a:rPr lang="en-US" sz="4800" b="1" dirty="0"/>
              <a:t> </a:t>
            </a:r>
            <a:r>
              <a:rPr lang="en-US" sz="4800" dirty="0"/>
              <a:t>and clear </a:t>
            </a:r>
            <a:r>
              <a:rPr lang="en-US" sz="4800" b="1" dirty="0">
                <a:solidFill>
                  <a:srgbClr val="C00000"/>
                </a:solidFill>
              </a:rPr>
              <a:t>understandings</a:t>
            </a:r>
            <a:r>
              <a:rPr lang="en-US" sz="4800" b="1" dirty="0"/>
              <a:t> of metabolic reactions associated to it.</a:t>
            </a:r>
          </a:p>
        </p:txBody>
      </p:sp>
    </p:spTree>
    <p:extLst>
      <p:ext uri="{BB962C8B-B14F-4D97-AF65-F5344CB8AC3E}">
        <p14:creationId xmlns:p14="http://schemas.microsoft.com/office/powerpoint/2010/main" val="699987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455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991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7792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Features of  </a:t>
            </a:r>
            <a:br>
              <a:rPr lang="en-US" b="1" dirty="0"/>
            </a:br>
            <a:r>
              <a:rPr lang="en-US" b="1" dirty="0"/>
              <a:t>Normal Metabolic Pathways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257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" y="381000"/>
            <a:ext cx="8991600" cy="6858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Well Planned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Compartmentalized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Well Organized/ More Systematic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Require Specific Conditions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Synergistic/Simultaneous 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Flexible/Adapt/Change for good survival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Induced </a:t>
            </a:r>
            <a:r>
              <a:rPr lang="en-US" b="1" dirty="0">
                <a:solidFill>
                  <a:srgbClr val="C00000"/>
                </a:solidFill>
              </a:rPr>
              <a:t>a</a:t>
            </a:r>
            <a:r>
              <a:rPr lang="en-US" b="1" dirty="0" smtClean="0">
                <a:solidFill>
                  <a:srgbClr val="C00000"/>
                </a:solidFill>
              </a:rPr>
              <a:t>s </a:t>
            </a:r>
            <a:r>
              <a:rPr lang="en-US" b="1" dirty="0">
                <a:solidFill>
                  <a:srgbClr val="C00000"/>
                </a:solidFill>
              </a:rPr>
              <a:t>per condition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Regular in its operation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Regulated/Controlled/Balanced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Good  cooperation and coordination</a:t>
            </a:r>
          </a:p>
        </p:txBody>
      </p:sp>
    </p:spTree>
    <p:extLst>
      <p:ext uri="{BB962C8B-B14F-4D97-AF65-F5344CB8AC3E}">
        <p14:creationId xmlns:p14="http://schemas.microsoft.com/office/powerpoint/2010/main" val="8948975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/>
          <a:lstStyle/>
          <a:p>
            <a:r>
              <a:rPr lang="en-IN" b="1" dirty="0" smtClean="0"/>
              <a:t>Hormones Regulate </a:t>
            </a:r>
            <a:r>
              <a:rPr lang="en-IN" b="1" dirty="0"/>
              <a:t>Metabolism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608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85" y="990600"/>
            <a:ext cx="8991600" cy="5029200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C00000"/>
                </a:solidFill>
              </a:rPr>
              <a:t>Hormones</a:t>
            </a:r>
            <a:r>
              <a:rPr lang="en-IN" sz="4000" dirty="0"/>
              <a:t> are </a:t>
            </a:r>
            <a:r>
              <a:rPr lang="en-IN" sz="4000" dirty="0" smtClean="0"/>
              <a:t> </a:t>
            </a:r>
            <a:r>
              <a:rPr lang="en-IN" sz="4000" b="1" dirty="0"/>
              <a:t>key regulators of Enzymes</a:t>
            </a:r>
          </a:p>
          <a:p>
            <a:r>
              <a:rPr lang="en-IN" sz="4000" b="1" dirty="0">
                <a:solidFill>
                  <a:srgbClr val="0070C0"/>
                </a:solidFill>
              </a:rPr>
              <a:t>Regulatory Enzymes </a:t>
            </a:r>
            <a:r>
              <a:rPr lang="en-IN" sz="4000" dirty="0"/>
              <a:t>are stimulated or inhibited by specific hormones</a:t>
            </a:r>
          </a:p>
          <a:p>
            <a:r>
              <a:rPr lang="en-IN" sz="4000" b="1" dirty="0"/>
              <a:t>Enzymes are regulated by:</a:t>
            </a:r>
          </a:p>
          <a:p>
            <a:pPr lvl="2"/>
            <a:r>
              <a:rPr lang="en-IN" sz="4000" b="1" dirty="0">
                <a:solidFill>
                  <a:srgbClr val="C00000"/>
                </a:solidFill>
              </a:rPr>
              <a:t>Allosteric Regulation</a:t>
            </a:r>
          </a:p>
          <a:p>
            <a:pPr lvl="2"/>
            <a:r>
              <a:rPr lang="en-IN" sz="4000" b="1" dirty="0">
                <a:solidFill>
                  <a:srgbClr val="C00000"/>
                </a:solidFill>
              </a:rPr>
              <a:t>Covalent Modifications</a:t>
            </a:r>
          </a:p>
          <a:p>
            <a:endParaRPr lang="en-IN" sz="4000" b="1" dirty="0"/>
          </a:p>
          <a:p>
            <a:pPr lvl="2"/>
            <a:endParaRPr lang="en-IN" b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57238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9029700" cy="3944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05"/>
            <a:ext cx="9144000" cy="29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4015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143000"/>
          </a:xfrm>
        </p:spPr>
        <p:txBody>
          <a:bodyPr/>
          <a:lstStyle/>
          <a:p>
            <a:r>
              <a:rPr lang="en-IN" b="1" dirty="0"/>
              <a:t>Metabolism Is Regulated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88660"/>
            <a:ext cx="8763000" cy="5105400"/>
          </a:xfrm>
        </p:spPr>
        <p:txBody>
          <a:bodyPr/>
          <a:lstStyle/>
          <a:p>
            <a:r>
              <a:rPr lang="en-IN" sz="4000" b="1" dirty="0">
                <a:solidFill>
                  <a:srgbClr val="C00000"/>
                </a:solidFill>
              </a:rPr>
              <a:t>Availability of Substrates Regulate Metabolism :</a:t>
            </a:r>
          </a:p>
          <a:p>
            <a:pPr lvl="1"/>
            <a:r>
              <a:rPr lang="en-IN" sz="4000" b="1" dirty="0"/>
              <a:t>Ratio of Insulin/Glucagon</a:t>
            </a:r>
          </a:p>
          <a:p>
            <a:pPr lvl="1"/>
            <a:r>
              <a:rPr lang="en-IN" sz="4000" b="1" dirty="0"/>
              <a:t>Ratio of ATP and AMP</a:t>
            </a:r>
          </a:p>
          <a:p>
            <a:pPr lvl="1"/>
            <a:r>
              <a:rPr lang="en-IN" sz="4000" b="1" dirty="0"/>
              <a:t>NADH/NAD</a:t>
            </a:r>
          </a:p>
          <a:p>
            <a:pPr lvl="1"/>
            <a:r>
              <a:rPr lang="en-IN" sz="4000" b="1" dirty="0"/>
              <a:t>Citrate levels</a:t>
            </a:r>
          </a:p>
          <a:p>
            <a:pPr lvl="1"/>
            <a:r>
              <a:rPr lang="en-IN" sz="4000" b="1" dirty="0"/>
              <a:t>Fructose 2,6 Bisphosphate levels</a:t>
            </a:r>
          </a:p>
          <a:p>
            <a:pPr lvl="1"/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18730027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781800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C00000"/>
                </a:solidFill>
              </a:rPr>
              <a:t>Low and high levels of ATP </a:t>
            </a:r>
            <a:r>
              <a:rPr lang="en-IN" sz="3600" dirty="0"/>
              <a:t>stimulate and </a:t>
            </a:r>
            <a:r>
              <a:rPr lang="en-IN" sz="3600" dirty="0" smtClean="0"/>
              <a:t>inhibit </a:t>
            </a:r>
            <a:r>
              <a:rPr lang="en-IN" sz="3600" dirty="0"/>
              <a:t>regulatory enzymes of Glycolysis and TCA.</a:t>
            </a:r>
          </a:p>
          <a:p>
            <a:r>
              <a:rPr lang="en-IN" sz="3600" b="1" dirty="0">
                <a:solidFill>
                  <a:srgbClr val="C00000"/>
                </a:solidFill>
              </a:rPr>
              <a:t>Increased levels of </a:t>
            </a:r>
            <a:r>
              <a:rPr lang="en-IN" sz="3600" b="1" dirty="0" smtClean="0">
                <a:solidFill>
                  <a:srgbClr val="C00000"/>
                </a:solidFill>
              </a:rPr>
              <a:t>Acetyl-CoA and Citrate </a:t>
            </a:r>
            <a:r>
              <a:rPr lang="en-IN" sz="3600" dirty="0"/>
              <a:t>stimulates enzyme Acetyl CoA Carboxylase of De Novo biosynthesis of Fatty acid.</a:t>
            </a:r>
          </a:p>
          <a:p>
            <a:r>
              <a:rPr lang="en-IN" sz="3600" b="1" dirty="0">
                <a:solidFill>
                  <a:srgbClr val="0070C0"/>
                </a:solidFill>
              </a:rPr>
              <a:t>Increased Fructose 1,6 Bisphosphatase is</a:t>
            </a:r>
          </a:p>
          <a:p>
            <a:pPr lvl="1"/>
            <a:r>
              <a:rPr lang="en-IN" sz="3200" b="1" dirty="0">
                <a:solidFill>
                  <a:srgbClr val="C00000"/>
                </a:solidFill>
              </a:rPr>
              <a:t>Allosteric stimulator of PFK of Glycolysis</a:t>
            </a:r>
          </a:p>
          <a:p>
            <a:pPr lvl="1"/>
            <a:r>
              <a:rPr lang="en-IN" sz="3200" b="1" dirty="0">
                <a:solidFill>
                  <a:srgbClr val="C00000"/>
                </a:solidFill>
              </a:rPr>
              <a:t>Allosteric inhibitor of Fru1,6Bis Phosphatase of Gluconeogenesis.</a:t>
            </a:r>
          </a:p>
          <a:p>
            <a:pPr lvl="1"/>
            <a:endParaRPr lang="en-IN" b="1" dirty="0">
              <a:solidFill>
                <a:srgbClr val="C00000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791292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 an Integrated Metabolism?</a:t>
            </a:r>
          </a:p>
        </p:txBody>
      </p:sp>
    </p:spTree>
    <p:extLst>
      <p:ext uri="{BB962C8B-B14F-4D97-AF65-F5344CB8AC3E}">
        <p14:creationId xmlns:p14="http://schemas.microsoft.com/office/powerpoint/2010/main" val="9162268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324600"/>
          </a:xfrm>
        </p:spPr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</a:rPr>
              <a:t>Metabolic pathways are Closely Interrelated/Integrated /</a:t>
            </a:r>
            <a:r>
              <a:rPr lang="en-US" sz="4400" b="1" dirty="0">
                <a:solidFill>
                  <a:srgbClr val="C00000"/>
                </a:solidFill>
              </a:rPr>
              <a:t>Interdependent</a:t>
            </a: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sz="4000" b="1" dirty="0"/>
              <a:t>Not totally </a:t>
            </a:r>
            <a:r>
              <a:rPr lang="en-US" sz="4000" b="1" dirty="0" smtClean="0"/>
              <a:t>dependent </a:t>
            </a:r>
            <a:r>
              <a:rPr lang="en-US" sz="4000" b="1" dirty="0"/>
              <a:t>nor </a:t>
            </a:r>
            <a:r>
              <a:rPr lang="en-US" sz="4000" b="1" dirty="0" smtClean="0"/>
              <a:t>totally </a:t>
            </a:r>
            <a:r>
              <a:rPr lang="en-US" sz="4000" b="1" dirty="0"/>
              <a:t>independent </a:t>
            </a:r>
            <a:endParaRPr lang="en-US" sz="4000" b="1" dirty="0" smtClean="0"/>
          </a:p>
          <a:p>
            <a:pPr marL="457200" lvl="1" indent="0" algn="ctr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OR</a:t>
            </a:r>
            <a:endParaRPr lang="en-US" sz="4000" b="1" dirty="0">
              <a:solidFill>
                <a:srgbClr val="C00000"/>
              </a:solidFill>
            </a:endParaRPr>
          </a:p>
          <a:p>
            <a:pPr lvl="1"/>
            <a:r>
              <a:rPr lang="en-US" sz="4000" b="1" dirty="0"/>
              <a:t>But partial dependence and partial independence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256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b="1" dirty="0"/>
              <a:t>Stages Of Integrated Metabolism</a:t>
            </a:r>
          </a:p>
        </p:txBody>
      </p:sp>
    </p:spTree>
    <p:extLst>
      <p:ext uri="{BB962C8B-B14F-4D97-AF65-F5344CB8AC3E}">
        <p14:creationId xmlns:p14="http://schemas.microsoft.com/office/powerpoint/2010/main" val="20844108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75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21920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394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tif\Desktop\integrated metab\img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349"/>
            <a:ext cx="9144000" cy="6888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78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600200"/>
          </a:xfrm>
        </p:spPr>
        <p:txBody>
          <a:bodyPr>
            <a:noAutofit/>
          </a:bodyPr>
          <a:lstStyle/>
          <a:p>
            <a:r>
              <a:rPr lang="en-US" b="1" dirty="0"/>
              <a:t>Evidences Of</a:t>
            </a:r>
            <a:br>
              <a:rPr lang="en-US" b="1" dirty="0"/>
            </a:br>
            <a:r>
              <a:rPr lang="en-US" b="1" dirty="0"/>
              <a:t>Metabolic Interrelationships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HUMAN INTER-RELATIONSHIPS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190237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382000" cy="2667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Interrelationships 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Of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Carbohydrates with Lipid Metabolism 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793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7400"/>
            <a:ext cx="9067800" cy="3429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Free Excess of Glucose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In Well Fed Condition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Is a Source For Lipogenesis</a:t>
            </a:r>
          </a:p>
        </p:txBody>
      </p:sp>
    </p:spTree>
    <p:extLst>
      <p:ext uri="{BB962C8B-B14F-4D97-AF65-F5344CB8AC3E}">
        <p14:creationId xmlns:p14="http://schemas.microsoft.com/office/powerpoint/2010/main" val="42342275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400800"/>
          </a:xfrm>
        </p:spPr>
        <p:txBody>
          <a:bodyPr>
            <a:normAutofit/>
          </a:bodyPr>
          <a:lstStyle/>
          <a:p>
            <a:r>
              <a:rPr lang="en-US" b="1" dirty="0"/>
              <a:t>Acetyl-CoA Obtained from </a:t>
            </a:r>
            <a:br>
              <a:rPr lang="en-US" b="1" dirty="0"/>
            </a:br>
            <a:r>
              <a:rPr lang="en-US" b="1" dirty="0"/>
              <a:t>Glucose Metabolism </a:t>
            </a:r>
            <a:br>
              <a:rPr lang="en-US" b="1" dirty="0"/>
            </a:br>
            <a:r>
              <a:rPr lang="en-US" b="1" dirty="0"/>
              <a:t>Is Precursor for</a:t>
            </a:r>
            <a:br>
              <a:rPr lang="en-US" b="1" dirty="0"/>
            </a:br>
            <a:r>
              <a:rPr lang="en-US" b="1" dirty="0"/>
              <a:t>Lipid Metabolism</a:t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(Fatty acids and Cholesterol) </a:t>
            </a:r>
          </a:p>
        </p:txBody>
      </p:sp>
    </p:spTree>
    <p:extLst>
      <p:ext uri="{BB962C8B-B14F-4D97-AF65-F5344CB8AC3E}">
        <p14:creationId xmlns:p14="http://schemas.microsoft.com/office/powerpoint/2010/main" val="34303771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629400"/>
          </a:xfrm>
        </p:spPr>
        <p:txBody>
          <a:bodyPr>
            <a:noAutofit/>
          </a:bodyPr>
          <a:lstStyle/>
          <a:p>
            <a:r>
              <a:rPr lang="en-US" sz="4000" b="1" dirty="0"/>
              <a:t>Pyruvate (3C Keto acid) an </a:t>
            </a:r>
            <a:r>
              <a:rPr lang="en-US" sz="4000" dirty="0"/>
              <a:t>end product </a:t>
            </a:r>
            <a:r>
              <a:rPr lang="en-US" sz="4000" b="1" dirty="0"/>
              <a:t>of Glycolysis </a:t>
            </a:r>
            <a:r>
              <a:rPr lang="en-US" sz="4000" dirty="0"/>
              <a:t>is </a:t>
            </a:r>
            <a:r>
              <a:rPr lang="en-US" sz="4000" b="1" dirty="0">
                <a:solidFill>
                  <a:srgbClr val="FF0000"/>
                </a:solidFill>
              </a:rPr>
              <a:t>oxidatively decarboxylated </a:t>
            </a:r>
            <a:r>
              <a:rPr lang="en-US" sz="4000" dirty="0"/>
              <a:t>to </a:t>
            </a:r>
            <a:r>
              <a:rPr lang="en-US" sz="4000" b="1" dirty="0"/>
              <a:t>Acetyl-CoA 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Acetyl-CoA is then utilized </a:t>
            </a:r>
            <a:r>
              <a:rPr lang="en-US" sz="4000" dirty="0"/>
              <a:t>via </a:t>
            </a:r>
            <a:r>
              <a:rPr lang="en-US" sz="4000" b="1" dirty="0"/>
              <a:t>TCA cycle </a:t>
            </a:r>
            <a:endParaRPr lang="en-US" sz="4000" dirty="0"/>
          </a:p>
          <a:p>
            <a:r>
              <a:rPr lang="en-US" sz="4000" dirty="0"/>
              <a:t> </a:t>
            </a:r>
            <a:r>
              <a:rPr lang="en-US" sz="4000" b="1" dirty="0"/>
              <a:t>Acetyl-CoA  obtained from Glucose when excess </a:t>
            </a:r>
            <a:r>
              <a:rPr lang="en-US" sz="4000" dirty="0"/>
              <a:t>is diverted and used  for </a:t>
            </a:r>
            <a:r>
              <a:rPr lang="en-US" sz="4000" b="1" dirty="0">
                <a:solidFill>
                  <a:srgbClr val="C00000"/>
                </a:solidFill>
              </a:rPr>
              <a:t>biosynthesis</a:t>
            </a:r>
            <a:r>
              <a:rPr lang="en-US" sz="4000" dirty="0">
                <a:solidFill>
                  <a:srgbClr val="C00000"/>
                </a:solidFill>
              </a:rPr>
              <a:t> of </a:t>
            </a:r>
            <a:r>
              <a:rPr lang="en-US" sz="4000" b="1" dirty="0">
                <a:solidFill>
                  <a:srgbClr val="C00000"/>
                </a:solidFill>
              </a:rPr>
              <a:t>Fatty acids and Cholesterol.</a:t>
            </a:r>
          </a:p>
          <a:p>
            <a:endParaRPr lang="en-US" sz="4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278562"/>
          </a:xfrm>
        </p:spPr>
        <p:txBody>
          <a:bodyPr>
            <a:normAutofit/>
          </a:bodyPr>
          <a:lstStyle/>
          <a:p>
            <a:r>
              <a:rPr lang="en-US" b="1" dirty="0"/>
              <a:t>Glyceraldehyde</a:t>
            </a:r>
            <a:r>
              <a:rPr lang="en-US" b="1" dirty="0">
                <a:solidFill>
                  <a:srgbClr val="C00000"/>
                </a:solidFill>
              </a:rPr>
              <a:t> Of Glycolysis Integrated as </a:t>
            </a:r>
            <a:r>
              <a:rPr lang="en-US" b="1" dirty="0">
                <a:solidFill>
                  <a:srgbClr val="0070C0"/>
                </a:solidFill>
              </a:rPr>
              <a:t>Glycerol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of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TAG and Glycerophospholipid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35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686800" cy="50292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en-US" sz="4300" b="1" dirty="0">
              <a:solidFill>
                <a:srgbClr val="FF0000"/>
              </a:solidFill>
            </a:endParaRPr>
          </a:p>
          <a:p>
            <a:r>
              <a:rPr lang="en-US" sz="16000" b="1" dirty="0"/>
              <a:t>Glyceraldehyde-3-phosphate </a:t>
            </a:r>
            <a:r>
              <a:rPr lang="en-US" sz="16000" dirty="0"/>
              <a:t>an intermediate of </a:t>
            </a:r>
            <a:r>
              <a:rPr lang="en-US" sz="16000" b="1" dirty="0">
                <a:solidFill>
                  <a:srgbClr val="FF0000"/>
                </a:solidFill>
              </a:rPr>
              <a:t>Glycolysis of Glucose , i</a:t>
            </a:r>
            <a:r>
              <a:rPr lang="en-US" sz="16000" dirty="0"/>
              <a:t>s a </a:t>
            </a:r>
            <a:r>
              <a:rPr lang="en-US" sz="16000" b="1" dirty="0"/>
              <a:t>source for Glycerol </a:t>
            </a:r>
            <a:r>
              <a:rPr lang="en-US" sz="16000" dirty="0"/>
              <a:t>production. </a:t>
            </a:r>
          </a:p>
          <a:p>
            <a:endParaRPr lang="en-US" sz="16000" dirty="0"/>
          </a:p>
          <a:p>
            <a:endParaRPr lang="en-US" sz="16000" dirty="0"/>
          </a:p>
          <a:p>
            <a:r>
              <a:rPr lang="en-US" sz="16000" b="1" dirty="0">
                <a:solidFill>
                  <a:srgbClr val="FF0000"/>
                </a:solidFill>
              </a:rPr>
              <a:t>Glycerol</a:t>
            </a:r>
            <a:r>
              <a:rPr lang="en-US" sz="16000" dirty="0"/>
              <a:t> obtained </a:t>
            </a:r>
            <a:r>
              <a:rPr lang="en-US" sz="16000" b="1" dirty="0"/>
              <a:t>from Glucose </a:t>
            </a:r>
            <a:r>
              <a:rPr lang="en-US" sz="16000" dirty="0"/>
              <a:t>is utilized during </a:t>
            </a:r>
            <a:r>
              <a:rPr lang="en-US" sz="16000" b="1" dirty="0"/>
              <a:t>Lipogenesis ,for</a:t>
            </a:r>
            <a:r>
              <a:rPr lang="en-US" sz="16000" b="1" dirty="0">
                <a:solidFill>
                  <a:srgbClr val="FF0000"/>
                </a:solidFill>
              </a:rPr>
              <a:t> biosynthesis of Triacylglycerol </a:t>
            </a:r>
            <a:r>
              <a:rPr lang="en-US" sz="16000" b="1" dirty="0"/>
              <a:t>and </a:t>
            </a:r>
            <a:r>
              <a:rPr lang="en-US" sz="16000" b="1" dirty="0">
                <a:solidFill>
                  <a:srgbClr val="0070C0"/>
                </a:solidFill>
              </a:rPr>
              <a:t>Phospholipid biosynthesis.</a:t>
            </a:r>
          </a:p>
          <a:p>
            <a:pPr>
              <a:buNone/>
            </a:pPr>
            <a:r>
              <a:rPr lang="en-US" sz="160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5110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791200"/>
          </a:xfrm>
        </p:spPr>
        <p:txBody>
          <a:bodyPr>
            <a:normAutofit/>
          </a:bodyPr>
          <a:lstStyle/>
          <a:p>
            <a:r>
              <a:rPr lang="en-US" sz="5400" dirty="0"/>
              <a:t>Thus when </a:t>
            </a:r>
            <a:r>
              <a:rPr lang="en-US" sz="5400" b="1" dirty="0"/>
              <a:t>Carbohydrates </a:t>
            </a:r>
            <a:r>
              <a:rPr lang="en-US" sz="5400" dirty="0"/>
              <a:t>ingested in excess</a:t>
            </a:r>
            <a:r>
              <a:rPr lang="en-US" sz="5400" b="1" dirty="0"/>
              <a:t> can be transformed to TAG which is</a:t>
            </a:r>
          </a:p>
          <a:p>
            <a:pPr marL="0" indent="0">
              <a:buNone/>
            </a:pPr>
            <a:r>
              <a:rPr lang="en-US" sz="5400" b="1" dirty="0"/>
              <a:t> </a:t>
            </a:r>
          </a:p>
          <a:p>
            <a:r>
              <a:rPr lang="en-US" sz="5400" dirty="0"/>
              <a:t>S</a:t>
            </a:r>
            <a:r>
              <a:rPr lang="en-US" sz="5400" b="1" dirty="0"/>
              <a:t>tored as reserve source </a:t>
            </a:r>
            <a:r>
              <a:rPr lang="en-US" sz="5400" dirty="0"/>
              <a:t>of energy in Adiposecytes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2437"/>
            <a:ext cx="9144000" cy="513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Interrelationships </a:t>
            </a:r>
            <a:endParaRPr lang="en-US" sz="5400" b="1" dirty="0" smtClean="0"/>
          </a:p>
          <a:p>
            <a:pPr marL="0" indent="0" algn="ctr">
              <a:buNone/>
            </a:pPr>
            <a:r>
              <a:rPr lang="en-US" sz="5400" b="1" dirty="0" smtClean="0"/>
              <a:t>Of </a:t>
            </a:r>
            <a:endParaRPr lang="en-US" sz="5400" b="1" dirty="0"/>
          </a:p>
          <a:p>
            <a:pPr marL="0" indent="0" algn="ctr">
              <a:buNone/>
            </a:pPr>
            <a:r>
              <a:rPr lang="en-US" sz="5400" b="1" dirty="0"/>
              <a:t>TCA Cycle</a:t>
            </a: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305800" cy="18288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+mn-lt"/>
              </a:rPr>
              <a:t>TCA Cycle</a:t>
            </a:r>
            <a:br>
              <a:rPr lang="en-US" sz="5400" b="1" dirty="0"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solidFill>
                  <a:srgbClr val="C00000"/>
                </a:solidFill>
                <a:latin typeface="+mn-lt"/>
              </a:rPr>
              <a:t>Is an </a:t>
            </a:r>
            <a:br>
              <a:rPr lang="en-US" sz="5400" b="1" dirty="0"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solidFill>
                  <a:srgbClr val="C00000"/>
                </a:solidFill>
                <a:latin typeface="+mn-lt"/>
              </a:rPr>
              <a:t>Excellent Example </a:t>
            </a:r>
            <a:br>
              <a:rPr lang="en-US" sz="5400" b="1" dirty="0"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solidFill>
                  <a:srgbClr val="C00000"/>
                </a:solidFill>
                <a:latin typeface="+mn-lt"/>
              </a:rPr>
              <a:t>of </a:t>
            </a:r>
            <a:br>
              <a:rPr lang="en-US" sz="5400" b="1" dirty="0">
                <a:solidFill>
                  <a:srgbClr val="C00000"/>
                </a:solidFill>
                <a:latin typeface="+mn-lt"/>
              </a:rPr>
            </a:br>
            <a:r>
              <a:rPr lang="en-US" sz="5400" b="1" dirty="0">
                <a:solidFill>
                  <a:srgbClr val="C00000"/>
                </a:solidFill>
                <a:latin typeface="+mn-lt"/>
              </a:rPr>
              <a:t>Integrated Metabolism</a:t>
            </a:r>
            <a:br>
              <a:rPr lang="en-US" sz="5400" b="1" dirty="0">
                <a:solidFill>
                  <a:srgbClr val="C00000"/>
                </a:solidFill>
                <a:latin typeface="+mn-lt"/>
              </a:rPr>
            </a:br>
            <a:endParaRPr lang="en-US" sz="5400" dirty="0">
              <a:latin typeface="+mn-lt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281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11763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TCA cycle intermediates </a:t>
            </a:r>
            <a:r>
              <a:rPr lang="en-US" sz="4800" dirty="0"/>
              <a:t>are very significant </a:t>
            </a:r>
          </a:p>
          <a:p>
            <a:r>
              <a:rPr lang="en-US" sz="4800" dirty="0"/>
              <a:t>These intermediates are </a:t>
            </a:r>
            <a:r>
              <a:rPr lang="en-US" sz="4800" b="1" dirty="0"/>
              <a:t>influxed </a:t>
            </a:r>
            <a:r>
              <a:rPr lang="en-US" sz="4800" dirty="0"/>
              <a:t>and </a:t>
            </a:r>
            <a:r>
              <a:rPr lang="en-US" sz="4800" b="1" dirty="0"/>
              <a:t>effluxed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0070C0"/>
                </a:solidFill>
              </a:rPr>
              <a:t>as per the cellular need </a:t>
            </a:r>
            <a:r>
              <a:rPr lang="en-US" sz="4800" dirty="0"/>
              <a:t>and </a:t>
            </a:r>
            <a:r>
              <a:rPr lang="en-US" sz="4800" b="1" dirty="0">
                <a:solidFill>
                  <a:srgbClr val="C00000"/>
                </a:solidFill>
              </a:rPr>
              <a:t>maintain biochemical Homeostasis. </a:t>
            </a:r>
            <a:r>
              <a:rPr lang="en-US" sz="4800" b="1" dirty="0"/>
              <a:t>(Anaplerotic Reactions)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Efflux of TCA Intermediates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Citrate</a:t>
            </a:r>
            <a:r>
              <a:rPr lang="en-US" sz="4000" dirty="0"/>
              <a:t> – Denovo Biosynthesis of Fatty acids.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OAA</a:t>
            </a:r>
            <a:r>
              <a:rPr lang="en-US" sz="4000" dirty="0"/>
              <a:t> is reversibly transaminated to Aspartate.</a:t>
            </a:r>
          </a:p>
          <a:p>
            <a:r>
              <a:rPr lang="el-GR" sz="4000" b="1" dirty="0">
                <a:solidFill>
                  <a:srgbClr val="C00000"/>
                </a:solidFill>
              </a:rPr>
              <a:t>α</a:t>
            </a:r>
            <a:r>
              <a:rPr lang="en-US" sz="4000" b="1" dirty="0">
                <a:solidFill>
                  <a:srgbClr val="C00000"/>
                </a:solidFill>
              </a:rPr>
              <a:t> Ketoglutarate </a:t>
            </a:r>
            <a:r>
              <a:rPr lang="en-US" sz="4000" dirty="0"/>
              <a:t>reversibly transaminated to Glutamate.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Succinyl CoA </a:t>
            </a:r>
            <a:r>
              <a:rPr lang="en-US" sz="4000" dirty="0"/>
              <a:t>is effluxed for Heme biosynthesis and Ketolysis.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310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tif\Desktop\integrated metab\img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8524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Influx of TCA Cycle Intermediates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915400" cy="4602163"/>
          </a:xfrm>
        </p:spPr>
        <p:txBody>
          <a:bodyPr>
            <a:normAutofit fontScale="92500" lnSpcReduction="10000"/>
          </a:bodyPr>
          <a:lstStyle/>
          <a:p>
            <a:r>
              <a:rPr lang="el-GR" sz="3600" b="1" dirty="0"/>
              <a:t>α</a:t>
            </a:r>
            <a:r>
              <a:rPr lang="en-US" sz="3600" b="1" dirty="0"/>
              <a:t>Ketoglutarate </a:t>
            </a:r>
            <a:r>
              <a:rPr lang="en-US" sz="3600" dirty="0"/>
              <a:t>is added by Glutamate by it’s Glutamate Dehydrogenase activity.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/>
              <a:t>Succinyl -CoA</a:t>
            </a:r>
            <a:r>
              <a:rPr lang="en-US" sz="3600" dirty="0"/>
              <a:t> is obtained from </a:t>
            </a:r>
            <a:r>
              <a:rPr lang="en-US" sz="3600" b="1" dirty="0"/>
              <a:t>Propionyl-CoA</a:t>
            </a:r>
            <a:r>
              <a:rPr lang="en-US" sz="3600" dirty="0"/>
              <a:t> which is a source from B-oxidation of </a:t>
            </a:r>
            <a:r>
              <a:rPr lang="en-US" sz="3600" b="1" dirty="0"/>
              <a:t>odd chain fatty acid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dirty="0"/>
              <a:t> Catabolism of </a:t>
            </a:r>
            <a:r>
              <a:rPr lang="en-US" sz="3600" b="1" dirty="0"/>
              <a:t>Valine, Isoleucine &amp; Methionine </a:t>
            </a:r>
            <a:r>
              <a:rPr lang="en-US" sz="3600" dirty="0"/>
              <a:t>(VIM) amino acids </a:t>
            </a:r>
            <a:r>
              <a:rPr lang="en-US" sz="3600" b="1" dirty="0">
                <a:solidFill>
                  <a:srgbClr val="C00000"/>
                </a:solidFill>
              </a:rPr>
              <a:t>forms Succinyl-CoA.</a:t>
            </a:r>
          </a:p>
          <a:p>
            <a:endParaRPr lang="en-US" sz="36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4000" dirty="0"/>
          </a:p>
          <a:p>
            <a:r>
              <a:rPr lang="en-US" sz="4800" b="1" dirty="0"/>
              <a:t>Fumarate</a:t>
            </a:r>
            <a:r>
              <a:rPr lang="en-US" sz="4800" dirty="0"/>
              <a:t> is influxed through </a:t>
            </a:r>
            <a:r>
              <a:rPr lang="en-US" sz="4800" b="1" dirty="0"/>
              <a:t>Phenylalanine &amp; Tyrosine metabolism 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dirty="0"/>
              <a:t> </a:t>
            </a:r>
            <a:r>
              <a:rPr lang="en-US" sz="4800" b="1" dirty="0"/>
              <a:t>Fumarate</a:t>
            </a:r>
            <a:r>
              <a:rPr lang="en-US" sz="4800" dirty="0"/>
              <a:t> also through </a:t>
            </a:r>
            <a:r>
              <a:rPr lang="en-US" sz="4800" b="1" dirty="0"/>
              <a:t>Urea cycle </a:t>
            </a:r>
            <a:r>
              <a:rPr lang="en-US" sz="4800" dirty="0"/>
              <a:t>by Argininosuccinase activity.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tif\Desktop\integrated metab\img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349"/>
            <a:ext cx="9144000" cy="688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79875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tif\Desktop\integrated metab\img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08223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4487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928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ca cycle influx and eff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9694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827" y="454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Points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TCA intermediates </a:t>
            </a:r>
            <a:r>
              <a:rPr lang="en-US" sz="4800" b="1" dirty="0"/>
              <a:t>are involved for </a:t>
            </a:r>
            <a:r>
              <a:rPr lang="en-US" sz="4800" b="1" dirty="0" smtClean="0"/>
              <a:t>biosynthesis </a:t>
            </a:r>
            <a:r>
              <a:rPr lang="en-US" sz="4800" b="1" dirty="0"/>
              <a:t>of:</a:t>
            </a:r>
          </a:p>
          <a:p>
            <a:pPr marL="1485900" lvl="1" indent="-1028700">
              <a:buFont typeface="+mj-lt"/>
              <a:buAutoNum type="romanUcPeriod"/>
            </a:pPr>
            <a:r>
              <a:rPr lang="en-US" sz="4800" b="1" dirty="0">
                <a:solidFill>
                  <a:srgbClr val="C00000"/>
                </a:solidFill>
              </a:rPr>
              <a:t>Glucose</a:t>
            </a:r>
          </a:p>
          <a:p>
            <a:pPr marL="1485900" lvl="1" indent="-1028700">
              <a:buFont typeface="+mj-lt"/>
              <a:buAutoNum type="romanUcPeriod"/>
            </a:pPr>
            <a:r>
              <a:rPr lang="en-US" sz="4800" b="1" dirty="0">
                <a:solidFill>
                  <a:srgbClr val="C00000"/>
                </a:solidFill>
              </a:rPr>
              <a:t>Amino acids</a:t>
            </a:r>
          </a:p>
          <a:p>
            <a:pPr marL="1485900" lvl="1" indent="-1028700">
              <a:buFont typeface="+mj-lt"/>
              <a:buAutoNum type="romanUcPeriod"/>
            </a:pPr>
            <a:r>
              <a:rPr lang="en-US" sz="4800" b="1" dirty="0">
                <a:solidFill>
                  <a:srgbClr val="C00000"/>
                </a:solidFill>
              </a:rPr>
              <a:t>Fatty </a:t>
            </a:r>
            <a:r>
              <a:rPr lang="en-US" sz="4800" b="1" dirty="0" smtClean="0">
                <a:solidFill>
                  <a:srgbClr val="C00000"/>
                </a:solidFill>
              </a:rPr>
              <a:t>acids And Cholesterol</a:t>
            </a:r>
            <a:endParaRPr lang="en-US" sz="4800" b="1" dirty="0">
              <a:solidFill>
                <a:srgbClr val="C00000"/>
              </a:solidFill>
            </a:endParaRPr>
          </a:p>
          <a:p>
            <a:pPr marL="1485900" lvl="1" indent="-1028700">
              <a:buFont typeface="+mj-lt"/>
              <a:buAutoNum type="romanUcPeriod"/>
            </a:pPr>
            <a:r>
              <a:rPr lang="en-US" sz="4800" b="1" dirty="0">
                <a:solidFill>
                  <a:srgbClr val="C00000"/>
                </a:solidFill>
              </a:rPr>
              <a:t>Heme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16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73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08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Interrelationship Of 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TCA with Urea Cycle</a:t>
            </a:r>
          </a:p>
        </p:txBody>
      </p:sp>
    </p:spTree>
    <p:extLst>
      <p:ext uri="{BB962C8B-B14F-4D97-AF65-F5344CB8AC3E}">
        <p14:creationId xmlns:p14="http://schemas.microsoft.com/office/powerpoint/2010/main" val="2600461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240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672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tif\Desktop\integrated metab\im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14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368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53440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Interrelationships </a:t>
            </a:r>
            <a:r>
              <a:rPr lang="en-US" sz="6000" b="1" dirty="0"/>
              <a:t>Of </a:t>
            </a:r>
            <a:br>
              <a:rPr lang="en-US" sz="6000" b="1" dirty="0"/>
            </a:br>
            <a:r>
              <a:rPr lang="en-US" sz="6000" b="1" dirty="0"/>
              <a:t>Lipid With Carbohydrate Metabolism</a:t>
            </a:r>
          </a:p>
        </p:txBody>
      </p:sp>
    </p:spTree>
    <p:extLst>
      <p:ext uri="{BB962C8B-B14F-4D97-AF65-F5344CB8AC3E}">
        <p14:creationId xmlns:p14="http://schemas.microsoft.com/office/powerpoint/2010/main" val="266504841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38400"/>
            <a:ext cx="7924800" cy="2133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Fat Burns Under </a:t>
            </a:r>
            <a:r>
              <a:rPr lang="en-US" b="1" dirty="0" smtClean="0">
                <a:solidFill>
                  <a:srgbClr val="C00000"/>
                </a:solidFill>
              </a:rPr>
              <a:t>Flame </a:t>
            </a:r>
            <a:r>
              <a:rPr lang="en-US" b="1" dirty="0">
                <a:solidFill>
                  <a:srgbClr val="C00000"/>
                </a:solidFill>
              </a:rPr>
              <a:t>of Carbohydrates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571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5943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Fat burns under the Flame of Carbohydrates</a:t>
            </a:r>
            <a:endParaRPr lang="en-US" sz="4800" b="1" dirty="0"/>
          </a:p>
          <a:p>
            <a:r>
              <a:rPr lang="en-US" sz="4800" dirty="0"/>
              <a:t>For </a:t>
            </a:r>
            <a:r>
              <a:rPr lang="en-US" sz="4800" b="1" dirty="0"/>
              <a:t>complete oxidation of Fatty acids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dirty="0"/>
              <a:t>Their </a:t>
            </a:r>
            <a:r>
              <a:rPr lang="en-US" sz="4800" b="1" dirty="0"/>
              <a:t>needs</a:t>
            </a:r>
            <a:r>
              <a:rPr lang="en-US" sz="4800" dirty="0"/>
              <a:t> presence of </a:t>
            </a:r>
            <a:r>
              <a:rPr lang="en-US" sz="4800" b="1" dirty="0">
                <a:solidFill>
                  <a:srgbClr val="C00000"/>
                </a:solidFill>
              </a:rPr>
              <a:t>sufficient amount of cellular Glucose</a:t>
            </a:r>
            <a:r>
              <a:rPr lang="en-US" sz="4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2278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Oxaloacetate Serves Flame for Complete Oxidation Of Fatty acid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672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409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WORLD OF BIOMOLECULES </a:t>
            </a:r>
            <a:br>
              <a:rPr lang="en-US" b="1" dirty="0" smtClean="0"/>
            </a:br>
            <a:r>
              <a:rPr lang="en-US" b="1" dirty="0" smtClean="0"/>
              <a:t>And</a:t>
            </a:r>
            <a:br>
              <a:rPr lang="en-US" b="1" dirty="0" smtClean="0"/>
            </a:br>
            <a:r>
              <a:rPr lang="en-US" b="1" dirty="0" smtClean="0"/>
              <a:t> INTER-RELATIONSHIPS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86063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58674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In a well fed </a:t>
            </a:r>
            <a:r>
              <a:rPr lang="en-US" sz="5400" b="1" dirty="0" smtClean="0">
                <a:solidFill>
                  <a:srgbClr val="FF0000"/>
                </a:solidFill>
              </a:rPr>
              <a:t>condition</a:t>
            </a:r>
            <a:endParaRPr lang="en-US" sz="5400" b="1" dirty="0">
              <a:solidFill>
                <a:srgbClr val="FF0000"/>
              </a:solidFill>
            </a:endParaRPr>
          </a:p>
          <a:p>
            <a:r>
              <a:rPr lang="en-US" sz="5400" dirty="0"/>
              <a:t>M</a:t>
            </a:r>
            <a:r>
              <a:rPr lang="en-US" sz="5400" b="1" dirty="0" smtClean="0"/>
              <a:t>ajor </a:t>
            </a:r>
            <a:r>
              <a:rPr lang="en-US" sz="5400" b="1" dirty="0"/>
              <a:t>source </a:t>
            </a:r>
            <a:r>
              <a:rPr lang="en-US" sz="5400" b="1" dirty="0" smtClean="0"/>
              <a:t>for OAA </a:t>
            </a:r>
            <a:r>
              <a:rPr lang="en-US" sz="5400" b="1" dirty="0"/>
              <a:t>is </a:t>
            </a:r>
            <a:r>
              <a:rPr lang="en-US" sz="5400" b="1" dirty="0" smtClean="0"/>
              <a:t>Glucose </a:t>
            </a:r>
          </a:p>
          <a:p>
            <a:r>
              <a:rPr lang="en-US" sz="5400" b="1" dirty="0" smtClean="0"/>
              <a:t>By Pyruvate Carboxylase activity</a:t>
            </a:r>
          </a:p>
        </p:txBody>
      </p:sp>
    </p:spTree>
    <p:extLst>
      <p:ext uri="{BB962C8B-B14F-4D97-AF65-F5344CB8AC3E}">
        <p14:creationId xmlns:p14="http://schemas.microsoft.com/office/powerpoint/2010/main" val="12078160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220200" cy="4525963"/>
          </a:xfrm>
        </p:spPr>
        <p:txBody>
          <a:bodyPr>
            <a:normAutofit/>
          </a:bodyPr>
          <a:lstStyle/>
          <a:p>
            <a:r>
              <a:rPr lang="en-US" sz="6600" b="1" dirty="0"/>
              <a:t>Oxaloacetate </a:t>
            </a:r>
            <a:r>
              <a:rPr lang="en-US" sz="6600" dirty="0"/>
              <a:t>is an </a:t>
            </a:r>
            <a:r>
              <a:rPr lang="en-US" sz="6600" b="1" dirty="0"/>
              <a:t>essential</a:t>
            </a:r>
            <a:r>
              <a:rPr lang="en-US" sz="6600" dirty="0"/>
              <a:t> </a:t>
            </a:r>
            <a:r>
              <a:rPr lang="en-US" sz="6600" b="1" dirty="0">
                <a:solidFill>
                  <a:srgbClr val="C00000"/>
                </a:solidFill>
              </a:rPr>
              <a:t>initiating metabolite </a:t>
            </a:r>
            <a:r>
              <a:rPr lang="en-US" sz="6600" b="1" dirty="0" smtClean="0">
                <a:solidFill>
                  <a:srgbClr val="C00000"/>
                </a:solidFill>
              </a:rPr>
              <a:t>for </a:t>
            </a:r>
            <a:r>
              <a:rPr lang="en-US" sz="6600" b="1" dirty="0">
                <a:solidFill>
                  <a:srgbClr val="C00000"/>
                </a:solidFill>
              </a:rPr>
              <a:t>TCA </a:t>
            </a:r>
            <a:r>
              <a:rPr lang="en-US" sz="6600" b="1" dirty="0" smtClean="0">
                <a:solidFill>
                  <a:srgbClr val="C00000"/>
                </a:solidFill>
              </a:rPr>
              <a:t>cycle</a:t>
            </a:r>
            <a:endParaRPr lang="en-US" sz="6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873807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r>
              <a:rPr lang="en-US" sz="6600" b="1" dirty="0"/>
              <a:t>Oxaloacetate (OAA) serve as a  </a:t>
            </a:r>
            <a:r>
              <a:rPr lang="en-US" sz="6600" b="1" dirty="0">
                <a:solidFill>
                  <a:srgbClr val="FF0000"/>
                </a:solidFill>
              </a:rPr>
              <a:t>flame for oxidation of Acetyl CoA via TCA cycle</a:t>
            </a:r>
            <a:r>
              <a:rPr lang="en-US" sz="6600" b="1" dirty="0"/>
              <a:t>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096000"/>
          </a:xfrm>
        </p:spPr>
        <p:txBody>
          <a:bodyPr>
            <a:noAutofit/>
          </a:bodyPr>
          <a:lstStyle/>
          <a:p>
            <a:r>
              <a:rPr lang="en-US" sz="4800" b="1" dirty="0"/>
              <a:t>Cellular deprivation of Glucose </a:t>
            </a:r>
            <a:r>
              <a:rPr lang="en-US" sz="4800" b="1" dirty="0" smtClean="0"/>
              <a:t>lowers OAA </a:t>
            </a:r>
            <a:r>
              <a:rPr lang="en-US" sz="4800" dirty="0" smtClean="0"/>
              <a:t>leads </a:t>
            </a:r>
            <a:r>
              <a:rPr lang="en-US" sz="4800" dirty="0"/>
              <a:t>to </a:t>
            </a:r>
            <a:r>
              <a:rPr lang="en-US" sz="4800" b="1" dirty="0">
                <a:solidFill>
                  <a:srgbClr val="FF0000"/>
                </a:solidFill>
              </a:rPr>
              <a:t>incomplete oxidation of Fatty acids</a:t>
            </a:r>
            <a:r>
              <a:rPr lang="en-US" sz="4800" b="1" dirty="0"/>
              <a:t>.</a:t>
            </a:r>
          </a:p>
          <a:p>
            <a:r>
              <a:rPr lang="en-US" sz="4800" b="1" dirty="0">
                <a:solidFill>
                  <a:srgbClr val="C00000"/>
                </a:solidFill>
              </a:rPr>
              <a:t>Accumulates  Acetyl-CoA </a:t>
            </a:r>
            <a:r>
              <a:rPr lang="en-US" sz="4800" dirty="0"/>
              <a:t>in Mitochondrial matrix.</a:t>
            </a:r>
          </a:p>
          <a:p>
            <a:r>
              <a:rPr lang="en-US" sz="4800" b="1" dirty="0"/>
              <a:t>Impermeable Acetyl-CoA is then </a:t>
            </a:r>
            <a:r>
              <a:rPr lang="en-US" sz="4800" b="1" dirty="0">
                <a:solidFill>
                  <a:srgbClr val="C00000"/>
                </a:solidFill>
              </a:rPr>
              <a:t>transformed to permeable ketone bodies via </a:t>
            </a:r>
            <a:r>
              <a:rPr lang="en-US" sz="4800" b="1" dirty="0"/>
              <a:t>ketogenesis.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153400" cy="16002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β</a:t>
            </a:r>
            <a:r>
              <a:rPr lang="en-US" b="1" dirty="0">
                <a:solidFill>
                  <a:srgbClr val="C00000"/>
                </a:solidFill>
              </a:rPr>
              <a:t>-oxidation of Fatty acid and it’s Interrelationship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135563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R</a:t>
            </a:r>
            <a:r>
              <a:rPr lang="en-US" sz="4800" dirty="0" smtClean="0"/>
              <a:t>educed </a:t>
            </a:r>
            <a:r>
              <a:rPr lang="en-US" sz="4800" b="1" dirty="0">
                <a:solidFill>
                  <a:srgbClr val="C00000"/>
                </a:solidFill>
              </a:rPr>
              <a:t>coenzymes FADH2 &amp; NADH+H</a:t>
            </a:r>
            <a:r>
              <a:rPr lang="en-US" sz="4800" b="1" baseline="30000" dirty="0">
                <a:solidFill>
                  <a:srgbClr val="C00000"/>
                </a:solidFill>
              </a:rPr>
              <a:t>+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dirty="0"/>
              <a:t>generated during it’s pathway are 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b="1" dirty="0"/>
              <a:t>Integrated with </a:t>
            </a:r>
            <a:r>
              <a:rPr lang="en-US" sz="4800" b="1" dirty="0">
                <a:solidFill>
                  <a:srgbClr val="FF0000"/>
                </a:solidFill>
              </a:rPr>
              <a:t>ETC /oxidative phosphorylation to generate ATP.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8991600" cy="6172200"/>
          </a:xfrm>
        </p:spPr>
        <p:txBody>
          <a:bodyPr>
            <a:normAutofit fontScale="92500"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Acetyl-CoA</a:t>
            </a:r>
            <a:r>
              <a:rPr lang="en-US" sz="6000" dirty="0"/>
              <a:t> formed as an end product </a:t>
            </a:r>
            <a:r>
              <a:rPr lang="en-US" sz="6000" b="1" dirty="0"/>
              <a:t>of </a:t>
            </a:r>
            <a:r>
              <a:rPr lang="el-GR" sz="6000" b="1" dirty="0"/>
              <a:t>β</a:t>
            </a:r>
            <a:r>
              <a:rPr lang="en-US" sz="6000" b="1" dirty="0"/>
              <a:t> oxidation of fatty acids</a:t>
            </a:r>
          </a:p>
          <a:p>
            <a:pPr marL="0" indent="0">
              <a:buNone/>
            </a:pPr>
            <a:endParaRPr lang="en-US" sz="6000" b="1" dirty="0"/>
          </a:p>
          <a:p>
            <a:r>
              <a:rPr lang="en-US" sz="6000" dirty="0"/>
              <a:t>Is integrated with </a:t>
            </a:r>
            <a:r>
              <a:rPr lang="en-US" sz="6000" b="1" dirty="0">
                <a:solidFill>
                  <a:srgbClr val="C00000"/>
                </a:solidFill>
              </a:rPr>
              <a:t>TCA cycle for it’s complete oxidation</a:t>
            </a:r>
            <a:r>
              <a:rPr lang="en-US" sz="60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endParaRPr lang="en-US" sz="4400" dirty="0"/>
          </a:p>
          <a:p>
            <a:pPr>
              <a:buNone/>
            </a:pPr>
            <a:endParaRPr lang="en-US" sz="4400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791200"/>
          </a:xfrm>
        </p:spPr>
        <p:txBody>
          <a:bodyPr>
            <a:normAutofit fontScale="92500"/>
          </a:bodyPr>
          <a:lstStyle/>
          <a:p>
            <a:r>
              <a:rPr lang="en-US" sz="5400" b="1" dirty="0"/>
              <a:t>Acetyl-coA </a:t>
            </a:r>
            <a:r>
              <a:rPr lang="en-US" sz="5400" dirty="0"/>
              <a:t>can be </a:t>
            </a:r>
            <a:r>
              <a:rPr lang="en-US" sz="5400" b="1" dirty="0"/>
              <a:t>a source </a:t>
            </a:r>
            <a:r>
              <a:rPr lang="en-US" sz="5400" dirty="0"/>
              <a:t>for </a:t>
            </a:r>
            <a:r>
              <a:rPr lang="en-US" sz="5400" b="1" dirty="0"/>
              <a:t>Ketone bodies </a:t>
            </a:r>
            <a:r>
              <a:rPr lang="en-US" sz="5400" dirty="0"/>
              <a:t>production via Ketogenesis.</a:t>
            </a:r>
          </a:p>
          <a:p>
            <a:pPr>
              <a:buNone/>
            </a:pPr>
            <a:endParaRPr lang="en-US" sz="5400" dirty="0"/>
          </a:p>
          <a:p>
            <a:r>
              <a:rPr lang="en-US" sz="5400" dirty="0"/>
              <a:t>To </a:t>
            </a:r>
            <a:r>
              <a:rPr lang="en-US" sz="5400" b="1" dirty="0"/>
              <a:t>small extent </a:t>
            </a:r>
            <a:r>
              <a:rPr lang="en-US" sz="5400" dirty="0"/>
              <a:t>in </a:t>
            </a:r>
            <a:r>
              <a:rPr lang="en-US" sz="5400" b="1" dirty="0">
                <a:solidFill>
                  <a:srgbClr val="FF0000"/>
                </a:solidFill>
              </a:rPr>
              <a:t>normal metabolic conditions </a:t>
            </a:r>
            <a:r>
              <a:rPr lang="en-US" sz="5400" dirty="0"/>
              <a:t>and </a:t>
            </a:r>
            <a:r>
              <a:rPr lang="en-US" sz="5400" b="1" dirty="0">
                <a:solidFill>
                  <a:srgbClr val="C00000"/>
                </a:solidFill>
              </a:rPr>
              <a:t>excess in emergency conditions.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70C0"/>
                </a:solidFill>
              </a:rPr>
              <a:t>Remember </a:t>
            </a:r>
            <a:br>
              <a:rPr lang="en-US" sz="7200" b="1" dirty="0">
                <a:solidFill>
                  <a:srgbClr val="0070C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Fatty acids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cannot be converted to Glucose In Human Body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4810340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5943600"/>
          </a:xfrm>
        </p:spPr>
        <p:txBody>
          <a:bodyPr>
            <a:noAutofit/>
          </a:bodyPr>
          <a:lstStyle/>
          <a:p>
            <a:r>
              <a:rPr lang="en-US" sz="4400" b="1" dirty="0"/>
              <a:t>Acetyl-CoA</a:t>
            </a:r>
            <a:r>
              <a:rPr lang="en-US" sz="4400" dirty="0"/>
              <a:t> obtained from Beta-oxidation of fatty acids </a:t>
            </a:r>
            <a:r>
              <a:rPr lang="en-US" sz="4400" b="1" dirty="0">
                <a:solidFill>
                  <a:srgbClr val="0070C0"/>
                </a:solidFill>
              </a:rPr>
              <a:t>cannot be reversibly converted to Pyruvate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Since PDH complex is irreversible in action</a:t>
            </a:r>
            <a:r>
              <a:rPr lang="en-US" sz="4400" dirty="0"/>
              <a:t>.</a:t>
            </a:r>
          </a:p>
          <a:p>
            <a:r>
              <a:rPr lang="en-US" sz="4400" b="1" dirty="0">
                <a:solidFill>
                  <a:srgbClr val="0070C0"/>
                </a:solidFill>
              </a:rPr>
              <a:t>Thus there is no net conversion of Fatty acids (Fat) to Glucose (Carbohydrates). </a:t>
            </a:r>
          </a:p>
          <a:p>
            <a:endParaRPr lang="en-US" sz="44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91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>
            <a:noAutofit/>
          </a:bodyPr>
          <a:lstStyle/>
          <a:p>
            <a:r>
              <a:rPr lang="en-US" sz="4000" dirty="0"/>
              <a:t>However </a:t>
            </a:r>
            <a:r>
              <a:rPr lang="en-US" sz="4000" b="1" dirty="0">
                <a:solidFill>
                  <a:srgbClr val="C00000"/>
                </a:solidFill>
              </a:rPr>
              <a:t>Propionyl-CoA</a:t>
            </a:r>
            <a:r>
              <a:rPr lang="en-US" sz="4000" b="1" dirty="0"/>
              <a:t> an </a:t>
            </a:r>
            <a:r>
              <a:rPr lang="en-US" sz="4000" dirty="0"/>
              <a:t>end product of </a:t>
            </a:r>
            <a:r>
              <a:rPr lang="el-GR" sz="4000" dirty="0"/>
              <a:t>β</a:t>
            </a:r>
            <a:r>
              <a:rPr lang="en-US" sz="4000" dirty="0"/>
              <a:t> oxidation of </a:t>
            </a:r>
            <a:r>
              <a:rPr lang="en-US" sz="4000" b="1" dirty="0"/>
              <a:t>odd chain fatty acid</a:t>
            </a:r>
          </a:p>
          <a:p>
            <a:r>
              <a:rPr lang="en-US" sz="4000" dirty="0"/>
              <a:t>Serve as a </a:t>
            </a:r>
            <a:r>
              <a:rPr lang="en-US" sz="4000" b="1" dirty="0"/>
              <a:t>source for Glucose production</a:t>
            </a:r>
            <a:r>
              <a:rPr lang="en-US" sz="4000" dirty="0"/>
              <a:t> after conversion into </a:t>
            </a:r>
            <a:r>
              <a:rPr lang="en-US" sz="4000" b="1" dirty="0">
                <a:solidFill>
                  <a:srgbClr val="C00000"/>
                </a:solidFill>
              </a:rPr>
              <a:t>Succinyl-CoA</a:t>
            </a:r>
            <a:r>
              <a:rPr lang="en-US" sz="4000" dirty="0"/>
              <a:t> (intermediate of TCA cycle)</a:t>
            </a:r>
          </a:p>
          <a:p>
            <a:r>
              <a:rPr lang="en-US" sz="4000" dirty="0"/>
              <a:t> </a:t>
            </a:r>
            <a:r>
              <a:rPr lang="en-US" sz="4000" b="1" dirty="0"/>
              <a:t>Succinyl-CoA in turn</a:t>
            </a:r>
            <a:r>
              <a:rPr lang="en-US" sz="4000" dirty="0"/>
              <a:t> can be a source for </a:t>
            </a:r>
            <a:r>
              <a:rPr lang="en-US" sz="4000" b="1" dirty="0">
                <a:solidFill>
                  <a:srgbClr val="C00000"/>
                </a:solidFill>
              </a:rPr>
              <a:t>Heme synthesis and Ketolysis</a:t>
            </a:r>
            <a:r>
              <a:rPr lang="en-US" sz="4000" dirty="0"/>
              <a:t>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Interrelationship 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>
                <a:solidFill>
                  <a:srgbClr val="C00000"/>
                </a:solidFill>
              </a:rPr>
              <a:t>Of 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>
                <a:solidFill>
                  <a:srgbClr val="C00000"/>
                </a:solidFill>
              </a:rPr>
              <a:t>Carbohydrates 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>
                <a:solidFill>
                  <a:srgbClr val="C00000"/>
                </a:solidFill>
              </a:rPr>
              <a:t>And 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>
                <a:solidFill>
                  <a:srgbClr val="C00000"/>
                </a:solidFill>
              </a:rPr>
              <a:t>Protein Metabolism</a:t>
            </a:r>
          </a:p>
        </p:txBody>
      </p:sp>
    </p:spTree>
    <p:extLst>
      <p:ext uri="{BB962C8B-B14F-4D97-AF65-F5344CB8AC3E}">
        <p14:creationId xmlns:p14="http://schemas.microsoft.com/office/powerpoint/2010/main" val="9620500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Intermediates of </a:t>
            </a:r>
            <a:r>
              <a:rPr lang="en-US" sz="4800" b="1" dirty="0" smtClean="0"/>
              <a:t>Glucose </a:t>
            </a:r>
            <a:r>
              <a:rPr lang="en-US" sz="4800" dirty="0"/>
              <a:t>metabolism can be a </a:t>
            </a:r>
            <a:r>
              <a:rPr lang="en-US" sz="4800" b="1" dirty="0"/>
              <a:t>source of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b="1" dirty="0">
                <a:solidFill>
                  <a:srgbClr val="0070C0"/>
                </a:solidFill>
              </a:rPr>
              <a:t>Carbon skeleton </a:t>
            </a:r>
            <a:r>
              <a:rPr lang="en-US" sz="4800" dirty="0"/>
              <a:t>for </a:t>
            </a:r>
            <a:r>
              <a:rPr lang="en-US" sz="4800" b="1" dirty="0"/>
              <a:t>biosynthesis of non Essential amino acids.</a:t>
            </a:r>
          </a:p>
          <a:p>
            <a:pPr lvl="1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Pyruvate to Alanine</a:t>
            </a:r>
          </a:p>
          <a:p>
            <a:pPr lvl="1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OAA to Aspartate</a:t>
            </a:r>
          </a:p>
          <a:p>
            <a:pPr lvl="1">
              <a:buFont typeface="Wingdings" pitchFamily="2" charset="2"/>
              <a:buChar char="v"/>
            </a:pPr>
            <a:r>
              <a:rPr lang="en-US" sz="4400" b="1" dirty="0">
                <a:solidFill>
                  <a:srgbClr val="C00000"/>
                </a:solidFill>
              </a:rPr>
              <a:t>αKetoglutarate  to Glutamate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364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Amino Acids And Its Interrelationships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669448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682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956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Amino acids are interrelated for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Purine and Pyrimidine biosynthesis</a:t>
            </a:r>
            <a:r>
              <a:rPr lang="en-US" sz="4800" dirty="0">
                <a:solidFill>
                  <a:srgbClr val="C00000"/>
                </a:solidFill>
              </a:rPr>
              <a:t/>
            </a:r>
            <a:br>
              <a:rPr lang="en-US" sz="4800" dirty="0">
                <a:solidFill>
                  <a:srgbClr val="C00000"/>
                </a:solidFill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273403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295400"/>
            <a:ext cx="9906000" cy="4830763"/>
          </a:xfrm>
        </p:spPr>
        <p:txBody>
          <a:bodyPr/>
          <a:lstStyle/>
          <a:p>
            <a:pPr>
              <a:buNone/>
            </a:pPr>
            <a:endParaRPr lang="en-US" sz="4400" b="1" dirty="0"/>
          </a:p>
          <a:p>
            <a:pPr lvl="1"/>
            <a:r>
              <a:rPr lang="en-US" sz="4400" b="1" dirty="0" err="1"/>
              <a:t>Gly</a:t>
            </a:r>
            <a:r>
              <a:rPr lang="en-US" sz="4400" b="1" dirty="0"/>
              <a:t> , Asp, Gln</a:t>
            </a:r>
            <a:r>
              <a:rPr lang="en-US" sz="4400" dirty="0"/>
              <a:t> for Purine Biosynthesis</a:t>
            </a:r>
          </a:p>
          <a:p>
            <a:pPr lvl="1"/>
            <a:r>
              <a:rPr lang="en-US" sz="4400" b="1" dirty="0"/>
              <a:t>Asp and Gln </a:t>
            </a:r>
            <a:r>
              <a:rPr lang="en-US" sz="4400" dirty="0"/>
              <a:t>for Pyrimidine Synthesis</a:t>
            </a:r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153400" cy="1371600"/>
          </a:xfrm>
        </p:spPr>
        <p:txBody>
          <a:bodyPr>
            <a:noAutofit/>
          </a:bodyPr>
          <a:lstStyle/>
          <a:p>
            <a:r>
              <a:rPr lang="en-US" sz="4800" b="1" dirty="0"/>
              <a:t>Amino acids are Source </a:t>
            </a:r>
            <a:br>
              <a:rPr lang="en-US" sz="4800" b="1" dirty="0"/>
            </a:br>
            <a:r>
              <a:rPr lang="en-US" sz="4800" b="1" dirty="0"/>
              <a:t>For Glucose In Human Body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/>
              <a:t>Glucogenic amino acids </a:t>
            </a:r>
            <a:r>
              <a:rPr lang="en-US" sz="4800" dirty="0"/>
              <a:t>are source for  production of </a:t>
            </a:r>
            <a:r>
              <a:rPr lang="en-US" sz="4800" b="1" dirty="0"/>
              <a:t>Glucose</a:t>
            </a:r>
            <a:r>
              <a:rPr lang="en-US" sz="4800" dirty="0"/>
              <a:t> via Gluconeogenesis.</a:t>
            </a:r>
          </a:p>
          <a:p>
            <a:pPr>
              <a:buNone/>
            </a:pP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100 gm of Proteins can produce </a:t>
            </a:r>
            <a:r>
              <a:rPr lang="en-US" sz="4800" b="1" dirty="0" err="1">
                <a:solidFill>
                  <a:srgbClr val="C00000"/>
                </a:solidFill>
              </a:rPr>
              <a:t>approx</a:t>
            </a:r>
            <a:r>
              <a:rPr lang="en-US" sz="4800" b="1" dirty="0">
                <a:solidFill>
                  <a:srgbClr val="C00000"/>
                </a:solidFill>
              </a:rPr>
              <a:t> 60 gm of Glucose in human body.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600" b="1" dirty="0">
                <a:solidFill>
                  <a:srgbClr val="C00000"/>
                </a:solidFill>
              </a:rPr>
              <a:t>Amino acid Glycine </a:t>
            </a:r>
            <a:r>
              <a:rPr lang="en-US" sz="6600" dirty="0"/>
              <a:t>is connected to </a:t>
            </a:r>
            <a:r>
              <a:rPr lang="en-US" sz="6600" b="1" dirty="0"/>
              <a:t>Heme biosynthesis.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84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/>
          </a:bodyPr>
          <a:lstStyle/>
          <a:p>
            <a:r>
              <a:rPr lang="en-US" sz="4800" b="1" dirty="0"/>
              <a:t>Glycerol </a:t>
            </a:r>
            <a:r>
              <a:rPr lang="en-US" sz="4800" dirty="0"/>
              <a:t>released during lipolysis  of </a:t>
            </a:r>
            <a:r>
              <a:rPr lang="en-US" sz="4800" b="1" dirty="0"/>
              <a:t>TAG is integrated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b="1" dirty="0"/>
              <a:t>With Gluconeogenesis to produce Glucose</a:t>
            </a:r>
            <a:r>
              <a:rPr lang="en-US" sz="4800" dirty="0"/>
              <a:t>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797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8686800" cy="4906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/>
              <a:t>   HMP Shunt and It’s lnterrelationships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72983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640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059363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4400" dirty="0"/>
              <a:t>Glucose is alternatively oxidized through HMP shunt to generate:</a:t>
            </a:r>
          </a:p>
          <a:p>
            <a:pPr lvl="1">
              <a:buNone/>
            </a:pPr>
            <a:endParaRPr lang="en-US" sz="4400" dirty="0"/>
          </a:p>
          <a:p>
            <a:pPr lvl="1">
              <a:buNone/>
            </a:pPr>
            <a:r>
              <a:rPr lang="en-US" sz="4400" dirty="0"/>
              <a:t> </a:t>
            </a:r>
            <a:r>
              <a:rPr lang="en-US" sz="4400" dirty="0">
                <a:solidFill>
                  <a:srgbClr val="C00000"/>
                </a:solidFill>
              </a:rPr>
              <a:t>– </a:t>
            </a:r>
            <a:r>
              <a:rPr lang="en-US" sz="4400" b="1" dirty="0">
                <a:solidFill>
                  <a:srgbClr val="C00000"/>
                </a:solidFill>
              </a:rPr>
              <a:t>NADPH+H</a:t>
            </a:r>
            <a:r>
              <a:rPr lang="en-US" sz="4400" b="1" baseline="30000" dirty="0">
                <a:solidFill>
                  <a:srgbClr val="C00000"/>
                </a:solidFill>
              </a:rPr>
              <a:t>+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/>
              <a:t>(</a:t>
            </a:r>
            <a:r>
              <a:rPr lang="en-US" sz="4400" dirty="0"/>
              <a:t>reducing equivalents)</a:t>
            </a:r>
            <a:r>
              <a:rPr lang="en-US" sz="4400" b="1" dirty="0"/>
              <a:t> </a:t>
            </a:r>
          </a:p>
          <a:p>
            <a:pPr lvl="1">
              <a:buNone/>
            </a:pPr>
            <a:endParaRPr lang="en-US" sz="4400" b="1" dirty="0"/>
          </a:p>
          <a:p>
            <a:pPr lvl="1"/>
            <a:r>
              <a:rPr lang="en-US" sz="4400" b="1" dirty="0">
                <a:solidFill>
                  <a:srgbClr val="C00000"/>
                </a:solidFill>
              </a:rPr>
              <a:t>  Ribose-5- phosphate</a:t>
            </a:r>
            <a:endParaRPr lang="en-US" sz="4400" b="1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987351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382000" cy="4906963"/>
          </a:xfrm>
        </p:spPr>
        <p:txBody>
          <a:bodyPr>
            <a:normAutofit/>
          </a:bodyPr>
          <a:lstStyle/>
          <a:p>
            <a:r>
              <a:rPr lang="en-US" sz="4800" b="1" dirty="0"/>
              <a:t>NADPH+H</a:t>
            </a:r>
            <a:r>
              <a:rPr lang="en-US" sz="4800" b="1" baseline="30000" dirty="0"/>
              <a:t>+</a:t>
            </a:r>
            <a:r>
              <a:rPr lang="en-US" sz="4800" b="1" dirty="0"/>
              <a:t> are integrated to:</a:t>
            </a:r>
          </a:p>
          <a:p>
            <a:pPr>
              <a:buNone/>
            </a:pPr>
            <a:r>
              <a:rPr lang="en-US" sz="4800" dirty="0"/>
              <a:t>    </a:t>
            </a:r>
            <a:r>
              <a:rPr lang="en-US" sz="4800" dirty="0">
                <a:solidFill>
                  <a:srgbClr val="C00000"/>
                </a:solidFill>
              </a:rPr>
              <a:t>*</a:t>
            </a:r>
            <a:r>
              <a:rPr lang="en-US" sz="4800" b="1" dirty="0">
                <a:solidFill>
                  <a:srgbClr val="C00000"/>
                </a:solidFill>
              </a:rPr>
              <a:t>Biosynthesis of Fatty acids</a:t>
            </a:r>
          </a:p>
          <a:p>
            <a:pPr>
              <a:buNone/>
            </a:pPr>
            <a:r>
              <a:rPr lang="en-US" sz="4800" b="1" dirty="0">
                <a:solidFill>
                  <a:srgbClr val="C00000"/>
                </a:solidFill>
              </a:rPr>
              <a:t>    *Biosynthesis of Cholesterol</a:t>
            </a:r>
          </a:p>
          <a:p>
            <a:pPr>
              <a:buNone/>
            </a:pPr>
            <a:r>
              <a:rPr lang="en-US" sz="4800" b="1" dirty="0">
                <a:solidFill>
                  <a:srgbClr val="C00000"/>
                </a:solidFill>
              </a:rPr>
              <a:t>    *Drug metabolism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861365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39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70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498316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Ribose-5-phosphate </a:t>
            </a:r>
            <a:r>
              <a:rPr lang="en-US" sz="5400" dirty="0"/>
              <a:t>(pentose sugar) of HMP shunt is integrated for </a:t>
            </a:r>
          </a:p>
          <a:p>
            <a:pPr lvl="2"/>
            <a:r>
              <a:rPr lang="en-US" sz="4600" b="1" dirty="0">
                <a:solidFill>
                  <a:srgbClr val="C00000"/>
                </a:solidFill>
              </a:rPr>
              <a:t>Biosynthesis</a:t>
            </a:r>
            <a:r>
              <a:rPr lang="en-US" sz="4600" dirty="0"/>
              <a:t> of </a:t>
            </a:r>
            <a:r>
              <a:rPr lang="en-US" sz="4600" b="1" dirty="0">
                <a:solidFill>
                  <a:srgbClr val="C00000"/>
                </a:solidFill>
              </a:rPr>
              <a:t>Purine &amp; Pyrimidine Nucleotides</a:t>
            </a:r>
            <a:r>
              <a:rPr lang="en-US" sz="4600" dirty="0"/>
              <a:t>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7667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/>
              <a:t>Interrelationships of Uronic acid pathway</a:t>
            </a:r>
            <a:br>
              <a:rPr lang="en-US" sz="6000" b="1" dirty="0"/>
            </a:br>
            <a:endParaRPr lang="en-US" sz="60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373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7642"/>
            <a:ext cx="9144000" cy="31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20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14405</TotalTime>
  <Words>2711</Words>
  <Application>Microsoft Office PowerPoint</Application>
  <PresentationFormat>On-screen Show (4:3)</PresentationFormat>
  <Paragraphs>585</Paragraphs>
  <Slides>204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15" baseType="lpstr">
      <vt:lpstr>SimSun</vt:lpstr>
      <vt:lpstr>Arial</vt:lpstr>
      <vt:lpstr>Calibri</vt:lpstr>
      <vt:lpstr>Comic Sans MS</vt:lpstr>
      <vt:lpstr>华文新魏</vt:lpstr>
      <vt:lpstr>Symbol</vt:lpstr>
      <vt:lpstr>Tahoma</vt:lpstr>
      <vt:lpstr>Times</vt:lpstr>
      <vt:lpstr>Times New Roman</vt:lpstr>
      <vt:lpstr>Wingdings</vt:lpstr>
      <vt:lpstr>Office Theme</vt:lpstr>
      <vt:lpstr>Induction To Todays Topic</vt:lpstr>
      <vt:lpstr>WORLD OF HUMAN BEINGS</vt:lpstr>
      <vt:lpstr>PowerPoint Presentation</vt:lpstr>
      <vt:lpstr>HUMAN INTER-RELATIONSHIPS</vt:lpstr>
      <vt:lpstr>PowerPoint Presentation</vt:lpstr>
      <vt:lpstr>PowerPoint Presentation</vt:lpstr>
      <vt:lpstr>WORLD OF BIOMOLECULES  And  INTER-RELATIONSHIPS</vt:lpstr>
      <vt:lpstr>PowerPoint Presentation</vt:lpstr>
      <vt:lpstr>PowerPoint Presentation</vt:lpstr>
      <vt:lpstr>PowerPoint Presentation</vt:lpstr>
      <vt:lpstr>ANY GUESSES FOR TODAYS TOPIC ?</vt:lpstr>
      <vt:lpstr>PowerPoint Presentation</vt:lpstr>
      <vt:lpstr>Integrated Metabolism OR Intermediary Metabolism OR Interrelationship Between Various Metabolic Pathways OR Interdependence Of Metabolic Pathways</vt:lpstr>
      <vt:lpstr>What Is an Essence of  Normal, Health, Growth and Reproduction  of Human Body? </vt:lpstr>
      <vt:lpstr>Normal Metabolism of Biomolecules</vt:lpstr>
      <vt:lpstr>Metabolism and Types</vt:lpstr>
      <vt:lpstr>PowerPoint Presentation</vt:lpstr>
      <vt:lpstr>PowerPoint Presentation</vt:lpstr>
      <vt:lpstr>Important Factors Of Metabolism </vt:lpstr>
      <vt:lpstr>PowerPoint Presentation</vt:lpstr>
      <vt:lpstr>PowerPoint Presentation</vt:lpstr>
      <vt:lpstr>Significance To Study   Individual Metabolic Pathways  Of Various Biomolecules </vt:lpstr>
      <vt:lpstr>PowerPoint Presentation</vt:lpstr>
      <vt:lpstr>PowerPoint Presentation</vt:lpstr>
      <vt:lpstr>PowerPoint Presentation</vt:lpstr>
      <vt:lpstr>Features of   Normal Metabolic Pathways</vt:lpstr>
      <vt:lpstr>PowerPoint Presentation</vt:lpstr>
      <vt:lpstr>Hormones Regulate Metabolism</vt:lpstr>
      <vt:lpstr>PowerPoint Presentation</vt:lpstr>
      <vt:lpstr>Metabolism Is Regulated By</vt:lpstr>
      <vt:lpstr>PowerPoint Presentation</vt:lpstr>
      <vt:lpstr>What is an Integrated Metabolism?</vt:lpstr>
      <vt:lpstr>PowerPoint Presentation</vt:lpstr>
      <vt:lpstr>Stages Of Integrated Metabolism</vt:lpstr>
      <vt:lpstr>PowerPoint Presentation</vt:lpstr>
      <vt:lpstr>PowerPoint Presentation</vt:lpstr>
      <vt:lpstr>PowerPoint Presentation</vt:lpstr>
      <vt:lpstr>PowerPoint Presentation</vt:lpstr>
      <vt:lpstr>Evidences Of Metabolic Interrelationships</vt:lpstr>
      <vt:lpstr>Interrelationships  Of Carbohydrates with Lipid Metabolism  </vt:lpstr>
      <vt:lpstr>PowerPoint Presentation</vt:lpstr>
      <vt:lpstr>Free Excess of Glucose  In Well Fed Condition  Is a Source For Lipogenesis</vt:lpstr>
      <vt:lpstr>Acetyl-CoA Obtained from  Glucose Metabolism  Is Precursor for Lipid Metabolism (Fatty acids and Cholesterol) </vt:lpstr>
      <vt:lpstr>PowerPoint Presentation</vt:lpstr>
      <vt:lpstr>Glyceraldehyde Of Glycolysis Integrated as Glycerol  of  TAG and Glycerophospholipid</vt:lpstr>
      <vt:lpstr>PowerPoint Presentation</vt:lpstr>
      <vt:lpstr>PowerPoint Presentation</vt:lpstr>
      <vt:lpstr>PowerPoint Presentation</vt:lpstr>
      <vt:lpstr>TCA Cycle Is an  Excellent Example  of  Integrated Metabolism </vt:lpstr>
      <vt:lpstr>PowerPoint Presentation</vt:lpstr>
      <vt:lpstr>Efflux of TCA Intermediates</vt:lpstr>
      <vt:lpstr>PowerPoint Presentation</vt:lpstr>
      <vt:lpstr>Influx of TCA Cycle Intermediates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Points To Remember</vt:lpstr>
      <vt:lpstr>PowerPoint Presentation</vt:lpstr>
      <vt:lpstr>PowerPoint Presentation</vt:lpstr>
      <vt:lpstr>Interrelationship Of  TCA with Urea Cycle</vt:lpstr>
      <vt:lpstr>PowerPoint Presentation</vt:lpstr>
      <vt:lpstr>PowerPoint Presentation</vt:lpstr>
      <vt:lpstr>PowerPoint Presentation</vt:lpstr>
      <vt:lpstr>Interrelationships Of  Lipid With Carbohydrate Metabolism</vt:lpstr>
      <vt:lpstr>Fat Burns Under Flame of Carbohydrates </vt:lpstr>
      <vt:lpstr>PowerPoint Presentation</vt:lpstr>
      <vt:lpstr>Oxaloacetate Serves Flame for Complete Oxidation Of Fatty acid </vt:lpstr>
      <vt:lpstr>PowerPoint Presentation</vt:lpstr>
      <vt:lpstr>PowerPoint Presentation</vt:lpstr>
      <vt:lpstr>PowerPoint Presentation</vt:lpstr>
      <vt:lpstr>PowerPoint Presentation</vt:lpstr>
      <vt:lpstr>β-oxidation of Fatty acid and it’s Interrelationship </vt:lpstr>
      <vt:lpstr>PowerPoint Presentation</vt:lpstr>
      <vt:lpstr>PowerPoint Presentation</vt:lpstr>
      <vt:lpstr>PowerPoint Presentation</vt:lpstr>
      <vt:lpstr>Remember  Fatty acids  cannot be converted to Glucose In Human Body</vt:lpstr>
      <vt:lpstr>PowerPoint Presentation</vt:lpstr>
      <vt:lpstr>PowerPoint Presentation</vt:lpstr>
      <vt:lpstr>Interrelationship  Of  Carbohydrates  And  Protein Metabolism</vt:lpstr>
      <vt:lpstr>PowerPoint Presentation</vt:lpstr>
      <vt:lpstr>Amino Acids And Its Interrelationships</vt:lpstr>
      <vt:lpstr>PowerPoint Presentation</vt:lpstr>
      <vt:lpstr>Amino acids are interrelated for Purine and Pyrimidine biosynthesis </vt:lpstr>
      <vt:lpstr>PowerPoint Presentation</vt:lpstr>
      <vt:lpstr>Amino acids are Source  For Glucose In Human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Interrelationships of Uronic acid pathway </vt:lpstr>
      <vt:lpstr>PowerPoint Presentation</vt:lpstr>
      <vt:lpstr>PowerPoint Presentation</vt:lpstr>
      <vt:lpstr>PowerPoint Presentation</vt:lpstr>
      <vt:lpstr>Interrelationship Of  ETC</vt:lpstr>
      <vt:lpstr>PowerPoint Presentation</vt:lpstr>
      <vt:lpstr>PowerPoint Presentation</vt:lpstr>
      <vt:lpstr>ATP and Its Interrelationships</vt:lpstr>
      <vt:lpstr>Crossroads Of Metabolism  OR    Metabolites of Cross Roads</vt:lpstr>
      <vt:lpstr> Four Important Metabolites in human body who function as crossroads of metabolism :</vt:lpstr>
      <vt:lpstr>PowerPoint Presentation</vt:lpstr>
      <vt:lpstr>Formation And Fates  Of Pyruvate    Formation And Fates  Of Acetyl CoA</vt:lpstr>
      <vt:lpstr>PowerPoint Presentation</vt:lpstr>
      <vt:lpstr>PowerPoint Presentation</vt:lpstr>
      <vt:lpstr>PowerPoint Presentation</vt:lpstr>
      <vt:lpstr>Formation And Fates Of Oxaloacetate  And  Formation And Fates Of Succinyl-CoA</vt:lpstr>
      <vt:lpstr>PowerPoint Presentation</vt:lpstr>
      <vt:lpstr>Metabolites Forming  Non essential Amino acids  In Human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Metabolic  Profile And Interrelationship Among Organs</vt:lpstr>
      <vt:lpstr>Important Metabolic Organs  And Their  Interrelationships</vt:lpstr>
      <vt:lpstr>PowerPoint Presentation</vt:lpstr>
      <vt:lpstr>Liver</vt:lpstr>
      <vt:lpstr>PowerPoint Presentation</vt:lpstr>
      <vt:lpstr>Liver is a Glucostatic Organ Regulates Blood Glucose  in all conditions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Muscles</vt:lpstr>
      <vt:lpstr>PowerPoint Presentation</vt:lpstr>
      <vt:lpstr>PowerPoint Presentation</vt:lpstr>
      <vt:lpstr>PowerPoint Presentation</vt:lpstr>
      <vt:lpstr>PowerPoint Presentation</vt:lpstr>
      <vt:lpstr>Adipose Tissue</vt:lpstr>
      <vt:lpstr>PowerPoint Presentation</vt:lpstr>
      <vt:lpstr>PowerPoint Presentation</vt:lpstr>
      <vt:lpstr>Brain</vt:lpstr>
      <vt:lpstr>PowerPoint Presentation</vt:lpstr>
      <vt:lpstr>PowerPoint Presentation</vt:lpstr>
      <vt:lpstr>PowerPoint Presentation</vt:lpstr>
      <vt:lpstr>Erythrocytes</vt:lpstr>
      <vt:lpstr>PowerPoint Presentation</vt:lpstr>
      <vt:lpstr>PowerPoint Presentation</vt:lpstr>
      <vt:lpstr>PowerPoint Presentation</vt:lpstr>
      <vt:lpstr>In Human Body There  Prevails  Chemical Unity In 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Integration of Fuel Metabolism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Why Metabolic Pathways are Integrated?  OR  What Is the Significance Of  Integrated Metabolism  To Human Body?  </vt:lpstr>
      <vt:lpstr>Integrated Metabolism Occurs To</vt:lpstr>
      <vt:lpstr>PowerPoint Presentation</vt:lpstr>
      <vt:lpstr>Significance Of Knowledge Of Integrated Metabolism To Doctors</vt:lpstr>
      <vt:lpstr>PowerPoint Presentation</vt:lpstr>
      <vt:lpstr>Doctors Responsibility Health Professionalist</vt:lpstr>
      <vt:lpstr>PowerPoint Presentation</vt:lpstr>
      <vt:lpstr>Take Home Messages</vt:lpstr>
      <vt:lpstr>Interrelationship Of Human Biochemical System 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Dr Anissa Atif Mirza </vt:lpstr>
      <vt:lpstr>Important Tips For </vt:lpstr>
      <vt:lpstr>Three Gifts For Human Beings On Which Health And Success Depend Upon How Best they are Utilized  For Significant/Good Long Term Outcome</vt:lpstr>
      <vt:lpstr>Factors For Quality Of Health Normal State Of Biomolecules and Metabolism</vt:lpstr>
      <vt:lpstr>PowerPoint Presentation</vt:lpstr>
      <vt:lpstr>Biomolecules And Their Processes Responsible For Health Similar Features Implemented In Practical Human Life will impart Success</vt:lpstr>
      <vt:lpstr>PowerPoint Presentation</vt:lpstr>
      <vt:lpstr>Tips To Ensure Good ,Healthy Life</vt:lpstr>
      <vt:lpstr>Live a  Thoughtful, Rightful and Lawful Life</vt:lpstr>
      <vt:lpstr>Let All of Us Realize and Clearly Differentiate</vt:lpstr>
      <vt:lpstr>PowerPoint Presentation</vt:lpstr>
      <vt:lpstr>Factors For Success </vt:lpstr>
      <vt:lpstr>PowerPoint Presentation</vt:lpstr>
      <vt:lpstr>PowerPoint Presentation</vt:lpstr>
      <vt:lpstr>PowerPoint Presentation</vt:lpstr>
      <vt:lpstr>PowerPoint Presentation</vt:lpstr>
      <vt:lpstr>Best For Human Health Thoughtfulness and Righteousness Eating And Living Style Natural-Planned ,Organized ,Regular , Disciplined Simple , Humble, Care and Share Yes for Good Stead Fast No For Bad </vt:lpstr>
      <vt:lpstr>Implement Thoughtfulness and Righteousness</vt:lpstr>
      <vt:lpstr>Tips Of Good Success</vt:lpstr>
      <vt:lpstr>Live An Evidenced Based Life</vt:lpstr>
      <vt:lpstr>THANKS GOOD LUCK SORRY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Metabolism/ Interrelationship Between Various Metabolic Pathways/ Intermediary Metabolism</dc:title>
  <dc:creator>Dr.Anissa Atif Mirza</dc:creator>
  <cp:lastModifiedBy>AIIMS</cp:lastModifiedBy>
  <cp:revision>696</cp:revision>
  <cp:lastPrinted>2019-05-24T09:39:48Z</cp:lastPrinted>
  <dcterms:created xsi:type="dcterms:W3CDTF">2006-08-16T00:00:00Z</dcterms:created>
  <dcterms:modified xsi:type="dcterms:W3CDTF">2019-05-30T07:26:00Z</dcterms:modified>
</cp:coreProperties>
</file>