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3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7CDF8-6B90-4D67-B7FC-A65BCF947513}" type="datetimeFigureOut">
              <a:rPr lang="en-IN" smtClean="0"/>
              <a:t>06-05-2019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DA3E0-C289-4E80-B694-8C4264818C8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5734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A11AD-0E51-42C2-8A1D-E4A1226F47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47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A11AD-0E51-42C2-8A1D-E4A1226F47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81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only two commercially available, ready-to-use culture media which are approved by the Food and Drug Administration for clinical diagnosis of vaginal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trichomoniasis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Kupferberg's</a:t>
            </a:r>
            <a:r>
              <a:rPr lang="en-US" sz="1200" b="1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STS and Diamond's medium</a:t>
            </a:r>
            <a:r>
              <a:rPr lang="en-US" sz="12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(modified).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DA3E0-C289-4E80-B694-8C4264818C8E}" type="slidenum">
              <a:rPr lang="en-IN" smtClean="0"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51953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B6E84-6845-4EB4-A1E1-25A4401C2B63}" type="datetimeFigureOut">
              <a:rPr lang="en-IN" smtClean="0"/>
              <a:t>06-05-2019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6C648-902D-4474-B0D3-EAB04C5565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0737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B6E84-6845-4EB4-A1E1-25A4401C2B63}" type="datetimeFigureOut">
              <a:rPr lang="en-IN" smtClean="0"/>
              <a:t>06-05-2019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6C648-902D-4474-B0D3-EAB04C5565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01826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B6E84-6845-4EB4-A1E1-25A4401C2B63}" type="datetimeFigureOut">
              <a:rPr lang="en-IN" smtClean="0"/>
              <a:t>06-05-2019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6C648-902D-4474-B0D3-EAB04C5565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9424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B6E84-6845-4EB4-A1E1-25A4401C2B63}" type="datetimeFigureOut">
              <a:rPr lang="en-IN" smtClean="0"/>
              <a:t>06-05-2019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6C648-902D-4474-B0D3-EAB04C5565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7048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B6E84-6845-4EB4-A1E1-25A4401C2B63}" type="datetimeFigureOut">
              <a:rPr lang="en-IN" smtClean="0"/>
              <a:t>06-05-2019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6C648-902D-4474-B0D3-EAB04C5565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2820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B6E84-6845-4EB4-A1E1-25A4401C2B63}" type="datetimeFigureOut">
              <a:rPr lang="en-IN" smtClean="0"/>
              <a:t>06-05-2019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6C648-902D-4474-B0D3-EAB04C5565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7147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B6E84-6845-4EB4-A1E1-25A4401C2B63}" type="datetimeFigureOut">
              <a:rPr lang="en-IN" smtClean="0"/>
              <a:t>06-05-2019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6C648-902D-4474-B0D3-EAB04C5565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8116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B6E84-6845-4EB4-A1E1-25A4401C2B63}" type="datetimeFigureOut">
              <a:rPr lang="en-IN" smtClean="0"/>
              <a:t>06-05-2019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6C648-902D-4474-B0D3-EAB04C5565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62709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B6E84-6845-4EB4-A1E1-25A4401C2B63}" type="datetimeFigureOut">
              <a:rPr lang="en-IN" smtClean="0"/>
              <a:t>06-05-2019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6C648-902D-4474-B0D3-EAB04C5565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22360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B6E84-6845-4EB4-A1E1-25A4401C2B63}" type="datetimeFigureOut">
              <a:rPr lang="en-IN" smtClean="0"/>
              <a:t>06-05-2019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6C648-902D-4474-B0D3-EAB04C5565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5517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B6E84-6845-4EB4-A1E1-25A4401C2B63}" type="datetimeFigureOut">
              <a:rPr lang="en-IN" smtClean="0"/>
              <a:t>06-05-2019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6C648-902D-4474-B0D3-EAB04C5565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5693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B6E84-6845-4EB4-A1E1-25A4401C2B63}" type="datetimeFigureOut">
              <a:rPr lang="en-IN" smtClean="0"/>
              <a:t>06-05-2019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6C648-902D-4474-B0D3-EAB04C5565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0090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812784"/>
            <a:ext cx="8020156" cy="1628853"/>
          </a:xfrm>
        </p:spPr>
        <p:txBody>
          <a:bodyPr>
            <a:normAutofit/>
          </a:bodyPr>
          <a:lstStyle/>
          <a:p>
            <a:r>
              <a:rPr lang="en-IN" sz="4400" b="1" dirty="0"/>
              <a:t>Flagellates—I</a:t>
            </a:r>
            <a:r>
              <a:rPr lang="en-IN" b="1" dirty="0"/>
              <a:t/>
            </a:r>
            <a:br>
              <a:rPr lang="en-IN" b="1" dirty="0"/>
            </a:br>
            <a:r>
              <a:rPr lang="en-IN" b="1" dirty="0"/>
              <a:t>(Intestinal and Genital)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739540" y="4447033"/>
            <a:ext cx="6108200" cy="1221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i="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IN" sz="2000" dirty="0" smtClean="0"/>
              <a:t>Dr. Mohit Bhatia</a:t>
            </a:r>
          </a:p>
          <a:p>
            <a:r>
              <a:rPr lang="en-IN" sz="2000" dirty="0" smtClean="0"/>
              <a:t>Assistant Professor</a:t>
            </a:r>
          </a:p>
          <a:p>
            <a:r>
              <a:rPr lang="en-IN" sz="2000" dirty="0" smtClean="0"/>
              <a:t>Department of Microbiology</a:t>
            </a:r>
          </a:p>
          <a:p>
            <a:r>
              <a:rPr lang="en-IN" sz="2000" dirty="0" smtClean="0"/>
              <a:t>AIIMS, Rishikesh</a:t>
            </a:r>
            <a:endParaRPr lang="en-IN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C6351C4-26FD-48A3-8388-876FA89AF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188640"/>
            <a:ext cx="1669306" cy="166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2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19270B-7777-47BA-8FCF-3570B4952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Cysts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1A8A3C7-5428-46CE-BD58-CC7D13DF9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4784"/>
            <a:ext cx="914400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279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11F372-BCCE-4392-BCED-B9A494AE1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Trophozoites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D4AB931-1327-4EA3-B770-F1D9B3756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6703"/>
            <a:ext cx="9144000" cy="380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434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5B951E-2D1E-4777-9C30-A20352AFE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75" y="381401"/>
            <a:ext cx="8246070" cy="814427"/>
          </a:xfrm>
        </p:spPr>
        <p:txBody>
          <a:bodyPr>
            <a:normAutofit/>
          </a:bodyPr>
          <a:lstStyle/>
          <a:p>
            <a:r>
              <a:rPr lang="en-IN" b="1" dirty="0"/>
              <a:t>Entero-test</a:t>
            </a:r>
            <a:r>
              <a:rPr lang="en-IN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C8B0A99-61F2-4B86-96DF-D4AA1F94F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Essentials of Medical Parasitology © 2018, Jaypee Brothers Medical Publishers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DC1115A-939D-4C7D-A5A7-3B8E38C35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3472"/>
            <a:ext cx="67901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552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771EDE2-73E8-49A2-8381-299AFA689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Essentials of Medical Parasitology © 2018, Jaypee Brothers Medical Publishers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8266D60-A4E4-4A81-B2C4-A9308A66E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0"/>
            <a:ext cx="89289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438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C1A621-AB4C-455B-83C2-79FEB5644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TRICHOMONAS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2289D9D-0A05-43A9-B9CE-CBF5B8DC3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8" y="1596542"/>
            <a:ext cx="8551479" cy="4682945"/>
          </a:xfrm>
        </p:spPr>
        <p:txBody>
          <a:bodyPr>
            <a:normAutofit fontScale="92500" lnSpcReduction="20000"/>
          </a:bodyPr>
          <a:lstStyle/>
          <a:p>
            <a:r>
              <a:rPr lang="en-IN" b="1" i="1" dirty="0">
                <a:solidFill>
                  <a:srgbClr val="7030A0"/>
                </a:solidFill>
              </a:rPr>
              <a:t>Trichomonas belongs to</a:t>
            </a:r>
            <a:r>
              <a:rPr lang="en-IN" i="1" dirty="0"/>
              <a:t>:</a:t>
            </a:r>
          </a:p>
          <a:p>
            <a:pPr lvl="1"/>
            <a:r>
              <a:rPr lang="en-IN" dirty="0"/>
              <a:t> Class: Trichomonadea</a:t>
            </a:r>
          </a:p>
          <a:p>
            <a:pPr lvl="1"/>
            <a:r>
              <a:rPr lang="en-IN" dirty="0"/>
              <a:t> Order: Trichomonadida</a:t>
            </a:r>
          </a:p>
          <a:p>
            <a:pPr lvl="1"/>
            <a:r>
              <a:rPr lang="en-IN" dirty="0"/>
              <a:t> Family: </a:t>
            </a:r>
            <a:r>
              <a:rPr lang="en-IN" dirty="0" smtClean="0"/>
              <a:t>Trichomonadidae</a:t>
            </a:r>
          </a:p>
          <a:p>
            <a:pPr marL="457200" lvl="1" indent="0">
              <a:buNone/>
            </a:pPr>
            <a:endParaRPr lang="en-IN" dirty="0"/>
          </a:p>
          <a:p>
            <a:r>
              <a:rPr lang="en-IN" b="1" dirty="0">
                <a:solidFill>
                  <a:srgbClr val="7030A0"/>
                </a:solidFill>
              </a:rPr>
              <a:t>Species</a:t>
            </a:r>
          </a:p>
          <a:p>
            <a:pPr lvl="1"/>
            <a:r>
              <a:rPr lang="en-IN" i="1" dirty="0"/>
              <a:t>T. vaginalis is the only pathogen. </a:t>
            </a:r>
            <a:r>
              <a:rPr lang="en-IN" dirty="0"/>
              <a:t>It resides in the genital tract</a:t>
            </a:r>
          </a:p>
          <a:p>
            <a:pPr lvl="1"/>
            <a:r>
              <a:rPr lang="en-IN" i="1" dirty="0"/>
              <a:t>Pentatrichomonas hominis: </a:t>
            </a:r>
            <a:r>
              <a:rPr lang="en-IN" dirty="0"/>
              <a:t>Nonpathogen, large intestine</a:t>
            </a:r>
          </a:p>
          <a:p>
            <a:pPr lvl="1"/>
            <a:r>
              <a:rPr lang="en-IN" i="1" dirty="0"/>
              <a:t>T. tenax: </a:t>
            </a:r>
            <a:r>
              <a:rPr lang="en-IN" dirty="0"/>
              <a:t>Nonpathogen, resides in mouth (teeth and gum)</a:t>
            </a:r>
          </a:p>
        </p:txBody>
      </p:sp>
    </p:spTree>
    <p:extLst>
      <p:ext uri="{BB962C8B-B14F-4D97-AF65-F5344CB8AC3E}">
        <p14:creationId xmlns:p14="http://schemas.microsoft.com/office/powerpoint/2010/main" val="3913761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667529-FF7A-4E2B-81A9-C4A77C7DF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160" y="408673"/>
            <a:ext cx="2988287" cy="814427"/>
          </a:xfrm>
        </p:spPr>
        <p:txBody>
          <a:bodyPr>
            <a:normAutofit fontScale="90000"/>
          </a:bodyPr>
          <a:lstStyle/>
          <a:p>
            <a:r>
              <a:rPr lang="en-IN" b="1" dirty="0"/>
              <a:t>Morphology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34D7B2C-5938-45A3-BF56-21A85A0AD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160" y="1596543"/>
            <a:ext cx="2988286" cy="1040370"/>
          </a:xfrm>
        </p:spPr>
        <p:txBody>
          <a:bodyPr>
            <a:normAutofit/>
          </a:bodyPr>
          <a:lstStyle/>
          <a:p>
            <a:r>
              <a:rPr lang="en-IN" sz="2000" dirty="0" smtClean="0"/>
              <a:t>Trophozoite </a:t>
            </a:r>
          </a:p>
          <a:p>
            <a:r>
              <a:rPr lang="en-IN" sz="2000" b="1" dirty="0" smtClean="0">
                <a:solidFill>
                  <a:srgbClr val="C00000"/>
                </a:solidFill>
              </a:rPr>
              <a:t>There </a:t>
            </a:r>
            <a:r>
              <a:rPr lang="en-IN" sz="2000" b="1" dirty="0">
                <a:solidFill>
                  <a:srgbClr val="C00000"/>
                </a:solidFill>
              </a:rPr>
              <a:t>is no cystic stage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08EFE1B-0802-498B-9A14-84B717325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1" y="401594"/>
            <a:ext cx="5255545" cy="561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96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2A83BB-CC4C-4E42-AD60-0A1B63757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Life Cycle</a:t>
            </a:r>
            <a:endParaRPr lang="en-IN" dirty="0"/>
          </a:p>
        </p:txBody>
      </p:sp>
      <p:pic>
        <p:nvPicPr>
          <p:cNvPr id="1026" name="Picture 2" descr="C:\Users\Aiims\Desktop\Trichomonas_LifeCycle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3" y="1323038"/>
            <a:ext cx="4220928" cy="480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42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4CC97B-61DB-49F5-A4FB-3A9CF24AA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Clinical feature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41ABF1D-E36B-4794-B22D-3AC2D24CE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IN" b="1" dirty="0"/>
              <a:t>Asymptomatic infection: 25-30</a:t>
            </a:r>
            <a:r>
              <a:rPr lang="en-IN" b="1" dirty="0" smtClean="0"/>
              <a:t>%</a:t>
            </a:r>
          </a:p>
          <a:p>
            <a:pPr marL="0" indent="0">
              <a:buNone/>
            </a:pPr>
            <a:endParaRPr lang="en-IN" b="1" dirty="0"/>
          </a:p>
          <a:p>
            <a:r>
              <a:rPr lang="en-IN" b="1" dirty="0"/>
              <a:t>Acute infection (vulvovaginitis)</a:t>
            </a:r>
          </a:p>
          <a:p>
            <a:pPr marL="457200" lvl="1" indent="0" algn="just">
              <a:buNone/>
            </a:pPr>
            <a:r>
              <a:rPr lang="en-US" i="1" dirty="0"/>
              <a:t>Trichomonas vaginalis </a:t>
            </a:r>
            <a:r>
              <a:rPr lang="en-US" dirty="0"/>
              <a:t>infection in women is frequently symptomatic</a:t>
            </a:r>
            <a:r>
              <a:rPr lang="en-US" dirty="0" smtClean="0"/>
              <a:t>.</a:t>
            </a:r>
          </a:p>
          <a:p>
            <a:pPr marL="457200" lvl="1" indent="0" algn="just">
              <a:buNone/>
            </a:pPr>
            <a:r>
              <a:rPr lang="en-US" dirty="0" smtClean="0"/>
              <a:t> </a:t>
            </a:r>
          </a:p>
          <a:p>
            <a:pPr marL="457200" lvl="1" indent="0" algn="just">
              <a:buNone/>
            </a:pPr>
            <a:r>
              <a:rPr lang="en-US" dirty="0" smtClean="0"/>
              <a:t>Vaginitis </a:t>
            </a:r>
            <a:r>
              <a:rPr lang="en-US" dirty="0"/>
              <a:t>with a purulent discharge is the prominent symptom, and can be accompanied by vulvar and cervical lesions, abdominal pain, dysuria and dyspareunia. </a:t>
            </a:r>
            <a:endParaRPr lang="en-US" dirty="0" smtClean="0"/>
          </a:p>
          <a:p>
            <a:pPr marL="457200" lvl="1" indent="0" algn="just">
              <a:buNone/>
            </a:pPr>
            <a:endParaRPr lang="en-US" dirty="0" smtClean="0"/>
          </a:p>
          <a:p>
            <a:pPr marL="457200" lvl="1" indent="0" algn="just">
              <a:buNone/>
            </a:pPr>
            <a:r>
              <a:rPr lang="en-US" dirty="0" smtClean="0"/>
              <a:t>The </a:t>
            </a:r>
            <a:r>
              <a:rPr lang="en-US" dirty="0"/>
              <a:t>incubation period is 5 to 28 days. </a:t>
            </a:r>
            <a:endParaRPr lang="en-US" dirty="0" smtClean="0"/>
          </a:p>
          <a:p>
            <a:pPr marL="457200" lvl="1" indent="0" algn="just">
              <a:buNone/>
            </a:pPr>
            <a:endParaRPr lang="en-US" dirty="0" smtClean="0"/>
          </a:p>
          <a:p>
            <a:pPr marL="457200" lvl="1" indent="0" algn="just">
              <a:buNone/>
            </a:pPr>
            <a:r>
              <a:rPr lang="en-US" dirty="0" smtClean="0"/>
              <a:t>In </a:t>
            </a:r>
            <a:r>
              <a:rPr lang="en-US" dirty="0"/>
              <a:t>men, the infection is frequently asymptomatic; occasionally, urethritis, epididymitis, and prostatitis can occur</a:t>
            </a:r>
            <a:r>
              <a:rPr lang="en-US" dirty="0" smtClean="0"/>
              <a:t>.</a:t>
            </a:r>
          </a:p>
          <a:p>
            <a:pPr marL="457200" lvl="1" indent="0" algn="just">
              <a:buNone/>
            </a:pPr>
            <a:endParaRPr lang="en-IN" dirty="0"/>
          </a:p>
          <a:p>
            <a:r>
              <a:rPr lang="en-IN" b="1" dirty="0"/>
              <a:t>Chronic </a:t>
            </a:r>
            <a:r>
              <a:rPr lang="en-IN" b="1" dirty="0" smtClean="0"/>
              <a:t>infection</a:t>
            </a:r>
          </a:p>
          <a:p>
            <a:pPr marL="0" indent="0">
              <a:buNone/>
            </a:pPr>
            <a:endParaRPr lang="en-IN" b="1" dirty="0"/>
          </a:p>
          <a:p>
            <a:r>
              <a:rPr lang="en-IN" b="1" dirty="0"/>
              <a:t>Complications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71984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585936-A805-45E1-A164-D37B99A13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2B64D30-C72E-49D4-B402-D2228D22B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E14EB98-5179-4084-8BC4-9923C6669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78691"/>
            <a:ext cx="8832078" cy="651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337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672228E-E242-459F-9B82-44FAE0B98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101" y="836712"/>
            <a:ext cx="5942211" cy="491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905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Classification of flagellates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b="1" i="1" dirty="0" smtClean="0">
                <a:solidFill>
                  <a:srgbClr val="C00000"/>
                </a:solidFill>
              </a:rPr>
              <a:t>Giardia intestinalis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b="1" i="1" dirty="0" smtClean="0">
                <a:solidFill>
                  <a:srgbClr val="C00000"/>
                </a:solidFill>
              </a:rPr>
              <a:t>Trichomonas vaginalis</a:t>
            </a:r>
            <a:endParaRPr lang="en-US" b="1" i="1" dirty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481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2087EED-8358-49A8-9BFE-DB744F809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469605"/>
            <a:ext cx="5760640" cy="605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2600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964C0A5-A407-4FBB-97E8-439EDFB76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Essentials of Medical Parasitology © 2018, Jaypee Brothers Medical Publishers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DB84A52-59B5-4FED-B3BD-933F0B80E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0"/>
            <a:ext cx="8928992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46445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WordArt 4">
            <a:extLst>
              <a:ext uri="{FF2B5EF4-FFF2-40B4-BE49-F238E27FC236}">
                <a16:creationId xmlns:a16="http://schemas.microsoft.com/office/drawing/2014/main" xmlns="" id="{99C3ED8F-BCD8-4DC7-8368-EEC6201D0C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57451" y="2895600"/>
            <a:ext cx="441841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633909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IN" b="1" dirty="0"/>
              <a:t>Classification of flagellates</a:t>
            </a:r>
            <a:endParaRPr lang="en-IN" dirty="0"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7200E4C-BD1E-4551-8FC5-586D221B2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132856"/>
            <a:ext cx="8367962" cy="285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797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6B8033D-0B9F-4F7D-9400-FA85AB487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Essentials of Medical Parasitology © 2018, Jaypee Brothers Medical Publishers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B096765-7E4C-4978-8FF3-8491C478B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12700"/>
            <a:ext cx="78105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03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8A726D-875A-4609-8163-E64568E5C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856"/>
            <a:ext cx="8229600" cy="1143000"/>
          </a:xfrm>
        </p:spPr>
        <p:txBody>
          <a:bodyPr>
            <a:normAutofit/>
          </a:bodyPr>
          <a:lstStyle/>
          <a:p>
            <a:r>
              <a:rPr lang="en-IN" b="1" dirty="0"/>
              <a:t>Morphology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3075AEA-718D-447A-8124-9F50BDB95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1086761"/>
            <a:ext cx="3312368" cy="504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68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7CAA487-762D-447A-A7EC-DA96A2011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8211" y="1596542"/>
            <a:ext cx="4162237" cy="468294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IN" b="1" dirty="0"/>
              <a:t>Life Cycle </a:t>
            </a:r>
          </a:p>
          <a:p>
            <a:r>
              <a:rPr lang="en-IN" b="1" dirty="0"/>
              <a:t>Host: </a:t>
            </a:r>
            <a:r>
              <a:rPr lang="en-IN" i="1" dirty="0"/>
              <a:t>Giardia completes its life cycle in one host.</a:t>
            </a:r>
          </a:p>
          <a:p>
            <a:r>
              <a:rPr lang="en-IN" b="1" dirty="0"/>
              <a:t>Infective form:</a:t>
            </a:r>
            <a:r>
              <a:rPr lang="en-IN" b="1" i="1" dirty="0"/>
              <a:t> </a:t>
            </a:r>
            <a:r>
              <a:rPr lang="en-IN" i="1" dirty="0"/>
              <a:t>Cysts are the infective form.</a:t>
            </a:r>
          </a:p>
          <a:p>
            <a:r>
              <a:rPr lang="en-IN" b="1" dirty="0"/>
              <a:t>Mode of transmission: </a:t>
            </a:r>
            <a:r>
              <a:rPr lang="en-IN" dirty="0"/>
              <a:t>Man acquires infection by ingestion of food and water contaminated with mature cysts or rarely by sexual route (mainly in homosexuals).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8B69587-B611-4652-A185-372EA19CD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73" y="0"/>
            <a:ext cx="40838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25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44D892-EBE2-4F85-88B2-3F6B29038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Pathogenicity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C2B1017-4FED-4164-A5DC-5F10C053D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268760"/>
            <a:ext cx="8856984" cy="4968552"/>
          </a:xfrm>
        </p:spPr>
        <p:txBody>
          <a:bodyPr>
            <a:normAutofit fontScale="85000" lnSpcReduction="20000"/>
          </a:bodyPr>
          <a:lstStyle/>
          <a:p>
            <a:r>
              <a:rPr lang="en-IN" b="1" dirty="0"/>
              <a:t>Infective dose: </a:t>
            </a:r>
            <a:r>
              <a:rPr lang="en-IN" dirty="0"/>
              <a:t>10-25 cysts can initiate the </a:t>
            </a:r>
            <a:r>
              <a:rPr lang="en-IN" dirty="0" smtClean="0"/>
              <a:t>Infection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b="1" dirty="0"/>
              <a:t>Malabsorption: </a:t>
            </a:r>
            <a:r>
              <a:rPr lang="en-IN" dirty="0"/>
              <a:t>This could be of various types such as:</a:t>
            </a:r>
          </a:p>
          <a:p>
            <a:pPr lvl="1"/>
            <a:r>
              <a:rPr lang="en-IN" b="1" dirty="0">
                <a:solidFill>
                  <a:srgbClr val="FF0000"/>
                </a:solidFill>
              </a:rPr>
              <a:t>Malabsorption of fat </a:t>
            </a:r>
            <a:r>
              <a:rPr lang="en-IN" dirty="0"/>
              <a:t>(steatorrhea)- leads to foul smelling profuse frothy </a:t>
            </a:r>
            <a:r>
              <a:rPr lang="en-IN" dirty="0" smtClean="0"/>
              <a:t>diarrhoea</a:t>
            </a:r>
            <a:endParaRPr lang="en-IN" dirty="0"/>
          </a:p>
          <a:p>
            <a:pPr lvl="1"/>
            <a:r>
              <a:rPr lang="en-IN" b="1" dirty="0">
                <a:solidFill>
                  <a:srgbClr val="FF0000"/>
                </a:solidFill>
              </a:rPr>
              <a:t>Disaccharides deficiencies </a:t>
            </a:r>
            <a:r>
              <a:rPr lang="en-IN" dirty="0"/>
              <a:t>(lactose, xylose)- leading to lactose intolerance</a:t>
            </a:r>
          </a:p>
          <a:p>
            <a:pPr lvl="1"/>
            <a:r>
              <a:rPr lang="en-IN" b="1" dirty="0">
                <a:solidFill>
                  <a:srgbClr val="FF0000"/>
                </a:solidFill>
              </a:rPr>
              <a:t>Malabsorption of vitamin A, B12 and iron</a:t>
            </a:r>
          </a:p>
          <a:p>
            <a:pPr lvl="1"/>
            <a:r>
              <a:rPr lang="en-IN" b="1" dirty="0">
                <a:solidFill>
                  <a:srgbClr val="FF0000"/>
                </a:solidFill>
              </a:rPr>
              <a:t>Protein loosing </a:t>
            </a:r>
            <a:r>
              <a:rPr lang="en-IN" b="1" dirty="0" smtClean="0">
                <a:solidFill>
                  <a:srgbClr val="FF0000"/>
                </a:solidFill>
              </a:rPr>
              <a:t>enteropathy</a:t>
            </a:r>
          </a:p>
          <a:p>
            <a:pPr marL="457200" lvl="1" indent="0">
              <a:buNone/>
            </a:pPr>
            <a:endParaRPr lang="en-IN" dirty="0"/>
          </a:p>
          <a:p>
            <a:r>
              <a:rPr lang="en-IN" b="1" dirty="0"/>
              <a:t>Antigenic variation: </a:t>
            </a:r>
            <a:r>
              <a:rPr lang="en-IN" i="1" dirty="0"/>
              <a:t>Giardia undergoes frequent antigenic variations </a:t>
            </a:r>
            <a:r>
              <a:rPr lang="en-IN" dirty="0"/>
              <a:t>due to a cysteine rich protein on its surface called </a:t>
            </a:r>
            <a:r>
              <a:rPr lang="en-IN" b="1" dirty="0"/>
              <a:t>variant surface protein (VSP)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6648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0BE291-8ECA-4DA9-AD70-857811936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Clinical features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70895B8-84C5-433E-BF45-42130F3FA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268760"/>
            <a:ext cx="8640960" cy="5417949"/>
          </a:xfrm>
        </p:spPr>
        <p:txBody>
          <a:bodyPr>
            <a:normAutofit fontScale="85000" lnSpcReduction="10000"/>
          </a:bodyPr>
          <a:lstStyle/>
          <a:p>
            <a:r>
              <a:rPr lang="en-IN" b="1" dirty="0">
                <a:solidFill>
                  <a:srgbClr val="7030A0"/>
                </a:solidFill>
              </a:rPr>
              <a:t>Asymptomatic </a:t>
            </a:r>
            <a:r>
              <a:rPr lang="en-IN" b="1" dirty="0" smtClean="0">
                <a:solidFill>
                  <a:srgbClr val="7030A0"/>
                </a:solidFill>
              </a:rPr>
              <a:t>carriers</a:t>
            </a:r>
          </a:p>
          <a:p>
            <a:pPr marL="0" indent="0">
              <a:buNone/>
            </a:pPr>
            <a:endParaRPr lang="en-IN" b="1" dirty="0"/>
          </a:p>
          <a:p>
            <a:r>
              <a:rPr lang="en-IN" b="1" dirty="0">
                <a:solidFill>
                  <a:srgbClr val="7030A0"/>
                </a:solidFill>
              </a:rPr>
              <a:t>Acute </a:t>
            </a:r>
            <a:r>
              <a:rPr lang="en-IN" b="1" dirty="0" smtClean="0">
                <a:solidFill>
                  <a:srgbClr val="7030A0"/>
                </a:solidFill>
              </a:rPr>
              <a:t>giardiasis:</a:t>
            </a:r>
            <a:endParaRPr lang="en-IN" b="1" dirty="0">
              <a:solidFill>
                <a:srgbClr val="7030A0"/>
              </a:solidFill>
            </a:endParaRPr>
          </a:p>
          <a:p>
            <a:pPr lvl="1"/>
            <a:r>
              <a:rPr lang="en-IN" dirty="0"/>
              <a:t>Incubation period varies from 1 week to 3 weeks</a:t>
            </a:r>
          </a:p>
          <a:p>
            <a:pPr lvl="1"/>
            <a:r>
              <a:rPr lang="en-IN" dirty="0"/>
              <a:t>Common symptoms - </a:t>
            </a:r>
            <a:r>
              <a:rPr lang="en-IN" dirty="0" smtClean="0"/>
              <a:t>diarrhoea, </a:t>
            </a:r>
            <a:r>
              <a:rPr lang="en-IN" dirty="0"/>
              <a:t>abdominal pain, bloating, belching</a:t>
            </a:r>
          </a:p>
          <a:p>
            <a:pPr lvl="1"/>
            <a:r>
              <a:rPr lang="en-IN" dirty="0" smtClean="0"/>
              <a:t>Diarrhoea </a:t>
            </a:r>
            <a:r>
              <a:rPr lang="en-IN" dirty="0"/>
              <a:t>is often foul smelling with fat, and mucus but no </a:t>
            </a:r>
            <a:r>
              <a:rPr lang="en-IN" dirty="0" smtClean="0"/>
              <a:t>blood</a:t>
            </a:r>
          </a:p>
          <a:p>
            <a:pPr marL="457200" lvl="1" indent="0">
              <a:buNone/>
            </a:pPr>
            <a:endParaRPr lang="en-IN" dirty="0"/>
          </a:p>
          <a:p>
            <a:r>
              <a:rPr lang="en-IN" b="1" dirty="0">
                <a:solidFill>
                  <a:srgbClr val="7030A0"/>
                </a:solidFill>
              </a:rPr>
              <a:t>Chronic giardiasis:</a:t>
            </a:r>
          </a:p>
          <a:p>
            <a:pPr lvl="1"/>
            <a:r>
              <a:rPr lang="en-IN" dirty="0"/>
              <a:t>Recurrent episodes of foul smelling </a:t>
            </a:r>
            <a:r>
              <a:rPr lang="en-IN" dirty="0" smtClean="0"/>
              <a:t>diarrhoea</a:t>
            </a:r>
            <a:endParaRPr lang="en-IN" dirty="0"/>
          </a:p>
          <a:p>
            <a:pPr lvl="1"/>
            <a:r>
              <a:rPr lang="en-IN" dirty="0"/>
              <a:t>Extraintestinal manifestations such as urticaria, anterior uveitis, salt and </a:t>
            </a:r>
            <a:r>
              <a:rPr lang="en-IN" dirty="0" smtClean="0"/>
              <a:t>pepper retinal changes, arthritis, myopathy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29498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4A9B35-E9B5-4BBE-AA65-E08821137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1BA843C-10CD-4F74-9321-6D23CB047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F237DEC-08EB-4B32-8A11-851865E10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Essentials of Medical Parasitology © 2018, Jaypee Brothers Medical Publishers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AE4162A-3CB9-4563-9F89-AF56FA659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6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08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462</Words>
  <Application>Microsoft Office PowerPoint</Application>
  <PresentationFormat>On-screen Show (4:3)</PresentationFormat>
  <Paragraphs>80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Flagellates—I (Intestinal and Genital)</vt:lpstr>
      <vt:lpstr>Learning objectives</vt:lpstr>
      <vt:lpstr>Classification of flagellates</vt:lpstr>
      <vt:lpstr>PowerPoint Presentation</vt:lpstr>
      <vt:lpstr>Morphology</vt:lpstr>
      <vt:lpstr>PowerPoint Presentation</vt:lpstr>
      <vt:lpstr>Pathogenicity</vt:lpstr>
      <vt:lpstr>Clinical features</vt:lpstr>
      <vt:lpstr>PowerPoint Presentation</vt:lpstr>
      <vt:lpstr>Cysts</vt:lpstr>
      <vt:lpstr>Trophozoites</vt:lpstr>
      <vt:lpstr>Entero-test </vt:lpstr>
      <vt:lpstr>PowerPoint Presentation</vt:lpstr>
      <vt:lpstr>TRICHOMONAS</vt:lpstr>
      <vt:lpstr>Morphology</vt:lpstr>
      <vt:lpstr>Life Cycle</vt:lpstr>
      <vt:lpstr>Clinical feature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Flagellates—I (Intestinal and Genital)</dc:title>
  <dc:creator>Aiims</dc:creator>
  <cp:lastModifiedBy>Aiims</cp:lastModifiedBy>
  <cp:revision>9</cp:revision>
  <dcterms:created xsi:type="dcterms:W3CDTF">2019-05-06T03:11:33Z</dcterms:created>
  <dcterms:modified xsi:type="dcterms:W3CDTF">2019-05-06T05:17:48Z</dcterms:modified>
</cp:coreProperties>
</file>