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257" r:id="rId2"/>
    <p:sldId id="258" r:id="rId3"/>
    <p:sldId id="558" r:id="rId4"/>
    <p:sldId id="559" r:id="rId5"/>
    <p:sldId id="560" r:id="rId6"/>
    <p:sldId id="570" r:id="rId7"/>
    <p:sldId id="575" r:id="rId8"/>
    <p:sldId id="576" r:id="rId9"/>
    <p:sldId id="571" r:id="rId10"/>
    <p:sldId id="572" r:id="rId11"/>
    <p:sldId id="573" r:id="rId12"/>
    <p:sldId id="574" r:id="rId13"/>
    <p:sldId id="563" r:id="rId14"/>
    <p:sldId id="565" r:id="rId15"/>
    <p:sldId id="533" r:id="rId16"/>
    <p:sldId id="550" r:id="rId17"/>
    <p:sldId id="549" r:id="rId18"/>
    <p:sldId id="542" r:id="rId19"/>
    <p:sldId id="551" r:id="rId20"/>
    <p:sldId id="270" r:id="rId21"/>
    <p:sldId id="271" r:id="rId22"/>
    <p:sldId id="272" r:id="rId23"/>
    <p:sldId id="273" r:id="rId24"/>
    <p:sldId id="274" r:id="rId25"/>
    <p:sldId id="275"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545" r:id="rId39"/>
    <p:sldId id="295" r:id="rId40"/>
    <p:sldId id="296" r:id="rId41"/>
    <p:sldId id="297" r:id="rId42"/>
    <p:sldId id="577" r:id="rId43"/>
    <p:sldId id="298" r:id="rId44"/>
    <p:sldId id="299" r:id="rId45"/>
    <p:sldId id="300" r:id="rId46"/>
    <p:sldId id="301" r:id="rId47"/>
    <p:sldId id="302" r:id="rId48"/>
    <p:sldId id="304" r:id="rId49"/>
    <p:sldId id="305" r:id="rId50"/>
    <p:sldId id="306" r:id="rId51"/>
    <p:sldId id="307" r:id="rId52"/>
    <p:sldId id="308" r:id="rId53"/>
    <p:sldId id="309" r:id="rId54"/>
    <p:sldId id="310" r:id="rId55"/>
    <p:sldId id="311" r:id="rId56"/>
    <p:sldId id="546" r:id="rId57"/>
    <p:sldId id="525" r:id="rId58"/>
    <p:sldId id="527" r:id="rId59"/>
    <p:sldId id="553" r:id="rId60"/>
    <p:sldId id="547" r:id="rId61"/>
    <p:sldId id="314" r:id="rId62"/>
    <p:sldId id="315" r:id="rId63"/>
    <p:sldId id="316" r:id="rId64"/>
    <p:sldId id="317" r:id="rId65"/>
    <p:sldId id="318"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80" y="2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F54726-9FB4-4A7F-ABE6-1DE53CA20DD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C206A1D-D1D6-4390-885D-AC63D99289D4}">
      <dgm:prSet phldrT="[Text]"/>
      <dgm:spPr/>
      <dgm:t>
        <a:bodyPr/>
        <a:lstStyle/>
        <a:p>
          <a:r>
            <a:rPr lang="en-US" dirty="0" smtClean="0"/>
            <a:t>Normal</a:t>
          </a:r>
          <a:endParaRPr lang="en-US" dirty="0"/>
        </a:p>
      </dgm:t>
    </dgm:pt>
    <dgm:pt modelId="{A8548542-154D-46D0-9E04-CCEDCD1CD1F9}" type="parTrans" cxnId="{80F69DC2-4F3F-40D2-9BC5-19C77100EB11}">
      <dgm:prSet/>
      <dgm:spPr/>
      <dgm:t>
        <a:bodyPr/>
        <a:lstStyle/>
        <a:p>
          <a:endParaRPr lang="en-US"/>
        </a:p>
      </dgm:t>
    </dgm:pt>
    <dgm:pt modelId="{BD6FC46C-4257-4C8E-B537-CD9599FCEC20}" type="sibTrans" cxnId="{80F69DC2-4F3F-40D2-9BC5-19C77100EB11}">
      <dgm:prSet/>
      <dgm:spPr/>
      <dgm:t>
        <a:bodyPr/>
        <a:lstStyle/>
        <a:p>
          <a:endParaRPr lang="en-US"/>
        </a:p>
      </dgm:t>
    </dgm:pt>
    <dgm:pt modelId="{997A9C88-15A0-4343-88C3-F04B9F973CC2}">
      <dgm:prSet phldrT="[Text]"/>
      <dgm:spPr/>
      <dgm:t>
        <a:bodyPr/>
        <a:lstStyle/>
        <a:p>
          <a:r>
            <a:rPr lang="en-US" dirty="0" smtClean="0"/>
            <a:t>Less than 150 mg/dL</a:t>
          </a:r>
          <a:endParaRPr lang="en-US" dirty="0"/>
        </a:p>
      </dgm:t>
    </dgm:pt>
    <dgm:pt modelId="{EC247801-7AB4-4BBE-97DC-17E1007F0444}" type="parTrans" cxnId="{DC31F205-5F14-4430-ABD2-5B11BB7E8483}">
      <dgm:prSet/>
      <dgm:spPr/>
      <dgm:t>
        <a:bodyPr/>
        <a:lstStyle/>
        <a:p>
          <a:endParaRPr lang="en-US"/>
        </a:p>
      </dgm:t>
    </dgm:pt>
    <dgm:pt modelId="{ED249A2C-C26E-40B8-804E-3AFE1DFA7C04}" type="sibTrans" cxnId="{DC31F205-5F14-4430-ABD2-5B11BB7E8483}">
      <dgm:prSet/>
      <dgm:spPr/>
      <dgm:t>
        <a:bodyPr/>
        <a:lstStyle/>
        <a:p>
          <a:endParaRPr lang="en-US"/>
        </a:p>
      </dgm:t>
    </dgm:pt>
    <dgm:pt modelId="{E25BBE94-7255-47F8-867D-4BA0FE257980}">
      <dgm:prSet phldrT="[Text]"/>
      <dgm:spPr/>
      <dgm:t>
        <a:bodyPr/>
        <a:lstStyle/>
        <a:p>
          <a:r>
            <a:rPr lang="en-US" dirty="0" smtClean="0"/>
            <a:t>Borderline High</a:t>
          </a:r>
          <a:endParaRPr lang="en-US" dirty="0"/>
        </a:p>
      </dgm:t>
    </dgm:pt>
    <dgm:pt modelId="{B703FB42-5B30-45BD-A386-517CE2C56405}" type="parTrans" cxnId="{4B551CA6-3A40-4782-9F95-5661C642964E}">
      <dgm:prSet/>
      <dgm:spPr/>
      <dgm:t>
        <a:bodyPr/>
        <a:lstStyle/>
        <a:p>
          <a:endParaRPr lang="en-US"/>
        </a:p>
      </dgm:t>
    </dgm:pt>
    <dgm:pt modelId="{5429C3C4-6FB8-4AA6-865E-7E5449AE4295}" type="sibTrans" cxnId="{4B551CA6-3A40-4782-9F95-5661C642964E}">
      <dgm:prSet/>
      <dgm:spPr/>
      <dgm:t>
        <a:bodyPr/>
        <a:lstStyle/>
        <a:p>
          <a:endParaRPr lang="en-US"/>
        </a:p>
      </dgm:t>
    </dgm:pt>
    <dgm:pt modelId="{CC749E06-DCD1-4D64-8CA9-46EDFC677F60}">
      <dgm:prSet phldrT="[Text]"/>
      <dgm:spPr/>
      <dgm:t>
        <a:bodyPr/>
        <a:lstStyle/>
        <a:p>
          <a:r>
            <a:rPr lang="en-US" dirty="0" smtClean="0"/>
            <a:t>500+ mg/dL</a:t>
          </a:r>
          <a:endParaRPr lang="en-US" dirty="0"/>
        </a:p>
      </dgm:t>
    </dgm:pt>
    <dgm:pt modelId="{3E685072-BBA0-4A39-B05E-82BA16014FDD}" type="parTrans" cxnId="{442B8D79-3C65-45AD-985D-CCCD5DEFA9E7}">
      <dgm:prSet/>
      <dgm:spPr/>
      <dgm:t>
        <a:bodyPr/>
        <a:lstStyle/>
        <a:p>
          <a:endParaRPr lang="en-US"/>
        </a:p>
      </dgm:t>
    </dgm:pt>
    <dgm:pt modelId="{07012285-4D9B-4796-8E60-79A0F1456454}" type="sibTrans" cxnId="{442B8D79-3C65-45AD-985D-CCCD5DEFA9E7}">
      <dgm:prSet/>
      <dgm:spPr/>
      <dgm:t>
        <a:bodyPr/>
        <a:lstStyle/>
        <a:p>
          <a:endParaRPr lang="en-US"/>
        </a:p>
      </dgm:t>
    </dgm:pt>
    <dgm:pt modelId="{639F84ED-36C5-492E-BCDA-7CA8A1EDAC60}">
      <dgm:prSet phldrT="[Text]"/>
      <dgm:spPr/>
      <dgm:t>
        <a:bodyPr/>
        <a:lstStyle/>
        <a:p>
          <a:r>
            <a:rPr lang="en-US" dirty="0" smtClean="0"/>
            <a:t>High</a:t>
          </a:r>
          <a:endParaRPr lang="en-US" dirty="0"/>
        </a:p>
      </dgm:t>
    </dgm:pt>
    <dgm:pt modelId="{81D322C7-1222-4DF9-A50A-8C9AC2EEE7C4}" type="parTrans" cxnId="{9F7DFE2F-CE2E-4A21-BBBA-3E3BB58ED0B1}">
      <dgm:prSet/>
      <dgm:spPr/>
      <dgm:t>
        <a:bodyPr/>
        <a:lstStyle/>
        <a:p>
          <a:endParaRPr lang="en-US"/>
        </a:p>
      </dgm:t>
    </dgm:pt>
    <dgm:pt modelId="{CB1B1B98-BA19-49B9-AD66-60781E0EF7A8}" type="sibTrans" cxnId="{9F7DFE2F-CE2E-4A21-BBBA-3E3BB58ED0B1}">
      <dgm:prSet/>
      <dgm:spPr/>
      <dgm:t>
        <a:bodyPr/>
        <a:lstStyle/>
        <a:p>
          <a:endParaRPr lang="en-US"/>
        </a:p>
      </dgm:t>
    </dgm:pt>
    <dgm:pt modelId="{48CC6336-4EA6-4127-B4DF-D896BDD835C8}">
      <dgm:prSet phldrT="[Text]"/>
      <dgm:spPr/>
      <dgm:t>
        <a:bodyPr/>
        <a:lstStyle/>
        <a:p>
          <a:r>
            <a:rPr lang="en-US" dirty="0" smtClean="0"/>
            <a:t>Very High</a:t>
          </a:r>
          <a:endParaRPr lang="en-US" dirty="0"/>
        </a:p>
      </dgm:t>
    </dgm:pt>
    <dgm:pt modelId="{E0128612-99FD-4DB9-A0EC-F0935F296479}" type="parTrans" cxnId="{7929934F-62AE-44EA-8B20-0ACCA4236E13}">
      <dgm:prSet/>
      <dgm:spPr/>
      <dgm:t>
        <a:bodyPr/>
        <a:lstStyle/>
        <a:p>
          <a:endParaRPr lang="en-US"/>
        </a:p>
      </dgm:t>
    </dgm:pt>
    <dgm:pt modelId="{1A70DCE0-DB80-48EB-B212-2F470F1ABDBD}" type="sibTrans" cxnId="{7929934F-62AE-44EA-8B20-0ACCA4236E13}">
      <dgm:prSet/>
      <dgm:spPr/>
      <dgm:t>
        <a:bodyPr/>
        <a:lstStyle/>
        <a:p>
          <a:endParaRPr lang="en-US"/>
        </a:p>
      </dgm:t>
    </dgm:pt>
    <dgm:pt modelId="{D6E85BF4-0A9B-4361-980C-5DE6FA468894}">
      <dgm:prSet phldrT="[Text]"/>
      <dgm:spPr/>
      <dgm:t>
        <a:bodyPr/>
        <a:lstStyle/>
        <a:p>
          <a:r>
            <a:rPr lang="en-US" dirty="0" smtClean="0"/>
            <a:t>150-199 mg/dL</a:t>
          </a:r>
          <a:endParaRPr lang="en-US" dirty="0"/>
        </a:p>
      </dgm:t>
    </dgm:pt>
    <dgm:pt modelId="{0B73097A-AFF5-450A-B7A7-E99E4A7C78C2}" type="parTrans" cxnId="{0C3B92A5-77F2-4F56-BAEF-338380E2F9FD}">
      <dgm:prSet/>
      <dgm:spPr/>
      <dgm:t>
        <a:bodyPr/>
        <a:lstStyle/>
        <a:p>
          <a:endParaRPr lang="en-US"/>
        </a:p>
      </dgm:t>
    </dgm:pt>
    <dgm:pt modelId="{B9DC11E8-1067-4C85-964F-8143F6E1C532}" type="sibTrans" cxnId="{0C3B92A5-77F2-4F56-BAEF-338380E2F9FD}">
      <dgm:prSet/>
      <dgm:spPr/>
      <dgm:t>
        <a:bodyPr/>
        <a:lstStyle/>
        <a:p>
          <a:endParaRPr lang="en-US"/>
        </a:p>
      </dgm:t>
    </dgm:pt>
    <dgm:pt modelId="{3591C5C6-DEF8-44CC-B8C0-13E1EE602254}">
      <dgm:prSet phldrT="[Text]"/>
      <dgm:spPr/>
      <dgm:t>
        <a:bodyPr/>
        <a:lstStyle/>
        <a:p>
          <a:r>
            <a:rPr lang="en-US" dirty="0" smtClean="0"/>
            <a:t>200-499 mg/dL</a:t>
          </a:r>
          <a:endParaRPr lang="en-US" dirty="0"/>
        </a:p>
      </dgm:t>
    </dgm:pt>
    <dgm:pt modelId="{4C96D4F8-CB19-4AA6-81EE-FA2D85CC1634}" type="parTrans" cxnId="{986E4338-168C-46D3-ABB3-DF08138BA472}">
      <dgm:prSet/>
      <dgm:spPr/>
      <dgm:t>
        <a:bodyPr/>
        <a:lstStyle/>
        <a:p>
          <a:endParaRPr lang="en-US"/>
        </a:p>
      </dgm:t>
    </dgm:pt>
    <dgm:pt modelId="{64C69AE2-50F2-4A98-B3D4-24AAF85D11C6}" type="sibTrans" cxnId="{986E4338-168C-46D3-ABB3-DF08138BA472}">
      <dgm:prSet/>
      <dgm:spPr/>
      <dgm:t>
        <a:bodyPr/>
        <a:lstStyle/>
        <a:p>
          <a:endParaRPr lang="en-US"/>
        </a:p>
      </dgm:t>
    </dgm:pt>
    <dgm:pt modelId="{B312321B-11D3-40E6-8CAA-D553D843E583}" type="pres">
      <dgm:prSet presAssocID="{B0F54726-9FB4-4A7F-ABE6-1DE53CA20DDB}" presName="linear" presStyleCnt="0">
        <dgm:presLayoutVars>
          <dgm:animLvl val="lvl"/>
          <dgm:resizeHandles val="exact"/>
        </dgm:presLayoutVars>
      </dgm:prSet>
      <dgm:spPr/>
      <dgm:t>
        <a:bodyPr/>
        <a:lstStyle/>
        <a:p>
          <a:endParaRPr lang="en-US"/>
        </a:p>
      </dgm:t>
    </dgm:pt>
    <dgm:pt modelId="{376F2931-EF58-4978-AE44-771896EBDF91}" type="pres">
      <dgm:prSet presAssocID="{0C206A1D-D1D6-4390-885D-AC63D99289D4}" presName="parentText" presStyleLbl="node1" presStyleIdx="0" presStyleCnt="4">
        <dgm:presLayoutVars>
          <dgm:chMax val="0"/>
          <dgm:bulletEnabled val="1"/>
        </dgm:presLayoutVars>
      </dgm:prSet>
      <dgm:spPr/>
      <dgm:t>
        <a:bodyPr/>
        <a:lstStyle/>
        <a:p>
          <a:endParaRPr lang="en-US"/>
        </a:p>
      </dgm:t>
    </dgm:pt>
    <dgm:pt modelId="{AEE2D510-BDE8-4223-95DF-C7D80C3367F5}" type="pres">
      <dgm:prSet presAssocID="{0C206A1D-D1D6-4390-885D-AC63D99289D4}" presName="childText" presStyleLbl="revTx" presStyleIdx="0" presStyleCnt="4">
        <dgm:presLayoutVars>
          <dgm:bulletEnabled val="1"/>
        </dgm:presLayoutVars>
      </dgm:prSet>
      <dgm:spPr/>
      <dgm:t>
        <a:bodyPr/>
        <a:lstStyle/>
        <a:p>
          <a:endParaRPr lang="en-US"/>
        </a:p>
      </dgm:t>
    </dgm:pt>
    <dgm:pt modelId="{F8CD5719-9662-4CD7-9FF4-39BD67B7EB6A}" type="pres">
      <dgm:prSet presAssocID="{E25BBE94-7255-47F8-867D-4BA0FE257980}" presName="parentText" presStyleLbl="node1" presStyleIdx="1" presStyleCnt="4">
        <dgm:presLayoutVars>
          <dgm:chMax val="0"/>
          <dgm:bulletEnabled val="1"/>
        </dgm:presLayoutVars>
      </dgm:prSet>
      <dgm:spPr/>
      <dgm:t>
        <a:bodyPr/>
        <a:lstStyle/>
        <a:p>
          <a:endParaRPr lang="en-US"/>
        </a:p>
      </dgm:t>
    </dgm:pt>
    <dgm:pt modelId="{6C5CCB27-C032-4A62-BEE2-68CD246B1E09}" type="pres">
      <dgm:prSet presAssocID="{E25BBE94-7255-47F8-867D-4BA0FE257980}" presName="childText" presStyleLbl="revTx" presStyleIdx="1" presStyleCnt="4">
        <dgm:presLayoutVars>
          <dgm:bulletEnabled val="1"/>
        </dgm:presLayoutVars>
      </dgm:prSet>
      <dgm:spPr/>
      <dgm:t>
        <a:bodyPr/>
        <a:lstStyle/>
        <a:p>
          <a:endParaRPr lang="en-US"/>
        </a:p>
      </dgm:t>
    </dgm:pt>
    <dgm:pt modelId="{AC27B729-66B2-4E8B-B623-5AD5B6837B9B}" type="pres">
      <dgm:prSet presAssocID="{639F84ED-36C5-492E-BCDA-7CA8A1EDAC60}" presName="parentText" presStyleLbl="node1" presStyleIdx="2" presStyleCnt="4">
        <dgm:presLayoutVars>
          <dgm:chMax val="0"/>
          <dgm:bulletEnabled val="1"/>
        </dgm:presLayoutVars>
      </dgm:prSet>
      <dgm:spPr/>
      <dgm:t>
        <a:bodyPr/>
        <a:lstStyle/>
        <a:p>
          <a:endParaRPr lang="en-US"/>
        </a:p>
      </dgm:t>
    </dgm:pt>
    <dgm:pt modelId="{50785637-59C7-469A-97BC-E3862B4C9906}" type="pres">
      <dgm:prSet presAssocID="{639F84ED-36C5-492E-BCDA-7CA8A1EDAC60}" presName="childText" presStyleLbl="revTx" presStyleIdx="2" presStyleCnt="4">
        <dgm:presLayoutVars>
          <dgm:bulletEnabled val="1"/>
        </dgm:presLayoutVars>
      </dgm:prSet>
      <dgm:spPr/>
      <dgm:t>
        <a:bodyPr/>
        <a:lstStyle/>
        <a:p>
          <a:endParaRPr lang="en-US"/>
        </a:p>
      </dgm:t>
    </dgm:pt>
    <dgm:pt modelId="{C09B0E64-1FBF-4835-BA2E-EFE28E1E0BCF}" type="pres">
      <dgm:prSet presAssocID="{48CC6336-4EA6-4127-B4DF-D896BDD835C8}" presName="parentText" presStyleLbl="node1" presStyleIdx="3" presStyleCnt="4">
        <dgm:presLayoutVars>
          <dgm:chMax val="0"/>
          <dgm:bulletEnabled val="1"/>
        </dgm:presLayoutVars>
      </dgm:prSet>
      <dgm:spPr/>
      <dgm:t>
        <a:bodyPr/>
        <a:lstStyle/>
        <a:p>
          <a:endParaRPr lang="en-US"/>
        </a:p>
      </dgm:t>
    </dgm:pt>
    <dgm:pt modelId="{9F5F97F0-2612-41DD-B2E0-7BF71DA06D8E}" type="pres">
      <dgm:prSet presAssocID="{48CC6336-4EA6-4127-B4DF-D896BDD835C8}" presName="childText" presStyleLbl="revTx" presStyleIdx="3" presStyleCnt="4">
        <dgm:presLayoutVars>
          <dgm:bulletEnabled val="1"/>
        </dgm:presLayoutVars>
      </dgm:prSet>
      <dgm:spPr/>
      <dgm:t>
        <a:bodyPr/>
        <a:lstStyle/>
        <a:p>
          <a:endParaRPr lang="en-US"/>
        </a:p>
      </dgm:t>
    </dgm:pt>
  </dgm:ptLst>
  <dgm:cxnLst>
    <dgm:cxn modelId="{986E4338-168C-46D3-ABB3-DF08138BA472}" srcId="{639F84ED-36C5-492E-BCDA-7CA8A1EDAC60}" destId="{3591C5C6-DEF8-44CC-B8C0-13E1EE602254}" srcOrd="0" destOrd="0" parTransId="{4C96D4F8-CB19-4AA6-81EE-FA2D85CC1634}" sibTransId="{64C69AE2-50F2-4A98-B3D4-24AAF85D11C6}"/>
    <dgm:cxn modelId="{01643D51-443C-43F2-B903-AFFCD0C94DBE}" type="presOf" srcId="{997A9C88-15A0-4343-88C3-F04B9F973CC2}" destId="{AEE2D510-BDE8-4223-95DF-C7D80C3367F5}" srcOrd="0" destOrd="0" presId="urn:microsoft.com/office/officeart/2005/8/layout/vList2"/>
    <dgm:cxn modelId="{1385F725-54AF-41E1-A012-E8F33F381315}" type="presOf" srcId="{3591C5C6-DEF8-44CC-B8C0-13E1EE602254}" destId="{50785637-59C7-469A-97BC-E3862B4C9906}" srcOrd="0" destOrd="0" presId="urn:microsoft.com/office/officeart/2005/8/layout/vList2"/>
    <dgm:cxn modelId="{11B53B37-5109-4F17-994A-3A718BDB5F16}" type="presOf" srcId="{E25BBE94-7255-47F8-867D-4BA0FE257980}" destId="{F8CD5719-9662-4CD7-9FF4-39BD67B7EB6A}" srcOrd="0" destOrd="0" presId="urn:microsoft.com/office/officeart/2005/8/layout/vList2"/>
    <dgm:cxn modelId="{80F69DC2-4F3F-40D2-9BC5-19C77100EB11}" srcId="{B0F54726-9FB4-4A7F-ABE6-1DE53CA20DDB}" destId="{0C206A1D-D1D6-4390-885D-AC63D99289D4}" srcOrd="0" destOrd="0" parTransId="{A8548542-154D-46D0-9E04-CCEDCD1CD1F9}" sibTransId="{BD6FC46C-4257-4C8E-B537-CD9599FCEC20}"/>
    <dgm:cxn modelId="{7929934F-62AE-44EA-8B20-0ACCA4236E13}" srcId="{B0F54726-9FB4-4A7F-ABE6-1DE53CA20DDB}" destId="{48CC6336-4EA6-4127-B4DF-D896BDD835C8}" srcOrd="3" destOrd="0" parTransId="{E0128612-99FD-4DB9-A0EC-F0935F296479}" sibTransId="{1A70DCE0-DB80-48EB-B212-2F470F1ABDBD}"/>
    <dgm:cxn modelId="{0C3B92A5-77F2-4F56-BAEF-338380E2F9FD}" srcId="{E25BBE94-7255-47F8-867D-4BA0FE257980}" destId="{D6E85BF4-0A9B-4361-980C-5DE6FA468894}" srcOrd="0" destOrd="0" parTransId="{0B73097A-AFF5-450A-B7A7-E99E4A7C78C2}" sibTransId="{B9DC11E8-1067-4C85-964F-8143F6E1C532}"/>
    <dgm:cxn modelId="{9F7DFE2F-CE2E-4A21-BBBA-3E3BB58ED0B1}" srcId="{B0F54726-9FB4-4A7F-ABE6-1DE53CA20DDB}" destId="{639F84ED-36C5-492E-BCDA-7CA8A1EDAC60}" srcOrd="2" destOrd="0" parTransId="{81D322C7-1222-4DF9-A50A-8C9AC2EEE7C4}" sibTransId="{CB1B1B98-BA19-49B9-AD66-60781E0EF7A8}"/>
    <dgm:cxn modelId="{6260DF87-8AB2-48E9-A893-F5C834CD3897}" type="presOf" srcId="{CC749E06-DCD1-4D64-8CA9-46EDFC677F60}" destId="{9F5F97F0-2612-41DD-B2E0-7BF71DA06D8E}" srcOrd="0" destOrd="0" presId="urn:microsoft.com/office/officeart/2005/8/layout/vList2"/>
    <dgm:cxn modelId="{DC31F205-5F14-4430-ABD2-5B11BB7E8483}" srcId="{0C206A1D-D1D6-4390-885D-AC63D99289D4}" destId="{997A9C88-15A0-4343-88C3-F04B9F973CC2}" srcOrd="0" destOrd="0" parTransId="{EC247801-7AB4-4BBE-97DC-17E1007F0444}" sibTransId="{ED249A2C-C26E-40B8-804E-3AFE1DFA7C04}"/>
    <dgm:cxn modelId="{3613A2E4-0B66-4082-89DD-E4645A8B25D8}" type="presOf" srcId="{0C206A1D-D1D6-4390-885D-AC63D99289D4}" destId="{376F2931-EF58-4978-AE44-771896EBDF91}" srcOrd="0" destOrd="0" presId="urn:microsoft.com/office/officeart/2005/8/layout/vList2"/>
    <dgm:cxn modelId="{4B551CA6-3A40-4782-9F95-5661C642964E}" srcId="{B0F54726-9FB4-4A7F-ABE6-1DE53CA20DDB}" destId="{E25BBE94-7255-47F8-867D-4BA0FE257980}" srcOrd="1" destOrd="0" parTransId="{B703FB42-5B30-45BD-A386-517CE2C56405}" sibTransId="{5429C3C4-6FB8-4AA6-865E-7E5449AE4295}"/>
    <dgm:cxn modelId="{9828CC71-76A3-454A-A936-302D18923DEB}" type="presOf" srcId="{48CC6336-4EA6-4127-B4DF-D896BDD835C8}" destId="{C09B0E64-1FBF-4835-BA2E-EFE28E1E0BCF}" srcOrd="0" destOrd="0" presId="urn:microsoft.com/office/officeart/2005/8/layout/vList2"/>
    <dgm:cxn modelId="{442B8D79-3C65-45AD-985D-CCCD5DEFA9E7}" srcId="{48CC6336-4EA6-4127-B4DF-D896BDD835C8}" destId="{CC749E06-DCD1-4D64-8CA9-46EDFC677F60}" srcOrd="0" destOrd="0" parTransId="{3E685072-BBA0-4A39-B05E-82BA16014FDD}" sibTransId="{07012285-4D9B-4796-8E60-79A0F1456454}"/>
    <dgm:cxn modelId="{6D594A2E-CE10-425E-B038-C77AE1DA9E53}" type="presOf" srcId="{639F84ED-36C5-492E-BCDA-7CA8A1EDAC60}" destId="{AC27B729-66B2-4E8B-B623-5AD5B6837B9B}" srcOrd="0" destOrd="0" presId="urn:microsoft.com/office/officeart/2005/8/layout/vList2"/>
    <dgm:cxn modelId="{CD360C39-DFA4-41F5-BB5E-E349BD2C13F0}" type="presOf" srcId="{D6E85BF4-0A9B-4361-980C-5DE6FA468894}" destId="{6C5CCB27-C032-4A62-BEE2-68CD246B1E09}" srcOrd="0" destOrd="0" presId="urn:microsoft.com/office/officeart/2005/8/layout/vList2"/>
    <dgm:cxn modelId="{696DE1A5-B4C5-4997-BCB0-D73B332E4C0C}" type="presOf" srcId="{B0F54726-9FB4-4A7F-ABE6-1DE53CA20DDB}" destId="{B312321B-11D3-40E6-8CAA-D553D843E583}" srcOrd="0" destOrd="0" presId="urn:microsoft.com/office/officeart/2005/8/layout/vList2"/>
    <dgm:cxn modelId="{FA737129-0B42-4494-80F8-1EB6079B6139}" type="presParOf" srcId="{B312321B-11D3-40E6-8CAA-D553D843E583}" destId="{376F2931-EF58-4978-AE44-771896EBDF91}" srcOrd="0" destOrd="0" presId="urn:microsoft.com/office/officeart/2005/8/layout/vList2"/>
    <dgm:cxn modelId="{2DA314A0-7CAA-42DE-BEA8-965F7B50D858}" type="presParOf" srcId="{B312321B-11D3-40E6-8CAA-D553D843E583}" destId="{AEE2D510-BDE8-4223-95DF-C7D80C3367F5}" srcOrd="1" destOrd="0" presId="urn:microsoft.com/office/officeart/2005/8/layout/vList2"/>
    <dgm:cxn modelId="{AF6A06E0-5538-4F92-9E8B-24E502EE6A68}" type="presParOf" srcId="{B312321B-11D3-40E6-8CAA-D553D843E583}" destId="{F8CD5719-9662-4CD7-9FF4-39BD67B7EB6A}" srcOrd="2" destOrd="0" presId="urn:microsoft.com/office/officeart/2005/8/layout/vList2"/>
    <dgm:cxn modelId="{BE5CB640-E651-42DA-95FA-189D3F5727D2}" type="presParOf" srcId="{B312321B-11D3-40E6-8CAA-D553D843E583}" destId="{6C5CCB27-C032-4A62-BEE2-68CD246B1E09}" srcOrd="3" destOrd="0" presId="urn:microsoft.com/office/officeart/2005/8/layout/vList2"/>
    <dgm:cxn modelId="{A7A5E67C-CC29-4788-A546-E505C5BF076B}" type="presParOf" srcId="{B312321B-11D3-40E6-8CAA-D553D843E583}" destId="{AC27B729-66B2-4E8B-B623-5AD5B6837B9B}" srcOrd="4" destOrd="0" presId="urn:microsoft.com/office/officeart/2005/8/layout/vList2"/>
    <dgm:cxn modelId="{FBF9938A-09A9-469A-8660-7F22303F2925}" type="presParOf" srcId="{B312321B-11D3-40E6-8CAA-D553D843E583}" destId="{50785637-59C7-469A-97BC-E3862B4C9906}" srcOrd="5" destOrd="0" presId="urn:microsoft.com/office/officeart/2005/8/layout/vList2"/>
    <dgm:cxn modelId="{667BD215-F803-4F67-BBE3-B962DF8EAA27}" type="presParOf" srcId="{B312321B-11D3-40E6-8CAA-D553D843E583}" destId="{C09B0E64-1FBF-4835-BA2E-EFE28E1E0BCF}" srcOrd="6" destOrd="0" presId="urn:microsoft.com/office/officeart/2005/8/layout/vList2"/>
    <dgm:cxn modelId="{ACCAF728-2BB5-42F7-82BE-30C97FD7B49C}" type="presParOf" srcId="{B312321B-11D3-40E6-8CAA-D553D843E583}" destId="{9F5F97F0-2612-41DD-B2E0-7BF71DA06D8E}"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DCDF5E-B0A1-4745-9197-5BA217A2629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F2B99B0-5B7B-4F0E-813C-1015EA3CC2E6}">
      <dgm:prSet phldrT="[Text]"/>
      <dgm:spPr/>
      <dgm:t>
        <a:bodyPr/>
        <a:lstStyle/>
        <a:p>
          <a:pPr algn="ctr"/>
          <a:r>
            <a:rPr lang="en-US" dirty="0" smtClean="0"/>
            <a:t>Normal</a:t>
          </a:r>
          <a:endParaRPr lang="en-US" dirty="0"/>
        </a:p>
      </dgm:t>
    </dgm:pt>
    <dgm:pt modelId="{D290CCEC-F6B5-47B5-BEBE-5EA79D04DCAB}" type="parTrans" cxnId="{255633C4-2B26-494C-AA10-A3C90D1DA13A}">
      <dgm:prSet/>
      <dgm:spPr/>
      <dgm:t>
        <a:bodyPr/>
        <a:lstStyle/>
        <a:p>
          <a:endParaRPr lang="en-US"/>
        </a:p>
      </dgm:t>
    </dgm:pt>
    <dgm:pt modelId="{52322873-62D4-4246-9669-EBA22393CB5B}" type="sibTrans" cxnId="{255633C4-2B26-494C-AA10-A3C90D1DA13A}">
      <dgm:prSet/>
      <dgm:spPr/>
      <dgm:t>
        <a:bodyPr/>
        <a:lstStyle/>
        <a:p>
          <a:endParaRPr lang="en-US"/>
        </a:p>
      </dgm:t>
    </dgm:pt>
    <dgm:pt modelId="{B54C45A1-D8A9-4934-A17B-D22DBE73CEA3}">
      <dgm:prSet phldrT="[Text]" custT="1"/>
      <dgm:spPr/>
      <dgm:t>
        <a:bodyPr/>
        <a:lstStyle/>
        <a:p>
          <a:pPr algn="ctr"/>
          <a:r>
            <a:rPr lang="en-US" sz="4000" dirty="0" smtClean="0"/>
            <a:t>Less than 200 mg/dL</a:t>
          </a:r>
          <a:endParaRPr lang="en-US" sz="4000" dirty="0"/>
        </a:p>
      </dgm:t>
    </dgm:pt>
    <dgm:pt modelId="{1D50F3D4-AA2A-47BD-94B6-31E988B93C6E}" type="parTrans" cxnId="{03CDEB88-2090-4C67-B5DC-CA247AEB8E8B}">
      <dgm:prSet/>
      <dgm:spPr/>
      <dgm:t>
        <a:bodyPr/>
        <a:lstStyle/>
        <a:p>
          <a:endParaRPr lang="en-US"/>
        </a:p>
      </dgm:t>
    </dgm:pt>
    <dgm:pt modelId="{93A73A36-5E3B-4592-BCB0-2E3BBECF048A}" type="sibTrans" cxnId="{03CDEB88-2090-4C67-B5DC-CA247AEB8E8B}">
      <dgm:prSet/>
      <dgm:spPr/>
      <dgm:t>
        <a:bodyPr/>
        <a:lstStyle/>
        <a:p>
          <a:endParaRPr lang="en-US"/>
        </a:p>
      </dgm:t>
    </dgm:pt>
    <dgm:pt modelId="{42DC8097-2112-44C1-AFA4-4CF094AACFD0}">
      <dgm:prSet phldrT="[Text]"/>
      <dgm:spPr/>
      <dgm:t>
        <a:bodyPr/>
        <a:lstStyle/>
        <a:p>
          <a:pPr algn="ctr"/>
          <a:r>
            <a:rPr lang="en-US" dirty="0" smtClean="0"/>
            <a:t>Borderline High</a:t>
          </a:r>
          <a:endParaRPr lang="en-US" dirty="0"/>
        </a:p>
      </dgm:t>
    </dgm:pt>
    <dgm:pt modelId="{4D61D155-7243-47D0-8C77-0CEC02B28E38}" type="parTrans" cxnId="{4E34253C-D5AA-4F87-86BB-279B69186047}">
      <dgm:prSet/>
      <dgm:spPr/>
      <dgm:t>
        <a:bodyPr/>
        <a:lstStyle/>
        <a:p>
          <a:endParaRPr lang="en-US"/>
        </a:p>
      </dgm:t>
    </dgm:pt>
    <dgm:pt modelId="{E3E40550-C042-442B-9A43-0DB79759E28D}" type="sibTrans" cxnId="{4E34253C-D5AA-4F87-86BB-279B69186047}">
      <dgm:prSet/>
      <dgm:spPr/>
      <dgm:t>
        <a:bodyPr/>
        <a:lstStyle/>
        <a:p>
          <a:endParaRPr lang="en-US"/>
        </a:p>
      </dgm:t>
    </dgm:pt>
    <dgm:pt modelId="{42A5F6FE-C400-43A3-AB56-B390B0732A58}">
      <dgm:prSet phldrT="[Text]"/>
      <dgm:spPr/>
      <dgm:t>
        <a:bodyPr/>
        <a:lstStyle/>
        <a:p>
          <a:endParaRPr lang="en-US" dirty="0"/>
        </a:p>
      </dgm:t>
    </dgm:pt>
    <dgm:pt modelId="{FC336A69-5046-4926-8EB9-1CF2E61FB909}" type="parTrans" cxnId="{845497D9-F23A-4170-B49D-5A4B040B3F43}">
      <dgm:prSet/>
      <dgm:spPr/>
      <dgm:t>
        <a:bodyPr/>
        <a:lstStyle/>
        <a:p>
          <a:endParaRPr lang="en-US"/>
        </a:p>
      </dgm:t>
    </dgm:pt>
    <dgm:pt modelId="{081AD492-04EB-42F2-96B1-FE514C2216A4}" type="sibTrans" cxnId="{845497D9-F23A-4170-B49D-5A4B040B3F43}">
      <dgm:prSet/>
      <dgm:spPr/>
      <dgm:t>
        <a:bodyPr/>
        <a:lstStyle/>
        <a:p>
          <a:endParaRPr lang="en-US"/>
        </a:p>
      </dgm:t>
    </dgm:pt>
    <dgm:pt modelId="{C3488057-829E-497B-BB19-FA678473387B}">
      <dgm:prSet phldrT="[Text]"/>
      <dgm:spPr/>
      <dgm:t>
        <a:bodyPr/>
        <a:lstStyle/>
        <a:p>
          <a:pPr algn="ctr"/>
          <a:r>
            <a:rPr lang="en-US" dirty="0" smtClean="0"/>
            <a:t>High</a:t>
          </a:r>
          <a:endParaRPr lang="en-US" dirty="0"/>
        </a:p>
      </dgm:t>
    </dgm:pt>
    <dgm:pt modelId="{6776F9E7-57BB-46E2-B35E-4EEDAC7C9D21}" type="parTrans" cxnId="{67DABF13-A8C7-40A5-A991-D128B43C0C47}">
      <dgm:prSet/>
      <dgm:spPr/>
      <dgm:t>
        <a:bodyPr/>
        <a:lstStyle/>
        <a:p>
          <a:endParaRPr lang="en-US"/>
        </a:p>
      </dgm:t>
    </dgm:pt>
    <dgm:pt modelId="{3D43C0FF-E4F5-4EBE-A36B-304BEB70F464}" type="sibTrans" cxnId="{67DABF13-A8C7-40A5-A991-D128B43C0C47}">
      <dgm:prSet/>
      <dgm:spPr/>
      <dgm:t>
        <a:bodyPr/>
        <a:lstStyle/>
        <a:p>
          <a:endParaRPr lang="en-US"/>
        </a:p>
      </dgm:t>
    </dgm:pt>
    <dgm:pt modelId="{099BD8CB-6B1E-4ADB-8F4D-C43F4480A2B7}">
      <dgm:prSet phldrT="[Text]" custT="1"/>
      <dgm:spPr/>
      <dgm:t>
        <a:bodyPr/>
        <a:lstStyle/>
        <a:p>
          <a:pPr algn="ctr"/>
          <a:r>
            <a:rPr lang="en-US" sz="4400" dirty="0" smtClean="0"/>
            <a:t>240 mg/dL or higher</a:t>
          </a:r>
          <a:endParaRPr lang="en-US" sz="4400" dirty="0"/>
        </a:p>
      </dgm:t>
    </dgm:pt>
    <dgm:pt modelId="{6236097C-11D0-4FC6-B182-314F660666C9}" type="parTrans" cxnId="{E725135C-7639-4461-8A2C-73E6B01E1B9A}">
      <dgm:prSet/>
      <dgm:spPr/>
      <dgm:t>
        <a:bodyPr/>
        <a:lstStyle/>
        <a:p>
          <a:endParaRPr lang="en-US"/>
        </a:p>
      </dgm:t>
    </dgm:pt>
    <dgm:pt modelId="{084E10CC-C3BC-4BA6-A88C-044A07AEF077}" type="sibTrans" cxnId="{E725135C-7639-4461-8A2C-73E6B01E1B9A}">
      <dgm:prSet/>
      <dgm:spPr/>
      <dgm:t>
        <a:bodyPr/>
        <a:lstStyle/>
        <a:p>
          <a:endParaRPr lang="en-US"/>
        </a:p>
      </dgm:t>
    </dgm:pt>
    <dgm:pt modelId="{C2B7BDBD-D9AF-4653-B869-F145605E1ED7}" type="pres">
      <dgm:prSet presAssocID="{3FDCDF5E-B0A1-4745-9197-5BA217A26297}" presName="linear" presStyleCnt="0">
        <dgm:presLayoutVars>
          <dgm:animLvl val="lvl"/>
          <dgm:resizeHandles val="exact"/>
        </dgm:presLayoutVars>
      </dgm:prSet>
      <dgm:spPr/>
      <dgm:t>
        <a:bodyPr/>
        <a:lstStyle/>
        <a:p>
          <a:endParaRPr lang="en-US"/>
        </a:p>
      </dgm:t>
    </dgm:pt>
    <dgm:pt modelId="{F3D9C388-A4D2-4A6A-887D-E32754E92B3D}" type="pres">
      <dgm:prSet presAssocID="{AF2B99B0-5B7B-4F0E-813C-1015EA3CC2E6}" presName="parentText" presStyleLbl="node1" presStyleIdx="0" presStyleCnt="3">
        <dgm:presLayoutVars>
          <dgm:chMax val="0"/>
          <dgm:bulletEnabled val="1"/>
        </dgm:presLayoutVars>
      </dgm:prSet>
      <dgm:spPr/>
      <dgm:t>
        <a:bodyPr/>
        <a:lstStyle/>
        <a:p>
          <a:endParaRPr lang="en-US"/>
        </a:p>
      </dgm:t>
    </dgm:pt>
    <dgm:pt modelId="{93A3D299-8F7D-4C03-AA3D-4F5A9A10D82F}" type="pres">
      <dgm:prSet presAssocID="{AF2B99B0-5B7B-4F0E-813C-1015EA3CC2E6}" presName="childText" presStyleLbl="revTx" presStyleIdx="0" presStyleCnt="3">
        <dgm:presLayoutVars>
          <dgm:bulletEnabled val="1"/>
        </dgm:presLayoutVars>
      </dgm:prSet>
      <dgm:spPr/>
      <dgm:t>
        <a:bodyPr/>
        <a:lstStyle/>
        <a:p>
          <a:endParaRPr lang="en-US"/>
        </a:p>
      </dgm:t>
    </dgm:pt>
    <dgm:pt modelId="{CCFE57FD-592F-4DFC-9CBB-17CDDA202FC5}" type="pres">
      <dgm:prSet presAssocID="{42DC8097-2112-44C1-AFA4-4CF094AACFD0}" presName="parentText" presStyleLbl="node1" presStyleIdx="1" presStyleCnt="3" custLinFactNeighborX="-5825" custLinFactNeighborY="-3714">
        <dgm:presLayoutVars>
          <dgm:chMax val="0"/>
          <dgm:bulletEnabled val="1"/>
        </dgm:presLayoutVars>
      </dgm:prSet>
      <dgm:spPr/>
      <dgm:t>
        <a:bodyPr/>
        <a:lstStyle/>
        <a:p>
          <a:endParaRPr lang="en-US"/>
        </a:p>
      </dgm:t>
    </dgm:pt>
    <dgm:pt modelId="{EC232002-C486-4D1D-8792-24B91315BE05}" type="pres">
      <dgm:prSet presAssocID="{42DC8097-2112-44C1-AFA4-4CF094AACFD0}" presName="childText" presStyleLbl="revTx" presStyleIdx="1" presStyleCnt="3">
        <dgm:presLayoutVars>
          <dgm:bulletEnabled val="1"/>
        </dgm:presLayoutVars>
      </dgm:prSet>
      <dgm:spPr/>
      <dgm:t>
        <a:bodyPr/>
        <a:lstStyle/>
        <a:p>
          <a:endParaRPr lang="en-US"/>
        </a:p>
      </dgm:t>
    </dgm:pt>
    <dgm:pt modelId="{EF3D53F9-8F69-49D3-8251-D1E0D111095E}" type="pres">
      <dgm:prSet presAssocID="{C3488057-829E-497B-BB19-FA678473387B}" presName="parentText" presStyleLbl="node1" presStyleIdx="2" presStyleCnt="3">
        <dgm:presLayoutVars>
          <dgm:chMax val="0"/>
          <dgm:bulletEnabled val="1"/>
        </dgm:presLayoutVars>
      </dgm:prSet>
      <dgm:spPr/>
      <dgm:t>
        <a:bodyPr/>
        <a:lstStyle/>
        <a:p>
          <a:endParaRPr lang="en-US"/>
        </a:p>
      </dgm:t>
    </dgm:pt>
    <dgm:pt modelId="{4A5D0B65-5215-4E55-A50E-963081C9D93A}" type="pres">
      <dgm:prSet presAssocID="{C3488057-829E-497B-BB19-FA678473387B}" presName="childText" presStyleLbl="revTx" presStyleIdx="2" presStyleCnt="3">
        <dgm:presLayoutVars>
          <dgm:bulletEnabled val="1"/>
        </dgm:presLayoutVars>
      </dgm:prSet>
      <dgm:spPr/>
      <dgm:t>
        <a:bodyPr/>
        <a:lstStyle/>
        <a:p>
          <a:endParaRPr lang="en-US"/>
        </a:p>
      </dgm:t>
    </dgm:pt>
  </dgm:ptLst>
  <dgm:cxnLst>
    <dgm:cxn modelId="{4E34253C-D5AA-4F87-86BB-279B69186047}" srcId="{3FDCDF5E-B0A1-4745-9197-5BA217A26297}" destId="{42DC8097-2112-44C1-AFA4-4CF094AACFD0}" srcOrd="1" destOrd="0" parTransId="{4D61D155-7243-47D0-8C77-0CEC02B28E38}" sibTransId="{E3E40550-C042-442B-9A43-0DB79759E28D}"/>
    <dgm:cxn modelId="{4F5C70EC-0C58-4EF3-8890-E623A8A57AB2}" type="presOf" srcId="{42DC8097-2112-44C1-AFA4-4CF094AACFD0}" destId="{CCFE57FD-592F-4DFC-9CBB-17CDDA202FC5}" srcOrd="0" destOrd="0" presId="urn:microsoft.com/office/officeart/2005/8/layout/vList2"/>
    <dgm:cxn modelId="{845497D9-F23A-4170-B49D-5A4B040B3F43}" srcId="{42DC8097-2112-44C1-AFA4-4CF094AACFD0}" destId="{42A5F6FE-C400-43A3-AB56-B390B0732A58}" srcOrd="0" destOrd="0" parTransId="{FC336A69-5046-4926-8EB9-1CF2E61FB909}" sibTransId="{081AD492-04EB-42F2-96B1-FE514C2216A4}"/>
    <dgm:cxn modelId="{255633C4-2B26-494C-AA10-A3C90D1DA13A}" srcId="{3FDCDF5E-B0A1-4745-9197-5BA217A26297}" destId="{AF2B99B0-5B7B-4F0E-813C-1015EA3CC2E6}" srcOrd="0" destOrd="0" parTransId="{D290CCEC-F6B5-47B5-BEBE-5EA79D04DCAB}" sibTransId="{52322873-62D4-4246-9669-EBA22393CB5B}"/>
    <dgm:cxn modelId="{D5881A16-E178-4F70-AF65-3C7B7CB5B942}" type="presOf" srcId="{099BD8CB-6B1E-4ADB-8F4D-C43F4480A2B7}" destId="{4A5D0B65-5215-4E55-A50E-963081C9D93A}" srcOrd="0" destOrd="0" presId="urn:microsoft.com/office/officeart/2005/8/layout/vList2"/>
    <dgm:cxn modelId="{42CF4D2A-5A4E-49B0-B6D5-BD5D684B4885}" type="presOf" srcId="{3FDCDF5E-B0A1-4745-9197-5BA217A26297}" destId="{C2B7BDBD-D9AF-4653-B869-F145605E1ED7}" srcOrd="0" destOrd="0" presId="urn:microsoft.com/office/officeart/2005/8/layout/vList2"/>
    <dgm:cxn modelId="{5A1A7E73-6CDC-4B21-B2EE-CC45CC13670A}" type="presOf" srcId="{C3488057-829E-497B-BB19-FA678473387B}" destId="{EF3D53F9-8F69-49D3-8251-D1E0D111095E}" srcOrd="0" destOrd="0" presId="urn:microsoft.com/office/officeart/2005/8/layout/vList2"/>
    <dgm:cxn modelId="{46E10E10-D197-420C-B51A-BD3691E87E80}" type="presOf" srcId="{AF2B99B0-5B7B-4F0E-813C-1015EA3CC2E6}" destId="{F3D9C388-A4D2-4A6A-887D-E32754E92B3D}" srcOrd="0" destOrd="0" presId="urn:microsoft.com/office/officeart/2005/8/layout/vList2"/>
    <dgm:cxn modelId="{67DABF13-A8C7-40A5-A991-D128B43C0C47}" srcId="{3FDCDF5E-B0A1-4745-9197-5BA217A26297}" destId="{C3488057-829E-497B-BB19-FA678473387B}" srcOrd="2" destOrd="0" parTransId="{6776F9E7-57BB-46E2-B35E-4EEDAC7C9D21}" sibTransId="{3D43C0FF-E4F5-4EBE-A36B-304BEB70F464}"/>
    <dgm:cxn modelId="{E725135C-7639-4461-8A2C-73E6B01E1B9A}" srcId="{C3488057-829E-497B-BB19-FA678473387B}" destId="{099BD8CB-6B1E-4ADB-8F4D-C43F4480A2B7}" srcOrd="0" destOrd="0" parTransId="{6236097C-11D0-4FC6-B182-314F660666C9}" sibTransId="{084E10CC-C3BC-4BA6-A88C-044A07AEF077}"/>
    <dgm:cxn modelId="{03CDEB88-2090-4C67-B5DC-CA247AEB8E8B}" srcId="{AF2B99B0-5B7B-4F0E-813C-1015EA3CC2E6}" destId="{B54C45A1-D8A9-4934-A17B-D22DBE73CEA3}" srcOrd="0" destOrd="0" parTransId="{1D50F3D4-AA2A-47BD-94B6-31E988B93C6E}" sibTransId="{93A73A36-5E3B-4592-BCB0-2E3BBECF048A}"/>
    <dgm:cxn modelId="{95633903-C512-4931-8814-382D08167A98}" type="presOf" srcId="{B54C45A1-D8A9-4934-A17B-D22DBE73CEA3}" destId="{93A3D299-8F7D-4C03-AA3D-4F5A9A10D82F}" srcOrd="0" destOrd="0" presId="urn:microsoft.com/office/officeart/2005/8/layout/vList2"/>
    <dgm:cxn modelId="{E40CCA47-0E5E-4331-9653-F585499E2C06}" type="presOf" srcId="{42A5F6FE-C400-43A3-AB56-B390B0732A58}" destId="{EC232002-C486-4D1D-8792-24B91315BE05}" srcOrd="0" destOrd="0" presId="urn:microsoft.com/office/officeart/2005/8/layout/vList2"/>
    <dgm:cxn modelId="{36737694-2277-4EDF-B6DF-EF6247DB3204}" type="presParOf" srcId="{C2B7BDBD-D9AF-4653-B869-F145605E1ED7}" destId="{F3D9C388-A4D2-4A6A-887D-E32754E92B3D}" srcOrd="0" destOrd="0" presId="urn:microsoft.com/office/officeart/2005/8/layout/vList2"/>
    <dgm:cxn modelId="{DFA4C2B8-0A9F-4998-BB1A-392038143057}" type="presParOf" srcId="{C2B7BDBD-D9AF-4653-B869-F145605E1ED7}" destId="{93A3D299-8F7D-4C03-AA3D-4F5A9A10D82F}" srcOrd="1" destOrd="0" presId="urn:microsoft.com/office/officeart/2005/8/layout/vList2"/>
    <dgm:cxn modelId="{3A6CEB9F-BD8D-414C-AF0F-69BA4EC6B7D1}" type="presParOf" srcId="{C2B7BDBD-D9AF-4653-B869-F145605E1ED7}" destId="{CCFE57FD-592F-4DFC-9CBB-17CDDA202FC5}" srcOrd="2" destOrd="0" presId="urn:microsoft.com/office/officeart/2005/8/layout/vList2"/>
    <dgm:cxn modelId="{E283A329-3680-4373-B4E0-1FE805C77011}" type="presParOf" srcId="{C2B7BDBD-D9AF-4653-B869-F145605E1ED7}" destId="{EC232002-C486-4D1D-8792-24B91315BE05}" srcOrd="3" destOrd="0" presId="urn:microsoft.com/office/officeart/2005/8/layout/vList2"/>
    <dgm:cxn modelId="{AE4A2FE2-EA09-4303-B0C3-7A21A80981C0}" type="presParOf" srcId="{C2B7BDBD-D9AF-4653-B869-F145605E1ED7}" destId="{EF3D53F9-8F69-49D3-8251-D1E0D111095E}" srcOrd="4" destOrd="0" presId="urn:microsoft.com/office/officeart/2005/8/layout/vList2"/>
    <dgm:cxn modelId="{A4A7E07F-EC31-4C4D-81EB-3558455A175D}" type="presParOf" srcId="{C2B7BDBD-D9AF-4653-B869-F145605E1ED7}" destId="{4A5D0B65-5215-4E55-A50E-963081C9D93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87F93B-8C4C-487E-B304-D5BEFF6A8FAD}"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E2177F50-454D-47BB-87DA-25D22DC99992}">
      <dgm:prSet phldrT="[Text]"/>
      <dgm:spPr/>
      <dgm:t>
        <a:bodyPr/>
        <a:lstStyle/>
        <a:p>
          <a:pPr algn="ctr"/>
          <a:r>
            <a:rPr lang="en-US" b="1" dirty="0" smtClean="0"/>
            <a:t>Optimal:</a:t>
          </a:r>
        </a:p>
      </dgm:t>
    </dgm:pt>
    <dgm:pt modelId="{49B8DA89-0946-45F8-9FE0-9406F322ECDF}" type="parTrans" cxnId="{D3A26D59-22AD-464A-8EA8-59BB762FE12F}">
      <dgm:prSet/>
      <dgm:spPr/>
      <dgm:t>
        <a:bodyPr/>
        <a:lstStyle/>
        <a:p>
          <a:endParaRPr lang="en-US"/>
        </a:p>
      </dgm:t>
    </dgm:pt>
    <dgm:pt modelId="{4126B68E-5402-42D6-A9AF-50CE0152B77D}" type="sibTrans" cxnId="{D3A26D59-22AD-464A-8EA8-59BB762FE12F}">
      <dgm:prSet/>
      <dgm:spPr/>
      <dgm:t>
        <a:bodyPr/>
        <a:lstStyle/>
        <a:p>
          <a:endParaRPr lang="en-US"/>
        </a:p>
      </dgm:t>
    </dgm:pt>
    <dgm:pt modelId="{E0CB8C5F-AAA6-4B25-A063-B41A35678D4B}">
      <dgm:prSet phldrT="[Text]"/>
      <dgm:spPr/>
      <dgm:t>
        <a:bodyPr/>
        <a:lstStyle/>
        <a:p>
          <a:r>
            <a:rPr lang="en-US" dirty="0" smtClean="0"/>
            <a:t>60+ mg/dL for both males and females</a:t>
          </a:r>
          <a:endParaRPr lang="en-US" dirty="0"/>
        </a:p>
      </dgm:t>
    </dgm:pt>
    <dgm:pt modelId="{0883E9E1-40B9-4B3C-8F01-C2C8AD568663}" type="parTrans" cxnId="{36A16282-16DB-488F-8892-F3F47AA0F5E4}">
      <dgm:prSet/>
      <dgm:spPr/>
      <dgm:t>
        <a:bodyPr/>
        <a:lstStyle/>
        <a:p>
          <a:endParaRPr lang="en-US"/>
        </a:p>
      </dgm:t>
    </dgm:pt>
    <dgm:pt modelId="{97928EAC-356E-44D5-BDC9-4CC69544C86A}" type="sibTrans" cxnId="{36A16282-16DB-488F-8892-F3F47AA0F5E4}">
      <dgm:prSet/>
      <dgm:spPr/>
      <dgm:t>
        <a:bodyPr/>
        <a:lstStyle/>
        <a:p>
          <a:endParaRPr lang="en-US"/>
        </a:p>
      </dgm:t>
    </dgm:pt>
    <dgm:pt modelId="{58AD79EC-B8A5-4FD7-9BE8-5E32E4CBF216}">
      <dgm:prSet phldrT="[Text]"/>
      <dgm:spPr/>
      <dgm:t>
        <a:bodyPr/>
        <a:lstStyle/>
        <a:p>
          <a:pPr algn="ctr"/>
          <a:r>
            <a:rPr lang="en-US" dirty="0" smtClean="0"/>
            <a:t>At Risk for Heart Disease:</a:t>
          </a:r>
          <a:endParaRPr lang="en-US" dirty="0"/>
        </a:p>
      </dgm:t>
    </dgm:pt>
    <dgm:pt modelId="{66217609-2CB6-4796-B601-5B149011E494}" type="parTrans" cxnId="{ED6F8A86-6766-44CE-9C91-491B572A32C4}">
      <dgm:prSet/>
      <dgm:spPr/>
      <dgm:t>
        <a:bodyPr/>
        <a:lstStyle/>
        <a:p>
          <a:endParaRPr lang="en-US"/>
        </a:p>
      </dgm:t>
    </dgm:pt>
    <dgm:pt modelId="{DE0896E1-E9F2-4BD5-874A-CBA32CCAD591}" type="sibTrans" cxnId="{ED6F8A86-6766-44CE-9C91-491B572A32C4}">
      <dgm:prSet/>
      <dgm:spPr/>
      <dgm:t>
        <a:bodyPr/>
        <a:lstStyle/>
        <a:p>
          <a:endParaRPr lang="en-US"/>
        </a:p>
      </dgm:t>
    </dgm:pt>
    <dgm:pt modelId="{5AE95FAF-BECA-475F-9A5A-9C6D0917C4C6}">
      <dgm:prSet phldrT="[Text]"/>
      <dgm:spPr/>
      <dgm:t>
        <a:bodyPr/>
        <a:lstStyle/>
        <a:p>
          <a:pPr algn="ctr"/>
          <a:r>
            <a:rPr lang="en-US" dirty="0" smtClean="0"/>
            <a:t>Women: less than 50 mg/dL</a:t>
          </a:r>
          <a:endParaRPr lang="en-US" dirty="0"/>
        </a:p>
      </dgm:t>
    </dgm:pt>
    <dgm:pt modelId="{A6C68C02-B3ED-4A00-B3D1-64002B5ADB36}" type="parTrans" cxnId="{FC453DAD-AC45-491B-A98A-1CD5AA17D848}">
      <dgm:prSet/>
      <dgm:spPr/>
      <dgm:t>
        <a:bodyPr/>
        <a:lstStyle/>
        <a:p>
          <a:endParaRPr lang="en-US"/>
        </a:p>
      </dgm:t>
    </dgm:pt>
    <dgm:pt modelId="{2660EA7F-345B-4616-A257-BA16D51C79D2}" type="sibTrans" cxnId="{FC453DAD-AC45-491B-A98A-1CD5AA17D848}">
      <dgm:prSet/>
      <dgm:spPr/>
      <dgm:t>
        <a:bodyPr/>
        <a:lstStyle/>
        <a:p>
          <a:endParaRPr lang="en-US"/>
        </a:p>
      </dgm:t>
    </dgm:pt>
    <dgm:pt modelId="{7BE4E977-A812-45E9-B528-5AD1E0CDC7C9}">
      <dgm:prSet phldrT="[Text]"/>
      <dgm:spPr/>
      <dgm:t>
        <a:bodyPr/>
        <a:lstStyle/>
        <a:p>
          <a:pPr algn="ctr"/>
          <a:r>
            <a:rPr lang="en-US" dirty="0" smtClean="0"/>
            <a:t>Men: less than 40 mg/dL</a:t>
          </a:r>
          <a:endParaRPr lang="en-US" dirty="0"/>
        </a:p>
      </dgm:t>
    </dgm:pt>
    <dgm:pt modelId="{D9D2CB32-A2C9-4F54-AC02-7AF7F3CAA9A1}" type="parTrans" cxnId="{FF5E7689-40EF-4A0C-91C0-D30791BA669A}">
      <dgm:prSet/>
      <dgm:spPr/>
      <dgm:t>
        <a:bodyPr/>
        <a:lstStyle/>
        <a:p>
          <a:endParaRPr lang="en-US"/>
        </a:p>
      </dgm:t>
    </dgm:pt>
    <dgm:pt modelId="{8F6A6A44-68C5-473C-B4B4-73EF9B2B3003}" type="sibTrans" cxnId="{FF5E7689-40EF-4A0C-91C0-D30791BA669A}">
      <dgm:prSet/>
      <dgm:spPr/>
      <dgm:t>
        <a:bodyPr/>
        <a:lstStyle/>
        <a:p>
          <a:endParaRPr lang="en-US"/>
        </a:p>
      </dgm:t>
    </dgm:pt>
    <dgm:pt modelId="{088E56D4-F5F2-4353-B88E-39035D8BDA3B}" type="pres">
      <dgm:prSet presAssocID="{4B87F93B-8C4C-487E-B304-D5BEFF6A8FAD}" presName="linear" presStyleCnt="0">
        <dgm:presLayoutVars>
          <dgm:dir/>
          <dgm:animLvl val="lvl"/>
          <dgm:resizeHandles val="exact"/>
        </dgm:presLayoutVars>
      </dgm:prSet>
      <dgm:spPr/>
      <dgm:t>
        <a:bodyPr/>
        <a:lstStyle/>
        <a:p>
          <a:endParaRPr lang="en-US"/>
        </a:p>
      </dgm:t>
    </dgm:pt>
    <dgm:pt modelId="{3E932722-66F0-4766-8CE7-3363148D8B48}" type="pres">
      <dgm:prSet presAssocID="{E2177F50-454D-47BB-87DA-25D22DC99992}" presName="parentLin" presStyleCnt="0"/>
      <dgm:spPr/>
    </dgm:pt>
    <dgm:pt modelId="{01A609AE-557E-4772-88C6-468BB2A1B675}" type="pres">
      <dgm:prSet presAssocID="{E2177F50-454D-47BB-87DA-25D22DC99992}" presName="parentLeftMargin" presStyleLbl="node1" presStyleIdx="0" presStyleCnt="2"/>
      <dgm:spPr/>
      <dgm:t>
        <a:bodyPr/>
        <a:lstStyle/>
        <a:p>
          <a:endParaRPr lang="en-US"/>
        </a:p>
      </dgm:t>
    </dgm:pt>
    <dgm:pt modelId="{63A9A334-F997-4300-8DE1-A356514DDFE0}" type="pres">
      <dgm:prSet presAssocID="{E2177F50-454D-47BB-87DA-25D22DC99992}" presName="parentText" presStyleLbl="node1" presStyleIdx="0" presStyleCnt="2" custLinFactNeighborX="-2913" custLinFactNeighborY="-25653">
        <dgm:presLayoutVars>
          <dgm:chMax val="0"/>
          <dgm:bulletEnabled val="1"/>
        </dgm:presLayoutVars>
      </dgm:prSet>
      <dgm:spPr/>
      <dgm:t>
        <a:bodyPr/>
        <a:lstStyle/>
        <a:p>
          <a:endParaRPr lang="en-US"/>
        </a:p>
      </dgm:t>
    </dgm:pt>
    <dgm:pt modelId="{E605B210-8D8E-4A22-8823-037DD1D65555}" type="pres">
      <dgm:prSet presAssocID="{E2177F50-454D-47BB-87DA-25D22DC99992}" presName="negativeSpace" presStyleCnt="0"/>
      <dgm:spPr/>
    </dgm:pt>
    <dgm:pt modelId="{B6C923B1-26EE-4B4F-8999-1B3B56986F28}" type="pres">
      <dgm:prSet presAssocID="{E2177F50-454D-47BB-87DA-25D22DC99992}" presName="childText" presStyleLbl="conFgAcc1" presStyleIdx="0" presStyleCnt="2">
        <dgm:presLayoutVars>
          <dgm:bulletEnabled val="1"/>
        </dgm:presLayoutVars>
      </dgm:prSet>
      <dgm:spPr/>
      <dgm:t>
        <a:bodyPr/>
        <a:lstStyle/>
        <a:p>
          <a:endParaRPr lang="en-US"/>
        </a:p>
      </dgm:t>
    </dgm:pt>
    <dgm:pt modelId="{63C6ADFD-B361-4CA1-9764-DC8A23C4493B}" type="pres">
      <dgm:prSet presAssocID="{4126B68E-5402-42D6-A9AF-50CE0152B77D}" presName="spaceBetweenRectangles" presStyleCnt="0"/>
      <dgm:spPr/>
    </dgm:pt>
    <dgm:pt modelId="{CE9DEB39-11E3-459C-90C8-1621BE7DB7F1}" type="pres">
      <dgm:prSet presAssocID="{58AD79EC-B8A5-4FD7-9BE8-5E32E4CBF216}" presName="parentLin" presStyleCnt="0"/>
      <dgm:spPr/>
    </dgm:pt>
    <dgm:pt modelId="{40B19FE7-8D7C-496E-A3BE-2C54B430706E}" type="pres">
      <dgm:prSet presAssocID="{58AD79EC-B8A5-4FD7-9BE8-5E32E4CBF216}" presName="parentLeftMargin" presStyleLbl="node1" presStyleIdx="0" presStyleCnt="2"/>
      <dgm:spPr/>
      <dgm:t>
        <a:bodyPr/>
        <a:lstStyle/>
        <a:p>
          <a:endParaRPr lang="en-US"/>
        </a:p>
      </dgm:t>
    </dgm:pt>
    <dgm:pt modelId="{E10C2794-8BF4-4FDA-A4D8-87B03F07B6F0}" type="pres">
      <dgm:prSet presAssocID="{58AD79EC-B8A5-4FD7-9BE8-5E32E4CBF216}" presName="parentText" presStyleLbl="node1" presStyleIdx="1" presStyleCnt="2">
        <dgm:presLayoutVars>
          <dgm:chMax val="0"/>
          <dgm:bulletEnabled val="1"/>
        </dgm:presLayoutVars>
      </dgm:prSet>
      <dgm:spPr/>
      <dgm:t>
        <a:bodyPr/>
        <a:lstStyle/>
        <a:p>
          <a:endParaRPr lang="en-US"/>
        </a:p>
      </dgm:t>
    </dgm:pt>
    <dgm:pt modelId="{0EFD7B1E-D897-494A-A715-67E8EA1AD9A7}" type="pres">
      <dgm:prSet presAssocID="{58AD79EC-B8A5-4FD7-9BE8-5E32E4CBF216}" presName="negativeSpace" presStyleCnt="0"/>
      <dgm:spPr/>
    </dgm:pt>
    <dgm:pt modelId="{A741D978-B51E-4150-8A2A-185767319BF5}" type="pres">
      <dgm:prSet presAssocID="{58AD79EC-B8A5-4FD7-9BE8-5E32E4CBF216}" presName="childText" presStyleLbl="conFgAcc1" presStyleIdx="1" presStyleCnt="2">
        <dgm:presLayoutVars>
          <dgm:bulletEnabled val="1"/>
        </dgm:presLayoutVars>
      </dgm:prSet>
      <dgm:spPr/>
      <dgm:t>
        <a:bodyPr/>
        <a:lstStyle/>
        <a:p>
          <a:endParaRPr lang="en-US"/>
        </a:p>
      </dgm:t>
    </dgm:pt>
  </dgm:ptLst>
  <dgm:cxnLst>
    <dgm:cxn modelId="{0CD9DD8F-8066-44B7-8749-BA167B2C57AE}" type="presOf" srcId="{E2177F50-454D-47BB-87DA-25D22DC99992}" destId="{01A609AE-557E-4772-88C6-468BB2A1B675}" srcOrd="0" destOrd="0" presId="urn:microsoft.com/office/officeart/2005/8/layout/list1"/>
    <dgm:cxn modelId="{5B5D2887-E28E-4F44-A821-2C9E0684454E}" type="presOf" srcId="{7BE4E977-A812-45E9-B528-5AD1E0CDC7C9}" destId="{A741D978-B51E-4150-8A2A-185767319BF5}" srcOrd="0" destOrd="1" presId="urn:microsoft.com/office/officeart/2005/8/layout/list1"/>
    <dgm:cxn modelId="{FF5E7689-40EF-4A0C-91C0-D30791BA669A}" srcId="{58AD79EC-B8A5-4FD7-9BE8-5E32E4CBF216}" destId="{7BE4E977-A812-45E9-B528-5AD1E0CDC7C9}" srcOrd="1" destOrd="0" parTransId="{D9D2CB32-A2C9-4F54-AC02-7AF7F3CAA9A1}" sibTransId="{8F6A6A44-68C5-473C-B4B4-73EF9B2B3003}"/>
    <dgm:cxn modelId="{30686C98-F749-4173-A823-8DA98EAD5026}" type="presOf" srcId="{E2177F50-454D-47BB-87DA-25D22DC99992}" destId="{63A9A334-F997-4300-8DE1-A356514DDFE0}" srcOrd="1" destOrd="0" presId="urn:microsoft.com/office/officeart/2005/8/layout/list1"/>
    <dgm:cxn modelId="{36A16282-16DB-488F-8892-F3F47AA0F5E4}" srcId="{E2177F50-454D-47BB-87DA-25D22DC99992}" destId="{E0CB8C5F-AAA6-4B25-A063-B41A35678D4B}" srcOrd="0" destOrd="0" parTransId="{0883E9E1-40B9-4B3C-8F01-C2C8AD568663}" sibTransId="{97928EAC-356E-44D5-BDC9-4CC69544C86A}"/>
    <dgm:cxn modelId="{482E3887-FD26-463D-8B45-013AAD08BC66}" type="presOf" srcId="{E0CB8C5F-AAA6-4B25-A063-B41A35678D4B}" destId="{B6C923B1-26EE-4B4F-8999-1B3B56986F28}" srcOrd="0" destOrd="0" presId="urn:microsoft.com/office/officeart/2005/8/layout/list1"/>
    <dgm:cxn modelId="{1C1C7EA9-905E-4BE4-B925-C0F373FA96F0}" type="presOf" srcId="{58AD79EC-B8A5-4FD7-9BE8-5E32E4CBF216}" destId="{40B19FE7-8D7C-496E-A3BE-2C54B430706E}" srcOrd="0" destOrd="0" presId="urn:microsoft.com/office/officeart/2005/8/layout/list1"/>
    <dgm:cxn modelId="{FC453DAD-AC45-491B-A98A-1CD5AA17D848}" srcId="{58AD79EC-B8A5-4FD7-9BE8-5E32E4CBF216}" destId="{5AE95FAF-BECA-475F-9A5A-9C6D0917C4C6}" srcOrd="0" destOrd="0" parTransId="{A6C68C02-B3ED-4A00-B3D1-64002B5ADB36}" sibTransId="{2660EA7F-345B-4616-A257-BA16D51C79D2}"/>
    <dgm:cxn modelId="{22B3B11C-7795-4CB3-A283-67D696BA3A26}" type="presOf" srcId="{58AD79EC-B8A5-4FD7-9BE8-5E32E4CBF216}" destId="{E10C2794-8BF4-4FDA-A4D8-87B03F07B6F0}" srcOrd="1" destOrd="0" presId="urn:microsoft.com/office/officeart/2005/8/layout/list1"/>
    <dgm:cxn modelId="{791B1145-DBB9-4774-B0B0-7CC341A56784}" type="presOf" srcId="{4B87F93B-8C4C-487E-B304-D5BEFF6A8FAD}" destId="{088E56D4-F5F2-4353-B88E-39035D8BDA3B}" srcOrd="0" destOrd="0" presId="urn:microsoft.com/office/officeart/2005/8/layout/list1"/>
    <dgm:cxn modelId="{0E89D81F-165D-4226-B698-A1D79B24CCE9}" type="presOf" srcId="{5AE95FAF-BECA-475F-9A5A-9C6D0917C4C6}" destId="{A741D978-B51E-4150-8A2A-185767319BF5}" srcOrd="0" destOrd="0" presId="urn:microsoft.com/office/officeart/2005/8/layout/list1"/>
    <dgm:cxn modelId="{D3A26D59-22AD-464A-8EA8-59BB762FE12F}" srcId="{4B87F93B-8C4C-487E-B304-D5BEFF6A8FAD}" destId="{E2177F50-454D-47BB-87DA-25D22DC99992}" srcOrd="0" destOrd="0" parTransId="{49B8DA89-0946-45F8-9FE0-9406F322ECDF}" sibTransId="{4126B68E-5402-42D6-A9AF-50CE0152B77D}"/>
    <dgm:cxn modelId="{ED6F8A86-6766-44CE-9C91-491B572A32C4}" srcId="{4B87F93B-8C4C-487E-B304-D5BEFF6A8FAD}" destId="{58AD79EC-B8A5-4FD7-9BE8-5E32E4CBF216}" srcOrd="1" destOrd="0" parTransId="{66217609-2CB6-4796-B601-5B149011E494}" sibTransId="{DE0896E1-E9F2-4BD5-874A-CBA32CCAD591}"/>
    <dgm:cxn modelId="{67D0CD07-070B-4DCC-BD4A-972C5F44F9CA}" type="presParOf" srcId="{088E56D4-F5F2-4353-B88E-39035D8BDA3B}" destId="{3E932722-66F0-4766-8CE7-3363148D8B48}" srcOrd="0" destOrd="0" presId="urn:microsoft.com/office/officeart/2005/8/layout/list1"/>
    <dgm:cxn modelId="{C156FCDB-0AEB-4371-A9B1-EC77A46D8F64}" type="presParOf" srcId="{3E932722-66F0-4766-8CE7-3363148D8B48}" destId="{01A609AE-557E-4772-88C6-468BB2A1B675}" srcOrd="0" destOrd="0" presId="urn:microsoft.com/office/officeart/2005/8/layout/list1"/>
    <dgm:cxn modelId="{65483786-7504-4E83-A7D4-FE7877B28041}" type="presParOf" srcId="{3E932722-66F0-4766-8CE7-3363148D8B48}" destId="{63A9A334-F997-4300-8DE1-A356514DDFE0}" srcOrd="1" destOrd="0" presId="urn:microsoft.com/office/officeart/2005/8/layout/list1"/>
    <dgm:cxn modelId="{3847FD77-97C4-43D9-8593-380290C511F0}" type="presParOf" srcId="{088E56D4-F5F2-4353-B88E-39035D8BDA3B}" destId="{E605B210-8D8E-4A22-8823-037DD1D65555}" srcOrd="1" destOrd="0" presId="urn:microsoft.com/office/officeart/2005/8/layout/list1"/>
    <dgm:cxn modelId="{E287D33E-BD01-41CC-86B2-9890F6480CDC}" type="presParOf" srcId="{088E56D4-F5F2-4353-B88E-39035D8BDA3B}" destId="{B6C923B1-26EE-4B4F-8999-1B3B56986F28}" srcOrd="2" destOrd="0" presId="urn:microsoft.com/office/officeart/2005/8/layout/list1"/>
    <dgm:cxn modelId="{B637ACAA-7C2E-41F9-8BBB-56D5D6A38B1C}" type="presParOf" srcId="{088E56D4-F5F2-4353-B88E-39035D8BDA3B}" destId="{63C6ADFD-B361-4CA1-9764-DC8A23C4493B}" srcOrd="3" destOrd="0" presId="urn:microsoft.com/office/officeart/2005/8/layout/list1"/>
    <dgm:cxn modelId="{0047EDE9-8CFD-47E9-B7F2-8C05DE0D1929}" type="presParOf" srcId="{088E56D4-F5F2-4353-B88E-39035D8BDA3B}" destId="{CE9DEB39-11E3-459C-90C8-1621BE7DB7F1}" srcOrd="4" destOrd="0" presId="urn:microsoft.com/office/officeart/2005/8/layout/list1"/>
    <dgm:cxn modelId="{1D3BEA53-2E41-41F5-8B19-FE4B171B4613}" type="presParOf" srcId="{CE9DEB39-11E3-459C-90C8-1621BE7DB7F1}" destId="{40B19FE7-8D7C-496E-A3BE-2C54B430706E}" srcOrd="0" destOrd="0" presId="urn:microsoft.com/office/officeart/2005/8/layout/list1"/>
    <dgm:cxn modelId="{ECD2AFDF-A453-4C8D-B8C2-21BEC791D780}" type="presParOf" srcId="{CE9DEB39-11E3-459C-90C8-1621BE7DB7F1}" destId="{E10C2794-8BF4-4FDA-A4D8-87B03F07B6F0}" srcOrd="1" destOrd="0" presId="urn:microsoft.com/office/officeart/2005/8/layout/list1"/>
    <dgm:cxn modelId="{4C99D83F-CA1D-40B3-81FC-E09C78BD4CDA}" type="presParOf" srcId="{088E56D4-F5F2-4353-B88E-39035D8BDA3B}" destId="{0EFD7B1E-D897-494A-A715-67E8EA1AD9A7}" srcOrd="5" destOrd="0" presId="urn:microsoft.com/office/officeart/2005/8/layout/list1"/>
    <dgm:cxn modelId="{D631ACB7-C95F-4510-945F-E157AA4CD617}" type="presParOf" srcId="{088E56D4-F5F2-4353-B88E-39035D8BDA3B}" destId="{A741D978-B51E-4150-8A2A-185767319BF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DCDF5E-B0A1-4745-9197-5BA217A2629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F2B99B0-5B7B-4F0E-813C-1015EA3CC2E6}">
      <dgm:prSet phldrT="[Text]" custT="1"/>
      <dgm:spPr/>
      <dgm:t>
        <a:bodyPr/>
        <a:lstStyle/>
        <a:p>
          <a:pPr algn="ctr"/>
          <a:r>
            <a:rPr lang="en-US" sz="3600" dirty="0" smtClean="0"/>
            <a:t>                            Optimal	</a:t>
          </a:r>
          <a:r>
            <a:rPr lang="en-US" sz="500" dirty="0" smtClean="0"/>
            <a:t>				</a:t>
          </a:r>
          <a:endParaRPr lang="en-US" sz="500" dirty="0"/>
        </a:p>
      </dgm:t>
    </dgm:pt>
    <dgm:pt modelId="{D290CCEC-F6B5-47B5-BEBE-5EA79D04DCAB}" type="parTrans" cxnId="{255633C4-2B26-494C-AA10-A3C90D1DA13A}">
      <dgm:prSet/>
      <dgm:spPr/>
      <dgm:t>
        <a:bodyPr/>
        <a:lstStyle/>
        <a:p>
          <a:endParaRPr lang="en-US"/>
        </a:p>
      </dgm:t>
    </dgm:pt>
    <dgm:pt modelId="{52322873-62D4-4246-9669-EBA22393CB5B}" type="sibTrans" cxnId="{255633C4-2B26-494C-AA10-A3C90D1DA13A}">
      <dgm:prSet/>
      <dgm:spPr/>
      <dgm:t>
        <a:bodyPr/>
        <a:lstStyle/>
        <a:p>
          <a:endParaRPr lang="en-US"/>
        </a:p>
      </dgm:t>
    </dgm:pt>
    <dgm:pt modelId="{B54C45A1-D8A9-4934-A17B-D22DBE73CEA3}">
      <dgm:prSet phldrT="[Text]" custT="1"/>
      <dgm:spPr/>
      <dgm:t>
        <a:bodyPr/>
        <a:lstStyle/>
        <a:p>
          <a:pPr algn="ctr"/>
          <a:r>
            <a:rPr lang="en-US" sz="3200" dirty="0" smtClean="0"/>
            <a:t>Less than 100 mg/dL</a:t>
          </a:r>
          <a:endParaRPr lang="en-US" sz="3200" dirty="0"/>
        </a:p>
      </dgm:t>
    </dgm:pt>
    <dgm:pt modelId="{1D50F3D4-AA2A-47BD-94B6-31E988B93C6E}" type="parTrans" cxnId="{03CDEB88-2090-4C67-B5DC-CA247AEB8E8B}">
      <dgm:prSet/>
      <dgm:spPr/>
      <dgm:t>
        <a:bodyPr/>
        <a:lstStyle/>
        <a:p>
          <a:endParaRPr lang="en-US"/>
        </a:p>
      </dgm:t>
    </dgm:pt>
    <dgm:pt modelId="{93A73A36-5E3B-4592-BCB0-2E3BBECF048A}" type="sibTrans" cxnId="{03CDEB88-2090-4C67-B5DC-CA247AEB8E8B}">
      <dgm:prSet/>
      <dgm:spPr/>
      <dgm:t>
        <a:bodyPr/>
        <a:lstStyle/>
        <a:p>
          <a:endParaRPr lang="en-US"/>
        </a:p>
      </dgm:t>
    </dgm:pt>
    <dgm:pt modelId="{42DC8097-2112-44C1-AFA4-4CF094AACFD0}">
      <dgm:prSet phldrT="[Text]" custT="1"/>
      <dgm:spPr/>
      <dgm:t>
        <a:bodyPr/>
        <a:lstStyle/>
        <a:p>
          <a:pPr algn="ctr"/>
          <a:r>
            <a:rPr lang="en-US" sz="2400" dirty="0" smtClean="0"/>
            <a:t>Near or above Optimal</a:t>
          </a:r>
          <a:endParaRPr lang="en-US" sz="2400" dirty="0"/>
        </a:p>
      </dgm:t>
    </dgm:pt>
    <dgm:pt modelId="{4D61D155-7243-47D0-8C77-0CEC02B28E38}" type="parTrans" cxnId="{4E34253C-D5AA-4F87-86BB-279B69186047}">
      <dgm:prSet/>
      <dgm:spPr/>
      <dgm:t>
        <a:bodyPr/>
        <a:lstStyle/>
        <a:p>
          <a:endParaRPr lang="en-US"/>
        </a:p>
      </dgm:t>
    </dgm:pt>
    <dgm:pt modelId="{E3E40550-C042-442B-9A43-0DB79759E28D}" type="sibTrans" cxnId="{4E34253C-D5AA-4F87-86BB-279B69186047}">
      <dgm:prSet/>
      <dgm:spPr/>
      <dgm:t>
        <a:bodyPr/>
        <a:lstStyle/>
        <a:p>
          <a:endParaRPr lang="en-US"/>
        </a:p>
      </dgm:t>
    </dgm:pt>
    <dgm:pt modelId="{42A5F6FE-C400-43A3-AB56-B390B0732A58}">
      <dgm:prSet phldrT="[Text]" custT="1"/>
      <dgm:spPr/>
      <dgm:t>
        <a:bodyPr/>
        <a:lstStyle/>
        <a:p>
          <a:pPr algn="ctr"/>
          <a:r>
            <a:rPr lang="en-US" sz="3200" dirty="0" smtClean="0"/>
            <a:t>100-129 mg/dL</a:t>
          </a:r>
          <a:endParaRPr lang="en-US" sz="3200" dirty="0"/>
        </a:p>
      </dgm:t>
    </dgm:pt>
    <dgm:pt modelId="{FC336A69-5046-4926-8EB9-1CF2E61FB909}" type="parTrans" cxnId="{845497D9-F23A-4170-B49D-5A4B040B3F43}">
      <dgm:prSet/>
      <dgm:spPr/>
      <dgm:t>
        <a:bodyPr/>
        <a:lstStyle/>
        <a:p>
          <a:endParaRPr lang="en-US"/>
        </a:p>
      </dgm:t>
    </dgm:pt>
    <dgm:pt modelId="{081AD492-04EB-42F2-96B1-FE514C2216A4}" type="sibTrans" cxnId="{845497D9-F23A-4170-B49D-5A4B040B3F43}">
      <dgm:prSet/>
      <dgm:spPr/>
      <dgm:t>
        <a:bodyPr/>
        <a:lstStyle/>
        <a:p>
          <a:endParaRPr lang="en-US"/>
        </a:p>
      </dgm:t>
    </dgm:pt>
    <dgm:pt modelId="{39312318-5393-49A4-9B4F-1A684617C42D}">
      <dgm:prSet phldrT="[Text]" custT="1"/>
      <dgm:spPr/>
      <dgm:t>
        <a:bodyPr/>
        <a:lstStyle/>
        <a:p>
          <a:pPr algn="ctr"/>
          <a:r>
            <a:rPr lang="en-US" sz="2800" dirty="0" smtClean="0"/>
            <a:t>Borderline High	</a:t>
          </a:r>
          <a:endParaRPr lang="en-US" sz="2800" dirty="0"/>
        </a:p>
      </dgm:t>
    </dgm:pt>
    <dgm:pt modelId="{C5801D89-3630-40A7-83C4-25D33E770D7D}" type="parTrans" cxnId="{038341CA-3D78-49F7-8CE7-617F8A58C7AD}">
      <dgm:prSet/>
      <dgm:spPr/>
      <dgm:t>
        <a:bodyPr/>
        <a:lstStyle/>
        <a:p>
          <a:endParaRPr lang="en-US"/>
        </a:p>
      </dgm:t>
    </dgm:pt>
    <dgm:pt modelId="{EFD20B33-E5C3-4E2B-AC15-3F261816BBA0}" type="sibTrans" cxnId="{038341CA-3D78-49F7-8CE7-617F8A58C7AD}">
      <dgm:prSet/>
      <dgm:spPr/>
      <dgm:t>
        <a:bodyPr/>
        <a:lstStyle/>
        <a:p>
          <a:endParaRPr lang="en-US"/>
        </a:p>
      </dgm:t>
    </dgm:pt>
    <dgm:pt modelId="{651EEBAB-F5A6-4457-A8DB-CECD2A9718C5}">
      <dgm:prSet phldrT="[Text]" custT="1"/>
      <dgm:spPr/>
      <dgm:t>
        <a:bodyPr/>
        <a:lstStyle/>
        <a:p>
          <a:pPr algn="ctr"/>
          <a:r>
            <a:rPr lang="en-US" sz="3600" dirty="0" smtClean="0"/>
            <a:t>130-159 mg/dL</a:t>
          </a:r>
          <a:endParaRPr lang="en-US" sz="3600" dirty="0"/>
        </a:p>
      </dgm:t>
    </dgm:pt>
    <dgm:pt modelId="{19E90092-CFF0-4E9F-8C5B-537BFEC75545}" type="parTrans" cxnId="{8D75D13B-408E-4A71-9C9C-7F818E60DB52}">
      <dgm:prSet/>
      <dgm:spPr/>
      <dgm:t>
        <a:bodyPr/>
        <a:lstStyle/>
        <a:p>
          <a:endParaRPr lang="en-US"/>
        </a:p>
      </dgm:t>
    </dgm:pt>
    <dgm:pt modelId="{677C6F01-772A-43CE-8DCD-F133A9B873E8}" type="sibTrans" cxnId="{8D75D13B-408E-4A71-9C9C-7F818E60DB52}">
      <dgm:prSet/>
      <dgm:spPr/>
      <dgm:t>
        <a:bodyPr/>
        <a:lstStyle/>
        <a:p>
          <a:endParaRPr lang="en-US"/>
        </a:p>
      </dgm:t>
    </dgm:pt>
    <dgm:pt modelId="{68EB760E-4E6D-4CF6-9758-38A680D25CA6}">
      <dgm:prSet phldrT="[Text]" custT="1"/>
      <dgm:spPr/>
      <dgm:t>
        <a:bodyPr/>
        <a:lstStyle/>
        <a:p>
          <a:pPr algn="ctr"/>
          <a:r>
            <a:rPr lang="en-US" sz="3600" dirty="0" smtClean="0"/>
            <a:t>High</a:t>
          </a:r>
          <a:endParaRPr lang="en-US" sz="3600" dirty="0"/>
        </a:p>
      </dgm:t>
    </dgm:pt>
    <dgm:pt modelId="{691A5623-9FE3-41D6-A7F2-766BA9B9067F}" type="parTrans" cxnId="{6F443FED-FCF4-4ECB-9BA4-247D2BB52DEF}">
      <dgm:prSet/>
      <dgm:spPr/>
      <dgm:t>
        <a:bodyPr/>
        <a:lstStyle/>
        <a:p>
          <a:endParaRPr lang="en-US"/>
        </a:p>
      </dgm:t>
    </dgm:pt>
    <dgm:pt modelId="{564EB37D-0EEF-46AF-858A-1A888A7AB329}" type="sibTrans" cxnId="{6F443FED-FCF4-4ECB-9BA4-247D2BB52DEF}">
      <dgm:prSet/>
      <dgm:spPr/>
      <dgm:t>
        <a:bodyPr/>
        <a:lstStyle/>
        <a:p>
          <a:endParaRPr lang="en-US"/>
        </a:p>
      </dgm:t>
    </dgm:pt>
    <dgm:pt modelId="{C3488057-829E-497B-BB19-FA678473387B}">
      <dgm:prSet phldrT="[Text]" custT="1"/>
      <dgm:spPr/>
      <dgm:t>
        <a:bodyPr/>
        <a:lstStyle/>
        <a:p>
          <a:pPr algn="ctr"/>
          <a:r>
            <a:rPr lang="en-US" sz="4000" dirty="0" smtClean="0"/>
            <a:t>160-189 mg/dL	</a:t>
          </a:r>
          <a:endParaRPr lang="en-US" sz="4000" dirty="0"/>
        </a:p>
      </dgm:t>
    </dgm:pt>
    <dgm:pt modelId="{6776F9E7-57BB-46E2-B35E-4EEDAC7C9D21}" type="parTrans" cxnId="{67DABF13-A8C7-40A5-A991-D128B43C0C47}">
      <dgm:prSet/>
      <dgm:spPr/>
      <dgm:t>
        <a:bodyPr/>
        <a:lstStyle/>
        <a:p>
          <a:endParaRPr lang="en-US"/>
        </a:p>
      </dgm:t>
    </dgm:pt>
    <dgm:pt modelId="{3D43C0FF-E4F5-4EBE-A36B-304BEB70F464}" type="sibTrans" cxnId="{67DABF13-A8C7-40A5-A991-D128B43C0C47}">
      <dgm:prSet/>
      <dgm:spPr/>
      <dgm:t>
        <a:bodyPr/>
        <a:lstStyle/>
        <a:p>
          <a:endParaRPr lang="en-US"/>
        </a:p>
      </dgm:t>
    </dgm:pt>
    <dgm:pt modelId="{CD3E29CE-E480-4EB6-A7B5-5A9F108E2D1E}">
      <dgm:prSet phldrT="[Text]"/>
      <dgm:spPr/>
      <dgm:t>
        <a:bodyPr/>
        <a:lstStyle/>
        <a:p>
          <a:pPr algn="ctr"/>
          <a:r>
            <a:rPr lang="en-US" dirty="0" smtClean="0"/>
            <a:t>Very High</a:t>
          </a:r>
          <a:endParaRPr lang="en-US" dirty="0"/>
        </a:p>
      </dgm:t>
    </dgm:pt>
    <dgm:pt modelId="{B7985C56-57AE-4E82-A8DF-E5E2E3313DD4}" type="parTrans" cxnId="{4A2A6EB5-8853-4D86-BE65-20B998BB7CB5}">
      <dgm:prSet/>
      <dgm:spPr/>
      <dgm:t>
        <a:bodyPr/>
        <a:lstStyle/>
        <a:p>
          <a:endParaRPr lang="en-US"/>
        </a:p>
      </dgm:t>
    </dgm:pt>
    <dgm:pt modelId="{DD9C5B0F-AD04-49D7-9B21-26987BFC1687}" type="sibTrans" cxnId="{4A2A6EB5-8853-4D86-BE65-20B998BB7CB5}">
      <dgm:prSet/>
      <dgm:spPr/>
      <dgm:t>
        <a:bodyPr/>
        <a:lstStyle/>
        <a:p>
          <a:endParaRPr lang="en-US"/>
        </a:p>
      </dgm:t>
    </dgm:pt>
    <dgm:pt modelId="{58A6F702-366F-4728-88C8-63B95E3E93CE}">
      <dgm:prSet phldrT="[Text]"/>
      <dgm:spPr/>
      <dgm:t>
        <a:bodyPr/>
        <a:lstStyle/>
        <a:p>
          <a:pPr algn="ctr"/>
          <a:r>
            <a:rPr lang="en-US" dirty="0" smtClean="0"/>
            <a:t>190+ mg/dL</a:t>
          </a:r>
          <a:endParaRPr lang="en-US" dirty="0"/>
        </a:p>
      </dgm:t>
    </dgm:pt>
    <dgm:pt modelId="{6C9ADB7B-B4F1-4E78-929E-8444849FE9DB}" type="parTrans" cxnId="{9F466CF3-25CA-4DA6-B443-EEC9C3E15D38}">
      <dgm:prSet/>
      <dgm:spPr/>
      <dgm:t>
        <a:bodyPr/>
        <a:lstStyle/>
        <a:p>
          <a:endParaRPr lang="en-US"/>
        </a:p>
      </dgm:t>
    </dgm:pt>
    <dgm:pt modelId="{7D5E484E-1813-4E20-98EB-AC2BC5B9B68D}" type="sibTrans" cxnId="{9F466CF3-25CA-4DA6-B443-EEC9C3E15D38}">
      <dgm:prSet/>
      <dgm:spPr/>
      <dgm:t>
        <a:bodyPr/>
        <a:lstStyle/>
        <a:p>
          <a:endParaRPr lang="en-US"/>
        </a:p>
      </dgm:t>
    </dgm:pt>
    <dgm:pt modelId="{C2B7BDBD-D9AF-4653-B869-F145605E1ED7}" type="pres">
      <dgm:prSet presAssocID="{3FDCDF5E-B0A1-4745-9197-5BA217A26297}" presName="linear" presStyleCnt="0">
        <dgm:presLayoutVars>
          <dgm:animLvl val="lvl"/>
          <dgm:resizeHandles val="exact"/>
        </dgm:presLayoutVars>
      </dgm:prSet>
      <dgm:spPr/>
      <dgm:t>
        <a:bodyPr/>
        <a:lstStyle/>
        <a:p>
          <a:endParaRPr lang="en-US"/>
        </a:p>
      </dgm:t>
    </dgm:pt>
    <dgm:pt modelId="{F3D9C388-A4D2-4A6A-887D-E32754E92B3D}" type="pres">
      <dgm:prSet presAssocID="{AF2B99B0-5B7B-4F0E-813C-1015EA3CC2E6}" presName="parentText" presStyleLbl="node1" presStyleIdx="0" presStyleCnt="5" custScaleY="118745" custLinFactNeighborY="-45277">
        <dgm:presLayoutVars>
          <dgm:chMax val="0"/>
          <dgm:bulletEnabled val="1"/>
        </dgm:presLayoutVars>
      </dgm:prSet>
      <dgm:spPr/>
      <dgm:t>
        <a:bodyPr/>
        <a:lstStyle/>
        <a:p>
          <a:endParaRPr lang="en-US"/>
        </a:p>
      </dgm:t>
    </dgm:pt>
    <dgm:pt modelId="{93A3D299-8F7D-4C03-AA3D-4F5A9A10D82F}" type="pres">
      <dgm:prSet presAssocID="{AF2B99B0-5B7B-4F0E-813C-1015EA3CC2E6}" presName="childText" presStyleLbl="revTx" presStyleIdx="0" presStyleCnt="5">
        <dgm:presLayoutVars>
          <dgm:bulletEnabled val="1"/>
        </dgm:presLayoutVars>
      </dgm:prSet>
      <dgm:spPr/>
      <dgm:t>
        <a:bodyPr/>
        <a:lstStyle/>
        <a:p>
          <a:endParaRPr lang="en-US"/>
        </a:p>
      </dgm:t>
    </dgm:pt>
    <dgm:pt modelId="{CCFE57FD-592F-4DFC-9CBB-17CDDA202FC5}" type="pres">
      <dgm:prSet presAssocID="{42DC8097-2112-44C1-AFA4-4CF094AACFD0}" presName="parentText" presStyleLbl="node1" presStyleIdx="1" presStyleCnt="5">
        <dgm:presLayoutVars>
          <dgm:chMax val="0"/>
          <dgm:bulletEnabled val="1"/>
        </dgm:presLayoutVars>
      </dgm:prSet>
      <dgm:spPr/>
      <dgm:t>
        <a:bodyPr/>
        <a:lstStyle/>
        <a:p>
          <a:endParaRPr lang="en-US"/>
        </a:p>
      </dgm:t>
    </dgm:pt>
    <dgm:pt modelId="{EC232002-C486-4D1D-8792-24B91315BE05}" type="pres">
      <dgm:prSet presAssocID="{42DC8097-2112-44C1-AFA4-4CF094AACFD0}" presName="childText" presStyleLbl="revTx" presStyleIdx="1" presStyleCnt="5">
        <dgm:presLayoutVars>
          <dgm:bulletEnabled val="1"/>
        </dgm:presLayoutVars>
      </dgm:prSet>
      <dgm:spPr/>
      <dgm:t>
        <a:bodyPr/>
        <a:lstStyle/>
        <a:p>
          <a:endParaRPr lang="en-US"/>
        </a:p>
      </dgm:t>
    </dgm:pt>
    <dgm:pt modelId="{83EE6D77-A44B-4101-928E-DC9B7EC19C8B}" type="pres">
      <dgm:prSet presAssocID="{39312318-5393-49A4-9B4F-1A684617C42D}" presName="parentText" presStyleLbl="node1" presStyleIdx="2" presStyleCnt="5">
        <dgm:presLayoutVars>
          <dgm:chMax val="0"/>
          <dgm:bulletEnabled val="1"/>
        </dgm:presLayoutVars>
      </dgm:prSet>
      <dgm:spPr/>
      <dgm:t>
        <a:bodyPr/>
        <a:lstStyle/>
        <a:p>
          <a:endParaRPr lang="en-US"/>
        </a:p>
      </dgm:t>
    </dgm:pt>
    <dgm:pt modelId="{9CA17D3E-68C6-4AE1-BC42-0DE66ACE61D4}" type="pres">
      <dgm:prSet presAssocID="{39312318-5393-49A4-9B4F-1A684617C42D}" presName="childText" presStyleLbl="revTx" presStyleIdx="2" presStyleCnt="5">
        <dgm:presLayoutVars>
          <dgm:bulletEnabled val="1"/>
        </dgm:presLayoutVars>
      </dgm:prSet>
      <dgm:spPr/>
      <dgm:t>
        <a:bodyPr/>
        <a:lstStyle/>
        <a:p>
          <a:endParaRPr lang="en-US"/>
        </a:p>
      </dgm:t>
    </dgm:pt>
    <dgm:pt modelId="{B90DAA57-31D0-4C15-A68E-4DB12DB591BE}" type="pres">
      <dgm:prSet presAssocID="{68EB760E-4E6D-4CF6-9758-38A680D25CA6}" presName="parentText" presStyleLbl="node1" presStyleIdx="3" presStyleCnt="5">
        <dgm:presLayoutVars>
          <dgm:chMax val="0"/>
          <dgm:bulletEnabled val="1"/>
        </dgm:presLayoutVars>
      </dgm:prSet>
      <dgm:spPr/>
      <dgm:t>
        <a:bodyPr/>
        <a:lstStyle/>
        <a:p>
          <a:endParaRPr lang="en-US"/>
        </a:p>
      </dgm:t>
    </dgm:pt>
    <dgm:pt modelId="{34CFBCC2-7F2C-4B70-A480-A8AB216C12AB}" type="pres">
      <dgm:prSet presAssocID="{68EB760E-4E6D-4CF6-9758-38A680D25CA6}" presName="childText" presStyleLbl="revTx" presStyleIdx="3" presStyleCnt="5">
        <dgm:presLayoutVars>
          <dgm:bulletEnabled val="1"/>
        </dgm:presLayoutVars>
      </dgm:prSet>
      <dgm:spPr/>
      <dgm:t>
        <a:bodyPr/>
        <a:lstStyle/>
        <a:p>
          <a:endParaRPr lang="en-US"/>
        </a:p>
      </dgm:t>
    </dgm:pt>
    <dgm:pt modelId="{D1CBF9D3-AA37-418F-B90C-3040D7D9FA55}" type="pres">
      <dgm:prSet presAssocID="{CD3E29CE-E480-4EB6-A7B5-5A9F108E2D1E}" presName="parentText" presStyleLbl="node1" presStyleIdx="4" presStyleCnt="5" custLinFactNeighborX="-971" custLinFactNeighborY="-1355">
        <dgm:presLayoutVars>
          <dgm:chMax val="0"/>
          <dgm:bulletEnabled val="1"/>
        </dgm:presLayoutVars>
      </dgm:prSet>
      <dgm:spPr/>
      <dgm:t>
        <a:bodyPr/>
        <a:lstStyle/>
        <a:p>
          <a:endParaRPr lang="en-US"/>
        </a:p>
      </dgm:t>
    </dgm:pt>
    <dgm:pt modelId="{2DFEB540-0457-4787-9ACD-15E6527A6D24}" type="pres">
      <dgm:prSet presAssocID="{CD3E29CE-E480-4EB6-A7B5-5A9F108E2D1E}" presName="childText" presStyleLbl="revTx" presStyleIdx="4" presStyleCnt="5">
        <dgm:presLayoutVars>
          <dgm:bulletEnabled val="1"/>
        </dgm:presLayoutVars>
      </dgm:prSet>
      <dgm:spPr/>
      <dgm:t>
        <a:bodyPr/>
        <a:lstStyle/>
        <a:p>
          <a:endParaRPr lang="en-US"/>
        </a:p>
      </dgm:t>
    </dgm:pt>
  </dgm:ptLst>
  <dgm:cxnLst>
    <dgm:cxn modelId="{4E34253C-D5AA-4F87-86BB-279B69186047}" srcId="{3FDCDF5E-B0A1-4745-9197-5BA217A26297}" destId="{42DC8097-2112-44C1-AFA4-4CF094AACFD0}" srcOrd="1" destOrd="0" parTransId="{4D61D155-7243-47D0-8C77-0CEC02B28E38}" sibTransId="{E3E40550-C042-442B-9A43-0DB79759E28D}"/>
    <dgm:cxn modelId="{263CC722-396F-4FF1-9E7D-7DC5FE51FCBF}" type="presOf" srcId="{42A5F6FE-C400-43A3-AB56-B390B0732A58}" destId="{EC232002-C486-4D1D-8792-24B91315BE05}" srcOrd="0" destOrd="0" presId="urn:microsoft.com/office/officeart/2005/8/layout/vList2"/>
    <dgm:cxn modelId="{4A2A6EB5-8853-4D86-BE65-20B998BB7CB5}" srcId="{3FDCDF5E-B0A1-4745-9197-5BA217A26297}" destId="{CD3E29CE-E480-4EB6-A7B5-5A9F108E2D1E}" srcOrd="4" destOrd="0" parTransId="{B7985C56-57AE-4E82-A8DF-E5E2E3313DD4}" sibTransId="{DD9C5B0F-AD04-49D7-9B21-26987BFC1687}"/>
    <dgm:cxn modelId="{6F443FED-FCF4-4ECB-9BA4-247D2BB52DEF}" srcId="{3FDCDF5E-B0A1-4745-9197-5BA217A26297}" destId="{68EB760E-4E6D-4CF6-9758-38A680D25CA6}" srcOrd="3" destOrd="0" parTransId="{691A5623-9FE3-41D6-A7F2-766BA9B9067F}" sibTransId="{564EB37D-0EEF-46AF-858A-1A888A7AB329}"/>
    <dgm:cxn modelId="{845497D9-F23A-4170-B49D-5A4B040B3F43}" srcId="{42DC8097-2112-44C1-AFA4-4CF094AACFD0}" destId="{42A5F6FE-C400-43A3-AB56-B390B0732A58}" srcOrd="0" destOrd="0" parTransId="{FC336A69-5046-4926-8EB9-1CF2E61FB909}" sibTransId="{081AD492-04EB-42F2-96B1-FE514C2216A4}"/>
    <dgm:cxn modelId="{754C5E3B-C3F3-4D24-8D90-0D7D58DB9041}" type="presOf" srcId="{651EEBAB-F5A6-4457-A8DB-CECD2A9718C5}" destId="{9CA17D3E-68C6-4AE1-BC42-0DE66ACE61D4}" srcOrd="0" destOrd="0" presId="urn:microsoft.com/office/officeart/2005/8/layout/vList2"/>
    <dgm:cxn modelId="{038341CA-3D78-49F7-8CE7-617F8A58C7AD}" srcId="{3FDCDF5E-B0A1-4745-9197-5BA217A26297}" destId="{39312318-5393-49A4-9B4F-1A684617C42D}" srcOrd="2" destOrd="0" parTransId="{C5801D89-3630-40A7-83C4-25D33E770D7D}" sibTransId="{EFD20B33-E5C3-4E2B-AC15-3F261816BBA0}"/>
    <dgm:cxn modelId="{255633C4-2B26-494C-AA10-A3C90D1DA13A}" srcId="{3FDCDF5E-B0A1-4745-9197-5BA217A26297}" destId="{AF2B99B0-5B7B-4F0E-813C-1015EA3CC2E6}" srcOrd="0" destOrd="0" parTransId="{D290CCEC-F6B5-47B5-BEBE-5EA79D04DCAB}" sibTransId="{52322873-62D4-4246-9669-EBA22393CB5B}"/>
    <dgm:cxn modelId="{8D75D13B-408E-4A71-9C9C-7F818E60DB52}" srcId="{39312318-5393-49A4-9B4F-1A684617C42D}" destId="{651EEBAB-F5A6-4457-A8DB-CECD2A9718C5}" srcOrd="0" destOrd="0" parTransId="{19E90092-CFF0-4E9F-8C5B-537BFEC75545}" sibTransId="{677C6F01-772A-43CE-8DCD-F133A9B873E8}"/>
    <dgm:cxn modelId="{71C285EC-A3DB-45C7-AD16-FEC2964EC700}" type="presOf" srcId="{B54C45A1-D8A9-4934-A17B-D22DBE73CEA3}" destId="{93A3D299-8F7D-4C03-AA3D-4F5A9A10D82F}" srcOrd="0" destOrd="0" presId="urn:microsoft.com/office/officeart/2005/8/layout/vList2"/>
    <dgm:cxn modelId="{EDEFE95A-4CE4-427C-ABBB-778FAE3B2331}" type="presOf" srcId="{CD3E29CE-E480-4EB6-A7B5-5A9F108E2D1E}" destId="{D1CBF9D3-AA37-418F-B90C-3040D7D9FA55}" srcOrd="0" destOrd="0" presId="urn:microsoft.com/office/officeart/2005/8/layout/vList2"/>
    <dgm:cxn modelId="{52D82E4B-B0F2-4227-B670-9EE429A468D6}" type="presOf" srcId="{42DC8097-2112-44C1-AFA4-4CF094AACFD0}" destId="{CCFE57FD-592F-4DFC-9CBB-17CDDA202FC5}" srcOrd="0" destOrd="0" presId="urn:microsoft.com/office/officeart/2005/8/layout/vList2"/>
    <dgm:cxn modelId="{A679C7BE-5B2F-40B9-820D-9AB2A6EEA948}" type="presOf" srcId="{C3488057-829E-497B-BB19-FA678473387B}" destId="{34CFBCC2-7F2C-4B70-A480-A8AB216C12AB}" srcOrd="0" destOrd="0" presId="urn:microsoft.com/office/officeart/2005/8/layout/vList2"/>
    <dgm:cxn modelId="{9F466CF3-25CA-4DA6-B443-EEC9C3E15D38}" srcId="{CD3E29CE-E480-4EB6-A7B5-5A9F108E2D1E}" destId="{58A6F702-366F-4728-88C8-63B95E3E93CE}" srcOrd="0" destOrd="0" parTransId="{6C9ADB7B-B4F1-4E78-929E-8444849FE9DB}" sibTransId="{7D5E484E-1813-4E20-98EB-AC2BC5B9B68D}"/>
    <dgm:cxn modelId="{A3EC1603-4BEF-493B-A6A8-8556B2456A13}" type="presOf" srcId="{68EB760E-4E6D-4CF6-9758-38A680D25CA6}" destId="{B90DAA57-31D0-4C15-A68E-4DB12DB591BE}" srcOrd="0" destOrd="0" presId="urn:microsoft.com/office/officeart/2005/8/layout/vList2"/>
    <dgm:cxn modelId="{67DABF13-A8C7-40A5-A991-D128B43C0C47}" srcId="{68EB760E-4E6D-4CF6-9758-38A680D25CA6}" destId="{C3488057-829E-497B-BB19-FA678473387B}" srcOrd="0" destOrd="0" parTransId="{6776F9E7-57BB-46E2-B35E-4EEDAC7C9D21}" sibTransId="{3D43C0FF-E4F5-4EBE-A36B-304BEB70F464}"/>
    <dgm:cxn modelId="{D6C564FA-C73A-4797-B92E-8D8774934F34}" type="presOf" srcId="{58A6F702-366F-4728-88C8-63B95E3E93CE}" destId="{2DFEB540-0457-4787-9ACD-15E6527A6D24}" srcOrd="0" destOrd="0" presId="urn:microsoft.com/office/officeart/2005/8/layout/vList2"/>
    <dgm:cxn modelId="{03CDEB88-2090-4C67-B5DC-CA247AEB8E8B}" srcId="{AF2B99B0-5B7B-4F0E-813C-1015EA3CC2E6}" destId="{B54C45A1-D8A9-4934-A17B-D22DBE73CEA3}" srcOrd="0" destOrd="0" parTransId="{1D50F3D4-AA2A-47BD-94B6-31E988B93C6E}" sibTransId="{93A73A36-5E3B-4592-BCB0-2E3BBECF048A}"/>
    <dgm:cxn modelId="{734C073C-4DF2-4DFB-8608-849D6B21F395}" type="presOf" srcId="{3FDCDF5E-B0A1-4745-9197-5BA217A26297}" destId="{C2B7BDBD-D9AF-4653-B869-F145605E1ED7}" srcOrd="0" destOrd="0" presId="urn:microsoft.com/office/officeart/2005/8/layout/vList2"/>
    <dgm:cxn modelId="{4A9B74C3-76C9-4900-8CDF-C439E067FC8D}" type="presOf" srcId="{AF2B99B0-5B7B-4F0E-813C-1015EA3CC2E6}" destId="{F3D9C388-A4D2-4A6A-887D-E32754E92B3D}" srcOrd="0" destOrd="0" presId="urn:microsoft.com/office/officeart/2005/8/layout/vList2"/>
    <dgm:cxn modelId="{BCAEF152-B5A1-43B0-AEA4-5081DD5546DC}" type="presOf" srcId="{39312318-5393-49A4-9B4F-1A684617C42D}" destId="{83EE6D77-A44B-4101-928E-DC9B7EC19C8B}" srcOrd="0" destOrd="0" presId="urn:microsoft.com/office/officeart/2005/8/layout/vList2"/>
    <dgm:cxn modelId="{F444DE7F-F551-4B10-BF6A-0C4AA3411B5C}" type="presParOf" srcId="{C2B7BDBD-D9AF-4653-B869-F145605E1ED7}" destId="{F3D9C388-A4D2-4A6A-887D-E32754E92B3D}" srcOrd="0" destOrd="0" presId="urn:microsoft.com/office/officeart/2005/8/layout/vList2"/>
    <dgm:cxn modelId="{98274140-3F9D-4389-80E8-85EC1246CA65}" type="presParOf" srcId="{C2B7BDBD-D9AF-4653-B869-F145605E1ED7}" destId="{93A3D299-8F7D-4C03-AA3D-4F5A9A10D82F}" srcOrd="1" destOrd="0" presId="urn:microsoft.com/office/officeart/2005/8/layout/vList2"/>
    <dgm:cxn modelId="{E1217011-3C55-4C30-9E48-B5DF49B53782}" type="presParOf" srcId="{C2B7BDBD-D9AF-4653-B869-F145605E1ED7}" destId="{CCFE57FD-592F-4DFC-9CBB-17CDDA202FC5}" srcOrd="2" destOrd="0" presId="urn:microsoft.com/office/officeart/2005/8/layout/vList2"/>
    <dgm:cxn modelId="{610D6684-2D62-40D6-8FF3-01DEB50FD7AB}" type="presParOf" srcId="{C2B7BDBD-D9AF-4653-B869-F145605E1ED7}" destId="{EC232002-C486-4D1D-8792-24B91315BE05}" srcOrd="3" destOrd="0" presId="urn:microsoft.com/office/officeart/2005/8/layout/vList2"/>
    <dgm:cxn modelId="{1C1A297D-0C15-453B-A7DA-32F440EE92A5}" type="presParOf" srcId="{C2B7BDBD-D9AF-4653-B869-F145605E1ED7}" destId="{83EE6D77-A44B-4101-928E-DC9B7EC19C8B}" srcOrd="4" destOrd="0" presId="urn:microsoft.com/office/officeart/2005/8/layout/vList2"/>
    <dgm:cxn modelId="{37BE6914-BE0D-4F69-8163-5F7D9B258F4B}" type="presParOf" srcId="{C2B7BDBD-D9AF-4653-B869-F145605E1ED7}" destId="{9CA17D3E-68C6-4AE1-BC42-0DE66ACE61D4}" srcOrd="5" destOrd="0" presId="urn:microsoft.com/office/officeart/2005/8/layout/vList2"/>
    <dgm:cxn modelId="{E395D69F-E732-44A3-B2CC-7EDF18F9D906}" type="presParOf" srcId="{C2B7BDBD-D9AF-4653-B869-F145605E1ED7}" destId="{B90DAA57-31D0-4C15-A68E-4DB12DB591BE}" srcOrd="6" destOrd="0" presId="urn:microsoft.com/office/officeart/2005/8/layout/vList2"/>
    <dgm:cxn modelId="{FEF1234A-B8E3-4C0C-B2E4-D1B9B5483CF5}" type="presParOf" srcId="{C2B7BDBD-D9AF-4653-B869-F145605E1ED7}" destId="{34CFBCC2-7F2C-4B70-A480-A8AB216C12AB}" srcOrd="7" destOrd="0" presId="urn:microsoft.com/office/officeart/2005/8/layout/vList2"/>
    <dgm:cxn modelId="{1F4BB3C1-DCA4-4483-B92B-AEA923013554}" type="presParOf" srcId="{C2B7BDBD-D9AF-4653-B869-F145605E1ED7}" destId="{D1CBF9D3-AA37-418F-B90C-3040D7D9FA55}" srcOrd="8" destOrd="0" presId="urn:microsoft.com/office/officeart/2005/8/layout/vList2"/>
    <dgm:cxn modelId="{A130E127-9612-4C63-B7B3-2580637E5EC0}" type="presParOf" srcId="{C2B7BDBD-D9AF-4653-B869-F145605E1ED7}" destId="{2DFEB540-0457-4787-9ACD-15E6527A6D24}"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F2931-EF58-4978-AE44-771896EBDF91}">
      <dsp:nvSpPr>
        <dsp:cNvPr id="0" name=""/>
        <dsp:cNvSpPr/>
      </dsp:nvSpPr>
      <dsp:spPr>
        <a:xfrm>
          <a:off x="0" y="14459"/>
          <a:ext cx="9144000" cy="8634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Normal</a:t>
          </a:r>
          <a:endParaRPr lang="en-US" sz="3600" kern="1200" dirty="0"/>
        </a:p>
      </dsp:txBody>
      <dsp:txXfrm>
        <a:off x="42151" y="56610"/>
        <a:ext cx="9059698" cy="779158"/>
      </dsp:txXfrm>
    </dsp:sp>
    <dsp:sp modelId="{AEE2D510-BDE8-4223-95DF-C7D80C3367F5}">
      <dsp:nvSpPr>
        <dsp:cNvPr id="0" name=""/>
        <dsp:cNvSpPr/>
      </dsp:nvSpPr>
      <dsp:spPr>
        <a:xfrm>
          <a:off x="0" y="877919"/>
          <a:ext cx="91440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Less than 150 mg/dL</a:t>
          </a:r>
          <a:endParaRPr lang="en-US" sz="2800" kern="1200" dirty="0"/>
        </a:p>
      </dsp:txBody>
      <dsp:txXfrm>
        <a:off x="0" y="877919"/>
        <a:ext cx="9144000" cy="596160"/>
      </dsp:txXfrm>
    </dsp:sp>
    <dsp:sp modelId="{F8CD5719-9662-4CD7-9FF4-39BD67B7EB6A}">
      <dsp:nvSpPr>
        <dsp:cNvPr id="0" name=""/>
        <dsp:cNvSpPr/>
      </dsp:nvSpPr>
      <dsp:spPr>
        <a:xfrm>
          <a:off x="0" y="1474079"/>
          <a:ext cx="9144000" cy="863460"/>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Borderline High</a:t>
          </a:r>
          <a:endParaRPr lang="en-US" sz="3600" kern="1200" dirty="0"/>
        </a:p>
      </dsp:txBody>
      <dsp:txXfrm>
        <a:off x="42151" y="1516230"/>
        <a:ext cx="9059698" cy="779158"/>
      </dsp:txXfrm>
    </dsp:sp>
    <dsp:sp modelId="{6C5CCB27-C032-4A62-BEE2-68CD246B1E09}">
      <dsp:nvSpPr>
        <dsp:cNvPr id="0" name=""/>
        <dsp:cNvSpPr/>
      </dsp:nvSpPr>
      <dsp:spPr>
        <a:xfrm>
          <a:off x="0" y="2337539"/>
          <a:ext cx="91440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150-199 mg/dL</a:t>
          </a:r>
          <a:endParaRPr lang="en-US" sz="2800" kern="1200" dirty="0"/>
        </a:p>
      </dsp:txBody>
      <dsp:txXfrm>
        <a:off x="0" y="2337539"/>
        <a:ext cx="9144000" cy="596160"/>
      </dsp:txXfrm>
    </dsp:sp>
    <dsp:sp modelId="{AC27B729-66B2-4E8B-B623-5AD5B6837B9B}">
      <dsp:nvSpPr>
        <dsp:cNvPr id="0" name=""/>
        <dsp:cNvSpPr/>
      </dsp:nvSpPr>
      <dsp:spPr>
        <a:xfrm>
          <a:off x="0" y="2933699"/>
          <a:ext cx="9144000" cy="863460"/>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High</a:t>
          </a:r>
          <a:endParaRPr lang="en-US" sz="3600" kern="1200" dirty="0"/>
        </a:p>
      </dsp:txBody>
      <dsp:txXfrm>
        <a:off x="42151" y="2975850"/>
        <a:ext cx="9059698" cy="779158"/>
      </dsp:txXfrm>
    </dsp:sp>
    <dsp:sp modelId="{50785637-59C7-469A-97BC-E3862B4C9906}">
      <dsp:nvSpPr>
        <dsp:cNvPr id="0" name=""/>
        <dsp:cNvSpPr/>
      </dsp:nvSpPr>
      <dsp:spPr>
        <a:xfrm>
          <a:off x="0" y="3797160"/>
          <a:ext cx="91440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200-499 mg/dL</a:t>
          </a:r>
          <a:endParaRPr lang="en-US" sz="2800" kern="1200" dirty="0"/>
        </a:p>
      </dsp:txBody>
      <dsp:txXfrm>
        <a:off x="0" y="3797160"/>
        <a:ext cx="9144000" cy="596160"/>
      </dsp:txXfrm>
    </dsp:sp>
    <dsp:sp modelId="{C09B0E64-1FBF-4835-BA2E-EFE28E1E0BCF}">
      <dsp:nvSpPr>
        <dsp:cNvPr id="0" name=""/>
        <dsp:cNvSpPr/>
      </dsp:nvSpPr>
      <dsp:spPr>
        <a:xfrm>
          <a:off x="0" y="4393320"/>
          <a:ext cx="9144000" cy="86346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Very High</a:t>
          </a:r>
          <a:endParaRPr lang="en-US" sz="3600" kern="1200" dirty="0"/>
        </a:p>
      </dsp:txBody>
      <dsp:txXfrm>
        <a:off x="42151" y="4435471"/>
        <a:ext cx="9059698" cy="779158"/>
      </dsp:txXfrm>
    </dsp:sp>
    <dsp:sp modelId="{9F5F97F0-2612-41DD-B2E0-7BF71DA06D8E}">
      <dsp:nvSpPr>
        <dsp:cNvPr id="0" name=""/>
        <dsp:cNvSpPr/>
      </dsp:nvSpPr>
      <dsp:spPr>
        <a:xfrm>
          <a:off x="0" y="5256779"/>
          <a:ext cx="91440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500+ mg/dL</a:t>
          </a:r>
          <a:endParaRPr lang="en-US" sz="2800" kern="1200" dirty="0"/>
        </a:p>
      </dsp:txBody>
      <dsp:txXfrm>
        <a:off x="0" y="5256779"/>
        <a:ext cx="9144000" cy="596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9C388-A4D2-4A6A-887D-E32754E92B3D}">
      <dsp:nvSpPr>
        <dsp:cNvPr id="0" name=""/>
        <dsp:cNvSpPr/>
      </dsp:nvSpPr>
      <dsp:spPr>
        <a:xfrm>
          <a:off x="0" y="36955"/>
          <a:ext cx="9144000" cy="100737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Normal</a:t>
          </a:r>
          <a:endParaRPr lang="en-US" sz="4200" kern="1200" dirty="0"/>
        </a:p>
      </dsp:txBody>
      <dsp:txXfrm>
        <a:off x="49176" y="86131"/>
        <a:ext cx="9045648" cy="909018"/>
      </dsp:txXfrm>
    </dsp:sp>
    <dsp:sp modelId="{93A3D299-8F7D-4C03-AA3D-4F5A9A10D82F}">
      <dsp:nvSpPr>
        <dsp:cNvPr id="0" name=""/>
        <dsp:cNvSpPr/>
      </dsp:nvSpPr>
      <dsp:spPr>
        <a:xfrm>
          <a:off x="0" y="1044325"/>
          <a:ext cx="914400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50800" rIns="284480" bIns="50800" numCol="1" spcCol="1270" anchor="t" anchorCtr="0">
          <a:noAutofit/>
        </a:bodyPr>
        <a:lstStyle/>
        <a:p>
          <a:pPr marL="285750" lvl="1" indent="-285750" algn="ctr" defTabSz="1778000">
            <a:lnSpc>
              <a:spcPct val="90000"/>
            </a:lnSpc>
            <a:spcBef>
              <a:spcPct val="0"/>
            </a:spcBef>
            <a:spcAft>
              <a:spcPct val="20000"/>
            </a:spcAft>
            <a:buChar char="••"/>
          </a:pPr>
          <a:r>
            <a:rPr lang="en-US" sz="4000" kern="1200" dirty="0" smtClean="0"/>
            <a:t>Less than 200 mg/dL</a:t>
          </a:r>
          <a:endParaRPr lang="en-US" sz="4000" kern="1200" dirty="0"/>
        </a:p>
      </dsp:txBody>
      <dsp:txXfrm>
        <a:off x="0" y="1044325"/>
        <a:ext cx="9144000" cy="695520"/>
      </dsp:txXfrm>
    </dsp:sp>
    <dsp:sp modelId="{CCFE57FD-592F-4DFC-9CBB-17CDDA202FC5}">
      <dsp:nvSpPr>
        <dsp:cNvPr id="0" name=""/>
        <dsp:cNvSpPr/>
      </dsp:nvSpPr>
      <dsp:spPr>
        <a:xfrm>
          <a:off x="0" y="1714013"/>
          <a:ext cx="9144000" cy="100737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Borderline High</a:t>
          </a:r>
          <a:endParaRPr lang="en-US" sz="4200" kern="1200" dirty="0"/>
        </a:p>
      </dsp:txBody>
      <dsp:txXfrm>
        <a:off x="49176" y="1763189"/>
        <a:ext cx="9045648" cy="909018"/>
      </dsp:txXfrm>
    </dsp:sp>
    <dsp:sp modelId="{EC232002-C486-4D1D-8792-24B91315BE05}">
      <dsp:nvSpPr>
        <dsp:cNvPr id="0" name=""/>
        <dsp:cNvSpPr/>
      </dsp:nvSpPr>
      <dsp:spPr>
        <a:xfrm>
          <a:off x="0" y="2747215"/>
          <a:ext cx="914400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53340" rIns="298704" bIns="53340" numCol="1" spcCol="1270" anchor="t" anchorCtr="0">
          <a:noAutofit/>
        </a:bodyPr>
        <a:lstStyle/>
        <a:p>
          <a:pPr marL="285750" lvl="1" indent="-285750" algn="l" defTabSz="1466850">
            <a:lnSpc>
              <a:spcPct val="90000"/>
            </a:lnSpc>
            <a:spcBef>
              <a:spcPct val="0"/>
            </a:spcBef>
            <a:spcAft>
              <a:spcPct val="20000"/>
            </a:spcAft>
            <a:buChar char="••"/>
          </a:pPr>
          <a:endParaRPr lang="en-US" sz="3300" kern="1200" dirty="0"/>
        </a:p>
      </dsp:txBody>
      <dsp:txXfrm>
        <a:off x="0" y="2747215"/>
        <a:ext cx="9144000" cy="695520"/>
      </dsp:txXfrm>
    </dsp:sp>
    <dsp:sp modelId="{EF3D53F9-8F69-49D3-8251-D1E0D111095E}">
      <dsp:nvSpPr>
        <dsp:cNvPr id="0" name=""/>
        <dsp:cNvSpPr/>
      </dsp:nvSpPr>
      <dsp:spPr>
        <a:xfrm>
          <a:off x="0" y="3442735"/>
          <a:ext cx="9144000" cy="100737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High</a:t>
          </a:r>
          <a:endParaRPr lang="en-US" sz="4200" kern="1200" dirty="0"/>
        </a:p>
      </dsp:txBody>
      <dsp:txXfrm>
        <a:off x="49176" y="3491911"/>
        <a:ext cx="9045648" cy="909018"/>
      </dsp:txXfrm>
    </dsp:sp>
    <dsp:sp modelId="{4A5D0B65-5215-4E55-A50E-963081C9D93A}">
      <dsp:nvSpPr>
        <dsp:cNvPr id="0" name=""/>
        <dsp:cNvSpPr/>
      </dsp:nvSpPr>
      <dsp:spPr>
        <a:xfrm>
          <a:off x="0" y="4450105"/>
          <a:ext cx="9144000" cy="73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55880" rIns="312928" bIns="55880" numCol="1" spcCol="1270" anchor="t" anchorCtr="0">
          <a:noAutofit/>
        </a:bodyPr>
        <a:lstStyle/>
        <a:p>
          <a:pPr marL="285750" lvl="1" indent="-285750" algn="ctr" defTabSz="1955800">
            <a:lnSpc>
              <a:spcPct val="90000"/>
            </a:lnSpc>
            <a:spcBef>
              <a:spcPct val="0"/>
            </a:spcBef>
            <a:spcAft>
              <a:spcPct val="20000"/>
            </a:spcAft>
            <a:buChar char="••"/>
          </a:pPr>
          <a:r>
            <a:rPr lang="en-US" sz="4400" kern="1200" dirty="0" smtClean="0"/>
            <a:t>240 mg/dL or higher</a:t>
          </a:r>
          <a:endParaRPr lang="en-US" sz="4400" kern="1200" dirty="0"/>
        </a:p>
      </dsp:txBody>
      <dsp:txXfrm>
        <a:off x="0" y="4450105"/>
        <a:ext cx="9144000" cy="7389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923B1-26EE-4B4F-8999-1B3B56986F28}">
      <dsp:nvSpPr>
        <dsp:cNvPr id="0" name=""/>
        <dsp:cNvSpPr/>
      </dsp:nvSpPr>
      <dsp:spPr>
        <a:xfrm>
          <a:off x="0" y="664200"/>
          <a:ext cx="9144000" cy="1573425"/>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770636" rIns="709676" bIns="263144" numCol="1" spcCol="1270" anchor="t" anchorCtr="0">
          <a:noAutofit/>
        </a:bodyPr>
        <a:lstStyle/>
        <a:p>
          <a:pPr marL="285750" lvl="1" indent="-285750" algn="l" defTabSz="1644650">
            <a:lnSpc>
              <a:spcPct val="90000"/>
            </a:lnSpc>
            <a:spcBef>
              <a:spcPct val="0"/>
            </a:spcBef>
            <a:spcAft>
              <a:spcPct val="15000"/>
            </a:spcAft>
            <a:buChar char="••"/>
          </a:pPr>
          <a:r>
            <a:rPr lang="en-US" sz="3700" kern="1200" dirty="0" smtClean="0"/>
            <a:t>60+ mg/dL for both males and females</a:t>
          </a:r>
          <a:endParaRPr lang="en-US" sz="3700" kern="1200" dirty="0"/>
        </a:p>
      </dsp:txBody>
      <dsp:txXfrm>
        <a:off x="0" y="664200"/>
        <a:ext cx="9144000" cy="1573425"/>
      </dsp:txXfrm>
    </dsp:sp>
    <dsp:sp modelId="{63A9A334-F997-4300-8DE1-A356514DDFE0}">
      <dsp:nvSpPr>
        <dsp:cNvPr id="0" name=""/>
        <dsp:cNvSpPr/>
      </dsp:nvSpPr>
      <dsp:spPr>
        <a:xfrm>
          <a:off x="443881" y="0"/>
          <a:ext cx="6400800" cy="10922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ctr" defTabSz="1644650">
            <a:lnSpc>
              <a:spcPct val="90000"/>
            </a:lnSpc>
            <a:spcBef>
              <a:spcPct val="0"/>
            </a:spcBef>
            <a:spcAft>
              <a:spcPct val="35000"/>
            </a:spcAft>
          </a:pPr>
          <a:r>
            <a:rPr lang="en-US" sz="3700" b="1" kern="1200" dirty="0" smtClean="0"/>
            <a:t>Optimal:</a:t>
          </a:r>
        </a:p>
      </dsp:txBody>
      <dsp:txXfrm>
        <a:off x="497200" y="53319"/>
        <a:ext cx="6294162" cy="985602"/>
      </dsp:txXfrm>
    </dsp:sp>
    <dsp:sp modelId="{A741D978-B51E-4150-8A2A-185767319BF5}">
      <dsp:nvSpPr>
        <dsp:cNvPr id="0" name=""/>
        <dsp:cNvSpPr/>
      </dsp:nvSpPr>
      <dsp:spPr>
        <a:xfrm>
          <a:off x="0" y="2983545"/>
          <a:ext cx="9144000" cy="2156175"/>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770636" rIns="709676" bIns="263144" numCol="1" spcCol="1270" anchor="t" anchorCtr="0">
          <a:noAutofit/>
        </a:bodyPr>
        <a:lstStyle/>
        <a:p>
          <a:pPr marL="285750" lvl="1" indent="-285750" algn="ctr" defTabSz="1644650">
            <a:lnSpc>
              <a:spcPct val="90000"/>
            </a:lnSpc>
            <a:spcBef>
              <a:spcPct val="0"/>
            </a:spcBef>
            <a:spcAft>
              <a:spcPct val="15000"/>
            </a:spcAft>
            <a:buChar char="••"/>
          </a:pPr>
          <a:r>
            <a:rPr lang="en-US" sz="3700" kern="1200" dirty="0" smtClean="0"/>
            <a:t>Women: less than 50 mg/dL</a:t>
          </a:r>
          <a:endParaRPr lang="en-US" sz="3700" kern="1200" dirty="0"/>
        </a:p>
        <a:p>
          <a:pPr marL="285750" lvl="1" indent="-285750" algn="ctr" defTabSz="1644650">
            <a:lnSpc>
              <a:spcPct val="90000"/>
            </a:lnSpc>
            <a:spcBef>
              <a:spcPct val="0"/>
            </a:spcBef>
            <a:spcAft>
              <a:spcPct val="15000"/>
            </a:spcAft>
            <a:buChar char="••"/>
          </a:pPr>
          <a:r>
            <a:rPr lang="en-US" sz="3700" kern="1200" dirty="0" smtClean="0"/>
            <a:t>Men: less than 40 mg/dL</a:t>
          </a:r>
          <a:endParaRPr lang="en-US" sz="3700" kern="1200" dirty="0"/>
        </a:p>
      </dsp:txBody>
      <dsp:txXfrm>
        <a:off x="0" y="2983545"/>
        <a:ext cx="9144000" cy="2156175"/>
      </dsp:txXfrm>
    </dsp:sp>
    <dsp:sp modelId="{E10C2794-8BF4-4FDA-A4D8-87B03F07B6F0}">
      <dsp:nvSpPr>
        <dsp:cNvPr id="0" name=""/>
        <dsp:cNvSpPr/>
      </dsp:nvSpPr>
      <dsp:spPr>
        <a:xfrm>
          <a:off x="457200" y="2437425"/>
          <a:ext cx="6400800" cy="109224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ctr" defTabSz="1644650">
            <a:lnSpc>
              <a:spcPct val="90000"/>
            </a:lnSpc>
            <a:spcBef>
              <a:spcPct val="0"/>
            </a:spcBef>
            <a:spcAft>
              <a:spcPct val="35000"/>
            </a:spcAft>
          </a:pPr>
          <a:r>
            <a:rPr lang="en-US" sz="3700" kern="1200" dirty="0" smtClean="0"/>
            <a:t>At Risk for Heart Disease:</a:t>
          </a:r>
          <a:endParaRPr lang="en-US" sz="3700" kern="1200" dirty="0"/>
        </a:p>
      </dsp:txBody>
      <dsp:txXfrm>
        <a:off x="510519" y="2490744"/>
        <a:ext cx="6294162" cy="9856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9C388-A4D2-4A6A-887D-E32754E92B3D}">
      <dsp:nvSpPr>
        <dsp:cNvPr id="0" name=""/>
        <dsp:cNvSpPr/>
      </dsp:nvSpPr>
      <dsp:spPr>
        <a:xfrm>
          <a:off x="0" y="0"/>
          <a:ext cx="9144000" cy="94028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                            Optimal	</a:t>
          </a:r>
          <a:r>
            <a:rPr lang="en-US" sz="500" kern="1200" dirty="0" smtClean="0"/>
            <a:t>				</a:t>
          </a:r>
          <a:endParaRPr lang="en-US" sz="500" kern="1200" dirty="0"/>
        </a:p>
      </dsp:txBody>
      <dsp:txXfrm>
        <a:off x="45901" y="45901"/>
        <a:ext cx="9052198" cy="848486"/>
      </dsp:txXfrm>
    </dsp:sp>
    <dsp:sp modelId="{93A3D299-8F7D-4C03-AA3D-4F5A9A10D82F}">
      <dsp:nvSpPr>
        <dsp:cNvPr id="0" name=""/>
        <dsp:cNvSpPr/>
      </dsp:nvSpPr>
      <dsp:spPr>
        <a:xfrm>
          <a:off x="0" y="943500"/>
          <a:ext cx="9144000" cy="435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40640" rIns="227584" bIns="40640" numCol="1" spcCol="1270" anchor="t" anchorCtr="0">
          <a:noAutofit/>
        </a:bodyPr>
        <a:lstStyle/>
        <a:p>
          <a:pPr marL="285750" lvl="1" indent="-285750" algn="ctr" defTabSz="1422400">
            <a:lnSpc>
              <a:spcPct val="90000"/>
            </a:lnSpc>
            <a:spcBef>
              <a:spcPct val="0"/>
            </a:spcBef>
            <a:spcAft>
              <a:spcPct val="20000"/>
            </a:spcAft>
            <a:buChar char="••"/>
          </a:pPr>
          <a:r>
            <a:rPr lang="en-US" sz="3200" kern="1200" dirty="0" smtClean="0"/>
            <a:t>Less than 100 mg/dL</a:t>
          </a:r>
          <a:endParaRPr lang="en-US" sz="3200" kern="1200" dirty="0"/>
        </a:p>
      </dsp:txBody>
      <dsp:txXfrm>
        <a:off x="0" y="943500"/>
        <a:ext cx="9144000" cy="435668"/>
      </dsp:txXfrm>
    </dsp:sp>
    <dsp:sp modelId="{CCFE57FD-592F-4DFC-9CBB-17CDDA202FC5}">
      <dsp:nvSpPr>
        <dsp:cNvPr id="0" name=""/>
        <dsp:cNvSpPr/>
      </dsp:nvSpPr>
      <dsp:spPr>
        <a:xfrm>
          <a:off x="0" y="1379169"/>
          <a:ext cx="9144000" cy="791855"/>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Near or above Optimal</a:t>
          </a:r>
          <a:endParaRPr lang="en-US" sz="2400" kern="1200" dirty="0"/>
        </a:p>
      </dsp:txBody>
      <dsp:txXfrm>
        <a:off x="38655" y="1417824"/>
        <a:ext cx="9066690" cy="714545"/>
      </dsp:txXfrm>
    </dsp:sp>
    <dsp:sp modelId="{EC232002-C486-4D1D-8792-24B91315BE05}">
      <dsp:nvSpPr>
        <dsp:cNvPr id="0" name=""/>
        <dsp:cNvSpPr/>
      </dsp:nvSpPr>
      <dsp:spPr>
        <a:xfrm>
          <a:off x="0" y="2171024"/>
          <a:ext cx="9144000" cy="435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40640" rIns="227584" bIns="40640" numCol="1" spcCol="1270" anchor="t" anchorCtr="0">
          <a:noAutofit/>
        </a:bodyPr>
        <a:lstStyle/>
        <a:p>
          <a:pPr marL="285750" lvl="1" indent="-285750" algn="ctr" defTabSz="1422400">
            <a:lnSpc>
              <a:spcPct val="90000"/>
            </a:lnSpc>
            <a:spcBef>
              <a:spcPct val="0"/>
            </a:spcBef>
            <a:spcAft>
              <a:spcPct val="20000"/>
            </a:spcAft>
            <a:buChar char="••"/>
          </a:pPr>
          <a:r>
            <a:rPr lang="en-US" sz="3200" kern="1200" dirty="0" smtClean="0"/>
            <a:t>100-129 mg/dL</a:t>
          </a:r>
          <a:endParaRPr lang="en-US" sz="3200" kern="1200" dirty="0"/>
        </a:p>
      </dsp:txBody>
      <dsp:txXfrm>
        <a:off x="0" y="2171024"/>
        <a:ext cx="9144000" cy="435668"/>
      </dsp:txXfrm>
    </dsp:sp>
    <dsp:sp modelId="{83EE6D77-A44B-4101-928E-DC9B7EC19C8B}">
      <dsp:nvSpPr>
        <dsp:cNvPr id="0" name=""/>
        <dsp:cNvSpPr/>
      </dsp:nvSpPr>
      <dsp:spPr>
        <a:xfrm>
          <a:off x="0" y="2606693"/>
          <a:ext cx="9144000" cy="791855"/>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Borderline High	</a:t>
          </a:r>
          <a:endParaRPr lang="en-US" sz="2800" kern="1200" dirty="0"/>
        </a:p>
      </dsp:txBody>
      <dsp:txXfrm>
        <a:off x="38655" y="2645348"/>
        <a:ext cx="9066690" cy="714545"/>
      </dsp:txXfrm>
    </dsp:sp>
    <dsp:sp modelId="{9CA17D3E-68C6-4AE1-BC42-0DE66ACE61D4}">
      <dsp:nvSpPr>
        <dsp:cNvPr id="0" name=""/>
        <dsp:cNvSpPr/>
      </dsp:nvSpPr>
      <dsp:spPr>
        <a:xfrm>
          <a:off x="0" y="3398548"/>
          <a:ext cx="9144000" cy="495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45720" rIns="256032" bIns="45720" numCol="1" spcCol="1270" anchor="t" anchorCtr="0">
          <a:noAutofit/>
        </a:bodyPr>
        <a:lstStyle/>
        <a:p>
          <a:pPr marL="285750" lvl="1" indent="-285750" algn="ctr" defTabSz="1600200">
            <a:lnSpc>
              <a:spcPct val="90000"/>
            </a:lnSpc>
            <a:spcBef>
              <a:spcPct val="0"/>
            </a:spcBef>
            <a:spcAft>
              <a:spcPct val="20000"/>
            </a:spcAft>
            <a:buChar char="••"/>
          </a:pPr>
          <a:r>
            <a:rPr lang="en-US" sz="3600" kern="1200" dirty="0" smtClean="0"/>
            <a:t>130-159 mg/dL</a:t>
          </a:r>
          <a:endParaRPr lang="en-US" sz="3600" kern="1200" dirty="0"/>
        </a:p>
      </dsp:txBody>
      <dsp:txXfrm>
        <a:off x="0" y="3398548"/>
        <a:ext cx="9144000" cy="495466"/>
      </dsp:txXfrm>
    </dsp:sp>
    <dsp:sp modelId="{B90DAA57-31D0-4C15-A68E-4DB12DB591BE}">
      <dsp:nvSpPr>
        <dsp:cNvPr id="0" name=""/>
        <dsp:cNvSpPr/>
      </dsp:nvSpPr>
      <dsp:spPr>
        <a:xfrm>
          <a:off x="0" y="3894015"/>
          <a:ext cx="9144000" cy="791855"/>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High</a:t>
          </a:r>
          <a:endParaRPr lang="en-US" sz="3600" kern="1200" dirty="0"/>
        </a:p>
      </dsp:txBody>
      <dsp:txXfrm>
        <a:off x="38655" y="3932670"/>
        <a:ext cx="9066690" cy="714545"/>
      </dsp:txXfrm>
    </dsp:sp>
    <dsp:sp modelId="{34CFBCC2-7F2C-4B70-A480-A8AB216C12AB}">
      <dsp:nvSpPr>
        <dsp:cNvPr id="0" name=""/>
        <dsp:cNvSpPr/>
      </dsp:nvSpPr>
      <dsp:spPr>
        <a:xfrm>
          <a:off x="0" y="4685870"/>
          <a:ext cx="9144000" cy="546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50800" rIns="284480" bIns="50800" numCol="1" spcCol="1270" anchor="t" anchorCtr="0">
          <a:noAutofit/>
        </a:bodyPr>
        <a:lstStyle/>
        <a:p>
          <a:pPr marL="285750" lvl="1" indent="-285750" algn="ctr" defTabSz="1778000">
            <a:lnSpc>
              <a:spcPct val="90000"/>
            </a:lnSpc>
            <a:spcBef>
              <a:spcPct val="0"/>
            </a:spcBef>
            <a:spcAft>
              <a:spcPct val="20000"/>
            </a:spcAft>
            <a:buChar char="••"/>
          </a:pPr>
          <a:r>
            <a:rPr lang="en-US" sz="4000" kern="1200" dirty="0" smtClean="0"/>
            <a:t>160-189 mg/dL	</a:t>
          </a:r>
          <a:endParaRPr lang="en-US" sz="4000" kern="1200" dirty="0"/>
        </a:p>
      </dsp:txBody>
      <dsp:txXfrm>
        <a:off x="0" y="4685870"/>
        <a:ext cx="9144000" cy="546721"/>
      </dsp:txXfrm>
    </dsp:sp>
    <dsp:sp modelId="{D1CBF9D3-AA37-418F-B90C-3040D7D9FA55}">
      <dsp:nvSpPr>
        <dsp:cNvPr id="0" name=""/>
        <dsp:cNvSpPr/>
      </dsp:nvSpPr>
      <dsp:spPr>
        <a:xfrm>
          <a:off x="0" y="5231666"/>
          <a:ext cx="9144000" cy="79185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Very High</a:t>
          </a:r>
          <a:endParaRPr lang="en-US" sz="500" kern="1200" dirty="0"/>
        </a:p>
      </dsp:txBody>
      <dsp:txXfrm>
        <a:off x="38655" y="5270321"/>
        <a:ext cx="9066690" cy="714545"/>
      </dsp:txXfrm>
    </dsp:sp>
    <dsp:sp modelId="{2DFEB540-0457-4787-9ACD-15E6527A6D24}">
      <dsp:nvSpPr>
        <dsp:cNvPr id="0" name=""/>
        <dsp:cNvSpPr/>
      </dsp:nvSpPr>
      <dsp:spPr>
        <a:xfrm>
          <a:off x="0" y="6024447"/>
          <a:ext cx="9144000" cy="68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6350" rIns="35560" bIns="6350" numCol="1" spcCol="1270" anchor="t" anchorCtr="0">
          <a:noAutofit/>
        </a:bodyPr>
        <a:lstStyle/>
        <a:p>
          <a:pPr marL="57150" lvl="1" indent="-57150" algn="ctr" defTabSz="177800">
            <a:lnSpc>
              <a:spcPct val="90000"/>
            </a:lnSpc>
            <a:spcBef>
              <a:spcPct val="0"/>
            </a:spcBef>
            <a:spcAft>
              <a:spcPct val="20000"/>
            </a:spcAft>
            <a:buChar char="••"/>
          </a:pPr>
          <a:r>
            <a:rPr lang="en-US" sz="400" kern="1200" dirty="0" smtClean="0"/>
            <a:t>190+ mg/dL</a:t>
          </a:r>
          <a:endParaRPr lang="en-US" sz="400" kern="1200" dirty="0"/>
        </a:p>
      </dsp:txBody>
      <dsp:txXfrm>
        <a:off x="0" y="6024447"/>
        <a:ext cx="9144000" cy="683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389487-162A-48C3-BC5D-FBD6D386A211}" type="datetimeFigureOut">
              <a:rPr lang="en-US" smtClean="0"/>
              <a:t>3/5/2019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9FAE7-7634-4787-851B-27A0DD175BF9}" type="slidenum">
              <a:rPr lang="en-US" smtClean="0"/>
              <a:t>‹#›</a:t>
            </a:fld>
            <a:endParaRPr lang="en-US"/>
          </a:p>
        </p:txBody>
      </p:sp>
    </p:spTree>
    <p:extLst>
      <p:ext uri="{BB962C8B-B14F-4D97-AF65-F5344CB8AC3E}">
        <p14:creationId xmlns:p14="http://schemas.microsoft.com/office/powerpoint/2010/main" val="3035078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928A96-05B8-4705-BE42-B0BC641E7B66}" type="slidenum">
              <a:rPr lang="en-US" smtClean="0"/>
              <a:pPr/>
              <a:t>1</a:t>
            </a:fld>
            <a:endParaRPr lang="en-US"/>
          </a:p>
        </p:txBody>
      </p:sp>
    </p:spTree>
    <p:extLst>
      <p:ext uri="{BB962C8B-B14F-4D97-AF65-F5344CB8AC3E}">
        <p14:creationId xmlns:p14="http://schemas.microsoft.com/office/powerpoint/2010/main" val="56451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928A96-05B8-4705-BE42-B0BC641E7B66}" type="slidenum">
              <a:rPr lang="en-US" smtClean="0"/>
              <a:pPr/>
              <a:t>11</a:t>
            </a:fld>
            <a:endParaRPr lang="en-US"/>
          </a:p>
        </p:txBody>
      </p:sp>
    </p:spTree>
    <p:extLst>
      <p:ext uri="{BB962C8B-B14F-4D97-AF65-F5344CB8AC3E}">
        <p14:creationId xmlns:p14="http://schemas.microsoft.com/office/powerpoint/2010/main" val="399166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02B89E-23E2-42DB-9CF1-FBBB37C97043}" type="slidenum">
              <a:rPr lang="en-US"/>
              <a:pPr/>
              <a:t>40</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97871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55A92DE-E0AA-4A1E-A59B-45A506E93AD9}" type="slidenum">
              <a:rPr lang="en-US" altLang="zh-CN"/>
              <a:pPr/>
              <a:t>50</a:t>
            </a:fld>
            <a:endParaRPr lang="en-US" altLang="zh-CN"/>
          </a:p>
        </p:txBody>
      </p:sp>
      <p:sp>
        <p:nvSpPr>
          <p:cNvPr id="92162"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92163" name="Notes Placeholder 2"/>
          <p:cNvSpPr>
            <a:spLocks noGrp="1"/>
          </p:cNvSpPr>
          <p:nvPr>
            <p:ph type="body" idx="1"/>
          </p:nvPr>
        </p:nvSpPr>
        <p:spPr/>
        <p:txBody>
          <a:bodyPr/>
          <a:lstStyle/>
          <a:p>
            <a:pPr>
              <a:spcBef>
                <a:spcPct val="0"/>
              </a:spcBef>
            </a:pPr>
            <a:r>
              <a:rPr lang="en-US" altLang="zh-CN"/>
              <a:t>Now let’s discuss triglyceride levels.</a:t>
            </a:r>
          </a:p>
          <a:p>
            <a:pPr>
              <a:spcBef>
                <a:spcPct val="0"/>
              </a:spcBef>
            </a:pPr>
            <a:endParaRPr lang="en-US" altLang="zh-CN"/>
          </a:p>
          <a:p>
            <a:pPr>
              <a:spcBef>
                <a:spcPct val="0"/>
              </a:spcBef>
            </a:pPr>
            <a:r>
              <a:rPr lang="en-US" altLang="zh-CN"/>
              <a:t>Less than 150 mg/dL is normal and where you want to be. Between 150-199 mg/dL is borderline high; 200-499 mg/dL is high; and 500+ mg/dL is very high.  </a:t>
            </a:r>
          </a:p>
          <a:p>
            <a:pPr>
              <a:spcBef>
                <a:spcPct val="0"/>
              </a:spcBef>
            </a:pPr>
            <a:endParaRPr lang="en-US" altLang="zh-CN"/>
          </a:p>
          <a:p>
            <a:pPr>
              <a:spcBef>
                <a:spcPct val="0"/>
              </a:spcBef>
            </a:pPr>
            <a:r>
              <a:rPr lang="en-US" altLang="zh-CN"/>
              <a:t>Remember, triglycerides are fats, and the lower the better!</a:t>
            </a:r>
          </a:p>
        </p:txBody>
      </p:sp>
      <p:sp>
        <p:nvSpPr>
          <p:cNvPr id="4096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461147D0-8793-4EA4-8AA5-B9F93D22C210}" type="slidenum">
              <a:rPr lang="en-US" sz="1200">
                <a:latin typeface="+mn-lt"/>
                <a:ea typeface="+mn-ea"/>
              </a:rPr>
              <a:pPr algn="r">
                <a:defRPr/>
              </a:pPr>
              <a:t>50</a:t>
            </a:fld>
            <a:endParaRPr lang="en-US" sz="1200" dirty="0">
              <a:latin typeface="+mn-lt"/>
              <a:ea typeface="+mn-ea"/>
            </a:endParaRPr>
          </a:p>
        </p:txBody>
      </p:sp>
    </p:spTree>
    <p:extLst>
      <p:ext uri="{BB962C8B-B14F-4D97-AF65-F5344CB8AC3E}">
        <p14:creationId xmlns:p14="http://schemas.microsoft.com/office/powerpoint/2010/main" val="3138541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4FA6CDE-D52F-4349-920C-2EABC79BC0B1}" type="slidenum">
              <a:rPr lang="en-US" altLang="zh-CN"/>
              <a:pPr/>
              <a:t>51</a:t>
            </a:fld>
            <a:endParaRPr lang="en-US" altLang="zh-CN"/>
          </a:p>
        </p:txBody>
      </p:sp>
      <p:sp>
        <p:nvSpPr>
          <p:cNvPr id="86018"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86019" name="Notes Placeholder 2"/>
          <p:cNvSpPr>
            <a:spLocks noGrp="1"/>
          </p:cNvSpPr>
          <p:nvPr>
            <p:ph type="body" idx="1"/>
          </p:nvPr>
        </p:nvSpPr>
        <p:spPr/>
        <p:txBody>
          <a:bodyPr/>
          <a:lstStyle/>
          <a:p>
            <a:pPr>
              <a:spcBef>
                <a:spcPct val="0"/>
              </a:spcBef>
            </a:pPr>
            <a:endParaRPr lang="en-US"/>
          </a:p>
        </p:txBody>
      </p:sp>
      <p:sp>
        <p:nvSpPr>
          <p:cNvPr id="3789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6BB73A2-46E5-4DCE-BE9A-05F56C9BF213}" type="slidenum">
              <a:rPr lang="en-US" sz="1200">
                <a:latin typeface="+mn-lt"/>
                <a:ea typeface="+mn-ea"/>
              </a:rPr>
              <a:pPr algn="r">
                <a:defRPr/>
              </a:pPr>
              <a:t>51</a:t>
            </a:fld>
            <a:endParaRPr lang="en-US" sz="1200" dirty="0">
              <a:latin typeface="+mn-lt"/>
              <a:ea typeface="+mn-ea"/>
            </a:endParaRPr>
          </a:p>
        </p:txBody>
      </p:sp>
    </p:spTree>
    <p:extLst>
      <p:ext uri="{BB962C8B-B14F-4D97-AF65-F5344CB8AC3E}">
        <p14:creationId xmlns:p14="http://schemas.microsoft.com/office/powerpoint/2010/main" val="1220152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FA36DA0-B6AE-45F4-A9CC-FDC026DDB50F}" type="slidenum">
              <a:rPr lang="en-US" altLang="zh-CN"/>
              <a:pPr/>
              <a:t>52</a:t>
            </a:fld>
            <a:endParaRPr lang="en-US" altLang="zh-CN"/>
          </a:p>
        </p:txBody>
      </p:sp>
      <p:sp>
        <p:nvSpPr>
          <p:cNvPr id="88066"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88067" name="Notes Placeholder 2"/>
          <p:cNvSpPr>
            <a:spLocks noGrp="1"/>
          </p:cNvSpPr>
          <p:nvPr>
            <p:ph type="body" idx="1"/>
          </p:nvPr>
        </p:nvSpPr>
        <p:spPr/>
        <p:txBody>
          <a:bodyPr/>
          <a:lstStyle/>
          <a:p>
            <a:pPr>
              <a:spcBef>
                <a:spcPct val="0"/>
              </a:spcBef>
            </a:pPr>
            <a:endParaRPr lang="en-US"/>
          </a:p>
        </p:txBody>
      </p:sp>
      <p:sp>
        <p:nvSpPr>
          <p:cNvPr id="3891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FCE1C6B-2093-43D5-9B18-763E92F652C3}" type="slidenum">
              <a:rPr lang="en-US" sz="1200">
                <a:latin typeface="+mn-lt"/>
                <a:ea typeface="+mn-ea"/>
              </a:rPr>
              <a:pPr algn="r">
                <a:defRPr/>
              </a:pPr>
              <a:t>52</a:t>
            </a:fld>
            <a:endParaRPr lang="en-US" sz="1200" dirty="0">
              <a:latin typeface="+mn-lt"/>
              <a:ea typeface="+mn-ea"/>
            </a:endParaRPr>
          </a:p>
        </p:txBody>
      </p:sp>
    </p:spTree>
    <p:extLst>
      <p:ext uri="{BB962C8B-B14F-4D97-AF65-F5344CB8AC3E}">
        <p14:creationId xmlns:p14="http://schemas.microsoft.com/office/powerpoint/2010/main" val="3041301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B84844B-E5DC-4C29-B29B-C46803238847}" type="slidenum">
              <a:rPr lang="en-US" altLang="zh-CN"/>
              <a:pPr/>
              <a:t>53</a:t>
            </a:fld>
            <a:endParaRPr lang="en-US" altLang="zh-CN"/>
          </a:p>
        </p:txBody>
      </p:sp>
      <p:sp>
        <p:nvSpPr>
          <p:cNvPr id="90114"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90115" name="Notes Placeholder 2"/>
          <p:cNvSpPr>
            <a:spLocks noGrp="1"/>
          </p:cNvSpPr>
          <p:nvPr>
            <p:ph type="body" idx="1"/>
          </p:nvPr>
        </p:nvSpPr>
        <p:spPr/>
        <p:txBody>
          <a:bodyPr/>
          <a:lstStyle/>
          <a:p>
            <a:pPr>
              <a:spcBef>
                <a:spcPct val="0"/>
              </a:spcBef>
            </a:pPr>
            <a:r>
              <a:rPr lang="en-US" altLang="zh-CN"/>
              <a:t>Now let’s examine where we want LDL cholesterol levels to be for both men and women. Remember, LDL cholesterol is considered the bad cholesterol, so we want it as low as possible. </a:t>
            </a:r>
          </a:p>
          <a:p>
            <a:pPr>
              <a:spcBef>
                <a:spcPct val="0"/>
              </a:spcBef>
            </a:pPr>
            <a:endParaRPr lang="en-US" altLang="zh-CN"/>
          </a:p>
          <a:p>
            <a:pPr>
              <a:spcBef>
                <a:spcPct val="0"/>
              </a:spcBef>
            </a:pPr>
            <a:r>
              <a:rPr lang="en-US" altLang="zh-CN"/>
              <a:t>Any level below 100mg/dL is optimal, and levels between 100-129mg/dL are near or above optimal. Levels between 130-159mg/dL are considered borderline high. Levels between 160-189 mg/dL are considered high, and levels above 190 mg/dL are considered very high.  </a:t>
            </a:r>
          </a:p>
          <a:p>
            <a:pPr>
              <a:spcBef>
                <a:spcPct val="0"/>
              </a:spcBef>
            </a:pPr>
            <a:endParaRPr lang="en-US" altLang="zh-CN"/>
          </a:p>
          <a:p>
            <a:pPr>
              <a:spcBef>
                <a:spcPct val="0"/>
              </a:spcBef>
            </a:pPr>
            <a:r>
              <a:rPr lang="en-US" altLang="zh-CN"/>
              <a:t>There are many things you can do to reduce your LDL cholesterol levels if they fall in any of the high categories.  </a:t>
            </a:r>
          </a:p>
          <a:p>
            <a:pPr>
              <a:spcBef>
                <a:spcPct val="0"/>
              </a:spcBef>
            </a:pPr>
            <a:endParaRPr lang="en-US" altLang="zh-CN"/>
          </a:p>
        </p:txBody>
      </p:sp>
      <p:sp>
        <p:nvSpPr>
          <p:cNvPr id="3994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9E6E59E-16DF-46B1-967E-9DF7E5A8C1AA}" type="slidenum">
              <a:rPr lang="en-US" sz="1200">
                <a:latin typeface="+mn-lt"/>
                <a:ea typeface="+mn-ea"/>
              </a:rPr>
              <a:pPr algn="r">
                <a:defRPr/>
              </a:pPr>
              <a:t>53</a:t>
            </a:fld>
            <a:endParaRPr lang="en-US" sz="1200" dirty="0">
              <a:latin typeface="+mn-lt"/>
              <a:ea typeface="+mn-ea"/>
            </a:endParaRPr>
          </a:p>
        </p:txBody>
      </p:sp>
    </p:spTree>
    <p:extLst>
      <p:ext uri="{BB962C8B-B14F-4D97-AF65-F5344CB8AC3E}">
        <p14:creationId xmlns:p14="http://schemas.microsoft.com/office/powerpoint/2010/main" val="3986920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D20384B-A9F3-4FA2-9F1B-09F049329B91}" type="slidenum">
              <a:rPr lang="en-US">
                <a:latin typeface="Arial" charset="0"/>
              </a:rPr>
              <a:pPr/>
              <a:t>95</a:t>
            </a:fld>
            <a:endParaRPr lang="en-US">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dirty="0" smtClean="0"/>
              <a:t>There are reports of this event particularly in the setting of rapid weight loss following bariatric surgery most frequently after </a:t>
            </a:r>
            <a:r>
              <a:rPr lang="en-US" dirty="0" err="1" smtClean="0"/>
              <a:t>jejunoileal</a:t>
            </a:r>
            <a:r>
              <a:rPr lang="en-US" dirty="0" smtClean="0"/>
              <a:t> bypass and only rarely after proximal gastric bypass or vertical banded </a:t>
            </a:r>
            <a:r>
              <a:rPr lang="en-US" dirty="0" err="1" smtClean="0"/>
              <a:t>gastplasty</a:t>
            </a:r>
            <a:r>
              <a:rPr lang="en-US" dirty="0" smtClean="0"/>
              <a:t>. </a:t>
            </a:r>
          </a:p>
          <a:p>
            <a:pPr eaLnBrk="1" hangingPunct="1">
              <a:lnSpc>
                <a:spcPct val="90000"/>
              </a:lnSpc>
            </a:pPr>
            <a:r>
              <a:rPr lang="en-US" dirty="0" smtClean="0"/>
              <a:t>About 20% of patients with NASH develop increasing fibrosis and develop eventually cirrhosis. Following cirrhosis the hepatic </a:t>
            </a:r>
            <a:r>
              <a:rPr lang="en-US" dirty="0" err="1" smtClean="0"/>
              <a:t>steatosis</a:t>
            </a:r>
            <a:r>
              <a:rPr lang="en-US" dirty="0" smtClean="0"/>
              <a:t> and the other features of NASH may disappear leading to the presentation of cryptogenic cirrhosis. (7-14% of all patients referred for liver transplantation have cryptogenic cirrhosis)</a:t>
            </a:r>
          </a:p>
          <a:p>
            <a:pPr eaLnBrk="1" hangingPunct="1">
              <a:lnSpc>
                <a:spcPct val="90000"/>
              </a:lnSpc>
            </a:pPr>
            <a:r>
              <a:rPr lang="en-US" dirty="0" smtClean="0"/>
              <a:t>Once cirrhosis develops 4% annual rate of </a:t>
            </a:r>
            <a:r>
              <a:rPr lang="en-US" dirty="0" err="1" smtClean="0"/>
              <a:t>decompensation</a:t>
            </a:r>
            <a:r>
              <a:rPr lang="en-US" dirty="0" smtClean="0"/>
              <a:t> is noted.</a:t>
            </a:r>
          </a:p>
          <a:p>
            <a:pPr eaLnBrk="1" hangingPunct="1">
              <a:lnSpc>
                <a:spcPct val="90000"/>
              </a:lnSpc>
            </a:pPr>
            <a:r>
              <a:rPr lang="en-US" dirty="0" smtClean="0"/>
              <a:t>Since most of the studies are cross sectional natural history of NAFL is not well described. It is debated that whether steatosis progresses to </a:t>
            </a:r>
            <a:r>
              <a:rPr lang="en-US" dirty="0" err="1" smtClean="0"/>
              <a:t>steatohepatitis</a:t>
            </a:r>
            <a:r>
              <a:rPr lang="en-US" dirty="0" smtClean="0"/>
              <a:t> . There are reports of this event particularly in the setting of rapid weight loss following bariatric surgery most frequently after </a:t>
            </a:r>
            <a:r>
              <a:rPr lang="en-US" dirty="0" err="1" smtClean="0"/>
              <a:t>jejunoileal</a:t>
            </a:r>
            <a:r>
              <a:rPr lang="en-US" dirty="0" smtClean="0"/>
              <a:t> bypass and only rarely after proximal gastric bypass or vertical banded </a:t>
            </a:r>
            <a:r>
              <a:rPr lang="en-US" dirty="0" err="1" smtClean="0"/>
              <a:t>gastroplasty</a:t>
            </a:r>
            <a:r>
              <a:rPr lang="en-US" dirty="0" smtClean="0"/>
              <a:t>. </a:t>
            </a:r>
          </a:p>
          <a:p>
            <a:pPr eaLnBrk="1" hangingPunct="1">
              <a:lnSpc>
                <a:spcPct val="90000"/>
              </a:lnSpc>
            </a:pPr>
            <a:r>
              <a:rPr lang="en-US" dirty="0" smtClean="0"/>
              <a:t>NASH + CIRRHOSIS = HIGHER RISK OF HCC</a:t>
            </a:r>
          </a:p>
          <a:p>
            <a:pPr eaLnBrk="1" hangingPunct="1">
              <a:lnSpc>
                <a:spcPct val="90000"/>
              </a:lnSpc>
            </a:pPr>
            <a:r>
              <a:rPr lang="en-US" dirty="0" smtClean="0"/>
              <a:t>10 year survival rate of 81.5% for </a:t>
            </a:r>
            <a:r>
              <a:rPr lang="en-US" dirty="0" err="1" smtClean="0"/>
              <a:t>pts</a:t>
            </a:r>
            <a:r>
              <a:rPr lang="en-US" dirty="0" smtClean="0"/>
              <a:t> with NAFLD with advanced fibrosis and cirrhosis… similar to </a:t>
            </a:r>
            <a:r>
              <a:rPr lang="en-US" dirty="0" err="1" smtClean="0"/>
              <a:t>pts</a:t>
            </a:r>
            <a:r>
              <a:rPr lang="en-US" dirty="0" smtClean="0"/>
              <a:t> with hepatitis C cirrhosis.</a:t>
            </a:r>
          </a:p>
          <a:p>
            <a:pPr eaLnBrk="1" hangingPunct="1">
              <a:lnSpc>
                <a:spcPct val="90000"/>
              </a:lnSpc>
            </a:pPr>
            <a:endParaRPr lang="en-US" dirty="0" smtClean="0"/>
          </a:p>
        </p:txBody>
      </p:sp>
    </p:spTree>
    <p:extLst>
      <p:ext uri="{BB962C8B-B14F-4D97-AF65-F5344CB8AC3E}">
        <p14:creationId xmlns:p14="http://schemas.microsoft.com/office/powerpoint/2010/main" val="1853547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AEA168D-7816-47C4-AF98-5F8B9B6AF237}" type="slidenum">
              <a:rPr lang="en-US">
                <a:latin typeface="Arial" charset="0"/>
              </a:rPr>
              <a:pPr/>
              <a:t>99</a:t>
            </a:fld>
            <a:endParaRPr lang="en-US">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Liver is divided histologically into lobules. The center of the lobule is the central vein. At the periphery of the lobule are portal triads. Functionally, the liver can be divided into three zones, based upon oxygen supply. Zone 1 encircles the portal tracts where the oxygenated blood from hepatic arteries enters. Zone 3 is located around central veins, where oxygenation is poor. Zone 2 is located in between. </a:t>
            </a:r>
          </a:p>
        </p:txBody>
      </p:sp>
    </p:spTree>
    <p:extLst>
      <p:ext uri="{BB962C8B-B14F-4D97-AF65-F5344CB8AC3E}">
        <p14:creationId xmlns:p14="http://schemas.microsoft.com/office/powerpoint/2010/main" val="572078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9144000" cy="6858000"/>
          </a:xfrm>
          <a:solidFill>
            <a:srgbClr val="FFFF00"/>
          </a:solidFill>
          <a:ln>
            <a:solidFill>
              <a:srgbClr val="990000"/>
            </a:solidFill>
            <a:miter lim="800000"/>
            <a:headEnd/>
            <a:tailEnd/>
          </a:ln>
        </p:spPr>
        <p:txBody>
          <a:bodyPr>
            <a:normAutofit/>
          </a:bodyPr>
          <a:lstStyle/>
          <a:p>
            <a:pPr eaLnBrk="1" hangingPunct="1"/>
            <a:r>
              <a:rPr lang="en-US" sz="4800" b="1" dirty="0" smtClean="0">
                <a:solidFill>
                  <a:srgbClr val="990000"/>
                </a:solidFill>
              </a:rPr>
              <a:t>Lipid Associated Disorders</a:t>
            </a:r>
            <a:br>
              <a:rPr lang="en-US" sz="4800" b="1" dirty="0" smtClean="0">
                <a:solidFill>
                  <a:srgbClr val="990000"/>
                </a:solidFill>
              </a:rPr>
            </a:br>
            <a:r>
              <a:rPr lang="en-US" sz="4800" b="1" dirty="0">
                <a:solidFill>
                  <a:srgbClr val="990000"/>
                </a:solidFill>
              </a:rPr>
              <a:t/>
            </a:r>
            <a:br>
              <a:rPr lang="en-US" sz="4800" b="1" dirty="0">
                <a:solidFill>
                  <a:srgbClr val="990000"/>
                </a:solidFill>
              </a:rPr>
            </a:br>
            <a:r>
              <a:rPr lang="en-US" sz="4800" b="1" dirty="0" smtClean="0">
                <a:solidFill>
                  <a:srgbClr val="990000"/>
                </a:solidFill>
              </a:rPr>
              <a:t>OR</a:t>
            </a:r>
            <a:br>
              <a:rPr lang="en-US" sz="4800" b="1" dirty="0" smtClean="0">
                <a:solidFill>
                  <a:srgbClr val="990000"/>
                </a:solidFill>
              </a:rPr>
            </a:br>
            <a:r>
              <a:rPr lang="en-US" sz="4800" b="1" dirty="0">
                <a:solidFill>
                  <a:srgbClr val="990000"/>
                </a:solidFill>
              </a:rPr>
              <a:t/>
            </a:r>
            <a:br>
              <a:rPr lang="en-US" sz="4800" b="1" dirty="0">
                <a:solidFill>
                  <a:srgbClr val="990000"/>
                </a:solidFill>
              </a:rPr>
            </a:br>
            <a:r>
              <a:rPr lang="en-US" sz="4800" b="1" dirty="0" smtClean="0">
                <a:solidFill>
                  <a:srgbClr val="990000"/>
                </a:solidFill>
              </a:rPr>
              <a:t/>
            </a:r>
            <a:br>
              <a:rPr lang="en-US" sz="4800" b="1" dirty="0" smtClean="0">
                <a:solidFill>
                  <a:srgbClr val="990000"/>
                </a:solidFill>
              </a:rPr>
            </a:br>
            <a:r>
              <a:rPr lang="en-US" sz="4800" b="1" dirty="0" smtClean="0">
                <a:solidFill>
                  <a:srgbClr val="990000"/>
                </a:solidFill>
              </a:rPr>
              <a:t>  Lipid Related Clinical Problems</a:t>
            </a:r>
          </a:p>
        </p:txBody>
      </p:sp>
    </p:spTree>
    <p:extLst>
      <p:ext uri="{BB962C8B-B14F-4D97-AF65-F5344CB8AC3E}">
        <p14:creationId xmlns:p14="http://schemas.microsoft.com/office/powerpoint/2010/main" val="2895910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52400"/>
            <a:ext cx="8229600" cy="1143000"/>
          </a:xfrm>
        </p:spPr>
        <p:txBody>
          <a:bodyPr/>
          <a:lstStyle/>
          <a:p>
            <a:pPr algn="ctr"/>
            <a:r>
              <a:rPr lang="en-US" b="1" dirty="0"/>
              <a:t>Primary Hyperlipoproteinemia</a:t>
            </a:r>
          </a:p>
        </p:txBody>
      </p:sp>
      <p:sp>
        <p:nvSpPr>
          <p:cNvPr id="10243" name="Rectangle 3"/>
          <p:cNvSpPr>
            <a:spLocks noGrp="1" noChangeArrowheads="1"/>
          </p:cNvSpPr>
          <p:nvPr>
            <p:ph idx="1"/>
          </p:nvPr>
        </p:nvSpPr>
        <p:spPr>
          <a:xfrm>
            <a:off x="381000" y="1600200"/>
            <a:ext cx="8305800" cy="5105400"/>
          </a:xfrm>
        </p:spPr>
        <p:txBody>
          <a:bodyPr>
            <a:normAutofit/>
          </a:bodyPr>
          <a:lstStyle/>
          <a:p>
            <a:r>
              <a:rPr lang="en-US" sz="6000" b="1" dirty="0" smtClean="0"/>
              <a:t>Monogenic </a:t>
            </a:r>
            <a:r>
              <a:rPr lang="en-US" sz="6000" b="1" dirty="0"/>
              <a:t>defect </a:t>
            </a:r>
            <a:r>
              <a:rPr lang="en-US" sz="6000" dirty="0" smtClean="0"/>
              <a:t> </a:t>
            </a:r>
          </a:p>
          <a:p>
            <a:r>
              <a:rPr lang="en-US" sz="6000" b="1" dirty="0" smtClean="0"/>
              <a:t>Polygenic Defect </a:t>
            </a:r>
          </a:p>
          <a:p>
            <a:endParaRPr lang="en-US" sz="6000" dirty="0"/>
          </a:p>
        </p:txBody>
      </p:sp>
    </p:spTree>
    <p:extLst>
      <p:ext uri="{BB962C8B-B14F-4D97-AF65-F5344CB8AC3E}">
        <p14:creationId xmlns:p14="http://schemas.microsoft.com/office/powerpoint/2010/main" val="3272923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t>Monogenic Disorders</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a:buFont typeface="Wingdings" pitchFamily="2" charset="2"/>
              <a:buChar char="v"/>
            </a:pPr>
            <a:r>
              <a:rPr lang="en-US" sz="3600" b="1" dirty="0">
                <a:solidFill>
                  <a:srgbClr val="C00000"/>
                </a:solidFill>
              </a:rPr>
              <a:t>Familial </a:t>
            </a:r>
            <a:r>
              <a:rPr lang="en-US" sz="3600" b="1" dirty="0" smtClean="0">
                <a:solidFill>
                  <a:srgbClr val="C00000"/>
                </a:solidFill>
              </a:rPr>
              <a:t>Hypercholesterolemia</a:t>
            </a:r>
            <a:endParaRPr lang="en-US" sz="3600" b="1" dirty="0">
              <a:solidFill>
                <a:srgbClr val="C00000"/>
              </a:solidFill>
            </a:endParaRPr>
          </a:p>
          <a:p>
            <a:pPr lvl="1">
              <a:buFont typeface="Wingdings" pitchFamily="2" charset="2"/>
              <a:buChar char="v"/>
            </a:pPr>
            <a:r>
              <a:rPr lang="en-US" sz="3600" dirty="0"/>
              <a:t>Homozygous or </a:t>
            </a:r>
            <a:r>
              <a:rPr lang="en-US" sz="3600" dirty="0" smtClean="0"/>
              <a:t>Heterozygous</a:t>
            </a:r>
            <a:endParaRPr lang="en-US" sz="3600" dirty="0"/>
          </a:p>
          <a:p>
            <a:pPr lvl="1">
              <a:buFont typeface="Wingdings" pitchFamily="2" charset="2"/>
              <a:buChar char="v"/>
            </a:pPr>
            <a:r>
              <a:rPr lang="en-US" sz="3600" dirty="0"/>
              <a:t>Defect: inactive LDL receptor</a:t>
            </a:r>
          </a:p>
          <a:p>
            <a:pPr>
              <a:buFont typeface="Wingdings" pitchFamily="2" charset="2"/>
              <a:buChar char="v"/>
            </a:pPr>
            <a:r>
              <a:rPr lang="en-US" sz="3600" b="1" dirty="0">
                <a:solidFill>
                  <a:srgbClr val="C00000"/>
                </a:solidFill>
              </a:rPr>
              <a:t>Familial </a:t>
            </a:r>
            <a:r>
              <a:rPr lang="en-US" sz="3600" b="1" dirty="0" smtClean="0">
                <a:solidFill>
                  <a:srgbClr val="C00000"/>
                </a:solidFill>
              </a:rPr>
              <a:t>Lipoprotein </a:t>
            </a:r>
            <a:r>
              <a:rPr lang="en-US" sz="3600" b="1" dirty="0">
                <a:solidFill>
                  <a:srgbClr val="C00000"/>
                </a:solidFill>
              </a:rPr>
              <a:t>L</a:t>
            </a:r>
            <a:r>
              <a:rPr lang="en-US" sz="3600" b="1" dirty="0" smtClean="0">
                <a:solidFill>
                  <a:srgbClr val="C00000"/>
                </a:solidFill>
              </a:rPr>
              <a:t>ipase </a:t>
            </a:r>
            <a:r>
              <a:rPr lang="en-US" sz="3600" b="1" dirty="0">
                <a:solidFill>
                  <a:srgbClr val="C00000"/>
                </a:solidFill>
              </a:rPr>
              <a:t>deficiency</a:t>
            </a:r>
          </a:p>
          <a:p>
            <a:pPr lvl="1">
              <a:buFont typeface="Wingdings" pitchFamily="2" charset="2"/>
              <a:buChar char="v"/>
            </a:pPr>
            <a:r>
              <a:rPr lang="en-US" sz="3600" dirty="0"/>
              <a:t>Defect: inactive lipoprotein lipase</a:t>
            </a:r>
          </a:p>
          <a:p>
            <a:pPr>
              <a:buFont typeface="Wingdings" pitchFamily="2" charset="2"/>
              <a:buChar char="v"/>
            </a:pPr>
            <a:r>
              <a:rPr lang="en-US" sz="3600" b="1" dirty="0">
                <a:solidFill>
                  <a:srgbClr val="C00000"/>
                </a:solidFill>
              </a:rPr>
              <a:t>Familial combined </a:t>
            </a:r>
            <a:r>
              <a:rPr lang="en-US" sz="3600" b="1" dirty="0" smtClean="0">
                <a:solidFill>
                  <a:srgbClr val="C00000"/>
                </a:solidFill>
              </a:rPr>
              <a:t>Hyperlipidemia</a:t>
            </a:r>
            <a:endParaRPr lang="en-US" sz="3600" b="1" dirty="0">
              <a:solidFill>
                <a:srgbClr val="C00000"/>
              </a:solidFill>
            </a:endParaRPr>
          </a:p>
          <a:p>
            <a:pPr lvl="1">
              <a:buFont typeface="Wingdings" pitchFamily="2" charset="2"/>
              <a:buChar char="v"/>
            </a:pPr>
            <a:r>
              <a:rPr lang="en-US" sz="3600" dirty="0"/>
              <a:t>Defect: Unknown</a:t>
            </a:r>
          </a:p>
          <a:p>
            <a:endParaRPr lang="en-US" dirty="0"/>
          </a:p>
        </p:txBody>
      </p:sp>
    </p:spTree>
    <p:extLst>
      <p:ext uri="{BB962C8B-B14F-4D97-AF65-F5344CB8AC3E}">
        <p14:creationId xmlns:p14="http://schemas.microsoft.com/office/powerpoint/2010/main" val="1321186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solidFill>
                  <a:srgbClr val="C00000"/>
                </a:solidFill>
              </a:rPr>
              <a:t>Polygenic/Multifactorial</a:t>
            </a:r>
            <a:endParaRPr lang="en-US" b="1" dirty="0">
              <a:solidFill>
                <a:srgbClr val="C00000"/>
              </a:solidFill>
            </a:endParaRPr>
          </a:p>
        </p:txBody>
      </p:sp>
      <p:sp>
        <p:nvSpPr>
          <p:cNvPr id="3" name="Content Placeholder 2"/>
          <p:cNvSpPr>
            <a:spLocks noGrp="1"/>
          </p:cNvSpPr>
          <p:nvPr>
            <p:ph idx="1"/>
          </p:nvPr>
        </p:nvSpPr>
        <p:spPr>
          <a:xfrm>
            <a:off x="0" y="1935480"/>
            <a:ext cx="9677400" cy="4389120"/>
          </a:xfrm>
        </p:spPr>
        <p:txBody>
          <a:bodyPr>
            <a:normAutofit/>
          </a:bodyPr>
          <a:lstStyle/>
          <a:p>
            <a:r>
              <a:rPr lang="en-US" sz="5400" dirty="0" smtClean="0"/>
              <a:t>These are commonly encountered</a:t>
            </a:r>
            <a:endParaRPr lang="en-US" sz="5400" dirty="0"/>
          </a:p>
          <a:p>
            <a:pPr lvl="1">
              <a:buFont typeface="Wingdings" pitchFamily="2" charset="2"/>
              <a:buChar char="v"/>
            </a:pPr>
            <a:r>
              <a:rPr lang="en-US" sz="5400" dirty="0" smtClean="0"/>
              <a:t>Hypercholesterolemia</a:t>
            </a:r>
            <a:endParaRPr lang="en-US" sz="5400" dirty="0"/>
          </a:p>
          <a:p>
            <a:pPr lvl="1">
              <a:buFont typeface="Wingdings" pitchFamily="2" charset="2"/>
              <a:buChar char="v"/>
            </a:pPr>
            <a:r>
              <a:rPr lang="en-US" sz="5400" dirty="0" smtClean="0"/>
              <a:t>Hypertriglyceridemia</a:t>
            </a:r>
            <a:endParaRPr lang="en-US" sz="5400" dirty="0"/>
          </a:p>
          <a:p>
            <a:pPr lvl="1">
              <a:buFont typeface="Wingdings" pitchFamily="2" charset="2"/>
              <a:buChar char="v"/>
            </a:pPr>
            <a:endParaRPr lang="en-US" sz="5400" dirty="0"/>
          </a:p>
        </p:txBody>
      </p:sp>
    </p:spTree>
    <p:extLst>
      <p:ext uri="{BB962C8B-B14F-4D97-AF65-F5344CB8AC3E}">
        <p14:creationId xmlns:p14="http://schemas.microsoft.com/office/powerpoint/2010/main" val="3330777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152400"/>
            <a:ext cx="8610600" cy="1168400"/>
          </a:xfrm>
        </p:spPr>
        <p:txBody>
          <a:bodyPr>
            <a:normAutofit fontScale="90000"/>
          </a:bodyPr>
          <a:lstStyle/>
          <a:p>
            <a:pPr>
              <a:defRPr/>
            </a:pPr>
            <a:r>
              <a:rPr lang="en-US" b="1" dirty="0" smtClean="0"/>
              <a:t>Causes Of </a:t>
            </a:r>
            <a:r>
              <a:rPr lang="en-US" b="1" dirty="0"/>
              <a:t>Dyslipoproteinemias/ Dyslipidemias</a:t>
            </a:r>
            <a:endParaRPr lang="en-US" b="1" dirty="0" smtClean="0"/>
          </a:p>
        </p:txBody>
      </p:sp>
      <p:sp>
        <p:nvSpPr>
          <p:cNvPr id="23557" name="Rectangle 3"/>
          <p:cNvSpPr>
            <a:spLocks noGrp="1" noChangeArrowheads="1"/>
          </p:cNvSpPr>
          <p:nvPr>
            <p:ph idx="1"/>
          </p:nvPr>
        </p:nvSpPr>
        <p:spPr>
          <a:xfrm>
            <a:off x="-26158" y="1600200"/>
            <a:ext cx="9144000" cy="5143500"/>
          </a:xfrm>
        </p:spPr>
        <p:txBody>
          <a:bodyPr>
            <a:normAutofit/>
          </a:bodyPr>
          <a:lstStyle/>
          <a:p>
            <a:pPr>
              <a:defRPr/>
            </a:pPr>
            <a:r>
              <a:rPr lang="en-US" sz="4000" dirty="0" smtClean="0"/>
              <a:t>Dyslipidemias</a:t>
            </a:r>
            <a:r>
              <a:rPr lang="en-US" sz="4000" dirty="0" smtClean="0"/>
              <a:t> </a:t>
            </a:r>
            <a:r>
              <a:rPr lang="en-US" sz="4000" dirty="0" smtClean="0"/>
              <a:t>are </a:t>
            </a:r>
            <a:r>
              <a:rPr lang="en-US" sz="4000" dirty="0" smtClean="0"/>
              <a:t>generally caused by </a:t>
            </a:r>
            <a:r>
              <a:rPr lang="en-US" sz="4000" b="1" dirty="0" smtClean="0">
                <a:solidFill>
                  <a:srgbClr val="C00000"/>
                </a:solidFill>
              </a:rPr>
              <a:t>impaired </a:t>
            </a:r>
            <a:r>
              <a:rPr lang="en-US" sz="4000" b="1" dirty="0" smtClean="0">
                <a:solidFill>
                  <a:srgbClr val="C00000"/>
                </a:solidFill>
              </a:rPr>
              <a:t>Lipoprotein metabolism :</a:t>
            </a:r>
          </a:p>
          <a:p>
            <a:pPr marL="0" indent="0">
              <a:buNone/>
              <a:defRPr/>
            </a:pPr>
            <a:endParaRPr lang="en-US" sz="4000" dirty="0" smtClean="0"/>
          </a:p>
          <a:p>
            <a:pPr lvl="1">
              <a:defRPr/>
            </a:pPr>
            <a:r>
              <a:rPr lang="en-US" sz="3600" b="1" dirty="0" smtClean="0">
                <a:solidFill>
                  <a:srgbClr val="C00000"/>
                </a:solidFill>
              </a:rPr>
              <a:t>Biosynthesis </a:t>
            </a:r>
            <a:r>
              <a:rPr lang="en-US" sz="3600" b="1" dirty="0" smtClean="0"/>
              <a:t>(Increased)</a:t>
            </a:r>
          </a:p>
          <a:p>
            <a:pPr lvl="1" eaLnBrk="1" hangingPunct="1">
              <a:defRPr/>
            </a:pPr>
            <a:r>
              <a:rPr lang="en-US" sz="3600" b="1" dirty="0" smtClean="0">
                <a:solidFill>
                  <a:srgbClr val="C00000"/>
                </a:solidFill>
              </a:rPr>
              <a:t>Transformation and Transport </a:t>
            </a:r>
            <a:r>
              <a:rPr lang="en-US" sz="3600" b="1" dirty="0" smtClean="0"/>
              <a:t>(Improper )</a:t>
            </a:r>
          </a:p>
          <a:p>
            <a:pPr lvl="1">
              <a:defRPr/>
            </a:pPr>
            <a:r>
              <a:rPr lang="en-US" sz="3600" b="1" dirty="0" smtClean="0">
                <a:solidFill>
                  <a:srgbClr val="C00000"/>
                </a:solidFill>
              </a:rPr>
              <a:t>Uptake and Utilization </a:t>
            </a:r>
            <a:r>
              <a:rPr lang="en-US" sz="3600" b="1" dirty="0" smtClean="0"/>
              <a:t>(Decreased)</a:t>
            </a:r>
          </a:p>
        </p:txBody>
      </p:sp>
    </p:spTree>
    <p:extLst>
      <p:ext uri="{BB962C8B-B14F-4D97-AF65-F5344CB8AC3E}">
        <p14:creationId xmlns:p14="http://schemas.microsoft.com/office/powerpoint/2010/main" val="3963398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382000" cy="1219200"/>
          </a:xfrm>
        </p:spPr>
        <p:txBody>
          <a:bodyPr>
            <a:normAutofit/>
          </a:bodyPr>
          <a:lstStyle/>
          <a:p>
            <a:pPr algn="ctr"/>
            <a:r>
              <a:rPr lang="en-US" sz="4000" b="1" dirty="0"/>
              <a:t>Causes </a:t>
            </a:r>
            <a:r>
              <a:rPr lang="en-US" sz="4000" b="1" dirty="0" smtClean="0"/>
              <a:t>of </a:t>
            </a:r>
            <a:r>
              <a:rPr lang="en-US" sz="4000" b="1" dirty="0"/>
              <a:t>Hyperlipoproteinemia</a:t>
            </a:r>
          </a:p>
        </p:txBody>
      </p:sp>
      <p:sp>
        <p:nvSpPr>
          <p:cNvPr id="9219" name="Rectangle 3"/>
          <p:cNvSpPr>
            <a:spLocks noGrp="1" noChangeArrowheads="1"/>
          </p:cNvSpPr>
          <p:nvPr>
            <p:ph idx="1"/>
          </p:nvPr>
        </p:nvSpPr>
        <p:spPr>
          <a:xfrm>
            <a:off x="0" y="762000"/>
            <a:ext cx="9144000" cy="5943600"/>
          </a:xfrm>
        </p:spPr>
        <p:txBody>
          <a:bodyPr>
            <a:noAutofit/>
          </a:bodyPr>
          <a:lstStyle/>
          <a:p>
            <a:r>
              <a:rPr lang="en-US" sz="3600" b="1" dirty="0" smtClean="0">
                <a:solidFill>
                  <a:srgbClr val="FF0000"/>
                </a:solidFill>
              </a:rPr>
              <a:t>Increased </a:t>
            </a:r>
            <a:r>
              <a:rPr lang="en-US" sz="3600" b="1" dirty="0">
                <a:solidFill>
                  <a:srgbClr val="FF0000"/>
                </a:solidFill>
              </a:rPr>
              <a:t>formation </a:t>
            </a:r>
            <a:r>
              <a:rPr lang="en-US" sz="3600" b="1" dirty="0" smtClean="0">
                <a:solidFill>
                  <a:srgbClr val="FF0000"/>
                </a:solidFill>
              </a:rPr>
              <a:t>of Lipoprotein</a:t>
            </a:r>
          </a:p>
          <a:p>
            <a:r>
              <a:rPr lang="en-US" sz="3600" b="1" dirty="0" smtClean="0">
                <a:solidFill>
                  <a:srgbClr val="FF0000"/>
                </a:solidFill>
              </a:rPr>
              <a:t>Reduced </a:t>
            </a:r>
            <a:r>
              <a:rPr lang="en-US" sz="3600" b="1" dirty="0">
                <a:solidFill>
                  <a:srgbClr val="FF0000"/>
                </a:solidFill>
              </a:rPr>
              <a:t>clearance of LP from circulation</a:t>
            </a:r>
          </a:p>
          <a:p>
            <a:pPr algn="ctr"/>
            <a:r>
              <a:rPr lang="en-US" sz="3600" b="1" dirty="0" smtClean="0">
                <a:solidFill>
                  <a:srgbClr val="C00000"/>
                </a:solidFill>
              </a:rPr>
              <a:t>Factors Causing These</a:t>
            </a:r>
            <a:endParaRPr lang="en-US" sz="3600" b="1" dirty="0">
              <a:solidFill>
                <a:srgbClr val="C00000"/>
              </a:solidFill>
            </a:endParaRPr>
          </a:p>
          <a:p>
            <a:pPr lvl="1"/>
            <a:r>
              <a:rPr lang="en-US" sz="3200" b="1" dirty="0" smtClean="0"/>
              <a:t>Excessive </a:t>
            </a:r>
            <a:r>
              <a:rPr lang="en-US" sz="3200" b="1" dirty="0"/>
              <a:t>dietary intake </a:t>
            </a:r>
            <a:r>
              <a:rPr lang="en-US" sz="3200" b="1" dirty="0" smtClean="0"/>
              <a:t>of Carbs and Lipids</a:t>
            </a:r>
          </a:p>
          <a:p>
            <a:pPr lvl="1"/>
            <a:r>
              <a:rPr lang="en-US" sz="3200" b="1" dirty="0"/>
              <a:t>Biochemical defects in LP </a:t>
            </a:r>
            <a:r>
              <a:rPr lang="en-US" sz="3200" b="1" dirty="0" smtClean="0"/>
              <a:t>metabolism</a:t>
            </a:r>
          </a:p>
          <a:p>
            <a:pPr lvl="1"/>
            <a:r>
              <a:rPr lang="en-US" sz="3200" b="1" dirty="0" smtClean="0"/>
              <a:t>Deficient Protein to form </a:t>
            </a:r>
            <a:r>
              <a:rPr lang="en-US" sz="3200" b="1" dirty="0" smtClean="0"/>
              <a:t>Apoproteins</a:t>
            </a:r>
            <a:endParaRPr lang="en-US" sz="3200" b="1" dirty="0" smtClean="0"/>
          </a:p>
          <a:p>
            <a:pPr lvl="1"/>
            <a:r>
              <a:rPr lang="en-US" sz="3200" b="1" dirty="0" smtClean="0"/>
              <a:t>Defect in Enzymes and </a:t>
            </a:r>
            <a:r>
              <a:rPr lang="en-US" sz="3200" b="1" dirty="0" smtClean="0"/>
              <a:t>Proteins </a:t>
            </a:r>
            <a:r>
              <a:rPr lang="en-US" sz="3200" b="1" dirty="0" smtClean="0"/>
              <a:t>Associated to LP</a:t>
            </a:r>
          </a:p>
          <a:p>
            <a:pPr lvl="1"/>
            <a:r>
              <a:rPr lang="en-US" sz="3200" b="1" dirty="0"/>
              <a:t>Defect in Receptors for </a:t>
            </a:r>
            <a:r>
              <a:rPr lang="en-US" sz="3200" b="1" dirty="0" smtClean="0"/>
              <a:t>LP</a:t>
            </a:r>
            <a:endParaRPr lang="en-US" sz="3200" b="1" dirty="0"/>
          </a:p>
          <a:p>
            <a:pPr lvl="1"/>
            <a:r>
              <a:rPr lang="en-US" sz="3200" b="1" dirty="0"/>
              <a:t>Use of drugs that perturb LP formation or catabolism</a:t>
            </a:r>
          </a:p>
        </p:txBody>
      </p:sp>
    </p:spTree>
    <p:extLst>
      <p:ext uri="{BB962C8B-B14F-4D97-AF65-F5344CB8AC3E}">
        <p14:creationId xmlns:p14="http://schemas.microsoft.com/office/powerpoint/2010/main" val="3607902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0" descr="http://image.slidesharecdn.com/hyperlipidemia-121208013301-phpapp01/95/hyperlipidemia-7-638.jpg?cb=135493047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stretch>
            <a:fillRect/>
          </a:stretch>
        </p:blipFill>
        <p:spPr>
          <a:xfrm>
            <a:off x="1" y="-144462"/>
            <a:ext cx="9296400" cy="7459662"/>
          </a:xfrm>
          <a:prstGeom prst="rect">
            <a:avLst/>
          </a:prstGeom>
        </p:spPr>
      </p:pic>
    </p:spTree>
    <p:extLst>
      <p:ext uri="{BB962C8B-B14F-4D97-AF65-F5344CB8AC3E}">
        <p14:creationId xmlns:p14="http://schemas.microsoft.com/office/powerpoint/2010/main" val="2077554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8599" y="0"/>
            <a:ext cx="9525000" cy="7239000"/>
          </a:xfrm>
          <a:prstGeom prst="rect">
            <a:avLst/>
          </a:prstGeom>
        </p:spPr>
      </p:pic>
    </p:spTree>
    <p:extLst>
      <p:ext uri="{BB962C8B-B14F-4D97-AF65-F5344CB8AC3E}">
        <p14:creationId xmlns:p14="http://schemas.microsoft.com/office/powerpoint/2010/main" val="1529131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1" y="0"/>
            <a:ext cx="9144000" cy="6858000"/>
          </a:xfrm>
          <a:prstGeom prst="rect">
            <a:avLst/>
          </a:prstGeom>
        </p:spPr>
      </p:pic>
    </p:spTree>
    <p:extLst>
      <p:ext uri="{BB962C8B-B14F-4D97-AF65-F5344CB8AC3E}">
        <p14:creationId xmlns:p14="http://schemas.microsoft.com/office/powerpoint/2010/main" val="3279862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5589"/>
            <a:ext cx="8229600" cy="1143000"/>
          </a:xfrm>
        </p:spPr>
        <p:txBody>
          <a:bodyPr>
            <a:normAutofit fontScale="90000"/>
          </a:bodyPr>
          <a:lstStyle/>
          <a:p>
            <a:r>
              <a:rPr lang="en-US" b="1" dirty="0" smtClean="0"/>
              <a:t>Secondary Causes Of Dyslipidemias</a:t>
            </a:r>
            <a:endParaRPr lang="en-US" b="1" dirty="0"/>
          </a:p>
        </p:txBody>
      </p:sp>
      <p:pic>
        <p:nvPicPr>
          <p:cNvPr id="4098" name="Picture 2" descr="http://image3.slideserve.com/6150331/causes-of-hyperlipidemia-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417639"/>
            <a:ext cx="8991600" cy="544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160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0" y="0"/>
            <a:ext cx="9143999" cy="6857999"/>
          </a:xfrm>
          <a:prstGeom prst="rect">
            <a:avLst/>
          </a:prstGeom>
        </p:spPr>
      </p:pic>
    </p:spTree>
    <p:extLst>
      <p:ext uri="{BB962C8B-B14F-4D97-AF65-F5344CB8AC3E}">
        <p14:creationId xmlns:p14="http://schemas.microsoft.com/office/powerpoint/2010/main" val="195572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0" y="26158"/>
            <a:ext cx="9144000" cy="6831842"/>
          </a:xfrm>
        </p:spPr>
        <p:txBody>
          <a:bodyPr>
            <a:normAutofit fontScale="32500" lnSpcReduction="20000"/>
          </a:bodyPr>
          <a:lstStyle/>
          <a:p>
            <a:pPr eaLnBrk="1" hangingPunct="1">
              <a:lnSpc>
                <a:spcPct val="90000"/>
              </a:lnSpc>
              <a:buClr>
                <a:srgbClr val="990000"/>
              </a:buClr>
            </a:pPr>
            <a:endParaRPr lang="en-US" sz="4000" b="1" dirty="0" smtClean="0">
              <a:solidFill>
                <a:schemeClr val="accent2"/>
              </a:solidFill>
            </a:endParaRPr>
          </a:p>
          <a:p>
            <a:pPr>
              <a:lnSpc>
                <a:spcPct val="90000"/>
              </a:lnSpc>
              <a:buClr>
                <a:srgbClr val="990000"/>
              </a:buClr>
            </a:pPr>
            <a:r>
              <a:rPr lang="en-US" sz="12300" b="1" dirty="0" smtClean="0"/>
              <a:t>Obesity- Metabolic Syndrome</a:t>
            </a:r>
            <a:endParaRPr lang="en-US" sz="12300" b="1" dirty="0"/>
          </a:p>
          <a:p>
            <a:pPr marL="0" indent="0">
              <a:lnSpc>
                <a:spcPct val="90000"/>
              </a:lnSpc>
              <a:buClr>
                <a:srgbClr val="990000"/>
              </a:buClr>
              <a:buNone/>
            </a:pPr>
            <a:r>
              <a:rPr lang="en-US" sz="9000" b="1" dirty="0" smtClean="0"/>
              <a:t> </a:t>
            </a:r>
            <a:endParaRPr lang="en-US" sz="9000" b="1" dirty="0" smtClean="0">
              <a:solidFill>
                <a:schemeClr val="accent2"/>
              </a:solidFill>
            </a:endParaRPr>
          </a:p>
          <a:p>
            <a:pPr lvl="1">
              <a:lnSpc>
                <a:spcPct val="90000"/>
              </a:lnSpc>
              <a:buClr>
                <a:srgbClr val="990000"/>
              </a:buClr>
            </a:pPr>
            <a:r>
              <a:rPr lang="en-US" sz="9000" b="1" dirty="0">
                <a:solidFill>
                  <a:schemeClr val="accent2"/>
                </a:solidFill>
              </a:rPr>
              <a:t> </a:t>
            </a:r>
            <a:r>
              <a:rPr lang="en-US" sz="9800" b="1" dirty="0" smtClean="0">
                <a:solidFill>
                  <a:schemeClr val="accent2"/>
                </a:solidFill>
              </a:rPr>
              <a:t>Dyslipoproteinemias/Dyslipidemias</a:t>
            </a:r>
          </a:p>
          <a:p>
            <a:pPr marL="457200" lvl="1" indent="0">
              <a:lnSpc>
                <a:spcPct val="90000"/>
              </a:lnSpc>
              <a:buClr>
                <a:srgbClr val="990000"/>
              </a:buClr>
              <a:buNone/>
            </a:pPr>
            <a:endParaRPr lang="en-US" sz="9800" b="1" dirty="0" smtClean="0">
              <a:solidFill>
                <a:schemeClr val="accent2"/>
              </a:solidFill>
            </a:endParaRPr>
          </a:p>
          <a:p>
            <a:pPr lvl="1">
              <a:lnSpc>
                <a:spcPct val="90000"/>
              </a:lnSpc>
              <a:buClr>
                <a:srgbClr val="990000"/>
              </a:buClr>
            </a:pPr>
            <a:r>
              <a:rPr lang="en-US" sz="9800" b="1" dirty="0" smtClean="0">
                <a:solidFill>
                  <a:schemeClr val="accent2"/>
                </a:solidFill>
              </a:rPr>
              <a:t>Fatty Liver</a:t>
            </a:r>
          </a:p>
          <a:p>
            <a:pPr marL="400050" lvl="1" indent="0">
              <a:lnSpc>
                <a:spcPct val="90000"/>
              </a:lnSpc>
              <a:buClr>
                <a:srgbClr val="990000"/>
              </a:buClr>
              <a:buNone/>
            </a:pPr>
            <a:endParaRPr lang="en-US" sz="9800" b="1" dirty="0" smtClean="0">
              <a:solidFill>
                <a:schemeClr val="accent2"/>
              </a:solidFill>
            </a:endParaRPr>
          </a:p>
          <a:p>
            <a:pPr lvl="1">
              <a:lnSpc>
                <a:spcPct val="90000"/>
              </a:lnSpc>
              <a:buClr>
                <a:srgbClr val="990000"/>
              </a:buClr>
            </a:pPr>
            <a:r>
              <a:rPr lang="en-US" sz="9800" b="1" dirty="0" smtClean="0">
                <a:solidFill>
                  <a:schemeClr val="accent2"/>
                </a:solidFill>
              </a:rPr>
              <a:t>Atherosclerosis</a:t>
            </a:r>
          </a:p>
          <a:p>
            <a:pPr marL="400050" lvl="1" indent="0">
              <a:lnSpc>
                <a:spcPct val="90000"/>
              </a:lnSpc>
              <a:buClr>
                <a:srgbClr val="990000"/>
              </a:buClr>
              <a:buNone/>
            </a:pPr>
            <a:endParaRPr lang="en-US" sz="9800" b="1" dirty="0" smtClean="0">
              <a:solidFill>
                <a:schemeClr val="accent2"/>
              </a:solidFill>
            </a:endParaRPr>
          </a:p>
          <a:p>
            <a:pPr lvl="1">
              <a:lnSpc>
                <a:spcPct val="90000"/>
              </a:lnSpc>
              <a:spcAft>
                <a:spcPts val="1200"/>
              </a:spcAft>
              <a:buClr>
                <a:srgbClr val="990000"/>
              </a:buClr>
            </a:pPr>
            <a:r>
              <a:rPr lang="en-US" sz="9800" b="1" dirty="0" smtClean="0">
                <a:solidFill>
                  <a:schemeClr val="accent2"/>
                </a:solidFill>
              </a:rPr>
              <a:t>Coronary Heart Diseases</a:t>
            </a:r>
          </a:p>
          <a:p>
            <a:pPr marL="457200" lvl="1" indent="0">
              <a:lnSpc>
                <a:spcPct val="90000"/>
              </a:lnSpc>
              <a:spcAft>
                <a:spcPts val="1200"/>
              </a:spcAft>
              <a:buClr>
                <a:srgbClr val="990000"/>
              </a:buClr>
              <a:buNone/>
            </a:pPr>
            <a:endParaRPr lang="en-US" sz="9800" b="1" dirty="0" smtClean="0">
              <a:solidFill>
                <a:schemeClr val="accent2"/>
              </a:solidFill>
            </a:endParaRPr>
          </a:p>
          <a:p>
            <a:pPr lvl="1">
              <a:lnSpc>
                <a:spcPct val="90000"/>
              </a:lnSpc>
              <a:spcAft>
                <a:spcPts val="1200"/>
              </a:spcAft>
              <a:buClr>
                <a:srgbClr val="990000"/>
              </a:buClr>
            </a:pPr>
            <a:r>
              <a:rPr lang="en-US" sz="9800" b="1" dirty="0" smtClean="0">
                <a:solidFill>
                  <a:schemeClr val="accent2"/>
                </a:solidFill>
              </a:rPr>
              <a:t>Myocardial Infarction</a:t>
            </a:r>
          </a:p>
          <a:p>
            <a:pPr marL="457200" lvl="1" indent="0">
              <a:lnSpc>
                <a:spcPct val="90000"/>
              </a:lnSpc>
              <a:spcAft>
                <a:spcPts val="1200"/>
              </a:spcAft>
              <a:buClr>
                <a:srgbClr val="990000"/>
              </a:buClr>
              <a:buNone/>
            </a:pPr>
            <a:endParaRPr lang="en-US" sz="9800" b="1" dirty="0" smtClean="0">
              <a:solidFill>
                <a:schemeClr val="accent2"/>
              </a:solidFill>
            </a:endParaRPr>
          </a:p>
          <a:p>
            <a:pPr lvl="1">
              <a:lnSpc>
                <a:spcPct val="90000"/>
              </a:lnSpc>
              <a:spcAft>
                <a:spcPts val="1200"/>
              </a:spcAft>
              <a:buClr>
                <a:srgbClr val="990000"/>
              </a:buClr>
            </a:pPr>
            <a:r>
              <a:rPr lang="en-US" sz="9800" b="1" dirty="0" smtClean="0">
                <a:solidFill>
                  <a:schemeClr val="accent2"/>
                </a:solidFill>
              </a:rPr>
              <a:t>Stroke</a:t>
            </a:r>
          </a:p>
          <a:p>
            <a:pPr lvl="1">
              <a:lnSpc>
                <a:spcPct val="90000"/>
              </a:lnSpc>
              <a:spcAft>
                <a:spcPts val="1200"/>
              </a:spcAft>
              <a:buClr>
                <a:srgbClr val="990000"/>
              </a:buClr>
            </a:pPr>
            <a:endParaRPr lang="en-US" sz="9000" b="1" dirty="0" smtClean="0">
              <a:solidFill>
                <a:schemeClr val="accent2"/>
              </a:solidFill>
            </a:endParaRPr>
          </a:p>
          <a:p>
            <a:pPr marL="400050" lvl="1" indent="0">
              <a:lnSpc>
                <a:spcPct val="90000"/>
              </a:lnSpc>
              <a:spcAft>
                <a:spcPts val="1200"/>
              </a:spcAft>
              <a:buClr>
                <a:srgbClr val="990000"/>
              </a:buClr>
              <a:buNone/>
            </a:pPr>
            <a:endParaRPr lang="en-US" sz="9000" b="1" dirty="0" smtClean="0">
              <a:solidFill>
                <a:schemeClr val="accent2"/>
              </a:solidFill>
            </a:endParaRPr>
          </a:p>
        </p:txBody>
      </p:sp>
    </p:spTree>
    <p:extLst>
      <p:ext uri="{BB962C8B-B14F-4D97-AF65-F5344CB8AC3E}">
        <p14:creationId xmlns:p14="http://schemas.microsoft.com/office/powerpoint/2010/main" val="3461972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71800"/>
            <a:ext cx="8382000" cy="1143000"/>
          </a:xfrm>
        </p:spPr>
        <p:txBody>
          <a:bodyPr>
            <a:noAutofit/>
          </a:bodyPr>
          <a:lstStyle/>
          <a:p>
            <a:pPr algn="ctr"/>
            <a:r>
              <a:rPr lang="en-US" sz="6600" b="1" dirty="0" smtClean="0"/>
              <a:t>Types </a:t>
            </a:r>
            <a:r>
              <a:rPr lang="en-US" sz="6600" b="1" dirty="0"/>
              <a:t>o</a:t>
            </a:r>
            <a:r>
              <a:rPr lang="en-US" sz="6600" b="1" dirty="0" smtClean="0"/>
              <a:t>f Hyperlipoproteinemias</a:t>
            </a:r>
            <a:endParaRPr lang="en-US" sz="6600" b="1" dirty="0"/>
          </a:p>
        </p:txBody>
      </p:sp>
    </p:spTree>
    <p:extLst>
      <p:ext uri="{BB962C8B-B14F-4D97-AF65-F5344CB8AC3E}">
        <p14:creationId xmlns:p14="http://schemas.microsoft.com/office/powerpoint/2010/main" val="101225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00050" y="2438400"/>
            <a:ext cx="8743950" cy="1600200"/>
          </a:xfrm>
          <a:noFill/>
          <a:ln/>
        </p:spPr>
        <p:txBody>
          <a:bodyPr lIns="92075" tIns="46038" rIns="92075" bIns="46038">
            <a:noAutofit/>
          </a:bodyPr>
          <a:lstStyle/>
          <a:p>
            <a:pPr algn="ctr"/>
            <a:r>
              <a:rPr lang="en-US" altLang="zh-CN" sz="5400" b="1" dirty="0">
                <a:latin typeface="Times New Roman" pitchFamily="18" charset="0"/>
              </a:rPr>
              <a:t>Fredrickson </a:t>
            </a:r>
            <a:r>
              <a:rPr lang="en-US" altLang="zh-CN" sz="5400" b="1" dirty="0" smtClean="0">
                <a:latin typeface="Times New Roman" pitchFamily="18" charset="0"/>
              </a:rPr>
              <a:t>Classification </a:t>
            </a:r>
            <a:br>
              <a:rPr lang="en-US" altLang="zh-CN" sz="5400" b="1" dirty="0" smtClean="0">
                <a:latin typeface="Times New Roman" pitchFamily="18" charset="0"/>
              </a:rPr>
            </a:br>
            <a:r>
              <a:rPr lang="en-US" altLang="zh-CN" sz="5400" b="1" dirty="0" smtClean="0">
                <a:latin typeface="Times New Roman" pitchFamily="18" charset="0"/>
              </a:rPr>
              <a:t>of </a:t>
            </a:r>
            <a:br>
              <a:rPr lang="en-US" altLang="zh-CN" sz="5400" b="1" dirty="0" smtClean="0">
                <a:latin typeface="Times New Roman" pitchFamily="18" charset="0"/>
              </a:rPr>
            </a:br>
            <a:r>
              <a:rPr lang="en-US" altLang="zh-CN" sz="5400" b="1" dirty="0" smtClean="0">
                <a:latin typeface="Times New Roman" pitchFamily="18" charset="0"/>
              </a:rPr>
              <a:t>Hyperlipoproteinemia</a:t>
            </a:r>
            <a:endParaRPr lang="en-US" altLang="zh-CN" sz="5400" b="1" dirty="0">
              <a:latin typeface="Times New Roman" pitchFamily="18" charset="0"/>
            </a:endParaRPr>
          </a:p>
        </p:txBody>
      </p:sp>
    </p:spTree>
    <p:extLst>
      <p:ext uri="{BB962C8B-B14F-4D97-AF65-F5344CB8AC3E}">
        <p14:creationId xmlns:p14="http://schemas.microsoft.com/office/powerpoint/2010/main" val="2850315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0" y="-182880"/>
          <a:ext cx="9144000" cy="734568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xmlns="" val="20000"/>
                    </a:ext>
                  </a:extLst>
                </a:gridCol>
                <a:gridCol w="5410200">
                  <a:extLst>
                    <a:ext uri="{9D8B030D-6E8A-4147-A177-3AD203B41FA5}">
                      <a16:colId xmlns:a16="http://schemas.microsoft.com/office/drawing/2014/main" xmlns="" val="20001"/>
                    </a:ext>
                  </a:extLst>
                </a:gridCol>
              </a:tblGrid>
              <a:tr h="228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6600" kern="1200" dirty="0" smtClean="0">
                          <a:solidFill>
                            <a:schemeClr val="bg1"/>
                          </a:solidFill>
                          <a:latin typeface="+mn-lt"/>
                          <a:ea typeface="+mn-ea"/>
                          <a:cs typeface="+mn-cs"/>
                        </a:rPr>
                        <a:t>Type I</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800" kern="1200" dirty="0" smtClean="0">
                          <a:solidFill>
                            <a:schemeClr val="bg1"/>
                          </a:solidFill>
                          <a:latin typeface="+mn-lt"/>
                          <a:ea typeface="+mn-ea"/>
                          <a:cs typeface="+mn-cs"/>
                        </a:rPr>
                        <a:t>Hyperlipoproteinemia</a:t>
                      </a:r>
                      <a:endParaRPr kumimoji="0" lang="en-US" sz="2800" kern="1200" dirty="0">
                        <a:solidFill>
                          <a:schemeClr val="bg1"/>
                        </a:solidFill>
                        <a:latin typeface="+mn-lt"/>
                        <a:ea typeface="+mn-ea"/>
                        <a:cs typeface="+mn-cs"/>
                      </a:endParaRPr>
                    </a:p>
                  </a:txBody>
                  <a:tcPr/>
                </a:tc>
                <a:tc>
                  <a:txBody>
                    <a:bodyPr/>
                    <a:lstStyle/>
                    <a:p>
                      <a:pPr marL="0" algn="l" rtl="0" eaLnBrk="1" latinLnBrk="0" hangingPunct="1"/>
                      <a:r>
                        <a:rPr kumimoji="0" lang="en-US" sz="3200" kern="1200" dirty="0" smtClean="0">
                          <a:solidFill>
                            <a:schemeClr val="bg1"/>
                          </a:solidFill>
                          <a:latin typeface="+mn-lt"/>
                          <a:ea typeface="+mn-ea"/>
                          <a:cs typeface="+mn-cs"/>
                        </a:rPr>
                        <a:t>Lipoprotein Lipase Deficiency</a:t>
                      </a:r>
                    </a:p>
                    <a:p>
                      <a:pPr marL="0" algn="l" rtl="0" eaLnBrk="1" latinLnBrk="0" hangingPunct="1"/>
                      <a:r>
                        <a:rPr kumimoji="0" lang="en-US" sz="3200" kern="1200" dirty="0" smtClean="0">
                          <a:solidFill>
                            <a:schemeClr val="bg1"/>
                          </a:solidFill>
                          <a:latin typeface="+mn-lt"/>
                          <a:ea typeface="+mn-ea"/>
                          <a:cs typeface="+mn-cs"/>
                        </a:rPr>
                        <a:t> Increased Chylomicrons and VLDL</a:t>
                      </a:r>
                    </a:p>
                    <a:p>
                      <a:pPr marL="0" algn="l" rtl="0" eaLnBrk="1" latinLnBrk="0" hangingPunct="1"/>
                      <a:r>
                        <a:rPr kumimoji="0" lang="en-US" sz="3200" kern="1200" dirty="0" smtClean="0">
                          <a:solidFill>
                            <a:schemeClr val="bg1"/>
                          </a:solidFill>
                          <a:latin typeface="+mn-lt"/>
                          <a:ea typeface="+mn-ea"/>
                          <a:cs typeface="+mn-cs"/>
                        </a:rPr>
                        <a:t>Hypertriglyceridemia</a:t>
                      </a:r>
                      <a:endParaRPr kumimoji="0" lang="en-US" sz="3200" kern="1200" dirty="0">
                        <a:solidFill>
                          <a:schemeClr val="bg1"/>
                        </a:solidFill>
                        <a:latin typeface="+mn-lt"/>
                        <a:ea typeface="+mn-ea"/>
                        <a:cs typeface="+mn-cs"/>
                      </a:endParaRPr>
                    </a:p>
                  </a:txBody>
                  <a:tcPr/>
                </a:tc>
                <a:extLst>
                  <a:ext uri="{0D108BD9-81ED-4DB2-BD59-A6C34878D82A}">
                    <a16:rowId xmlns:a16="http://schemas.microsoft.com/office/drawing/2014/main" xmlns="" val="10000"/>
                  </a:ext>
                </a:extLst>
              </a:tr>
              <a:tr h="23622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6600" b="1" kern="1200" dirty="0" smtClean="0">
                          <a:solidFill>
                            <a:schemeClr val="tx1"/>
                          </a:solidFill>
                          <a:latin typeface="+mn-lt"/>
                          <a:ea typeface="+mn-ea"/>
                          <a:cs typeface="+mn-cs"/>
                        </a:rPr>
                        <a:t>Type II a</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800" b="1" kern="1200" dirty="0" smtClean="0">
                          <a:solidFill>
                            <a:schemeClr val="tx1"/>
                          </a:solidFill>
                          <a:latin typeface="+mn-lt"/>
                          <a:ea typeface="+mn-ea"/>
                          <a:cs typeface="+mn-cs"/>
                        </a:rPr>
                        <a:t>Hyperlipoproteinemia</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6600" b="1" kern="1200" dirty="0">
                        <a:solidFill>
                          <a:schemeClr val="tx1"/>
                        </a:solidFill>
                        <a:latin typeface="+mn-lt"/>
                        <a:ea typeface="+mn-ea"/>
                        <a:cs typeface="+mn-cs"/>
                      </a:endParaRPr>
                    </a:p>
                  </a:txBody>
                  <a:tcPr/>
                </a:tc>
                <a:tc>
                  <a:txBody>
                    <a:bodyPr/>
                    <a:lstStyle/>
                    <a:p>
                      <a:pPr marL="0" algn="l" rtl="0" eaLnBrk="1" latinLnBrk="0" hangingPunct="1"/>
                      <a:r>
                        <a:rPr kumimoji="0" lang="en-US" sz="3200" b="1" kern="1200" dirty="0" smtClean="0">
                          <a:solidFill>
                            <a:srgbClr val="C00000"/>
                          </a:solidFill>
                          <a:latin typeface="+mn-lt"/>
                          <a:ea typeface="+mn-ea"/>
                          <a:cs typeface="+mn-cs"/>
                        </a:rPr>
                        <a:t>Defect in LDL Receptors</a:t>
                      </a:r>
                    </a:p>
                    <a:p>
                      <a:pPr marL="0" algn="l" rtl="0" eaLnBrk="1" latinLnBrk="0" hangingPunct="1"/>
                      <a:r>
                        <a:rPr kumimoji="0" lang="en-US" sz="3200" b="1" kern="1200" dirty="0" smtClean="0">
                          <a:solidFill>
                            <a:srgbClr val="C00000"/>
                          </a:solidFill>
                          <a:latin typeface="+mn-lt"/>
                          <a:ea typeface="+mn-ea"/>
                          <a:cs typeface="+mn-cs"/>
                        </a:rPr>
                        <a:t>Increased LDL levels </a:t>
                      </a:r>
                      <a:r>
                        <a:rPr kumimoji="0" lang="en-US" sz="3200" b="1" kern="1200" dirty="0" smtClean="0">
                          <a:solidFill>
                            <a:schemeClr val="tx1"/>
                          </a:solidFill>
                          <a:latin typeface="+mn-lt"/>
                          <a:ea typeface="+mn-ea"/>
                          <a:cs typeface="+mn-cs"/>
                        </a:rPr>
                        <a:t>in blood</a:t>
                      </a:r>
                    </a:p>
                    <a:p>
                      <a:pPr marL="0" algn="l" rtl="0" eaLnBrk="1" latinLnBrk="0" hangingPunct="1"/>
                      <a:r>
                        <a:rPr kumimoji="0" lang="en-US" sz="3200" b="1" kern="1200" dirty="0" smtClean="0">
                          <a:solidFill>
                            <a:schemeClr val="tx1"/>
                          </a:solidFill>
                          <a:latin typeface="+mn-lt"/>
                          <a:ea typeface="+mn-ea"/>
                          <a:cs typeface="+mn-cs"/>
                        </a:rPr>
                        <a:t>Hyperbetalipoproteinemia</a:t>
                      </a:r>
                    </a:p>
                    <a:p>
                      <a:pPr marL="0" algn="l" rtl="0" eaLnBrk="1" latinLnBrk="0" hangingPunct="1"/>
                      <a:r>
                        <a:rPr kumimoji="0" lang="en-US" sz="3200" b="1" kern="1200" dirty="0" smtClean="0">
                          <a:solidFill>
                            <a:srgbClr val="C00000"/>
                          </a:solidFill>
                          <a:latin typeface="+mn-lt"/>
                          <a:ea typeface="+mn-ea"/>
                          <a:cs typeface="+mn-cs"/>
                        </a:rPr>
                        <a:t>Hypercholesterolemia</a:t>
                      </a:r>
                      <a:endParaRPr kumimoji="0" lang="en-US" sz="3200" b="1" kern="1200" dirty="0">
                        <a:solidFill>
                          <a:srgbClr val="C00000"/>
                        </a:solidFill>
                        <a:latin typeface="+mn-lt"/>
                        <a:ea typeface="+mn-ea"/>
                        <a:cs typeface="+mn-cs"/>
                      </a:endParaRPr>
                    </a:p>
                  </a:txBody>
                  <a:tcPr/>
                </a:tc>
                <a:extLst>
                  <a:ext uri="{0D108BD9-81ED-4DB2-BD59-A6C34878D82A}">
                    <a16:rowId xmlns:a16="http://schemas.microsoft.com/office/drawing/2014/main" xmlns="" val="10001"/>
                  </a:ext>
                </a:extLst>
              </a:tr>
              <a:tr h="23469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6600" b="1" kern="1200" dirty="0" smtClean="0">
                          <a:solidFill>
                            <a:schemeClr val="tx1"/>
                          </a:solidFill>
                          <a:latin typeface="+mn-lt"/>
                          <a:ea typeface="+mn-ea"/>
                          <a:cs typeface="+mn-cs"/>
                        </a:rPr>
                        <a:t>Type II b</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800" b="1" kern="1200" dirty="0" smtClean="0">
                          <a:solidFill>
                            <a:schemeClr val="tx1"/>
                          </a:solidFill>
                          <a:latin typeface="+mn-lt"/>
                          <a:ea typeface="+mn-ea"/>
                          <a:cs typeface="+mn-cs"/>
                        </a:rPr>
                        <a:t>Hyperlipoproteinemia</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6600" b="1" kern="1200" dirty="0">
                        <a:solidFill>
                          <a:schemeClr val="tx1"/>
                        </a:solidFill>
                        <a:latin typeface="+mn-lt"/>
                        <a:ea typeface="+mn-ea"/>
                        <a:cs typeface="+mn-cs"/>
                      </a:endParaRPr>
                    </a:p>
                  </a:txBody>
                  <a:tcPr/>
                </a:tc>
                <a:tc>
                  <a:txBody>
                    <a:bodyPr/>
                    <a:lstStyle/>
                    <a:p>
                      <a:pPr marL="0" algn="l" rtl="0" eaLnBrk="1" latinLnBrk="0" hangingPunct="1"/>
                      <a:r>
                        <a:rPr kumimoji="0" lang="en-US" sz="3200" b="1" kern="1200" dirty="0" smtClean="0">
                          <a:solidFill>
                            <a:srgbClr val="C00000"/>
                          </a:solidFill>
                          <a:latin typeface="+mn-lt"/>
                          <a:ea typeface="+mn-ea"/>
                          <a:cs typeface="+mn-cs"/>
                        </a:rPr>
                        <a:t>Increased production of Apo B</a:t>
                      </a:r>
                    </a:p>
                    <a:p>
                      <a:pPr marL="0" algn="l" rtl="0" eaLnBrk="1" latinLnBrk="0" hangingPunct="1"/>
                      <a:r>
                        <a:rPr lang="en-US" altLang="zh-CN" sz="3200" b="1" dirty="0" smtClean="0">
                          <a:latin typeface="Times New Roman" pitchFamily="18" charset="0"/>
                        </a:rPr>
                        <a:t>Increased production of VLDL and impaired LDL catabolism</a:t>
                      </a:r>
                      <a:r>
                        <a:rPr kumimoji="0" lang="en-US" altLang="zh-CN" sz="3200" b="1" kern="1200" baseline="0" dirty="0" smtClean="0">
                          <a:solidFill>
                            <a:schemeClr val="tx1"/>
                          </a:solidFill>
                          <a:latin typeface="+mn-lt"/>
                          <a:ea typeface="+mn-ea"/>
                          <a:cs typeface="+mn-cs"/>
                        </a:rPr>
                        <a:t> </a:t>
                      </a:r>
                      <a:r>
                        <a:rPr kumimoji="0" lang="en-US" sz="3200" b="1" kern="1200" dirty="0" smtClean="0">
                          <a:solidFill>
                            <a:srgbClr val="C00000"/>
                          </a:solidFill>
                          <a:latin typeface="+mn-lt"/>
                          <a:ea typeface="+mn-ea"/>
                          <a:cs typeface="+mn-cs"/>
                        </a:rPr>
                        <a:t>Increased VLDL and LDL</a:t>
                      </a:r>
                      <a:endParaRPr kumimoji="0" lang="en-US" sz="3200" b="1" kern="1200" dirty="0">
                        <a:solidFill>
                          <a:srgbClr val="C00000"/>
                        </a:solidFill>
                        <a:latin typeface="+mn-lt"/>
                        <a:ea typeface="+mn-ea"/>
                        <a:cs typeface="+mn-cs"/>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535862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7929" y="0"/>
          <a:ext cx="11048691" cy="7787640"/>
        </p:xfrm>
        <a:graphic>
          <a:graphicData uri="http://schemas.openxmlformats.org/drawingml/2006/table">
            <a:tbl>
              <a:tblPr firstRow="1" bandRow="1">
                <a:tableStyleId>{5C22544A-7EE6-4342-B048-85BDC9FD1C3A}</a:tableStyleId>
              </a:tblPr>
              <a:tblGrid>
                <a:gridCol w="4285129">
                  <a:extLst>
                    <a:ext uri="{9D8B030D-6E8A-4147-A177-3AD203B41FA5}">
                      <a16:colId xmlns:a16="http://schemas.microsoft.com/office/drawing/2014/main" xmlns="" val="20000"/>
                    </a:ext>
                  </a:extLst>
                </a:gridCol>
                <a:gridCol w="6763562">
                  <a:extLst>
                    <a:ext uri="{9D8B030D-6E8A-4147-A177-3AD203B41FA5}">
                      <a16:colId xmlns:a16="http://schemas.microsoft.com/office/drawing/2014/main" xmlns="" val="20001"/>
                    </a:ext>
                  </a:extLst>
                </a:gridCol>
              </a:tblGrid>
              <a:tr h="2971800">
                <a:tc>
                  <a:txBody>
                    <a:bodyPr/>
                    <a:lstStyle/>
                    <a:p>
                      <a:r>
                        <a:rPr lang="en-US" sz="6000" dirty="0" smtClean="0"/>
                        <a:t>Type III</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kern="1200" dirty="0" smtClean="0">
                          <a:solidFill>
                            <a:schemeClr val="bg1"/>
                          </a:solidFill>
                          <a:latin typeface="+mn-lt"/>
                          <a:ea typeface="+mn-ea"/>
                          <a:cs typeface="+mn-cs"/>
                        </a:rPr>
                        <a:t>Familial </a:t>
                      </a:r>
                      <a:r>
                        <a:rPr kumimoji="0" lang="en-US" sz="4000" b="1" kern="1200" dirty="0" err="1" smtClean="0">
                          <a:solidFill>
                            <a:schemeClr val="bg1"/>
                          </a:solidFill>
                          <a:latin typeface="+mn-lt"/>
                          <a:ea typeface="+mn-ea"/>
                          <a:cs typeface="+mn-cs"/>
                        </a:rPr>
                        <a:t>Dysbeta</a:t>
                      </a:r>
                      <a:r>
                        <a:rPr kumimoji="0" lang="en-US" sz="4000" b="1" kern="1200" dirty="0" smtClean="0">
                          <a:solidFill>
                            <a:schemeClr val="bg1"/>
                          </a:solidFill>
                          <a:latin typeface="+mn-lt"/>
                          <a:ea typeface="+mn-ea"/>
                          <a:cs typeface="+mn-cs"/>
                        </a:rPr>
                        <a:t> Lipoproteinemias</a:t>
                      </a:r>
                    </a:p>
                    <a:p>
                      <a:endParaRPr lang="en-US" sz="6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kern="1200" dirty="0" smtClean="0">
                          <a:solidFill>
                            <a:schemeClr val="bg1"/>
                          </a:solidFill>
                          <a:latin typeface="+mn-lt"/>
                          <a:ea typeface="+mn-ea"/>
                          <a:cs typeface="+mn-cs"/>
                        </a:rPr>
                        <a:t>Defect in ApoE</a:t>
                      </a:r>
                    </a:p>
                    <a:p>
                      <a:pPr marL="0" algn="l" rtl="0" eaLnBrk="1" latinLnBrk="0" hangingPunct="1"/>
                      <a:r>
                        <a:rPr kumimoji="0" lang="en-US" sz="4000" kern="1200" dirty="0" smtClean="0">
                          <a:solidFill>
                            <a:schemeClr val="bg1"/>
                          </a:solidFill>
                          <a:latin typeface="+mn-lt"/>
                          <a:ea typeface="+mn-ea"/>
                          <a:cs typeface="+mn-cs"/>
                        </a:rPr>
                        <a:t>Broad Beta Disease</a:t>
                      </a:r>
                    </a:p>
                    <a:p>
                      <a:pPr marL="0" algn="l" rtl="0" eaLnBrk="1" latinLnBrk="0" hangingPunct="1"/>
                      <a:r>
                        <a:rPr kumimoji="0" lang="en-US" sz="4000" kern="1200" dirty="0" smtClean="0">
                          <a:solidFill>
                            <a:schemeClr val="bg1"/>
                          </a:solidFill>
                          <a:latin typeface="+mn-lt"/>
                          <a:ea typeface="+mn-ea"/>
                          <a:cs typeface="+mn-cs"/>
                        </a:rPr>
                        <a:t>Increased IDL</a:t>
                      </a:r>
                      <a:endParaRPr kumimoji="0" lang="en-US" sz="4000" kern="1200" dirty="0">
                        <a:solidFill>
                          <a:schemeClr val="bg1"/>
                        </a:solidFill>
                        <a:latin typeface="+mn-lt"/>
                        <a:ea typeface="+mn-ea"/>
                        <a:cs typeface="+mn-cs"/>
                      </a:endParaRPr>
                    </a:p>
                  </a:txBody>
                  <a:tcPr/>
                </a:tc>
                <a:extLst>
                  <a:ext uri="{0D108BD9-81ED-4DB2-BD59-A6C34878D82A}">
                    <a16:rowId xmlns:a16="http://schemas.microsoft.com/office/drawing/2014/main" xmlns="" val="10000"/>
                  </a:ext>
                </a:extLst>
              </a:tr>
              <a:tr h="2362200">
                <a:tc>
                  <a:txBody>
                    <a:bodyPr/>
                    <a:lstStyle/>
                    <a:p>
                      <a:r>
                        <a:rPr lang="en-US" sz="6600" dirty="0" smtClean="0"/>
                        <a:t>Type  IV</a:t>
                      </a:r>
                    </a:p>
                    <a:p>
                      <a:pPr algn="ctr"/>
                      <a:r>
                        <a:rPr lang="en-US" altLang="zh-CN" sz="3200" b="1" dirty="0" smtClean="0">
                          <a:latin typeface="Times New Roman" pitchFamily="18" charset="0"/>
                        </a:rPr>
                        <a:t>Hyper-pre-</a:t>
                      </a:r>
                      <a:r>
                        <a:rPr lang="en-US" altLang="zh-CN" sz="3200" b="1" dirty="0" smtClean="0">
                          <a:latin typeface="Symbol" pitchFamily="18" charset="2"/>
                        </a:rPr>
                        <a:t>b</a:t>
                      </a:r>
                      <a:r>
                        <a:rPr lang="en-US" altLang="zh-CN" sz="3200" b="1" dirty="0" smtClean="0">
                          <a:latin typeface="Times New Roman" pitchFamily="18" charset="0"/>
                        </a:rPr>
                        <a:t>-Lipoproteinemia</a:t>
                      </a:r>
                      <a:endParaRPr lang="en-US" sz="3200" dirty="0"/>
                    </a:p>
                  </a:txBody>
                  <a:tcPr/>
                </a:tc>
                <a:tc rowSpan="2">
                  <a:txBody>
                    <a:bodyPr/>
                    <a:lstStyle/>
                    <a:p>
                      <a:r>
                        <a:rPr lang="en-US" sz="4000" b="1" dirty="0" smtClean="0">
                          <a:solidFill>
                            <a:srgbClr val="C00000"/>
                          </a:solidFill>
                        </a:rPr>
                        <a:t>Impaired VLDL metabolism</a:t>
                      </a:r>
                      <a:r>
                        <a:rPr lang="en-US" sz="4000" dirty="0" smtClean="0"/>
                        <a:t>.</a:t>
                      </a:r>
                    </a:p>
                    <a:p>
                      <a:r>
                        <a:rPr lang="en-US" sz="4000" dirty="0" smtClean="0"/>
                        <a:t> Increased VLDL  </a:t>
                      </a:r>
                    </a:p>
                    <a:p>
                      <a:r>
                        <a:rPr lang="en-US" sz="4000" dirty="0" smtClean="0"/>
                        <a:t>Due</a:t>
                      </a:r>
                      <a:r>
                        <a:rPr lang="en-US" sz="4000" baseline="0" dirty="0" smtClean="0"/>
                        <a:t> to acquired conditions </a:t>
                      </a:r>
                      <a:r>
                        <a:rPr lang="en-US" sz="4000" baseline="0" dirty="0" err="1" smtClean="0"/>
                        <a:t>viz</a:t>
                      </a:r>
                      <a:endParaRPr lang="en-US" sz="4000" baseline="0" dirty="0" smtClean="0"/>
                    </a:p>
                    <a:p>
                      <a:pPr marL="1028700" lvl="1" indent="-571500">
                        <a:buFont typeface="Wingdings" pitchFamily="2" charset="2"/>
                        <a:buChar char="q"/>
                      </a:pPr>
                      <a:r>
                        <a:rPr lang="en-US" sz="4000" b="1" baseline="0" dirty="0" smtClean="0"/>
                        <a:t>Obesity</a:t>
                      </a:r>
                    </a:p>
                    <a:p>
                      <a:pPr marL="1028700" lvl="1" indent="-571500">
                        <a:buFont typeface="Wingdings" pitchFamily="2" charset="2"/>
                        <a:buChar char="q"/>
                      </a:pPr>
                      <a:r>
                        <a:rPr lang="en-US" sz="4000" b="1" baseline="0" dirty="0" smtClean="0"/>
                        <a:t>Alcoholism</a:t>
                      </a:r>
                    </a:p>
                    <a:p>
                      <a:pPr marL="1028700" lvl="1" indent="-571500">
                        <a:buFont typeface="Wingdings" pitchFamily="2" charset="2"/>
                        <a:buChar char="q"/>
                      </a:pPr>
                      <a:r>
                        <a:rPr lang="en-US" sz="4000" b="1" baseline="0" dirty="0" smtClean="0"/>
                        <a:t>Diabetes mellitus</a:t>
                      </a:r>
                    </a:p>
                  </a:txBody>
                  <a:tcPr/>
                </a:tc>
                <a:extLst>
                  <a:ext uri="{0D108BD9-81ED-4DB2-BD59-A6C34878D82A}">
                    <a16:rowId xmlns:a16="http://schemas.microsoft.com/office/drawing/2014/main" xmlns="" val="10001"/>
                  </a:ext>
                </a:extLst>
              </a:tr>
              <a:tr h="228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6600" kern="1200" dirty="0" smtClean="0">
                        <a:solidFill>
                          <a:schemeClr val="dk1"/>
                        </a:solidFill>
                        <a:latin typeface="+mn-lt"/>
                        <a:ea typeface="+mn-ea"/>
                        <a:cs typeface="+mn-cs"/>
                      </a:endParaRPr>
                    </a:p>
                    <a:p>
                      <a:endParaRPr lang="en-US" dirty="0"/>
                    </a:p>
                  </a:txBody>
                  <a:tcPr/>
                </a:tc>
                <a:tc vMerge="1">
                  <a:txBody>
                    <a:bodyPr/>
                    <a:lstStyle/>
                    <a:p>
                      <a:endParaRPr lang="en-US"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410298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6565" y="0"/>
          <a:ext cx="9144000" cy="6858000"/>
        </p:xfrm>
        <a:graphic>
          <a:graphicData uri="http://schemas.openxmlformats.org/drawingml/2006/table">
            <a:tbl>
              <a:tblPr firstRow="1" bandRow="1">
                <a:tableStyleId>{5C22544A-7EE6-4342-B048-85BDC9FD1C3A}</a:tableStyleId>
              </a:tblPr>
              <a:tblGrid>
                <a:gridCol w="3945835">
                  <a:extLst>
                    <a:ext uri="{9D8B030D-6E8A-4147-A177-3AD203B41FA5}">
                      <a16:colId xmlns:a16="http://schemas.microsoft.com/office/drawing/2014/main" xmlns="" val="20000"/>
                    </a:ext>
                  </a:extLst>
                </a:gridCol>
                <a:gridCol w="5198165">
                  <a:extLst>
                    <a:ext uri="{9D8B030D-6E8A-4147-A177-3AD203B41FA5}">
                      <a16:colId xmlns:a16="http://schemas.microsoft.com/office/drawing/2014/main" xmlns="" val="20001"/>
                    </a:ext>
                  </a:extLst>
                </a:gridCol>
              </a:tblGrid>
              <a:tr h="6858000">
                <a:tc>
                  <a:txBody>
                    <a:bodyPr/>
                    <a:lstStyle/>
                    <a:p>
                      <a:pPr algn="ctr"/>
                      <a:endParaRPr lang="en-US" sz="6600" dirty="0" smtClean="0"/>
                    </a:p>
                    <a:p>
                      <a:pPr algn="ctr"/>
                      <a:endParaRPr lang="en-US" sz="6600" dirty="0" smtClean="0"/>
                    </a:p>
                    <a:p>
                      <a:pPr algn="ctr"/>
                      <a:r>
                        <a:rPr lang="en-US" sz="6600" dirty="0" smtClean="0"/>
                        <a:t>Type  V</a:t>
                      </a:r>
                    </a:p>
                    <a:p>
                      <a:pPr algn="ctr"/>
                      <a:r>
                        <a:rPr lang="en-US" sz="3200" dirty="0" smtClean="0"/>
                        <a:t>Combined Hyperlipoproteinemia</a:t>
                      </a: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6600" kern="1200" dirty="0" smtClean="0">
                        <a:solidFill>
                          <a:schemeClr val="dk1"/>
                        </a:solidFill>
                        <a:latin typeface="+mn-lt"/>
                        <a:ea typeface="+mn-ea"/>
                        <a:cs typeface="+mn-cs"/>
                      </a:endParaRPr>
                    </a:p>
                    <a:p>
                      <a:pPr algn="ctr"/>
                      <a:endParaRPr lang="en-US" dirty="0"/>
                    </a:p>
                  </a:txBody>
                  <a:tcPr/>
                </a:tc>
                <a:tc>
                  <a:txBody>
                    <a:bodyPr/>
                    <a:lstStyle/>
                    <a:p>
                      <a:r>
                        <a:rPr lang="en-US" sz="4000" dirty="0" smtClean="0"/>
                        <a:t>Increased VLDL and Chylomicrons </a:t>
                      </a:r>
                    </a:p>
                    <a:p>
                      <a:r>
                        <a:rPr lang="en-US" sz="4000" dirty="0" smtClean="0">
                          <a:solidFill>
                            <a:schemeClr val="bg1"/>
                          </a:solidFill>
                        </a:rPr>
                        <a:t>Due</a:t>
                      </a:r>
                      <a:r>
                        <a:rPr lang="en-US" sz="4000" baseline="0" dirty="0" smtClean="0">
                          <a:solidFill>
                            <a:schemeClr val="bg1"/>
                          </a:solidFill>
                        </a:rPr>
                        <a:t> to acquired conditions </a:t>
                      </a:r>
                      <a:r>
                        <a:rPr lang="en-US" sz="4000" baseline="0" dirty="0" err="1" smtClean="0">
                          <a:solidFill>
                            <a:schemeClr val="bg1"/>
                          </a:solidFill>
                        </a:rPr>
                        <a:t>viz</a:t>
                      </a:r>
                      <a:endParaRPr lang="en-US" sz="4000" baseline="0" dirty="0" smtClean="0">
                        <a:solidFill>
                          <a:schemeClr val="bg1"/>
                        </a:solidFill>
                      </a:endParaRPr>
                    </a:p>
                    <a:p>
                      <a:pPr marL="1028700" lvl="1" indent="-571500">
                        <a:buFont typeface="Wingdings" pitchFamily="2" charset="2"/>
                        <a:buChar char="q"/>
                      </a:pPr>
                      <a:r>
                        <a:rPr lang="en-US" sz="4000" baseline="0" dirty="0" smtClean="0">
                          <a:solidFill>
                            <a:schemeClr val="bg1"/>
                          </a:solidFill>
                        </a:rPr>
                        <a:t>Obesity</a:t>
                      </a:r>
                    </a:p>
                    <a:p>
                      <a:pPr marL="1028700" lvl="1" indent="-571500">
                        <a:buFont typeface="Wingdings" pitchFamily="2" charset="2"/>
                        <a:buChar char="q"/>
                      </a:pPr>
                      <a:r>
                        <a:rPr lang="en-US" sz="4000" baseline="0" dirty="0" smtClean="0">
                          <a:solidFill>
                            <a:schemeClr val="bg1"/>
                          </a:solidFill>
                        </a:rPr>
                        <a:t>Alcoholism</a:t>
                      </a:r>
                    </a:p>
                    <a:p>
                      <a:pPr marL="1028700" lvl="1" indent="-571500">
                        <a:buFont typeface="Wingdings" pitchFamily="2" charset="2"/>
                        <a:buChar char="q"/>
                      </a:pPr>
                      <a:r>
                        <a:rPr lang="en-US" sz="4000" baseline="0" dirty="0" smtClean="0">
                          <a:solidFill>
                            <a:schemeClr val="bg1"/>
                          </a:solidFill>
                        </a:rPr>
                        <a:t>Diabetes mellitus</a:t>
                      </a:r>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9282329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9" name="Picture 5"/>
          <p:cNvPicPr>
            <a:picLocks noChangeAspect="1" noChangeArrowheads="1"/>
          </p:cNvPicPr>
          <p:nvPr/>
        </p:nvPicPr>
        <p:blipFill>
          <a:blip r:embed="rId2">
            <a:lum bright="-24000" contrast="42000"/>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5049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3200"/>
            <a:ext cx="8229600" cy="1143000"/>
          </a:xfrm>
        </p:spPr>
        <p:txBody>
          <a:bodyPr>
            <a:normAutofit fontScale="90000"/>
          </a:bodyPr>
          <a:lstStyle/>
          <a:p>
            <a:pPr algn="ctr"/>
            <a:r>
              <a:rPr lang="en-US" b="1" dirty="0" smtClean="0"/>
              <a:t>Deficiency Of Lipoprotein Lipase Leads To </a:t>
            </a:r>
            <a:br>
              <a:rPr lang="en-US" b="1" dirty="0" smtClean="0"/>
            </a:br>
            <a:r>
              <a:rPr lang="en-US" b="1" dirty="0" smtClean="0">
                <a:solidFill>
                  <a:srgbClr val="C00000"/>
                </a:solidFill>
              </a:rPr>
              <a:t>Familial Type I Hyperlipoproteinemia</a:t>
            </a:r>
            <a:endParaRPr lang="en-US" b="1" dirty="0">
              <a:solidFill>
                <a:srgbClr val="C00000"/>
              </a:solidFill>
            </a:endParaRPr>
          </a:p>
        </p:txBody>
      </p:sp>
    </p:spTree>
    <p:extLst>
      <p:ext uri="{BB962C8B-B14F-4D97-AF65-F5344CB8AC3E}">
        <p14:creationId xmlns:p14="http://schemas.microsoft.com/office/powerpoint/2010/main" val="15194369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067800" cy="6248400"/>
          </a:xfrm>
        </p:spPr>
        <p:txBody>
          <a:bodyPr>
            <a:noAutofit/>
          </a:bodyPr>
          <a:lstStyle/>
          <a:p>
            <a:r>
              <a:rPr lang="en-US" sz="4400" b="1" dirty="0" smtClean="0">
                <a:solidFill>
                  <a:srgbClr val="C00000"/>
                </a:solidFill>
              </a:rPr>
              <a:t>Defect in Lipoprotein Lipase </a:t>
            </a:r>
            <a:r>
              <a:rPr lang="en-US" sz="4400" dirty="0" smtClean="0"/>
              <a:t>activity </a:t>
            </a:r>
          </a:p>
          <a:p>
            <a:r>
              <a:rPr lang="en-US" sz="4400" b="1" dirty="0">
                <a:solidFill>
                  <a:srgbClr val="C00000"/>
                </a:solidFill>
              </a:rPr>
              <a:t>D</a:t>
            </a:r>
            <a:r>
              <a:rPr lang="en-US" sz="4400" b="1" dirty="0" smtClean="0">
                <a:solidFill>
                  <a:srgbClr val="C00000"/>
                </a:solidFill>
              </a:rPr>
              <a:t>oes not clear </a:t>
            </a:r>
            <a:r>
              <a:rPr lang="en-US" sz="4400" b="1" dirty="0" smtClean="0">
                <a:solidFill>
                  <a:srgbClr val="C00000"/>
                </a:solidFill>
              </a:rPr>
              <a:t>circulating </a:t>
            </a:r>
            <a:r>
              <a:rPr lang="en-US" sz="4400" b="1" dirty="0" smtClean="0">
                <a:solidFill>
                  <a:srgbClr val="C00000"/>
                </a:solidFill>
              </a:rPr>
              <a:t>Chylomicrons and VLDL</a:t>
            </a:r>
            <a:r>
              <a:rPr lang="en-US" sz="4400" dirty="0" smtClean="0"/>
              <a:t>;</a:t>
            </a:r>
          </a:p>
          <a:p>
            <a:r>
              <a:rPr lang="en-US" sz="4400" b="1" dirty="0" smtClean="0"/>
              <a:t>Increases </a:t>
            </a:r>
            <a:r>
              <a:rPr lang="en-US" sz="4400" b="1" dirty="0" smtClean="0"/>
              <a:t>levels </a:t>
            </a:r>
            <a:r>
              <a:rPr lang="en-US" sz="4400" b="1" dirty="0" smtClean="0"/>
              <a:t>of circulating Chylomicrons and VLDL </a:t>
            </a:r>
          </a:p>
          <a:p>
            <a:r>
              <a:rPr lang="en-US" sz="4400" dirty="0" smtClean="0"/>
              <a:t>Associated </a:t>
            </a:r>
            <a:r>
              <a:rPr lang="en-US" sz="4400" b="1" dirty="0" smtClean="0">
                <a:solidFill>
                  <a:srgbClr val="C00000"/>
                </a:solidFill>
              </a:rPr>
              <a:t>Hypertriglyceridemia</a:t>
            </a:r>
            <a:endParaRPr lang="en-US" sz="4400" dirty="0" smtClean="0"/>
          </a:p>
          <a:p>
            <a:r>
              <a:rPr lang="en-US" sz="4400" dirty="0" smtClean="0"/>
              <a:t>This is termed as </a:t>
            </a:r>
            <a:r>
              <a:rPr lang="en-US" sz="4400" b="1" dirty="0" smtClean="0">
                <a:solidFill>
                  <a:srgbClr val="C00000"/>
                </a:solidFill>
              </a:rPr>
              <a:t>Familial Type I Hyperlipoproteinemia.</a:t>
            </a:r>
            <a:endParaRPr lang="en-US" sz="4400" b="1" dirty="0">
              <a:solidFill>
                <a:srgbClr val="C00000"/>
              </a:solidFill>
            </a:endParaRPr>
          </a:p>
        </p:txBody>
      </p:sp>
    </p:spTree>
    <p:extLst>
      <p:ext uri="{BB962C8B-B14F-4D97-AF65-F5344CB8AC3E}">
        <p14:creationId xmlns:p14="http://schemas.microsoft.com/office/powerpoint/2010/main" val="15564483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rgbClr val="990033"/>
                </a:solidFill>
              </a:rPr>
              <a:t>Type I </a:t>
            </a:r>
            <a:r>
              <a:rPr lang="en-US" b="1" dirty="0" smtClean="0">
                <a:solidFill>
                  <a:srgbClr val="990033"/>
                </a:solidFill>
              </a:rPr>
              <a:t>Hyperlipoproteinemias</a:t>
            </a:r>
            <a:r>
              <a:rPr lang="en-US" b="1" dirty="0">
                <a:solidFill>
                  <a:srgbClr val="990033"/>
                </a:solidFill>
              </a:rPr>
              <a:t/>
            </a:r>
            <a:br>
              <a:rPr lang="en-US" b="1" dirty="0">
                <a:solidFill>
                  <a:srgbClr val="990033"/>
                </a:solidFill>
              </a:rPr>
            </a:br>
            <a:endParaRPr lang="en-US" dirty="0"/>
          </a:p>
        </p:txBody>
      </p:sp>
      <p:sp>
        <p:nvSpPr>
          <p:cNvPr id="3" name="Content Placeholder 2"/>
          <p:cNvSpPr>
            <a:spLocks noGrp="1"/>
          </p:cNvSpPr>
          <p:nvPr>
            <p:ph idx="1"/>
          </p:nvPr>
        </p:nvSpPr>
        <p:spPr>
          <a:xfrm>
            <a:off x="0" y="1935480"/>
            <a:ext cx="9144000" cy="4922520"/>
          </a:xfrm>
        </p:spPr>
        <p:txBody>
          <a:bodyPr>
            <a:normAutofit/>
          </a:bodyPr>
          <a:lstStyle/>
          <a:p>
            <a:pPr marL="536575">
              <a:buFont typeface="Arial" pitchFamily="34" charset="0"/>
              <a:buChar char="•"/>
              <a:defRPr/>
            </a:pPr>
            <a:r>
              <a:rPr lang="en-US" sz="4000" b="1" dirty="0" smtClean="0"/>
              <a:t>Shows </a:t>
            </a:r>
            <a:r>
              <a:rPr lang="en-US" sz="4000" b="1" dirty="0"/>
              <a:t>a dramatic accumulation </a:t>
            </a:r>
            <a:r>
              <a:rPr lang="en-US" sz="4000" b="1" dirty="0">
                <a:solidFill>
                  <a:srgbClr val="C00000"/>
                </a:solidFill>
              </a:rPr>
              <a:t>(≥1000 mg/dl)</a:t>
            </a:r>
            <a:r>
              <a:rPr lang="en-US" sz="4000" b="1" dirty="0"/>
              <a:t> of </a:t>
            </a:r>
            <a:r>
              <a:rPr lang="en-US" sz="4000" b="1" dirty="0" smtClean="0"/>
              <a:t> Chylomicrons and VLDL in </a:t>
            </a:r>
            <a:r>
              <a:rPr lang="en-US" sz="4000" b="1" dirty="0"/>
              <a:t>plasma</a:t>
            </a:r>
          </a:p>
          <a:p>
            <a:endParaRPr lang="en-US" dirty="0"/>
          </a:p>
        </p:txBody>
      </p:sp>
    </p:spTree>
    <p:extLst>
      <p:ext uri="{BB962C8B-B14F-4D97-AF65-F5344CB8AC3E}">
        <p14:creationId xmlns:p14="http://schemas.microsoft.com/office/powerpoint/2010/main" val="1718427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458200" cy="5181600"/>
          </a:xfrm>
        </p:spPr>
        <p:txBody>
          <a:bodyPr>
            <a:normAutofit lnSpcReduction="10000"/>
          </a:bodyPr>
          <a:lstStyle/>
          <a:p>
            <a:pPr marL="536575">
              <a:buFont typeface="Arial" pitchFamily="34" charset="0"/>
              <a:buChar char="•"/>
              <a:defRPr/>
            </a:pPr>
            <a:r>
              <a:rPr lang="en-US" sz="5400" b="1" dirty="0"/>
              <a:t>Usually associated with acute abdomen </a:t>
            </a:r>
            <a:r>
              <a:rPr lang="en-US" sz="5400" b="1" dirty="0" smtClean="0"/>
              <a:t>pain due </a:t>
            </a:r>
            <a:r>
              <a:rPr lang="en-US" sz="5400" b="1" dirty="0"/>
              <a:t>to acute </a:t>
            </a:r>
            <a:r>
              <a:rPr lang="en-US" sz="5400" b="1" dirty="0" smtClean="0"/>
              <a:t>pancreatitis</a:t>
            </a:r>
          </a:p>
          <a:p>
            <a:pPr marL="193675" indent="0">
              <a:buNone/>
              <a:defRPr/>
            </a:pPr>
            <a:endParaRPr lang="en-US" sz="5400" b="1" dirty="0"/>
          </a:p>
          <a:p>
            <a:pPr marL="536575">
              <a:buFont typeface="Arial" pitchFamily="34" charset="0"/>
              <a:buChar char="•"/>
              <a:defRPr/>
            </a:pPr>
            <a:r>
              <a:rPr lang="en-US" sz="5400" b="1" dirty="0">
                <a:sym typeface="Symbol"/>
              </a:rPr>
              <a:t> plasma </a:t>
            </a:r>
            <a:r>
              <a:rPr lang="en-US" sz="5400" b="1" dirty="0" smtClean="0">
                <a:sym typeface="Symbol"/>
              </a:rPr>
              <a:t>TAG </a:t>
            </a:r>
            <a:r>
              <a:rPr lang="en-US" sz="5400" b="1" dirty="0">
                <a:sym typeface="Symbol"/>
              </a:rPr>
              <a:t>even in the fasted state</a:t>
            </a:r>
            <a:endParaRPr lang="en-US" sz="5400" b="1" dirty="0"/>
          </a:p>
          <a:p>
            <a:endParaRPr lang="en-US" sz="5400" dirty="0"/>
          </a:p>
        </p:txBody>
      </p:sp>
    </p:spTree>
    <p:extLst>
      <p:ext uri="{BB962C8B-B14F-4D97-AF65-F5344CB8AC3E}">
        <p14:creationId xmlns:p14="http://schemas.microsoft.com/office/powerpoint/2010/main" val="4236492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300" y="138113"/>
            <a:ext cx="7772400" cy="939800"/>
          </a:xfrm>
        </p:spPr>
        <p:txBody>
          <a:bodyPr>
            <a:normAutofit fontScale="90000"/>
          </a:bodyPr>
          <a:lstStyle/>
          <a:p>
            <a:pPr algn="ctr" eaLnBrk="1" hangingPunct="1">
              <a:defRPr/>
            </a:pPr>
            <a:r>
              <a:rPr lang="en-US" sz="4000" b="1" dirty="0" smtClean="0"/>
              <a:t>Causes of Lipid Associated Disorders</a:t>
            </a:r>
            <a:endParaRPr lang="en-US" sz="4000" b="1" dirty="0"/>
          </a:p>
        </p:txBody>
      </p:sp>
      <p:sp>
        <p:nvSpPr>
          <p:cNvPr id="3" name="Content Placeholder 2"/>
          <p:cNvSpPr>
            <a:spLocks noGrp="1"/>
          </p:cNvSpPr>
          <p:nvPr>
            <p:ph idx="1"/>
          </p:nvPr>
        </p:nvSpPr>
        <p:spPr>
          <a:xfrm>
            <a:off x="0" y="1447800"/>
            <a:ext cx="8991600" cy="5257800"/>
          </a:xfrm>
        </p:spPr>
        <p:txBody>
          <a:bodyPr>
            <a:normAutofit/>
          </a:bodyPr>
          <a:lstStyle/>
          <a:p>
            <a:pPr eaLnBrk="1" hangingPunct="1">
              <a:defRPr/>
            </a:pPr>
            <a:r>
              <a:rPr lang="en-US" sz="4000" b="1" dirty="0" smtClean="0">
                <a:solidFill>
                  <a:srgbClr val="002060"/>
                </a:solidFill>
              </a:rPr>
              <a:t>Diseases associated with abnormal lipid concentrations </a:t>
            </a:r>
            <a:r>
              <a:rPr lang="en-US" sz="4000" b="1" dirty="0" smtClean="0">
                <a:solidFill>
                  <a:srgbClr val="002060"/>
                </a:solidFill>
              </a:rPr>
              <a:t>may be due to: </a:t>
            </a:r>
            <a:endParaRPr lang="en-US" sz="4000" b="1" dirty="0" smtClean="0">
              <a:solidFill>
                <a:srgbClr val="002060"/>
              </a:solidFill>
            </a:endParaRPr>
          </a:p>
          <a:p>
            <a:pPr lvl="1" eaLnBrk="1" hangingPunct="1">
              <a:defRPr/>
            </a:pPr>
            <a:r>
              <a:rPr lang="en-US" sz="4000" b="1" dirty="0" smtClean="0">
                <a:solidFill>
                  <a:srgbClr val="C00000"/>
                </a:solidFill>
              </a:rPr>
              <a:t>Nutritional Imbalances</a:t>
            </a:r>
          </a:p>
          <a:p>
            <a:pPr lvl="1" eaLnBrk="1" hangingPunct="1">
              <a:defRPr/>
            </a:pPr>
            <a:r>
              <a:rPr lang="en-US" sz="4000" b="1" dirty="0" smtClean="0">
                <a:solidFill>
                  <a:srgbClr val="C00000"/>
                </a:solidFill>
              </a:rPr>
              <a:t>Lifestyle habits</a:t>
            </a:r>
            <a:endParaRPr lang="en-US" sz="4000" b="1" dirty="0" smtClean="0">
              <a:solidFill>
                <a:srgbClr val="C00000"/>
              </a:solidFill>
            </a:endParaRPr>
          </a:p>
          <a:p>
            <a:pPr lvl="1">
              <a:defRPr/>
            </a:pPr>
            <a:r>
              <a:rPr lang="en-US" sz="4000" b="1" dirty="0">
                <a:solidFill>
                  <a:srgbClr val="C00000"/>
                </a:solidFill>
              </a:rPr>
              <a:t>Genetic abnormalities </a:t>
            </a:r>
            <a:endParaRPr lang="en-US" sz="4000" b="1" dirty="0" smtClean="0">
              <a:solidFill>
                <a:srgbClr val="C00000"/>
              </a:solidFill>
            </a:endParaRPr>
          </a:p>
          <a:p>
            <a:pPr lvl="1" eaLnBrk="1" hangingPunct="1">
              <a:defRPr/>
            </a:pPr>
            <a:r>
              <a:rPr lang="en-US" sz="4000" b="1" dirty="0" smtClean="0">
                <a:solidFill>
                  <a:srgbClr val="C00000"/>
                </a:solidFill>
              </a:rPr>
              <a:t>S</a:t>
            </a:r>
            <a:r>
              <a:rPr lang="en-US" sz="4000" b="1" dirty="0" smtClean="0">
                <a:solidFill>
                  <a:srgbClr val="C00000"/>
                </a:solidFill>
              </a:rPr>
              <a:t>econdary causes as </a:t>
            </a:r>
            <a:r>
              <a:rPr lang="en-US" sz="4000" b="1" dirty="0" smtClean="0">
                <a:solidFill>
                  <a:srgbClr val="C00000"/>
                </a:solidFill>
              </a:rPr>
              <a:t>a consequence of other </a:t>
            </a:r>
            <a:r>
              <a:rPr lang="en-US" sz="4000" b="1" dirty="0" smtClean="0">
                <a:solidFill>
                  <a:srgbClr val="C00000"/>
                </a:solidFill>
              </a:rPr>
              <a:t>disease</a:t>
            </a:r>
            <a:endParaRPr lang="en-US" sz="4000" dirty="0" smtClean="0">
              <a:solidFill>
                <a:srgbClr val="C00000"/>
              </a:solidFill>
            </a:endParaRPr>
          </a:p>
        </p:txBody>
      </p:sp>
    </p:spTree>
    <p:extLst>
      <p:ext uri="{BB962C8B-B14F-4D97-AF65-F5344CB8AC3E}">
        <p14:creationId xmlns:p14="http://schemas.microsoft.com/office/powerpoint/2010/main" val="2216405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rgbClr val="990033"/>
                </a:solidFill>
              </a:rPr>
              <a:t>Type III Hyperlipoproteinemia</a:t>
            </a:r>
            <a:br>
              <a:rPr lang="en-US" b="1" dirty="0">
                <a:solidFill>
                  <a:srgbClr val="990033"/>
                </a:solidFill>
              </a:rPr>
            </a:br>
            <a:endParaRPr lang="en-US" dirty="0"/>
          </a:p>
        </p:txBody>
      </p:sp>
      <p:sp>
        <p:nvSpPr>
          <p:cNvPr id="3" name="Content Placeholder 2"/>
          <p:cNvSpPr>
            <a:spLocks noGrp="1"/>
          </p:cNvSpPr>
          <p:nvPr>
            <p:ph idx="1"/>
          </p:nvPr>
        </p:nvSpPr>
        <p:spPr>
          <a:xfrm>
            <a:off x="228600" y="1676400"/>
            <a:ext cx="8915400" cy="4389120"/>
          </a:xfrm>
        </p:spPr>
        <p:txBody>
          <a:bodyPr>
            <a:noAutofit/>
          </a:bodyPr>
          <a:lstStyle/>
          <a:p>
            <a:pPr>
              <a:buFont typeface="Arial" pitchFamily="34" charset="0"/>
              <a:buChar char="•"/>
              <a:defRPr/>
            </a:pPr>
            <a:r>
              <a:rPr lang="en-US" sz="4800" b="1" dirty="0" smtClean="0">
                <a:solidFill>
                  <a:srgbClr val="006666"/>
                </a:solidFill>
              </a:rPr>
              <a:t>Familial dysbetalipoproteinemia</a:t>
            </a:r>
            <a:endParaRPr lang="en-US" sz="4800" b="1" dirty="0">
              <a:solidFill>
                <a:srgbClr val="006666"/>
              </a:solidFill>
            </a:endParaRPr>
          </a:p>
          <a:p>
            <a:pPr>
              <a:buFont typeface="Arial" pitchFamily="34" charset="0"/>
              <a:buChar char="•"/>
              <a:defRPr/>
            </a:pPr>
            <a:r>
              <a:rPr lang="en-US" sz="4800" b="1" dirty="0" smtClean="0">
                <a:solidFill>
                  <a:srgbClr val="006666"/>
                </a:solidFill>
              </a:rPr>
              <a:t>Due </a:t>
            </a:r>
            <a:r>
              <a:rPr lang="en-US" sz="4800" b="1" dirty="0">
                <a:solidFill>
                  <a:srgbClr val="006666"/>
                </a:solidFill>
              </a:rPr>
              <a:t>to Apo E deficiency</a:t>
            </a:r>
          </a:p>
          <a:p>
            <a:pPr>
              <a:buFont typeface="Arial" pitchFamily="34" charset="0"/>
              <a:buChar char="•"/>
              <a:defRPr/>
            </a:pPr>
            <a:r>
              <a:rPr lang="en-US" sz="4800" b="1" dirty="0" smtClean="0">
                <a:solidFill>
                  <a:srgbClr val="006666"/>
                </a:solidFill>
              </a:rPr>
              <a:t>Associated </a:t>
            </a:r>
            <a:r>
              <a:rPr lang="en-US" sz="4800" b="1" dirty="0">
                <a:solidFill>
                  <a:srgbClr val="006666"/>
                </a:solidFill>
              </a:rPr>
              <a:t>with </a:t>
            </a:r>
            <a:r>
              <a:rPr lang="en-US" sz="4800" b="1" dirty="0" smtClean="0">
                <a:solidFill>
                  <a:srgbClr val="006666"/>
                </a:solidFill>
              </a:rPr>
              <a:t>Hypercholesterolemia </a:t>
            </a:r>
            <a:r>
              <a:rPr lang="en-US" sz="4800" b="1" dirty="0">
                <a:solidFill>
                  <a:srgbClr val="006666"/>
                </a:solidFill>
              </a:rPr>
              <a:t>&amp; </a:t>
            </a:r>
            <a:r>
              <a:rPr lang="en-US" sz="4800" b="1" dirty="0" smtClean="0">
                <a:solidFill>
                  <a:srgbClr val="006666"/>
                </a:solidFill>
              </a:rPr>
              <a:t>premature  </a:t>
            </a:r>
            <a:r>
              <a:rPr lang="en-US" sz="4800" b="1" dirty="0">
                <a:solidFill>
                  <a:srgbClr val="006666"/>
                </a:solidFill>
              </a:rPr>
              <a:t>A</a:t>
            </a:r>
            <a:r>
              <a:rPr lang="en-US" sz="4800" b="1" dirty="0" smtClean="0">
                <a:solidFill>
                  <a:srgbClr val="006666"/>
                </a:solidFill>
              </a:rPr>
              <a:t>therosclerosis</a:t>
            </a:r>
            <a:endParaRPr lang="en-US" sz="4800" b="1" dirty="0">
              <a:solidFill>
                <a:srgbClr val="006666"/>
              </a:solidFill>
            </a:endParaRPr>
          </a:p>
          <a:p>
            <a:endParaRPr lang="en-US" sz="4800" dirty="0"/>
          </a:p>
        </p:txBody>
      </p:sp>
    </p:spTree>
    <p:extLst>
      <p:ext uri="{BB962C8B-B14F-4D97-AF65-F5344CB8AC3E}">
        <p14:creationId xmlns:p14="http://schemas.microsoft.com/office/powerpoint/2010/main" val="18443924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8229600" cy="1143000"/>
          </a:xfrm>
        </p:spPr>
        <p:txBody>
          <a:bodyPr>
            <a:normAutofit/>
          </a:bodyPr>
          <a:lstStyle/>
          <a:p>
            <a:r>
              <a:rPr lang="en-US" sz="6000" b="1" dirty="0"/>
              <a:t>Hypolipoproteinemias</a:t>
            </a:r>
            <a:endParaRPr lang="en-US" sz="6000" dirty="0"/>
          </a:p>
        </p:txBody>
      </p:sp>
    </p:spTree>
    <p:extLst>
      <p:ext uri="{BB962C8B-B14F-4D97-AF65-F5344CB8AC3E}">
        <p14:creationId xmlns:p14="http://schemas.microsoft.com/office/powerpoint/2010/main" val="12853152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Hypolipoproteinemias</a:t>
            </a:r>
            <a:endParaRPr lang="en-US" b="1" dirty="0"/>
          </a:p>
        </p:txBody>
      </p:sp>
      <p:sp>
        <p:nvSpPr>
          <p:cNvPr id="3" name="Content Placeholder 2"/>
          <p:cNvSpPr>
            <a:spLocks noGrp="1"/>
          </p:cNvSpPr>
          <p:nvPr>
            <p:ph idx="1"/>
          </p:nvPr>
        </p:nvSpPr>
        <p:spPr/>
        <p:txBody>
          <a:bodyPr/>
          <a:lstStyle/>
          <a:p>
            <a:r>
              <a:rPr lang="en-US" sz="5400" dirty="0" smtClean="0"/>
              <a:t>Hypolipoproteinemias  are  abnormal conditions</a:t>
            </a:r>
          </a:p>
          <a:p>
            <a:r>
              <a:rPr lang="en-US" sz="5400" dirty="0" smtClean="0"/>
              <a:t>With </a:t>
            </a:r>
            <a:r>
              <a:rPr lang="en-US" sz="5400" b="1" dirty="0" smtClean="0"/>
              <a:t>decreased levels of circulating Lipoproteins in </a:t>
            </a:r>
            <a:r>
              <a:rPr lang="en-US" sz="5400" b="1" dirty="0" smtClean="0"/>
              <a:t>blood</a:t>
            </a:r>
            <a:r>
              <a:rPr lang="en-US" sz="5400" b="1" dirty="0" smtClean="0"/>
              <a:t>.</a:t>
            </a:r>
          </a:p>
          <a:p>
            <a:endParaRPr lang="en-US" dirty="0" smtClean="0"/>
          </a:p>
          <a:p>
            <a:pPr marL="0" indent="0">
              <a:buNone/>
            </a:pPr>
            <a:endParaRPr lang="en-US" dirty="0"/>
          </a:p>
        </p:txBody>
      </p:sp>
    </p:spTree>
    <p:extLst>
      <p:ext uri="{BB962C8B-B14F-4D97-AF65-F5344CB8AC3E}">
        <p14:creationId xmlns:p14="http://schemas.microsoft.com/office/powerpoint/2010/main" val="2077875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Conditions Of Hypolipoproteinemias</a:t>
            </a:r>
            <a:endParaRPr lang="en-US" b="1" dirty="0"/>
          </a:p>
        </p:txBody>
      </p:sp>
      <p:sp>
        <p:nvSpPr>
          <p:cNvPr id="3" name="Content Placeholder 2"/>
          <p:cNvSpPr>
            <a:spLocks noGrp="1"/>
          </p:cNvSpPr>
          <p:nvPr>
            <p:ph idx="1"/>
          </p:nvPr>
        </p:nvSpPr>
        <p:spPr>
          <a:xfrm>
            <a:off x="152400" y="1600200"/>
            <a:ext cx="8839200" cy="4525963"/>
          </a:xfrm>
        </p:spPr>
        <p:txBody>
          <a:bodyPr>
            <a:normAutofit lnSpcReduction="10000"/>
          </a:bodyPr>
          <a:lstStyle/>
          <a:p>
            <a:r>
              <a:rPr lang="en-US" sz="4800" b="1" dirty="0" smtClean="0">
                <a:solidFill>
                  <a:srgbClr val="C00000"/>
                </a:solidFill>
              </a:rPr>
              <a:t>Decreased synthesis of Lipoproteins</a:t>
            </a:r>
          </a:p>
          <a:p>
            <a:pPr marL="0" indent="0">
              <a:buNone/>
            </a:pPr>
            <a:endParaRPr lang="en-US" sz="4800" b="1" dirty="0" smtClean="0">
              <a:solidFill>
                <a:srgbClr val="C00000"/>
              </a:solidFill>
            </a:endParaRPr>
          </a:p>
          <a:p>
            <a:r>
              <a:rPr lang="en-US" sz="4800" b="1" dirty="0" smtClean="0">
                <a:solidFill>
                  <a:srgbClr val="C00000"/>
                </a:solidFill>
              </a:rPr>
              <a:t>Deficiency of Lipotropic factors </a:t>
            </a:r>
            <a:r>
              <a:rPr lang="en-US" sz="4800" dirty="0" smtClean="0"/>
              <a:t>required for Lipoprotein biosynthesis.</a:t>
            </a:r>
            <a:endParaRPr lang="en-US" sz="4800" dirty="0"/>
          </a:p>
        </p:txBody>
      </p:sp>
    </p:spTree>
    <p:extLst>
      <p:ext uri="{BB962C8B-B14F-4D97-AF65-F5344CB8AC3E}">
        <p14:creationId xmlns:p14="http://schemas.microsoft.com/office/powerpoint/2010/main" val="28745751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426824" cy="1143000"/>
          </a:xfrm>
        </p:spPr>
        <p:txBody>
          <a:bodyPr>
            <a:normAutofit/>
          </a:bodyPr>
          <a:lstStyle/>
          <a:p>
            <a:pPr algn="ctr"/>
            <a:r>
              <a:rPr lang="en-US" b="1" dirty="0" smtClean="0"/>
              <a:t>Types Of Hypolipoproteinemias</a:t>
            </a:r>
            <a:endParaRPr lang="en-US" b="1" dirty="0"/>
          </a:p>
        </p:txBody>
      </p:sp>
    </p:spTree>
    <p:extLst>
      <p:ext uri="{BB962C8B-B14F-4D97-AF65-F5344CB8AC3E}">
        <p14:creationId xmlns:p14="http://schemas.microsoft.com/office/powerpoint/2010/main" val="37781543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143000"/>
          </a:xfrm>
        </p:spPr>
        <p:txBody>
          <a:bodyPr>
            <a:normAutofit/>
          </a:bodyPr>
          <a:lstStyle/>
          <a:p>
            <a:pPr algn="ctr"/>
            <a:r>
              <a:rPr lang="en-US" b="1" dirty="0" smtClean="0"/>
              <a:t>Familial Hypobetalipoproteinemia</a:t>
            </a:r>
            <a:endParaRPr lang="en-US" b="1" dirty="0"/>
          </a:p>
        </p:txBody>
      </p:sp>
      <p:sp>
        <p:nvSpPr>
          <p:cNvPr id="5" name="Content Placeholder 4"/>
          <p:cNvSpPr>
            <a:spLocks noGrp="1"/>
          </p:cNvSpPr>
          <p:nvPr>
            <p:ph idx="1"/>
          </p:nvPr>
        </p:nvSpPr>
        <p:spPr>
          <a:xfrm>
            <a:off x="457200" y="2057400"/>
            <a:ext cx="8229600" cy="4525963"/>
          </a:xfrm>
        </p:spPr>
        <p:txBody>
          <a:bodyPr/>
          <a:lstStyle/>
          <a:p>
            <a:r>
              <a:rPr lang="en-US" sz="6000" b="1" dirty="0" smtClean="0">
                <a:solidFill>
                  <a:srgbClr val="C00000"/>
                </a:solidFill>
              </a:rPr>
              <a:t>Impairment in </a:t>
            </a:r>
            <a:r>
              <a:rPr lang="en-US" sz="6000" b="1" dirty="0" smtClean="0">
                <a:solidFill>
                  <a:srgbClr val="C00000"/>
                </a:solidFill>
              </a:rPr>
              <a:t>synthesis </a:t>
            </a:r>
            <a:r>
              <a:rPr lang="en-US" sz="6000" b="1" dirty="0" smtClean="0">
                <a:solidFill>
                  <a:srgbClr val="C00000"/>
                </a:solidFill>
              </a:rPr>
              <a:t>of Apo B</a:t>
            </a:r>
          </a:p>
          <a:p>
            <a:r>
              <a:rPr lang="en-US" sz="6000" dirty="0" smtClean="0"/>
              <a:t>Characterized with </a:t>
            </a:r>
            <a:r>
              <a:rPr lang="en-US" sz="6000" b="1" dirty="0" smtClean="0"/>
              <a:t>low LDL levels.</a:t>
            </a:r>
          </a:p>
          <a:p>
            <a:endParaRPr lang="en-US" dirty="0"/>
          </a:p>
        </p:txBody>
      </p:sp>
    </p:spTree>
    <p:extLst>
      <p:ext uri="{BB962C8B-B14F-4D97-AF65-F5344CB8AC3E}">
        <p14:creationId xmlns:p14="http://schemas.microsoft.com/office/powerpoint/2010/main" val="13273104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Abeta Lipoproteinemia</a:t>
            </a:r>
            <a:endParaRPr lang="en-US" b="1" dirty="0"/>
          </a:p>
        </p:txBody>
      </p:sp>
      <p:sp>
        <p:nvSpPr>
          <p:cNvPr id="3" name="Content Placeholder 2"/>
          <p:cNvSpPr>
            <a:spLocks noGrp="1"/>
          </p:cNvSpPr>
          <p:nvPr>
            <p:ph idx="1"/>
          </p:nvPr>
        </p:nvSpPr>
        <p:spPr>
          <a:xfrm>
            <a:off x="0" y="1600200"/>
            <a:ext cx="8915400" cy="4876800"/>
          </a:xfrm>
        </p:spPr>
        <p:txBody>
          <a:bodyPr>
            <a:normAutofit lnSpcReduction="10000"/>
          </a:bodyPr>
          <a:lstStyle/>
          <a:p>
            <a:r>
              <a:rPr lang="en-US" sz="4400" dirty="0" smtClean="0"/>
              <a:t>Rare disorder</a:t>
            </a:r>
          </a:p>
          <a:p>
            <a:r>
              <a:rPr lang="en-US" sz="4400" b="1" dirty="0" smtClean="0">
                <a:solidFill>
                  <a:srgbClr val="C00000"/>
                </a:solidFill>
              </a:rPr>
              <a:t>No synthesis of Apo B (Total Absence)</a:t>
            </a:r>
          </a:p>
          <a:p>
            <a:r>
              <a:rPr lang="en-US" sz="4400" b="1" dirty="0" smtClean="0">
                <a:solidFill>
                  <a:srgbClr val="FF0000"/>
                </a:solidFill>
              </a:rPr>
              <a:t>Absence of LDL </a:t>
            </a:r>
            <a:r>
              <a:rPr lang="en-US" sz="4400" dirty="0" smtClean="0"/>
              <a:t>(Beta Lipoprotein) in blood circulation</a:t>
            </a:r>
          </a:p>
          <a:p>
            <a:r>
              <a:rPr lang="en-US" sz="4400" b="1" dirty="0">
                <a:solidFill>
                  <a:srgbClr val="C00000"/>
                </a:solidFill>
              </a:rPr>
              <a:t>Defect in TAG-transfer protein</a:t>
            </a:r>
          </a:p>
          <a:p>
            <a:r>
              <a:rPr lang="en-US" sz="4400" b="1" dirty="0" smtClean="0">
                <a:solidFill>
                  <a:srgbClr val="C00000"/>
                </a:solidFill>
              </a:rPr>
              <a:t>Accumulation </a:t>
            </a:r>
            <a:r>
              <a:rPr lang="en-US" sz="4400" b="1" dirty="0">
                <a:solidFill>
                  <a:srgbClr val="C00000"/>
                </a:solidFill>
              </a:rPr>
              <a:t>of TAG in liver</a:t>
            </a:r>
          </a:p>
          <a:p>
            <a:endParaRPr lang="en-US" sz="4400" dirty="0"/>
          </a:p>
        </p:txBody>
      </p:sp>
    </p:spTree>
    <p:extLst>
      <p:ext uri="{BB962C8B-B14F-4D97-AF65-F5344CB8AC3E}">
        <p14:creationId xmlns:p14="http://schemas.microsoft.com/office/powerpoint/2010/main" val="12495610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Familial Alpha Lipoprotein Deficiency</a:t>
            </a:r>
            <a:br>
              <a:rPr lang="en-US" b="1" dirty="0" smtClean="0"/>
            </a:br>
            <a:r>
              <a:rPr lang="en-US" b="1" dirty="0" smtClean="0">
                <a:solidFill>
                  <a:srgbClr val="C00000"/>
                </a:solidFill>
              </a:rPr>
              <a:t>Tangiers Disease</a:t>
            </a:r>
            <a:endParaRPr lang="en-US" b="1" dirty="0">
              <a:solidFill>
                <a:srgbClr val="C00000"/>
              </a:solidFill>
            </a:endParaRPr>
          </a:p>
        </p:txBody>
      </p:sp>
      <p:sp>
        <p:nvSpPr>
          <p:cNvPr id="3" name="Content Placeholder 2"/>
          <p:cNvSpPr>
            <a:spLocks noGrp="1"/>
          </p:cNvSpPr>
          <p:nvPr>
            <p:ph idx="1"/>
          </p:nvPr>
        </p:nvSpPr>
        <p:spPr>
          <a:xfrm>
            <a:off x="228600" y="2286000"/>
            <a:ext cx="8229600" cy="4389120"/>
          </a:xfrm>
        </p:spPr>
        <p:txBody>
          <a:bodyPr>
            <a:normAutofit fontScale="85000" lnSpcReduction="20000"/>
          </a:bodyPr>
          <a:lstStyle/>
          <a:p>
            <a:r>
              <a:rPr lang="en-US" sz="4800" b="1" dirty="0" smtClean="0">
                <a:solidFill>
                  <a:srgbClr val="C00000"/>
                </a:solidFill>
              </a:rPr>
              <a:t>Absence of HDL (Alpha Lipoprotein) in blood</a:t>
            </a:r>
          </a:p>
          <a:p>
            <a:r>
              <a:rPr lang="en-US" sz="4800" b="1" dirty="0" smtClean="0">
                <a:solidFill>
                  <a:srgbClr val="C00000"/>
                </a:solidFill>
              </a:rPr>
              <a:t>Affects severely Reverse transport of Cholesterol</a:t>
            </a:r>
          </a:p>
          <a:p>
            <a:r>
              <a:rPr lang="en-US" sz="4800" dirty="0" smtClean="0"/>
              <a:t>Hypercholesterolemia</a:t>
            </a:r>
          </a:p>
          <a:p>
            <a:r>
              <a:rPr lang="en-US" sz="4800" dirty="0" smtClean="0"/>
              <a:t>Increased risk of Atherosclerosis and its Complications</a:t>
            </a:r>
            <a:r>
              <a:rPr lang="en-US" dirty="0" smtClean="0"/>
              <a:t>.</a:t>
            </a:r>
            <a:endParaRPr lang="en-US" dirty="0"/>
          </a:p>
        </p:txBody>
      </p:sp>
    </p:spTree>
    <p:extLst>
      <p:ext uri="{BB962C8B-B14F-4D97-AF65-F5344CB8AC3E}">
        <p14:creationId xmlns:p14="http://schemas.microsoft.com/office/powerpoint/2010/main" val="2969229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2888"/>
            <a:ext cx="7772400" cy="939800"/>
          </a:xfrm>
        </p:spPr>
        <p:txBody>
          <a:bodyPr/>
          <a:lstStyle/>
          <a:p>
            <a:pPr algn="ctr" eaLnBrk="1" hangingPunct="1">
              <a:defRPr/>
            </a:pPr>
            <a:r>
              <a:rPr lang="en-US" sz="4000" b="1" dirty="0" smtClean="0"/>
              <a:t>Combined Hyperlipoproteinemia</a:t>
            </a:r>
            <a:endParaRPr lang="en-US" sz="4000" b="1" dirty="0"/>
          </a:p>
        </p:txBody>
      </p:sp>
      <p:sp>
        <p:nvSpPr>
          <p:cNvPr id="3" name="Content Placeholder 2"/>
          <p:cNvSpPr>
            <a:spLocks noGrp="1"/>
          </p:cNvSpPr>
          <p:nvPr>
            <p:ph idx="1"/>
          </p:nvPr>
        </p:nvSpPr>
        <p:spPr>
          <a:xfrm>
            <a:off x="0" y="1571625"/>
            <a:ext cx="8686800" cy="5000625"/>
          </a:xfrm>
        </p:spPr>
        <p:txBody>
          <a:bodyPr>
            <a:normAutofit lnSpcReduction="10000"/>
          </a:bodyPr>
          <a:lstStyle/>
          <a:p>
            <a:pPr eaLnBrk="1" hangingPunct="1">
              <a:defRPr/>
            </a:pPr>
            <a:r>
              <a:rPr lang="en-US" sz="3600" dirty="0" smtClean="0"/>
              <a:t>Presence of elevated levels </a:t>
            </a:r>
            <a:r>
              <a:rPr lang="en-US" sz="3600" b="1" dirty="0" smtClean="0">
                <a:solidFill>
                  <a:srgbClr val="C00000"/>
                </a:solidFill>
              </a:rPr>
              <a:t>of both serum Total Cholesterol and Triacylglycerols.</a:t>
            </a:r>
          </a:p>
          <a:p>
            <a:pPr eaLnBrk="1" hangingPunct="1">
              <a:defRPr/>
            </a:pPr>
            <a:r>
              <a:rPr lang="en-US" sz="3600" dirty="0" smtClean="0"/>
              <a:t>Genetic form of this condition</a:t>
            </a:r>
          </a:p>
          <a:p>
            <a:pPr lvl="1" eaLnBrk="1" hangingPunct="1">
              <a:defRPr/>
            </a:pPr>
            <a:r>
              <a:rPr lang="en-US" sz="3600" dirty="0" smtClean="0"/>
              <a:t>Familial Combined Hyperlipoproteinemia (FCH)</a:t>
            </a:r>
          </a:p>
          <a:p>
            <a:pPr lvl="1" eaLnBrk="1" hangingPunct="1">
              <a:defRPr/>
            </a:pPr>
            <a:r>
              <a:rPr lang="en-US" sz="3600" b="1" dirty="0" smtClean="0">
                <a:solidFill>
                  <a:srgbClr val="C00000"/>
                </a:solidFill>
              </a:rPr>
              <a:t>Type V Hyperlipoproteinemia</a:t>
            </a:r>
          </a:p>
          <a:p>
            <a:pPr lvl="2" eaLnBrk="1" hangingPunct="1">
              <a:defRPr/>
            </a:pPr>
            <a:r>
              <a:rPr lang="en-US" sz="3200" dirty="0" smtClean="0"/>
              <a:t>An accumulation of Cholesterol-rich VLDL and Chylomicron remnants as a result of defective catabolism of those particles</a:t>
            </a:r>
            <a:endParaRPr lang="en-US" sz="3200" dirty="0"/>
          </a:p>
        </p:txBody>
      </p:sp>
      <p:sp>
        <p:nvSpPr>
          <p:cNvPr id="5" name="Slide Number Placeholder 4"/>
          <p:cNvSpPr>
            <a:spLocks noGrp="1"/>
          </p:cNvSpPr>
          <p:nvPr>
            <p:ph type="sldNum" sz="quarter" idx="12"/>
          </p:nvPr>
        </p:nvSpPr>
        <p:spPr/>
        <p:txBody>
          <a:bodyPr/>
          <a:lstStyle/>
          <a:p>
            <a:pPr>
              <a:defRPr/>
            </a:pPr>
            <a:fld id="{E3B4D5AA-E8CB-46E0-930F-C7BD1AE9632D}" type="slidenum">
              <a:rPr lang="en-US" smtClean="0"/>
              <a:pPr>
                <a:defRPr/>
              </a:pPr>
              <a:t>38</a:t>
            </a:fld>
            <a:endParaRPr lang="en-US"/>
          </a:p>
        </p:txBody>
      </p:sp>
    </p:spTree>
    <p:extLst>
      <p:ext uri="{BB962C8B-B14F-4D97-AF65-F5344CB8AC3E}">
        <p14:creationId xmlns:p14="http://schemas.microsoft.com/office/powerpoint/2010/main" val="3278677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09600" y="2514600"/>
            <a:ext cx="8229600" cy="1143000"/>
          </a:xfrm>
        </p:spPr>
        <p:txBody>
          <a:bodyPr>
            <a:noAutofit/>
          </a:bodyPr>
          <a:lstStyle/>
          <a:p>
            <a:pPr algn="ctr"/>
            <a:r>
              <a:rPr lang="en-US" sz="4800" b="1" dirty="0" smtClean="0">
                <a:solidFill>
                  <a:srgbClr val="C00000"/>
                </a:solidFill>
              </a:rPr>
              <a:t>Diagnosis </a:t>
            </a:r>
            <a:r>
              <a:rPr lang="en-US" sz="4800" b="1" dirty="0">
                <a:solidFill>
                  <a:srgbClr val="C00000"/>
                </a:solidFill>
              </a:rPr>
              <a:t> </a:t>
            </a:r>
            <a:r>
              <a:rPr lang="en-US" sz="4800" b="1" dirty="0" smtClean="0">
                <a:solidFill>
                  <a:srgbClr val="C00000"/>
                </a:solidFill>
              </a:rPr>
              <a:t>And Therapeutic </a:t>
            </a:r>
            <a:br>
              <a:rPr lang="en-US" sz="4800" b="1" dirty="0" smtClean="0">
                <a:solidFill>
                  <a:srgbClr val="C00000"/>
                </a:solidFill>
              </a:rPr>
            </a:br>
            <a:r>
              <a:rPr lang="en-US" sz="4800" b="1" dirty="0" smtClean="0">
                <a:solidFill>
                  <a:srgbClr val="C00000"/>
                </a:solidFill>
              </a:rPr>
              <a:t>Strategy Of Dyslipidemias</a:t>
            </a:r>
            <a:endParaRPr lang="en-US" sz="4800" b="1" dirty="0">
              <a:solidFill>
                <a:srgbClr val="C00000"/>
              </a:solidFill>
            </a:endParaRPr>
          </a:p>
        </p:txBody>
      </p:sp>
    </p:spTree>
    <p:extLst>
      <p:ext uri="{BB962C8B-B14F-4D97-AF65-F5344CB8AC3E}">
        <p14:creationId xmlns:p14="http://schemas.microsoft.com/office/powerpoint/2010/main" val="2595601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2438400"/>
            <a:ext cx="9253330" cy="4267200"/>
          </a:xfrm>
        </p:spPr>
        <p:txBody>
          <a:bodyPr>
            <a:normAutofit/>
          </a:bodyPr>
          <a:lstStyle/>
          <a:p>
            <a:r>
              <a:rPr lang="en-US" b="1" dirty="0"/>
              <a:t>Disorders Of Lipoproteins</a:t>
            </a:r>
            <a:r>
              <a:rPr lang="en-US" b="1" dirty="0">
                <a:solidFill>
                  <a:srgbClr val="C00000"/>
                </a:solidFill>
              </a:rPr>
              <a:t/>
            </a:r>
            <a:br>
              <a:rPr lang="en-US" b="1" dirty="0">
                <a:solidFill>
                  <a:srgbClr val="C00000"/>
                </a:solidFill>
              </a:rPr>
            </a:br>
            <a:r>
              <a:rPr lang="en-US" b="1" dirty="0" smtClean="0">
                <a:solidFill>
                  <a:srgbClr val="C00000"/>
                </a:solidFill>
              </a:rPr>
              <a:t>Dyslipoproteinemias/Dyslipidemias</a:t>
            </a: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solidFill>
                  <a:srgbClr val="C00000"/>
                </a:solidFill>
              </a:rPr>
              <a:t> </a:t>
            </a:r>
            <a:endParaRPr lang="en-US" b="1" dirty="0"/>
          </a:p>
        </p:txBody>
      </p:sp>
    </p:spTree>
    <p:extLst>
      <p:ext uri="{BB962C8B-B14F-4D97-AF65-F5344CB8AC3E}">
        <p14:creationId xmlns:p14="http://schemas.microsoft.com/office/powerpoint/2010/main" val="27767547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304800" y="228600"/>
            <a:ext cx="8686800" cy="5791200"/>
          </a:xfrm>
        </p:spPr>
        <p:txBody>
          <a:bodyPr>
            <a:noAutofit/>
          </a:bodyPr>
          <a:lstStyle/>
          <a:p>
            <a:pPr marL="609600" indent="-609600">
              <a:buFontTx/>
              <a:buAutoNum type="alphaUcPeriod"/>
            </a:pPr>
            <a:r>
              <a:rPr lang="en-US" sz="3600" b="1" dirty="0"/>
              <a:t>Identify patients at risk</a:t>
            </a:r>
          </a:p>
          <a:p>
            <a:pPr marL="609600" indent="-609600">
              <a:buFontTx/>
              <a:buNone/>
            </a:pPr>
            <a:r>
              <a:rPr lang="en-US" sz="3600" dirty="0"/>
              <a:t>	1.  Routine screening </a:t>
            </a:r>
            <a:r>
              <a:rPr lang="en-US" sz="3600" dirty="0" smtClean="0"/>
              <a:t>of Serum Lipid profile</a:t>
            </a:r>
            <a:endParaRPr lang="en-US" sz="3600" dirty="0"/>
          </a:p>
          <a:p>
            <a:pPr marL="609600" indent="-609600">
              <a:buFontTx/>
              <a:buNone/>
            </a:pPr>
            <a:r>
              <a:rPr lang="en-US" sz="3600" dirty="0"/>
              <a:t>	2.  Assessment of contributing risk factors</a:t>
            </a:r>
          </a:p>
          <a:p>
            <a:pPr marL="609600" indent="-609600">
              <a:buFontTx/>
              <a:buNone/>
            </a:pPr>
            <a:endParaRPr lang="en-US" sz="3600" dirty="0"/>
          </a:p>
          <a:p>
            <a:pPr marL="609600" indent="-609600">
              <a:buFontTx/>
              <a:buAutoNum type="alphaUcPeriod" startAt="2"/>
            </a:pPr>
            <a:r>
              <a:rPr lang="en-US" sz="3600" b="1" dirty="0" smtClean="0">
                <a:solidFill>
                  <a:srgbClr val="C00000"/>
                </a:solidFill>
              </a:rPr>
              <a:t>Non-Pharmacologic </a:t>
            </a:r>
            <a:r>
              <a:rPr lang="en-US" sz="3600" b="1" dirty="0">
                <a:solidFill>
                  <a:srgbClr val="C00000"/>
                </a:solidFill>
              </a:rPr>
              <a:t>therapy</a:t>
            </a:r>
          </a:p>
          <a:p>
            <a:pPr marL="609600" indent="-609600">
              <a:buFontTx/>
              <a:buNone/>
            </a:pPr>
            <a:r>
              <a:rPr lang="en-US" sz="3600" dirty="0"/>
              <a:t>	1.  Diet modification</a:t>
            </a:r>
          </a:p>
          <a:p>
            <a:pPr marL="609600" indent="-609600">
              <a:buFontTx/>
              <a:buNone/>
            </a:pPr>
            <a:r>
              <a:rPr lang="en-US" sz="3600" dirty="0"/>
              <a:t>	2</a:t>
            </a:r>
            <a:r>
              <a:rPr lang="en-US" sz="3600" dirty="0" smtClean="0"/>
              <a:t>. </a:t>
            </a:r>
            <a:r>
              <a:rPr lang="en-US" sz="3600" dirty="0"/>
              <a:t>Lifestyle modification</a:t>
            </a:r>
          </a:p>
          <a:p>
            <a:pPr marL="609600" indent="-609600">
              <a:buFontTx/>
              <a:buNone/>
            </a:pPr>
            <a:endParaRPr lang="en-US" sz="3600" dirty="0"/>
          </a:p>
          <a:p>
            <a:pPr marL="609600" indent="-609600">
              <a:buFontTx/>
              <a:buNone/>
            </a:pPr>
            <a:r>
              <a:rPr lang="en-US" sz="3600" b="1" dirty="0">
                <a:solidFill>
                  <a:srgbClr val="002060"/>
                </a:solidFill>
              </a:rPr>
              <a:t>C.</a:t>
            </a:r>
            <a:r>
              <a:rPr lang="en-US" sz="3600" dirty="0"/>
              <a:t>	</a:t>
            </a:r>
            <a:r>
              <a:rPr lang="en-US" sz="3600" b="1" dirty="0">
                <a:solidFill>
                  <a:srgbClr val="7030A0"/>
                </a:solidFill>
              </a:rPr>
              <a:t>Pharmacologic therapy</a:t>
            </a:r>
          </a:p>
        </p:txBody>
      </p:sp>
    </p:spTree>
    <p:extLst>
      <p:ext uri="{BB962C8B-B14F-4D97-AF65-F5344CB8AC3E}">
        <p14:creationId xmlns:p14="http://schemas.microsoft.com/office/powerpoint/2010/main" val="15350586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305800" cy="5029200"/>
          </a:xfrm>
        </p:spPr>
        <p:txBody>
          <a:bodyPr/>
          <a:lstStyle/>
          <a:p>
            <a:pPr>
              <a:defRPr/>
            </a:pPr>
            <a:r>
              <a:rPr lang="en-US" sz="4400" dirty="0" smtClean="0"/>
              <a:t>Lipids and lipoproteins are important indicators of CHD risk,</a:t>
            </a:r>
          </a:p>
          <a:p>
            <a:pPr marL="0" indent="0">
              <a:buNone/>
              <a:defRPr/>
            </a:pPr>
            <a:r>
              <a:rPr lang="en-US" sz="4400" dirty="0" smtClean="0"/>
              <a:t> </a:t>
            </a:r>
          </a:p>
          <a:p>
            <a:pPr>
              <a:defRPr/>
            </a:pPr>
            <a:r>
              <a:rPr lang="en-US" sz="4400" dirty="0" smtClean="0"/>
              <a:t>This is </a:t>
            </a:r>
            <a:r>
              <a:rPr lang="en-US" sz="4400" dirty="0" smtClean="0"/>
              <a:t>major </a:t>
            </a:r>
            <a:r>
              <a:rPr lang="en-US" sz="4400" dirty="0" smtClean="0"/>
              <a:t>reason for their measurement in research, as well as in clinical practice. </a:t>
            </a:r>
          </a:p>
          <a:p>
            <a:endParaRPr lang="en-US" dirty="0"/>
          </a:p>
        </p:txBody>
      </p:sp>
    </p:spTree>
    <p:extLst>
      <p:ext uri="{BB962C8B-B14F-4D97-AF65-F5344CB8AC3E}">
        <p14:creationId xmlns:p14="http://schemas.microsoft.com/office/powerpoint/2010/main" val="13265994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819400"/>
            <a:ext cx="8229600" cy="1143000"/>
          </a:xfrm>
        </p:spPr>
        <p:txBody>
          <a:bodyPr>
            <a:normAutofit fontScale="90000"/>
          </a:bodyPr>
          <a:lstStyle/>
          <a:p>
            <a:pPr algn="ctr">
              <a:defRPr/>
            </a:pPr>
            <a:r>
              <a:rPr lang="en-US" b="1" dirty="0" smtClean="0"/>
              <a:t>Lipid Profile and Lipoprotein Analyses</a:t>
            </a:r>
            <a:endParaRPr lang="en-US" b="1" dirty="0"/>
          </a:p>
        </p:txBody>
      </p:sp>
    </p:spTree>
    <p:extLst>
      <p:ext uri="{BB962C8B-B14F-4D97-AF65-F5344CB8AC3E}">
        <p14:creationId xmlns:p14="http://schemas.microsoft.com/office/powerpoint/2010/main" val="4089068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lstStyle/>
          <a:p>
            <a:pPr algn="ctr"/>
            <a:r>
              <a:rPr lang="en-US" b="1" dirty="0" smtClean="0"/>
              <a:t>Estimation Of Lipid Profile</a:t>
            </a:r>
            <a:endParaRPr lang="en-US" b="1" dirty="0"/>
          </a:p>
        </p:txBody>
      </p:sp>
      <p:sp>
        <p:nvSpPr>
          <p:cNvPr id="3" name="Content Placeholder 2"/>
          <p:cNvSpPr>
            <a:spLocks noGrp="1"/>
          </p:cNvSpPr>
          <p:nvPr>
            <p:ph idx="1"/>
          </p:nvPr>
        </p:nvSpPr>
        <p:spPr/>
        <p:txBody>
          <a:bodyPr>
            <a:normAutofit/>
          </a:bodyPr>
          <a:lstStyle/>
          <a:p>
            <a:r>
              <a:rPr lang="en-US" sz="4800" dirty="0" smtClean="0"/>
              <a:t>Serum Triacylglycerol</a:t>
            </a:r>
          </a:p>
          <a:p>
            <a:r>
              <a:rPr lang="en-US" sz="4800" dirty="0" smtClean="0"/>
              <a:t>Serum Total Cholesterol</a:t>
            </a:r>
          </a:p>
          <a:p>
            <a:r>
              <a:rPr lang="en-US" sz="4800" dirty="0" smtClean="0"/>
              <a:t>Serum VLDL</a:t>
            </a:r>
          </a:p>
          <a:p>
            <a:r>
              <a:rPr lang="en-US" sz="4800" dirty="0" smtClean="0"/>
              <a:t>Serum LDL Cholesterol</a:t>
            </a:r>
          </a:p>
          <a:p>
            <a:r>
              <a:rPr lang="en-US" sz="4800" dirty="0" smtClean="0"/>
              <a:t>Serum HDL Cholesterol</a:t>
            </a:r>
            <a:endParaRPr lang="en-US" sz="4800" dirty="0"/>
          </a:p>
        </p:txBody>
      </p:sp>
    </p:spTree>
    <p:extLst>
      <p:ext uri="{BB962C8B-B14F-4D97-AF65-F5344CB8AC3E}">
        <p14:creationId xmlns:p14="http://schemas.microsoft.com/office/powerpoint/2010/main" val="11512507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14400" y="242888"/>
            <a:ext cx="7772400" cy="939800"/>
          </a:xfrm>
        </p:spPr>
        <p:txBody>
          <a:bodyPr/>
          <a:lstStyle/>
          <a:p>
            <a:pPr algn="ctr" eaLnBrk="1" hangingPunct="1">
              <a:defRPr/>
            </a:pPr>
            <a:r>
              <a:rPr lang="en-US" b="1" dirty="0" smtClean="0"/>
              <a:t>Hypertriglyceridemia</a:t>
            </a:r>
          </a:p>
        </p:txBody>
      </p:sp>
      <p:sp>
        <p:nvSpPr>
          <p:cNvPr id="26629" name="Rectangle 3"/>
          <p:cNvSpPr>
            <a:spLocks noGrp="1" noChangeArrowheads="1"/>
          </p:cNvSpPr>
          <p:nvPr>
            <p:ph idx="1"/>
          </p:nvPr>
        </p:nvSpPr>
        <p:spPr>
          <a:xfrm>
            <a:off x="0" y="1447800"/>
            <a:ext cx="9144000" cy="5105400"/>
          </a:xfrm>
        </p:spPr>
        <p:txBody>
          <a:bodyPr>
            <a:normAutofit/>
          </a:bodyPr>
          <a:lstStyle/>
          <a:p>
            <a:pPr eaLnBrk="1" hangingPunct="1">
              <a:defRPr/>
            </a:pPr>
            <a:r>
              <a:rPr lang="en-US" sz="3200" b="1" dirty="0" smtClean="0">
                <a:solidFill>
                  <a:srgbClr val="C00000"/>
                </a:solidFill>
              </a:rPr>
              <a:t>Serum Triacylglycerol</a:t>
            </a:r>
          </a:p>
          <a:p>
            <a:pPr lvl="1" eaLnBrk="1" hangingPunct="1">
              <a:defRPr/>
            </a:pPr>
            <a:r>
              <a:rPr lang="en-US" sz="2800" dirty="0" smtClean="0"/>
              <a:t>Borderline = 150-200 mg/ dl</a:t>
            </a:r>
          </a:p>
          <a:p>
            <a:pPr lvl="1" eaLnBrk="1" hangingPunct="1">
              <a:defRPr/>
            </a:pPr>
            <a:r>
              <a:rPr lang="en-US" sz="2800" dirty="0" smtClean="0"/>
              <a:t>High 200-500 mg/dl</a:t>
            </a:r>
          </a:p>
          <a:p>
            <a:pPr lvl="1" eaLnBrk="1" hangingPunct="1">
              <a:defRPr/>
            </a:pPr>
            <a:r>
              <a:rPr lang="en-US" sz="2800" dirty="0" smtClean="0"/>
              <a:t>Very High &gt; 500 mg/dl</a:t>
            </a:r>
          </a:p>
          <a:p>
            <a:pPr eaLnBrk="1" hangingPunct="1">
              <a:defRPr/>
            </a:pPr>
            <a:r>
              <a:rPr lang="en-US" sz="3200" b="1" dirty="0" smtClean="0"/>
              <a:t>Familial Hypertriglyceridemia </a:t>
            </a:r>
          </a:p>
          <a:p>
            <a:pPr lvl="1" eaLnBrk="1" hangingPunct="1">
              <a:defRPr/>
            </a:pPr>
            <a:r>
              <a:rPr lang="en-US" sz="2800" dirty="0" smtClean="0"/>
              <a:t>Genetic </a:t>
            </a:r>
          </a:p>
          <a:p>
            <a:pPr eaLnBrk="1" hangingPunct="1">
              <a:defRPr/>
            </a:pPr>
            <a:r>
              <a:rPr lang="en-US" sz="3200" b="1" dirty="0" smtClean="0"/>
              <a:t>Secondary Hypertriglyceridemia </a:t>
            </a:r>
          </a:p>
          <a:p>
            <a:pPr lvl="1" eaLnBrk="1" hangingPunct="1">
              <a:defRPr/>
            </a:pPr>
            <a:r>
              <a:rPr lang="en-US" sz="2800" dirty="0" smtClean="0"/>
              <a:t>Hormonal imbalances </a:t>
            </a:r>
          </a:p>
          <a:p>
            <a:pPr lvl="1" eaLnBrk="1" hangingPunct="1">
              <a:defRPr/>
            </a:pPr>
            <a:r>
              <a:rPr lang="en-US" sz="2800" dirty="0" smtClean="0"/>
              <a:t>Imbalance between synthesis and clearance of  VLDL</a:t>
            </a:r>
          </a:p>
        </p:txBody>
      </p:sp>
      <p:sp>
        <p:nvSpPr>
          <p:cNvPr id="5" name="Slide Number Placeholder 5"/>
          <p:cNvSpPr>
            <a:spLocks noGrp="1"/>
          </p:cNvSpPr>
          <p:nvPr>
            <p:ph type="sldNum" sz="quarter" idx="12"/>
          </p:nvPr>
        </p:nvSpPr>
        <p:spPr/>
        <p:txBody>
          <a:bodyPr/>
          <a:lstStyle/>
          <a:p>
            <a:pPr>
              <a:defRPr/>
            </a:pPr>
            <a:fld id="{559A564E-0B04-449D-8D93-D05947ABB5A6}" type="slidenum">
              <a:rPr lang="en-US"/>
              <a:pPr>
                <a:defRPr/>
              </a:pPr>
              <a:t>44</a:t>
            </a:fld>
            <a:endParaRPr lang="en-US"/>
          </a:p>
        </p:txBody>
      </p:sp>
    </p:spTree>
    <p:extLst>
      <p:ext uri="{BB962C8B-B14F-4D97-AF65-F5344CB8AC3E}">
        <p14:creationId xmlns:p14="http://schemas.microsoft.com/office/powerpoint/2010/main" val="25498459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14400" y="242888"/>
            <a:ext cx="7772400" cy="939800"/>
          </a:xfrm>
        </p:spPr>
        <p:txBody>
          <a:bodyPr/>
          <a:lstStyle/>
          <a:p>
            <a:pPr algn="ctr" eaLnBrk="1" hangingPunct="1">
              <a:defRPr/>
            </a:pPr>
            <a:r>
              <a:rPr lang="en-US" b="1" dirty="0" smtClean="0"/>
              <a:t>Hypertriglyceridemia</a:t>
            </a:r>
          </a:p>
        </p:txBody>
      </p:sp>
      <p:sp>
        <p:nvSpPr>
          <p:cNvPr id="19459" name="Rectangle 3"/>
          <p:cNvSpPr>
            <a:spLocks noGrp="1" noChangeArrowheads="1"/>
          </p:cNvSpPr>
          <p:nvPr>
            <p:ph idx="1"/>
          </p:nvPr>
        </p:nvSpPr>
        <p:spPr>
          <a:xfrm>
            <a:off x="304800" y="1643063"/>
            <a:ext cx="8382000" cy="4376737"/>
          </a:xfrm>
        </p:spPr>
        <p:txBody>
          <a:bodyPr/>
          <a:lstStyle/>
          <a:p>
            <a:pPr eaLnBrk="1" hangingPunct="1"/>
            <a:r>
              <a:rPr lang="en-US" sz="3600" dirty="0" smtClean="0"/>
              <a:t>Generally caused by deficiency of LPL or LPL cofactor.</a:t>
            </a:r>
          </a:p>
          <a:p>
            <a:pPr eaLnBrk="1" hangingPunct="1"/>
            <a:r>
              <a:rPr lang="en-US" sz="3600" dirty="0" smtClean="0"/>
              <a:t>LPL hydrolyzes TAG in Chylomicrons and VLDL</a:t>
            </a:r>
          </a:p>
          <a:p>
            <a:pPr eaLnBrk="1" hangingPunct="1"/>
            <a:r>
              <a:rPr lang="en-US" sz="3600" dirty="0" smtClean="0"/>
              <a:t>Deficiency of LPL  prevents processing and clearing of Lipoproteins.</a:t>
            </a:r>
          </a:p>
          <a:p>
            <a:pPr eaLnBrk="1" hangingPunct="1"/>
            <a:r>
              <a:rPr lang="en-US" sz="3600" dirty="0" smtClean="0"/>
              <a:t>Elevated even with fasting condition.</a:t>
            </a:r>
          </a:p>
        </p:txBody>
      </p:sp>
      <p:sp>
        <p:nvSpPr>
          <p:cNvPr id="5" name="Slide Number Placeholder 5"/>
          <p:cNvSpPr>
            <a:spLocks noGrp="1"/>
          </p:cNvSpPr>
          <p:nvPr>
            <p:ph type="sldNum" sz="quarter" idx="12"/>
          </p:nvPr>
        </p:nvSpPr>
        <p:spPr/>
        <p:txBody>
          <a:bodyPr/>
          <a:lstStyle/>
          <a:p>
            <a:pPr>
              <a:defRPr/>
            </a:pPr>
            <a:fld id="{C26B6DBC-B492-47B4-9BDF-9C13AC841A5E}" type="slidenum">
              <a:rPr lang="en-US"/>
              <a:pPr>
                <a:defRPr/>
              </a:pPr>
              <a:t>45</a:t>
            </a:fld>
            <a:endParaRPr lang="en-US"/>
          </a:p>
        </p:txBody>
      </p:sp>
    </p:spTree>
    <p:extLst>
      <p:ext uri="{BB962C8B-B14F-4D97-AF65-F5344CB8AC3E}">
        <p14:creationId xmlns:p14="http://schemas.microsoft.com/office/powerpoint/2010/main" val="38980620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4400" y="242888"/>
            <a:ext cx="7772400" cy="939800"/>
          </a:xfrm>
        </p:spPr>
        <p:txBody>
          <a:bodyPr/>
          <a:lstStyle/>
          <a:p>
            <a:pPr algn="ctr" eaLnBrk="1" hangingPunct="1">
              <a:defRPr/>
            </a:pPr>
            <a:r>
              <a:rPr lang="en-US" b="1" dirty="0" smtClean="0">
                <a:solidFill>
                  <a:srgbClr val="C00000"/>
                </a:solidFill>
              </a:rPr>
              <a:t>Hypercholesterolemia</a:t>
            </a:r>
          </a:p>
        </p:txBody>
      </p:sp>
      <p:sp>
        <p:nvSpPr>
          <p:cNvPr id="24581" name="Rectangle 3"/>
          <p:cNvSpPr>
            <a:spLocks noGrp="1" noChangeArrowheads="1"/>
          </p:cNvSpPr>
          <p:nvPr>
            <p:ph idx="1"/>
          </p:nvPr>
        </p:nvSpPr>
        <p:spPr>
          <a:xfrm>
            <a:off x="0" y="1524000"/>
            <a:ext cx="9144000" cy="4775200"/>
          </a:xfrm>
        </p:spPr>
        <p:txBody>
          <a:bodyPr>
            <a:noAutofit/>
          </a:bodyPr>
          <a:lstStyle/>
          <a:p>
            <a:pPr eaLnBrk="1" hangingPunct="1">
              <a:defRPr/>
            </a:pPr>
            <a:r>
              <a:rPr lang="en-US" sz="4000" b="1" dirty="0" smtClean="0"/>
              <a:t>Familial Hypercholesterolemia (FH)</a:t>
            </a:r>
          </a:p>
          <a:p>
            <a:pPr lvl="1" eaLnBrk="1" hangingPunct="1">
              <a:defRPr/>
            </a:pPr>
            <a:r>
              <a:rPr lang="en-US" sz="4000" dirty="0" smtClean="0"/>
              <a:t>Homozygous rare 1/million</a:t>
            </a:r>
          </a:p>
          <a:p>
            <a:pPr lvl="2" eaLnBrk="1" hangingPunct="1">
              <a:defRPr/>
            </a:pPr>
            <a:r>
              <a:rPr lang="en-US" sz="4000" dirty="0" smtClean="0"/>
              <a:t>Total cholesterol 800-1000 mg/dl</a:t>
            </a:r>
          </a:p>
          <a:p>
            <a:pPr lvl="2" eaLnBrk="1" hangingPunct="1">
              <a:defRPr/>
            </a:pPr>
            <a:r>
              <a:rPr lang="en-US" sz="4000" dirty="0" smtClean="0"/>
              <a:t>Heart attack as early as teenage years</a:t>
            </a:r>
          </a:p>
          <a:p>
            <a:pPr lvl="1" eaLnBrk="1" hangingPunct="1">
              <a:defRPr/>
            </a:pPr>
            <a:r>
              <a:rPr lang="en-US" sz="4000" dirty="0" smtClean="0"/>
              <a:t>Heterozygous cholesterols 300-600 mg/dl</a:t>
            </a:r>
          </a:p>
          <a:p>
            <a:pPr lvl="2" eaLnBrk="1" hangingPunct="1">
              <a:defRPr/>
            </a:pPr>
            <a:r>
              <a:rPr lang="en-US" sz="4000" dirty="0" smtClean="0"/>
              <a:t>Heart attacks 20-50 years</a:t>
            </a:r>
          </a:p>
          <a:p>
            <a:pPr lvl="1" eaLnBrk="1" hangingPunct="1">
              <a:defRPr/>
            </a:pPr>
            <a:endParaRPr lang="en-US" sz="4000" dirty="0" smtClean="0"/>
          </a:p>
        </p:txBody>
      </p:sp>
    </p:spTree>
    <p:extLst>
      <p:ext uri="{BB962C8B-B14F-4D97-AF65-F5344CB8AC3E}">
        <p14:creationId xmlns:p14="http://schemas.microsoft.com/office/powerpoint/2010/main" val="9372681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14400" y="242888"/>
            <a:ext cx="7772400" cy="939800"/>
          </a:xfrm>
        </p:spPr>
        <p:txBody>
          <a:bodyPr/>
          <a:lstStyle/>
          <a:p>
            <a:pPr eaLnBrk="1" hangingPunct="1">
              <a:defRPr/>
            </a:pPr>
            <a:r>
              <a:rPr lang="en-US" b="1" dirty="0" smtClean="0"/>
              <a:t>Hypercholesterolemia</a:t>
            </a:r>
          </a:p>
        </p:txBody>
      </p:sp>
      <p:sp>
        <p:nvSpPr>
          <p:cNvPr id="25605" name="Rectangle 3"/>
          <p:cNvSpPr>
            <a:spLocks noGrp="1" noChangeArrowheads="1"/>
          </p:cNvSpPr>
          <p:nvPr>
            <p:ph idx="1"/>
          </p:nvPr>
        </p:nvSpPr>
        <p:spPr>
          <a:xfrm>
            <a:off x="381000" y="1500188"/>
            <a:ext cx="8305800" cy="4519612"/>
          </a:xfrm>
        </p:spPr>
        <p:txBody>
          <a:bodyPr/>
          <a:lstStyle/>
          <a:p>
            <a:pPr eaLnBrk="1" hangingPunct="1">
              <a:defRPr/>
            </a:pPr>
            <a:r>
              <a:rPr lang="en-US" sz="3600" b="1" dirty="0" smtClean="0"/>
              <a:t>Familial hypercholesterolemia (FH)</a:t>
            </a:r>
          </a:p>
          <a:p>
            <a:pPr lvl="1" eaLnBrk="1" hangingPunct="1">
              <a:defRPr/>
            </a:pPr>
            <a:r>
              <a:rPr lang="en-US" sz="3600" dirty="0" smtClean="0"/>
              <a:t>Primarily LDL elevations</a:t>
            </a:r>
          </a:p>
          <a:p>
            <a:pPr lvl="1" eaLnBrk="1" hangingPunct="1">
              <a:defRPr/>
            </a:pPr>
            <a:r>
              <a:rPr lang="en-US" sz="3600" dirty="0" smtClean="0"/>
              <a:t>Synthesis is normal but decrease or lack LDL receptors</a:t>
            </a:r>
          </a:p>
          <a:p>
            <a:pPr lvl="1" eaLnBrk="1" hangingPunct="1">
              <a:defRPr/>
            </a:pPr>
            <a:r>
              <a:rPr lang="en-US" sz="3600" dirty="0" smtClean="0"/>
              <a:t>Therefore LDL builds-up in serum</a:t>
            </a:r>
          </a:p>
          <a:p>
            <a:pPr lvl="1" eaLnBrk="1" hangingPunct="1">
              <a:defRPr/>
            </a:pPr>
            <a:r>
              <a:rPr lang="en-US" sz="3600" dirty="0" smtClean="0"/>
              <a:t>Since cells cannot acquire from LDL increase internal synthesis </a:t>
            </a:r>
          </a:p>
        </p:txBody>
      </p:sp>
    </p:spTree>
    <p:extLst>
      <p:ext uri="{BB962C8B-B14F-4D97-AF65-F5344CB8AC3E}">
        <p14:creationId xmlns:p14="http://schemas.microsoft.com/office/powerpoint/2010/main" val="20213611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14400" y="685800"/>
            <a:ext cx="7772400" cy="939800"/>
          </a:xfrm>
        </p:spPr>
        <p:txBody>
          <a:bodyPr/>
          <a:lstStyle/>
          <a:p>
            <a:pPr algn="ctr" eaLnBrk="1" hangingPunct="1">
              <a:defRPr/>
            </a:pPr>
            <a:r>
              <a:rPr lang="en-US" b="1" dirty="0" smtClean="0"/>
              <a:t>LDL Methods</a:t>
            </a:r>
          </a:p>
        </p:txBody>
      </p:sp>
      <p:sp>
        <p:nvSpPr>
          <p:cNvPr id="35845" name="Rectangle 3"/>
          <p:cNvSpPr>
            <a:spLocks noGrp="1" noChangeArrowheads="1"/>
          </p:cNvSpPr>
          <p:nvPr>
            <p:ph idx="1"/>
          </p:nvPr>
        </p:nvSpPr>
        <p:spPr>
          <a:xfrm>
            <a:off x="457200" y="1935480"/>
            <a:ext cx="8686800" cy="4389120"/>
          </a:xfrm>
        </p:spPr>
        <p:txBody>
          <a:bodyPr>
            <a:normAutofit/>
          </a:bodyPr>
          <a:lstStyle/>
          <a:p>
            <a:pPr eaLnBrk="1" hangingPunct="1">
              <a:defRPr/>
            </a:pPr>
            <a:r>
              <a:rPr lang="en-US" sz="4000" b="1" dirty="0" smtClean="0"/>
              <a:t>Friedewald Calculation</a:t>
            </a:r>
          </a:p>
          <a:p>
            <a:pPr lvl="1" eaLnBrk="1" hangingPunct="1">
              <a:defRPr/>
            </a:pPr>
            <a:r>
              <a:rPr lang="en-US" sz="4000" dirty="0" smtClean="0"/>
              <a:t> VLDL is estimated as TAG/5</a:t>
            </a:r>
          </a:p>
          <a:p>
            <a:pPr eaLnBrk="1" hangingPunct="1">
              <a:buFont typeface="Wingdings 2" pitchFamily="18" charset="2"/>
              <a:buNone/>
              <a:defRPr/>
            </a:pPr>
            <a:endParaRPr lang="en-US" sz="3600" dirty="0" smtClean="0"/>
          </a:p>
          <a:p>
            <a:pPr algn="ctr" eaLnBrk="1" hangingPunct="1">
              <a:buFont typeface="Wingdings 2" pitchFamily="18" charset="2"/>
              <a:buNone/>
              <a:defRPr/>
            </a:pPr>
            <a:r>
              <a:rPr lang="en-US" sz="3600" b="1" dirty="0" smtClean="0">
                <a:solidFill>
                  <a:srgbClr val="0070C0"/>
                </a:solidFill>
              </a:rPr>
              <a:t>LDL = Total Cholesterol – HDL – TAG/5 </a:t>
            </a:r>
          </a:p>
        </p:txBody>
      </p:sp>
    </p:spTree>
    <p:extLst>
      <p:ext uri="{BB962C8B-B14F-4D97-AF65-F5344CB8AC3E}">
        <p14:creationId xmlns:p14="http://schemas.microsoft.com/office/powerpoint/2010/main" val="2990827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14400" y="457200"/>
            <a:ext cx="7772400" cy="939800"/>
          </a:xfrm>
        </p:spPr>
        <p:txBody>
          <a:bodyPr/>
          <a:lstStyle/>
          <a:p>
            <a:pPr algn="ctr" eaLnBrk="1" hangingPunct="1">
              <a:defRPr/>
            </a:pPr>
            <a:r>
              <a:rPr lang="en-US" b="1" dirty="0" smtClean="0"/>
              <a:t>Lipoprotein Assay Methods</a:t>
            </a:r>
          </a:p>
        </p:txBody>
      </p:sp>
      <p:sp>
        <p:nvSpPr>
          <p:cNvPr id="33797" name="Rectangle 3"/>
          <p:cNvSpPr>
            <a:spLocks noGrp="1" noChangeArrowheads="1"/>
          </p:cNvSpPr>
          <p:nvPr>
            <p:ph idx="1"/>
          </p:nvPr>
        </p:nvSpPr>
        <p:spPr>
          <a:xfrm>
            <a:off x="0" y="1935480"/>
            <a:ext cx="9144000" cy="4541520"/>
          </a:xfrm>
        </p:spPr>
        <p:txBody>
          <a:bodyPr/>
          <a:lstStyle/>
          <a:p>
            <a:pPr algn="ctr" eaLnBrk="1" hangingPunct="1">
              <a:defRPr/>
            </a:pPr>
            <a:r>
              <a:rPr lang="en-US" sz="3600" b="1" dirty="0" smtClean="0"/>
              <a:t>Separate  Lipoprotein Fractions By:</a:t>
            </a:r>
          </a:p>
          <a:p>
            <a:pPr eaLnBrk="1" hangingPunct="1">
              <a:buNone/>
              <a:defRPr/>
            </a:pPr>
            <a:endParaRPr lang="en-US" sz="3600" b="1" dirty="0" smtClean="0"/>
          </a:p>
          <a:p>
            <a:pPr lvl="1" eaLnBrk="1" hangingPunct="1">
              <a:defRPr/>
            </a:pPr>
            <a:r>
              <a:rPr lang="en-US" sz="3200" dirty="0" smtClean="0"/>
              <a:t>Electrophoresis – </a:t>
            </a:r>
            <a:r>
              <a:rPr lang="en-US" sz="3200" dirty="0" err="1" smtClean="0"/>
              <a:t>Agarose</a:t>
            </a:r>
            <a:r>
              <a:rPr lang="en-US" sz="3200" dirty="0" smtClean="0"/>
              <a:t> or </a:t>
            </a:r>
            <a:r>
              <a:rPr lang="en-US" sz="3200" dirty="0" err="1" smtClean="0"/>
              <a:t>Polyacrylamide</a:t>
            </a:r>
            <a:endParaRPr lang="en-US" sz="3200" dirty="0" smtClean="0"/>
          </a:p>
          <a:p>
            <a:pPr lvl="1" eaLnBrk="1" hangingPunct="1">
              <a:defRPr/>
            </a:pPr>
            <a:r>
              <a:rPr lang="en-US" sz="3200" dirty="0" smtClean="0"/>
              <a:t>Chromatographic</a:t>
            </a:r>
          </a:p>
          <a:p>
            <a:pPr lvl="1" eaLnBrk="1" hangingPunct="1">
              <a:defRPr/>
            </a:pPr>
            <a:r>
              <a:rPr lang="en-US" sz="3200" dirty="0" smtClean="0"/>
              <a:t>Precipitation</a:t>
            </a:r>
          </a:p>
          <a:p>
            <a:pPr lvl="1" eaLnBrk="1" hangingPunct="1">
              <a:defRPr/>
            </a:pPr>
            <a:r>
              <a:rPr lang="en-US" sz="3200" dirty="0" smtClean="0"/>
              <a:t>Ultracentrifugation</a:t>
            </a:r>
          </a:p>
          <a:p>
            <a:pPr lvl="1" eaLnBrk="1" hangingPunct="1">
              <a:defRPr/>
            </a:pPr>
            <a:r>
              <a:rPr lang="en-US" sz="3200" dirty="0" smtClean="0"/>
              <a:t>Immunochemical</a:t>
            </a:r>
          </a:p>
        </p:txBody>
      </p:sp>
    </p:spTree>
    <p:extLst>
      <p:ext uri="{BB962C8B-B14F-4D97-AF65-F5344CB8AC3E}">
        <p14:creationId xmlns:p14="http://schemas.microsoft.com/office/powerpoint/2010/main" val="928909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rmAutofit fontScale="90000"/>
          </a:bodyPr>
          <a:lstStyle/>
          <a:p>
            <a:r>
              <a:rPr lang="en-US" b="1" dirty="0" smtClean="0">
                <a:solidFill>
                  <a:srgbClr val="C00000"/>
                </a:solidFill>
              </a:rPr>
              <a:t>Types Of Lipoprotein </a:t>
            </a:r>
            <a:r>
              <a:rPr lang="en-US" b="1" dirty="0" smtClean="0">
                <a:solidFill>
                  <a:srgbClr val="C00000"/>
                </a:solidFill>
              </a:rPr>
              <a:t>Disorders</a:t>
            </a:r>
            <a:br>
              <a:rPr lang="en-US" b="1" dirty="0" smtClean="0">
                <a:solidFill>
                  <a:srgbClr val="C00000"/>
                </a:solidFill>
              </a:rPr>
            </a:br>
            <a:r>
              <a:rPr lang="en-US" b="1" dirty="0">
                <a:solidFill>
                  <a:srgbClr val="C00000"/>
                </a:solidFill>
              </a:rPr>
              <a:t/>
            </a:r>
            <a:br>
              <a:rPr lang="en-US" b="1" dirty="0">
                <a:solidFill>
                  <a:srgbClr val="C00000"/>
                </a:solidFill>
              </a:rPr>
            </a:br>
            <a:r>
              <a:rPr lang="en-US" b="1" dirty="0"/>
              <a:t/>
            </a:r>
            <a:br>
              <a:rPr lang="en-US" b="1" dirty="0"/>
            </a:br>
            <a:r>
              <a:rPr lang="en-US" b="1" dirty="0"/>
              <a:t>Hyperlipoproteinemias</a:t>
            </a:r>
            <a:br>
              <a:rPr lang="en-US" b="1" dirty="0"/>
            </a:br>
            <a:r>
              <a:rPr lang="en-US" b="1" dirty="0"/>
              <a:t>And</a:t>
            </a:r>
            <a:br>
              <a:rPr lang="en-US" b="1" dirty="0"/>
            </a:br>
            <a:r>
              <a:rPr lang="en-US" b="1" dirty="0" smtClean="0"/>
              <a:t>Hypolipoproteinemias</a:t>
            </a:r>
            <a:endParaRPr lang="en-US" b="1" dirty="0"/>
          </a:p>
        </p:txBody>
      </p:sp>
    </p:spTree>
    <p:extLst>
      <p:ext uri="{BB962C8B-B14F-4D97-AF65-F5344CB8AC3E}">
        <p14:creationId xmlns:p14="http://schemas.microsoft.com/office/powerpoint/2010/main" val="12823866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idx="4294967295"/>
          </p:nvPr>
        </p:nvSpPr>
        <p:spPr>
          <a:xfrm>
            <a:off x="0" y="0"/>
            <a:ext cx="8229600" cy="922338"/>
          </a:xfrm>
        </p:spPr>
        <p:txBody>
          <a:bodyPr/>
          <a:lstStyle/>
          <a:p>
            <a:pPr algn="ctr"/>
            <a:r>
              <a:rPr lang="en-US" altLang="zh-CN" sz="3600" b="1" dirty="0" smtClean="0">
                <a:latin typeface="Times New Roman" pitchFamily="18" charset="0"/>
              </a:rPr>
              <a:t>Serum Triglycerides</a:t>
            </a:r>
            <a:endParaRPr lang="en-US" altLang="zh-CN" sz="3600" b="1" dirty="0">
              <a:latin typeface="Times New Roman" pitchFamily="18" charset="0"/>
            </a:endParaRPr>
          </a:p>
        </p:txBody>
      </p:sp>
      <p:graphicFrame>
        <p:nvGraphicFramePr>
          <p:cNvPr id="4" name="Content Placeholder 3"/>
          <p:cNvGraphicFramePr>
            <a:graphicFrameLocks noGrp="1"/>
          </p:cNvGraphicFramePr>
          <p:nvPr>
            <p:ph idx="4294967295"/>
          </p:nvPr>
        </p:nvGraphicFramePr>
        <p:xfrm>
          <a:off x="0" y="990600"/>
          <a:ext cx="9144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846101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0"/>
            <a:ext cx="8534400" cy="1143000"/>
          </a:xfrm>
        </p:spPr>
        <p:txBody>
          <a:bodyPr>
            <a:normAutofit/>
          </a:bodyPr>
          <a:lstStyle/>
          <a:p>
            <a:pPr algn="ctr"/>
            <a:r>
              <a:rPr lang="en-US" altLang="zh-CN" sz="4400" b="1" dirty="0" smtClean="0">
                <a:latin typeface="Times New Roman" pitchFamily="18" charset="0"/>
              </a:rPr>
              <a:t>Serum Total </a:t>
            </a:r>
            <a:r>
              <a:rPr lang="en-US" altLang="zh-CN" sz="4400" b="1" dirty="0">
                <a:latin typeface="Times New Roman" pitchFamily="18" charset="0"/>
              </a:rPr>
              <a:t>C</a:t>
            </a:r>
            <a:r>
              <a:rPr lang="en-US" altLang="zh-CN" sz="4400" b="1" dirty="0" smtClean="0">
                <a:latin typeface="Times New Roman" pitchFamily="18" charset="0"/>
              </a:rPr>
              <a:t>holesterol  </a:t>
            </a:r>
            <a:endParaRPr lang="en-US" altLang="zh-CN" sz="4400" b="1" dirty="0">
              <a:latin typeface="Times New Roman" pitchFamily="18" charset="0"/>
            </a:endParaRPr>
          </a:p>
        </p:txBody>
      </p:sp>
      <p:graphicFrame>
        <p:nvGraphicFramePr>
          <p:cNvPr id="4" name="Content Placeholder 3"/>
          <p:cNvGraphicFramePr>
            <a:graphicFrameLocks noGrp="1"/>
          </p:cNvGraphicFramePr>
          <p:nvPr>
            <p:ph idx="4294967295"/>
          </p:nvPr>
        </p:nvGraphicFramePr>
        <p:xfrm>
          <a:off x="0" y="1631950"/>
          <a:ext cx="9144000" cy="5226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4996" name="TextBox 8"/>
          <p:cNvSpPr txBox="1">
            <a:spLocks noChangeArrowheads="1"/>
          </p:cNvSpPr>
          <p:nvPr/>
        </p:nvSpPr>
        <p:spPr bwMode="auto">
          <a:xfrm>
            <a:off x="1524000" y="4419600"/>
            <a:ext cx="4343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a:buFont typeface="Arial" charset="0"/>
              <a:buChar char="•"/>
            </a:pPr>
            <a:r>
              <a:rPr lang="en-US" altLang="zh-CN" sz="4000" dirty="0">
                <a:latin typeface="Calibri" pitchFamily="34" charset="0"/>
              </a:rPr>
              <a:t>200-239 mg/</a:t>
            </a:r>
            <a:r>
              <a:rPr lang="en-US" altLang="zh-CN" sz="4000" dirty="0" err="1">
                <a:latin typeface="Calibri" pitchFamily="34" charset="0"/>
              </a:rPr>
              <a:t>dL</a:t>
            </a:r>
            <a:endParaRPr lang="en-US" altLang="zh-CN" sz="4000" dirty="0">
              <a:latin typeface="Calibri" pitchFamily="34" charset="0"/>
            </a:endParaRPr>
          </a:p>
        </p:txBody>
      </p:sp>
    </p:spTree>
    <p:extLst>
      <p:ext uri="{BB962C8B-B14F-4D97-AF65-F5344CB8AC3E}">
        <p14:creationId xmlns:p14="http://schemas.microsoft.com/office/powerpoint/2010/main" val="421000043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idx="4294967295"/>
          </p:nvPr>
        </p:nvSpPr>
        <p:spPr>
          <a:xfrm>
            <a:off x="0" y="381000"/>
            <a:ext cx="8229600" cy="993775"/>
          </a:xfrm>
        </p:spPr>
        <p:txBody>
          <a:bodyPr/>
          <a:lstStyle/>
          <a:p>
            <a:pPr algn="ctr"/>
            <a:r>
              <a:rPr lang="en-US" altLang="zh-CN" sz="3600" b="1" dirty="0">
                <a:latin typeface="Times New Roman" pitchFamily="18" charset="0"/>
              </a:rPr>
              <a:t>HDL Cholesterol</a:t>
            </a:r>
          </a:p>
        </p:txBody>
      </p:sp>
      <p:graphicFrame>
        <p:nvGraphicFramePr>
          <p:cNvPr id="4" name="Content Placeholder 3"/>
          <p:cNvGraphicFramePr>
            <a:graphicFrameLocks noGrp="1"/>
          </p:cNvGraphicFramePr>
          <p:nvPr>
            <p:ph idx="4294967295"/>
          </p:nvPr>
        </p:nvGraphicFramePr>
        <p:xfrm>
          <a:off x="0" y="1600200"/>
          <a:ext cx="9144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250333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idx="4294967295"/>
          </p:nvPr>
        </p:nvSpPr>
        <p:spPr>
          <a:xfrm>
            <a:off x="0" y="0"/>
            <a:ext cx="8229600" cy="850900"/>
          </a:xfrm>
        </p:spPr>
        <p:txBody>
          <a:bodyPr/>
          <a:lstStyle/>
          <a:p>
            <a:pPr algn="ctr"/>
            <a:r>
              <a:rPr lang="en-US" altLang="zh-CN" sz="3200" b="1" dirty="0">
                <a:latin typeface="Times New Roman" pitchFamily="18" charset="0"/>
              </a:rPr>
              <a:t>LDL Cholesterol</a:t>
            </a:r>
          </a:p>
        </p:txBody>
      </p:sp>
      <p:graphicFrame>
        <p:nvGraphicFramePr>
          <p:cNvPr id="4" name="Content Placeholder 3"/>
          <p:cNvGraphicFramePr>
            <a:graphicFrameLocks noGrp="1"/>
          </p:cNvGraphicFramePr>
          <p:nvPr>
            <p:ph idx="4294967295"/>
          </p:nvPr>
        </p:nvGraphicFramePr>
        <p:xfrm>
          <a:off x="0" y="762000"/>
          <a:ext cx="91440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8470060"/>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9601200" cy="5105400"/>
          </a:xfrm>
        </p:spPr>
        <p:txBody>
          <a:bodyPr>
            <a:normAutofit fontScale="85000" lnSpcReduction="20000"/>
          </a:bodyPr>
          <a:lstStyle/>
          <a:p>
            <a:pPr lvl="1" algn="ctr">
              <a:lnSpc>
                <a:spcPct val="90000"/>
              </a:lnSpc>
            </a:pPr>
            <a:r>
              <a:rPr lang="en-US" sz="4200" b="1" dirty="0">
                <a:solidFill>
                  <a:srgbClr val="C00000"/>
                </a:solidFill>
              </a:rPr>
              <a:t>Cholesterol </a:t>
            </a:r>
            <a:r>
              <a:rPr lang="en-US" sz="4200" b="1" dirty="0" smtClean="0">
                <a:solidFill>
                  <a:srgbClr val="C00000"/>
                </a:solidFill>
              </a:rPr>
              <a:t>Levels of:</a:t>
            </a:r>
          </a:p>
          <a:p>
            <a:pPr marL="457200" lvl="1" indent="0" algn="ctr">
              <a:lnSpc>
                <a:spcPct val="90000"/>
              </a:lnSpc>
              <a:buNone/>
            </a:pPr>
            <a:endParaRPr lang="en-US" sz="4200" b="1" dirty="0" smtClean="0">
              <a:solidFill>
                <a:srgbClr val="C00000"/>
              </a:solidFill>
            </a:endParaRPr>
          </a:p>
          <a:p>
            <a:pPr lvl="1">
              <a:lnSpc>
                <a:spcPct val="90000"/>
              </a:lnSpc>
            </a:pPr>
            <a:r>
              <a:rPr lang="en-US" sz="4200" b="1" dirty="0" smtClean="0">
                <a:solidFill>
                  <a:srgbClr val="0070C0"/>
                </a:solidFill>
              </a:rPr>
              <a:t>Healthy </a:t>
            </a:r>
            <a:r>
              <a:rPr lang="en-US" sz="4200" b="1" dirty="0">
                <a:solidFill>
                  <a:srgbClr val="0070C0"/>
                </a:solidFill>
              </a:rPr>
              <a:t>person = &lt; 200 mg/dl</a:t>
            </a:r>
            <a:r>
              <a:rPr lang="en-US" sz="4200" b="1" dirty="0"/>
              <a:t> </a:t>
            </a:r>
            <a:endParaRPr lang="en-US" sz="4200" b="1" dirty="0" smtClean="0"/>
          </a:p>
          <a:p>
            <a:pPr lvl="1">
              <a:lnSpc>
                <a:spcPct val="90000"/>
              </a:lnSpc>
            </a:pPr>
            <a:endParaRPr lang="en-US" sz="4200" b="1" dirty="0"/>
          </a:p>
          <a:p>
            <a:pPr marL="457200" lvl="1" indent="0">
              <a:lnSpc>
                <a:spcPct val="90000"/>
              </a:lnSpc>
              <a:buNone/>
            </a:pPr>
            <a:endParaRPr lang="en-US" sz="4200" b="1" dirty="0" smtClean="0"/>
          </a:p>
          <a:p>
            <a:pPr lvl="1">
              <a:lnSpc>
                <a:spcPct val="90000"/>
              </a:lnSpc>
            </a:pPr>
            <a:r>
              <a:rPr lang="en-US" sz="4200" b="1" dirty="0"/>
              <a:t>Heterozygous individuals = 300 </a:t>
            </a:r>
            <a:r>
              <a:rPr lang="en-US" sz="4200" b="1" dirty="0" smtClean="0"/>
              <a:t>mg/dl</a:t>
            </a:r>
          </a:p>
          <a:p>
            <a:pPr marL="457200" lvl="1" indent="0">
              <a:lnSpc>
                <a:spcPct val="90000"/>
              </a:lnSpc>
              <a:buNone/>
            </a:pPr>
            <a:r>
              <a:rPr lang="en-US" sz="4200" b="1" dirty="0" smtClean="0"/>
              <a:t> </a:t>
            </a:r>
            <a:endParaRPr lang="en-US" sz="4200" b="1" dirty="0"/>
          </a:p>
          <a:p>
            <a:pPr marL="457200" lvl="1" indent="0">
              <a:lnSpc>
                <a:spcPct val="90000"/>
              </a:lnSpc>
              <a:buNone/>
            </a:pPr>
            <a:endParaRPr lang="en-US" sz="4200" b="1" dirty="0" smtClean="0">
              <a:solidFill>
                <a:srgbClr val="C00000"/>
              </a:solidFill>
            </a:endParaRPr>
          </a:p>
          <a:p>
            <a:pPr lvl="1">
              <a:lnSpc>
                <a:spcPct val="90000"/>
              </a:lnSpc>
            </a:pPr>
            <a:r>
              <a:rPr lang="en-US" sz="4200" b="1" dirty="0" smtClean="0">
                <a:solidFill>
                  <a:srgbClr val="C00000"/>
                </a:solidFill>
              </a:rPr>
              <a:t>Homozygous individuals = </a:t>
            </a:r>
            <a:r>
              <a:rPr lang="en-US" sz="4200" b="1" dirty="0" smtClean="0"/>
              <a:t>680 mg/dl</a:t>
            </a:r>
          </a:p>
          <a:p>
            <a:pPr marL="457200" lvl="1" indent="0">
              <a:lnSpc>
                <a:spcPct val="90000"/>
              </a:lnSpc>
              <a:buNone/>
            </a:pPr>
            <a:r>
              <a:rPr lang="en-US" sz="4200" b="1" dirty="0" smtClean="0"/>
              <a:t> </a:t>
            </a:r>
          </a:p>
          <a:p>
            <a:pPr marL="457200" lvl="1" indent="0">
              <a:lnSpc>
                <a:spcPct val="90000"/>
              </a:lnSpc>
              <a:buNone/>
            </a:pPr>
            <a:endParaRPr lang="en-US" sz="4200" b="1" dirty="0" smtClean="0"/>
          </a:p>
        </p:txBody>
      </p:sp>
    </p:spTree>
    <p:extLst>
      <p:ext uri="{BB962C8B-B14F-4D97-AF65-F5344CB8AC3E}">
        <p14:creationId xmlns:p14="http://schemas.microsoft.com/office/powerpoint/2010/main" val="13890978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3200"/>
            <a:ext cx="8229600" cy="1143000"/>
          </a:xfrm>
        </p:spPr>
        <p:txBody>
          <a:bodyPr>
            <a:noAutofit/>
          </a:bodyPr>
          <a:lstStyle/>
          <a:p>
            <a:r>
              <a:rPr lang="en-US" sz="5400" b="1" dirty="0">
                <a:solidFill>
                  <a:srgbClr val="C00000"/>
                </a:solidFill>
              </a:rPr>
              <a:t>Consequences Of </a:t>
            </a:r>
            <a:r>
              <a:rPr lang="en-US" sz="5400" b="1" dirty="0" smtClean="0">
                <a:solidFill>
                  <a:srgbClr val="C00000"/>
                </a:solidFill>
              </a:rPr>
              <a:t>Dyslipoprotein Metabolism</a:t>
            </a:r>
            <a:endParaRPr lang="en-US" sz="5400" dirty="0"/>
          </a:p>
        </p:txBody>
      </p:sp>
    </p:spTree>
    <p:extLst>
      <p:ext uri="{BB962C8B-B14F-4D97-AF65-F5344CB8AC3E}">
        <p14:creationId xmlns:p14="http://schemas.microsoft.com/office/powerpoint/2010/main" val="42356627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7200" dirty="0" smtClean="0"/>
              <a:t>Fish Eye Disease</a:t>
            </a:r>
          </a:p>
          <a:p>
            <a:r>
              <a:rPr lang="en-US" sz="7200" dirty="0" smtClean="0"/>
              <a:t>Fatty </a:t>
            </a:r>
            <a:r>
              <a:rPr lang="en-US" sz="7200" dirty="0" smtClean="0"/>
              <a:t>Liver</a:t>
            </a:r>
          </a:p>
          <a:p>
            <a:r>
              <a:rPr lang="en-US" sz="7200" dirty="0" smtClean="0"/>
              <a:t>Atherosclerosis and its Complications</a:t>
            </a:r>
          </a:p>
        </p:txBody>
      </p:sp>
    </p:spTree>
    <p:extLst>
      <p:ext uri="{BB962C8B-B14F-4D97-AF65-F5344CB8AC3E}">
        <p14:creationId xmlns:p14="http://schemas.microsoft.com/office/powerpoint/2010/main" val="8248239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Fish Eye Disease</a:t>
            </a:r>
            <a:endParaRPr lang="en-US" b="1" dirty="0"/>
          </a:p>
        </p:txBody>
      </p:sp>
      <p:pic>
        <p:nvPicPr>
          <p:cNvPr id="3" name="Picture 2"/>
          <p:cNvPicPr>
            <a:picLocks noChangeAspect="1"/>
          </p:cNvPicPr>
          <p:nvPr/>
        </p:nvPicPr>
        <p:blipFill>
          <a:blip r:embed="rId2"/>
          <a:stretch>
            <a:fillRect/>
          </a:stretch>
        </p:blipFill>
        <p:spPr>
          <a:xfrm>
            <a:off x="440709" y="1676400"/>
            <a:ext cx="3733800" cy="5010150"/>
          </a:xfrm>
          <a:prstGeom prst="rect">
            <a:avLst/>
          </a:prstGeom>
        </p:spPr>
      </p:pic>
      <p:pic>
        <p:nvPicPr>
          <p:cNvPr id="4" name="Picture 3"/>
          <p:cNvPicPr>
            <a:picLocks noChangeAspect="1"/>
          </p:cNvPicPr>
          <p:nvPr/>
        </p:nvPicPr>
        <p:blipFill>
          <a:blip r:embed="rId3"/>
          <a:stretch>
            <a:fillRect/>
          </a:stretch>
        </p:blipFill>
        <p:spPr>
          <a:xfrm>
            <a:off x="4343400" y="1676400"/>
            <a:ext cx="3705225" cy="5010150"/>
          </a:xfrm>
          <a:prstGeom prst="rect">
            <a:avLst/>
          </a:prstGeom>
        </p:spPr>
      </p:pic>
    </p:spTree>
    <p:extLst>
      <p:ext uri="{BB962C8B-B14F-4D97-AF65-F5344CB8AC3E}">
        <p14:creationId xmlns:p14="http://schemas.microsoft.com/office/powerpoint/2010/main" val="30147048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1.bp.blogspot.com/_Ry9kRyd7QYc/TM5CcPhc5iI/AAAAAAAABMU/WaIJuxE_mpQ/s1600/fish+ey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91600" cy="655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789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95600"/>
            <a:ext cx="8229600" cy="1143000"/>
          </a:xfrm>
        </p:spPr>
        <p:txBody>
          <a:bodyPr>
            <a:normAutofit/>
          </a:bodyPr>
          <a:lstStyle/>
          <a:p>
            <a:r>
              <a:rPr lang="en-US" sz="6000" b="1" dirty="0" smtClean="0"/>
              <a:t>Fatty Liver</a:t>
            </a:r>
            <a:endParaRPr lang="en-US" sz="6000" b="1" dirty="0"/>
          </a:p>
        </p:txBody>
      </p:sp>
    </p:spTree>
    <p:extLst>
      <p:ext uri="{BB962C8B-B14F-4D97-AF65-F5344CB8AC3E}">
        <p14:creationId xmlns:p14="http://schemas.microsoft.com/office/powerpoint/2010/main" val="3121951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b="1" dirty="0">
                <a:solidFill>
                  <a:srgbClr val="C00000"/>
                </a:solidFill>
              </a:rPr>
              <a:t>Dyslipoproteinemias/ Dyslipidemias</a:t>
            </a:r>
            <a:endParaRPr lang="en-US" b="1" dirty="0">
              <a:solidFill>
                <a:srgbClr val="C00000"/>
              </a:solidFill>
            </a:endParaRPr>
          </a:p>
        </p:txBody>
      </p:sp>
      <p:sp>
        <p:nvSpPr>
          <p:cNvPr id="3" name="Content Placeholder 2"/>
          <p:cNvSpPr>
            <a:spLocks noGrp="1"/>
          </p:cNvSpPr>
          <p:nvPr>
            <p:ph idx="1"/>
          </p:nvPr>
        </p:nvSpPr>
        <p:spPr>
          <a:xfrm>
            <a:off x="228600" y="1600200"/>
            <a:ext cx="8458200" cy="4876800"/>
          </a:xfrm>
        </p:spPr>
        <p:txBody>
          <a:bodyPr>
            <a:noAutofit/>
          </a:bodyPr>
          <a:lstStyle/>
          <a:p>
            <a:pPr>
              <a:defRPr/>
            </a:pPr>
            <a:r>
              <a:rPr lang="en-US" sz="3600" b="1" dirty="0"/>
              <a:t>Dyslipoproteinemias</a:t>
            </a:r>
            <a:r>
              <a:rPr lang="en-US" sz="3600" b="1" dirty="0">
                <a:solidFill>
                  <a:srgbClr val="C00000"/>
                </a:solidFill>
              </a:rPr>
              <a:t> </a:t>
            </a:r>
            <a:r>
              <a:rPr lang="en-US" sz="3600" dirty="0" smtClean="0"/>
              <a:t>can </a:t>
            </a:r>
            <a:r>
              <a:rPr lang="en-US" sz="3600" dirty="0" smtClean="0"/>
              <a:t>be subdivided into two major categories 	</a:t>
            </a:r>
          </a:p>
          <a:p>
            <a:pPr marL="833438" lvl="1" indent="-514350">
              <a:buFont typeface="+mj-lt"/>
              <a:buAutoNum type="arabicPeriod"/>
              <a:defRPr/>
            </a:pPr>
            <a:r>
              <a:rPr lang="en-US" sz="3600" b="1" dirty="0" smtClean="0">
                <a:solidFill>
                  <a:srgbClr val="C00000"/>
                </a:solidFill>
              </a:rPr>
              <a:t>Hyperlipoproteinemias</a:t>
            </a:r>
          </a:p>
          <a:p>
            <a:pPr marL="987425" lvl="2">
              <a:defRPr/>
            </a:pPr>
            <a:r>
              <a:rPr lang="en-US" sz="3600" dirty="0" smtClean="0"/>
              <a:t>Hypercholesterolemia</a:t>
            </a:r>
          </a:p>
          <a:p>
            <a:pPr marL="987425" lvl="2">
              <a:defRPr/>
            </a:pPr>
            <a:r>
              <a:rPr lang="en-US" sz="3600" dirty="0" smtClean="0"/>
              <a:t>Hypertriglyceridemia</a:t>
            </a:r>
          </a:p>
          <a:p>
            <a:pPr marL="987425" lvl="2">
              <a:defRPr/>
            </a:pPr>
            <a:r>
              <a:rPr lang="en-US" sz="3600" dirty="0" smtClean="0"/>
              <a:t>Combined Hyperlipoproteinemia</a:t>
            </a:r>
          </a:p>
          <a:p>
            <a:pPr marL="833438" lvl="1" indent="-514350">
              <a:buFont typeface="+mj-lt"/>
              <a:buAutoNum type="arabicPeriod"/>
              <a:defRPr/>
            </a:pPr>
            <a:r>
              <a:rPr lang="en-US" sz="3600" b="1" dirty="0" smtClean="0">
                <a:solidFill>
                  <a:srgbClr val="C00000"/>
                </a:solidFill>
              </a:rPr>
              <a:t>Hypolipoproteinemias</a:t>
            </a:r>
          </a:p>
          <a:p>
            <a:endParaRPr lang="en-US" sz="3600" dirty="0"/>
          </a:p>
        </p:txBody>
      </p:sp>
    </p:spTree>
    <p:extLst>
      <p:ext uri="{BB962C8B-B14F-4D97-AF65-F5344CB8AC3E}">
        <p14:creationId xmlns:p14="http://schemas.microsoft.com/office/powerpoint/2010/main" val="42860398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95600"/>
            <a:ext cx="8229600" cy="1143000"/>
          </a:xfrm>
        </p:spPr>
        <p:txBody>
          <a:bodyPr/>
          <a:lstStyle/>
          <a:p>
            <a:r>
              <a:rPr lang="en-US" b="1" dirty="0" smtClean="0"/>
              <a:t>Role Of Liver In Lipid Metabolism </a:t>
            </a:r>
            <a:endParaRPr lang="en-US" b="1" dirty="0"/>
          </a:p>
        </p:txBody>
      </p:sp>
    </p:spTree>
    <p:extLst>
      <p:ext uri="{BB962C8B-B14F-4D97-AF65-F5344CB8AC3E}">
        <p14:creationId xmlns:p14="http://schemas.microsoft.com/office/powerpoint/2010/main" val="13779668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066800"/>
            <a:ext cx="8686800" cy="5257800"/>
          </a:xfrm>
        </p:spPr>
        <p:txBody>
          <a:bodyPr>
            <a:normAutofit/>
          </a:bodyPr>
          <a:lstStyle/>
          <a:p>
            <a:r>
              <a:rPr lang="en-US" sz="4400" b="1" dirty="0" smtClean="0">
                <a:solidFill>
                  <a:srgbClr val="C00000"/>
                </a:solidFill>
              </a:rPr>
              <a:t>Liver is the Biochemical Factory of Human Body.</a:t>
            </a:r>
          </a:p>
          <a:p>
            <a:r>
              <a:rPr lang="en-US" sz="4400" dirty="0" smtClean="0"/>
              <a:t>Liver plays an </a:t>
            </a:r>
            <a:r>
              <a:rPr lang="en-US" sz="4400" b="1" dirty="0" smtClean="0"/>
              <a:t>important role in Lipid metabolism.</a:t>
            </a:r>
          </a:p>
          <a:p>
            <a:r>
              <a:rPr lang="en-US" sz="4400" dirty="0" smtClean="0"/>
              <a:t>Major </a:t>
            </a:r>
            <a:r>
              <a:rPr lang="en-US" sz="4400" b="1" dirty="0" smtClean="0">
                <a:solidFill>
                  <a:srgbClr val="C00000"/>
                </a:solidFill>
              </a:rPr>
              <a:t>pathways of Lipid metabolism are efficiently carried out in Liver.</a:t>
            </a:r>
          </a:p>
          <a:p>
            <a:endParaRPr lang="en-US" sz="4400" dirty="0"/>
          </a:p>
        </p:txBody>
      </p:sp>
    </p:spTree>
    <p:extLst>
      <p:ext uri="{BB962C8B-B14F-4D97-AF65-F5344CB8AC3E}">
        <p14:creationId xmlns:p14="http://schemas.microsoft.com/office/powerpoint/2010/main" val="8953645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76600"/>
            <a:ext cx="8229600" cy="1143000"/>
          </a:xfrm>
        </p:spPr>
        <p:txBody>
          <a:bodyPr>
            <a:noAutofit/>
          </a:bodyPr>
          <a:lstStyle/>
          <a:p>
            <a:pPr algn="ctr"/>
            <a:r>
              <a:rPr lang="en-US" sz="6000" b="1" dirty="0" smtClean="0"/>
              <a:t>Lipid Metabolism </a:t>
            </a:r>
            <a:br>
              <a:rPr lang="en-US" sz="6000" b="1" dirty="0" smtClean="0"/>
            </a:br>
            <a:r>
              <a:rPr lang="en-US" sz="6000" b="1" dirty="0" smtClean="0"/>
              <a:t>At Liver</a:t>
            </a:r>
            <a:br>
              <a:rPr lang="en-US" sz="6000" b="1" dirty="0" smtClean="0"/>
            </a:br>
            <a:r>
              <a:rPr lang="en-US" sz="6000" b="1" dirty="0" smtClean="0"/>
              <a:t>In Well Fed Condition </a:t>
            </a:r>
            <a:endParaRPr lang="en-US" sz="6000" dirty="0"/>
          </a:p>
        </p:txBody>
      </p:sp>
    </p:spTree>
    <p:extLst>
      <p:ext uri="{BB962C8B-B14F-4D97-AF65-F5344CB8AC3E}">
        <p14:creationId xmlns:p14="http://schemas.microsoft.com/office/powerpoint/2010/main" val="444790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Autofit/>
          </a:bodyPr>
          <a:lstStyle/>
          <a:p>
            <a:r>
              <a:rPr lang="en-US" sz="3600" dirty="0" smtClean="0"/>
              <a:t>Liver in well fed condition efficiently carries out various metabolic pathways of Lipid Metabolism.</a:t>
            </a:r>
          </a:p>
          <a:p>
            <a:pPr lvl="1"/>
            <a:r>
              <a:rPr lang="en-US" sz="3600" b="1" dirty="0" smtClean="0"/>
              <a:t>De Novo biosynthesis of Fatty acids</a:t>
            </a:r>
          </a:p>
          <a:p>
            <a:pPr lvl="1"/>
            <a:r>
              <a:rPr lang="en-US" sz="3600" b="1" dirty="0" smtClean="0"/>
              <a:t>Triacylglycerol Biosynthesis</a:t>
            </a:r>
          </a:p>
          <a:p>
            <a:pPr lvl="1"/>
            <a:r>
              <a:rPr lang="en-US" sz="3600" b="1" dirty="0" smtClean="0"/>
              <a:t>Cholesterol Biosynthesis</a:t>
            </a:r>
          </a:p>
          <a:p>
            <a:pPr lvl="1"/>
            <a:r>
              <a:rPr lang="en-US" sz="3600" b="1" dirty="0" smtClean="0"/>
              <a:t>Phospholipid Biosynthesis</a:t>
            </a:r>
          </a:p>
          <a:p>
            <a:pPr lvl="1"/>
            <a:r>
              <a:rPr lang="en-US" sz="3600" b="1" dirty="0" smtClean="0"/>
              <a:t>Glycolipid Biosynthesis</a:t>
            </a:r>
          </a:p>
          <a:p>
            <a:pPr lvl="1"/>
            <a:r>
              <a:rPr lang="en-US" sz="3600" b="1" dirty="0" smtClean="0"/>
              <a:t>VLDL Biosynthesis </a:t>
            </a:r>
            <a:endParaRPr lang="en-US" sz="3600" b="1" dirty="0"/>
          </a:p>
        </p:txBody>
      </p:sp>
    </p:spTree>
    <p:extLst>
      <p:ext uri="{BB962C8B-B14F-4D97-AF65-F5344CB8AC3E}">
        <p14:creationId xmlns:p14="http://schemas.microsoft.com/office/powerpoint/2010/main" val="22472156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0"/>
            <a:ext cx="8229600" cy="1143000"/>
          </a:xfrm>
        </p:spPr>
        <p:txBody>
          <a:bodyPr>
            <a:noAutofit/>
          </a:bodyPr>
          <a:lstStyle/>
          <a:p>
            <a:r>
              <a:rPr lang="en-US" sz="5400" b="1" dirty="0" smtClean="0"/>
              <a:t>Lipid Metabolism </a:t>
            </a:r>
            <a:r>
              <a:rPr lang="en-US" sz="5400" b="1" dirty="0"/>
              <a:t/>
            </a:r>
            <a:br>
              <a:rPr lang="en-US" sz="5400" b="1" dirty="0"/>
            </a:br>
            <a:r>
              <a:rPr lang="en-US" sz="5400" b="1" dirty="0" smtClean="0"/>
              <a:t> At Liver</a:t>
            </a:r>
            <a:br>
              <a:rPr lang="en-US" sz="5400" b="1" dirty="0" smtClean="0"/>
            </a:br>
            <a:r>
              <a:rPr lang="en-US" sz="5400" b="1" dirty="0" smtClean="0"/>
              <a:t>In Emergency Condition </a:t>
            </a:r>
            <a:endParaRPr lang="en-US" sz="5400" dirty="0"/>
          </a:p>
        </p:txBody>
      </p:sp>
    </p:spTree>
    <p:extLst>
      <p:ext uri="{BB962C8B-B14F-4D97-AF65-F5344CB8AC3E}">
        <p14:creationId xmlns:p14="http://schemas.microsoft.com/office/powerpoint/2010/main" val="24010083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991600" cy="6553200"/>
          </a:xfrm>
        </p:spPr>
        <p:txBody>
          <a:bodyPr>
            <a:noAutofit/>
          </a:bodyPr>
          <a:lstStyle/>
          <a:p>
            <a:r>
              <a:rPr lang="en-US" sz="4400" b="1" dirty="0" smtClean="0">
                <a:solidFill>
                  <a:srgbClr val="C00000"/>
                </a:solidFill>
              </a:rPr>
              <a:t>Liver in emergency condition </a:t>
            </a:r>
            <a:r>
              <a:rPr lang="en-US" sz="4400" dirty="0"/>
              <a:t>c</a:t>
            </a:r>
            <a:r>
              <a:rPr lang="en-US" sz="4400" dirty="0" smtClean="0"/>
              <a:t>arries following metabolic pathways of Lipid metabolism efficiently:</a:t>
            </a:r>
          </a:p>
          <a:p>
            <a:pPr lvl="1"/>
            <a:r>
              <a:rPr lang="en-US" sz="4400" b="1" dirty="0" smtClean="0"/>
              <a:t>Beta Oxidation of Fatty acids</a:t>
            </a:r>
          </a:p>
          <a:p>
            <a:pPr lvl="1"/>
            <a:r>
              <a:rPr lang="en-US" sz="4400" b="1" dirty="0" smtClean="0"/>
              <a:t>Ketogenesis </a:t>
            </a:r>
          </a:p>
          <a:p>
            <a:pPr lvl="1"/>
            <a:r>
              <a:rPr lang="en-US" sz="4400" b="1" dirty="0" smtClean="0"/>
              <a:t>Bile Acid and Bile Salt </a:t>
            </a:r>
            <a:r>
              <a:rPr lang="en-US" sz="4400" dirty="0" smtClean="0"/>
              <a:t>Formation</a:t>
            </a:r>
            <a:endParaRPr lang="en-US" sz="4400" dirty="0"/>
          </a:p>
        </p:txBody>
      </p:sp>
    </p:spTree>
    <p:extLst>
      <p:ext uri="{BB962C8B-B14F-4D97-AF65-F5344CB8AC3E}">
        <p14:creationId xmlns:p14="http://schemas.microsoft.com/office/powerpoint/2010/main" val="10440430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143000"/>
            <a:ext cx="8839200" cy="5181600"/>
          </a:xfrm>
        </p:spPr>
        <p:txBody>
          <a:bodyPr>
            <a:noAutofit/>
          </a:bodyPr>
          <a:lstStyle/>
          <a:p>
            <a:r>
              <a:rPr lang="en-US" sz="4800" dirty="0" smtClean="0"/>
              <a:t>Though </a:t>
            </a:r>
            <a:r>
              <a:rPr lang="en-US" sz="4800" b="1" dirty="0" smtClean="0"/>
              <a:t>Liver </a:t>
            </a:r>
            <a:r>
              <a:rPr lang="en-US" sz="4800" b="1" dirty="0" smtClean="0"/>
              <a:t>is </a:t>
            </a:r>
            <a:r>
              <a:rPr lang="en-US" sz="4800" b="1" dirty="0" smtClean="0"/>
              <a:t>predominant site for Lipid biosynthesis.</a:t>
            </a:r>
          </a:p>
          <a:p>
            <a:pPr marL="0" indent="0">
              <a:buNone/>
            </a:pPr>
            <a:endParaRPr lang="en-US" sz="4800" dirty="0" smtClean="0"/>
          </a:p>
          <a:p>
            <a:r>
              <a:rPr lang="en-US" sz="4800" b="1" dirty="0" smtClean="0">
                <a:solidFill>
                  <a:srgbClr val="C00000"/>
                </a:solidFill>
              </a:rPr>
              <a:t>Liver is not the storage organ for Lipids.</a:t>
            </a:r>
          </a:p>
        </p:txBody>
      </p:sp>
    </p:spTree>
    <p:extLst>
      <p:ext uri="{BB962C8B-B14F-4D97-AF65-F5344CB8AC3E}">
        <p14:creationId xmlns:p14="http://schemas.microsoft.com/office/powerpoint/2010/main" val="30130893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9296400" cy="4525963"/>
          </a:xfrm>
        </p:spPr>
        <p:txBody>
          <a:bodyPr/>
          <a:lstStyle/>
          <a:p>
            <a:r>
              <a:rPr lang="en-US" sz="6000" dirty="0" smtClean="0"/>
              <a:t>Normally </a:t>
            </a:r>
            <a:r>
              <a:rPr lang="en-US" sz="6000" b="1" dirty="0" smtClean="0">
                <a:solidFill>
                  <a:srgbClr val="C00000"/>
                </a:solidFill>
              </a:rPr>
              <a:t>3-5% of Lipids are present in Hepatocytes.</a:t>
            </a:r>
          </a:p>
          <a:p>
            <a:endParaRPr lang="en-US" dirty="0"/>
          </a:p>
        </p:txBody>
      </p:sp>
    </p:spTree>
    <p:extLst>
      <p:ext uri="{BB962C8B-B14F-4D97-AF65-F5344CB8AC3E}">
        <p14:creationId xmlns:p14="http://schemas.microsoft.com/office/powerpoint/2010/main" val="21722708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8991600" cy="4953000"/>
          </a:xfrm>
        </p:spPr>
        <p:txBody>
          <a:bodyPr>
            <a:normAutofit/>
          </a:bodyPr>
          <a:lstStyle/>
          <a:p>
            <a:r>
              <a:rPr lang="en-US" sz="5400" b="1" dirty="0"/>
              <a:t>E</a:t>
            </a:r>
            <a:r>
              <a:rPr lang="en-US" sz="5400" b="1" dirty="0" smtClean="0"/>
              <a:t>ndogenously </a:t>
            </a:r>
            <a:r>
              <a:rPr lang="en-US" sz="5400" b="1" dirty="0"/>
              <a:t>biosynthesized Lipids </a:t>
            </a:r>
            <a:r>
              <a:rPr lang="en-US" sz="5400" b="1" dirty="0" smtClean="0"/>
              <a:t>in Liver are</a:t>
            </a:r>
          </a:p>
          <a:p>
            <a:pPr marL="0" indent="0">
              <a:buNone/>
            </a:pPr>
            <a:endParaRPr lang="en-US" sz="5400" b="1" dirty="0" smtClean="0"/>
          </a:p>
          <a:p>
            <a:r>
              <a:rPr lang="en-US" sz="5400" dirty="0" smtClean="0"/>
              <a:t>Mobilized </a:t>
            </a:r>
            <a:r>
              <a:rPr lang="en-US" sz="5400" dirty="0"/>
              <a:t>out </a:t>
            </a:r>
            <a:r>
              <a:rPr lang="en-US" sz="5400" dirty="0" smtClean="0"/>
              <a:t>in the </a:t>
            </a:r>
            <a:r>
              <a:rPr lang="en-US" sz="5400" b="1" dirty="0">
                <a:solidFill>
                  <a:srgbClr val="C00000"/>
                </a:solidFill>
              </a:rPr>
              <a:t>form of VLDL molecule.</a:t>
            </a:r>
          </a:p>
          <a:p>
            <a:endParaRPr lang="en-US" sz="5400" dirty="0"/>
          </a:p>
        </p:txBody>
      </p:sp>
    </p:spTree>
    <p:extLst>
      <p:ext uri="{BB962C8B-B14F-4D97-AF65-F5344CB8AC3E}">
        <p14:creationId xmlns:p14="http://schemas.microsoft.com/office/powerpoint/2010/main" val="37106655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305800" cy="4800600"/>
          </a:xfrm>
        </p:spPr>
        <p:txBody>
          <a:bodyPr>
            <a:normAutofit/>
          </a:bodyPr>
          <a:lstStyle/>
          <a:p>
            <a:r>
              <a:rPr lang="en-US" sz="5400" b="1" dirty="0" smtClean="0"/>
              <a:t>Efficient formation of VLDL in Liver</a:t>
            </a:r>
            <a:endParaRPr lang="en-US" sz="5400" dirty="0" smtClean="0"/>
          </a:p>
          <a:p>
            <a:r>
              <a:rPr lang="en-US" sz="5400" b="1" dirty="0" smtClean="0">
                <a:solidFill>
                  <a:srgbClr val="C00000"/>
                </a:solidFill>
              </a:rPr>
              <a:t>Does</a:t>
            </a:r>
            <a:r>
              <a:rPr lang="en-US" sz="5400" dirty="0" smtClean="0"/>
              <a:t> </a:t>
            </a:r>
            <a:r>
              <a:rPr lang="en-US" sz="5400" b="1" dirty="0" smtClean="0">
                <a:solidFill>
                  <a:srgbClr val="C00000"/>
                </a:solidFill>
              </a:rPr>
              <a:t>not allow the excess of Lipids to remain in Liver tissue.</a:t>
            </a:r>
          </a:p>
          <a:p>
            <a:endParaRPr lang="en-US" sz="5400" dirty="0"/>
          </a:p>
        </p:txBody>
      </p:sp>
    </p:spTree>
    <p:extLst>
      <p:ext uri="{BB962C8B-B14F-4D97-AF65-F5344CB8AC3E}">
        <p14:creationId xmlns:p14="http://schemas.microsoft.com/office/powerpoint/2010/main" val="2997383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Hyperlipoproteinemia</a:t>
            </a:r>
            <a:endParaRPr lang="en-US" b="1" dirty="0"/>
          </a:p>
        </p:txBody>
      </p:sp>
      <p:sp>
        <p:nvSpPr>
          <p:cNvPr id="3" name="Content Placeholder 2"/>
          <p:cNvSpPr>
            <a:spLocks noGrp="1"/>
          </p:cNvSpPr>
          <p:nvPr>
            <p:ph idx="1"/>
          </p:nvPr>
        </p:nvSpPr>
        <p:spPr/>
        <p:txBody>
          <a:bodyPr>
            <a:normAutofit fontScale="92500" lnSpcReduction="10000"/>
          </a:bodyPr>
          <a:lstStyle/>
          <a:p>
            <a:r>
              <a:rPr lang="en-US" sz="5400" dirty="0" smtClean="0"/>
              <a:t>Hyperlipoproteinemia  </a:t>
            </a:r>
            <a:r>
              <a:rPr lang="en-US" sz="5400" dirty="0" smtClean="0"/>
              <a:t>is an</a:t>
            </a:r>
            <a:r>
              <a:rPr lang="en-US" sz="5400" dirty="0" smtClean="0"/>
              <a:t>  </a:t>
            </a:r>
            <a:r>
              <a:rPr lang="en-US" sz="5400" b="1" dirty="0" smtClean="0">
                <a:solidFill>
                  <a:srgbClr val="FF0000"/>
                </a:solidFill>
              </a:rPr>
              <a:t>abnormal </a:t>
            </a:r>
            <a:r>
              <a:rPr lang="en-US" sz="5400" b="1" dirty="0" smtClean="0">
                <a:solidFill>
                  <a:srgbClr val="FF0000"/>
                </a:solidFill>
              </a:rPr>
              <a:t>condition</a:t>
            </a:r>
            <a:endParaRPr lang="en-US" sz="5400" b="1" dirty="0" smtClean="0">
              <a:solidFill>
                <a:srgbClr val="FF0000"/>
              </a:solidFill>
            </a:endParaRPr>
          </a:p>
          <a:p>
            <a:pPr marL="0" indent="0">
              <a:buNone/>
            </a:pPr>
            <a:endParaRPr lang="en-US" sz="5400" b="1" dirty="0" smtClean="0">
              <a:solidFill>
                <a:srgbClr val="FF0000"/>
              </a:solidFill>
            </a:endParaRPr>
          </a:p>
          <a:p>
            <a:r>
              <a:rPr lang="en-US" sz="5400" dirty="0" smtClean="0"/>
              <a:t>With </a:t>
            </a:r>
            <a:r>
              <a:rPr lang="en-US" sz="5400" dirty="0" smtClean="0"/>
              <a:t>an </a:t>
            </a:r>
            <a:r>
              <a:rPr lang="en-US" sz="5400" b="1" dirty="0" smtClean="0">
                <a:solidFill>
                  <a:srgbClr val="C00000"/>
                </a:solidFill>
              </a:rPr>
              <a:t>increased abnormal levels </a:t>
            </a:r>
            <a:r>
              <a:rPr lang="en-US" sz="5400" b="1" dirty="0" smtClean="0">
                <a:solidFill>
                  <a:srgbClr val="C00000"/>
                </a:solidFill>
              </a:rPr>
              <a:t>of circulating Lipoproteins </a:t>
            </a:r>
            <a:r>
              <a:rPr lang="en-US" sz="5400" dirty="0" smtClean="0">
                <a:solidFill>
                  <a:srgbClr val="C00000"/>
                </a:solidFill>
              </a:rPr>
              <a:t>in </a:t>
            </a:r>
            <a:r>
              <a:rPr lang="en-US" sz="5400" b="1" dirty="0" smtClean="0">
                <a:solidFill>
                  <a:srgbClr val="C00000"/>
                </a:solidFill>
              </a:rPr>
              <a:t>blood</a:t>
            </a:r>
            <a:r>
              <a:rPr lang="en-US" sz="5400" dirty="0" smtClean="0"/>
              <a:t>.</a:t>
            </a:r>
          </a:p>
          <a:p>
            <a:endParaRPr lang="en-US" dirty="0" smtClean="0"/>
          </a:p>
          <a:p>
            <a:pPr marL="0" indent="0">
              <a:buNone/>
            </a:pPr>
            <a:endParaRPr lang="en-US" dirty="0"/>
          </a:p>
        </p:txBody>
      </p:sp>
    </p:spTree>
    <p:extLst>
      <p:ext uri="{BB962C8B-B14F-4D97-AF65-F5344CB8AC3E}">
        <p14:creationId xmlns:p14="http://schemas.microsoft.com/office/powerpoint/2010/main" val="36582385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0"/>
            <a:ext cx="9144000" cy="1143000"/>
          </a:xfrm>
        </p:spPr>
        <p:txBody>
          <a:bodyPr>
            <a:noAutofit/>
          </a:bodyPr>
          <a:lstStyle/>
          <a:p>
            <a:r>
              <a:rPr lang="en-US" sz="6000" b="1" dirty="0" smtClean="0">
                <a:solidFill>
                  <a:srgbClr val="C00000"/>
                </a:solidFill>
              </a:rPr>
              <a:t>Fatty Liver/ </a:t>
            </a:r>
            <a:br>
              <a:rPr lang="en-US" sz="6000" b="1" dirty="0" smtClean="0">
                <a:solidFill>
                  <a:srgbClr val="C00000"/>
                </a:solidFill>
              </a:rPr>
            </a:br>
            <a:r>
              <a:rPr lang="en-US" sz="6000" b="1" dirty="0" smtClean="0">
                <a:solidFill>
                  <a:srgbClr val="0070C0"/>
                </a:solidFill>
              </a:rPr>
              <a:t>Fatty Liver Disease</a:t>
            </a:r>
            <a:r>
              <a:rPr lang="en-US" sz="6000" b="1" dirty="0" smtClean="0">
                <a:solidFill>
                  <a:srgbClr val="C00000"/>
                </a:solidFill>
              </a:rPr>
              <a:t>/</a:t>
            </a:r>
            <a:br>
              <a:rPr lang="en-US" sz="6000" b="1" dirty="0" smtClean="0">
                <a:solidFill>
                  <a:srgbClr val="C00000"/>
                </a:solidFill>
              </a:rPr>
            </a:br>
            <a:r>
              <a:rPr lang="en-US" sz="6000" b="1" dirty="0" smtClean="0">
                <a:solidFill>
                  <a:srgbClr val="C00000"/>
                </a:solidFill>
              </a:rPr>
              <a:t>Hepatosteatosis</a:t>
            </a:r>
            <a:endParaRPr lang="en-US" sz="6000" b="1" dirty="0">
              <a:solidFill>
                <a:srgbClr val="C00000"/>
              </a:solidFill>
            </a:endParaRPr>
          </a:p>
        </p:txBody>
      </p:sp>
    </p:spTree>
    <p:extLst>
      <p:ext uri="{BB962C8B-B14F-4D97-AF65-F5344CB8AC3E}">
        <p14:creationId xmlns:p14="http://schemas.microsoft.com/office/powerpoint/2010/main" val="33964427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Fatty Liver?</a:t>
            </a:r>
            <a:endParaRPr lang="en-US" b="1" dirty="0"/>
          </a:p>
        </p:txBody>
      </p:sp>
      <p:sp>
        <p:nvSpPr>
          <p:cNvPr id="3" name="Content Placeholder 2"/>
          <p:cNvSpPr>
            <a:spLocks noGrp="1"/>
          </p:cNvSpPr>
          <p:nvPr>
            <p:ph idx="1"/>
          </p:nvPr>
        </p:nvSpPr>
        <p:spPr>
          <a:xfrm>
            <a:off x="228600" y="1600200"/>
            <a:ext cx="8915400" cy="4525963"/>
          </a:xfrm>
        </p:spPr>
        <p:txBody>
          <a:bodyPr>
            <a:noAutofit/>
          </a:bodyPr>
          <a:lstStyle/>
          <a:p>
            <a:r>
              <a:rPr lang="en-US" sz="4800" b="1" dirty="0">
                <a:solidFill>
                  <a:srgbClr val="C00000"/>
                </a:solidFill>
              </a:rPr>
              <a:t>Fatty Liver </a:t>
            </a:r>
            <a:r>
              <a:rPr lang="en-US" sz="4800" dirty="0"/>
              <a:t>is </a:t>
            </a:r>
            <a:r>
              <a:rPr lang="en-US" sz="4800" b="1" dirty="0"/>
              <a:t>an abnormal condition </a:t>
            </a:r>
          </a:p>
          <a:p>
            <a:pPr>
              <a:buNone/>
            </a:pPr>
            <a:endParaRPr lang="en-US" sz="4800" b="1" dirty="0"/>
          </a:p>
          <a:p>
            <a:r>
              <a:rPr lang="en-US" sz="4800" dirty="0"/>
              <a:t>Where there is </a:t>
            </a:r>
            <a:r>
              <a:rPr lang="en-US" sz="4800" b="1" dirty="0">
                <a:solidFill>
                  <a:srgbClr val="C00000"/>
                </a:solidFill>
              </a:rPr>
              <a:t>more than 5% of Lipids retained in Hepatocytes.</a:t>
            </a:r>
          </a:p>
          <a:p>
            <a:pPr marL="0" indent="0">
              <a:buNone/>
            </a:pPr>
            <a:endParaRPr lang="en-US" sz="4800" dirty="0"/>
          </a:p>
        </p:txBody>
      </p:sp>
    </p:spTree>
    <p:extLst>
      <p:ext uri="{BB962C8B-B14F-4D97-AF65-F5344CB8AC3E}">
        <p14:creationId xmlns:p14="http://schemas.microsoft.com/office/powerpoint/2010/main" val="565250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Fatty Liver Disease?</a:t>
            </a:r>
            <a:endParaRPr lang="en-US" b="1" dirty="0"/>
          </a:p>
        </p:txBody>
      </p:sp>
      <p:sp>
        <p:nvSpPr>
          <p:cNvPr id="3" name="Content Placeholder 2"/>
          <p:cNvSpPr>
            <a:spLocks noGrp="1"/>
          </p:cNvSpPr>
          <p:nvPr>
            <p:ph idx="1"/>
          </p:nvPr>
        </p:nvSpPr>
        <p:spPr>
          <a:xfrm>
            <a:off x="0" y="1600200"/>
            <a:ext cx="8991600" cy="4876800"/>
          </a:xfrm>
        </p:spPr>
        <p:txBody>
          <a:bodyPr>
            <a:normAutofit/>
          </a:bodyPr>
          <a:lstStyle/>
          <a:p>
            <a:r>
              <a:rPr lang="en-US" sz="4000" b="1" dirty="0"/>
              <a:t>F</a:t>
            </a:r>
            <a:r>
              <a:rPr lang="en-US" sz="4000" b="1" dirty="0" smtClean="0"/>
              <a:t>atty Liver </a:t>
            </a:r>
            <a:r>
              <a:rPr lang="en-US" sz="4000" b="1" dirty="0"/>
              <a:t>disease</a:t>
            </a:r>
            <a:r>
              <a:rPr lang="en-US" sz="4000" dirty="0"/>
              <a:t> (</a:t>
            </a:r>
            <a:r>
              <a:rPr lang="en-US" sz="4000" b="1" dirty="0"/>
              <a:t>FLD</a:t>
            </a:r>
            <a:r>
              <a:rPr lang="en-US" sz="4000" dirty="0"/>
              <a:t>), is a </a:t>
            </a:r>
            <a:r>
              <a:rPr lang="en-US" sz="4000" b="1" dirty="0">
                <a:solidFill>
                  <a:srgbClr val="C00000"/>
                </a:solidFill>
              </a:rPr>
              <a:t>reversible </a:t>
            </a:r>
            <a:r>
              <a:rPr lang="en-US" sz="4000" b="1" dirty="0" smtClean="0">
                <a:solidFill>
                  <a:srgbClr val="C00000"/>
                </a:solidFill>
              </a:rPr>
              <a:t>condition of Liver </a:t>
            </a:r>
          </a:p>
          <a:p>
            <a:r>
              <a:rPr lang="en-US" sz="4000" dirty="0" smtClean="0"/>
              <a:t>Wherein </a:t>
            </a:r>
            <a:r>
              <a:rPr lang="en-US" sz="4000" b="1" dirty="0" smtClean="0">
                <a:solidFill>
                  <a:srgbClr val="7030A0"/>
                </a:solidFill>
              </a:rPr>
              <a:t>large</a:t>
            </a:r>
            <a:r>
              <a:rPr lang="en-US" sz="4000" b="1" dirty="0">
                <a:solidFill>
                  <a:srgbClr val="7030A0"/>
                </a:solidFill>
              </a:rPr>
              <a:t> </a:t>
            </a:r>
            <a:r>
              <a:rPr lang="en-US" sz="4000" b="1" dirty="0" smtClean="0">
                <a:solidFill>
                  <a:srgbClr val="7030A0"/>
                </a:solidFill>
              </a:rPr>
              <a:t>vacuoles</a:t>
            </a:r>
            <a:r>
              <a:rPr lang="en-US" sz="4000" b="1" dirty="0">
                <a:solidFill>
                  <a:srgbClr val="7030A0"/>
                </a:solidFill>
              </a:rPr>
              <a:t> of </a:t>
            </a:r>
            <a:r>
              <a:rPr lang="en-US" sz="4000" b="1" dirty="0" smtClean="0">
                <a:solidFill>
                  <a:srgbClr val="7030A0"/>
                </a:solidFill>
              </a:rPr>
              <a:t>Lipids </a:t>
            </a:r>
            <a:r>
              <a:rPr lang="en-US" sz="4000" b="1" dirty="0">
                <a:solidFill>
                  <a:srgbClr val="7030A0"/>
                </a:solidFill>
              </a:rPr>
              <a:t>accumulate in </a:t>
            </a:r>
            <a:r>
              <a:rPr lang="en-US" sz="4000" b="1" dirty="0" smtClean="0">
                <a:solidFill>
                  <a:srgbClr val="7030A0"/>
                </a:solidFill>
              </a:rPr>
              <a:t>Liver cells</a:t>
            </a:r>
            <a:r>
              <a:rPr lang="en-US" sz="4000" b="1" dirty="0">
                <a:solidFill>
                  <a:srgbClr val="7030A0"/>
                </a:solidFill>
              </a:rPr>
              <a:t> </a:t>
            </a:r>
            <a:endParaRPr lang="en-US" sz="4000" b="1" dirty="0" smtClean="0">
              <a:solidFill>
                <a:srgbClr val="7030A0"/>
              </a:solidFill>
            </a:endParaRPr>
          </a:p>
          <a:p>
            <a:r>
              <a:rPr lang="en-US" sz="4000" dirty="0" smtClean="0"/>
              <a:t>Via </a:t>
            </a:r>
            <a:r>
              <a:rPr lang="en-US" sz="4000" dirty="0"/>
              <a:t>the process </a:t>
            </a:r>
            <a:r>
              <a:rPr lang="en-US" sz="4000" dirty="0" smtClean="0"/>
              <a:t>of </a:t>
            </a:r>
            <a:r>
              <a:rPr lang="en-US" sz="4000" b="1" dirty="0" smtClean="0">
                <a:solidFill>
                  <a:srgbClr val="FF0000"/>
                </a:solidFill>
              </a:rPr>
              <a:t>Steatosis</a:t>
            </a:r>
            <a:r>
              <a:rPr lang="en-US" sz="4000" b="1" dirty="0">
                <a:solidFill>
                  <a:srgbClr val="FF0000"/>
                </a:solidFill>
              </a:rPr>
              <a:t> </a:t>
            </a:r>
            <a:r>
              <a:rPr lang="en-US" sz="4000" dirty="0" smtClean="0"/>
              <a:t>(</a:t>
            </a:r>
            <a:r>
              <a:rPr lang="en-US" sz="4000" dirty="0"/>
              <a:t>A</a:t>
            </a:r>
            <a:r>
              <a:rPr lang="en-US" sz="4000" dirty="0" smtClean="0"/>
              <a:t>bnormal </a:t>
            </a:r>
            <a:r>
              <a:rPr lang="en-US" sz="4000" dirty="0"/>
              <a:t>retention of </a:t>
            </a:r>
            <a:r>
              <a:rPr lang="en-US" sz="4000" dirty="0" smtClean="0"/>
              <a:t>Lipids within </a:t>
            </a:r>
            <a:r>
              <a:rPr lang="en-US" sz="4000" dirty="0"/>
              <a:t>a cell)</a:t>
            </a:r>
          </a:p>
        </p:txBody>
      </p:sp>
    </p:spTree>
    <p:extLst>
      <p:ext uri="{BB962C8B-B14F-4D97-AF65-F5344CB8AC3E}">
        <p14:creationId xmlns:p14="http://schemas.microsoft.com/office/powerpoint/2010/main" val="26193322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Steatohepatitis ?</a:t>
            </a:r>
            <a:endParaRPr lang="en-US" b="1" dirty="0"/>
          </a:p>
        </p:txBody>
      </p:sp>
      <p:sp>
        <p:nvSpPr>
          <p:cNvPr id="3" name="Content Placeholder 2"/>
          <p:cNvSpPr>
            <a:spLocks noGrp="1"/>
          </p:cNvSpPr>
          <p:nvPr>
            <p:ph idx="1"/>
          </p:nvPr>
        </p:nvSpPr>
        <p:spPr>
          <a:xfrm>
            <a:off x="0" y="1600200"/>
            <a:ext cx="9144000" cy="4876800"/>
          </a:xfrm>
        </p:spPr>
        <p:txBody>
          <a:bodyPr>
            <a:normAutofit fontScale="92500"/>
          </a:bodyPr>
          <a:lstStyle/>
          <a:p>
            <a:r>
              <a:rPr lang="en-US" dirty="0"/>
              <a:t> </a:t>
            </a:r>
            <a:r>
              <a:rPr lang="en-US" sz="5400" dirty="0" smtClean="0"/>
              <a:t>Progressive </a:t>
            </a:r>
            <a:r>
              <a:rPr lang="en-US" sz="5400" dirty="0"/>
              <a:t>inflammation of </a:t>
            </a:r>
            <a:r>
              <a:rPr lang="en-US" sz="5400" dirty="0" smtClean="0"/>
              <a:t> </a:t>
            </a:r>
            <a:r>
              <a:rPr lang="en-US" sz="5400" dirty="0" smtClean="0"/>
              <a:t>Liver (Hepatitis), </a:t>
            </a:r>
          </a:p>
          <a:p>
            <a:r>
              <a:rPr lang="en-US" sz="5400" dirty="0" smtClean="0"/>
              <a:t>Due to abnormal accumulation of Lipids(Steatosis) </a:t>
            </a:r>
            <a:r>
              <a:rPr lang="en-US" sz="5400" b="1" dirty="0" smtClean="0">
                <a:solidFill>
                  <a:srgbClr val="FF0000"/>
                </a:solidFill>
              </a:rPr>
              <a:t>is termed as Hepatosteatosis/Steatohepatitis</a:t>
            </a:r>
            <a:r>
              <a:rPr lang="en-US" sz="5400" dirty="0" smtClean="0"/>
              <a:t>.</a:t>
            </a:r>
            <a:endParaRPr lang="en-US" sz="5400" u="sng" dirty="0"/>
          </a:p>
        </p:txBody>
      </p:sp>
    </p:spTree>
    <p:extLst>
      <p:ext uri="{BB962C8B-B14F-4D97-AF65-F5344CB8AC3E}">
        <p14:creationId xmlns:p14="http://schemas.microsoft.com/office/powerpoint/2010/main" val="15439617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2895600"/>
            <a:ext cx="8534400" cy="1143000"/>
          </a:xfrm>
        </p:spPr>
        <p:txBody>
          <a:bodyPr>
            <a:normAutofit/>
          </a:bodyPr>
          <a:lstStyle/>
          <a:p>
            <a:pPr algn="ctr"/>
            <a:r>
              <a:rPr lang="en-US" sz="6600" b="1" dirty="0" smtClean="0"/>
              <a:t>Causes Of Fatty Liver</a:t>
            </a:r>
            <a:endParaRPr lang="en-US" sz="6600" b="1" dirty="0"/>
          </a:p>
        </p:txBody>
      </p:sp>
    </p:spTree>
    <p:extLst>
      <p:ext uri="{BB962C8B-B14F-4D97-AF65-F5344CB8AC3E}">
        <p14:creationId xmlns:p14="http://schemas.microsoft.com/office/powerpoint/2010/main" val="16915128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rmAutofit fontScale="90000"/>
          </a:bodyPr>
          <a:lstStyle/>
          <a:p>
            <a:pPr algn="ctr"/>
            <a:r>
              <a:rPr lang="en-US" b="1" dirty="0" smtClean="0"/>
              <a:t>Clinical Conditions </a:t>
            </a:r>
            <a:br>
              <a:rPr lang="en-US" b="1" dirty="0" smtClean="0"/>
            </a:br>
            <a:r>
              <a:rPr lang="en-US" b="1" dirty="0" smtClean="0"/>
              <a:t>Leading To Fatty Liver</a:t>
            </a:r>
            <a:br>
              <a:rPr lang="en-US" b="1" dirty="0" smtClean="0"/>
            </a:br>
            <a:r>
              <a:rPr lang="en-US" b="1" dirty="0" smtClean="0"/>
              <a:t/>
            </a:r>
            <a:br>
              <a:rPr lang="en-US" b="1" dirty="0" smtClean="0"/>
            </a:br>
            <a:r>
              <a:rPr lang="en-US" b="1" dirty="0" smtClean="0"/>
              <a:t>OR</a:t>
            </a:r>
            <a:br>
              <a:rPr lang="en-US" b="1" dirty="0" smtClean="0"/>
            </a:br>
            <a:r>
              <a:rPr lang="en-US" sz="5300" b="1" dirty="0" smtClean="0">
                <a:solidFill>
                  <a:srgbClr val="C00000"/>
                </a:solidFill>
              </a:rPr>
              <a:t/>
            </a:r>
            <a:br>
              <a:rPr lang="en-US" sz="5300" b="1" dirty="0" smtClean="0">
                <a:solidFill>
                  <a:srgbClr val="C00000"/>
                </a:solidFill>
              </a:rPr>
            </a:br>
            <a:r>
              <a:rPr lang="en-US" sz="5300" b="1" dirty="0" smtClean="0">
                <a:solidFill>
                  <a:srgbClr val="C00000"/>
                </a:solidFill>
              </a:rPr>
              <a:t>Risks For Developing Fatty Liver</a:t>
            </a:r>
            <a:endParaRPr lang="en-US" sz="5300" dirty="0">
              <a:solidFill>
                <a:srgbClr val="C00000"/>
              </a:solidFill>
            </a:endParaRPr>
          </a:p>
        </p:txBody>
      </p:sp>
    </p:spTree>
    <p:extLst>
      <p:ext uri="{BB962C8B-B14F-4D97-AF65-F5344CB8AC3E}">
        <p14:creationId xmlns:p14="http://schemas.microsoft.com/office/powerpoint/2010/main" val="17029742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1" y="838200"/>
            <a:ext cx="8819146" cy="5638800"/>
          </a:xfrm>
        </p:spPr>
        <p:txBody>
          <a:bodyPr>
            <a:normAutofit fontScale="92500" lnSpcReduction="20000"/>
          </a:bodyPr>
          <a:lstStyle/>
          <a:p>
            <a:r>
              <a:rPr lang="en-US" sz="6000" b="1" dirty="0" smtClean="0">
                <a:solidFill>
                  <a:srgbClr val="C00000"/>
                </a:solidFill>
              </a:rPr>
              <a:t>Defect in Hepatic</a:t>
            </a:r>
          </a:p>
          <a:p>
            <a:pPr lvl="1"/>
            <a:r>
              <a:rPr lang="en-US" sz="5600" b="1" dirty="0" smtClean="0"/>
              <a:t>Biosynthesis of Lipids </a:t>
            </a:r>
          </a:p>
          <a:p>
            <a:pPr lvl="1"/>
            <a:r>
              <a:rPr lang="en-US" sz="5600" b="1" dirty="0" smtClean="0"/>
              <a:t>No Mobilization of Endogenously biosynthesized Lipids in Liver</a:t>
            </a:r>
          </a:p>
          <a:p>
            <a:r>
              <a:rPr lang="en-US" sz="6000" b="1" dirty="0">
                <a:solidFill>
                  <a:srgbClr val="C00000"/>
                </a:solidFill>
              </a:rPr>
              <a:t>A</a:t>
            </a:r>
            <a:r>
              <a:rPr lang="en-US" sz="6000" b="1" dirty="0" smtClean="0">
                <a:solidFill>
                  <a:srgbClr val="C00000"/>
                </a:solidFill>
              </a:rPr>
              <a:t>ccumulates Lipids in Liver</a:t>
            </a:r>
          </a:p>
          <a:p>
            <a:endParaRPr lang="en-US" dirty="0">
              <a:solidFill>
                <a:srgbClr val="C00000"/>
              </a:solidFill>
            </a:endParaRPr>
          </a:p>
        </p:txBody>
      </p:sp>
    </p:spTree>
    <p:extLst>
      <p:ext uri="{BB962C8B-B14F-4D97-AF65-F5344CB8AC3E}">
        <p14:creationId xmlns:p14="http://schemas.microsoft.com/office/powerpoint/2010/main" val="17437563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991600" cy="5638800"/>
          </a:xfrm>
        </p:spPr>
        <p:txBody>
          <a:bodyPr>
            <a:noAutofit/>
          </a:bodyPr>
          <a:lstStyle/>
          <a:p>
            <a:r>
              <a:rPr lang="en-US" sz="4400" b="1" dirty="0" smtClean="0"/>
              <a:t>Increased biosynthesis of Lipids </a:t>
            </a:r>
            <a:r>
              <a:rPr lang="en-US" sz="4400" dirty="0" smtClean="0"/>
              <a:t>than the mobilization capacity ,</a:t>
            </a:r>
            <a:r>
              <a:rPr lang="en-US" sz="4400" b="1" dirty="0" smtClean="0">
                <a:solidFill>
                  <a:srgbClr val="C00000"/>
                </a:solidFill>
              </a:rPr>
              <a:t>due to increased Carbohydrates.</a:t>
            </a:r>
          </a:p>
          <a:p>
            <a:pPr marL="0" indent="0">
              <a:buNone/>
            </a:pPr>
            <a:endParaRPr lang="en-US" sz="4400" dirty="0" smtClean="0"/>
          </a:p>
          <a:p>
            <a:r>
              <a:rPr lang="en-US" sz="4400" b="1" dirty="0" smtClean="0"/>
              <a:t>Decreased mobilization of Lipids from Liver</a:t>
            </a:r>
            <a:r>
              <a:rPr lang="en-US" sz="4400" dirty="0" smtClean="0"/>
              <a:t> cells </a:t>
            </a:r>
            <a:r>
              <a:rPr lang="en-US" sz="4400" b="1" dirty="0" smtClean="0">
                <a:solidFill>
                  <a:srgbClr val="C00000"/>
                </a:solidFill>
              </a:rPr>
              <a:t>due to decreased VLDL formation.</a:t>
            </a:r>
          </a:p>
        </p:txBody>
      </p:sp>
    </p:spTree>
    <p:extLst>
      <p:ext uri="{BB962C8B-B14F-4D97-AF65-F5344CB8AC3E}">
        <p14:creationId xmlns:p14="http://schemas.microsoft.com/office/powerpoint/2010/main" val="258315144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019800"/>
          </a:xfrm>
        </p:spPr>
        <p:txBody>
          <a:bodyPr>
            <a:normAutofit/>
          </a:bodyPr>
          <a:lstStyle/>
          <a:p>
            <a:r>
              <a:rPr lang="en-US" sz="6600" dirty="0"/>
              <a:t>Deficiency of </a:t>
            </a:r>
            <a:r>
              <a:rPr lang="en-US" sz="6600" b="1" dirty="0">
                <a:solidFill>
                  <a:srgbClr val="C00000"/>
                </a:solidFill>
              </a:rPr>
              <a:t>Lipotropic </a:t>
            </a:r>
            <a:r>
              <a:rPr lang="en-US" sz="6600" b="1" dirty="0" smtClean="0">
                <a:solidFill>
                  <a:srgbClr val="C00000"/>
                </a:solidFill>
              </a:rPr>
              <a:t>factors affects </a:t>
            </a:r>
          </a:p>
          <a:p>
            <a:r>
              <a:rPr lang="en-US" sz="6600" dirty="0"/>
              <a:t>T</a:t>
            </a:r>
            <a:r>
              <a:rPr lang="en-US" sz="6600" dirty="0" smtClean="0"/>
              <a:t>he </a:t>
            </a:r>
            <a:r>
              <a:rPr lang="en-US" sz="6600" b="1" dirty="0" smtClean="0">
                <a:solidFill>
                  <a:srgbClr val="0070C0"/>
                </a:solidFill>
              </a:rPr>
              <a:t>VLDL formation </a:t>
            </a:r>
            <a:r>
              <a:rPr lang="en-US" sz="6600" dirty="0" smtClean="0"/>
              <a:t>and </a:t>
            </a:r>
            <a:r>
              <a:rPr lang="en-US" sz="6600" b="1" dirty="0" smtClean="0"/>
              <a:t>mobilization of Lipids out </a:t>
            </a:r>
            <a:r>
              <a:rPr lang="en-US" sz="6600" dirty="0" smtClean="0"/>
              <a:t>of Hepatocytes.</a:t>
            </a:r>
          </a:p>
          <a:p>
            <a:pPr marL="0" indent="0">
              <a:buNone/>
            </a:pPr>
            <a:endParaRPr lang="en-US" sz="6600" dirty="0"/>
          </a:p>
        </p:txBody>
      </p:sp>
    </p:spTree>
    <p:extLst>
      <p:ext uri="{BB962C8B-B14F-4D97-AF65-F5344CB8AC3E}">
        <p14:creationId xmlns:p14="http://schemas.microsoft.com/office/powerpoint/2010/main" val="40128541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lstStyle/>
          <a:p>
            <a:r>
              <a:rPr lang="en-US" b="1" dirty="0" smtClean="0">
                <a:solidFill>
                  <a:srgbClr val="C00000"/>
                </a:solidFill>
              </a:rPr>
              <a:t>Conditions Leading To Fatty Liver</a:t>
            </a:r>
            <a:endParaRPr lang="en-US" b="1" dirty="0">
              <a:solidFill>
                <a:srgbClr val="C00000"/>
              </a:solidFill>
            </a:endParaRPr>
          </a:p>
        </p:txBody>
      </p:sp>
    </p:spTree>
    <p:extLst>
      <p:ext uri="{BB962C8B-B14F-4D97-AF65-F5344CB8AC3E}">
        <p14:creationId xmlns:p14="http://schemas.microsoft.com/office/powerpoint/2010/main" val="438233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2888"/>
            <a:ext cx="7772400" cy="939800"/>
          </a:xfrm>
        </p:spPr>
        <p:txBody>
          <a:bodyPr/>
          <a:lstStyle/>
          <a:p>
            <a:pPr algn="ctr">
              <a:defRPr/>
            </a:pPr>
            <a:r>
              <a:rPr lang="en-US" b="1" dirty="0" smtClean="0"/>
              <a:t>Dyslipidemias</a:t>
            </a:r>
            <a:endParaRPr lang="en-US" b="1" dirty="0"/>
          </a:p>
        </p:txBody>
      </p:sp>
      <p:sp>
        <p:nvSpPr>
          <p:cNvPr id="3" name="Content Placeholder 2"/>
          <p:cNvSpPr>
            <a:spLocks noGrp="1"/>
          </p:cNvSpPr>
          <p:nvPr>
            <p:ph idx="1"/>
          </p:nvPr>
        </p:nvSpPr>
        <p:spPr>
          <a:xfrm>
            <a:off x="0" y="1509712"/>
            <a:ext cx="9144000" cy="5348288"/>
          </a:xfrm>
        </p:spPr>
        <p:txBody>
          <a:bodyPr>
            <a:normAutofit fontScale="85000" lnSpcReduction="10000"/>
          </a:bodyPr>
          <a:lstStyle/>
          <a:p>
            <a:pPr>
              <a:defRPr/>
            </a:pPr>
            <a:r>
              <a:rPr lang="en-US" sz="4800" dirty="0" smtClean="0"/>
              <a:t>Dyslipidemias are due </a:t>
            </a:r>
            <a:r>
              <a:rPr lang="en-US" sz="4800" b="1" dirty="0" smtClean="0">
                <a:solidFill>
                  <a:srgbClr val="C00000"/>
                </a:solidFill>
              </a:rPr>
              <a:t>to </a:t>
            </a:r>
            <a:r>
              <a:rPr lang="en-US" sz="4800" b="1" dirty="0" smtClean="0">
                <a:solidFill>
                  <a:srgbClr val="C00000"/>
                </a:solidFill>
              </a:rPr>
              <a:t>defect </a:t>
            </a:r>
            <a:r>
              <a:rPr lang="en-US" sz="4800" b="1" dirty="0" smtClean="0">
                <a:solidFill>
                  <a:srgbClr val="C00000"/>
                </a:solidFill>
              </a:rPr>
              <a:t>in Lipoprotein </a:t>
            </a:r>
            <a:r>
              <a:rPr lang="en-US" sz="4800" b="1" dirty="0" smtClean="0">
                <a:solidFill>
                  <a:srgbClr val="C00000"/>
                </a:solidFill>
              </a:rPr>
              <a:t>metabolism</a:t>
            </a:r>
          </a:p>
          <a:p>
            <a:pPr marL="0" indent="0">
              <a:buNone/>
              <a:defRPr/>
            </a:pPr>
            <a:r>
              <a:rPr lang="en-US" sz="4800" dirty="0" smtClean="0"/>
              <a:t> </a:t>
            </a:r>
            <a:endParaRPr lang="en-US" sz="4800" dirty="0" smtClean="0"/>
          </a:p>
          <a:p>
            <a:pPr>
              <a:defRPr/>
            </a:pPr>
            <a:r>
              <a:rPr lang="en-US" sz="4800" dirty="0" smtClean="0"/>
              <a:t>May include </a:t>
            </a:r>
            <a:r>
              <a:rPr lang="en-US" sz="4800" b="1" dirty="0" smtClean="0">
                <a:solidFill>
                  <a:srgbClr val="C00000"/>
                </a:solidFill>
              </a:rPr>
              <a:t>both </a:t>
            </a:r>
            <a:r>
              <a:rPr lang="en-US" sz="4800" b="1" dirty="0" smtClean="0">
                <a:solidFill>
                  <a:srgbClr val="C00000"/>
                </a:solidFill>
              </a:rPr>
              <a:t>excess </a:t>
            </a:r>
            <a:r>
              <a:rPr lang="en-US" sz="4800" b="1" dirty="0" smtClean="0">
                <a:solidFill>
                  <a:srgbClr val="C00000"/>
                </a:solidFill>
              </a:rPr>
              <a:t>and deficiency of Lipoproteins</a:t>
            </a:r>
            <a:r>
              <a:rPr lang="en-US" sz="4800" dirty="0" smtClean="0"/>
              <a:t>. </a:t>
            </a:r>
            <a:endParaRPr lang="en-US" sz="4800" dirty="0" smtClean="0"/>
          </a:p>
          <a:p>
            <a:pPr marL="0" indent="0">
              <a:buNone/>
              <a:defRPr/>
            </a:pPr>
            <a:endParaRPr lang="en-US" sz="4800" dirty="0" smtClean="0"/>
          </a:p>
          <a:p>
            <a:pPr>
              <a:defRPr/>
            </a:pPr>
            <a:r>
              <a:rPr lang="en-US" sz="4800" dirty="0"/>
              <a:t>Associated mostly </a:t>
            </a:r>
            <a:r>
              <a:rPr lang="en-US" sz="4800" b="1" dirty="0">
                <a:solidFill>
                  <a:srgbClr val="C00000"/>
                </a:solidFill>
              </a:rPr>
              <a:t>in increase of one or more Lipid forms in blood circulation</a:t>
            </a:r>
            <a:r>
              <a:rPr lang="en-US" sz="4800" dirty="0"/>
              <a:t>.</a:t>
            </a:r>
          </a:p>
          <a:p>
            <a:pPr marL="0" indent="0">
              <a:buNone/>
              <a:defRPr/>
            </a:pPr>
            <a:endParaRPr lang="en-US" sz="4800" dirty="0" smtClean="0"/>
          </a:p>
        </p:txBody>
      </p:sp>
    </p:spTree>
    <p:extLst>
      <p:ext uri="{BB962C8B-B14F-4D97-AF65-F5344CB8AC3E}">
        <p14:creationId xmlns:p14="http://schemas.microsoft.com/office/powerpoint/2010/main" val="202755118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534400" cy="6019800"/>
          </a:xfrm>
        </p:spPr>
        <p:txBody>
          <a:bodyPr>
            <a:normAutofit/>
          </a:bodyPr>
          <a:lstStyle/>
          <a:p>
            <a:r>
              <a:rPr lang="en-US" sz="4000" b="1" dirty="0" smtClean="0"/>
              <a:t>Metabolic Syndrome</a:t>
            </a:r>
            <a:endParaRPr lang="en-US" sz="3600" dirty="0" smtClean="0"/>
          </a:p>
          <a:p>
            <a:pPr lvl="1"/>
            <a:r>
              <a:rPr lang="en-US" sz="3600" b="1" dirty="0" smtClean="0">
                <a:solidFill>
                  <a:srgbClr val="C00000"/>
                </a:solidFill>
              </a:rPr>
              <a:t>Obesity</a:t>
            </a:r>
          </a:p>
          <a:p>
            <a:pPr lvl="1"/>
            <a:r>
              <a:rPr lang="en-US" sz="3600" b="1" dirty="0" smtClean="0">
                <a:solidFill>
                  <a:srgbClr val="C00000"/>
                </a:solidFill>
              </a:rPr>
              <a:t>Hypertension</a:t>
            </a:r>
          </a:p>
          <a:p>
            <a:pPr lvl="1"/>
            <a:r>
              <a:rPr lang="en-US" sz="3600" b="1" dirty="0" smtClean="0">
                <a:solidFill>
                  <a:srgbClr val="C00000"/>
                </a:solidFill>
              </a:rPr>
              <a:t>Dyslipidemias</a:t>
            </a:r>
          </a:p>
          <a:p>
            <a:pPr lvl="1"/>
            <a:r>
              <a:rPr lang="en-US" sz="3600" b="1" dirty="0" smtClean="0">
                <a:solidFill>
                  <a:srgbClr val="C00000"/>
                </a:solidFill>
              </a:rPr>
              <a:t>Diabetes mellitus</a:t>
            </a:r>
          </a:p>
          <a:p>
            <a:pPr marL="342900" lvl="1" indent="-342900">
              <a:buFont typeface="Arial" pitchFamily="34" charset="0"/>
              <a:buChar char="•"/>
            </a:pPr>
            <a:r>
              <a:rPr lang="en-US" sz="4000" b="1" dirty="0"/>
              <a:t>Alcoholism</a:t>
            </a:r>
          </a:p>
          <a:p>
            <a:r>
              <a:rPr lang="en-US" sz="4000" b="1" dirty="0" smtClean="0"/>
              <a:t>Malnutrition </a:t>
            </a:r>
          </a:p>
          <a:p>
            <a:pPr marL="0" indent="0">
              <a:buNone/>
            </a:pPr>
            <a:r>
              <a:rPr lang="en-US" sz="4000" dirty="0"/>
              <a:t> </a:t>
            </a:r>
            <a:r>
              <a:rPr lang="en-US" sz="4000" dirty="0" smtClean="0"/>
              <a:t> (Deficiency of Lipotropic Factors)</a:t>
            </a:r>
          </a:p>
        </p:txBody>
      </p:sp>
    </p:spTree>
    <p:extLst>
      <p:ext uri="{BB962C8B-B14F-4D97-AF65-F5344CB8AC3E}">
        <p14:creationId xmlns:p14="http://schemas.microsoft.com/office/powerpoint/2010/main" val="188306387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839200" cy="6096000"/>
          </a:xfrm>
        </p:spPr>
        <p:txBody>
          <a:bodyPr/>
          <a:lstStyle/>
          <a:p>
            <a:pPr fontAlgn="auto">
              <a:spcBef>
                <a:spcPts val="600"/>
              </a:spcBef>
              <a:spcAft>
                <a:spcPts val="600"/>
              </a:spcAft>
              <a:buFont typeface="Arial" pitchFamily="34" charset="0"/>
              <a:buChar char="•"/>
              <a:defRPr/>
            </a:pPr>
            <a:r>
              <a:rPr lang="en-US" sz="4800" b="1" dirty="0" smtClean="0">
                <a:solidFill>
                  <a:schemeClr val="tx2">
                    <a:lumMod val="75000"/>
                  </a:schemeClr>
                </a:solidFill>
              </a:rPr>
              <a:t>Wilsons Disease</a:t>
            </a:r>
          </a:p>
          <a:p>
            <a:pPr fontAlgn="auto">
              <a:spcBef>
                <a:spcPts val="600"/>
              </a:spcBef>
              <a:spcAft>
                <a:spcPts val="600"/>
              </a:spcAft>
              <a:buFont typeface="Arial" pitchFamily="34" charset="0"/>
              <a:buChar char="•"/>
              <a:defRPr/>
            </a:pPr>
            <a:r>
              <a:rPr lang="en-US" sz="4800" b="1" dirty="0" smtClean="0">
                <a:solidFill>
                  <a:schemeClr val="tx2">
                    <a:lumMod val="75000"/>
                  </a:schemeClr>
                </a:solidFill>
                <a:sym typeface="Wingdings 3"/>
              </a:rPr>
              <a:t>Hepatitis A</a:t>
            </a:r>
          </a:p>
          <a:p>
            <a:pPr fontAlgn="auto">
              <a:spcBef>
                <a:spcPts val="600"/>
              </a:spcBef>
              <a:spcAft>
                <a:spcPts val="600"/>
              </a:spcAft>
              <a:buFont typeface="Arial" pitchFamily="34" charset="0"/>
              <a:buChar char="•"/>
              <a:defRPr/>
            </a:pPr>
            <a:r>
              <a:rPr lang="en-US" sz="4800" b="1" dirty="0" smtClean="0">
                <a:solidFill>
                  <a:schemeClr val="tx2">
                    <a:lumMod val="75000"/>
                  </a:schemeClr>
                </a:solidFill>
                <a:sym typeface="Wingdings 3"/>
              </a:rPr>
              <a:t>Hepatitis C</a:t>
            </a:r>
          </a:p>
          <a:p>
            <a:pPr>
              <a:spcBef>
                <a:spcPts val="0"/>
              </a:spcBef>
              <a:defRPr/>
            </a:pPr>
            <a:r>
              <a:rPr lang="en-US" sz="4800" b="1" dirty="0">
                <a:solidFill>
                  <a:srgbClr val="C00000"/>
                </a:solidFill>
              </a:rPr>
              <a:t>Hepatotoxic </a:t>
            </a:r>
            <a:r>
              <a:rPr lang="en-US" sz="4800" b="1" dirty="0" smtClean="0">
                <a:solidFill>
                  <a:srgbClr val="C00000"/>
                </a:solidFill>
              </a:rPr>
              <a:t>Drugs </a:t>
            </a:r>
            <a:r>
              <a:rPr lang="en-US" sz="4800" dirty="0" smtClean="0">
                <a:solidFill>
                  <a:schemeClr val="tx2">
                    <a:lumMod val="75000"/>
                  </a:schemeClr>
                </a:solidFill>
              </a:rPr>
              <a:t>: MTX, VA, Acetaminophen, TC, Tamoxifen, Nefidepine, Amiodarone, CCl</a:t>
            </a:r>
            <a:r>
              <a:rPr lang="en-US" sz="4800" baseline="-25000" dirty="0" smtClean="0">
                <a:solidFill>
                  <a:schemeClr val="tx2">
                    <a:lumMod val="75000"/>
                  </a:schemeClr>
                </a:solidFill>
              </a:rPr>
              <a:t>4 </a:t>
            </a:r>
            <a:r>
              <a:rPr lang="en-US" sz="4800" dirty="0" smtClean="0">
                <a:solidFill>
                  <a:schemeClr val="tx2">
                    <a:lumMod val="75000"/>
                  </a:schemeClr>
                </a:solidFill>
              </a:rPr>
              <a:t>etc</a:t>
            </a:r>
          </a:p>
          <a:p>
            <a:pPr>
              <a:spcBef>
                <a:spcPts val="600"/>
              </a:spcBef>
              <a:spcAft>
                <a:spcPts val="600"/>
              </a:spcAft>
              <a:buFont typeface="Arial" pitchFamily="34" charset="0"/>
              <a:buChar char="•"/>
              <a:defRPr/>
            </a:pPr>
            <a:endParaRPr lang="en-US" dirty="0" smtClean="0">
              <a:solidFill>
                <a:schemeClr val="tx2">
                  <a:lumMod val="75000"/>
                </a:schemeClr>
              </a:solidFill>
              <a:sym typeface="Wingdings 3"/>
            </a:endParaRPr>
          </a:p>
          <a:p>
            <a:pPr fontAlgn="auto">
              <a:spcBef>
                <a:spcPts val="600"/>
              </a:spcBef>
              <a:spcAft>
                <a:spcPts val="600"/>
              </a:spcAft>
              <a:buNone/>
              <a:defRPr/>
            </a:pPr>
            <a:endParaRPr lang="en-US" dirty="0" smtClean="0">
              <a:solidFill>
                <a:schemeClr val="tx2">
                  <a:lumMod val="75000"/>
                </a:schemeClr>
              </a:solidFill>
            </a:endParaRPr>
          </a:p>
          <a:p>
            <a:endParaRPr lang="en-US" dirty="0"/>
          </a:p>
        </p:txBody>
      </p:sp>
    </p:spTree>
    <p:extLst>
      <p:ext uri="{BB962C8B-B14F-4D97-AF65-F5344CB8AC3E}">
        <p14:creationId xmlns:p14="http://schemas.microsoft.com/office/powerpoint/2010/main" val="202233159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19400"/>
            <a:ext cx="8305800" cy="1143000"/>
          </a:xfrm>
        </p:spPr>
        <p:txBody>
          <a:bodyPr>
            <a:normAutofit/>
          </a:bodyPr>
          <a:lstStyle/>
          <a:p>
            <a:pPr algn="ctr"/>
            <a:r>
              <a:rPr lang="en-US" b="1" dirty="0" smtClean="0"/>
              <a:t>Lipotropic Factors and Their Role</a:t>
            </a:r>
            <a:endParaRPr lang="en-US" b="1" dirty="0"/>
          </a:p>
        </p:txBody>
      </p:sp>
    </p:spTree>
    <p:extLst>
      <p:ext uri="{BB962C8B-B14F-4D97-AF65-F5344CB8AC3E}">
        <p14:creationId xmlns:p14="http://schemas.microsoft.com/office/powerpoint/2010/main" val="132429513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0"/>
            <a:ext cx="8229600" cy="1143000"/>
          </a:xfrm>
        </p:spPr>
        <p:txBody>
          <a:bodyPr>
            <a:noAutofit/>
          </a:bodyPr>
          <a:lstStyle/>
          <a:p>
            <a:r>
              <a:rPr lang="en-US" sz="4000" b="1" dirty="0" smtClean="0">
                <a:solidFill>
                  <a:srgbClr val="C00000"/>
                </a:solidFill>
              </a:rPr>
              <a:t>Adequate Presence of </a:t>
            </a:r>
            <a:br>
              <a:rPr lang="en-US" sz="4000" b="1" dirty="0" smtClean="0">
                <a:solidFill>
                  <a:srgbClr val="C00000"/>
                </a:solidFill>
              </a:rPr>
            </a:br>
            <a:r>
              <a:rPr lang="en-US" sz="4000" b="1" dirty="0" smtClean="0">
                <a:solidFill>
                  <a:srgbClr val="C00000"/>
                </a:solidFill>
              </a:rPr>
              <a:t>Lipotropic </a:t>
            </a:r>
            <a:r>
              <a:rPr lang="en-US" sz="4000" b="1" dirty="0">
                <a:solidFill>
                  <a:srgbClr val="C00000"/>
                </a:solidFill>
              </a:rPr>
              <a:t>factor </a:t>
            </a:r>
            <a:r>
              <a:rPr lang="en-US" sz="4000" b="1" dirty="0" smtClean="0">
                <a:solidFill>
                  <a:srgbClr val="C00000"/>
                </a:solidFill>
              </a:rPr>
              <a:t/>
            </a:r>
            <a:br>
              <a:rPr lang="en-US" sz="4000" b="1" dirty="0" smtClean="0">
                <a:solidFill>
                  <a:srgbClr val="C00000"/>
                </a:solidFill>
              </a:rPr>
            </a:br>
            <a:r>
              <a:rPr lang="en-US" sz="4000" b="1" dirty="0" smtClean="0"/>
              <a:t>Prevents </a:t>
            </a:r>
            <a:r>
              <a:rPr lang="en-US" sz="4000" b="1" dirty="0"/>
              <a:t>R</a:t>
            </a:r>
            <a:r>
              <a:rPr lang="en-US" sz="4000" b="1" dirty="0" smtClean="0"/>
              <a:t>etention </a:t>
            </a:r>
            <a:r>
              <a:rPr lang="en-US" sz="4000" b="1" dirty="0"/>
              <a:t>of Lipids </a:t>
            </a:r>
            <a:r>
              <a:rPr lang="en-US" sz="4000" b="1" dirty="0" smtClean="0"/>
              <a:t/>
            </a:r>
            <a:br>
              <a:rPr lang="en-US" sz="4000" b="1" dirty="0" smtClean="0"/>
            </a:br>
            <a:r>
              <a:rPr lang="en-US" sz="4000" b="1" dirty="0" smtClean="0"/>
              <a:t>in Liver</a:t>
            </a:r>
            <a:br>
              <a:rPr lang="en-US" sz="4000" b="1" dirty="0" smtClean="0"/>
            </a:br>
            <a:r>
              <a:rPr lang="en-US" sz="4000" b="1" dirty="0" smtClean="0"/>
              <a:t>There </a:t>
            </a:r>
            <a:r>
              <a:rPr lang="en-US" sz="4000" b="1" dirty="0"/>
              <a:t>by preventing Fatty Liver.</a:t>
            </a:r>
            <a:br>
              <a:rPr lang="en-US" sz="4000" b="1" dirty="0"/>
            </a:br>
            <a:endParaRPr lang="en-US" sz="4000" b="1" dirty="0"/>
          </a:p>
        </p:txBody>
      </p:sp>
    </p:spTree>
    <p:extLst>
      <p:ext uri="{BB962C8B-B14F-4D97-AF65-F5344CB8AC3E}">
        <p14:creationId xmlns:p14="http://schemas.microsoft.com/office/powerpoint/2010/main" val="141026215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838200"/>
            <a:ext cx="8305800" cy="5181600"/>
          </a:xfrm>
        </p:spPr>
        <p:txBody>
          <a:bodyPr>
            <a:noAutofit/>
          </a:bodyPr>
          <a:lstStyle/>
          <a:p>
            <a:r>
              <a:rPr lang="en-US" sz="4800" b="1" dirty="0" smtClean="0"/>
              <a:t>Lipotropic Factors </a:t>
            </a:r>
            <a:r>
              <a:rPr lang="en-US" sz="4800" dirty="0" smtClean="0"/>
              <a:t>are chemical </a:t>
            </a:r>
            <a:r>
              <a:rPr lang="en-US" sz="4800" b="1" dirty="0" smtClean="0">
                <a:solidFill>
                  <a:srgbClr val="C00000"/>
                </a:solidFill>
              </a:rPr>
              <a:t>substances which helps in formation of Phospholipids</a:t>
            </a:r>
            <a:r>
              <a:rPr lang="en-US" sz="4800" dirty="0" smtClean="0"/>
              <a:t>.</a:t>
            </a:r>
          </a:p>
          <a:p>
            <a:pPr marL="0" indent="0">
              <a:buNone/>
            </a:pPr>
            <a:endParaRPr lang="en-US" sz="4800" dirty="0" smtClean="0"/>
          </a:p>
          <a:p>
            <a:r>
              <a:rPr lang="en-US" sz="4800" dirty="0" smtClean="0"/>
              <a:t>This in turn helps in </a:t>
            </a:r>
            <a:r>
              <a:rPr lang="en-US" sz="4800" b="1" dirty="0" smtClean="0">
                <a:solidFill>
                  <a:srgbClr val="0070C0"/>
                </a:solidFill>
              </a:rPr>
              <a:t>proper formation and mobilization of VLDL out from Liver.</a:t>
            </a:r>
          </a:p>
          <a:p>
            <a:endParaRPr lang="en-US" sz="4800" dirty="0" smtClean="0"/>
          </a:p>
          <a:p>
            <a:endParaRPr lang="en-US" sz="4800" dirty="0"/>
          </a:p>
        </p:txBody>
      </p:sp>
    </p:spTree>
    <p:extLst>
      <p:ext uri="{BB962C8B-B14F-4D97-AF65-F5344CB8AC3E}">
        <p14:creationId xmlns:p14="http://schemas.microsoft.com/office/powerpoint/2010/main" val="18074375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Names Of Lipotropic Factors</a:t>
            </a:r>
            <a:endParaRPr lang="en-US" b="1" dirty="0"/>
          </a:p>
        </p:txBody>
      </p:sp>
      <p:sp>
        <p:nvSpPr>
          <p:cNvPr id="3" name="Content Placeholder 2"/>
          <p:cNvSpPr>
            <a:spLocks noGrp="1"/>
          </p:cNvSpPr>
          <p:nvPr>
            <p:ph idx="1"/>
          </p:nvPr>
        </p:nvSpPr>
        <p:spPr>
          <a:xfrm>
            <a:off x="228600" y="1600200"/>
            <a:ext cx="8686800" cy="5029200"/>
          </a:xfrm>
        </p:spPr>
        <p:txBody>
          <a:bodyPr>
            <a:noAutofit/>
          </a:bodyPr>
          <a:lstStyle/>
          <a:p>
            <a:r>
              <a:rPr lang="en-US" sz="4400" dirty="0" smtClean="0"/>
              <a:t>Lipotropic Factors are chemicals </a:t>
            </a:r>
            <a:r>
              <a:rPr lang="en-US" sz="4400" dirty="0"/>
              <a:t>involved </a:t>
            </a:r>
            <a:r>
              <a:rPr lang="en-US" sz="4400" dirty="0" smtClean="0"/>
              <a:t>in biosynthesis of Phospholipids:</a:t>
            </a:r>
          </a:p>
          <a:p>
            <a:pPr lvl="1"/>
            <a:r>
              <a:rPr lang="en-US" sz="4000" b="1" dirty="0" smtClean="0"/>
              <a:t>Choline</a:t>
            </a:r>
          </a:p>
          <a:p>
            <a:pPr lvl="1"/>
            <a:r>
              <a:rPr lang="en-US" sz="4000" b="1" dirty="0" smtClean="0"/>
              <a:t>Betaine forms Choline</a:t>
            </a:r>
          </a:p>
          <a:p>
            <a:pPr lvl="1"/>
            <a:r>
              <a:rPr lang="en-US" sz="4000" b="1" dirty="0" smtClean="0"/>
              <a:t>Inositol</a:t>
            </a:r>
          </a:p>
        </p:txBody>
      </p:sp>
    </p:spTree>
    <p:extLst>
      <p:ext uri="{BB962C8B-B14F-4D97-AF65-F5344CB8AC3E}">
        <p14:creationId xmlns:p14="http://schemas.microsoft.com/office/powerpoint/2010/main" val="167035221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Amino Acids As Lipotropic Agents</a:t>
            </a:r>
            <a:endParaRPr lang="en-US" b="1" dirty="0"/>
          </a:p>
        </p:txBody>
      </p:sp>
      <p:sp>
        <p:nvSpPr>
          <p:cNvPr id="3" name="Content Placeholder 2"/>
          <p:cNvSpPr>
            <a:spLocks noGrp="1"/>
          </p:cNvSpPr>
          <p:nvPr>
            <p:ph idx="1"/>
          </p:nvPr>
        </p:nvSpPr>
        <p:spPr>
          <a:xfrm>
            <a:off x="685800" y="1676400"/>
            <a:ext cx="8229600" cy="4389120"/>
          </a:xfrm>
        </p:spPr>
        <p:txBody>
          <a:bodyPr>
            <a:normAutofit/>
          </a:bodyPr>
          <a:lstStyle/>
          <a:p>
            <a:r>
              <a:rPr lang="en-US" sz="6600" b="1" dirty="0" smtClean="0">
                <a:solidFill>
                  <a:srgbClr val="FF0000"/>
                </a:solidFill>
              </a:rPr>
              <a:t>Glycine</a:t>
            </a:r>
          </a:p>
          <a:p>
            <a:r>
              <a:rPr lang="en-US" sz="6600" b="1" dirty="0" smtClean="0">
                <a:solidFill>
                  <a:srgbClr val="FF0000"/>
                </a:solidFill>
              </a:rPr>
              <a:t>Serine</a:t>
            </a:r>
          </a:p>
          <a:p>
            <a:r>
              <a:rPr lang="en-US" sz="6600" b="1" dirty="0" smtClean="0">
                <a:solidFill>
                  <a:srgbClr val="FF0000"/>
                </a:solidFill>
              </a:rPr>
              <a:t>Methionine</a:t>
            </a:r>
            <a:endParaRPr lang="en-US" sz="6600" b="1" dirty="0">
              <a:solidFill>
                <a:srgbClr val="FF0000"/>
              </a:solidFill>
            </a:endParaRPr>
          </a:p>
        </p:txBody>
      </p:sp>
    </p:spTree>
    <p:extLst>
      <p:ext uri="{BB962C8B-B14F-4D97-AF65-F5344CB8AC3E}">
        <p14:creationId xmlns:p14="http://schemas.microsoft.com/office/powerpoint/2010/main" val="244738245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Vitamins As Lipotropic Factors</a:t>
            </a:r>
            <a:endParaRPr lang="en-US" b="1" dirty="0"/>
          </a:p>
        </p:txBody>
      </p:sp>
      <p:sp>
        <p:nvSpPr>
          <p:cNvPr id="3" name="Content Placeholder 2"/>
          <p:cNvSpPr>
            <a:spLocks noGrp="1"/>
          </p:cNvSpPr>
          <p:nvPr>
            <p:ph idx="1"/>
          </p:nvPr>
        </p:nvSpPr>
        <p:spPr>
          <a:xfrm>
            <a:off x="457200" y="2468880"/>
            <a:ext cx="8229600" cy="4389120"/>
          </a:xfrm>
        </p:spPr>
        <p:txBody>
          <a:bodyPr>
            <a:normAutofit/>
          </a:bodyPr>
          <a:lstStyle/>
          <a:p>
            <a:r>
              <a:rPr lang="en-US" sz="6000" dirty="0"/>
              <a:t>Vitamin B 12</a:t>
            </a:r>
          </a:p>
          <a:p>
            <a:r>
              <a:rPr lang="en-US" sz="6000" dirty="0"/>
              <a:t>Folic Acid </a:t>
            </a:r>
          </a:p>
          <a:p>
            <a:endParaRPr lang="en-US" sz="6000" dirty="0"/>
          </a:p>
        </p:txBody>
      </p:sp>
    </p:spTree>
    <p:extLst>
      <p:ext uri="{BB962C8B-B14F-4D97-AF65-F5344CB8AC3E}">
        <p14:creationId xmlns:p14="http://schemas.microsoft.com/office/powerpoint/2010/main" val="379802145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229600" cy="1143000"/>
          </a:xfrm>
        </p:spPr>
        <p:txBody>
          <a:bodyPr>
            <a:normAutofit/>
          </a:bodyPr>
          <a:lstStyle/>
          <a:p>
            <a:pPr algn="ctr"/>
            <a:r>
              <a:rPr lang="en-US" sz="6600" b="1" dirty="0" smtClean="0"/>
              <a:t>Types Of Fatty Liver</a:t>
            </a:r>
            <a:endParaRPr lang="en-US" sz="6600" b="1" dirty="0"/>
          </a:p>
        </p:txBody>
      </p:sp>
    </p:spTree>
    <p:extLst>
      <p:ext uri="{BB962C8B-B14F-4D97-AF65-F5344CB8AC3E}">
        <p14:creationId xmlns:p14="http://schemas.microsoft.com/office/powerpoint/2010/main" val="252686968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C00000"/>
                </a:solidFill>
              </a:rPr>
              <a:t>4 Types Of Fatty Liver</a:t>
            </a:r>
            <a:endParaRPr lang="en-US" b="1" dirty="0">
              <a:solidFill>
                <a:srgbClr val="C00000"/>
              </a:solidFill>
            </a:endParaRPr>
          </a:p>
        </p:txBody>
      </p:sp>
      <p:sp>
        <p:nvSpPr>
          <p:cNvPr id="3" name="Content Placeholder 2"/>
          <p:cNvSpPr>
            <a:spLocks noGrp="1"/>
          </p:cNvSpPr>
          <p:nvPr>
            <p:ph idx="1"/>
          </p:nvPr>
        </p:nvSpPr>
        <p:spPr>
          <a:xfrm>
            <a:off x="0" y="1600200"/>
            <a:ext cx="9144000" cy="4525963"/>
          </a:xfrm>
        </p:spPr>
        <p:txBody>
          <a:bodyPr>
            <a:normAutofit lnSpcReduction="10000"/>
          </a:bodyPr>
          <a:lstStyle/>
          <a:p>
            <a:pPr fontAlgn="base"/>
            <a:r>
              <a:rPr lang="en-US" sz="3600" b="1" dirty="0"/>
              <a:t>Alcoholic Fatty </a:t>
            </a:r>
            <a:r>
              <a:rPr lang="en-US" sz="3600" b="1" dirty="0" smtClean="0"/>
              <a:t>Liver</a:t>
            </a:r>
          </a:p>
          <a:p>
            <a:pPr fontAlgn="base"/>
            <a:endParaRPr lang="en-US" sz="3600" b="1" dirty="0"/>
          </a:p>
          <a:p>
            <a:pPr fontAlgn="base"/>
            <a:r>
              <a:rPr lang="en-US" sz="3600" b="1" dirty="0" smtClean="0"/>
              <a:t>Non Alcoholic </a:t>
            </a:r>
            <a:r>
              <a:rPr lang="en-US" sz="3600" b="1" dirty="0"/>
              <a:t>Fatty </a:t>
            </a:r>
            <a:r>
              <a:rPr lang="en-US" sz="3600" b="1" dirty="0" smtClean="0"/>
              <a:t>Liver Disease (NAFLD)</a:t>
            </a:r>
          </a:p>
          <a:p>
            <a:pPr fontAlgn="base">
              <a:buNone/>
            </a:pPr>
            <a:endParaRPr lang="en-US" sz="3600" b="1" dirty="0"/>
          </a:p>
          <a:p>
            <a:pPr fontAlgn="base"/>
            <a:r>
              <a:rPr lang="en-US" sz="3600" b="1" dirty="0" smtClean="0"/>
              <a:t>Non Alcoholic </a:t>
            </a:r>
            <a:r>
              <a:rPr lang="en-US" sz="3600" b="1" dirty="0"/>
              <a:t>Steatohepatitis (</a:t>
            </a:r>
            <a:r>
              <a:rPr lang="en-US" sz="3600" b="1" dirty="0" smtClean="0"/>
              <a:t>NASH)</a:t>
            </a:r>
          </a:p>
          <a:p>
            <a:pPr fontAlgn="base">
              <a:buNone/>
            </a:pPr>
            <a:endParaRPr lang="en-US" sz="3600" b="1" dirty="0"/>
          </a:p>
          <a:p>
            <a:pPr fontAlgn="base"/>
            <a:r>
              <a:rPr lang="en-US" sz="3600" b="1" dirty="0"/>
              <a:t>Acute Fatty Liver of Pregnancy</a:t>
            </a:r>
          </a:p>
          <a:p>
            <a:pPr marL="0" indent="0" fontAlgn="base">
              <a:buNone/>
            </a:pPr>
            <a:endParaRPr lang="en-US" b="1" dirty="0"/>
          </a:p>
          <a:p>
            <a:endParaRPr lang="en-US" dirty="0"/>
          </a:p>
        </p:txBody>
      </p:sp>
    </p:spTree>
    <p:extLst>
      <p:ext uri="{BB962C8B-B14F-4D97-AF65-F5344CB8AC3E}">
        <p14:creationId xmlns:p14="http://schemas.microsoft.com/office/powerpoint/2010/main" val="2972340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rmAutofit fontScale="90000"/>
          </a:bodyPr>
          <a:lstStyle/>
          <a:p>
            <a:pPr algn="ctr"/>
            <a:r>
              <a:rPr lang="en-US" sz="5400" b="1" dirty="0" smtClean="0"/>
              <a:t>Classification Of</a:t>
            </a:r>
            <a:br>
              <a:rPr lang="en-US" sz="5400" b="1" dirty="0" smtClean="0"/>
            </a:br>
            <a:r>
              <a:rPr lang="en-US" sz="5400" b="1" dirty="0" smtClean="0"/>
              <a:t> Dyslipidemias</a:t>
            </a:r>
            <a:br>
              <a:rPr lang="en-US" sz="5400" b="1" dirty="0" smtClean="0"/>
            </a:br>
            <a:r>
              <a:rPr lang="en-US" sz="5400" b="1" dirty="0" smtClean="0"/>
              <a:t/>
            </a:r>
            <a:br>
              <a:rPr lang="en-US" sz="5400" b="1" dirty="0" smtClean="0"/>
            </a:br>
            <a:r>
              <a:rPr lang="en-US" sz="5400" b="1" dirty="0" smtClean="0"/>
              <a:t> </a:t>
            </a:r>
            <a:r>
              <a:rPr lang="en-US" sz="5400" b="1" dirty="0" smtClean="0">
                <a:solidFill>
                  <a:srgbClr val="C00000"/>
                </a:solidFill>
              </a:rPr>
              <a:t>Based On </a:t>
            </a:r>
            <a:br>
              <a:rPr lang="en-US" sz="5400" b="1" dirty="0" smtClean="0">
                <a:solidFill>
                  <a:srgbClr val="C00000"/>
                </a:solidFill>
              </a:rPr>
            </a:br>
            <a:r>
              <a:rPr lang="en-US" sz="5400" b="1" dirty="0" smtClean="0">
                <a:solidFill>
                  <a:srgbClr val="C00000"/>
                </a:solidFill>
              </a:rPr>
              <a:t>Number Of Gene Involvement</a:t>
            </a:r>
            <a:endParaRPr lang="en-US" dirty="0">
              <a:solidFill>
                <a:srgbClr val="C00000"/>
              </a:solidFill>
            </a:endParaRPr>
          </a:p>
        </p:txBody>
      </p:sp>
    </p:spTree>
    <p:extLst>
      <p:ext uri="{BB962C8B-B14F-4D97-AF65-F5344CB8AC3E}">
        <p14:creationId xmlns:p14="http://schemas.microsoft.com/office/powerpoint/2010/main" val="18189288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lstStyle/>
          <a:p>
            <a:r>
              <a:rPr lang="en-US" b="1" dirty="0" smtClean="0">
                <a:solidFill>
                  <a:srgbClr val="C00000"/>
                </a:solidFill>
              </a:rPr>
              <a:t>Consequences Of Fatty Liver</a:t>
            </a:r>
            <a:endParaRPr lang="en-US" b="1" dirty="0">
              <a:solidFill>
                <a:srgbClr val="C00000"/>
              </a:solidFill>
            </a:endParaRPr>
          </a:p>
        </p:txBody>
      </p:sp>
    </p:spTree>
    <p:extLst>
      <p:ext uri="{BB962C8B-B14F-4D97-AF65-F5344CB8AC3E}">
        <p14:creationId xmlns:p14="http://schemas.microsoft.com/office/powerpoint/2010/main" val="350090596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021"/>
            <a:ext cx="9296400" cy="6408821"/>
          </a:xfrm>
        </p:spPr>
        <p:txBody>
          <a:bodyPr>
            <a:noAutofit/>
          </a:bodyPr>
          <a:lstStyle/>
          <a:p>
            <a:r>
              <a:rPr lang="en-US" sz="4800" dirty="0"/>
              <a:t>Fatty liver is a </a:t>
            </a:r>
            <a:r>
              <a:rPr lang="en-US" sz="4800" b="1" dirty="0">
                <a:solidFill>
                  <a:srgbClr val="C00000"/>
                </a:solidFill>
              </a:rPr>
              <a:t>reversible condition </a:t>
            </a:r>
            <a:r>
              <a:rPr lang="en-US" sz="4800" dirty="0"/>
              <a:t>and </a:t>
            </a:r>
            <a:r>
              <a:rPr lang="en-US" sz="4800" b="1" dirty="0"/>
              <a:t>usually goes away on its own</a:t>
            </a:r>
            <a:r>
              <a:rPr lang="en-US" sz="4800" b="1" dirty="0" smtClean="0"/>
              <a:t>.</a:t>
            </a:r>
          </a:p>
          <a:p>
            <a:pPr marL="0" indent="0">
              <a:buNone/>
            </a:pPr>
            <a:endParaRPr lang="en-US" sz="4800" dirty="0" smtClean="0"/>
          </a:p>
          <a:p>
            <a:r>
              <a:rPr lang="en-US" sz="4800" dirty="0" smtClean="0"/>
              <a:t>Generally Fatty </a:t>
            </a:r>
            <a:r>
              <a:rPr lang="en-US" sz="4800" dirty="0"/>
              <a:t>liver </a:t>
            </a:r>
            <a:r>
              <a:rPr lang="en-US" sz="4800" b="1" dirty="0">
                <a:solidFill>
                  <a:srgbClr val="C00000"/>
                </a:solidFill>
              </a:rPr>
              <a:t>often has no symptoms </a:t>
            </a:r>
            <a:r>
              <a:rPr lang="en-US" sz="4800" dirty="0" smtClean="0"/>
              <a:t>and</a:t>
            </a:r>
          </a:p>
          <a:p>
            <a:pPr marL="0" indent="0">
              <a:buNone/>
            </a:pPr>
            <a:endParaRPr lang="en-US" sz="4800" dirty="0" smtClean="0"/>
          </a:p>
          <a:p>
            <a:r>
              <a:rPr lang="en-US" sz="4800" b="1" dirty="0" smtClean="0"/>
              <a:t>Does </a:t>
            </a:r>
            <a:r>
              <a:rPr lang="en-US" sz="4800" b="1" dirty="0"/>
              <a:t>not cause any permanent damage.</a:t>
            </a:r>
          </a:p>
        </p:txBody>
      </p:sp>
    </p:spTree>
    <p:extLst>
      <p:ext uri="{BB962C8B-B14F-4D97-AF65-F5344CB8AC3E}">
        <p14:creationId xmlns:p14="http://schemas.microsoft.com/office/powerpoint/2010/main" val="230449940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normAutofit/>
          </a:bodyPr>
          <a:lstStyle/>
          <a:p>
            <a:r>
              <a:rPr lang="en-US" sz="4800" b="1" dirty="0">
                <a:solidFill>
                  <a:srgbClr val="C00000"/>
                </a:solidFill>
              </a:rPr>
              <a:t>Consequences Of Fatty Liver</a:t>
            </a:r>
            <a:endParaRPr lang="en-US" sz="4800" dirty="0">
              <a:solidFill>
                <a:srgbClr val="C00000"/>
              </a:solidFill>
            </a:endParaRPr>
          </a:p>
        </p:txBody>
      </p:sp>
    </p:spTree>
    <p:extLst>
      <p:ext uri="{BB962C8B-B14F-4D97-AF65-F5344CB8AC3E}">
        <p14:creationId xmlns:p14="http://schemas.microsoft.com/office/powerpoint/2010/main" val="106565838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noAutofit/>
          </a:bodyPr>
          <a:lstStyle/>
          <a:p>
            <a:r>
              <a:rPr lang="en-US" sz="4800" b="1" dirty="0" smtClean="0">
                <a:solidFill>
                  <a:srgbClr val="C00000"/>
                </a:solidFill>
              </a:rPr>
              <a:t>Constant accumulation </a:t>
            </a:r>
            <a:r>
              <a:rPr lang="en-US" sz="4800" dirty="0" smtClean="0"/>
              <a:t>of </a:t>
            </a:r>
            <a:r>
              <a:rPr lang="en-US" sz="4800" b="1" dirty="0" smtClean="0"/>
              <a:t>abnormal excess amount  of Lipids in Hepatocytes</a:t>
            </a:r>
          </a:p>
          <a:p>
            <a:r>
              <a:rPr lang="en-US" sz="4800" b="1" dirty="0" smtClean="0">
                <a:solidFill>
                  <a:srgbClr val="C00000"/>
                </a:solidFill>
              </a:rPr>
              <a:t>Affects the normal Liver functions</a:t>
            </a:r>
          </a:p>
          <a:p>
            <a:r>
              <a:rPr lang="en-US" sz="4800" b="1" dirty="0" smtClean="0"/>
              <a:t>Leads to Parenchymal </a:t>
            </a:r>
            <a:r>
              <a:rPr lang="en-US" sz="4800" b="1" dirty="0"/>
              <a:t>damage to Liver Tissues </a:t>
            </a:r>
            <a:endParaRPr lang="en-US" sz="4800" b="1" dirty="0" smtClean="0"/>
          </a:p>
          <a:p>
            <a:r>
              <a:rPr lang="en-US" sz="4800" b="1" dirty="0" smtClean="0">
                <a:solidFill>
                  <a:srgbClr val="C00000"/>
                </a:solidFill>
              </a:rPr>
              <a:t>Causes Liver </a:t>
            </a:r>
            <a:r>
              <a:rPr lang="en-US" sz="4800" b="1" dirty="0">
                <a:solidFill>
                  <a:srgbClr val="C00000"/>
                </a:solidFill>
              </a:rPr>
              <a:t>Cirrhosis.</a:t>
            </a:r>
          </a:p>
          <a:p>
            <a:endParaRPr lang="en-US" sz="4800" b="1" dirty="0">
              <a:solidFill>
                <a:srgbClr val="C00000"/>
              </a:solidFill>
            </a:endParaRPr>
          </a:p>
          <a:p>
            <a:endParaRPr lang="en-US" sz="4800" dirty="0"/>
          </a:p>
        </p:txBody>
      </p:sp>
    </p:spTree>
    <p:extLst>
      <p:ext uri="{BB962C8B-B14F-4D97-AF65-F5344CB8AC3E}">
        <p14:creationId xmlns:p14="http://schemas.microsoft.com/office/powerpoint/2010/main" val="165926037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372600" cy="6400800"/>
          </a:xfrm>
        </p:spPr>
        <p:txBody>
          <a:bodyPr>
            <a:normAutofit/>
          </a:bodyPr>
          <a:lstStyle/>
          <a:p>
            <a:r>
              <a:rPr lang="en-US" sz="4000" dirty="0" smtClean="0"/>
              <a:t>Excess of Lipids deposition in Hepatocytes</a:t>
            </a:r>
          </a:p>
          <a:p>
            <a:r>
              <a:rPr lang="en-US" sz="4000" b="1" dirty="0" smtClean="0"/>
              <a:t>Interferes the biochemical functions</a:t>
            </a:r>
          </a:p>
          <a:p>
            <a:r>
              <a:rPr lang="en-US" sz="4000" dirty="0" smtClean="0"/>
              <a:t>Brings inflammation of Liver </a:t>
            </a:r>
            <a:r>
              <a:rPr lang="en-US" sz="4000" b="1" dirty="0" smtClean="0">
                <a:solidFill>
                  <a:srgbClr val="C00000"/>
                </a:solidFill>
              </a:rPr>
              <a:t>(Hepatitis)</a:t>
            </a:r>
          </a:p>
          <a:p>
            <a:r>
              <a:rPr lang="en-US" sz="4000" b="1" dirty="0" smtClean="0">
                <a:solidFill>
                  <a:srgbClr val="FF0000"/>
                </a:solidFill>
              </a:rPr>
              <a:t>Changes the cytological features</a:t>
            </a:r>
          </a:p>
          <a:p>
            <a:r>
              <a:rPr lang="en-US" sz="4000" dirty="0" smtClean="0"/>
              <a:t>Damages the cell components</a:t>
            </a:r>
          </a:p>
          <a:p>
            <a:r>
              <a:rPr lang="en-US" sz="4000" dirty="0" smtClean="0"/>
              <a:t>Causes Liver </a:t>
            </a:r>
            <a:r>
              <a:rPr lang="en-US" sz="4000" b="1" dirty="0" smtClean="0">
                <a:solidFill>
                  <a:srgbClr val="C00000"/>
                </a:solidFill>
              </a:rPr>
              <a:t>Fibrosis</a:t>
            </a:r>
          </a:p>
          <a:p>
            <a:r>
              <a:rPr lang="en-US" sz="4000" dirty="0" smtClean="0"/>
              <a:t>Leads to Liver </a:t>
            </a:r>
            <a:r>
              <a:rPr lang="en-US" sz="4000" b="1" dirty="0" smtClean="0">
                <a:solidFill>
                  <a:srgbClr val="C00000"/>
                </a:solidFill>
              </a:rPr>
              <a:t>Cirrhosis</a:t>
            </a:r>
          </a:p>
          <a:p>
            <a:r>
              <a:rPr lang="en-US" sz="4000" dirty="0" smtClean="0"/>
              <a:t>Liver</a:t>
            </a:r>
            <a:r>
              <a:rPr lang="en-US" sz="4000" b="1" dirty="0" smtClean="0">
                <a:solidFill>
                  <a:srgbClr val="C00000"/>
                </a:solidFill>
              </a:rPr>
              <a:t> Carcinoma</a:t>
            </a:r>
          </a:p>
          <a:p>
            <a:endParaRPr lang="en-US" dirty="0" smtClean="0"/>
          </a:p>
          <a:p>
            <a:endParaRPr lang="en-US" dirty="0" smtClean="0"/>
          </a:p>
          <a:p>
            <a:endParaRPr lang="en-US" dirty="0"/>
          </a:p>
        </p:txBody>
      </p:sp>
    </p:spTree>
    <p:extLst>
      <p:ext uri="{BB962C8B-B14F-4D97-AF65-F5344CB8AC3E}">
        <p14:creationId xmlns:p14="http://schemas.microsoft.com/office/powerpoint/2010/main" val="113352541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9144000" cy="6430962"/>
          </a:xfrm>
        </p:spPr>
        <p:txBody>
          <a:bodyPr>
            <a:normAutofit fontScale="90000"/>
          </a:bodyPr>
          <a:lstStyle/>
          <a:p>
            <a:pPr algn="ctr" eaLnBrk="1" hangingPunct="1">
              <a:defRPr/>
            </a:pPr>
            <a:r>
              <a:rPr lang="en-US" sz="4000" b="1" dirty="0" smtClean="0">
                <a:solidFill>
                  <a:srgbClr val="C00000"/>
                </a:solidFill>
              </a:rPr>
              <a:t>Natural History of Fatty Liver Disease</a:t>
            </a:r>
            <a:br>
              <a:rPr lang="en-US" sz="4000" b="1" dirty="0" smtClean="0">
                <a:solidFill>
                  <a:srgbClr val="C00000"/>
                </a:solidFill>
              </a:rPr>
            </a:br>
            <a:r>
              <a:rPr lang="en-US" sz="4000" dirty="0" smtClean="0"/>
              <a:t/>
            </a:r>
            <a:br>
              <a:rPr lang="en-US" sz="4000" dirty="0" smtClean="0"/>
            </a:br>
            <a:r>
              <a:rPr lang="en-US" sz="4000" b="1" dirty="0" smtClean="0"/>
              <a:t>Fatty liver </a:t>
            </a:r>
            <a:r>
              <a:rPr lang="en-US" sz="4000" b="1" dirty="0" smtClean="0">
                <a:sym typeface="Wingdings" pitchFamily="2" charset="2"/>
              </a:rPr>
              <a:t/>
            </a:r>
            <a:br>
              <a:rPr lang="en-US" sz="4000" b="1" dirty="0" smtClean="0">
                <a:sym typeface="Wingdings" pitchFamily="2" charset="2"/>
              </a:rPr>
            </a:br>
            <a:r>
              <a:rPr lang="en-US" sz="4000" dirty="0" smtClean="0">
                <a:sym typeface="Wingdings" pitchFamily="2" charset="2"/>
              </a:rPr>
              <a:t/>
            </a:r>
            <a:br>
              <a:rPr lang="en-US" sz="4000" dirty="0" smtClean="0">
                <a:sym typeface="Wingdings" pitchFamily="2" charset="2"/>
              </a:rPr>
            </a:br>
            <a:r>
              <a:rPr lang="en-US" sz="4000" b="1" dirty="0" smtClean="0">
                <a:sym typeface="Wingdings" pitchFamily="2" charset="2"/>
              </a:rPr>
              <a:t>Steatohepatitis </a:t>
            </a:r>
            <a:br>
              <a:rPr lang="en-US" sz="4000" b="1" dirty="0" smtClean="0">
                <a:sym typeface="Wingdings" pitchFamily="2" charset="2"/>
              </a:rPr>
            </a:br>
            <a:r>
              <a:rPr lang="en-US" sz="4000" dirty="0" smtClean="0">
                <a:sym typeface="Wingdings" pitchFamily="2" charset="2"/>
              </a:rPr>
              <a:t/>
            </a:r>
            <a:br>
              <a:rPr lang="en-US" sz="4000" dirty="0" smtClean="0">
                <a:sym typeface="Wingdings" pitchFamily="2" charset="2"/>
              </a:rPr>
            </a:br>
            <a:r>
              <a:rPr lang="en-US" sz="4000" b="1" dirty="0" err="1" smtClean="0">
                <a:sym typeface="Wingdings" pitchFamily="2" charset="2"/>
              </a:rPr>
              <a:t>Steatohepatitis</a:t>
            </a:r>
            <a:r>
              <a:rPr lang="en-US" sz="4000" b="1" dirty="0" smtClean="0">
                <a:sym typeface="Wingdings" pitchFamily="2" charset="2"/>
              </a:rPr>
              <a:t> + Fibrosis (First Stage of Scar)</a:t>
            </a:r>
            <a:r>
              <a:rPr lang="en-US" sz="4000" dirty="0" smtClean="0">
                <a:sym typeface="Wingdings" pitchFamily="2" charset="2"/>
              </a:rPr>
              <a:t/>
            </a:r>
            <a:br>
              <a:rPr lang="en-US" sz="4000" dirty="0" smtClean="0">
                <a:sym typeface="Wingdings" pitchFamily="2" charset="2"/>
              </a:rPr>
            </a:br>
            <a:r>
              <a:rPr lang="en-US" sz="4000" dirty="0" smtClean="0">
                <a:sym typeface="Wingdings" pitchFamily="2" charset="2"/>
              </a:rPr>
              <a:t> </a:t>
            </a:r>
            <a:br>
              <a:rPr lang="en-US" sz="4000" dirty="0" smtClean="0">
                <a:sym typeface="Wingdings" pitchFamily="2" charset="2"/>
              </a:rPr>
            </a:br>
            <a:r>
              <a:rPr lang="en-US" sz="4000" b="1" dirty="0" smtClean="0">
                <a:sym typeface="Wingdings" pitchFamily="2" charset="2"/>
              </a:rPr>
              <a:t>Steatohepatitis + Cirrhosis</a:t>
            </a:r>
            <a:r>
              <a:rPr lang="en-US" sz="4000" dirty="0" smtClean="0">
                <a:sym typeface="Wingdings" pitchFamily="2" charset="2"/>
              </a:rPr>
              <a:t/>
            </a:r>
            <a:br>
              <a:rPr lang="en-US" sz="4000" dirty="0" smtClean="0">
                <a:sym typeface="Wingdings" pitchFamily="2" charset="2"/>
              </a:rPr>
            </a:br>
            <a:r>
              <a:rPr lang="en-US" sz="4000" dirty="0" smtClean="0">
                <a:sym typeface="Wingdings" pitchFamily="2" charset="2"/>
              </a:rPr>
              <a:t/>
            </a:r>
            <a:br>
              <a:rPr lang="en-US" sz="4000" dirty="0" smtClean="0">
                <a:sym typeface="Wingdings" pitchFamily="2" charset="2"/>
              </a:rPr>
            </a:br>
            <a:r>
              <a:rPr lang="en-US" sz="4000" b="1" dirty="0" smtClean="0">
                <a:sym typeface="Wingdings" pitchFamily="2" charset="2"/>
              </a:rPr>
              <a:t>Cryptogenic Cirrhosis</a:t>
            </a:r>
          </a:p>
        </p:txBody>
      </p:sp>
      <p:sp>
        <p:nvSpPr>
          <p:cNvPr id="10243" name="AutoShape 5"/>
          <p:cNvSpPr>
            <a:spLocks noChangeArrowheads="1"/>
          </p:cNvSpPr>
          <p:nvPr/>
        </p:nvSpPr>
        <p:spPr bwMode="auto">
          <a:xfrm>
            <a:off x="4267200" y="1828800"/>
            <a:ext cx="485775"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10244" name="AutoShape 7"/>
          <p:cNvSpPr>
            <a:spLocks noChangeArrowheads="1"/>
          </p:cNvSpPr>
          <p:nvPr/>
        </p:nvSpPr>
        <p:spPr bwMode="auto">
          <a:xfrm>
            <a:off x="4191000" y="4114800"/>
            <a:ext cx="485775"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10245" name="AutoShape 8"/>
          <p:cNvSpPr>
            <a:spLocks noChangeArrowheads="1"/>
          </p:cNvSpPr>
          <p:nvPr/>
        </p:nvSpPr>
        <p:spPr bwMode="auto">
          <a:xfrm>
            <a:off x="4191000" y="5257800"/>
            <a:ext cx="485775"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10246" name="AutoShape 9"/>
          <p:cNvSpPr>
            <a:spLocks noChangeArrowheads="1"/>
          </p:cNvSpPr>
          <p:nvPr/>
        </p:nvSpPr>
        <p:spPr bwMode="auto">
          <a:xfrm>
            <a:off x="4267200" y="2971800"/>
            <a:ext cx="485775"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77783544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1143000"/>
          </a:xfrm>
        </p:spPr>
        <p:txBody>
          <a:bodyPr>
            <a:normAutofit fontScale="90000"/>
          </a:bodyPr>
          <a:lstStyle/>
          <a:p>
            <a:r>
              <a:rPr lang="en-US" b="1" dirty="0"/>
              <a:t>When there is repeated damage to the </a:t>
            </a:r>
            <a:r>
              <a:rPr lang="en-US" b="1" dirty="0" smtClean="0"/>
              <a:t>Liver</a:t>
            </a:r>
            <a:br>
              <a:rPr lang="en-US" b="1" dirty="0" smtClean="0"/>
            </a:br>
            <a:r>
              <a:rPr lang="en-US" dirty="0" smtClean="0"/>
              <a:t/>
            </a:r>
            <a:br>
              <a:rPr lang="en-US" dirty="0" smtClean="0"/>
            </a:br>
            <a:r>
              <a:rPr lang="en-US" b="1" dirty="0" smtClean="0">
                <a:solidFill>
                  <a:srgbClr val="C00000"/>
                </a:solidFill>
              </a:rPr>
              <a:t>Permanent </a:t>
            </a:r>
            <a:r>
              <a:rPr lang="en-US" b="1" dirty="0">
                <a:solidFill>
                  <a:srgbClr val="C00000"/>
                </a:solidFill>
              </a:rPr>
              <a:t>scarring </a:t>
            </a:r>
            <a:r>
              <a:rPr lang="en-US" b="1" dirty="0" smtClean="0">
                <a:solidFill>
                  <a:srgbClr val="C00000"/>
                </a:solidFill>
              </a:rPr>
              <a:t>of Hepatocytes takes place</a:t>
            </a:r>
            <a:r>
              <a:rPr lang="en-US" dirty="0" smtClean="0"/>
              <a:t/>
            </a:r>
            <a:br>
              <a:rPr lang="en-US" dirty="0" smtClean="0"/>
            </a:br>
            <a:r>
              <a:rPr lang="en-US" dirty="0" smtClean="0"/>
              <a:t> </a:t>
            </a:r>
            <a:br>
              <a:rPr lang="en-US" dirty="0" smtClean="0"/>
            </a:br>
            <a:r>
              <a:rPr lang="en-US" b="1" dirty="0" smtClean="0">
                <a:solidFill>
                  <a:srgbClr val="0070C0"/>
                </a:solidFill>
              </a:rPr>
              <a:t>This </a:t>
            </a:r>
            <a:r>
              <a:rPr lang="en-US" b="1" dirty="0">
                <a:solidFill>
                  <a:srgbClr val="0070C0"/>
                </a:solidFill>
              </a:rPr>
              <a:t>is called </a:t>
            </a:r>
            <a:r>
              <a:rPr lang="en-US" b="1" dirty="0" smtClean="0">
                <a:solidFill>
                  <a:srgbClr val="0070C0"/>
                </a:solidFill>
              </a:rPr>
              <a:t>Liver Cirrhosis</a:t>
            </a:r>
            <a:endParaRPr lang="en-US" b="1" dirty="0">
              <a:solidFill>
                <a:srgbClr val="0070C0"/>
              </a:solidFill>
            </a:endParaRPr>
          </a:p>
        </p:txBody>
      </p:sp>
    </p:spTree>
    <p:extLst>
      <p:ext uri="{BB962C8B-B14F-4D97-AF65-F5344CB8AC3E}">
        <p14:creationId xmlns:p14="http://schemas.microsoft.com/office/powerpoint/2010/main" val="297730065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4200"/>
            <a:ext cx="8229600" cy="1143000"/>
          </a:xfrm>
        </p:spPr>
        <p:txBody>
          <a:bodyPr>
            <a:normAutofit fontScale="90000"/>
          </a:bodyPr>
          <a:lstStyle/>
          <a:p>
            <a:r>
              <a:rPr lang="en-US" b="1" dirty="0" smtClean="0"/>
              <a:t>Diagnostic Features </a:t>
            </a:r>
            <a:br>
              <a:rPr lang="en-US" b="1" dirty="0" smtClean="0"/>
            </a:br>
            <a:r>
              <a:rPr lang="en-US" b="1" dirty="0" smtClean="0"/>
              <a:t>OF</a:t>
            </a:r>
            <a:br>
              <a:rPr lang="en-US" b="1" dirty="0" smtClean="0"/>
            </a:br>
            <a:r>
              <a:rPr lang="en-US" b="1" dirty="0" smtClean="0"/>
              <a:t> Fatty Liver Disease</a:t>
            </a:r>
            <a:endParaRPr lang="en-US" b="1" dirty="0"/>
          </a:p>
        </p:txBody>
      </p:sp>
    </p:spTree>
    <p:extLst>
      <p:ext uri="{BB962C8B-B14F-4D97-AF65-F5344CB8AC3E}">
        <p14:creationId xmlns:p14="http://schemas.microsoft.com/office/powerpoint/2010/main" val="15132341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04800"/>
            <a:ext cx="8229600" cy="1143000"/>
          </a:xfrm>
        </p:spPr>
        <p:txBody>
          <a:bodyPr>
            <a:normAutofit fontScale="90000"/>
          </a:bodyPr>
          <a:lstStyle/>
          <a:p>
            <a:pPr algn="ctr"/>
            <a:r>
              <a:rPr lang="en-US" sz="4800" b="1" dirty="0" smtClean="0"/>
              <a:t>Laboratory Abnormalities</a:t>
            </a:r>
            <a:br>
              <a:rPr lang="en-US" sz="4800" b="1" dirty="0" smtClean="0"/>
            </a:br>
            <a:r>
              <a:rPr lang="en-US" sz="4800" b="1" dirty="0" smtClean="0"/>
              <a:t> In Fatty Liver Disease</a:t>
            </a:r>
          </a:p>
        </p:txBody>
      </p:sp>
      <p:sp>
        <p:nvSpPr>
          <p:cNvPr id="3" name="Content Placeholder 2"/>
          <p:cNvSpPr>
            <a:spLocks noGrp="1"/>
          </p:cNvSpPr>
          <p:nvPr>
            <p:ph sz="half" idx="1"/>
          </p:nvPr>
        </p:nvSpPr>
        <p:spPr>
          <a:xfrm>
            <a:off x="0" y="1798638"/>
            <a:ext cx="4495800" cy="4754562"/>
          </a:xfrm>
          <a:ln>
            <a:solidFill>
              <a:schemeClr val="bg1">
                <a:lumMod val="65000"/>
              </a:schemeClr>
            </a:solidFill>
          </a:ln>
        </p:spPr>
        <p:txBody>
          <a:bodyPr rtlCol="0">
            <a:normAutofit/>
          </a:bodyPr>
          <a:lstStyle/>
          <a:p>
            <a:pPr fontAlgn="auto">
              <a:spcAft>
                <a:spcPts val="0"/>
              </a:spcAft>
              <a:buFont typeface="Arial" pitchFamily="34" charset="0"/>
              <a:buChar char="•"/>
              <a:defRPr/>
            </a:pPr>
            <a:r>
              <a:rPr lang="en-US" sz="3600" dirty="0" smtClean="0"/>
              <a:t>2 - 4 fold </a:t>
            </a:r>
            <a:r>
              <a:rPr lang="en-US" sz="3600" dirty="0" smtClean="0">
                <a:sym typeface="Wingdings 3"/>
              </a:rPr>
              <a:t> ALT</a:t>
            </a:r>
            <a:r>
              <a:rPr lang="en-US" sz="3600" dirty="0" smtClean="0"/>
              <a:t> &amp; AST</a:t>
            </a:r>
          </a:p>
          <a:p>
            <a:pPr fontAlgn="auto">
              <a:spcAft>
                <a:spcPts val="0"/>
              </a:spcAft>
              <a:buFont typeface="Arial" pitchFamily="34" charset="0"/>
              <a:buChar char="•"/>
              <a:defRPr/>
            </a:pPr>
            <a:r>
              <a:rPr lang="en-US" sz="3600" dirty="0" smtClean="0">
                <a:sym typeface="Wingdings 3"/>
              </a:rPr>
              <a:t>AST: ALT  Ratio &lt; 1</a:t>
            </a:r>
            <a:endParaRPr lang="en-US" sz="3600" dirty="0" smtClean="0"/>
          </a:p>
          <a:p>
            <a:pPr fontAlgn="auto">
              <a:spcAft>
                <a:spcPts val="0"/>
              </a:spcAft>
              <a:buFont typeface="Arial" pitchFamily="34" charset="0"/>
              <a:buChar char="•"/>
              <a:defRPr/>
            </a:pPr>
            <a:r>
              <a:rPr lang="en-US" sz="3600" dirty="0" smtClean="0">
                <a:sym typeface="Wingdings 3"/>
              </a:rPr>
              <a:t>ALP slight  in 1/3</a:t>
            </a:r>
            <a:endParaRPr lang="en-US" sz="3600" dirty="0" smtClean="0"/>
          </a:p>
          <a:p>
            <a:pPr fontAlgn="auto">
              <a:spcAft>
                <a:spcPts val="0"/>
              </a:spcAft>
              <a:buFont typeface="Arial" pitchFamily="34" charset="0"/>
              <a:buChar char="•"/>
              <a:defRPr/>
            </a:pPr>
            <a:r>
              <a:rPr lang="en-US" sz="3600" dirty="0" smtClean="0"/>
              <a:t>Dyslipidemia - </a:t>
            </a:r>
            <a:r>
              <a:rPr lang="en-US" sz="3600" dirty="0" smtClean="0">
                <a:sym typeface="Wingdings 3"/>
              </a:rPr>
              <a:t> TAG</a:t>
            </a:r>
            <a:endParaRPr lang="en-US" sz="3600" dirty="0" smtClean="0"/>
          </a:p>
          <a:p>
            <a:pPr fontAlgn="auto">
              <a:spcAft>
                <a:spcPts val="0"/>
              </a:spcAft>
              <a:buFont typeface="Arial" pitchFamily="34" charset="0"/>
              <a:buChar char="•"/>
              <a:defRPr/>
            </a:pPr>
            <a:r>
              <a:rPr lang="en-US" sz="3600" dirty="0" smtClean="0"/>
              <a:t>FBG and PPBG </a:t>
            </a:r>
            <a:r>
              <a:rPr lang="en-US" sz="3600" dirty="0" smtClean="0">
                <a:sym typeface="Wingdings 3"/>
              </a:rPr>
              <a:t></a:t>
            </a:r>
          </a:p>
          <a:p>
            <a:pPr fontAlgn="auto">
              <a:spcAft>
                <a:spcPts val="0"/>
              </a:spcAft>
              <a:buFont typeface="Arial" pitchFamily="34" charset="0"/>
              <a:buChar char="•"/>
              <a:defRPr/>
            </a:pPr>
            <a:r>
              <a:rPr lang="en-US" sz="3600" dirty="0" smtClean="0">
                <a:sym typeface="Wingdings 3"/>
              </a:rPr>
              <a:t>BUN &amp; Creatinine - N</a:t>
            </a:r>
            <a:endParaRPr lang="en-US" sz="3600" dirty="0" smtClean="0"/>
          </a:p>
          <a:p>
            <a:pPr fontAlgn="auto">
              <a:spcAft>
                <a:spcPts val="0"/>
              </a:spcAft>
              <a:buFont typeface="Arial" pitchFamily="34" charset="0"/>
              <a:buChar char="•"/>
              <a:defRPr/>
            </a:pPr>
            <a:endParaRPr lang="en-US" sz="3000" dirty="0" smtClean="0"/>
          </a:p>
          <a:p>
            <a:pPr fontAlgn="auto">
              <a:spcAft>
                <a:spcPts val="0"/>
              </a:spcAft>
              <a:buFont typeface="Arial" pitchFamily="34" charset="0"/>
              <a:buNone/>
              <a:defRPr/>
            </a:pPr>
            <a:endParaRPr lang="en-US" sz="3000" dirty="0"/>
          </a:p>
        </p:txBody>
      </p:sp>
      <p:sp>
        <p:nvSpPr>
          <p:cNvPr id="5" name="Content Placeholder 4"/>
          <p:cNvSpPr>
            <a:spLocks noGrp="1"/>
          </p:cNvSpPr>
          <p:nvPr>
            <p:ph sz="half" idx="2"/>
          </p:nvPr>
        </p:nvSpPr>
        <p:spPr>
          <a:xfrm>
            <a:off x="4648200" y="1798638"/>
            <a:ext cx="4495800" cy="4754562"/>
          </a:xfrm>
          <a:ln>
            <a:solidFill>
              <a:schemeClr val="bg1">
                <a:lumMod val="65000"/>
              </a:schemeClr>
            </a:solidFill>
          </a:ln>
        </p:spPr>
        <p:txBody>
          <a:bodyPr rtlCol="0">
            <a:normAutofit/>
          </a:bodyPr>
          <a:lstStyle/>
          <a:p>
            <a:pPr fontAlgn="auto">
              <a:spcAft>
                <a:spcPts val="0"/>
              </a:spcAft>
              <a:buFont typeface="Arial" pitchFamily="34" charset="0"/>
              <a:buChar char="•"/>
              <a:defRPr/>
            </a:pPr>
            <a:r>
              <a:rPr lang="en-US" sz="3600" dirty="0" smtClean="0">
                <a:sym typeface="Wingdings 3"/>
              </a:rPr>
              <a:t>Normal Albumin. PT</a:t>
            </a:r>
          </a:p>
          <a:p>
            <a:pPr fontAlgn="auto">
              <a:spcAft>
                <a:spcPts val="0"/>
              </a:spcAft>
              <a:buFont typeface="Arial" pitchFamily="34" charset="0"/>
              <a:buChar char="•"/>
              <a:defRPr/>
            </a:pPr>
            <a:r>
              <a:rPr lang="en-US" sz="3600" dirty="0" smtClean="0">
                <a:sym typeface="Wingdings 3"/>
              </a:rPr>
              <a:t>Low ANA + &lt; 1 in 320</a:t>
            </a:r>
          </a:p>
          <a:p>
            <a:pPr fontAlgn="auto">
              <a:spcAft>
                <a:spcPts val="0"/>
              </a:spcAft>
              <a:buFont typeface="Arial" pitchFamily="34" charset="0"/>
              <a:buChar char="•"/>
              <a:defRPr/>
            </a:pPr>
            <a:r>
              <a:rPr lang="en-US" sz="3600" dirty="0" smtClean="0">
                <a:sym typeface="Wingdings 3"/>
              </a:rPr>
              <a:t>  Serum Ferritin</a:t>
            </a:r>
          </a:p>
          <a:p>
            <a:pPr fontAlgn="auto">
              <a:spcAft>
                <a:spcPts val="0"/>
              </a:spcAft>
              <a:buFont typeface="Arial" pitchFamily="34" charset="0"/>
              <a:buChar char="•"/>
              <a:defRPr/>
            </a:pPr>
            <a:r>
              <a:rPr lang="en-US" sz="3600" dirty="0" smtClean="0">
                <a:sym typeface="Wingdings 3"/>
              </a:rPr>
              <a:t> Iron saturation</a:t>
            </a:r>
          </a:p>
          <a:p>
            <a:pPr fontAlgn="auto">
              <a:spcAft>
                <a:spcPts val="0"/>
              </a:spcAft>
              <a:buFont typeface="Arial" pitchFamily="34" charset="0"/>
              <a:buChar char="•"/>
              <a:defRPr/>
            </a:pPr>
            <a:r>
              <a:rPr lang="en-US" sz="3600" dirty="0" smtClean="0">
                <a:solidFill>
                  <a:schemeClr val="tx2">
                    <a:lumMod val="50000"/>
                  </a:schemeClr>
                </a:solidFill>
                <a:sym typeface="Wingdings 3"/>
              </a:rPr>
              <a:t>AST: ALT Ratio &gt; 1 </a:t>
            </a:r>
          </a:p>
          <a:p>
            <a:pPr fontAlgn="auto">
              <a:spcAft>
                <a:spcPts val="0"/>
              </a:spcAft>
              <a:buFont typeface="Arial" pitchFamily="34" charset="0"/>
              <a:buNone/>
              <a:defRPr/>
            </a:pPr>
            <a:r>
              <a:rPr lang="en-US" sz="3600" dirty="0" smtClean="0">
                <a:solidFill>
                  <a:schemeClr val="tx2">
                    <a:lumMod val="50000"/>
                  </a:schemeClr>
                </a:solidFill>
                <a:sym typeface="Wingdings 3"/>
              </a:rPr>
              <a:t>     if Cirrhosis sets in</a:t>
            </a:r>
          </a:p>
        </p:txBody>
      </p:sp>
    </p:spTree>
    <p:extLst>
      <p:ext uri="{BB962C8B-B14F-4D97-AF65-F5344CB8AC3E}">
        <p14:creationId xmlns:p14="http://schemas.microsoft.com/office/powerpoint/2010/main" val="514930284"/>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2" descr="LIVER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56050"/>
            <a:ext cx="449580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6"/>
          <p:cNvSpPr>
            <a:spLocks noGrp="1" noChangeArrowheads="1"/>
          </p:cNvSpPr>
          <p:nvPr>
            <p:ph type="title" sz="quarter" idx="4294967295"/>
          </p:nvPr>
        </p:nvSpPr>
        <p:spPr>
          <a:xfrm>
            <a:off x="1143000" y="0"/>
            <a:ext cx="8001000" cy="1189038"/>
          </a:xfrm>
        </p:spPr>
        <p:txBody>
          <a:bodyPr/>
          <a:lstStyle/>
          <a:p>
            <a:pPr algn="ctr" eaLnBrk="1" hangingPunct="1">
              <a:defRPr/>
            </a:pPr>
            <a:r>
              <a:rPr lang="en-US" b="1" dirty="0" smtClean="0"/>
              <a:t>Fatty liver           Normal liver</a:t>
            </a:r>
          </a:p>
        </p:txBody>
      </p:sp>
      <p:pic>
        <p:nvPicPr>
          <p:cNvPr id="7172" name="Picture 9" descr="fatty_live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0" y="1524000"/>
            <a:ext cx="4495800" cy="2286000"/>
          </a:xfrm>
          <a:noFill/>
          <a:extLst>
            <a:ext uri="{909E8E84-426E-40DD-AFC4-6F175D3DCCD1}">
              <a14:hiddenFill xmlns:a14="http://schemas.microsoft.com/office/drawing/2010/main">
                <a:solidFill>
                  <a:srgbClr val="FFFFFF"/>
                </a:solidFill>
              </a14:hiddenFill>
            </a:ext>
          </a:extLst>
        </p:spPr>
      </p:pic>
      <p:pic>
        <p:nvPicPr>
          <p:cNvPr id="7173" name="Picture 5" descr="liver20human_1"/>
          <p:cNvPicPr>
            <a:picLocks noChangeAspect="1" noChangeArrowheads="1"/>
          </p:cNvPicPr>
          <p:nvPr/>
        </p:nvPicPr>
        <p:blipFill>
          <a:blip r:embed="rId5">
            <a:extLst>
              <a:ext uri="{28A0092B-C50C-407E-A947-70E740481C1C}">
                <a14:useLocalDpi xmlns:a14="http://schemas.microsoft.com/office/drawing/2010/main" val="0"/>
              </a:ext>
            </a:extLst>
          </a:blip>
          <a:srcRect t="22917" b="8333"/>
          <a:stretch>
            <a:fillRect/>
          </a:stretch>
        </p:blipFill>
        <p:spPr bwMode="auto">
          <a:xfrm>
            <a:off x="4724400" y="1524000"/>
            <a:ext cx="441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AutoShape 24" descr="9k="/>
          <p:cNvSpPr>
            <a:spLocks noChangeAspect="1" noChangeArrowheads="1"/>
          </p:cNvSpPr>
          <p:nvPr/>
        </p:nvSpPr>
        <p:spPr bwMode="auto">
          <a:xfrm>
            <a:off x="3957638" y="2971800"/>
            <a:ext cx="12287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175" name="Picture 26" descr="liver_portal_triad_40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962400"/>
            <a:ext cx="4419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452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2489</TotalTime>
  <Words>1969</Words>
  <Application>Microsoft Office PowerPoint</Application>
  <PresentationFormat>On-screen Show (4:3)</PresentationFormat>
  <Paragraphs>425</Paragraphs>
  <Slides>99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99</vt:i4>
      </vt:variant>
    </vt:vector>
  </HeadingPairs>
  <TitlesOfParts>
    <vt:vector size="108" baseType="lpstr">
      <vt:lpstr>宋体</vt:lpstr>
      <vt:lpstr>Arial</vt:lpstr>
      <vt:lpstr>Calibri</vt:lpstr>
      <vt:lpstr>Symbol</vt:lpstr>
      <vt:lpstr>Times New Roman</vt:lpstr>
      <vt:lpstr>Wingdings</vt:lpstr>
      <vt:lpstr>Wingdings 2</vt:lpstr>
      <vt:lpstr>Wingdings 3</vt:lpstr>
      <vt:lpstr>Office Theme</vt:lpstr>
      <vt:lpstr>Lipid Associated Disorders  OR     Lipid Related Clinical Problems</vt:lpstr>
      <vt:lpstr>PowerPoint Presentation</vt:lpstr>
      <vt:lpstr>Causes of Lipid Associated Disorders</vt:lpstr>
      <vt:lpstr>Disorders Of Lipoproteins Dyslipoproteinemias/Dyslipidemias    </vt:lpstr>
      <vt:lpstr>Types Of Lipoprotein Disorders   Hyperlipoproteinemias And Hypolipoproteinemias</vt:lpstr>
      <vt:lpstr>Dyslipoproteinemias/ Dyslipidemias</vt:lpstr>
      <vt:lpstr>Hyperlipoproteinemia</vt:lpstr>
      <vt:lpstr>Dyslipidemias</vt:lpstr>
      <vt:lpstr>Classification Of  Dyslipidemias   Based On  Number Of Gene Involvement</vt:lpstr>
      <vt:lpstr>Primary Hyperlipoproteinemia</vt:lpstr>
      <vt:lpstr>Monogenic Disorders</vt:lpstr>
      <vt:lpstr>Polygenic/Multifactorial</vt:lpstr>
      <vt:lpstr>Causes Of Dyslipoproteinemias/ Dyslipidemias</vt:lpstr>
      <vt:lpstr>Causes of Hyperlipoproteinemia</vt:lpstr>
      <vt:lpstr>PowerPoint Presentation</vt:lpstr>
      <vt:lpstr>PowerPoint Presentation</vt:lpstr>
      <vt:lpstr>PowerPoint Presentation</vt:lpstr>
      <vt:lpstr>Secondary Causes Of Dyslipidemias</vt:lpstr>
      <vt:lpstr>PowerPoint Presentation</vt:lpstr>
      <vt:lpstr>Types of Hyperlipoproteinemias</vt:lpstr>
      <vt:lpstr>Fredrickson Classification  of  Hyperlipoproteinemia</vt:lpstr>
      <vt:lpstr>PowerPoint Presentation</vt:lpstr>
      <vt:lpstr>PowerPoint Presentation</vt:lpstr>
      <vt:lpstr>PowerPoint Presentation</vt:lpstr>
      <vt:lpstr>PowerPoint Presentation</vt:lpstr>
      <vt:lpstr>Deficiency Of Lipoprotein Lipase Leads To  Familial Type I Hyperlipoproteinemia</vt:lpstr>
      <vt:lpstr>PowerPoint Presentation</vt:lpstr>
      <vt:lpstr>Type I Hyperlipoproteinemias </vt:lpstr>
      <vt:lpstr>PowerPoint Presentation</vt:lpstr>
      <vt:lpstr>Type III Hyperlipoproteinemia </vt:lpstr>
      <vt:lpstr>Hypolipoproteinemias</vt:lpstr>
      <vt:lpstr>Hypolipoproteinemias</vt:lpstr>
      <vt:lpstr>Conditions Of Hypolipoproteinemias</vt:lpstr>
      <vt:lpstr>Types Of Hypolipoproteinemias</vt:lpstr>
      <vt:lpstr>Familial Hypobetalipoproteinemia</vt:lpstr>
      <vt:lpstr>Abeta Lipoproteinemia</vt:lpstr>
      <vt:lpstr>Familial Alpha Lipoprotein Deficiency Tangiers Disease</vt:lpstr>
      <vt:lpstr>Combined Hyperlipoproteinemia</vt:lpstr>
      <vt:lpstr>Diagnosis  And Therapeutic  Strategy Of Dyslipidemias</vt:lpstr>
      <vt:lpstr>PowerPoint Presentation</vt:lpstr>
      <vt:lpstr>PowerPoint Presentation</vt:lpstr>
      <vt:lpstr>Lipid Profile and Lipoprotein Analyses</vt:lpstr>
      <vt:lpstr>Estimation Of Lipid Profile</vt:lpstr>
      <vt:lpstr>Hypertriglyceridemia</vt:lpstr>
      <vt:lpstr>Hypertriglyceridemia</vt:lpstr>
      <vt:lpstr>Hypercholesterolemia</vt:lpstr>
      <vt:lpstr>Hypercholesterolemia</vt:lpstr>
      <vt:lpstr>LDL Methods</vt:lpstr>
      <vt:lpstr>Lipoprotein Assay Methods</vt:lpstr>
      <vt:lpstr>Serum Triglycerides</vt:lpstr>
      <vt:lpstr>Serum Total Cholesterol  </vt:lpstr>
      <vt:lpstr>HDL Cholesterol</vt:lpstr>
      <vt:lpstr>LDL Cholesterol</vt:lpstr>
      <vt:lpstr>PowerPoint Presentation</vt:lpstr>
      <vt:lpstr>Consequences Of Dyslipoprotein Metabolism</vt:lpstr>
      <vt:lpstr>PowerPoint Presentation</vt:lpstr>
      <vt:lpstr>Fish Eye Disease</vt:lpstr>
      <vt:lpstr>PowerPoint Presentation</vt:lpstr>
      <vt:lpstr>Fatty Liver</vt:lpstr>
      <vt:lpstr>Role Of Liver In Lipid Metabolism </vt:lpstr>
      <vt:lpstr>PowerPoint Presentation</vt:lpstr>
      <vt:lpstr>Lipid Metabolism  At Liver In Well Fed Condition </vt:lpstr>
      <vt:lpstr>PowerPoint Presentation</vt:lpstr>
      <vt:lpstr>Lipid Metabolism   At Liver In Emergency Condition </vt:lpstr>
      <vt:lpstr>PowerPoint Presentation</vt:lpstr>
      <vt:lpstr>PowerPoint Presentation</vt:lpstr>
      <vt:lpstr>PowerPoint Presentation</vt:lpstr>
      <vt:lpstr>PowerPoint Presentation</vt:lpstr>
      <vt:lpstr>PowerPoint Presentation</vt:lpstr>
      <vt:lpstr>Fatty Liver/  Fatty Liver Disease/ Hepatosteatosis</vt:lpstr>
      <vt:lpstr>What Is Fatty Liver?</vt:lpstr>
      <vt:lpstr>What Is Fatty Liver Disease?</vt:lpstr>
      <vt:lpstr>What Is Steatohepatitis ?</vt:lpstr>
      <vt:lpstr>Causes Of Fatty Liver</vt:lpstr>
      <vt:lpstr>Clinical Conditions  Leading To Fatty Liver  OR  Risks For Developing Fatty Liver</vt:lpstr>
      <vt:lpstr>PowerPoint Presentation</vt:lpstr>
      <vt:lpstr>PowerPoint Presentation</vt:lpstr>
      <vt:lpstr>PowerPoint Presentation</vt:lpstr>
      <vt:lpstr>Conditions Leading To Fatty Liver</vt:lpstr>
      <vt:lpstr>PowerPoint Presentation</vt:lpstr>
      <vt:lpstr>PowerPoint Presentation</vt:lpstr>
      <vt:lpstr>Lipotropic Factors and Their Role</vt:lpstr>
      <vt:lpstr>Adequate Presence of  Lipotropic factor  Prevents Retention of Lipids  in Liver There by preventing Fatty Liver. </vt:lpstr>
      <vt:lpstr>PowerPoint Presentation</vt:lpstr>
      <vt:lpstr>Names Of Lipotropic Factors</vt:lpstr>
      <vt:lpstr>Amino Acids As Lipotropic Agents</vt:lpstr>
      <vt:lpstr>Vitamins As Lipotropic Factors</vt:lpstr>
      <vt:lpstr>Types Of Fatty Liver</vt:lpstr>
      <vt:lpstr>4 Types Of Fatty Liver</vt:lpstr>
      <vt:lpstr>Consequences Of Fatty Liver</vt:lpstr>
      <vt:lpstr>PowerPoint Presentation</vt:lpstr>
      <vt:lpstr>Consequences Of Fatty Liver</vt:lpstr>
      <vt:lpstr>PowerPoint Presentation</vt:lpstr>
      <vt:lpstr>PowerPoint Presentation</vt:lpstr>
      <vt:lpstr>Natural History of Fatty Liver Disease  Fatty liver   Steatohepatitis   Steatohepatitis + Fibrosis (First Stage of Scar)   Steatohepatitis + Cirrhosis  Cryptogenic Cirrhosis</vt:lpstr>
      <vt:lpstr>When there is repeated damage to the Liver  Permanent scarring of Hepatocytes takes place   This is called Liver Cirrhosis</vt:lpstr>
      <vt:lpstr>Diagnostic Features  OF  Fatty Liver Disease</vt:lpstr>
      <vt:lpstr>Laboratory Abnormalities  In Fatty Liver Disease</vt:lpstr>
      <vt:lpstr>Fatty liver           Normal liver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AIIMS</dc:creator>
  <cp:lastModifiedBy>AIIMS</cp:lastModifiedBy>
  <cp:revision>52</cp:revision>
  <dcterms:created xsi:type="dcterms:W3CDTF">2006-08-16T00:00:00Z</dcterms:created>
  <dcterms:modified xsi:type="dcterms:W3CDTF">2019-03-06T10:57:41Z</dcterms:modified>
</cp:coreProperties>
</file>