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4"/>
  </p:notesMasterIdLst>
  <p:sldIdLst>
    <p:sldId id="257" r:id="rId2"/>
    <p:sldId id="447" r:id="rId3"/>
    <p:sldId id="448" r:id="rId4"/>
    <p:sldId id="406" r:id="rId5"/>
    <p:sldId id="258" r:id="rId6"/>
    <p:sldId id="260" r:id="rId7"/>
    <p:sldId id="407" r:id="rId8"/>
    <p:sldId id="261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410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464" r:id="rId35"/>
    <p:sldId id="465" r:id="rId36"/>
    <p:sldId id="466" r:id="rId37"/>
    <p:sldId id="467" r:id="rId38"/>
    <p:sldId id="468" r:id="rId39"/>
    <p:sldId id="469" r:id="rId40"/>
    <p:sldId id="293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70" r:id="rId78"/>
    <p:sldId id="423" r:id="rId79"/>
    <p:sldId id="424" r:id="rId80"/>
    <p:sldId id="426" r:id="rId81"/>
    <p:sldId id="427" r:id="rId82"/>
    <p:sldId id="428" r:id="rId83"/>
    <p:sldId id="429" r:id="rId84"/>
    <p:sldId id="473" r:id="rId85"/>
    <p:sldId id="430" r:id="rId86"/>
    <p:sldId id="431" r:id="rId87"/>
    <p:sldId id="432" r:id="rId88"/>
    <p:sldId id="433" r:id="rId89"/>
    <p:sldId id="434" r:id="rId90"/>
    <p:sldId id="435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475" r:id="rId99"/>
    <p:sldId id="367" r:id="rId100"/>
    <p:sldId id="368" r:id="rId101"/>
    <p:sldId id="369" r:id="rId102"/>
    <p:sldId id="370" r:id="rId103"/>
    <p:sldId id="474" r:id="rId104"/>
    <p:sldId id="449" r:id="rId105"/>
    <p:sldId id="472" r:id="rId106"/>
    <p:sldId id="461" r:id="rId107"/>
    <p:sldId id="451" r:id="rId108"/>
    <p:sldId id="452" r:id="rId109"/>
    <p:sldId id="453" r:id="rId110"/>
    <p:sldId id="454" r:id="rId111"/>
    <p:sldId id="455" r:id="rId112"/>
    <p:sldId id="456" r:id="rId113"/>
    <p:sldId id="462" r:id="rId114"/>
    <p:sldId id="463" r:id="rId115"/>
    <p:sldId id="457" r:id="rId116"/>
    <p:sldId id="458" r:id="rId117"/>
    <p:sldId id="476" r:id="rId118"/>
    <p:sldId id="459" r:id="rId119"/>
    <p:sldId id="442" r:id="rId120"/>
    <p:sldId id="443" r:id="rId121"/>
    <p:sldId id="444" r:id="rId122"/>
    <p:sldId id="445" r:id="rId123"/>
    <p:sldId id="378" r:id="rId124"/>
    <p:sldId id="479" r:id="rId125"/>
    <p:sldId id="379" r:id="rId126"/>
    <p:sldId id="480" r:id="rId127"/>
    <p:sldId id="483" r:id="rId128"/>
    <p:sldId id="484" r:id="rId129"/>
    <p:sldId id="382" r:id="rId130"/>
    <p:sldId id="481" r:id="rId131"/>
    <p:sldId id="383" r:id="rId132"/>
    <p:sldId id="497" r:id="rId133"/>
    <p:sldId id="500" r:id="rId134"/>
    <p:sldId id="504" r:id="rId135"/>
    <p:sldId id="505" r:id="rId136"/>
    <p:sldId id="503" r:id="rId137"/>
    <p:sldId id="528" r:id="rId138"/>
    <p:sldId id="529" r:id="rId139"/>
    <p:sldId id="511" r:id="rId140"/>
    <p:sldId id="512" r:id="rId141"/>
    <p:sldId id="520" r:id="rId142"/>
    <p:sldId id="524" r:id="rId143"/>
    <p:sldId id="521" r:id="rId144"/>
    <p:sldId id="522" r:id="rId145"/>
    <p:sldId id="390" r:id="rId146"/>
    <p:sldId id="391" r:id="rId147"/>
    <p:sldId id="487" r:id="rId148"/>
    <p:sldId id="526" r:id="rId149"/>
    <p:sldId id="527" r:id="rId150"/>
    <p:sldId id="525" r:id="rId151"/>
    <p:sldId id="498" r:id="rId152"/>
    <p:sldId id="398" r:id="rId153"/>
    <p:sldId id="399" r:id="rId154"/>
    <p:sldId id="400" r:id="rId155"/>
    <p:sldId id="401" r:id="rId156"/>
    <p:sldId id="402" r:id="rId157"/>
    <p:sldId id="532" r:id="rId158"/>
    <p:sldId id="533" r:id="rId159"/>
    <p:sldId id="534" r:id="rId160"/>
    <p:sldId id="495" r:id="rId161"/>
    <p:sldId id="471" r:id="rId162"/>
    <p:sldId id="496" r:id="rId163"/>
    <p:sldId id="535" r:id="rId164"/>
    <p:sldId id="509" r:id="rId165"/>
    <p:sldId id="536" r:id="rId166"/>
    <p:sldId id="510" r:id="rId167"/>
    <p:sldId id="541" r:id="rId168"/>
    <p:sldId id="537" r:id="rId169"/>
    <p:sldId id="539" r:id="rId170"/>
    <p:sldId id="540" r:id="rId171"/>
    <p:sldId id="530" r:id="rId172"/>
    <p:sldId id="542" r:id="rId1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82" d="100"/>
          <a:sy n="82" d="100"/>
        </p:scale>
        <p:origin x="108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heme" Target="theme/theme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E799-E4D7-4AA9-BE11-012253CD956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69E08-98DC-48AD-841D-888503C7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23B3E-4B2B-46AC-9114-07232D7D9437}" type="slidenum">
              <a:rPr lang="en-US"/>
              <a:pPr/>
              <a:t>119</a:t>
            </a:fld>
            <a:endParaRPr lang="en-US"/>
          </a:p>
        </p:txBody>
      </p:sp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CC0E7-CB1B-4711-918F-BCE008381CD1}" type="slidenum">
              <a:rPr lang="en-US"/>
              <a:pPr/>
              <a:t>129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4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8485-B9DA-4DF3-AB11-1837E3FDD744}" type="slidenum">
              <a:rPr lang="en-US"/>
              <a:pPr/>
              <a:t>151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6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6DEE94-A798-4104-B29B-2C3078FC73DC}" type="slidenum">
              <a:rPr lang="en-GB"/>
              <a:pPr eaLnBrk="1" hangingPunct="1"/>
              <a:t>152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79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6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4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6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3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4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8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6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2C902-B444-489C-8F72-A50D29E36A3C}" type="slidenum">
              <a:rPr lang="en-US"/>
              <a:pPr/>
              <a:t>89</a:t>
            </a:fld>
            <a:endParaRPr lang="en-US"/>
          </a:p>
        </p:txBody>
      </p:sp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5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AB131F-4565-46E4-89B8-A5318C759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200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Cholesterol Metabolism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629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Sources Of Body Cholesterol</a:t>
            </a:r>
            <a:endParaRPr lang="en-US" sz="5400" dirty="0"/>
          </a:p>
        </p:txBody>
      </p:sp>
      <p:pic>
        <p:nvPicPr>
          <p:cNvPr id="10242" name="Picture 2" descr="http://www.southpalmcardiovascular.com/wp-content/uploads/2015/03/i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905"/>
            <a:ext cx="9144000" cy="46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39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708400" y="4005263"/>
            <a:ext cx="935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38100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                               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itchFamily="18" charset="0"/>
              </a:rPr>
              <a:t>LCAT</a:t>
            </a:r>
            <a:r>
              <a:rPr lang="en-US" altLang="zh-CN" sz="3200" b="1" dirty="0">
                <a:latin typeface="Times New Roman" pitchFamily="18" charset="0"/>
              </a:rPr>
              <a:t>  </a:t>
            </a:r>
          </a:p>
          <a:p>
            <a:pPr algn="ctr"/>
            <a:r>
              <a:rPr lang="en-US" altLang="zh-CN" sz="3200" b="1" dirty="0">
                <a:latin typeface="Times New Roman" pitchFamily="18" charset="0"/>
              </a:rPr>
              <a:t>      </a:t>
            </a:r>
            <a:r>
              <a:rPr lang="en-US" altLang="zh-CN" sz="3200" b="1" dirty="0" smtClean="0">
                <a:latin typeface="Times New Roman" pitchFamily="18" charset="0"/>
              </a:rPr>
              <a:t>(Lecithin: Cholesterol </a:t>
            </a:r>
            <a:r>
              <a:rPr lang="en-US" altLang="zh-CN" sz="3200" b="1" dirty="0">
                <a:latin typeface="Times New Roman" pitchFamily="18" charset="0"/>
              </a:rPr>
              <a:t>Acyltransferase)</a:t>
            </a:r>
          </a:p>
          <a:p>
            <a:pPr lvl="1" algn="ctr"/>
            <a:endParaRPr lang="en-US" altLang="zh-CN" sz="3200" b="1" dirty="0">
              <a:latin typeface="Times New Roman" pitchFamily="18" charset="0"/>
            </a:endParaRPr>
          </a:p>
          <a:p>
            <a:pPr lvl="1" algn="ctr"/>
            <a:r>
              <a:rPr lang="en-US" altLang="zh-CN" sz="3200" b="1" dirty="0">
                <a:latin typeface="Times New Roman" pitchFamily="18" charset="0"/>
              </a:rPr>
              <a:t>Formation of </a:t>
            </a:r>
            <a:r>
              <a:rPr lang="en-US" altLang="zh-CN" sz="3200" b="1" dirty="0" smtClean="0">
                <a:latin typeface="Times New Roman" pitchFamily="18" charset="0"/>
              </a:rPr>
              <a:t>Cholesterol </a:t>
            </a:r>
            <a:r>
              <a:rPr lang="en-US" altLang="zh-CN" sz="3200" b="1" dirty="0">
                <a:latin typeface="Times New Roman" pitchFamily="18" charset="0"/>
              </a:rPr>
              <a:t>E</a:t>
            </a:r>
            <a:r>
              <a:rPr lang="en-US" altLang="zh-CN" sz="3200" b="1" dirty="0" smtClean="0">
                <a:latin typeface="Times New Roman" pitchFamily="18" charset="0"/>
              </a:rPr>
              <a:t>sters </a:t>
            </a:r>
            <a:r>
              <a:rPr lang="en-US" altLang="zh-CN" sz="3200" b="1" dirty="0">
                <a:latin typeface="Times New Roman" pitchFamily="18" charset="0"/>
              </a:rPr>
              <a:t>in </a:t>
            </a:r>
            <a:r>
              <a:rPr lang="en-US" altLang="zh-CN" sz="3200" b="1" dirty="0" smtClean="0">
                <a:latin typeface="Times New Roman" pitchFamily="18" charset="0"/>
              </a:rPr>
              <a:t>Lipoproteins</a:t>
            </a:r>
            <a:endParaRPr lang="en-US" altLang="zh-CN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19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Acyl-CoA: Cholesterol Acyl Transferase (ACAT) is an </a:t>
            </a:r>
            <a:r>
              <a:rPr lang="en-US" sz="4400" b="1" dirty="0" smtClean="0">
                <a:solidFill>
                  <a:srgbClr val="C00000"/>
                </a:solidFill>
              </a:rPr>
              <a:t>ER membrane protein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dirty="0" smtClean="0"/>
              <a:t>ACAT</a:t>
            </a:r>
            <a:r>
              <a:rPr lang="en-US" sz="4400" dirty="0" smtClean="0"/>
              <a:t> transfers fatty acid of CoA to C3 Hydroxyl group of Cholesterol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Excess Cholesterol is stored as Cholesterol esters in cytosolic lipid droplets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5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/>
              <a:t>LCAT activity </a:t>
            </a:r>
            <a:r>
              <a:rPr lang="en-US" sz="5400" dirty="0" smtClean="0"/>
              <a:t>is associated to </a:t>
            </a:r>
            <a:r>
              <a:rPr lang="en-US" sz="5400" b="1" dirty="0" smtClean="0">
                <a:solidFill>
                  <a:srgbClr val="C00000"/>
                </a:solidFill>
              </a:rPr>
              <a:t>Lipoprotein HDL.</a:t>
            </a:r>
          </a:p>
          <a:p>
            <a:r>
              <a:rPr lang="en-US" sz="5400" b="1" dirty="0" smtClean="0">
                <a:solidFill>
                  <a:srgbClr val="0070C0"/>
                </a:solidFill>
              </a:rPr>
              <a:t>HDL is responsible for transporting of Cholesterol Ester </a:t>
            </a:r>
            <a:r>
              <a:rPr lang="en-US" sz="5400" b="1" dirty="0" smtClean="0">
                <a:solidFill>
                  <a:srgbClr val="C00000"/>
                </a:solidFill>
              </a:rPr>
              <a:t>from extra hepatocytes to Liver for its excretion.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Deficiency And Types Of LCAT By </a:t>
            </a:r>
            <a:r>
              <a:rPr lang="en-US" b="1" dirty="0" smtClean="0">
                <a:solidFill>
                  <a:srgbClr val="FF0000"/>
                </a:solidFill>
              </a:rPr>
              <a:t>Mutations In LCAT Gene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Familial LCAT </a:t>
            </a:r>
            <a:r>
              <a:rPr lang="en-US" sz="4800" b="1" dirty="0" smtClean="0">
                <a:solidFill>
                  <a:srgbClr val="C00000"/>
                </a:solidFill>
              </a:rPr>
              <a:t>deficiency- </a:t>
            </a:r>
            <a:r>
              <a:rPr lang="en-US" sz="4800" b="1" dirty="0" smtClean="0"/>
              <a:t>Complete </a:t>
            </a:r>
            <a:r>
              <a:rPr lang="en-US" sz="4800" b="1" dirty="0"/>
              <a:t>LCAT </a:t>
            </a:r>
            <a:r>
              <a:rPr lang="en-US" sz="4800" b="1" dirty="0" smtClean="0"/>
              <a:t>deficiency</a:t>
            </a:r>
            <a:endParaRPr lang="en-US" sz="4800" b="1" dirty="0"/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b="1" dirty="0" smtClean="0">
                <a:solidFill>
                  <a:srgbClr val="C00000"/>
                </a:solidFill>
              </a:rPr>
              <a:t>Fish-Eye disease</a:t>
            </a:r>
            <a:r>
              <a:rPr lang="en-US" sz="4800" dirty="0">
                <a:solidFill>
                  <a:srgbClr val="C00000"/>
                </a:solidFill>
              </a:rPr>
              <a:t>-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b="1" dirty="0" smtClean="0"/>
              <a:t>Partial deficiency.</a:t>
            </a:r>
          </a:p>
          <a:p>
            <a:r>
              <a:rPr lang="en-US" sz="4800" dirty="0"/>
              <a:t>F</a:t>
            </a:r>
            <a:r>
              <a:rPr lang="en-US" sz="4800" dirty="0" smtClean="0"/>
              <a:t>ish-eye </a:t>
            </a:r>
            <a:r>
              <a:rPr lang="en-US" sz="4800" dirty="0"/>
              <a:t>disease </a:t>
            </a:r>
            <a:r>
              <a:rPr lang="en-US" sz="4800" dirty="0" smtClean="0"/>
              <a:t>progresses, corneal </a:t>
            </a:r>
            <a:r>
              <a:rPr lang="en-US" sz="4800" dirty="0"/>
              <a:t>cloudiness worsens </a:t>
            </a:r>
            <a:endParaRPr lang="en-US" sz="4800" dirty="0" smtClean="0"/>
          </a:p>
          <a:p>
            <a:r>
              <a:rPr lang="en-US" sz="4800" dirty="0"/>
              <a:t>C</a:t>
            </a:r>
            <a:r>
              <a:rPr lang="en-US" sz="4800" dirty="0" smtClean="0"/>
              <a:t>an </a:t>
            </a:r>
            <a:r>
              <a:rPr lang="en-US" sz="4800" dirty="0"/>
              <a:t>lead to severely impaired vision.</a:t>
            </a:r>
          </a:p>
        </p:txBody>
      </p:sp>
    </p:spTree>
    <p:extLst>
      <p:ext uri="{BB962C8B-B14F-4D97-AF65-F5344CB8AC3E}">
        <p14:creationId xmlns:p14="http://schemas.microsoft.com/office/powerpoint/2010/main" val="6905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Functions Of Cholesterol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478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Fates  </a:t>
            </a:r>
            <a:r>
              <a:rPr lang="en-US" b="1" dirty="0"/>
              <a:t>of Cholesterol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Diet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95600" y="182880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 novo synthesis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19800" y="1676400"/>
            <a:ext cx="260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Cholesterol synthesized</a:t>
            </a:r>
          </a:p>
          <a:p>
            <a:r>
              <a:rPr lang="en-US" dirty="0"/>
              <a:t> in extrahepatic tissues</a:t>
            </a: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1798638" y="2757488"/>
            <a:ext cx="4819650" cy="2135187"/>
          </a:xfrm>
          <a:custGeom>
            <a:avLst/>
            <a:gdLst>
              <a:gd name="T0" fmla="*/ 0 w 3036"/>
              <a:gd name="T1" fmla="*/ 609 h 1345"/>
              <a:gd name="T2" fmla="*/ 175 w 3036"/>
              <a:gd name="T3" fmla="*/ 473 h 1345"/>
              <a:gd name="T4" fmla="*/ 600 w 3036"/>
              <a:gd name="T5" fmla="*/ 175 h 1345"/>
              <a:gd name="T6" fmla="*/ 623 w 3036"/>
              <a:gd name="T7" fmla="*/ 156 h 1345"/>
              <a:gd name="T8" fmla="*/ 812 w 3036"/>
              <a:gd name="T9" fmla="*/ 52 h 1345"/>
              <a:gd name="T10" fmla="*/ 902 w 3036"/>
              <a:gd name="T11" fmla="*/ 33 h 1345"/>
              <a:gd name="T12" fmla="*/ 1653 w 3036"/>
              <a:gd name="T13" fmla="*/ 81 h 1345"/>
              <a:gd name="T14" fmla="*/ 2332 w 3036"/>
              <a:gd name="T15" fmla="*/ 57 h 1345"/>
              <a:gd name="T16" fmla="*/ 2460 w 3036"/>
              <a:gd name="T17" fmla="*/ 43 h 1345"/>
              <a:gd name="T18" fmla="*/ 2616 w 3036"/>
              <a:gd name="T19" fmla="*/ 5 h 1345"/>
              <a:gd name="T20" fmla="*/ 2644 w 3036"/>
              <a:gd name="T21" fmla="*/ 0 h 1345"/>
              <a:gd name="T22" fmla="*/ 2795 w 3036"/>
              <a:gd name="T23" fmla="*/ 19 h 1345"/>
              <a:gd name="T24" fmla="*/ 2838 w 3036"/>
              <a:gd name="T25" fmla="*/ 67 h 1345"/>
              <a:gd name="T26" fmla="*/ 2852 w 3036"/>
              <a:gd name="T27" fmla="*/ 85 h 1345"/>
              <a:gd name="T28" fmla="*/ 2937 w 3036"/>
              <a:gd name="T29" fmla="*/ 222 h 1345"/>
              <a:gd name="T30" fmla="*/ 2965 w 3036"/>
              <a:gd name="T31" fmla="*/ 274 h 1345"/>
              <a:gd name="T32" fmla="*/ 2979 w 3036"/>
              <a:gd name="T33" fmla="*/ 388 h 1345"/>
              <a:gd name="T34" fmla="*/ 2993 w 3036"/>
              <a:gd name="T35" fmla="*/ 643 h 1345"/>
              <a:gd name="T36" fmla="*/ 3022 w 3036"/>
              <a:gd name="T37" fmla="*/ 713 h 1345"/>
              <a:gd name="T38" fmla="*/ 3036 w 3036"/>
              <a:gd name="T39" fmla="*/ 798 h 1345"/>
              <a:gd name="T40" fmla="*/ 3022 w 3036"/>
              <a:gd name="T41" fmla="*/ 968 h 1345"/>
              <a:gd name="T42" fmla="*/ 2965 w 3036"/>
              <a:gd name="T43" fmla="*/ 1096 h 1345"/>
              <a:gd name="T44" fmla="*/ 2932 w 3036"/>
              <a:gd name="T45" fmla="*/ 1167 h 1345"/>
              <a:gd name="T46" fmla="*/ 2899 w 3036"/>
              <a:gd name="T47" fmla="*/ 1200 h 1345"/>
              <a:gd name="T48" fmla="*/ 2857 w 3036"/>
              <a:gd name="T49" fmla="*/ 1252 h 1345"/>
              <a:gd name="T50" fmla="*/ 2653 w 3036"/>
              <a:gd name="T51" fmla="*/ 1304 h 1345"/>
              <a:gd name="T52" fmla="*/ 2502 w 3036"/>
              <a:gd name="T53" fmla="*/ 1327 h 1345"/>
              <a:gd name="T54" fmla="*/ 2309 w 3036"/>
              <a:gd name="T55" fmla="*/ 1337 h 1345"/>
              <a:gd name="T56" fmla="*/ 2205 w 3036"/>
              <a:gd name="T57" fmla="*/ 1313 h 1345"/>
              <a:gd name="T58" fmla="*/ 2181 w 3036"/>
              <a:gd name="T59" fmla="*/ 1308 h 1345"/>
              <a:gd name="T60" fmla="*/ 2073 w 3036"/>
              <a:gd name="T61" fmla="*/ 1270 h 1345"/>
              <a:gd name="T62" fmla="*/ 1988 w 3036"/>
              <a:gd name="T63" fmla="*/ 1242 h 1345"/>
              <a:gd name="T64" fmla="*/ 1912 w 3036"/>
              <a:gd name="T65" fmla="*/ 1209 h 1345"/>
              <a:gd name="T66" fmla="*/ 1865 w 3036"/>
              <a:gd name="T67" fmla="*/ 1195 h 1345"/>
              <a:gd name="T68" fmla="*/ 1794 w 3036"/>
              <a:gd name="T69" fmla="*/ 1162 h 1345"/>
              <a:gd name="T70" fmla="*/ 1497 w 3036"/>
              <a:gd name="T71" fmla="*/ 1134 h 1345"/>
              <a:gd name="T72" fmla="*/ 1365 w 3036"/>
              <a:gd name="T73" fmla="*/ 1067 h 1345"/>
              <a:gd name="T74" fmla="*/ 1280 w 3036"/>
              <a:gd name="T75" fmla="*/ 1020 h 1345"/>
              <a:gd name="T76" fmla="*/ 1213 w 3036"/>
              <a:gd name="T77" fmla="*/ 987 h 1345"/>
              <a:gd name="T78" fmla="*/ 1006 w 3036"/>
              <a:gd name="T79" fmla="*/ 931 h 1345"/>
              <a:gd name="T80" fmla="*/ 925 w 3036"/>
              <a:gd name="T81" fmla="*/ 912 h 1345"/>
              <a:gd name="T82" fmla="*/ 600 w 3036"/>
              <a:gd name="T83" fmla="*/ 789 h 1345"/>
              <a:gd name="T84" fmla="*/ 468 w 3036"/>
              <a:gd name="T85" fmla="*/ 746 h 1345"/>
              <a:gd name="T86" fmla="*/ 401 w 3036"/>
              <a:gd name="T87" fmla="*/ 723 h 1345"/>
              <a:gd name="T88" fmla="*/ 345 w 3036"/>
              <a:gd name="T89" fmla="*/ 699 h 1345"/>
              <a:gd name="T90" fmla="*/ 288 w 3036"/>
              <a:gd name="T91" fmla="*/ 671 h 1345"/>
              <a:gd name="T92" fmla="*/ 260 w 3036"/>
              <a:gd name="T93" fmla="*/ 661 h 1345"/>
              <a:gd name="T94" fmla="*/ 170 w 3036"/>
              <a:gd name="T95" fmla="*/ 633 h 1345"/>
              <a:gd name="T96" fmla="*/ 0 w 3036"/>
              <a:gd name="T97" fmla="*/ 609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36" h="1345">
                <a:moveTo>
                  <a:pt x="0" y="609"/>
                </a:moveTo>
                <a:cubicBezTo>
                  <a:pt x="43" y="549"/>
                  <a:pt x="118" y="517"/>
                  <a:pt x="175" y="473"/>
                </a:cubicBezTo>
                <a:cubicBezTo>
                  <a:pt x="308" y="371"/>
                  <a:pt x="450" y="250"/>
                  <a:pt x="600" y="175"/>
                </a:cubicBezTo>
                <a:cubicBezTo>
                  <a:pt x="629" y="161"/>
                  <a:pt x="601" y="173"/>
                  <a:pt x="623" y="156"/>
                </a:cubicBezTo>
                <a:cubicBezTo>
                  <a:pt x="675" y="116"/>
                  <a:pt x="748" y="66"/>
                  <a:pt x="812" y="52"/>
                </a:cubicBezTo>
                <a:cubicBezTo>
                  <a:pt x="841" y="33"/>
                  <a:pt x="865" y="36"/>
                  <a:pt x="902" y="33"/>
                </a:cubicBezTo>
                <a:cubicBezTo>
                  <a:pt x="1153" y="44"/>
                  <a:pt x="1402" y="74"/>
                  <a:pt x="1653" y="81"/>
                </a:cubicBezTo>
                <a:cubicBezTo>
                  <a:pt x="1879" y="74"/>
                  <a:pt x="2105" y="61"/>
                  <a:pt x="2332" y="57"/>
                </a:cubicBezTo>
                <a:cubicBezTo>
                  <a:pt x="2375" y="51"/>
                  <a:pt x="2417" y="48"/>
                  <a:pt x="2460" y="43"/>
                </a:cubicBezTo>
                <a:cubicBezTo>
                  <a:pt x="2514" y="29"/>
                  <a:pt x="2560" y="15"/>
                  <a:pt x="2616" y="5"/>
                </a:cubicBezTo>
                <a:cubicBezTo>
                  <a:pt x="2625" y="3"/>
                  <a:pt x="2644" y="0"/>
                  <a:pt x="2644" y="0"/>
                </a:cubicBezTo>
                <a:cubicBezTo>
                  <a:pt x="2771" y="5"/>
                  <a:pt x="2728" y="0"/>
                  <a:pt x="2795" y="19"/>
                </a:cubicBezTo>
                <a:cubicBezTo>
                  <a:pt x="2822" y="38"/>
                  <a:pt x="2805" y="24"/>
                  <a:pt x="2838" y="67"/>
                </a:cubicBezTo>
                <a:cubicBezTo>
                  <a:pt x="2843" y="73"/>
                  <a:pt x="2852" y="85"/>
                  <a:pt x="2852" y="85"/>
                </a:cubicBezTo>
                <a:cubicBezTo>
                  <a:pt x="2869" y="131"/>
                  <a:pt x="2908" y="182"/>
                  <a:pt x="2937" y="222"/>
                </a:cubicBezTo>
                <a:cubicBezTo>
                  <a:pt x="2949" y="238"/>
                  <a:pt x="2954" y="257"/>
                  <a:pt x="2965" y="274"/>
                </a:cubicBezTo>
                <a:cubicBezTo>
                  <a:pt x="2972" y="312"/>
                  <a:pt x="2971" y="350"/>
                  <a:pt x="2979" y="388"/>
                </a:cubicBezTo>
                <a:cubicBezTo>
                  <a:pt x="2975" y="474"/>
                  <a:pt x="2975" y="559"/>
                  <a:pt x="2993" y="643"/>
                </a:cubicBezTo>
                <a:cubicBezTo>
                  <a:pt x="2998" y="668"/>
                  <a:pt x="3012" y="690"/>
                  <a:pt x="3022" y="713"/>
                </a:cubicBezTo>
                <a:cubicBezTo>
                  <a:pt x="3032" y="738"/>
                  <a:pt x="3032" y="771"/>
                  <a:pt x="3036" y="798"/>
                </a:cubicBezTo>
                <a:cubicBezTo>
                  <a:pt x="3034" y="847"/>
                  <a:pt x="3034" y="916"/>
                  <a:pt x="3022" y="968"/>
                </a:cubicBezTo>
                <a:cubicBezTo>
                  <a:pt x="3012" y="1013"/>
                  <a:pt x="2986" y="1056"/>
                  <a:pt x="2965" y="1096"/>
                </a:cubicBezTo>
                <a:cubicBezTo>
                  <a:pt x="2953" y="1119"/>
                  <a:pt x="2949" y="1146"/>
                  <a:pt x="2932" y="1167"/>
                </a:cubicBezTo>
                <a:cubicBezTo>
                  <a:pt x="2925" y="1176"/>
                  <a:pt x="2907" y="1189"/>
                  <a:pt x="2899" y="1200"/>
                </a:cubicBezTo>
                <a:cubicBezTo>
                  <a:pt x="2886" y="1218"/>
                  <a:pt x="2875" y="1238"/>
                  <a:pt x="2857" y="1252"/>
                </a:cubicBezTo>
                <a:cubicBezTo>
                  <a:pt x="2799" y="1298"/>
                  <a:pt x="2722" y="1300"/>
                  <a:pt x="2653" y="1304"/>
                </a:cubicBezTo>
                <a:cubicBezTo>
                  <a:pt x="2603" y="1311"/>
                  <a:pt x="2553" y="1320"/>
                  <a:pt x="2502" y="1327"/>
                </a:cubicBezTo>
                <a:cubicBezTo>
                  <a:pt x="2437" y="1345"/>
                  <a:pt x="2376" y="1340"/>
                  <a:pt x="2309" y="1337"/>
                </a:cubicBezTo>
                <a:cubicBezTo>
                  <a:pt x="2274" y="1329"/>
                  <a:pt x="2240" y="1321"/>
                  <a:pt x="2205" y="1313"/>
                </a:cubicBezTo>
                <a:cubicBezTo>
                  <a:pt x="2197" y="1311"/>
                  <a:pt x="2181" y="1308"/>
                  <a:pt x="2181" y="1308"/>
                </a:cubicBezTo>
                <a:cubicBezTo>
                  <a:pt x="2152" y="1289"/>
                  <a:pt x="2107" y="1276"/>
                  <a:pt x="2073" y="1270"/>
                </a:cubicBezTo>
                <a:cubicBezTo>
                  <a:pt x="2047" y="1258"/>
                  <a:pt x="2016" y="1248"/>
                  <a:pt x="1988" y="1242"/>
                </a:cubicBezTo>
                <a:cubicBezTo>
                  <a:pt x="1963" y="1230"/>
                  <a:pt x="1937" y="1221"/>
                  <a:pt x="1912" y="1209"/>
                </a:cubicBezTo>
                <a:cubicBezTo>
                  <a:pt x="1897" y="1202"/>
                  <a:pt x="1865" y="1195"/>
                  <a:pt x="1865" y="1195"/>
                </a:cubicBezTo>
                <a:cubicBezTo>
                  <a:pt x="1846" y="1174"/>
                  <a:pt x="1821" y="1168"/>
                  <a:pt x="1794" y="1162"/>
                </a:cubicBezTo>
                <a:cubicBezTo>
                  <a:pt x="1708" y="1125"/>
                  <a:pt x="1585" y="1137"/>
                  <a:pt x="1497" y="1134"/>
                </a:cubicBezTo>
                <a:cubicBezTo>
                  <a:pt x="1446" y="1123"/>
                  <a:pt x="1412" y="1080"/>
                  <a:pt x="1365" y="1067"/>
                </a:cubicBezTo>
                <a:cubicBezTo>
                  <a:pt x="1336" y="1049"/>
                  <a:pt x="1313" y="1027"/>
                  <a:pt x="1280" y="1020"/>
                </a:cubicBezTo>
                <a:cubicBezTo>
                  <a:pt x="1258" y="1004"/>
                  <a:pt x="1236" y="1000"/>
                  <a:pt x="1213" y="987"/>
                </a:cubicBezTo>
                <a:cubicBezTo>
                  <a:pt x="1150" y="951"/>
                  <a:pt x="1079" y="938"/>
                  <a:pt x="1006" y="931"/>
                </a:cubicBezTo>
                <a:cubicBezTo>
                  <a:pt x="979" y="925"/>
                  <a:pt x="953" y="917"/>
                  <a:pt x="925" y="912"/>
                </a:cubicBezTo>
                <a:cubicBezTo>
                  <a:pt x="816" y="873"/>
                  <a:pt x="709" y="828"/>
                  <a:pt x="600" y="789"/>
                </a:cubicBezTo>
                <a:cubicBezTo>
                  <a:pt x="579" y="768"/>
                  <a:pt x="497" y="750"/>
                  <a:pt x="468" y="746"/>
                </a:cubicBezTo>
                <a:cubicBezTo>
                  <a:pt x="446" y="736"/>
                  <a:pt x="423" y="733"/>
                  <a:pt x="401" y="723"/>
                </a:cubicBezTo>
                <a:cubicBezTo>
                  <a:pt x="379" y="713"/>
                  <a:pt x="368" y="705"/>
                  <a:pt x="345" y="699"/>
                </a:cubicBezTo>
                <a:cubicBezTo>
                  <a:pt x="328" y="688"/>
                  <a:pt x="307" y="680"/>
                  <a:pt x="288" y="671"/>
                </a:cubicBezTo>
                <a:cubicBezTo>
                  <a:pt x="279" y="667"/>
                  <a:pt x="260" y="661"/>
                  <a:pt x="260" y="661"/>
                </a:cubicBezTo>
                <a:cubicBezTo>
                  <a:pt x="236" y="640"/>
                  <a:pt x="200" y="639"/>
                  <a:pt x="170" y="633"/>
                </a:cubicBezTo>
                <a:cubicBezTo>
                  <a:pt x="114" y="621"/>
                  <a:pt x="56" y="619"/>
                  <a:pt x="0" y="60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33800" y="3200400"/>
            <a:ext cx="184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Liver cholesterol</a:t>
            </a:r>
          </a:p>
          <a:p>
            <a:r>
              <a:rPr lang="en-US"/>
              <a:t>pool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600200" y="23622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8862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6096000" y="2362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038600" y="4648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429000" y="5791200"/>
            <a:ext cx="182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Free cholesterol</a:t>
            </a:r>
          </a:p>
          <a:p>
            <a:r>
              <a:rPr lang="en-US"/>
              <a:t>In bile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6096000" y="4953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638800" y="5791200"/>
            <a:ext cx="314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Conversion to bile salts/acids</a:t>
            </a: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1600200" y="44196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57200" y="5791200"/>
            <a:ext cx="192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Secretion of HDL</a:t>
            </a:r>
          </a:p>
          <a:p>
            <a:r>
              <a:rPr lang="en-US"/>
              <a:t>and VLDL</a:t>
            </a:r>
          </a:p>
        </p:txBody>
      </p:sp>
    </p:spTree>
    <p:extLst>
      <p:ext uri="{BB962C8B-B14F-4D97-AF65-F5344CB8AC3E}">
        <p14:creationId xmlns:p14="http://schemas.microsoft.com/office/powerpoint/2010/main" val="10120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/>
      <p:bldP spid="4110" grpId="0" animBg="1"/>
      <p:bldP spid="4111" grpId="0"/>
      <p:bldP spid="4112" grpId="0" animBg="1"/>
      <p:bldP spid="41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Fates Of Body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Cholesterol in human body is </a:t>
            </a:r>
            <a:r>
              <a:rPr lang="en-US" sz="2800" b="1" dirty="0" smtClean="0">
                <a:solidFill>
                  <a:srgbClr val="C00000"/>
                </a:solidFill>
              </a:rPr>
              <a:t>component of various biomembranes of cells.</a:t>
            </a:r>
          </a:p>
          <a:p>
            <a:r>
              <a:rPr lang="en-US" sz="2800" b="1" dirty="0" smtClean="0"/>
              <a:t>Cholesterol helps in nerve impulse conduction</a:t>
            </a:r>
          </a:p>
          <a:p>
            <a:r>
              <a:rPr lang="en-US" sz="2800" dirty="0" smtClean="0"/>
              <a:t>Cholesterol is a </a:t>
            </a:r>
            <a:r>
              <a:rPr lang="en-US" sz="2800" b="1" dirty="0" smtClean="0"/>
              <a:t>precursor for</a:t>
            </a:r>
          </a:p>
          <a:p>
            <a:r>
              <a:rPr lang="en-US" sz="2800" dirty="0" smtClean="0"/>
              <a:t>Bile acids</a:t>
            </a:r>
          </a:p>
          <a:p>
            <a:r>
              <a:rPr lang="en-US" sz="2800" dirty="0" smtClean="0"/>
              <a:t>Vitamin D</a:t>
            </a:r>
          </a:p>
          <a:p>
            <a:r>
              <a:rPr lang="en-US" sz="2800" dirty="0" smtClean="0"/>
              <a:t>Steroidal Hormones- </a:t>
            </a:r>
          </a:p>
          <a:p>
            <a:pPr lvl="1"/>
            <a:r>
              <a:rPr lang="en-US" dirty="0" smtClean="0"/>
              <a:t>Aldosterone</a:t>
            </a:r>
          </a:p>
          <a:p>
            <a:pPr lvl="1"/>
            <a:r>
              <a:rPr lang="en-US" dirty="0" smtClean="0"/>
              <a:t> Estrogen </a:t>
            </a:r>
          </a:p>
          <a:p>
            <a:pPr lvl="1"/>
            <a:r>
              <a:rPr lang="en-US" dirty="0" smtClean="0"/>
              <a:t>Progesterone</a:t>
            </a:r>
          </a:p>
          <a:p>
            <a:pPr lvl="1"/>
            <a:r>
              <a:rPr lang="en-US" dirty="0" smtClean="0"/>
              <a:t>Testosterone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82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D:\ART\CH21\Fig 21-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2" name="Picture 4" descr="D:\biochem\ch19\fi19p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0"/>
            <a:ext cx="5972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D:\ART\CH21\Fig 21-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cs typeface="Times New Roman" pitchFamily="18" charset="0"/>
              </a:rPr>
              <a:t>Remember Cholesterol </a:t>
            </a:r>
            <a:r>
              <a:rPr lang="en-US" sz="7200" b="1" dirty="0">
                <a:cs typeface="Times New Roman" pitchFamily="18" charset="0"/>
              </a:rPr>
              <a:t>is not an energy </a:t>
            </a:r>
            <a:r>
              <a:rPr lang="en-US" sz="7200" b="1" dirty="0">
                <a:solidFill>
                  <a:srgbClr val="C00000"/>
                </a:solidFill>
                <a:cs typeface="Times New Roman" pitchFamily="18" charset="0"/>
              </a:rPr>
              <a:t>producing </a:t>
            </a:r>
            <a:r>
              <a:rPr lang="en-US" sz="7200" b="1" dirty="0" smtClean="0">
                <a:solidFill>
                  <a:srgbClr val="C00000"/>
                </a:solidFill>
                <a:cs typeface="Times New Roman" pitchFamily="18" charset="0"/>
              </a:rPr>
              <a:t>Lipid</a:t>
            </a:r>
            <a:r>
              <a:rPr lang="en-US" sz="7200" dirty="0" smtClean="0">
                <a:cs typeface="Times New Roman" pitchFamily="18" charset="0"/>
              </a:rPr>
              <a:t>.</a:t>
            </a:r>
            <a:endParaRPr lang="en-US" sz="7200" dirty="0">
              <a:cs typeface="Times New Roman" pitchFamily="18" charset="0"/>
            </a:endParaRP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290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Endogenous And Exogenous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sz="4000" b="1" dirty="0">
                <a:solidFill>
                  <a:srgbClr val="C00000"/>
                </a:solidFill>
                <a:latin typeface="Arial" pitchFamily="34" charset="0"/>
                <a:ea typeface="+mn-ea"/>
                <a:cs typeface="+mn-cs"/>
              </a:rPr>
              <a:t>Sources Of Body Cholesterol</a:t>
            </a:r>
            <a:endParaRPr lang="cs-CZ" sz="4000" b="1" dirty="0">
              <a:solidFill>
                <a:srgbClr val="C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099" y="1752600"/>
            <a:ext cx="9144000" cy="492252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</a:t>
            </a: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bout 1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g/day </a:t>
            </a:r>
            <a: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originates by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bio</a:t>
            </a:r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synthesis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</a:t>
            </a: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bout 0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g/day </a:t>
            </a: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extracted  from 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food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buNone/>
            </a:pP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b="1" dirty="0" smtClean="0">
                <a:latin typeface="Arial" pitchFamily="34" charset="0"/>
              </a:rPr>
              <a:t>80% Endogenously </a:t>
            </a:r>
            <a:r>
              <a:rPr lang="en-US" sz="4000" b="1" dirty="0" smtClean="0">
                <a:solidFill>
                  <a:schemeClr val="hlink"/>
                </a:solidFill>
                <a:latin typeface="Arial" pitchFamily="34" charset="0"/>
              </a:rPr>
              <a:t>produced by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Liver </a:t>
            </a:r>
            <a:r>
              <a:rPr lang="en-US" sz="4000" b="1" dirty="0" smtClean="0">
                <a:solidFill>
                  <a:schemeClr val="hlink"/>
                </a:solidFill>
                <a:latin typeface="Arial" pitchFamily="34" charset="0"/>
              </a:rPr>
              <a:t>(0.8 gram/day)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4000" b="1" dirty="0" smtClean="0">
                <a:latin typeface="Arial" pitchFamily="34" charset="0"/>
              </a:rPr>
              <a:t>20% Exogenously </a:t>
            </a:r>
            <a:r>
              <a:rPr lang="en-US" sz="4000" b="1" dirty="0" smtClean="0">
                <a:solidFill>
                  <a:schemeClr val="hlink"/>
                </a:solidFill>
                <a:latin typeface="Arial" pitchFamily="34" charset="0"/>
              </a:rPr>
              <a:t>comes from 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digestive tract (0.3 gm/day)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sz="4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buClr>
                <a:srgbClr val="000000"/>
              </a:buClr>
              <a:buSzPct val="120000"/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endParaRPr lang="cs-CZ" sz="40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5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Cholesterol Degradation and Excretion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311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105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About </a:t>
            </a:r>
            <a:r>
              <a:rPr lang="en-US" sz="4800" b="1" dirty="0" smtClean="0">
                <a:solidFill>
                  <a:srgbClr val="C00000"/>
                </a:solidFill>
              </a:rPr>
              <a:t>1  gram </a:t>
            </a:r>
            <a:r>
              <a:rPr lang="en-US" sz="4800" dirty="0" smtClean="0"/>
              <a:t>of </a:t>
            </a:r>
            <a:r>
              <a:rPr lang="en-US" sz="4800" b="1" dirty="0" smtClean="0">
                <a:solidFill>
                  <a:srgbClr val="C00000"/>
                </a:solidFill>
              </a:rPr>
              <a:t>Cholesterol</a:t>
            </a:r>
            <a:r>
              <a:rPr lang="en-US" sz="4800" dirty="0" smtClean="0"/>
              <a:t> is </a:t>
            </a:r>
            <a:r>
              <a:rPr lang="en-US" sz="4800" b="1" dirty="0" smtClean="0">
                <a:solidFill>
                  <a:srgbClr val="FF0000"/>
                </a:solidFill>
              </a:rPr>
              <a:t>catabolized and excreted out </a:t>
            </a:r>
            <a:r>
              <a:rPr lang="en-US" sz="4800" dirty="0" smtClean="0"/>
              <a:t>of body </a:t>
            </a:r>
            <a:r>
              <a:rPr lang="en-US" sz="4800" b="1" dirty="0" smtClean="0">
                <a:solidFill>
                  <a:srgbClr val="C00000"/>
                </a:solidFill>
              </a:rPr>
              <a:t>via Bile.</a:t>
            </a:r>
          </a:p>
          <a:p>
            <a:pPr>
              <a:buNone/>
            </a:pPr>
            <a:endParaRPr lang="en-US" sz="4800" dirty="0" smtClean="0"/>
          </a:p>
          <a:p>
            <a:r>
              <a:rPr lang="en-US" sz="4800" dirty="0" smtClean="0"/>
              <a:t>Cholesterol is mostly converted to </a:t>
            </a:r>
            <a:r>
              <a:rPr lang="en-US" sz="4800" b="1" dirty="0" smtClean="0">
                <a:solidFill>
                  <a:srgbClr val="0070C0"/>
                </a:solidFill>
              </a:rPr>
              <a:t>Bile acids and Bile salts </a:t>
            </a:r>
            <a:r>
              <a:rPr lang="en-US" sz="4800" b="1" dirty="0" smtClean="0">
                <a:solidFill>
                  <a:srgbClr val="C00000"/>
                </a:solidFill>
              </a:rPr>
              <a:t>and excreted</a:t>
            </a:r>
            <a:r>
              <a:rPr lang="en-US" sz="4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Thus Cholesterol</a:t>
            </a:r>
            <a:r>
              <a:rPr lang="en-US" sz="6000" dirty="0" smtClean="0"/>
              <a:t> </a:t>
            </a:r>
            <a:r>
              <a:rPr lang="en-US" sz="6000" dirty="0"/>
              <a:t>is </a:t>
            </a:r>
            <a:r>
              <a:rPr lang="en-US" sz="6000" b="1" dirty="0">
                <a:solidFill>
                  <a:srgbClr val="C00000"/>
                </a:solidFill>
              </a:rPr>
              <a:t>excreted</a:t>
            </a:r>
            <a:r>
              <a:rPr lang="en-US" sz="6000" dirty="0"/>
              <a:t> </a:t>
            </a:r>
            <a:r>
              <a:rPr lang="en-US" sz="6000" dirty="0" smtClean="0"/>
              <a:t>in </a:t>
            </a:r>
            <a:r>
              <a:rPr lang="en-US" sz="6000" dirty="0"/>
              <a:t>form of </a:t>
            </a:r>
            <a:r>
              <a:rPr lang="en-US" sz="6000" b="1" dirty="0"/>
              <a:t>Bile acids and Bile salts.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656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Bile Acids Formed From Cholesterol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b="1" dirty="0" smtClean="0"/>
              <a:t>Primary Bile Acids: </a:t>
            </a:r>
          </a:p>
          <a:p>
            <a:pPr lvl="1"/>
            <a:r>
              <a:rPr lang="en-US" sz="3200" dirty="0" smtClean="0"/>
              <a:t>Cholic Acid</a:t>
            </a:r>
          </a:p>
          <a:p>
            <a:pPr lvl="1"/>
            <a:r>
              <a:rPr lang="en-US" sz="3200" dirty="0" smtClean="0"/>
              <a:t>Cheno Deoxy Cholic Acid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Secondary Bile Acids:</a:t>
            </a:r>
          </a:p>
          <a:p>
            <a:pPr lvl="1"/>
            <a:r>
              <a:rPr lang="en-US" sz="3200" dirty="0" smtClean="0"/>
              <a:t>Glycocholic Acid</a:t>
            </a:r>
          </a:p>
          <a:p>
            <a:pPr lvl="1"/>
            <a:r>
              <a:rPr lang="en-US" sz="3200" dirty="0" smtClean="0"/>
              <a:t>Taurocholic Acid</a:t>
            </a:r>
          </a:p>
          <a:p>
            <a:pPr lvl="1"/>
            <a:r>
              <a:rPr lang="en-US" sz="3200" dirty="0" smtClean="0"/>
              <a:t>De- Oxycholic Acid</a:t>
            </a:r>
          </a:p>
          <a:p>
            <a:pPr lvl="1"/>
            <a:r>
              <a:rPr lang="en-US" sz="3200" dirty="0" smtClean="0"/>
              <a:t>Lithocholic Acid</a:t>
            </a:r>
          </a:p>
        </p:txBody>
      </p:sp>
    </p:spTree>
    <p:extLst>
      <p:ext uri="{BB962C8B-B14F-4D97-AF65-F5344CB8AC3E}">
        <p14:creationId xmlns:p14="http://schemas.microsoft.com/office/powerpoint/2010/main" val="14601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85750" y="171450"/>
            <a:ext cx="8572500" cy="45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14EA2"/>
                </a:solidFill>
              </a:rPr>
              <a:t>Bile acids are </a:t>
            </a:r>
            <a:r>
              <a:rPr lang="en-US" sz="3200" b="1" dirty="0" smtClean="0">
                <a:solidFill>
                  <a:srgbClr val="014EA2"/>
                </a:solidFill>
              </a:rPr>
              <a:t>Derived </a:t>
            </a:r>
            <a:r>
              <a:rPr lang="en-US" sz="3200" b="1" dirty="0">
                <a:solidFill>
                  <a:srgbClr val="014EA2"/>
                </a:solidFill>
              </a:rPr>
              <a:t>from </a:t>
            </a:r>
            <a:r>
              <a:rPr lang="en-US" sz="3200" b="1" dirty="0" smtClean="0">
                <a:solidFill>
                  <a:srgbClr val="014EA2"/>
                </a:solidFill>
              </a:rPr>
              <a:t>Cholesterol </a:t>
            </a:r>
            <a:endParaRPr lang="en-US" sz="3200" b="1" dirty="0">
              <a:solidFill>
                <a:srgbClr val="014EA2"/>
              </a:solidFill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91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281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Bile acids , Bile Salts and Cholesterol </a:t>
            </a:r>
            <a:r>
              <a:rPr lang="en-US" sz="4400" dirty="0" smtClean="0"/>
              <a:t>are </a:t>
            </a:r>
            <a:r>
              <a:rPr lang="en-US" sz="4400" b="1" dirty="0" smtClean="0"/>
              <a:t>carried through bile to intestine for its excretion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Thus </a:t>
            </a:r>
            <a:r>
              <a:rPr lang="en-US" sz="4400" b="1" dirty="0" smtClean="0"/>
              <a:t>half of body Cholesterol is degraded to Bile acids </a:t>
            </a:r>
            <a:r>
              <a:rPr lang="en-US" sz="4400" dirty="0" smtClean="0"/>
              <a:t>and </a:t>
            </a:r>
            <a:r>
              <a:rPr lang="en-US" sz="4400" b="1" dirty="0" smtClean="0">
                <a:solidFill>
                  <a:srgbClr val="C00000"/>
                </a:solidFill>
              </a:rPr>
              <a:t>excreted through feces</a:t>
            </a:r>
            <a:r>
              <a:rPr lang="en-US" sz="36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334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Cholestero</a:t>
            </a:r>
            <a:r>
              <a:rPr lang="en-US" sz="5400" dirty="0" smtClean="0"/>
              <a:t>l is  </a:t>
            </a:r>
            <a:r>
              <a:rPr lang="en-US" sz="5400" b="1" dirty="0" smtClean="0"/>
              <a:t>modified </a:t>
            </a:r>
            <a:r>
              <a:rPr lang="en-US" sz="5400" dirty="0" smtClean="0"/>
              <a:t>by </a:t>
            </a:r>
            <a:r>
              <a:rPr lang="en-US" sz="5400" b="1" dirty="0" smtClean="0">
                <a:solidFill>
                  <a:srgbClr val="C00000"/>
                </a:solidFill>
              </a:rPr>
              <a:t>intestinal bacterial flora to</a:t>
            </a:r>
          </a:p>
          <a:p>
            <a:pPr marL="0" indent="0">
              <a:buNone/>
            </a:pPr>
            <a:endParaRPr lang="en-US" sz="5400" dirty="0" smtClean="0"/>
          </a:p>
          <a:p>
            <a:r>
              <a:rPr lang="en-US" sz="5400" b="1" dirty="0" smtClean="0">
                <a:solidFill>
                  <a:srgbClr val="C00000"/>
                </a:solidFill>
              </a:rPr>
              <a:t>Cholestenol and Coprostenol which are</a:t>
            </a:r>
            <a:r>
              <a:rPr lang="en-US" sz="5400" dirty="0" smtClean="0"/>
              <a:t> then excreted out in feces.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Balance Of Cholesterol Metabolism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31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562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 person is </a:t>
            </a:r>
            <a:r>
              <a:rPr lang="en-US" sz="4400" b="1" dirty="0" smtClean="0"/>
              <a:t>healthy when </a:t>
            </a:r>
            <a:r>
              <a:rPr lang="en-US" sz="4400" dirty="0" smtClean="0"/>
              <a:t>there is a </a:t>
            </a:r>
            <a:r>
              <a:rPr lang="en-US" sz="4400" b="1" dirty="0" smtClean="0"/>
              <a:t>perfect balance </a:t>
            </a:r>
            <a:r>
              <a:rPr lang="en-US" sz="4400" dirty="0" smtClean="0"/>
              <a:t>between</a:t>
            </a:r>
          </a:p>
          <a:p>
            <a:pPr lvl="2"/>
            <a:r>
              <a:rPr lang="en-US" sz="4000" b="1" dirty="0" smtClean="0">
                <a:solidFill>
                  <a:srgbClr val="C00000"/>
                </a:solidFill>
              </a:rPr>
              <a:t>Cholesterol Biosynthesis</a:t>
            </a:r>
          </a:p>
          <a:p>
            <a:pPr lvl="2"/>
            <a:r>
              <a:rPr lang="en-US" sz="4000" b="1" dirty="0" smtClean="0">
                <a:solidFill>
                  <a:srgbClr val="C00000"/>
                </a:solidFill>
              </a:rPr>
              <a:t>Cholesterol Utilization</a:t>
            </a:r>
          </a:p>
          <a:p>
            <a:pPr lvl="2"/>
            <a:r>
              <a:rPr lang="en-US" sz="4000" b="1" dirty="0" smtClean="0">
                <a:solidFill>
                  <a:srgbClr val="C00000"/>
                </a:solidFill>
              </a:rPr>
              <a:t>Cholesterol Excretion</a:t>
            </a:r>
          </a:p>
          <a:p>
            <a:pPr marL="914400" lvl="2" indent="0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sz="4400" dirty="0" smtClean="0"/>
              <a:t>This </a:t>
            </a:r>
            <a:r>
              <a:rPr lang="en-US" sz="4400" b="1" dirty="0" smtClean="0">
                <a:solidFill>
                  <a:srgbClr val="0070C0"/>
                </a:solidFill>
              </a:rPr>
              <a:t>minimizes chances of Cholesterol deposition in blood and tissues.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763000" cy="5257800"/>
          </a:xfrm>
        </p:spPr>
        <p:txBody>
          <a:bodyPr>
            <a:noAutofit/>
          </a:bodyPr>
          <a:lstStyle/>
          <a:p>
            <a:r>
              <a:rPr lang="en-US" sz="4800" b="1" dirty="0"/>
              <a:t>Bile </a:t>
            </a:r>
            <a:r>
              <a:rPr lang="en-US" sz="4800" b="1" dirty="0" smtClean="0"/>
              <a:t>acids </a:t>
            </a:r>
            <a:r>
              <a:rPr lang="en-US" sz="4800" b="1" dirty="0"/>
              <a:t>synthesized from </a:t>
            </a:r>
            <a:r>
              <a:rPr lang="en-US" sz="4800" b="1" dirty="0" smtClean="0"/>
              <a:t>Cholesterol </a:t>
            </a:r>
            <a:r>
              <a:rPr lang="en-US" sz="4800" dirty="0"/>
              <a:t>in </a:t>
            </a:r>
            <a:r>
              <a:rPr lang="en-US" sz="4800" dirty="0" smtClean="0"/>
              <a:t>Liver are </a:t>
            </a:r>
            <a:r>
              <a:rPr lang="en-US" sz="4800" b="1" dirty="0" smtClean="0">
                <a:solidFill>
                  <a:srgbClr val="C00000"/>
                </a:solidFill>
              </a:rPr>
              <a:t>carried through bile</a:t>
            </a:r>
          </a:p>
          <a:p>
            <a:pPr>
              <a:buNone/>
            </a:pPr>
            <a:endParaRPr lang="en-US" sz="4800" dirty="0" smtClean="0"/>
          </a:p>
          <a:p>
            <a:r>
              <a:rPr lang="en-US" sz="4800" b="1" dirty="0" smtClean="0"/>
              <a:t>Released </a:t>
            </a:r>
            <a:r>
              <a:rPr lang="en-US" sz="4800" b="1" dirty="0"/>
              <a:t>into </a:t>
            </a:r>
            <a:r>
              <a:rPr lang="en-US" sz="4800" b="1" dirty="0" smtClean="0"/>
              <a:t>intestine </a:t>
            </a:r>
            <a:r>
              <a:rPr lang="en-US" sz="4800" dirty="0"/>
              <a:t>and reabsorbed </a:t>
            </a:r>
            <a:r>
              <a:rPr lang="en-US" sz="4800" dirty="0" smtClean="0"/>
              <a:t>in Jejunum </a:t>
            </a:r>
            <a:r>
              <a:rPr lang="en-US" sz="4800" dirty="0"/>
              <a:t>and </a:t>
            </a:r>
            <a:r>
              <a:rPr lang="en-US" sz="4800" dirty="0" smtClean="0"/>
              <a:t>Ileum</a:t>
            </a:r>
            <a:r>
              <a:rPr lang="en-US" sz="4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126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Autofit/>
          </a:bodyPr>
          <a:lstStyle/>
          <a:p>
            <a:r>
              <a:rPr lang="en-US" sz="4800" dirty="0"/>
              <a:t>Assume </a:t>
            </a:r>
            <a:r>
              <a:rPr lang="en-US" sz="4800" b="1" dirty="0"/>
              <a:t>400 </a:t>
            </a:r>
            <a:r>
              <a:rPr lang="en-US" sz="4800" b="1" dirty="0" smtClean="0"/>
              <a:t>mg </a:t>
            </a:r>
            <a:r>
              <a:rPr lang="en-US" sz="4800" dirty="0" smtClean="0"/>
              <a:t>is an  </a:t>
            </a:r>
            <a:r>
              <a:rPr lang="en-US" sz="4800" b="1" dirty="0">
                <a:solidFill>
                  <a:srgbClr val="C00000"/>
                </a:solidFill>
              </a:rPr>
              <a:t>intake</a:t>
            </a:r>
            <a:r>
              <a:rPr lang="en-US" sz="4800" dirty="0"/>
              <a:t> </a:t>
            </a:r>
            <a:r>
              <a:rPr lang="en-US" sz="4800" dirty="0" smtClean="0"/>
              <a:t>of dietary Cholesterol per day</a:t>
            </a:r>
          </a:p>
          <a:p>
            <a:r>
              <a:rPr lang="en-US" sz="4800" dirty="0" smtClean="0"/>
              <a:t>It </a:t>
            </a:r>
            <a:r>
              <a:rPr lang="en-US" sz="4800" b="1" dirty="0" smtClean="0">
                <a:solidFill>
                  <a:srgbClr val="C00000"/>
                </a:solidFill>
              </a:rPr>
              <a:t>absorb about 50% Cholesterol</a:t>
            </a:r>
            <a:endParaRPr lang="en-US" sz="4800" b="1" dirty="0">
              <a:solidFill>
                <a:srgbClr val="C00000"/>
              </a:solidFill>
            </a:endParaRPr>
          </a:p>
          <a:p>
            <a:r>
              <a:rPr lang="en-US" sz="4800" b="1" dirty="0"/>
              <a:t>200 mg </a:t>
            </a:r>
            <a:r>
              <a:rPr lang="en-US" sz="4800" dirty="0"/>
              <a:t>is </a:t>
            </a:r>
            <a:r>
              <a:rPr lang="en-US" sz="4800" b="1" dirty="0" smtClean="0"/>
              <a:t>absorbed</a:t>
            </a:r>
            <a:r>
              <a:rPr lang="en-US" sz="4800" dirty="0" smtClean="0"/>
              <a:t> from GIT</a:t>
            </a:r>
          </a:p>
          <a:p>
            <a:r>
              <a:rPr lang="en-US" sz="4800" b="1" dirty="0" smtClean="0"/>
              <a:t>800 mg </a:t>
            </a:r>
            <a:r>
              <a:rPr lang="en-US" sz="4800" dirty="0" smtClean="0"/>
              <a:t>of Cholesterol is from </a:t>
            </a:r>
            <a:r>
              <a:rPr lang="en-US" sz="4800" b="1" dirty="0" smtClean="0">
                <a:solidFill>
                  <a:srgbClr val="C00000"/>
                </a:solidFill>
              </a:rPr>
              <a:t>de novo synthesis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Bile Acids are Transformed </a:t>
            </a:r>
            <a:br>
              <a:rPr lang="en-US" sz="5400" b="1" dirty="0" smtClean="0"/>
            </a:br>
            <a:r>
              <a:rPr lang="en-US" sz="5400" b="1" dirty="0" smtClean="0"/>
              <a:t>To </a:t>
            </a:r>
            <a:br>
              <a:rPr lang="en-US" sz="5400" b="1" dirty="0" smtClean="0"/>
            </a:br>
            <a:r>
              <a:rPr lang="en-US" sz="5400" b="1" dirty="0" smtClean="0"/>
              <a:t>Bile Salts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049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Role Of Bile 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Bile Salts are </a:t>
            </a:r>
            <a:r>
              <a:rPr lang="en-US" sz="4000" b="1" dirty="0" smtClean="0">
                <a:solidFill>
                  <a:srgbClr val="C00000"/>
                </a:solidFill>
              </a:rPr>
              <a:t>effective detergents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They are </a:t>
            </a:r>
            <a:r>
              <a:rPr lang="en-US" sz="4000" b="1" dirty="0" smtClean="0">
                <a:solidFill>
                  <a:srgbClr val="C00000"/>
                </a:solidFill>
              </a:rPr>
              <a:t>biosynthesized in the Liver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Stored &amp; </a:t>
            </a:r>
            <a:r>
              <a:rPr lang="en-US" sz="4000" dirty="0" smtClean="0">
                <a:solidFill>
                  <a:srgbClr val="0070C0"/>
                </a:solidFill>
              </a:rPr>
              <a:t>concentrated in the Gallbladder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/>
              <a:t>Bile salts in Intestine facilitates in digestion and absorption of intraluminal lipids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Through </a:t>
            </a:r>
            <a:r>
              <a:rPr lang="en-US" sz="4000" b="1" dirty="0" smtClean="0">
                <a:solidFill>
                  <a:srgbClr val="C00000"/>
                </a:solidFill>
              </a:rPr>
              <a:t>formation of emulsions and mixed micelles.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65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Efficiency OF Bile Salts Recycling</a:t>
            </a:r>
          </a:p>
        </p:txBody>
      </p:sp>
      <p:pic>
        <p:nvPicPr>
          <p:cNvPr id="19459" name="Content Placeholder 4" descr="figure_34.1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067800" cy="5257800"/>
          </a:xfrm>
        </p:spPr>
      </p:pic>
    </p:spTree>
    <p:extLst>
      <p:ext uri="{BB962C8B-B14F-4D97-AF65-F5344CB8AC3E}">
        <p14:creationId xmlns:p14="http://schemas.microsoft.com/office/powerpoint/2010/main" val="3494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Blood Cholesterol </a:t>
            </a:r>
            <a:br>
              <a:rPr lang="en-US" sz="6000" b="1" dirty="0" smtClean="0"/>
            </a:br>
            <a:r>
              <a:rPr lang="en-US" sz="6000" b="1" dirty="0" smtClean="0"/>
              <a:t>And Its </a:t>
            </a:r>
            <a:br>
              <a:rPr lang="en-US" sz="6000" b="1" dirty="0" smtClean="0"/>
            </a:br>
            <a:r>
              <a:rPr lang="en-US" sz="6000" b="1" dirty="0" smtClean="0"/>
              <a:t>Clinical Significance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468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OPTIMAL CHOLESTEROL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Adult Normal Reference Ranges </a:t>
            </a:r>
            <a:br>
              <a:rPr lang="en-US" sz="4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Of Lipid Profile </a:t>
            </a:r>
            <a:endParaRPr lang="en-US" sz="4000" dirty="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340E0-95BF-48E1-B7EA-668F5B2B3784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38" y="2100263"/>
          <a:ext cx="7358062" cy="3695700"/>
        </p:xfrm>
        <a:graphic>
          <a:graphicData uri="http://schemas.openxmlformats.org/drawingml/2006/table">
            <a:tbl>
              <a:tblPr/>
              <a:tblGrid>
                <a:gridCol w="3191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6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ANALYTE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REFERENCE RANGE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Arial"/>
                        </a:rPr>
                        <a:t>Total cholesterol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6" marB="38736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Arial"/>
                        </a:rPr>
                        <a:t>140-200 mg/dL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6" marB="38736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Arial"/>
                        </a:rPr>
                        <a:t>HDL cholesterol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6" marB="38736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Arial"/>
                        </a:rPr>
                        <a:t>40-75 mg/dL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6" marB="38736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Arial"/>
                        </a:rPr>
                        <a:t>LDL cholesterol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6" marB="38736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Arial"/>
                        </a:rPr>
                        <a:t>50-130 mg/dL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6" marB="38736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Arial"/>
                        </a:rPr>
                        <a:t>Triglyceride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6" marB="38736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Arial"/>
                        </a:rPr>
                        <a:t>60-150 mg/dL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730" marR="38730" marT="38736" marB="38736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28600" y="1981200"/>
            <a:ext cx="8686800" cy="4572000"/>
          </a:xfrm>
          <a:prstGeom prst="roundRect">
            <a:avLst>
              <a:gd name="adj" fmla="val 5051"/>
            </a:avLst>
          </a:prstGeom>
          <a:solidFill>
            <a:schemeClr val="accent1">
              <a:alpha val="3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2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Remember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295400"/>
            <a:ext cx="9144000" cy="5029200"/>
          </a:xfrm>
        </p:spPr>
        <p:txBody>
          <a:bodyPr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800" dirty="0" smtClean="0"/>
              <a:t>Blood Cholesterol is associated to Lipoproteins in 2 forms: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4800" dirty="0" smtClean="0"/>
          </a:p>
          <a:p>
            <a:pPr marL="91440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Free cholesterol (30%) </a:t>
            </a:r>
            <a:endParaRPr lang="en-US" sz="4800" b="1" i="1" dirty="0" smtClean="0">
              <a:solidFill>
                <a:srgbClr val="C00000"/>
              </a:solidFill>
            </a:endParaRPr>
          </a:p>
          <a:p>
            <a:pPr marL="91440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4800" b="1" i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Esterified Cholesterol  (70%)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     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772400" cy="4678362"/>
          </a:xfrm>
        </p:spPr>
        <p:txBody>
          <a:bodyPr>
            <a:normAutofit/>
          </a:bodyPr>
          <a:lstStyle/>
          <a:p>
            <a:r>
              <a:rPr lang="en-IN" sz="6000" b="1" dirty="0" smtClean="0">
                <a:solidFill>
                  <a:srgbClr val="C00000"/>
                </a:solidFill>
              </a:rPr>
              <a:t>Hypercholesterolemia</a:t>
            </a:r>
            <a:br>
              <a:rPr lang="en-IN" sz="6000" b="1" dirty="0" smtClean="0">
                <a:solidFill>
                  <a:srgbClr val="C00000"/>
                </a:solidFill>
              </a:rPr>
            </a:br>
            <a:r>
              <a:rPr lang="en-IN" sz="6000" b="1" dirty="0" smtClean="0"/>
              <a:t>Causes, Conditions And Consequences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21106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Hypercholesterolemia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Abnormal high levels of Cholesterol </a:t>
            </a:r>
            <a:r>
              <a:rPr lang="en-US" sz="6000" b="1" dirty="0" smtClean="0">
                <a:solidFill>
                  <a:srgbClr val="0070C0"/>
                </a:solidFill>
              </a:rPr>
              <a:t>more than  reference range </a:t>
            </a:r>
            <a:r>
              <a:rPr lang="en-US" sz="6000" dirty="0" smtClean="0"/>
              <a:t>in blood circulation is termed as Hypercholesterolemia.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311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Classification of </a:t>
            </a:r>
            <a:br>
              <a:rPr lang="en-US" sz="3600" b="1" dirty="0"/>
            </a:br>
            <a:r>
              <a:rPr lang="en-US" sz="3600" b="1" dirty="0"/>
              <a:t>Plasma Cholesterol Concentrations</a:t>
            </a:r>
          </a:p>
        </p:txBody>
      </p:sp>
      <p:graphicFrame>
        <p:nvGraphicFramePr>
          <p:cNvPr id="21532" name="Group 28"/>
          <p:cNvGraphicFramePr>
            <a:graphicFrameLocks noGrp="1"/>
          </p:cNvGraphicFramePr>
          <p:nvPr>
            <p:extLst/>
          </p:nvPr>
        </p:nvGraphicFramePr>
        <p:xfrm>
          <a:off x="1066800" y="2208390"/>
          <a:ext cx="7467600" cy="4268609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0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Total cholesterol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(mg/dl)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Classification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&lt; 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Desirable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9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200 - 239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Borderline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9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240 </a:t>
                      </a: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1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Exogenous  Sources Of Cholesterol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(Animal Sterol)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5" y="1752600"/>
            <a:ext cx="906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1743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LDL Cholesterol</a:t>
            </a:r>
            <a:br>
              <a:rPr lang="en-US" sz="5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838200"/>
            <a:ext cx="9111342" cy="5715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Less than 100 mg/dl Optimal</a:t>
            </a:r>
          </a:p>
          <a:p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100 to 129 mg/dl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Near or above optimal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GOOD Cholesterol</a:t>
            </a:r>
          </a:p>
          <a:p>
            <a:pPr>
              <a:buNone/>
            </a:pP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130 to 159 mg/dl  Borderline high</a:t>
            </a:r>
          </a:p>
          <a:p>
            <a:pPr>
              <a:buNone/>
            </a:pPr>
            <a:endParaRPr lang="en-US" sz="28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160 to 189 mg/dl High</a:t>
            </a:r>
          </a:p>
          <a:p>
            <a:pPr>
              <a:buNone/>
            </a:pP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 mg/dl and above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Very high/ BAD Cholesterol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60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31925" y="3165475"/>
            <a:ext cx="565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0"/>
            <a:ext cx="87630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HDL 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Cholesterol</a:t>
            </a:r>
          </a:p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Scavenging Action</a:t>
            </a:r>
            <a:endParaRPr 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32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Less than 40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mg/dl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 level. A major risk factor for CAD</a:t>
            </a:r>
          </a:p>
          <a:p>
            <a:pPr eaLnBrk="1" hangingPunct="1"/>
            <a:endParaRPr lang="en-US" sz="3200" i="1" dirty="0">
              <a:cs typeface="Times New Roman" pitchFamily="18" charset="0"/>
            </a:endParaRPr>
          </a:p>
          <a:p>
            <a:pPr eaLnBrk="1" hangingPunct="1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 to 59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mg/dl</a:t>
            </a:r>
            <a:endParaRPr lang="en-US" sz="3200" dirty="0">
              <a:cs typeface="Times New Roman" pitchFamily="18" charset="0"/>
            </a:endParaRPr>
          </a:p>
          <a:p>
            <a:pPr eaLnBrk="1" hangingPunct="1"/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Moderate levels considered significant low risk</a:t>
            </a:r>
            <a:endParaRPr lang="en-US" sz="3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3200" i="1" dirty="0">
              <a:cs typeface="Times New Roman" pitchFamily="18" charset="0"/>
            </a:endParaRPr>
          </a:p>
          <a:p>
            <a:pPr eaLnBrk="1" hangingPunct="1"/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mg/dl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above</a:t>
            </a:r>
            <a:endParaRPr lang="en-US" sz="32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 level. Considered protective against </a:t>
            </a:r>
            <a:r>
              <a:rPr lang="en-US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CAD</a:t>
            </a:r>
          </a:p>
          <a:p>
            <a:pPr eaLnBrk="1" hangingPunct="1"/>
            <a:endParaRPr lang="en-US" sz="32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mg/dl very high is considered as bad</a:t>
            </a:r>
            <a:endParaRPr lang="en-US" sz="32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/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And Causes Of Hypercholesterolemia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Primary Causes: Genetic (Non modifiable)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LDL Receptor defects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CETP inhibition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Age, Gender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Secondary Causes- Life style derangements</a:t>
            </a:r>
          </a:p>
          <a:p>
            <a:pPr lvl="1"/>
            <a:r>
              <a:rPr lang="en-US" b="1" dirty="0" smtClean="0"/>
              <a:t>Wrong eating habits</a:t>
            </a:r>
          </a:p>
          <a:p>
            <a:pPr lvl="1"/>
            <a:r>
              <a:rPr lang="en-US" b="1" dirty="0" smtClean="0"/>
              <a:t>Sedentary life style</a:t>
            </a:r>
          </a:p>
          <a:p>
            <a:pPr lvl="1"/>
            <a:r>
              <a:rPr lang="en-US" b="1" dirty="0" smtClean="0"/>
              <a:t>Addictions-Smoking , Alcoholism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24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aboutbmi.com/images/dvh5shmxm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www.omicsonline.org/articles-images/2155-9899-5-261-g00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677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Clinical Conditions Of Hypercholesterolemia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Obesity- Diabetes mellitus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 smtClean="0"/>
              <a:t>(Increased Intake / increased Biosynthesis 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Nephrotic Syndrome – Protein loss </a:t>
            </a:r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dirty="0" smtClean="0"/>
              <a:t>Defective</a:t>
            </a:r>
            <a:r>
              <a:rPr lang="en-US" sz="3200" dirty="0" smtClean="0"/>
              <a:t> Lipoprotein </a:t>
            </a:r>
            <a:r>
              <a:rPr lang="en-US" dirty="0" smtClean="0"/>
              <a:t>metabolism</a:t>
            </a:r>
            <a:r>
              <a:rPr lang="en-US" sz="3200" dirty="0" smtClean="0"/>
              <a:t> which is not internalized)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Obstructive Jaundice </a:t>
            </a:r>
          </a:p>
          <a:p>
            <a:pPr marL="0" indent="0">
              <a:buNone/>
            </a:pPr>
            <a:r>
              <a:rPr lang="en-US" sz="3200" dirty="0" smtClean="0"/>
              <a:t>(Bile duct obstruction no excretion and regurgitation of Bile in Blood)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Hypothyroidism</a:t>
            </a:r>
            <a:r>
              <a:rPr lang="en-US" sz="3200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sz="3200" dirty="0" smtClean="0"/>
              <a:t>(Decreased Catabolism and decreased Excretion)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05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Inherited Hypercholesterolemia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Inherited Hypercholesterolemia is a </a:t>
            </a:r>
            <a:r>
              <a:rPr lang="en-US" sz="4800" b="1" dirty="0" smtClean="0">
                <a:solidFill>
                  <a:srgbClr val="FF0000"/>
                </a:solidFill>
              </a:rPr>
              <a:t>genetic cause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Caused due to </a:t>
            </a:r>
            <a:r>
              <a:rPr lang="en-US" sz="4800" b="1" dirty="0" smtClean="0">
                <a:solidFill>
                  <a:srgbClr val="C00000"/>
                </a:solidFill>
              </a:rPr>
              <a:t>defective LDL receptors on tissues.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 smtClean="0"/>
              <a:t>Increases LDL –Cholesterol in blood</a:t>
            </a:r>
          </a:p>
          <a:p>
            <a:pPr marL="0" indent="0">
              <a:buNone/>
            </a:pPr>
            <a:endParaRPr lang="en-US" sz="4800" dirty="0" smtClean="0"/>
          </a:p>
          <a:p>
            <a:endParaRPr lang="en-US" sz="4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710531"/>
            <a:ext cx="6667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Consequences Of Hypercholesterolemia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94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Cholesterol </a:t>
            </a:r>
            <a:r>
              <a:rPr lang="en-US" sz="6000" b="1" dirty="0" smtClean="0"/>
              <a:t>Biosynthesis</a:t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0070C0"/>
                </a:solidFill>
              </a:rPr>
              <a:t>Is To Provide</a:t>
            </a:r>
            <a:r>
              <a:rPr lang="en-US" sz="6000" b="1" dirty="0">
                <a:solidFill>
                  <a:srgbClr val="0070C0"/>
                </a:solidFill>
              </a:rPr>
              <a:t/>
            </a:r>
            <a:br>
              <a:rPr lang="en-US" sz="6000" b="1" dirty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Endogenous </a:t>
            </a:r>
            <a:r>
              <a:rPr lang="en-US" sz="6000" b="1" dirty="0">
                <a:solidFill>
                  <a:srgbClr val="C00000"/>
                </a:solidFill>
              </a:rPr>
              <a:t>Source Of Body </a:t>
            </a:r>
            <a:r>
              <a:rPr lang="en-US" sz="6000" b="1" dirty="0" smtClean="0">
                <a:solidFill>
                  <a:srgbClr val="C00000"/>
                </a:solidFill>
              </a:rPr>
              <a:t>Cholesterol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edindia.net/health_statistics/general/images/raised-choleste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GB" b="1" dirty="0" smtClean="0"/>
              <a:t>Consequences of High Cholesterol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jamanetwork.com/data/Journals/INTEMED/11951/ioi81154f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220199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www.cholesterol-hdl-ldl.com/images/high-cholesterol-and-blood-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6553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.slidesharecdn.com/diabeticretinopathy-100217084538-phpapp02/95/diabetic-retinopathy-11-728.jpg?cb=1266397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54" y="-228600"/>
            <a:ext cx="3598446" cy="292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mecorner.com/uploads/listing-image/DYSL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www.drugs.com/mcp/images/image_popup/DS00525_%20DS01120_%20DS00064_%20DS00178_%20DS01052_%20DS00537_%20DS01179_IM00642_ww5r236t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1"/>
            <a:ext cx="4419600" cy="366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352799"/>
            <a:ext cx="4648200" cy="35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Consequences Of Hypercholesterolemia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Autofit/>
          </a:bodyPr>
          <a:lstStyle/>
          <a:p>
            <a:r>
              <a:rPr lang="en-US" sz="4800" dirty="0"/>
              <a:t>Increased risk of </a:t>
            </a:r>
            <a:r>
              <a:rPr lang="en-US" sz="4800" b="1" dirty="0">
                <a:solidFill>
                  <a:srgbClr val="C00000"/>
                </a:solidFill>
              </a:rPr>
              <a:t>Atherosclerosis</a:t>
            </a:r>
          </a:p>
          <a:p>
            <a:r>
              <a:rPr lang="en-US" sz="4800" dirty="0"/>
              <a:t>Stimulates </a:t>
            </a:r>
            <a:r>
              <a:rPr lang="en-US" sz="4800" b="1" dirty="0"/>
              <a:t>plaque/thrombus formation</a:t>
            </a:r>
          </a:p>
          <a:p>
            <a:r>
              <a:rPr lang="en-US" sz="4800" dirty="0"/>
              <a:t>May </a:t>
            </a:r>
            <a:r>
              <a:rPr lang="en-US" sz="4800" b="1" dirty="0">
                <a:solidFill>
                  <a:srgbClr val="C00000"/>
                </a:solidFill>
              </a:rPr>
              <a:t>occlude arteries </a:t>
            </a:r>
            <a:r>
              <a:rPr lang="en-US" sz="4800" dirty="0" smtClean="0"/>
              <a:t>and</a:t>
            </a:r>
          </a:p>
          <a:p>
            <a:r>
              <a:rPr lang="en-US" sz="4800" dirty="0" smtClean="0"/>
              <a:t>Leads </a:t>
            </a:r>
            <a:r>
              <a:rPr lang="en-US" sz="4800" dirty="0"/>
              <a:t>to </a:t>
            </a:r>
            <a:r>
              <a:rPr lang="en-US" sz="4800" b="1" dirty="0"/>
              <a:t>tissue </a:t>
            </a:r>
            <a:r>
              <a:rPr lang="en-US" sz="4800" b="1" dirty="0" smtClean="0"/>
              <a:t>infarction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04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5943600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/>
              <a:t>Infarction</a:t>
            </a:r>
            <a:r>
              <a:rPr lang="en-US" sz="4800" dirty="0" smtClean="0"/>
              <a:t> is </a:t>
            </a:r>
            <a:r>
              <a:rPr lang="en-US" sz="4800" b="1" dirty="0" smtClean="0">
                <a:solidFill>
                  <a:srgbClr val="C00000"/>
                </a:solidFill>
              </a:rPr>
              <a:t>irreversible damage to tissues due to absence of  Oxygen and Nutrient.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 smtClean="0">
                <a:solidFill>
                  <a:srgbClr val="C00000"/>
                </a:solidFill>
              </a:rPr>
              <a:t>Infarction of Brain is Stroke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 smtClean="0">
                <a:solidFill>
                  <a:srgbClr val="C00000"/>
                </a:solidFill>
              </a:rPr>
              <a:t>Infarction of Heart is MI</a:t>
            </a:r>
          </a:p>
          <a:p>
            <a:pPr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8006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image.slidesharecdn.com/polikistik-over-sendromu-pcos-wwwjinekolojivegebelikcom-1205256138634537-2/95/polikistik-over-sendromu-pcos-wwwjinekolojivegebelikcom-26-728.jpg?cb=12052309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Signs And Symptoms Of Hypercholesterolemia</a:t>
            </a:r>
            <a:endParaRPr lang="en-US" b="1" dirty="0"/>
          </a:p>
        </p:txBody>
      </p:sp>
      <p:pic>
        <p:nvPicPr>
          <p:cNvPr id="5122" name="Picture 2" descr="https://image2.slideserve.com/4706654/slide5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5105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ealthhype.com/wp-content/uploads/Xanthelasma_palpebra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40385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m4.healio.com/~/media/journals/pedann/2014/8_august/10_3928_00904481_20140825_07/tab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09600"/>
            <a:ext cx="90678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Amount Of Cholesterol Biosynthesis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44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3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C00000"/>
                </a:solidFill>
              </a:rPr>
              <a:t>MORTALITY  RELATED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DUE TO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 HIGH CHOLESTEROL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 flipV="1">
            <a:off x="1050925" y="2632075"/>
            <a:ext cx="24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905000" y="27432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88392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/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1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cause of death: Cardio-vascular diseases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3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cause of death: Cerebro-vascular diseases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1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+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3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= ~ 40% of all deaths    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(Higher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risk for Alzheimer &amp;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Chronic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L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iver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disease)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br>
              <a:rPr lang="en-US" sz="32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                    </a:t>
            </a:r>
            <a:r>
              <a:rPr lang="en-US" sz="3200" b="1" dirty="0">
                <a:latin typeface="Arial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None/>
            </a:pPr>
            <a:r>
              <a:rPr lang="en-US" sz="3200" b="1" dirty="0">
                <a:latin typeface="Arial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None/>
            </a:pPr>
            <a:r>
              <a:rPr lang="en-US" sz="3200" b="1" dirty="0"/>
              <a:t>                                     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763000" cy="552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Trends Of Increased Cholesterol And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Death Rates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GB" sz="2200" b="1" dirty="0" smtClean="0"/>
          </a:p>
          <a:p>
            <a:pPr eaLnBrk="1" hangingPunct="1"/>
            <a:endParaRPr lang="en-GB" b="1" u="sng" dirty="0" smtClean="0">
              <a:solidFill>
                <a:srgbClr val="FF0000"/>
              </a:solidFill>
            </a:endParaRPr>
          </a:p>
          <a:p>
            <a:pPr eaLnBrk="1" hangingPunct="1"/>
            <a:endParaRPr lang="en-GB" b="1" dirty="0" smtClean="0"/>
          </a:p>
          <a:p>
            <a:pPr eaLnBrk="1" hangingPunct="1"/>
            <a:endParaRPr lang="en-GB" b="1" dirty="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382000" cy="440120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0000FF"/>
                </a:solidFill>
              </a:rPr>
              <a:t>HDL cholesterol levels </a:t>
            </a:r>
            <a:r>
              <a:rPr lang="en-GB" sz="4000" b="1" u="sng" dirty="0">
                <a:solidFill>
                  <a:srgbClr val="0000FF"/>
                </a:solidFill>
              </a:rPr>
              <a:t>lower</a:t>
            </a:r>
            <a:r>
              <a:rPr lang="en-GB" sz="4000" b="1" dirty="0">
                <a:solidFill>
                  <a:srgbClr val="0000FF"/>
                </a:solidFill>
              </a:rPr>
              <a:t> than </a:t>
            </a:r>
            <a:r>
              <a:rPr lang="en-GB" sz="4000" b="1" dirty="0" smtClean="0">
                <a:solidFill>
                  <a:srgbClr val="FF0000"/>
                </a:solidFill>
              </a:rPr>
              <a:t>&lt;40 mg/dl)</a:t>
            </a:r>
          </a:p>
          <a:p>
            <a:pPr eaLnBrk="1" hangingPunct="1"/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>
                <a:solidFill>
                  <a:srgbClr val="0000FF"/>
                </a:solidFill>
              </a:rPr>
              <a:t>increase a person's risk of developing coronary artery disease, especially in people who also have </a:t>
            </a:r>
            <a:r>
              <a:rPr lang="en-GB" sz="4000" b="1" u="sng" dirty="0">
                <a:solidFill>
                  <a:srgbClr val="FF0000"/>
                </a:solidFill>
              </a:rPr>
              <a:t>high total cholesterol levels.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948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839200" cy="378565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3700" indent="-109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30000"/>
              <a:buFont typeface="Wingdings" pitchFamily="2" charset="2"/>
              <a:buChar char="Ä"/>
            </a:pPr>
            <a:r>
              <a:rPr lang="en-GB" sz="4000" b="1" dirty="0">
                <a:solidFill>
                  <a:srgbClr val="0000FF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HDL</a:t>
            </a:r>
            <a:r>
              <a:rPr lang="en-GB" sz="4000" b="1" dirty="0">
                <a:solidFill>
                  <a:srgbClr val="0000FF"/>
                </a:solidFill>
              </a:rPr>
              <a:t> </a:t>
            </a:r>
            <a:r>
              <a:rPr lang="en-GB" sz="4000" b="1" dirty="0" smtClean="0">
                <a:solidFill>
                  <a:srgbClr val="0000FF"/>
                </a:solidFill>
              </a:rPr>
              <a:t>Cholesterol </a:t>
            </a:r>
            <a:r>
              <a:rPr lang="en-GB" sz="4000" b="1" dirty="0">
                <a:solidFill>
                  <a:srgbClr val="0000FF"/>
                </a:solidFill>
              </a:rPr>
              <a:t>levels greater than </a:t>
            </a:r>
            <a:r>
              <a:rPr lang="en-GB" sz="4000" b="1" dirty="0" smtClean="0">
                <a:solidFill>
                  <a:srgbClr val="0000FF"/>
                </a:solidFill>
              </a:rPr>
              <a:t>100 mg/dl </a:t>
            </a:r>
          </a:p>
          <a:p>
            <a:pPr eaLnBrk="1" hangingPunct="1">
              <a:buClr>
                <a:schemeClr val="accent2"/>
              </a:buClr>
              <a:buSzPct val="130000"/>
              <a:buFont typeface="Wingdings" pitchFamily="2" charset="2"/>
              <a:buChar char="Ä"/>
            </a:pPr>
            <a:endParaRPr lang="en-GB" sz="4000" b="1" dirty="0">
              <a:solidFill>
                <a:srgbClr val="0000FF"/>
              </a:solidFill>
            </a:endParaRPr>
          </a:p>
          <a:p>
            <a:pPr eaLnBrk="1" hangingPunct="1">
              <a:buClr>
                <a:schemeClr val="accent2"/>
              </a:buClr>
              <a:buSzPct val="130000"/>
              <a:buFont typeface="Wingdings" pitchFamily="2" charset="2"/>
              <a:buChar char="Ä"/>
            </a:pPr>
            <a:r>
              <a:rPr lang="en-GB" sz="4000" b="1" dirty="0" smtClean="0">
                <a:solidFill>
                  <a:srgbClr val="0000FF"/>
                </a:solidFill>
              </a:rPr>
              <a:t>Also increase risk in developing </a:t>
            </a:r>
            <a:r>
              <a:rPr lang="en-GB" sz="4000" b="1" dirty="0">
                <a:solidFill>
                  <a:srgbClr val="0000FF"/>
                </a:solidFill>
              </a:rPr>
              <a:t>coronary artery disease and Stroke. </a:t>
            </a:r>
          </a:p>
        </p:txBody>
      </p:sp>
    </p:spTree>
    <p:extLst>
      <p:ext uri="{BB962C8B-B14F-4D97-AF65-F5344CB8AC3E}">
        <p14:creationId xmlns:p14="http://schemas.microsoft.com/office/powerpoint/2010/main" val="33150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971800"/>
            <a:ext cx="83058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b="1" dirty="0" smtClean="0">
                <a:solidFill>
                  <a:srgbClr val="000000"/>
                </a:solidFill>
              </a:rPr>
              <a:t>CHOLESTEROL PROFILE </a:t>
            </a:r>
            <a:br>
              <a:rPr lang="en-US" sz="5400" b="1" dirty="0" smtClean="0">
                <a:solidFill>
                  <a:srgbClr val="000000"/>
                </a:solidFill>
              </a:rPr>
            </a:br>
            <a:r>
              <a:rPr lang="en-US" sz="5400" b="1" dirty="0" smtClean="0">
                <a:solidFill>
                  <a:srgbClr val="000000"/>
                </a:solidFill>
              </a:rPr>
              <a:t>IMPROVEMENT STRATEGY</a:t>
            </a:r>
          </a:p>
        </p:txBody>
      </p:sp>
    </p:spTree>
    <p:extLst>
      <p:ext uri="{BB962C8B-B14F-4D97-AF65-F5344CB8AC3E}">
        <p14:creationId xmlns:p14="http://schemas.microsoft.com/office/powerpoint/2010/main" val="16886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477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IMPROVING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DIET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LIFE STYLE MODIFICATIONS</a:t>
            </a:r>
          </a:p>
          <a:p>
            <a:pPr>
              <a:buNone/>
            </a:pP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REGULAR EXERCISE</a:t>
            </a:r>
          </a:p>
          <a:p>
            <a:pPr lvl="2">
              <a:buNone/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SMOKING, ALCOHILISM CESSATION</a:t>
            </a:r>
          </a:p>
          <a:p>
            <a:pPr lvl="2">
              <a:buFont typeface="Wingdings" pitchFamily="2" charset="2"/>
              <a:buChar char="v"/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STRESS REDUCTION</a:t>
            </a:r>
          </a:p>
          <a:p>
            <a:pPr lvl="2">
              <a:buFont typeface="Wingdings" pitchFamily="2" charset="2"/>
              <a:buChar char="v"/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WEIGHT CONTROL</a:t>
            </a:r>
          </a:p>
          <a:p>
            <a:pPr marL="914400" lvl="2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BEHAVIOR CHANGE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000000"/>
              </a:solidFill>
            </a:endParaRPr>
          </a:p>
          <a:p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New York" charset="0"/>
                <a:cs typeface="Times New Roman" pitchFamily="18" charset="0"/>
              </a:rPr>
              <a:t>When diet changes fail.</a:t>
            </a:r>
          </a:p>
          <a:p>
            <a:pPr>
              <a:buNone/>
            </a:pPr>
            <a:endParaRPr lang="en-US" sz="4800" dirty="0" smtClean="0">
              <a:latin typeface="New York" charset="0"/>
              <a:cs typeface="Times New Roman" pitchFamily="18" charset="0"/>
            </a:endParaRPr>
          </a:p>
          <a:p>
            <a:r>
              <a:rPr lang="en-US" sz="4800" dirty="0" smtClean="0">
                <a:latin typeface="New York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Hypolipidemic drugs </a:t>
            </a:r>
            <a:r>
              <a:rPr lang="en-US" sz="4800" dirty="0" smtClean="0">
                <a:latin typeface="New York" charset="0"/>
                <a:cs typeface="Times New Roman" pitchFamily="18" charset="0"/>
              </a:rPr>
              <a:t>will reduce serum Cholesterol and Triacylglycerol.  </a:t>
            </a:r>
            <a:br>
              <a:rPr lang="en-US" sz="4800" dirty="0" smtClean="0">
                <a:latin typeface="New York" charset="0"/>
                <a:cs typeface="Times New Roman" pitchFamily="18" charset="0"/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0"/>
            <a:ext cx="8572500" cy="45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14EA2"/>
                </a:solidFill>
              </a:rPr>
              <a:t>Therapeutic Principle: </a:t>
            </a:r>
          </a:p>
          <a:p>
            <a:pPr algn="ctr"/>
            <a:r>
              <a:rPr lang="en-US" sz="4400" b="1" dirty="0" smtClean="0">
                <a:solidFill>
                  <a:srgbClr val="014EA2"/>
                </a:solidFill>
              </a:rPr>
              <a:t>Lowering Blood Cholesterols </a:t>
            </a:r>
            <a:endParaRPr lang="en-US" sz="4400" b="1" dirty="0">
              <a:solidFill>
                <a:srgbClr val="014EA2"/>
              </a:solidFill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1000" y="2971800"/>
            <a:ext cx="8477250" cy="193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226" rIns="0" bIns="0" anchor="ctr"/>
          <a:lstStyle>
            <a:lvl1pPr marL="711200" indent="-355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buSzPct val="65000"/>
              <a:buFont typeface="Times New Roman" pitchFamily="16" charset="0"/>
              <a:buChar char="●"/>
            </a:pPr>
            <a:r>
              <a:rPr lang="en-US" sz="4800" b="1" dirty="0">
                <a:solidFill>
                  <a:srgbClr val="C00000"/>
                </a:solidFill>
              </a:rPr>
              <a:t>I</a:t>
            </a:r>
            <a:r>
              <a:rPr lang="en-US" sz="4800" b="1" dirty="0" smtClean="0">
                <a:solidFill>
                  <a:srgbClr val="C00000"/>
                </a:solidFill>
              </a:rPr>
              <a:t>nhibition</a:t>
            </a:r>
            <a:r>
              <a:rPr lang="en-US" sz="4800" dirty="0" smtClean="0"/>
              <a:t> </a:t>
            </a:r>
            <a:r>
              <a:rPr lang="en-US" sz="4800" dirty="0"/>
              <a:t>of </a:t>
            </a:r>
            <a:r>
              <a:rPr lang="en-US" sz="4800" b="1" dirty="0" smtClean="0"/>
              <a:t>Cholesterol biosynthesis</a:t>
            </a:r>
          </a:p>
          <a:p>
            <a:pPr>
              <a:buSzPct val="65000"/>
            </a:pPr>
            <a:r>
              <a:rPr lang="en-US" sz="4800" dirty="0" smtClean="0"/>
              <a:t> </a:t>
            </a:r>
            <a:endParaRPr lang="en-US" sz="4800" dirty="0"/>
          </a:p>
          <a:p>
            <a:pPr>
              <a:buSzPct val="65000"/>
              <a:buFont typeface="Times New Roman" pitchFamily="16" charset="0"/>
              <a:buChar char="●"/>
            </a:pPr>
            <a:r>
              <a:rPr lang="en-US" sz="4800" b="1" dirty="0">
                <a:solidFill>
                  <a:srgbClr val="C00000"/>
                </a:solidFill>
              </a:rPr>
              <a:t>I</a:t>
            </a:r>
            <a:r>
              <a:rPr lang="en-US" sz="4800" b="1" dirty="0" smtClean="0">
                <a:solidFill>
                  <a:srgbClr val="C00000"/>
                </a:solidFill>
              </a:rPr>
              <a:t>nhibition</a:t>
            </a:r>
            <a:r>
              <a:rPr lang="en-US" sz="4800" dirty="0" smtClean="0"/>
              <a:t> </a:t>
            </a:r>
            <a:r>
              <a:rPr lang="en-US" sz="4800" dirty="0"/>
              <a:t>of </a:t>
            </a:r>
            <a:r>
              <a:rPr lang="en-US" sz="4800" b="1" dirty="0" smtClean="0"/>
              <a:t>Cholesterol </a:t>
            </a:r>
            <a:r>
              <a:rPr lang="en-US" sz="4800" b="1" dirty="0"/>
              <a:t>uptake </a:t>
            </a:r>
            <a:r>
              <a:rPr lang="en-US" sz="4800" b="1" dirty="0" smtClean="0"/>
              <a:t>from GIT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30469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5364163"/>
          </a:xfrm>
        </p:spPr>
        <p:txBody>
          <a:bodyPr>
            <a:normAutofit fontScale="92500" lnSpcReduction="20000"/>
          </a:bodyPr>
          <a:lstStyle/>
          <a:p>
            <a:pPr>
              <a:buSzPct val="65000"/>
              <a:buFont typeface="Times New Roman" pitchFamily="16" charset="0"/>
              <a:buChar char="●"/>
            </a:pPr>
            <a:r>
              <a:rPr lang="en-US" sz="5400" dirty="0" smtClean="0"/>
              <a:t>Inhibition of Bile acid reuptake</a:t>
            </a:r>
          </a:p>
          <a:p>
            <a:pPr>
              <a:buSzPct val="65000"/>
              <a:buNone/>
            </a:pPr>
            <a:r>
              <a:rPr lang="en-US" sz="5400" dirty="0" smtClean="0"/>
              <a:t> </a:t>
            </a:r>
          </a:p>
          <a:p>
            <a:pPr>
              <a:buSzPct val="65000"/>
              <a:buFont typeface="Times New Roman" pitchFamily="16" charset="0"/>
              <a:buChar char="●"/>
            </a:pPr>
            <a:r>
              <a:rPr lang="en-US" sz="5400" dirty="0" smtClean="0"/>
              <a:t>LDL apheresis (Taking away) </a:t>
            </a:r>
          </a:p>
          <a:p>
            <a:pPr marL="0" indent="0">
              <a:buSzPct val="65000"/>
              <a:buNone/>
            </a:pPr>
            <a:endParaRPr lang="en-US" sz="5400" dirty="0" smtClean="0"/>
          </a:p>
          <a:p>
            <a:pPr>
              <a:buSzPct val="65000"/>
              <a:buFont typeface="Times New Roman" pitchFamily="16" charset="0"/>
              <a:buChar char="●"/>
            </a:pPr>
            <a:r>
              <a:rPr lang="en-US" sz="5400" dirty="0"/>
              <a:t>Inhibition of </a:t>
            </a:r>
            <a:r>
              <a:rPr lang="en-US" sz="5400" b="1" dirty="0">
                <a:solidFill>
                  <a:srgbClr val="C00000"/>
                </a:solidFill>
              </a:rPr>
              <a:t>Cholesterol Ester Transfer Protein </a:t>
            </a:r>
            <a:r>
              <a:rPr lang="en-US" sz="5400" b="1" dirty="0" smtClean="0">
                <a:solidFill>
                  <a:srgbClr val="C00000"/>
                </a:solidFill>
              </a:rPr>
              <a:t>(CETP) </a:t>
            </a:r>
            <a:r>
              <a:rPr lang="en-US" sz="5400" dirty="0" smtClean="0"/>
              <a:t>to </a:t>
            </a:r>
            <a:r>
              <a:rPr lang="en-US" sz="5400" dirty="0"/>
              <a:t>some extent  </a:t>
            </a:r>
            <a:r>
              <a:rPr lang="en-US" sz="5400" dirty="0" smtClean="0"/>
              <a:t>increases </a:t>
            </a:r>
            <a:r>
              <a:rPr lang="en-US" sz="5400" dirty="0"/>
              <a:t>HDL levels.  </a:t>
            </a:r>
          </a:p>
          <a:p>
            <a:pPr>
              <a:buSzPct val="65000"/>
              <a:buNone/>
            </a:pPr>
            <a:endParaRPr lang="en-US" sz="5400" dirty="0"/>
          </a:p>
          <a:p>
            <a:pPr>
              <a:buSzPct val="65000"/>
              <a:buFont typeface="Times New Roman" pitchFamily="16" charset="0"/>
              <a:buChar char="●"/>
            </a:pPr>
            <a:endParaRPr lang="en-US" sz="5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ew York" charset="0"/>
                <a:cs typeface="Times New Roman" pitchFamily="18" charset="0"/>
              </a:rPr>
              <a:t/>
            </a:r>
            <a:br>
              <a:rPr lang="en-US" dirty="0">
                <a:latin typeface="New York" charset="0"/>
                <a:cs typeface="Times New Roman" pitchFamily="18" charset="0"/>
              </a:rPr>
            </a:br>
            <a:endParaRPr lang="en-US" dirty="0">
              <a:latin typeface="New York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Cholestyramine </a:t>
            </a:r>
            <a:r>
              <a:rPr lang="en-US" sz="44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Resins</a:t>
            </a:r>
            <a:r>
              <a:rPr lang="en-US" sz="44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:  </a:t>
            </a:r>
            <a:endParaRPr lang="en-US" sz="4400" b="1" dirty="0" smtClean="0">
              <a:solidFill>
                <a:srgbClr val="C00000"/>
              </a:solidFill>
              <a:latin typeface="New York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4400" dirty="0" smtClean="0">
                <a:latin typeface="New York" charset="0"/>
                <a:cs typeface="Times New Roman" pitchFamily="18" charset="0"/>
              </a:rPr>
              <a:t>  Block </a:t>
            </a:r>
            <a:r>
              <a:rPr lang="en-US" sz="4400" dirty="0">
                <a:latin typeface="New York" charset="0"/>
                <a:cs typeface="Times New Roman" pitchFamily="18" charset="0"/>
              </a:rPr>
              <a:t>reabsorption of bile acids. </a:t>
            </a:r>
          </a:p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Sitosterols:  </a:t>
            </a:r>
            <a:endParaRPr lang="en-US" sz="4400" b="1" dirty="0" smtClean="0">
              <a:solidFill>
                <a:srgbClr val="C00000"/>
              </a:solidFill>
              <a:latin typeface="New York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4400" dirty="0" smtClean="0">
                <a:latin typeface="New York" charset="0"/>
                <a:cs typeface="Times New Roman" pitchFamily="18" charset="0"/>
              </a:rPr>
              <a:t>  acts </a:t>
            </a:r>
            <a:r>
              <a:rPr lang="en-US" sz="4400" dirty="0">
                <a:latin typeface="New York" charset="0"/>
                <a:cs typeface="Times New Roman" pitchFamily="18" charset="0"/>
              </a:rPr>
              <a:t>by blocking the absorption of </a:t>
            </a:r>
            <a:r>
              <a:rPr lang="en-US" sz="4400" dirty="0" smtClean="0">
                <a:latin typeface="New York" charset="0"/>
                <a:cs typeface="Times New Roman" pitchFamily="18" charset="0"/>
              </a:rPr>
              <a:t>Cholesterol </a:t>
            </a:r>
            <a:r>
              <a:rPr lang="en-US" sz="4400" dirty="0">
                <a:latin typeface="New York" charset="0"/>
                <a:cs typeface="Times New Roman" pitchFamily="18" charset="0"/>
              </a:rPr>
              <a:t>from the gastrointestinal tract. </a:t>
            </a:r>
          </a:p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Mevocore or L</a:t>
            </a:r>
            <a:r>
              <a:rPr lang="en-US" sz="44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ovastatin</a:t>
            </a:r>
            <a:r>
              <a:rPr lang="en-US" sz="44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: </a:t>
            </a:r>
            <a:endParaRPr lang="en-US" sz="4400" b="1" dirty="0" smtClean="0">
              <a:solidFill>
                <a:srgbClr val="C00000"/>
              </a:solidFill>
              <a:latin typeface="New York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4400" dirty="0" smtClean="0">
                <a:latin typeface="New York" charset="0"/>
                <a:cs typeface="Times New Roman" pitchFamily="18" charset="0"/>
              </a:rPr>
              <a:t> inhibitors </a:t>
            </a:r>
            <a:r>
              <a:rPr lang="en-US" sz="4400" dirty="0">
                <a:latin typeface="New York" charset="0"/>
                <a:cs typeface="Times New Roman" pitchFamily="18" charset="0"/>
              </a:rPr>
              <a:t>of HMG-CoA </a:t>
            </a:r>
            <a:r>
              <a:rPr lang="en-US" sz="4400" dirty="0" smtClean="0">
                <a:latin typeface="New York" charset="0"/>
                <a:cs typeface="Times New Roman" pitchFamily="18" charset="0"/>
              </a:rPr>
              <a:t>Reductase</a:t>
            </a:r>
            <a:r>
              <a:rPr lang="en-US" sz="4400" dirty="0">
                <a:latin typeface="New York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77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4" y="381000"/>
            <a:ext cx="8776855" cy="52578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Endogenously  about 1 gm/day  </a:t>
            </a:r>
            <a:r>
              <a:rPr lang="en-US" sz="5400" dirty="0" smtClean="0"/>
              <a:t>of Cholesterol is biosynthesized.</a:t>
            </a:r>
          </a:p>
          <a:p>
            <a:pPr marL="0" indent="0">
              <a:buNone/>
            </a:pPr>
            <a:endParaRPr lang="en-US" sz="5400" dirty="0" smtClean="0"/>
          </a:p>
          <a:p>
            <a:r>
              <a:rPr lang="en-US" sz="5400" b="1" dirty="0" smtClean="0">
                <a:solidFill>
                  <a:srgbClr val="0070C0"/>
                </a:solidFill>
              </a:rPr>
              <a:t>Ingestion of excess of Carbohydrates </a:t>
            </a:r>
            <a:r>
              <a:rPr lang="en-US" sz="5400" b="1" dirty="0" smtClean="0">
                <a:solidFill>
                  <a:srgbClr val="C00000"/>
                </a:solidFill>
              </a:rPr>
              <a:t>elevates Cholesterol biosynthesis</a:t>
            </a:r>
            <a:r>
              <a:rPr lang="en-US" sz="5400" dirty="0" smtClean="0"/>
              <a:t>.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819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.slidesharecdn.com/cholesterolsynthesis-stepsandregulation-131214083808-phpapp02/95/cholesterol-synthesis-steps-and-regulation-30-638.jpg?cb=13870103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85750" y="171450"/>
            <a:ext cx="8572500" cy="45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14EA2"/>
                </a:solidFill>
              </a:rPr>
              <a:t>Drugs Inhibitors </a:t>
            </a:r>
            <a:r>
              <a:rPr lang="en-US" sz="3200" b="1" dirty="0">
                <a:solidFill>
                  <a:srgbClr val="014EA2"/>
                </a:solidFill>
              </a:rPr>
              <a:t>of </a:t>
            </a:r>
            <a:r>
              <a:rPr lang="en-US" sz="3200" b="1" dirty="0" smtClean="0">
                <a:solidFill>
                  <a:srgbClr val="014EA2"/>
                </a:solidFill>
              </a:rPr>
              <a:t>Intestinal </a:t>
            </a:r>
            <a:r>
              <a:rPr lang="en-US" sz="3200" b="1" dirty="0">
                <a:solidFill>
                  <a:srgbClr val="014EA2"/>
                </a:solidFill>
              </a:rPr>
              <a:t>C</a:t>
            </a:r>
            <a:r>
              <a:rPr lang="en-US" sz="3200" b="1" dirty="0" smtClean="0">
                <a:solidFill>
                  <a:srgbClr val="014EA2"/>
                </a:solidFill>
              </a:rPr>
              <a:t>holesterol </a:t>
            </a:r>
            <a:r>
              <a:rPr lang="en-US" sz="3200" b="1" dirty="0">
                <a:solidFill>
                  <a:srgbClr val="014EA2"/>
                </a:solidFill>
              </a:rPr>
              <a:t>U</a:t>
            </a:r>
            <a:r>
              <a:rPr lang="en-US" sz="3200" b="1" dirty="0" smtClean="0">
                <a:solidFill>
                  <a:srgbClr val="014EA2"/>
                </a:solidFill>
              </a:rPr>
              <a:t>ptake </a:t>
            </a:r>
            <a:endParaRPr lang="en-US" sz="3200" b="1" dirty="0">
              <a:solidFill>
                <a:srgbClr val="014EA2"/>
              </a:solidFill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71600"/>
            <a:ext cx="87058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4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Effect </a:t>
            </a:r>
            <a:r>
              <a:rPr lang="en-US" b="1" dirty="0" smtClean="0">
                <a:solidFill>
                  <a:srgbClr val="C00000"/>
                </a:solidFill>
              </a:rPr>
              <a:t>Of Long Duration Of Drug Usage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4.bp.blogspot.com/-815-WUx2qBQ/Ur5TXhCVeQI/AAAAAAAAF6A/0OYq0dYeNg0/s1600/pharmatutor-art-2095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7799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Hypocholesterolemia </a:t>
            </a:r>
            <a:br>
              <a:rPr lang="en-US" b="1" dirty="0" smtClean="0"/>
            </a:br>
            <a:r>
              <a:rPr lang="en-US" b="1" dirty="0" smtClean="0"/>
              <a:t>Causes, Conditions And Consequences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7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Hypocholesterolemia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 smtClean="0"/>
              <a:t>Abnormal </a:t>
            </a:r>
            <a:r>
              <a:rPr lang="en-US" sz="6000" b="1" dirty="0" smtClean="0">
                <a:solidFill>
                  <a:srgbClr val="C00000"/>
                </a:solidFill>
              </a:rPr>
              <a:t>low levels of Cholesterol </a:t>
            </a:r>
            <a:r>
              <a:rPr lang="en-US" sz="6000" b="1" dirty="0" smtClean="0">
                <a:solidFill>
                  <a:srgbClr val="0070C0"/>
                </a:solidFill>
              </a:rPr>
              <a:t>below </a:t>
            </a:r>
            <a:r>
              <a:rPr lang="en-US" sz="6000" b="1" dirty="0" smtClean="0">
                <a:solidFill>
                  <a:srgbClr val="0070C0"/>
                </a:solidFill>
              </a:rPr>
              <a:t>reference range </a:t>
            </a:r>
            <a:r>
              <a:rPr lang="en-US" sz="6000" dirty="0" smtClean="0"/>
              <a:t>in </a:t>
            </a:r>
            <a:r>
              <a:rPr lang="en-US" sz="6000" dirty="0" smtClean="0"/>
              <a:t>blood circulation is termed as </a:t>
            </a:r>
            <a:r>
              <a:rPr lang="en-US" sz="6000" b="1" dirty="0" smtClean="0">
                <a:solidFill>
                  <a:srgbClr val="C00000"/>
                </a:solidFill>
              </a:rPr>
              <a:t>Hypocholesterolemia.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Hypocholesterolemia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b="1" dirty="0" smtClean="0"/>
              <a:t>Poor Ingestion</a:t>
            </a:r>
          </a:p>
          <a:p>
            <a:r>
              <a:rPr lang="en-US" sz="5400" b="1" dirty="0" smtClean="0"/>
              <a:t>Low Biosynthesis</a:t>
            </a:r>
          </a:p>
          <a:p>
            <a:r>
              <a:rPr lang="en-US" sz="5400" b="1" dirty="0" smtClean="0"/>
              <a:t>More Uptake &amp;Utilization</a:t>
            </a:r>
          </a:p>
          <a:p>
            <a:r>
              <a:rPr lang="en-US" sz="5400" b="1" dirty="0" smtClean="0"/>
              <a:t>More Excretion</a:t>
            </a:r>
          </a:p>
          <a:p>
            <a:r>
              <a:rPr lang="en-US" sz="5400" b="1" dirty="0" smtClean="0"/>
              <a:t>Increased </a:t>
            </a:r>
            <a:r>
              <a:rPr lang="en-US" sz="5400" b="1" dirty="0" err="1" smtClean="0"/>
              <a:t>Hypolipidemics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658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Conditions Of Hypocholesterolemia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Physiologically Cholesterol low in Children's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400"/>
            <a:ext cx="9171708" cy="5562600"/>
          </a:xfrm>
        </p:spPr>
        <p:txBody>
          <a:bodyPr>
            <a:normAutofit fontScale="55000" lnSpcReduction="20000"/>
          </a:bodyPr>
          <a:lstStyle/>
          <a:p>
            <a:r>
              <a:rPr lang="en-US" sz="6000" b="1" dirty="0" smtClean="0"/>
              <a:t>Malnutrition</a:t>
            </a:r>
          </a:p>
          <a:p>
            <a:pPr marL="0" indent="0">
              <a:buNone/>
            </a:pPr>
            <a:r>
              <a:rPr lang="en-US" sz="5100" b="1" dirty="0">
                <a:solidFill>
                  <a:srgbClr val="C00000"/>
                </a:solidFill>
              </a:rPr>
              <a:t>(Decreased Dietary Glucose &amp; Cholesterol)</a:t>
            </a:r>
          </a:p>
          <a:p>
            <a:r>
              <a:rPr lang="en-US" sz="6000" b="1" dirty="0"/>
              <a:t>Malabsorption</a:t>
            </a:r>
          </a:p>
          <a:p>
            <a:pPr marL="0" indent="0">
              <a:buNone/>
            </a:pPr>
            <a:r>
              <a:rPr lang="en-US" sz="5100" b="1" dirty="0">
                <a:solidFill>
                  <a:srgbClr val="C00000"/>
                </a:solidFill>
              </a:rPr>
              <a:t>(Poor absorption of Cholesterol in biliary insufficiency)</a:t>
            </a:r>
          </a:p>
          <a:p>
            <a:r>
              <a:rPr lang="en-US" sz="6000" b="1" dirty="0" smtClean="0"/>
              <a:t>Hyperthyroidism</a:t>
            </a:r>
          </a:p>
          <a:p>
            <a:pPr marL="0" indent="0">
              <a:buNone/>
            </a:pPr>
            <a:r>
              <a:rPr lang="en-US" sz="5100" b="1" dirty="0">
                <a:solidFill>
                  <a:srgbClr val="C00000"/>
                </a:solidFill>
              </a:rPr>
              <a:t>( Increased utilization)</a:t>
            </a:r>
          </a:p>
          <a:p>
            <a:r>
              <a:rPr lang="en-US" sz="6000" b="1" dirty="0"/>
              <a:t>Pernicious Anemia</a:t>
            </a:r>
          </a:p>
          <a:p>
            <a:r>
              <a:rPr lang="en-US" sz="6000" b="1" dirty="0"/>
              <a:t>Hemolytic Anemia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</a:rPr>
              <a:t>(</a:t>
            </a:r>
            <a:r>
              <a:rPr lang="en-US" sz="5100" b="1" dirty="0">
                <a:solidFill>
                  <a:srgbClr val="C00000"/>
                </a:solidFill>
              </a:rPr>
              <a:t>Increased utilization for erythropoiesis and for composition of bile for bilirubin excretion through bile)</a:t>
            </a:r>
          </a:p>
          <a:p>
            <a:r>
              <a:rPr lang="en-US" sz="6000" b="1" dirty="0"/>
              <a:t>Liver Disorders</a:t>
            </a:r>
          </a:p>
          <a:p>
            <a:pPr marL="0" indent="0">
              <a:buNone/>
            </a:pPr>
            <a:r>
              <a:rPr lang="en-US" sz="5100" b="1" dirty="0">
                <a:solidFill>
                  <a:srgbClr val="C00000"/>
                </a:solidFill>
              </a:rPr>
              <a:t>(Decreased biosynthesis)</a:t>
            </a:r>
          </a:p>
          <a:p>
            <a:pPr marL="0" indent="0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50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914400"/>
            <a:ext cx="9144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Consequences Of Hypocholesterolemia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Affects all functions of Cholesterol</a:t>
            </a:r>
          </a:p>
          <a:p>
            <a:r>
              <a:rPr lang="en-US" dirty="0"/>
              <a:t>Improper structural aspects of cell membrane</a:t>
            </a:r>
          </a:p>
          <a:p>
            <a:r>
              <a:rPr lang="en-US" dirty="0"/>
              <a:t>Cells,tissues,organs </a:t>
            </a:r>
            <a:r>
              <a:rPr lang="en-US" dirty="0" smtClean="0"/>
              <a:t>defects</a:t>
            </a:r>
          </a:p>
          <a:p>
            <a:r>
              <a:rPr lang="en-US" dirty="0" smtClean="0"/>
              <a:t>Steroidogenesis decreased</a:t>
            </a:r>
          </a:p>
          <a:p>
            <a:r>
              <a:rPr lang="en-US" dirty="0" smtClean="0"/>
              <a:t>Low Vitamin D</a:t>
            </a:r>
          </a:p>
          <a:p>
            <a:r>
              <a:rPr lang="en-US" dirty="0" smtClean="0"/>
              <a:t>Poor nerve impulse conduction</a:t>
            </a:r>
          </a:p>
          <a:p>
            <a:r>
              <a:rPr lang="en-US" dirty="0" smtClean="0"/>
              <a:t>Neurological disorders</a:t>
            </a:r>
          </a:p>
        </p:txBody>
      </p:sp>
    </p:spTree>
    <p:extLst>
      <p:ext uri="{BB962C8B-B14F-4D97-AF65-F5344CB8AC3E}">
        <p14:creationId xmlns:p14="http://schemas.microsoft.com/office/powerpoint/2010/main" val="34025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mage.slidesharecdn.com/view-pointpoint-slides3641/95/view-pointpoint-slides-20-638.jpg?cb=14225831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0400"/>
            <a:ext cx="9143999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Conditions Favoring</a:t>
            </a:r>
            <a:br>
              <a:rPr lang="en-US" sz="5400" b="1" dirty="0" smtClean="0"/>
            </a:br>
            <a:r>
              <a:rPr lang="en-US" sz="5400" b="1" dirty="0" smtClean="0"/>
              <a:t> For </a:t>
            </a:r>
            <a:br>
              <a:rPr lang="en-US" sz="5400" b="1" dirty="0" smtClean="0"/>
            </a:br>
            <a:r>
              <a:rPr lang="en-US" sz="5400" b="1" dirty="0" smtClean="0"/>
              <a:t>Cholesterol Biosynthesis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280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57200"/>
            <a:ext cx="9143999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Overview Of Cholesterol Metabolism</a:t>
            </a:r>
            <a:endParaRPr lang="en-US" b="1" dirty="0"/>
          </a:p>
        </p:txBody>
      </p:sp>
      <p:pic>
        <p:nvPicPr>
          <p:cNvPr id="3074" name="Picture 2" descr="https://www.researchgate.net/profile/Pramod_R_S2/publication/273329961/figure/fig1/AS:294820464611330@1447302084267/This-module-depicts-the-interactions-between-entero-hepatic-cholesterol-and-bi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9619"/>
            <a:ext cx="9067800" cy="46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Role of Transporters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ABCG5 </a:t>
            </a:r>
            <a:r>
              <a:rPr lang="en-US" b="1" dirty="0">
                <a:solidFill>
                  <a:srgbClr val="C00000"/>
                </a:solidFill>
              </a:rPr>
              <a:t>(G5) and ABCG8 (G8)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b="1" dirty="0"/>
              <a:t>ABCG5 (G5) and ABCG8 (G8) </a:t>
            </a:r>
            <a:r>
              <a:rPr lang="en-US" dirty="0" smtClean="0"/>
              <a:t>Cholesterol </a:t>
            </a:r>
            <a:r>
              <a:rPr lang="en-US" dirty="0"/>
              <a:t>transporter </a:t>
            </a:r>
            <a:endParaRPr lang="en-US" dirty="0" smtClean="0"/>
          </a:p>
          <a:p>
            <a:r>
              <a:rPr lang="en-US" dirty="0" smtClean="0"/>
              <a:t>Acts </a:t>
            </a:r>
            <a:r>
              <a:rPr lang="en-US" dirty="0"/>
              <a:t>in </a:t>
            </a:r>
            <a:r>
              <a:rPr lang="en-US" dirty="0" smtClean="0"/>
              <a:t>Liver </a:t>
            </a:r>
            <a:r>
              <a:rPr lang="en-US" dirty="0"/>
              <a:t>and </a:t>
            </a:r>
            <a:r>
              <a:rPr lang="en-US" dirty="0" smtClean="0"/>
              <a:t>Intestine </a:t>
            </a:r>
          </a:p>
          <a:p>
            <a:r>
              <a:rPr lang="en-US" b="1" dirty="0" smtClean="0"/>
              <a:t>Prevent </a:t>
            </a:r>
            <a:r>
              <a:rPr lang="en-US" b="1" dirty="0"/>
              <a:t>accumulation </a:t>
            </a:r>
            <a:r>
              <a:rPr lang="en-US" dirty="0"/>
              <a:t>of dietary </a:t>
            </a:r>
            <a:r>
              <a:rPr lang="en-US" dirty="0" smtClean="0"/>
              <a:t>cholesterol. </a:t>
            </a:r>
          </a:p>
          <a:p>
            <a:r>
              <a:rPr lang="en-US" dirty="0" smtClean="0"/>
              <a:t>Mutations </a:t>
            </a:r>
            <a:r>
              <a:rPr lang="en-US" dirty="0"/>
              <a:t>in either G5 or </a:t>
            </a:r>
            <a:r>
              <a:rPr lang="en-US" dirty="0" smtClean="0"/>
              <a:t>G8 Genes </a:t>
            </a:r>
            <a:r>
              <a:rPr lang="en-US" dirty="0"/>
              <a:t>cause sitosterolemia, a recessive disorder </a:t>
            </a:r>
            <a:endParaRPr lang="en-US" dirty="0" smtClean="0"/>
          </a:p>
          <a:p>
            <a:r>
              <a:rPr lang="en-US" dirty="0" smtClean="0"/>
              <a:t>Characterized </a:t>
            </a:r>
            <a:r>
              <a:rPr lang="en-US" dirty="0"/>
              <a:t>by </a:t>
            </a:r>
            <a:r>
              <a:rPr lang="en-US" dirty="0" smtClean="0"/>
              <a:t>Cholesterol </a:t>
            </a:r>
            <a:r>
              <a:rPr lang="en-US" dirty="0"/>
              <a:t>accumulation and premature coronary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4453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105400"/>
          </a:xfrm>
        </p:spPr>
        <p:txBody>
          <a:bodyPr/>
          <a:lstStyle/>
          <a:p>
            <a:r>
              <a:rPr lang="en-US" sz="4800" dirty="0" smtClean="0"/>
              <a:t>Biosynthesis of Cholesterol takes place:</a:t>
            </a:r>
          </a:p>
          <a:p>
            <a:pPr lvl="1"/>
            <a:r>
              <a:rPr lang="en-US" sz="4600" b="1" dirty="0">
                <a:solidFill>
                  <a:srgbClr val="C00000"/>
                </a:solidFill>
              </a:rPr>
              <a:t>I</a:t>
            </a:r>
            <a:r>
              <a:rPr lang="en-US" sz="4600" b="1" dirty="0" smtClean="0">
                <a:solidFill>
                  <a:srgbClr val="C00000"/>
                </a:solidFill>
              </a:rPr>
              <a:t>n well fed condition</a:t>
            </a:r>
          </a:p>
          <a:p>
            <a:pPr lvl="1"/>
            <a:r>
              <a:rPr lang="en-US" sz="4600" dirty="0" smtClean="0"/>
              <a:t>When excess </a:t>
            </a:r>
            <a:r>
              <a:rPr lang="en-US" sz="4600" dirty="0"/>
              <a:t>of </a:t>
            </a:r>
            <a:r>
              <a:rPr lang="en-US" sz="4600" b="1" dirty="0">
                <a:solidFill>
                  <a:srgbClr val="C00000"/>
                </a:solidFill>
              </a:rPr>
              <a:t>free cellular </a:t>
            </a:r>
            <a:r>
              <a:rPr lang="en-US" sz="4600" b="1" dirty="0" smtClean="0">
                <a:solidFill>
                  <a:srgbClr val="C00000"/>
                </a:solidFill>
              </a:rPr>
              <a:t>Glucose</a:t>
            </a:r>
          </a:p>
          <a:p>
            <a:pPr lvl="1"/>
            <a:r>
              <a:rPr lang="en-US" sz="4600" dirty="0" smtClean="0"/>
              <a:t>On stimulation of </a:t>
            </a:r>
            <a:r>
              <a:rPr lang="en-US" sz="4600" b="1" dirty="0" smtClean="0"/>
              <a:t>Insulin </a:t>
            </a:r>
          </a:p>
          <a:p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Glucose Regulates Cholesterol Biosynthesis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b="1" dirty="0"/>
              <a:t>Increased</a:t>
            </a:r>
            <a:r>
              <a:rPr lang="en-US" sz="4800" dirty="0"/>
              <a:t> free and excess of cellular </a:t>
            </a:r>
            <a:r>
              <a:rPr lang="en-US" sz="4800" b="1" dirty="0" smtClean="0">
                <a:solidFill>
                  <a:srgbClr val="C00000"/>
                </a:solidFill>
              </a:rPr>
              <a:t>Glucose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 smtClean="0"/>
              <a:t>Increases rate </a:t>
            </a:r>
            <a:r>
              <a:rPr lang="en-US" sz="4800" dirty="0"/>
              <a:t>of </a:t>
            </a:r>
            <a:r>
              <a:rPr lang="en-US" sz="4800" b="1" dirty="0"/>
              <a:t>endogenous Cholesterol biosynthesis</a:t>
            </a:r>
          </a:p>
        </p:txBody>
      </p:sp>
    </p:spTree>
    <p:extLst>
      <p:ext uri="{BB962C8B-B14F-4D97-AF65-F5344CB8AC3E}">
        <p14:creationId xmlns:p14="http://schemas.microsoft.com/office/powerpoint/2010/main" val="14194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3429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Is Cholesterol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Generated,Operated,Destructed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 In Human Body?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287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/>
              <a:t>A</a:t>
            </a:r>
            <a:r>
              <a:rPr lang="en-US" sz="5400" b="1" dirty="0" smtClean="0"/>
              <a:t>mount </a:t>
            </a:r>
            <a:r>
              <a:rPr lang="en-US" sz="5400" b="1" dirty="0"/>
              <a:t>of Cholesterol biosynthesis depends </a:t>
            </a:r>
            <a:r>
              <a:rPr lang="en-US" sz="5400" b="1" dirty="0" smtClean="0"/>
              <a:t>upon</a:t>
            </a:r>
          </a:p>
          <a:p>
            <a:pPr>
              <a:buFont typeface="Wingdings" pitchFamily="2" charset="2"/>
              <a:buChar char="q"/>
            </a:pPr>
            <a:r>
              <a:rPr lang="en-US" sz="5400" b="1" dirty="0" smtClean="0">
                <a:solidFill>
                  <a:srgbClr val="0070C0"/>
                </a:solidFill>
              </a:rPr>
              <a:t>Availability </a:t>
            </a:r>
            <a:r>
              <a:rPr lang="en-US" sz="5400" b="1" dirty="0">
                <a:solidFill>
                  <a:srgbClr val="0070C0"/>
                </a:solidFill>
              </a:rPr>
              <a:t>of </a:t>
            </a:r>
            <a:r>
              <a:rPr lang="en-US" sz="5400" b="1" dirty="0" smtClean="0">
                <a:solidFill>
                  <a:srgbClr val="0070C0"/>
                </a:solidFill>
              </a:rPr>
              <a:t>Acetyl-CoA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obtained from Glucose metabolism in a well fed state.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Cholesterol Synthesis</a:t>
            </a:r>
            <a:br>
              <a:rPr lang="en-US" b="1" dirty="0" smtClean="0"/>
            </a:br>
            <a:r>
              <a:rPr lang="en-US" b="1" dirty="0" smtClean="0"/>
              <a:t>Simplicity </a:t>
            </a:r>
            <a:r>
              <a:rPr lang="en-US" b="1" dirty="0"/>
              <a:t>to </a:t>
            </a:r>
            <a:r>
              <a:rPr lang="en-US" b="1" dirty="0" smtClean="0"/>
              <a:t>Complexity</a:t>
            </a:r>
            <a:endParaRPr lang="en-US" b="1" dirty="0"/>
          </a:p>
        </p:txBody>
      </p:sp>
      <p:pic>
        <p:nvPicPr>
          <p:cNvPr id="48132" name="Picture 4" descr="D:\ART\CH21\Fig 21-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63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All </a:t>
            </a:r>
            <a:r>
              <a:rPr lang="en-US" sz="5400" b="1" dirty="0" smtClean="0"/>
              <a:t>27 carbon units </a:t>
            </a:r>
            <a:r>
              <a:rPr lang="en-US" sz="5400" dirty="0" smtClean="0"/>
              <a:t>of Cholesterol Structure are biosynthesized using</a:t>
            </a:r>
          </a:p>
          <a:p>
            <a:pPr marL="0" indent="0">
              <a:buNone/>
            </a:pPr>
            <a:endParaRPr lang="en-US" sz="5400" dirty="0" smtClean="0"/>
          </a:p>
          <a:p>
            <a:r>
              <a:rPr lang="en-US" sz="5400" b="1" dirty="0" smtClean="0">
                <a:solidFill>
                  <a:srgbClr val="C00000"/>
                </a:solidFill>
              </a:rPr>
              <a:t>2 carbon moiety Acetyl-CoA </a:t>
            </a:r>
            <a:r>
              <a:rPr lang="en-US" sz="5400" dirty="0" smtClean="0"/>
              <a:t>units ,</a:t>
            </a:r>
            <a:r>
              <a:rPr lang="en-US" sz="5400" b="1" dirty="0" smtClean="0"/>
              <a:t>obtained from Glucose metabolism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614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Site Of Cholesterol Biosynthesis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Organs and Cellular Site </a:t>
            </a:r>
            <a:br>
              <a:rPr lang="en-US" b="1" dirty="0" smtClean="0"/>
            </a:br>
            <a:r>
              <a:rPr lang="en-US" b="1" dirty="0" smtClean="0"/>
              <a:t>For </a:t>
            </a:r>
            <a:br>
              <a:rPr lang="en-US" b="1" dirty="0" smtClean="0"/>
            </a:br>
            <a:r>
              <a:rPr lang="en-US" b="1" dirty="0" smtClean="0"/>
              <a:t>Cholesterol Biosynthesis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57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Organs Involved For Cholesterol Biosynthesis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Liver (80% )</a:t>
            </a:r>
          </a:p>
          <a:p>
            <a:r>
              <a:rPr lang="en-US" sz="4400" dirty="0"/>
              <a:t>Intestine (10%)</a:t>
            </a:r>
          </a:p>
          <a:p>
            <a:r>
              <a:rPr lang="en-US" sz="4400" dirty="0"/>
              <a:t>Skin (5%)</a:t>
            </a:r>
          </a:p>
          <a:p>
            <a:r>
              <a:rPr lang="en-US" sz="4400" dirty="0"/>
              <a:t>Adrenal Cortex</a:t>
            </a:r>
          </a:p>
          <a:p>
            <a:r>
              <a:rPr lang="en-US" sz="4400" dirty="0"/>
              <a:t>Ovaries , Testes , Placenta</a:t>
            </a:r>
          </a:p>
          <a:p>
            <a:r>
              <a:rPr lang="en-US" sz="4400" dirty="0"/>
              <a:t>Arterial walls </a:t>
            </a:r>
            <a:r>
              <a:rPr lang="en-US" sz="4400" dirty="0" smtClean="0"/>
              <a:t>(some </a:t>
            </a:r>
            <a:r>
              <a:rPr lang="en-US" sz="4400" dirty="0"/>
              <a:t>extent)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446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" y="990600"/>
            <a:ext cx="9144000" cy="464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Cholesterol Synthesizing Enzymes are </a:t>
            </a:r>
            <a:r>
              <a:rPr lang="en-US" sz="4800" b="1" dirty="0" smtClean="0"/>
              <a:t>partly located in: </a:t>
            </a:r>
          </a:p>
          <a:p>
            <a:pPr marL="0" indent="0">
              <a:buNone/>
            </a:pPr>
            <a:endParaRPr lang="en-US" sz="4800" b="1" dirty="0" smtClean="0"/>
          </a:p>
          <a:p>
            <a:pPr lvl="1"/>
            <a:r>
              <a:rPr lang="en-US" sz="5400" b="1" dirty="0" smtClean="0">
                <a:solidFill>
                  <a:srgbClr val="C00000"/>
                </a:solidFill>
              </a:rPr>
              <a:t>Cytoplasm</a:t>
            </a:r>
            <a:endParaRPr lang="en-US" sz="5400" b="1" dirty="0" smtClean="0"/>
          </a:p>
          <a:p>
            <a:pPr lvl="1"/>
            <a:r>
              <a:rPr lang="en-US" sz="5400" b="1" dirty="0" smtClean="0"/>
              <a:t>Endoplasmic Reticulum </a:t>
            </a:r>
            <a:r>
              <a:rPr lang="en-US" sz="5400" dirty="0" smtClean="0"/>
              <a:t> </a:t>
            </a:r>
          </a:p>
          <a:p>
            <a:pPr marL="365760" lvl="1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536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Requirements For Cholesterol Biosynthesis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39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Requirements For </a:t>
            </a:r>
            <a:br>
              <a:rPr lang="en-US" b="1" dirty="0" smtClean="0"/>
            </a:br>
            <a:r>
              <a:rPr lang="en-US" b="1" dirty="0" smtClean="0"/>
              <a:t>Reductive Biosynthesis Of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77012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Metabolic Precursor- Acetyl CoA </a:t>
            </a:r>
            <a:r>
              <a:rPr lang="en-US" sz="4000" dirty="0" smtClean="0"/>
              <a:t>(Obtained from excess Glucose metabolism)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Enzymes ,Coenzymes and Cofactors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16 NADPH </a:t>
            </a:r>
            <a:r>
              <a:rPr lang="en-US" sz="4000" b="1" dirty="0">
                <a:solidFill>
                  <a:srgbClr val="C00000"/>
                </a:solidFill>
              </a:rPr>
              <a:t>+H</a:t>
            </a:r>
            <a:r>
              <a:rPr lang="en-US" sz="4000" b="1" baseline="30000" dirty="0">
                <a:solidFill>
                  <a:srgbClr val="C00000"/>
                </a:solidFill>
              </a:rPr>
              <a:t>+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dirty="0"/>
              <a:t>(Through HMP Shunt)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36 ATPs</a:t>
            </a:r>
            <a:endParaRPr lang="en-US" sz="40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Translocation Of Acetyl CoA </a:t>
            </a:r>
            <a:br>
              <a:rPr lang="en-US" sz="5400" b="1" dirty="0" smtClean="0"/>
            </a:br>
            <a:r>
              <a:rPr lang="en-US" sz="5400" b="1" dirty="0" smtClean="0"/>
              <a:t>From </a:t>
            </a:r>
            <a:br>
              <a:rPr lang="en-US" sz="5400" b="1" dirty="0" smtClean="0"/>
            </a:br>
            <a:r>
              <a:rPr lang="en-US" sz="5400" b="1" dirty="0" smtClean="0"/>
              <a:t>Mitochondrial Matrix</a:t>
            </a:r>
            <a:br>
              <a:rPr lang="en-US" sz="5400" b="1" dirty="0" smtClean="0"/>
            </a:br>
            <a:r>
              <a:rPr lang="en-US" sz="5400" b="1" dirty="0" smtClean="0"/>
              <a:t> To </a:t>
            </a:r>
            <a:br>
              <a:rPr lang="en-US" sz="5400" b="1" dirty="0" smtClean="0"/>
            </a:br>
            <a:r>
              <a:rPr lang="en-US" sz="5400" b="1" dirty="0" smtClean="0"/>
              <a:t>Cytosol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058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1653"/>
            <a:ext cx="8839200" cy="5486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Cholesterol is biosynthesized from </a:t>
            </a:r>
            <a:r>
              <a:rPr lang="en-US" sz="5400" b="1" dirty="0">
                <a:solidFill>
                  <a:srgbClr val="C00000"/>
                </a:solidFill>
              </a:rPr>
              <a:t>C</a:t>
            </a:r>
            <a:r>
              <a:rPr lang="en-US" sz="5400" b="1" dirty="0" smtClean="0">
                <a:solidFill>
                  <a:srgbClr val="C00000"/>
                </a:solidFill>
              </a:rPr>
              <a:t>ytosolic Acetyl CoA</a:t>
            </a:r>
          </a:p>
          <a:p>
            <a:r>
              <a:rPr lang="en-US" sz="5400" dirty="0" smtClean="0"/>
              <a:t>Which is transported from Mitochondria via the </a:t>
            </a:r>
            <a:r>
              <a:rPr lang="en-US" sz="5400" b="1" dirty="0" smtClean="0">
                <a:solidFill>
                  <a:srgbClr val="C00000"/>
                </a:solidFill>
              </a:rPr>
              <a:t>Citrate transport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Chemical Structure Of Cholesterol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Recapitulation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Stages Of Cholesterol Biosynthesis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03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032" y="1524000"/>
            <a:ext cx="9144000" cy="45259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Biosynthesis of Cholesterol </a:t>
            </a:r>
            <a:r>
              <a:rPr lang="en-US" sz="4800" dirty="0" smtClean="0"/>
              <a:t>is a very </a:t>
            </a:r>
            <a:r>
              <a:rPr lang="en-US" sz="4800" b="1" dirty="0" smtClean="0">
                <a:solidFill>
                  <a:srgbClr val="0070C0"/>
                </a:solidFill>
              </a:rPr>
              <a:t>complex process</a:t>
            </a:r>
          </a:p>
          <a:p>
            <a:r>
              <a:rPr lang="en-US" sz="4800" b="1" dirty="0" smtClean="0"/>
              <a:t>To understand divided in </a:t>
            </a:r>
            <a:r>
              <a:rPr lang="en-US" sz="4800" b="1" dirty="0" smtClean="0">
                <a:solidFill>
                  <a:srgbClr val="C00000"/>
                </a:solidFill>
              </a:rPr>
              <a:t>5 Stages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dirty="0"/>
              <a:t>R</a:t>
            </a:r>
            <a:r>
              <a:rPr lang="en-US" sz="4800" dirty="0" smtClean="0"/>
              <a:t>equires </a:t>
            </a:r>
            <a:r>
              <a:rPr lang="en-US" sz="4800" b="1" dirty="0" smtClean="0">
                <a:solidFill>
                  <a:srgbClr val="C00000"/>
                </a:solidFill>
              </a:rPr>
              <a:t>more than 25 steps.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656" y="-228600"/>
            <a:ext cx="9416143" cy="7086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en-US" sz="2800" dirty="0">
              <a:latin typeface="New York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New York" charset="0"/>
                <a:cs typeface="Times New Roman" pitchFamily="18" charset="0"/>
              </a:rPr>
              <a:t>Stage </a:t>
            </a:r>
            <a:r>
              <a:rPr lang="en-US" sz="3200" b="1" dirty="0">
                <a:latin typeface="New York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New York" charset="0"/>
                <a:cs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Acetyl-CoA </a:t>
            </a:r>
            <a:r>
              <a:rPr lang="en-US" sz="32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forms HMG-CoA and M</a:t>
            </a: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evalonate</a:t>
            </a:r>
            <a:r>
              <a:rPr lang="en-US" sz="3200" dirty="0">
                <a:latin typeface="New York" charset="0"/>
                <a:cs typeface="Times New Roman" pitchFamily="18" charset="0"/>
              </a:rPr>
              <a:t>. </a:t>
            </a:r>
          </a:p>
          <a:p>
            <a:pPr algn="ctr">
              <a:lnSpc>
                <a:spcPct val="90000"/>
              </a:lnSpc>
            </a:pPr>
            <a:endParaRPr lang="en-US" sz="3200" b="1" dirty="0" smtClean="0">
              <a:latin typeface="New York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New York" charset="0"/>
                <a:cs typeface="Times New Roman" pitchFamily="18" charset="0"/>
              </a:rPr>
              <a:t>Stage 2</a:t>
            </a:r>
            <a:r>
              <a:rPr lang="en-US" sz="3200" b="1" dirty="0">
                <a:latin typeface="New York" charset="0"/>
                <a:cs typeface="Times New Roman" pitchFamily="18" charset="0"/>
              </a:rPr>
              <a:t>. </a:t>
            </a:r>
            <a:endParaRPr lang="en-US" sz="3200" b="1" dirty="0" smtClean="0">
              <a:latin typeface="New York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Mevalonate </a:t>
            </a:r>
            <a:r>
              <a:rPr lang="en-US" sz="32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forms </a:t>
            </a: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Active </a:t>
            </a:r>
            <a:r>
              <a:rPr lang="en-US" sz="32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soprenoid units(C5)</a:t>
            </a:r>
            <a:endParaRPr lang="en-US" sz="3200" b="1" dirty="0">
              <a:solidFill>
                <a:srgbClr val="C00000"/>
              </a:solidFill>
              <a:latin typeface="New York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sz="3200" b="1" dirty="0" smtClean="0">
              <a:latin typeface="New York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New York" charset="0"/>
                <a:cs typeface="Times New Roman" pitchFamily="18" charset="0"/>
              </a:rPr>
              <a:t>Stage </a:t>
            </a:r>
            <a:r>
              <a:rPr lang="en-US" sz="3200" b="1" dirty="0">
                <a:latin typeface="New York" charset="0"/>
                <a:cs typeface="Times New Roman" pitchFamily="18" charset="0"/>
              </a:rPr>
              <a:t>3.  </a:t>
            </a:r>
            <a:endParaRPr lang="en-US" sz="3200" b="1" dirty="0" smtClean="0">
              <a:latin typeface="New York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 Isoprenoid </a:t>
            </a:r>
            <a:r>
              <a:rPr lang="en-US" sz="32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units form </a:t>
            </a: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Squalene</a:t>
            </a:r>
            <a:r>
              <a:rPr lang="en-US" sz="32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(C30)</a:t>
            </a:r>
            <a:endParaRPr lang="en-US" sz="3200" b="1" dirty="0">
              <a:solidFill>
                <a:srgbClr val="C00000"/>
              </a:solidFill>
              <a:latin typeface="New York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sz="3200" b="1" dirty="0" smtClean="0">
              <a:latin typeface="New York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New York" charset="0"/>
                <a:cs typeface="Times New Roman" pitchFamily="18" charset="0"/>
              </a:rPr>
              <a:t>Stage </a:t>
            </a:r>
            <a:r>
              <a:rPr lang="en-US" sz="3200" b="1" dirty="0">
                <a:latin typeface="New York" charset="0"/>
                <a:cs typeface="Times New Roman" pitchFamily="18" charset="0"/>
              </a:rPr>
              <a:t>4.  </a:t>
            </a:r>
            <a:endParaRPr lang="en-US" sz="3200" b="1" dirty="0" smtClean="0">
              <a:latin typeface="New York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Squalene </a:t>
            </a:r>
            <a:r>
              <a:rPr lang="en-US" sz="32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is converted to </a:t>
            </a: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Lanosterol</a:t>
            </a:r>
            <a:endParaRPr lang="en-US" sz="3200" b="1" dirty="0">
              <a:solidFill>
                <a:srgbClr val="C00000"/>
              </a:solidFill>
              <a:latin typeface="New York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sz="3200" b="1" dirty="0" smtClean="0">
              <a:latin typeface="New York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New York" charset="0"/>
                <a:cs typeface="Times New Roman" pitchFamily="18" charset="0"/>
              </a:rPr>
              <a:t>Stage 5</a:t>
            </a:r>
            <a:r>
              <a:rPr lang="en-US" sz="3200" b="1" dirty="0">
                <a:latin typeface="New York" charset="0"/>
                <a:cs typeface="Times New Roman" pitchFamily="18" charset="0"/>
              </a:rPr>
              <a:t>.  </a:t>
            </a:r>
            <a:endParaRPr lang="en-US" sz="3200" b="1" dirty="0" smtClean="0">
              <a:latin typeface="New York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Lanosterol </a:t>
            </a:r>
            <a:r>
              <a:rPr lang="en-US" sz="3200" b="1" dirty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is converted to </a:t>
            </a:r>
            <a:r>
              <a:rPr lang="en-US" sz="3200" b="1" dirty="0" smtClean="0">
                <a:solidFill>
                  <a:srgbClr val="C00000"/>
                </a:solidFill>
                <a:latin typeface="New York" charset="0"/>
                <a:cs typeface="Times New Roman" pitchFamily="18" charset="0"/>
              </a:rPr>
              <a:t>Cholesterol(C27)</a:t>
            </a:r>
            <a:endParaRPr lang="en-US" sz="3200" b="1" dirty="0">
              <a:solidFill>
                <a:srgbClr val="C00000"/>
              </a:solidFill>
              <a:latin typeface="New York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85750" y="381000"/>
            <a:ext cx="85725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Overview/Outline  </a:t>
            </a:r>
            <a:r>
              <a:rPr lang="en-US" sz="3200" b="1" dirty="0">
                <a:solidFill>
                  <a:schemeClr val="tx1"/>
                </a:solidFill>
              </a:rPr>
              <a:t>of </a:t>
            </a:r>
            <a:r>
              <a:rPr lang="en-US" sz="3200" b="1" dirty="0" smtClean="0">
                <a:solidFill>
                  <a:schemeClr val="tx1"/>
                </a:solidFill>
              </a:rPr>
              <a:t>Cholesterol </a:t>
            </a:r>
            <a:r>
              <a:rPr lang="en-US" sz="3200" b="1" dirty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ynthesis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9154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61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85750" y="110016"/>
            <a:ext cx="8572500" cy="62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Initial </a:t>
            </a:r>
            <a:r>
              <a:rPr lang="en-US" sz="3200" b="1" dirty="0" smtClean="0">
                <a:solidFill>
                  <a:schemeClr val="tx1"/>
                </a:solidFill>
              </a:rPr>
              <a:t>Activation </a:t>
            </a:r>
            <a:r>
              <a:rPr lang="en-US" sz="3200" b="1" dirty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teps </a:t>
            </a:r>
            <a:r>
              <a:rPr lang="en-US" sz="3200" b="1" dirty="0">
                <a:solidFill>
                  <a:schemeClr val="tx1"/>
                </a:solidFill>
              </a:rPr>
              <a:t>in </a:t>
            </a:r>
            <a:r>
              <a:rPr lang="en-US" sz="3200" b="1" dirty="0" smtClean="0">
                <a:solidFill>
                  <a:schemeClr val="tx1"/>
                </a:solidFill>
              </a:rPr>
              <a:t>Cholesterol </a:t>
            </a:r>
            <a:r>
              <a:rPr lang="en-US" sz="3200" b="1" dirty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ynthesis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85850"/>
            <a:ext cx="85725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17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85750" y="171450"/>
            <a:ext cx="8572500" cy="55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</a:rPr>
              <a:t>Formation of a C</a:t>
            </a:r>
            <a:r>
              <a:rPr lang="en-US" sz="3200" b="1" baseline="-33000" dirty="0">
                <a:solidFill>
                  <a:srgbClr val="C00000"/>
                </a:solidFill>
              </a:rPr>
              <a:t>10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intermediate GPP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23010"/>
            <a:ext cx="8572500" cy="52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67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85750" y="171450"/>
            <a:ext cx="8572500" cy="55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Formation of C</a:t>
            </a:r>
            <a:r>
              <a:rPr lang="en-US" sz="3200" b="1" baseline="-33000" dirty="0">
                <a:solidFill>
                  <a:schemeClr val="tx1"/>
                </a:solidFill>
              </a:rPr>
              <a:t>15</a:t>
            </a:r>
            <a:r>
              <a:rPr lang="en-US" sz="3200" b="1" dirty="0">
                <a:solidFill>
                  <a:schemeClr val="tx1"/>
                </a:solidFill>
              </a:rPr>
              <a:t> and C</a:t>
            </a:r>
            <a:r>
              <a:rPr lang="en-US" sz="3200" b="1" baseline="-33000" dirty="0">
                <a:solidFill>
                  <a:schemeClr val="tx1"/>
                </a:solidFill>
              </a:rPr>
              <a:t>30</a:t>
            </a:r>
            <a:r>
              <a:rPr lang="en-US" sz="3200" b="1" dirty="0">
                <a:solidFill>
                  <a:schemeClr val="tx1"/>
                </a:solidFill>
              </a:rPr>
              <a:t> intermediates 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005840"/>
            <a:ext cx="8172450" cy="540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5750" y="6585109"/>
            <a:ext cx="8572500" cy="10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635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r>
              <a:rPr lang="en-US" sz="700" b="1"/>
              <a:t>© Michael Palmer 2014 </a:t>
            </a:r>
          </a:p>
        </p:txBody>
      </p:sp>
    </p:spTree>
    <p:extLst>
      <p:ext uri="{BB962C8B-B14F-4D97-AF65-F5344CB8AC3E}">
        <p14:creationId xmlns:p14="http://schemas.microsoft.com/office/powerpoint/2010/main" val="1716731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85750" y="171450"/>
            <a:ext cx="8572500" cy="91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</a:rPr>
              <a:t>Squalene cyclization yields the first sterol intermediate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750" y="373189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37310"/>
            <a:ext cx="88582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96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85750" y="171450"/>
            <a:ext cx="8572500" cy="91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</a:rPr>
              <a:t>Demethylation, desaturation and saturation steps convert L</a:t>
            </a:r>
            <a:r>
              <a:rPr lang="en-US" sz="3200" b="1" dirty="0" smtClean="0">
                <a:solidFill>
                  <a:srgbClr val="C00000"/>
                </a:solidFill>
              </a:rPr>
              <a:t>anosterol </a:t>
            </a:r>
            <a:r>
              <a:rPr lang="en-US" sz="3200" b="1" dirty="0">
                <a:solidFill>
                  <a:srgbClr val="C00000"/>
                </a:solidFill>
              </a:rPr>
              <a:t>to </a:t>
            </a:r>
            <a:r>
              <a:rPr lang="en-US" sz="3200" b="1" dirty="0" smtClean="0">
                <a:solidFill>
                  <a:srgbClr val="C00000"/>
                </a:solidFill>
              </a:rPr>
              <a:t>Cholesterol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5750" y="373189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128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85750" y="171450"/>
            <a:ext cx="8572500" cy="45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</a:rPr>
              <a:t>UV-dependent synthesis of C</a:t>
            </a:r>
            <a:r>
              <a:rPr lang="en-US" sz="3200" b="1" dirty="0" smtClean="0">
                <a:solidFill>
                  <a:srgbClr val="C00000"/>
                </a:solidFill>
              </a:rPr>
              <a:t>holecalciferol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371600"/>
            <a:ext cx="825246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238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D:\biochem\ch19\fi19p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5188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986" name="Picture 2" descr="http://www.guidetopharmacology.org/images/HMG-CoA_reductase_pathw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3999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563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Stage I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Synthesis Of HMG CoA </a:t>
            </a:r>
            <a:br>
              <a:rPr lang="en-US" b="1" dirty="0" smtClean="0"/>
            </a:br>
            <a:r>
              <a:rPr lang="en-US" b="1" dirty="0" smtClean="0"/>
              <a:t>and </a:t>
            </a:r>
            <a:br>
              <a:rPr lang="en-US" b="1" dirty="0" smtClean="0"/>
            </a:br>
            <a:r>
              <a:rPr lang="en-US" b="1" dirty="0" smtClean="0"/>
              <a:t>Mevalonate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47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SzPct val="101000"/>
              <a:buNone/>
              <a:defRPr/>
            </a:pPr>
            <a:r>
              <a:rPr lang="en-US" sz="4800" dirty="0"/>
              <a:t>It starts by </a:t>
            </a:r>
            <a:r>
              <a:rPr lang="en-US" sz="4800" dirty="0" smtClean="0"/>
              <a:t>the </a:t>
            </a:r>
            <a:r>
              <a:rPr lang="en-US" sz="4800" dirty="0" smtClean="0">
                <a:solidFill>
                  <a:srgbClr val="C00000"/>
                </a:solidFill>
              </a:rPr>
              <a:t>condensation</a:t>
            </a:r>
            <a:r>
              <a:rPr lang="en-US" sz="4800" dirty="0" smtClean="0"/>
              <a:t> </a:t>
            </a:r>
            <a:r>
              <a:rPr lang="en-US" sz="4800" dirty="0"/>
              <a:t>of </a:t>
            </a:r>
            <a:r>
              <a:rPr lang="en-US" sz="4800" b="1" dirty="0" smtClean="0">
                <a:solidFill>
                  <a:srgbClr val="C00000"/>
                </a:solidFill>
              </a:rPr>
              <a:t>three </a:t>
            </a:r>
            <a:r>
              <a:rPr lang="en-US" sz="4800" dirty="0" smtClean="0"/>
              <a:t>molecules </a:t>
            </a:r>
            <a:r>
              <a:rPr lang="en-US" sz="4800" dirty="0"/>
              <a:t>of </a:t>
            </a:r>
            <a:r>
              <a:rPr lang="en-US" sz="4800" b="1" dirty="0">
                <a:solidFill>
                  <a:srgbClr val="C00000"/>
                </a:solidFill>
              </a:rPr>
              <a:t>Acetyl CoA(C2) </a:t>
            </a:r>
            <a:r>
              <a:rPr lang="en-US" sz="4800" dirty="0" smtClean="0"/>
              <a:t>with </a:t>
            </a:r>
            <a:r>
              <a:rPr lang="en-US" sz="4800" dirty="0"/>
              <a:t>the formation of </a:t>
            </a:r>
            <a:r>
              <a:rPr lang="en-US" sz="4800" b="1" dirty="0" smtClean="0">
                <a:solidFill>
                  <a:srgbClr val="C00000"/>
                </a:solidFill>
              </a:rPr>
              <a:t>HMG </a:t>
            </a:r>
            <a:r>
              <a:rPr lang="en-US" sz="4800" b="1" dirty="0">
                <a:solidFill>
                  <a:srgbClr val="C00000"/>
                </a:solidFill>
              </a:rPr>
              <a:t>CoA (C6</a:t>
            </a:r>
            <a:r>
              <a:rPr lang="en-US" sz="4800" b="1" dirty="0" smtClean="0">
                <a:solidFill>
                  <a:srgbClr val="C00000"/>
                </a:solidFill>
              </a:rPr>
              <a:t>) </a:t>
            </a:r>
            <a:r>
              <a:rPr lang="en-US" sz="4800" b="1" dirty="0" smtClean="0"/>
              <a:t>by HMG CoA Synthase </a:t>
            </a:r>
            <a:r>
              <a:rPr lang="en-US" sz="4800" b="1" dirty="0" smtClean="0">
                <a:solidFill>
                  <a:srgbClr val="0070C0"/>
                </a:solidFill>
              </a:rPr>
              <a:t>(As like In Ketogenesis)</a:t>
            </a:r>
            <a:endParaRPr lang="en-US" sz="4800" b="1" dirty="0">
              <a:solidFill>
                <a:srgbClr val="0070C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80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3999" cy="67056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35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HMG CoA is Reduced to Mevalonic acid (C6) by reaction requiring </a:t>
            </a:r>
            <a:r>
              <a:rPr lang="en-US" b="1" dirty="0" smtClean="0">
                <a:solidFill>
                  <a:srgbClr val="C00000"/>
                </a:solidFill>
              </a:rPr>
              <a:t>NADPH+H+</a:t>
            </a:r>
            <a:r>
              <a:rPr lang="en-US" dirty="0" smtClean="0"/>
              <a:t> and enzyme </a:t>
            </a:r>
            <a:r>
              <a:rPr lang="en-US" b="1" dirty="0" smtClean="0">
                <a:solidFill>
                  <a:srgbClr val="C00000"/>
                </a:solidFill>
              </a:rPr>
              <a:t>HMG CoA Reductase.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Two molecules of NADPH are consumed in the reaction.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33400" y="3048000"/>
            <a:ext cx="8071048" cy="373380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79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Stage 2</a:t>
            </a:r>
            <a:br>
              <a:rPr lang="en-US" b="1" dirty="0" smtClean="0"/>
            </a:br>
            <a:r>
              <a:rPr lang="en-US" b="1" dirty="0" smtClean="0"/>
              <a:t>Formation Of Isoprenoid Unit</a:t>
            </a:r>
            <a:br>
              <a:rPr lang="en-US" b="1" dirty="0" smtClean="0"/>
            </a:br>
            <a:r>
              <a:rPr lang="en-US" b="1" dirty="0" smtClean="0"/>
              <a:t>Isopentenyl Pyrophosphate (IPP)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84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Mevalonate</a:t>
            </a:r>
            <a:r>
              <a:rPr lang="en-US" sz="6000" dirty="0" smtClean="0"/>
              <a:t> in three subsequent steps is</a:t>
            </a:r>
            <a:r>
              <a:rPr lang="en-US" sz="6000" b="1" dirty="0"/>
              <a:t> </a:t>
            </a:r>
            <a:endParaRPr lang="en-US" sz="6000" dirty="0" smtClean="0"/>
          </a:p>
          <a:p>
            <a:pPr lvl="1"/>
            <a:r>
              <a:rPr lang="en-US" sz="5600" b="1" dirty="0"/>
              <a:t>Phosphorylated with </a:t>
            </a:r>
            <a:r>
              <a:rPr lang="en-US" sz="5600" b="1" dirty="0" smtClean="0"/>
              <a:t>ATPs</a:t>
            </a:r>
          </a:p>
          <a:p>
            <a:pPr lvl="1"/>
            <a:r>
              <a:rPr lang="en-US" sz="5600" b="1" dirty="0" smtClean="0"/>
              <a:t>Dehydrated </a:t>
            </a:r>
            <a:r>
              <a:rPr lang="en-US" sz="5600" b="1" dirty="0" smtClean="0">
                <a:solidFill>
                  <a:srgbClr val="C00000"/>
                </a:solidFill>
              </a:rPr>
              <a:t>and</a:t>
            </a:r>
            <a:endParaRPr lang="en-US" sz="5600" dirty="0" smtClean="0">
              <a:solidFill>
                <a:srgbClr val="C00000"/>
              </a:solidFill>
            </a:endParaRPr>
          </a:p>
          <a:p>
            <a:pPr lvl="1"/>
            <a:r>
              <a:rPr lang="en-US" sz="5600" b="1" dirty="0" smtClean="0"/>
              <a:t>Decarboxylated  </a:t>
            </a:r>
          </a:p>
          <a:p>
            <a:pPr>
              <a:buNone/>
            </a:pPr>
            <a:r>
              <a:rPr lang="en-US" sz="6000" dirty="0" smtClean="0"/>
              <a:t> </a:t>
            </a:r>
          </a:p>
          <a:p>
            <a:r>
              <a:rPr lang="en-US" sz="6000" dirty="0" smtClean="0"/>
              <a:t>To form Isoprenoid unit(C5)- </a:t>
            </a:r>
            <a:r>
              <a:rPr lang="en-US" sz="6000" b="1" dirty="0">
                <a:solidFill>
                  <a:srgbClr val="C00000"/>
                </a:solidFill>
              </a:rPr>
              <a:t>Isopentenyl </a:t>
            </a:r>
            <a:r>
              <a:rPr lang="en-US" sz="6000" b="1" dirty="0" smtClean="0">
                <a:solidFill>
                  <a:srgbClr val="C00000"/>
                </a:solidFill>
              </a:rPr>
              <a:t>pyrophosphate(IPP).</a:t>
            </a:r>
            <a:endParaRPr lang="en-US" sz="6000" b="1" dirty="0">
              <a:solidFill>
                <a:srgbClr val="C00000"/>
              </a:solidFill>
            </a:endParaRPr>
          </a:p>
          <a:p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228600" y="304800"/>
            <a:ext cx="8686799" cy="632460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86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914" name="Picture 2" descr="http://patentimages.storage.googleapis.com/US20030148479A1/US20030148479A1-20030807-C00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15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Isomerization Of IPP To DPP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Isopentenyl Pyrophosphate (IPP-C5) is </a:t>
            </a:r>
            <a:r>
              <a:rPr lang="en-US" sz="5400" b="1" dirty="0" smtClean="0">
                <a:solidFill>
                  <a:srgbClr val="C00000"/>
                </a:solidFill>
              </a:rPr>
              <a:t>isomerized to </a:t>
            </a:r>
            <a:r>
              <a:rPr lang="en-US" sz="5400" b="1" dirty="0" smtClean="0"/>
              <a:t>Dimethylallyl Pyrophosphate </a:t>
            </a:r>
            <a:r>
              <a:rPr lang="en-US" sz="5400" dirty="0" smtClean="0"/>
              <a:t>(DPP-C5) with the </a:t>
            </a:r>
            <a:r>
              <a:rPr lang="en-US" sz="5400" b="1" dirty="0" smtClean="0">
                <a:solidFill>
                  <a:srgbClr val="C00000"/>
                </a:solidFill>
              </a:rPr>
              <a:t>Isomerase </a:t>
            </a:r>
            <a:r>
              <a:rPr lang="en-US" sz="5400" dirty="0" smtClean="0"/>
              <a:t>activity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921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Structural Aspects Of Cholesterol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sz="5400" b="1" dirty="0" smtClean="0"/>
              <a:t>Cholesterol</a:t>
            </a:r>
            <a:r>
              <a:rPr lang="en-US" sz="5400" dirty="0" smtClean="0"/>
              <a:t> is a </a:t>
            </a:r>
            <a:r>
              <a:rPr lang="en-US" sz="5400" b="1" dirty="0" smtClean="0">
                <a:solidFill>
                  <a:srgbClr val="C00000"/>
                </a:solidFill>
              </a:rPr>
              <a:t>C27 compound</a:t>
            </a:r>
            <a:r>
              <a:rPr lang="en-US" sz="5400" dirty="0" smtClean="0"/>
              <a:t>.</a:t>
            </a:r>
          </a:p>
          <a:p>
            <a:pPr marL="0" indent="0">
              <a:buNone/>
            </a:pPr>
            <a:endParaRPr lang="en-US" sz="5400" dirty="0" smtClean="0"/>
          </a:p>
          <a:p>
            <a:r>
              <a:rPr lang="en-US" sz="5400" dirty="0" smtClean="0"/>
              <a:t>Cholesterol has a parent nucleus </a:t>
            </a:r>
            <a:r>
              <a:rPr lang="en-US" sz="5400" b="1" dirty="0" smtClean="0">
                <a:solidFill>
                  <a:srgbClr val="0070C0"/>
                </a:solidFill>
              </a:rPr>
              <a:t>Cyclo Pentano Perhydro Phenantherene Ring</a:t>
            </a:r>
            <a:r>
              <a:rPr lang="en-US" sz="5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3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890" name="Picture 2" descr="https://www.rpi.edu/dept/bcbp/molbiochem/MBWeb/mb2/part1/images/dimethyl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15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1842" name="Picture 2" descr="http://upload.wikimedia.org/wikipedia/commons/thumb/4/4c/Mevalonate_pathway.png/350px-Mevalonate_pathw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Stage 3</a:t>
            </a:r>
            <a:br>
              <a:rPr lang="en-US" sz="4800" b="1" dirty="0" smtClean="0"/>
            </a:br>
            <a:r>
              <a:rPr lang="en-US" sz="4800" b="1" dirty="0" smtClean="0"/>
              <a:t>Synthesis Of Squalene (C30)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047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Formation Of </a:t>
            </a:r>
            <a:br>
              <a:rPr lang="en-US" sz="6000" b="1" dirty="0" smtClean="0"/>
            </a:br>
            <a:r>
              <a:rPr lang="en-US" sz="6000" b="1" dirty="0" smtClean="0"/>
              <a:t>Geranyl Pyrophosphate </a:t>
            </a:r>
            <a:br>
              <a:rPr lang="en-US" sz="6000" b="1" dirty="0" smtClean="0"/>
            </a:br>
            <a:r>
              <a:rPr lang="en-US" sz="6000" b="1" dirty="0" smtClean="0"/>
              <a:t>(GPP-C10)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903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5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IPP</a:t>
            </a:r>
            <a:r>
              <a:rPr lang="en-US" sz="6000" dirty="0" smtClean="0"/>
              <a:t> (C5) and </a:t>
            </a:r>
            <a:r>
              <a:rPr lang="en-US" sz="6000" b="1" dirty="0" smtClean="0"/>
              <a:t>DPP</a:t>
            </a:r>
            <a:r>
              <a:rPr lang="en-US" sz="6000" dirty="0" smtClean="0"/>
              <a:t> (C5) get condensed to form </a:t>
            </a:r>
            <a:r>
              <a:rPr lang="en-US" sz="6000" b="1" dirty="0" smtClean="0">
                <a:solidFill>
                  <a:srgbClr val="C00000"/>
                </a:solidFill>
              </a:rPr>
              <a:t>Geranyl Pyrophosphate </a:t>
            </a:r>
            <a:r>
              <a:rPr lang="en-US" sz="6000" dirty="0" smtClean="0"/>
              <a:t>(GPP-C10)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86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Formation OF </a:t>
            </a:r>
            <a:br>
              <a:rPr lang="en-US" sz="6000" b="1" dirty="0" smtClean="0"/>
            </a:br>
            <a:r>
              <a:rPr lang="en-US" sz="6000" b="1" dirty="0" smtClean="0"/>
              <a:t>Farnesyl Pyrophospate </a:t>
            </a:r>
            <a:br>
              <a:rPr lang="en-US" sz="6000" b="1" dirty="0" smtClean="0"/>
            </a:br>
            <a:r>
              <a:rPr lang="en-US" sz="6000" b="1" dirty="0" smtClean="0"/>
              <a:t>(FPP- C15)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847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1 molecule of </a:t>
            </a:r>
            <a:r>
              <a:rPr lang="en-US" sz="4800" b="1" dirty="0" smtClean="0"/>
              <a:t>GPP condenses </a:t>
            </a:r>
            <a:r>
              <a:rPr lang="en-US" sz="4800" dirty="0" smtClean="0"/>
              <a:t>with 1 molecule of</a:t>
            </a:r>
            <a:r>
              <a:rPr lang="en-US" sz="4800" b="1" dirty="0" smtClean="0"/>
              <a:t> IPP </a:t>
            </a:r>
            <a:r>
              <a:rPr lang="en-US" sz="4800" dirty="0" smtClean="0"/>
              <a:t>to form </a:t>
            </a:r>
            <a:r>
              <a:rPr lang="en-US" sz="4800" b="1" dirty="0" smtClean="0">
                <a:solidFill>
                  <a:srgbClr val="C00000"/>
                </a:solidFill>
              </a:rPr>
              <a:t>Farnesyl Pyrophospahte</a:t>
            </a:r>
            <a:r>
              <a:rPr lang="en-US" sz="4800" dirty="0" smtClean="0"/>
              <a:t> (FPP-C15)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48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Conversion Of </a:t>
            </a:r>
            <a:br>
              <a:rPr lang="en-US" b="1" dirty="0" smtClean="0"/>
            </a:br>
            <a:r>
              <a:rPr lang="en-US" b="1" dirty="0" smtClean="0"/>
              <a:t>FPP(C15) to Squalene (C30)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59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4724400"/>
          </a:xfrm>
        </p:spPr>
        <p:txBody>
          <a:bodyPr>
            <a:noAutofit/>
          </a:bodyPr>
          <a:lstStyle/>
          <a:p>
            <a:r>
              <a:rPr lang="en-US" sz="4800" dirty="0"/>
              <a:t>Two molecules of FPP get condensed to </a:t>
            </a:r>
            <a:r>
              <a:rPr lang="en-US" sz="4800" b="1" dirty="0"/>
              <a:t>generate Squalene</a:t>
            </a:r>
            <a:r>
              <a:rPr lang="en-US" sz="4800" b="1" dirty="0" smtClean="0"/>
              <a:t>.</a:t>
            </a:r>
            <a:endParaRPr lang="en-US" sz="4800" dirty="0" smtClean="0"/>
          </a:p>
          <a:p>
            <a:r>
              <a:rPr lang="en-US" sz="4800" dirty="0" smtClean="0"/>
              <a:t>At smooth Endoplasmic Reticulum with the catalytic activity of </a:t>
            </a:r>
            <a:r>
              <a:rPr lang="en-US" sz="4800" b="1" dirty="0" smtClean="0">
                <a:solidFill>
                  <a:srgbClr val="C00000"/>
                </a:solidFill>
              </a:rPr>
              <a:t>Squalene Synthase </a:t>
            </a:r>
            <a:r>
              <a:rPr lang="en-US" sz="4800" dirty="0" smtClean="0"/>
              <a:t>Coenzyme </a:t>
            </a:r>
            <a:r>
              <a:rPr lang="en-US" sz="4800" b="1" dirty="0" smtClean="0"/>
              <a:t>NADPH+H+</a:t>
            </a:r>
            <a:r>
              <a:rPr lang="en-US" sz="4800" dirty="0" smtClean="0"/>
              <a:t> and Cofactors </a:t>
            </a:r>
            <a:r>
              <a:rPr lang="en-US" sz="4800" b="1" dirty="0" smtClean="0">
                <a:solidFill>
                  <a:srgbClr val="0070C0"/>
                </a:solidFill>
              </a:rPr>
              <a:t>Mg , Mn and Co </a:t>
            </a:r>
          </a:p>
        </p:txBody>
      </p:sp>
    </p:spTree>
    <p:extLst>
      <p:ext uri="{BB962C8B-B14F-4D97-AF65-F5344CB8AC3E}">
        <p14:creationId xmlns:p14="http://schemas.microsoft.com/office/powerpoint/2010/main" val="27785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Sage 4</a:t>
            </a:r>
            <a:br>
              <a:rPr lang="en-US" b="1" dirty="0" smtClean="0"/>
            </a:br>
            <a:r>
              <a:rPr lang="en-US" b="1" dirty="0" smtClean="0"/>
              <a:t>Conversion Of Squalene To Lanosterol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67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b="1" dirty="0" smtClean="0"/>
              <a:t>Two Forms Of Body Cholesterol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74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914" name="Picture 2" descr="http://upload.wikimedia.org/wikipedia/commons/thumb/1/18/Sterol_synthesis.svg/2000px-Sterol_synthesi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890" name="Picture 2" descr="http://chemistry.umeche.maine.edu/CHY431/Squal2ch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315200" cy="42672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1926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Stage 5</a:t>
            </a:r>
            <a:br>
              <a:rPr lang="en-US" b="1" dirty="0" smtClean="0"/>
            </a:br>
            <a:r>
              <a:rPr lang="en-US" b="1" dirty="0" smtClean="0"/>
              <a:t>Transformation Of </a:t>
            </a:r>
            <a:br>
              <a:rPr lang="en-US" b="1" dirty="0" smtClean="0"/>
            </a:br>
            <a:r>
              <a:rPr lang="en-US" b="1" dirty="0" smtClean="0"/>
              <a:t>Lanosterol To Cholesterol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12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0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Lanosterol is converted to Cholesterol with  many sequential steps</a:t>
            </a:r>
          </a:p>
          <a:p>
            <a:pPr marL="0" indent="0">
              <a:buNone/>
            </a:pPr>
            <a:r>
              <a:rPr lang="en-US" sz="4800" dirty="0" smtClean="0"/>
              <a:t> </a:t>
            </a:r>
          </a:p>
          <a:p>
            <a:r>
              <a:rPr lang="en-US" sz="4800" dirty="0" smtClean="0"/>
              <a:t>With an </a:t>
            </a:r>
            <a:r>
              <a:rPr lang="en-US" sz="4800" b="1" dirty="0" smtClean="0">
                <a:solidFill>
                  <a:srgbClr val="C00000"/>
                </a:solidFill>
              </a:rPr>
              <a:t>intermediates Zymosterol and Desmosterol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0034" name="Picture 2" descr="http://upload.wikimedia.org/wikipedia/commons/thumb/b/b4/Mevalonate_pathway.svg/2000px-Mevalonate_pathwa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86731"/>
            <a:ext cx="8991600" cy="69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Regulation </a:t>
            </a:r>
            <a:r>
              <a:rPr lang="en-US" sz="5400" b="1" dirty="0" smtClean="0"/>
              <a:t>Of</a:t>
            </a:r>
            <a:br>
              <a:rPr lang="en-US" sz="5400" b="1" dirty="0" smtClean="0"/>
            </a:br>
            <a:r>
              <a:rPr lang="en-US" sz="5400" b="1" dirty="0" smtClean="0"/>
              <a:t> </a:t>
            </a:r>
            <a:r>
              <a:rPr lang="en-US" sz="5400" b="1" dirty="0"/>
              <a:t>Cholesterol Biosynthesis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257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715000"/>
          </a:xfrm>
        </p:spPr>
        <p:txBody>
          <a:bodyPr>
            <a:normAutofit fontScale="85000" lnSpcReduction="20000"/>
          </a:bodyPr>
          <a:lstStyle/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en-US" sz="5800" b="1" dirty="0" smtClean="0">
                <a:solidFill>
                  <a:srgbClr val="C00000"/>
                </a:solidFill>
              </a:rPr>
              <a:t>   HMG-CoA Reductase</a:t>
            </a:r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endParaRPr lang="en-US" sz="5800" b="1" dirty="0">
              <a:solidFill>
                <a:srgbClr val="C00000"/>
              </a:solidFill>
            </a:endParaRPr>
          </a:p>
          <a:p>
            <a:r>
              <a:rPr lang="en-US" sz="6000" dirty="0" smtClean="0"/>
              <a:t>Is </a:t>
            </a:r>
            <a:r>
              <a:rPr lang="en-US" sz="6000" b="1" dirty="0" smtClean="0"/>
              <a:t>regulatory/ key enzyme </a:t>
            </a:r>
            <a:r>
              <a:rPr lang="en-US" sz="6000" dirty="0" smtClean="0"/>
              <a:t>of </a:t>
            </a:r>
            <a:r>
              <a:rPr lang="en-US" sz="6000" b="1" dirty="0" smtClean="0">
                <a:solidFill>
                  <a:srgbClr val="C00000"/>
                </a:solidFill>
              </a:rPr>
              <a:t>Cholesterol Biosynthesis</a:t>
            </a:r>
            <a:r>
              <a:rPr lang="en-US" sz="6000" dirty="0" smtClean="0"/>
              <a:t>.</a:t>
            </a:r>
          </a:p>
          <a:p>
            <a:pPr marL="0" indent="0">
              <a:buNone/>
            </a:pPr>
            <a:endParaRPr lang="en-US" sz="6000" dirty="0" smtClean="0"/>
          </a:p>
          <a:p>
            <a:r>
              <a:rPr lang="en-US" sz="6000" dirty="0" smtClean="0"/>
              <a:t>This enzyme is </a:t>
            </a:r>
            <a:r>
              <a:rPr lang="en-US" sz="6000" b="1" dirty="0" smtClean="0"/>
              <a:t>stimulated and inhibited as per requirement of bodies need. </a:t>
            </a:r>
          </a:p>
          <a:p>
            <a:pPr marL="0" indent="0">
              <a:buNone/>
            </a:pPr>
            <a:endParaRPr lang="en-US" sz="6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525000" cy="5029200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•"/>
            </a:pPr>
            <a:r>
              <a:rPr lang="en-US" sz="5400" b="1" dirty="0" smtClean="0"/>
              <a:t>Enzyme </a:t>
            </a:r>
            <a:r>
              <a:rPr lang="en-US" sz="5400" b="1" dirty="0"/>
              <a:t>HMG-CoA reductase </a:t>
            </a:r>
            <a:r>
              <a:rPr lang="en-US" sz="5400" b="1" dirty="0" smtClean="0"/>
              <a:t>has </a:t>
            </a:r>
            <a:r>
              <a:rPr lang="en-US" sz="5400" b="1" dirty="0">
                <a:solidFill>
                  <a:srgbClr val="C00000"/>
                </a:solidFill>
              </a:rPr>
              <a:t>half-life of 3 </a:t>
            </a:r>
            <a:r>
              <a:rPr lang="en-US" sz="5400" b="1" dirty="0" smtClean="0">
                <a:solidFill>
                  <a:srgbClr val="C00000"/>
                </a:solidFill>
              </a:rPr>
              <a:t>hrs.</a:t>
            </a:r>
          </a:p>
          <a:p>
            <a:pPr marL="0" indent="0">
              <a:buNone/>
            </a:pPr>
            <a:endParaRPr lang="en-US" sz="5400" b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5400" b="1" dirty="0" smtClean="0"/>
              <a:t>Degradation </a:t>
            </a:r>
            <a:r>
              <a:rPr lang="en-US" sz="5400" b="1" dirty="0"/>
              <a:t>of HMG-CoA reductase </a:t>
            </a:r>
            <a:r>
              <a:rPr lang="en-US" sz="5400" b="1" dirty="0" smtClean="0">
                <a:solidFill>
                  <a:srgbClr val="FF0000"/>
                </a:solidFill>
              </a:rPr>
              <a:t>depends on Cholesterol levels</a:t>
            </a:r>
            <a:r>
              <a:rPr lang="en-US" sz="5400" b="1" dirty="0" smtClean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41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Modes Of Cholesterol Regulation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Hormonal Influence</a:t>
            </a:r>
          </a:p>
          <a:p>
            <a:r>
              <a:rPr lang="en-US" sz="6000" dirty="0" smtClean="0"/>
              <a:t>Covalent Modification</a:t>
            </a:r>
          </a:p>
          <a:p>
            <a:r>
              <a:rPr lang="en-US" sz="6000" dirty="0" smtClean="0"/>
              <a:t>Feedback Inhibition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61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Hormonal Regulation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Insulin In well fed state: </a:t>
            </a:r>
          </a:p>
          <a:p>
            <a:pPr lvl="1"/>
            <a:r>
              <a:rPr lang="en-US" sz="4400" b="1" dirty="0" smtClean="0">
                <a:solidFill>
                  <a:srgbClr val="C00000"/>
                </a:solidFill>
              </a:rPr>
              <a:t>Stimulates </a:t>
            </a:r>
            <a:r>
              <a:rPr lang="en-US" sz="4400" dirty="0" smtClean="0"/>
              <a:t>and increases </a:t>
            </a:r>
            <a:r>
              <a:rPr lang="en-US" sz="4400" b="1" dirty="0" smtClean="0"/>
              <a:t>HMG CoA Reductase</a:t>
            </a:r>
          </a:p>
          <a:p>
            <a:pPr marL="457200" lvl="1" indent="0">
              <a:buNone/>
            </a:pPr>
            <a:endParaRPr lang="en-US" sz="4400" b="1" dirty="0" smtClean="0"/>
          </a:p>
          <a:p>
            <a:pPr lvl="1"/>
            <a:r>
              <a:rPr lang="en-US" sz="4400" b="1" dirty="0" smtClean="0"/>
              <a:t>Increases </a:t>
            </a:r>
            <a:r>
              <a:rPr lang="en-US" sz="4400" dirty="0" smtClean="0"/>
              <a:t>Cholesterol Biosynthesis</a:t>
            </a:r>
          </a:p>
        </p:txBody>
      </p:sp>
    </p:spTree>
    <p:extLst>
      <p:ext uri="{BB962C8B-B14F-4D97-AF65-F5344CB8AC3E}">
        <p14:creationId xmlns:p14="http://schemas.microsoft.com/office/powerpoint/2010/main" val="39666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226874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84188" indent="-484188"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C7224"/>
                </a:solidFill>
                <a:latin typeface="Kristen ITC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Cholesterol Forms </a:t>
            </a:r>
          </a:p>
          <a:p>
            <a:pPr algn="ctr" eaLnBrk="1" hangingPunct="1"/>
            <a:r>
              <a:rPr lang="en-US" sz="3600" b="1" dirty="0" smtClean="0">
                <a:solidFill>
                  <a:srgbClr val="008000"/>
                </a:solidFill>
                <a:latin typeface="+mj-lt"/>
                <a:cs typeface="Times New Roman" pitchFamily="18" charset="0"/>
              </a:rPr>
              <a:t>Free Cholesterol And Esterified Cholesterol     </a:t>
            </a:r>
            <a:endParaRPr lang="en-US" sz="3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9699" name="Picture 3" descr="C:\DOCUME~1\D\LOCALS~1\Temp\~DEST\0029iw\SCAN001.BMP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152401" y="2133600"/>
            <a:ext cx="39623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343400" y="1981200"/>
          <a:ext cx="4800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r:id="rId4" imgW="2743200" imgH="1543812" progId="Word.Picture.8">
                  <p:embed/>
                </p:oleObj>
              </mc:Choice>
              <mc:Fallback>
                <p:oleObj r:id="rId4" imgW="2743200" imgH="15438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81200"/>
                        <a:ext cx="4800600" cy="4038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5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Glucagon and Glucocorticoids in emergency states: </a:t>
            </a:r>
          </a:p>
          <a:p>
            <a:pPr lvl="1"/>
            <a:r>
              <a:rPr lang="en-US" sz="4400" b="1" dirty="0" smtClean="0">
                <a:solidFill>
                  <a:srgbClr val="C00000"/>
                </a:solidFill>
              </a:rPr>
              <a:t>Inhibits</a:t>
            </a:r>
            <a:r>
              <a:rPr lang="en-US" sz="4400" dirty="0" smtClean="0"/>
              <a:t> HMG CoA Reductase.</a:t>
            </a:r>
          </a:p>
          <a:p>
            <a:pPr lvl="1"/>
            <a:r>
              <a:rPr lang="en-US" sz="4400" b="1" dirty="0" smtClean="0"/>
              <a:t>Decreases</a:t>
            </a:r>
            <a:r>
              <a:rPr lang="en-US" sz="4400" dirty="0" smtClean="0"/>
              <a:t> Cholesterol Biosynthesis.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53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9010" name="Picture 2" descr="http://lib.znate.ru/pars_docs/refs/47/46488/46488_html_m4d7951e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05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Covalent Modification </a:t>
            </a:r>
            <a:br>
              <a:rPr lang="en-US" sz="6000" b="1" dirty="0" smtClean="0"/>
            </a:br>
            <a:r>
              <a:rPr lang="en-US" sz="6000" b="1" dirty="0" smtClean="0"/>
              <a:t>Of </a:t>
            </a:r>
            <a:br>
              <a:rPr lang="en-US" sz="6000" b="1" dirty="0" smtClean="0"/>
            </a:br>
            <a:r>
              <a:rPr lang="en-US" sz="6000" b="1" dirty="0" smtClean="0"/>
              <a:t>Regulatory Enzyme </a:t>
            </a:r>
            <a:br>
              <a:rPr lang="en-US" sz="6000" b="1" dirty="0" smtClean="0"/>
            </a:br>
            <a:r>
              <a:rPr lang="en-US" sz="6000" b="1" dirty="0" smtClean="0"/>
              <a:t>HMG CoA Reductase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62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534400" cy="2133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Phosphorylation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And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Dephosphorylation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Of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HMG CoA Reductase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80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/>
              <a:t>Short-term regulation </a:t>
            </a:r>
            <a:r>
              <a:rPr lang="en-US" sz="4800" dirty="0" smtClean="0"/>
              <a:t>of Cholesterol biosynthesis is by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Phosphorylation </a:t>
            </a:r>
            <a:r>
              <a:rPr lang="en-US" sz="4800" b="1" dirty="0">
                <a:solidFill>
                  <a:srgbClr val="C00000"/>
                </a:solidFill>
              </a:rPr>
              <a:t>&amp; </a:t>
            </a:r>
            <a:r>
              <a:rPr lang="en-US" sz="4800" b="1" dirty="0" smtClean="0">
                <a:solidFill>
                  <a:srgbClr val="C00000"/>
                </a:solidFill>
              </a:rPr>
              <a:t>dephosphorylation </a:t>
            </a:r>
            <a:r>
              <a:rPr lang="en-US" sz="4800" dirty="0" smtClean="0"/>
              <a:t>of Key enzyme </a:t>
            </a:r>
            <a:r>
              <a:rPr lang="en-US" sz="4800" b="1" dirty="0" smtClean="0"/>
              <a:t>HMG CoA Reductase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938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Phosphorylated –HMG CoA Reductase- </a:t>
            </a:r>
            <a:r>
              <a:rPr lang="en-US" sz="4800" b="1" dirty="0" smtClean="0">
                <a:solidFill>
                  <a:srgbClr val="FF0000"/>
                </a:solidFill>
              </a:rPr>
              <a:t>Inactive Form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en-US" sz="4800" b="1" dirty="0" smtClean="0"/>
              <a:t>Dephosphorylated-HMG CoA Reductase- </a:t>
            </a:r>
            <a:r>
              <a:rPr lang="en-US" sz="4800" b="1" dirty="0" smtClean="0">
                <a:solidFill>
                  <a:srgbClr val="C00000"/>
                </a:solidFill>
              </a:rPr>
              <a:t>Active form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HMG CoA </a:t>
            </a:r>
            <a:r>
              <a:rPr lang="en-US" sz="4000" dirty="0" smtClean="0">
                <a:solidFill>
                  <a:schemeClr val="tx2"/>
                </a:solidFill>
              </a:rPr>
              <a:t>Reductase </a:t>
            </a:r>
            <a:r>
              <a:rPr lang="en-US" sz="4000" dirty="0">
                <a:solidFill>
                  <a:schemeClr val="tx2"/>
                </a:solidFill>
              </a:rPr>
              <a:t>- Phosphorylation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flipV="1">
            <a:off x="1600200" y="2330450"/>
            <a:ext cx="6553200" cy="914400"/>
          </a:xfrm>
          <a:prstGeom prst="curvedDownArrow">
            <a:avLst>
              <a:gd name="adj1" fmla="val 15926"/>
              <a:gd name="adj2" fmla="val 240614"/>
              <a:gd name="adj3" fmla="val 27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819400" y="3397250"/>
            <a:ext cx="333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          AMP-Activated</a:t>
            </a:r>
          </a:p>
          <a:p>
            <a:r>
              <a:rPr lang="en-US" b="1"/>
              <a:t>Protein Kinase (high activity)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 rot="-484058">
            <a:off x="5335588" y="3987800"/>
            <a:ext cx="1552575" cy="1906588"/>
          </a:xfrm>
          <a:custGeom>
            <a:avLst/>
            <a:gdLst>
              <a:gd name="T0" fmla="*/ 240 w 444"/>
              <a:gd name="T1" fmla="*/ 0 h 1296"/>
              <a:gd name="T2" fmla="*/ 252 w 444"/>
              <a:gd name="T3" fmla="*/ 36 h 1296"/>
              <a:gd name="T4" fmla="*/ 324 w 444"/>
              <a:gd name="T5" fmla="*/ 108 h 1296"/>
              <a:gd name="T6" fmla="*/ 408 w 444"/>
              <a:gd name="T7" fmla="*/ 252 h 1296"/>
              <a:gd name="T8" fmla="*/ 432 w 444"/>
              <a:gd name="T9" fmla="*/ 324 h 1296"/>
              <a:gd name="T10" fmla="*/ 444 w 444"/>
              <a:gd name="T11" fmla="*/ 456 h 1296"/>
              <a:gd name="T12" fmla="*/ 432 w 444"/>
              <a:gd name="T13" fmla="*/ 852 h 1296"/>
              <a:gd name="T14" fmla="*/ 372 w 444"/>
              <a:gd name="T15" fmla="*/ 1080 h 1296"/>
              <a:gd name="T16" fmla="*/ 336 w 444"/>
              <a:gd name="T17" fmla="*/ 1152 h 1296"/>
              <a:gd name="T18" fmla="*/ 300 w 444"/>
              <a:gd name="T19" fmla="*/ 1164 h 1296"/>
              <a:gd name="T20" fmla="*/ 228 w 444"/>
              <a:gd name="T21" fmla="*/ 1212 h 1296"/>
              <a:gd name="T22" fmla="*/ 0 w 444"/>
              <a:gd name="T23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1296">
                <a:moveTo>
                  <a:pt x="240" y="0"/>
                </a:moveTo>
                <a:cubicBezTo>
                  <a:pt x="244" y="12"/>
                  <a:pt x="244" y="26"/>
                  <a:pt x="252" y="36"/>
                </a:cubicBezTo>
                <a:cubicBezTo>
                  <a:pt x="273" y="63"/>
                  <a:pt x="324" y="108"/>
                  <a:pt x="324" y="108"/>
                </a:cubicBezTo>
                <a:cubicBezTo>
                  <a:pt x="342" y="162"/>
                  <a:pt x="391" y="200"/>
                  <a:pt x="408" y="252"/>
                </a:cubicBezTo>
                <a:cubicBezTo>
                  <a:pt x="416" y="276"/>
                  <a:pt x="432" y="324"/>
                  <a:pt x="432" y="324"/>
                </a:cubicBezTo>
                <a:cubicBezTo>
                  <a:pt x="436" y="368"/>
                  <a:pt x="444" y="412"/>
                  <a:pt x="444" y="456"/>
                </a:cubicBezTo>
                <a:cubicBezTo>
                  <a:pt x="444" y="588"/>
                  <a:pt x="438" y="720"/>
                  <a:pt x="432" y="852"/>
                </a:cubicBezTo>
                <a:cubicBezTo>
                  <a:pt x="427" y="950"/>
                  <a:pt x="412" y="1001"/>
                  <a:pt x="372" y="1080"/>
                </a:cubicBezTo>
                <a:cubicBezTo>
                  <a:pt x="358" y="1109"/>
                  <a:pt x="365" y="1129"/>
                  <a:pt x="336" y="1152"/>
                </a:cubicBezTo>
                <a:cubicBezTo>
                  <a:pt x="326" y="1160"/>
                  <a:pt x="311" y="1158"/>
                  <a:pt x="300" y="1164"/>
                </a:cubicBezTo>
                <a:cubicBezTo>
                  <a:pt x="275" y="1178"/>
                  <a:pt x="252" y="1196"/>
                  <a:pt x="228" y="1212"/>
                </a:cubicBezTo>
                <a:cubicBezTo>
                  <a:pt x="165" y="1254"/>
                  <a:pt x="55" y="1241"/>
                  <a:pt x="0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2286000" y="3886200"/>
            <a:ext cx="952500" cy="2000250"/>
          </a:xfrm>
          <a:custGeom>
            <a:avLst/>
            <a:gdLst>
              <a:gd name="T0" fmla="*/ 504 w 972"/>
              <a:gd name="T1" fmla="*/ 0 h 1284"/>
              <a:gd name="T2" fmla="*/ 348 w 972"/>
              <a:gd name="T3" fmla="*/ 48 h 1284"/>
              <a:gd name="T4" fmla="*/ 312 w 972"/>
              <a:gd name="T5" fmla="*/ 72 h 1284"/>
              <a:gd name="T6" fmla="*/ 204 w 972"/>
              <a:gd name="T7" fmla="*/ 120 h 1284"/>
              <a:gd name="T8" fmla="*/ 180 w 972"/>
              <a:gd name="T9" fmla="*/ 156 h 1284"/>
              <a:gd name="T10" fmla="*/ 144 w 972"/>
              <a:gd name="T11" fmla="*/ 180 h 1284"/>
              <a:gd name="T12" fmla="*/ 60 w 972"/>
              <a:gd name="T13" fmla="*/ 324 h 1284"/>
              <a:gd name="T14" fmla="*/ 36 w 972"/>
              <a:gd name="T15" fmla="*/ 360 h 1284"/>
              <a:gd name="T16" fmla="*/ 12 w 972"/>
              <a:gd name="T17" fmla="*/ 432 h 1284"/>
              <a:gd name="T18" fmla="*/ 0 w 972"/>
              <a:gd name="T19" fmla="*/ 468 h 1284"/>
              <a:gd name="T20" fmla="*/ 12 w 972"/>
              <a:gd name="T21" fmla="*/ 828 h 1284"/>
              <a:gd name="T22" fmla="*/ 60 w 972"/>
              <a:gd name="T23" fmla="*/ 936 h 1284"/>
              <a:gd name="T24" fmla="*/ 372 w 972"/>
              <a:gd name="T25" fmla="*/ 1152 h 1284"/>
              <a:gd name="T26" fmla="*/ 612 w 972"/>
              <a:gd name="T27" fmla="*/ 1224 h 1284"/>
              <a:gd name="T28" fmla="*/ 768 w 972"/>
              <a:gd name="T29" fmla="*/ 1260 h 1284"/>
              <a:gd name="T30" fmla="*/ 840 w 972"/>
              <a:gd name="T31" fmla="*/ 1284 h 1284"/>
              <a:gd name="T32" fmla="*/ 972 w 972"/>
              <a:gd name="T33" fmla="*/ 1284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2" h="1284">
                <a:moveTo>
                  <a:pt x="504" y="0"/>
                </a:moveTo>
                <a:cubicBezTo>
                  <a:pt x="456" y="12"/>
                  <a:pt x="390" y="20"/>
                  <a:pt x="348" y="48"/>
                </a:cubicBezTo>
                <a:cubicBezTo>
                  <a:pt x="336" y="56"/>
                  <a:pt x="325" y="66"/>
                  <a:pt x="312" y="72"/>
                </a:cubicBezTo>
                <a:cubicBezTo>
                  <a:pt x="183" y="129"/>
                  <a:pt x="285" y="66"/>
                  <a:pt x="204" y="120"/>
                </a:cubicBezTo>
                <a:cubicBezTo>
                  <a:pt x="196" y="132"/>
                  <a:pt x="190" y="146"/>
                  <a:pt x="180" y="156"/>
                </a:cubicBezTo>
                <a:cubicBezTo>
                  <a:pt x="170" y="166"/>
                  <a:pt x="153" y="169"/>
                  <a:pt x="144" y="180"/>
                </a:cubicBezTo>
                <a:cubicBezTo>
                  <a:pt x="103" y="227"/>
                  <a:pt x="86" y="272"/>
                  <a:pt x="60" y="324"/>
                </a:cubicBezTo>
                <a:cubicBezTo>
                  <a:pt x="54" y="337"/>
                  <a:pt x="42" y="347"/>
                  <a:pt x="36" y="360"/>
                </a:cubicBezTo>
                <a:cubicBezTo>
                  <a:pt x="26" y="383"/>
                  <a:pt x="20" y="408"/>
                  <a:pt x="12" y="432"/>
                </a:cubicBezTo>
                <a:cubicBezTo>
                  <a:pt x="8" y="444"/>
                  <a:pt x="0" y="468"/>
                  <a:pt x="0" y="468"/>
                </a:cubicBezTo>
                <a:cubicBezTo>
                  <a:pt x="4" y="588"/>
                  <a:pt x="2" y="708"/>
                  <a:pt x="12" y="828"/>
                </a:cubicBezTo>
                <a:cubicBezTo>
                  <a:pt x="17" y="889"/>
                  <a:pt x="35" y="893"/>
                  <a:pt x="60" y="936"/>
                </a:cubicBezTo>
                <a:cubicBezTo>
                  <a:pt x="141" y="1078"/>
                  <a:pt x="216" y="1113"/>
                  <a:pt x="372" y="1152"/>
                </a:cubicBezTo>
                <a:cubicBezTo>
                  <a:pt x="448" y="1203"/>
                  <a:pt x="525" y="1205"/>
                  <a:pt x="612" y="1224"/>
                </a:cubicBezTo>
                <a:cubicBezTo>
                  <a:pt x="663" y="1235"/>
                  <a:pt x="718" y="1247"/>
                  <a:pt x="768" y="1260"/>
                </a:cubicBezTo>
                <a:cubicBezTo>
                  <a:pt x="793" y="1266"/>
                  <a:pt x="815" y="1284"/>
                  <a:pt x="840" y="1284"/>
                </a:cubicBezTo>
                <a:cubicBezTo>
                  <a:pt x="884" y="1284"/>
                  <a:pt x="928" y="1284"/>
                  <a:pt x="972" y="12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581400" y="5562600"/>
            <a:ext cx="1797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AMP-Activated</a:t>
            </a:r>
          </a:p>
          <a:p>
            <a:r>
              <a:rPr lang="en-US" b="1"/>
              <a:t>Protein Kinase</a:t>
            </a:r>
          </a:p>
          <a:p>
            <a:r>
              <a:rPr lang="en-US" b="1"/>
              <a:t>(low activity)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81000" y="46482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phosphatase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33400" y="57912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insulin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1066800" y="5029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03325" y="529431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(+)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6918325" y="46847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kinase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7162800" y="62484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Glucagon/epi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H="1" flipV="1">
            <a:off x="7391400" y="5105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543800" y="51816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(+)</a:t>
            </a: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H="1" flipV="1">
            <a:off x="7620000" y="5943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146925" y="55991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b="1"/>
              <a:t>increase cAMP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62400" y="45720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</a:t>
            </a: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43434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4403725" y="415131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(+)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57200" y="1600200"/>
            <a:ext cx="26416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HMG CoA R</a:t>
            </a:r>
            <a:r>
              <a:rPr lang="en-US" dirty="0" smtClean="0"/>
              <a:t>eductase </a:t>
            </a:r>
            <a:r>
              <a:rPr lang="en-US" dirty="0"/>
              <a:t>– OH</a:t>
            </a:r>
          </a:p>
          <a:p>
            <a:r>
              <a:rPr lang="en-US" dirty="0"/>
              <a:t>             (active)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5715000" y="1600200"/>
            <a:ext cx="24636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HMG CoA R</a:t>
            </a:r>
            <a:r>
              <a:rPr lang="en-US" dirty="0" smtClean="0"/>
              <a:t>eductase </a:t>
            </a:r>
            <a:r>
              <a:rPr lang="en-US" dirty="0"/>
              <a:t>– P</a:t>
            </a:r>
          </a:p>
          <a:p>
            <a:r>
              <a:rPr lang="en-US" dirty="0"/>
              <a:t>             (inactive)</a:t>
            </a:r>
          </a:p>
        </p:txBody>
      </p:sp>
    </p:spTree>
    <p:extLst>
      <p:ext uri="{BB962C8B-B14F-4D97-AF65-F5344CB8AC3E}">
        <p14:creationId xmlns:p14="http://schemas.microsoft.com/office/powerpoint/2010/main" val="20573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382000" cy="5638800"/>
          </a:xfrm>
        </p:spPr>
        <p:txBody>
          <a:bodyPr>
            <a:no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800" b="1" dirty="0">
                <a:solidFill>
                  <a:srgbClr val="C00000"/>
                </a:solidFill>
              </a:rPr>
              <a:t>Under influence of Hormone </a:t>
            </a:r>
            <a:r>
              <a:rPr lang="en-US" sz="4800" b="1" dirty="0" smtClean="0">
                <a:solidFill>
                  <a:srgbClr val="C00000"/>
                </a:solidFill>
              </a:rPr>
              <a:t>Insulin</a:t>
            </a:r>
            <a:endParaRPr lang="en-US" sz="4800" b="1" dirty="0">
              <a:solidFill>
                <a:srgbClr val="C0000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800" b="1" dirty="0"/>
              <a:t>HMG CoA Reductase is </a:t>
            </a:r>
            <a:r>
              <a:rPr lang="en-US" sz="4800" b="1" dirty="0" smtClean="0"/>
              <a:t>Dephosphorylated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800" dirty="0" smtClean="0"/>
              <a:t>Which </a:t>
            </a:r>
            <a:r>
              <a:rPr lang="en-US" sz="4800" b="1" dirty="0" smtClean="0"/>
              <a:t>activates </a:t>
            </a:r>
            <a:r>
              <a:rPr lang="en-US" sz="4800" b="1" dirty="0"/>
              <a:t>HMG-CoA R</a:t>
            </a:r>
            <a:r>
              <a:rPr lang="en-US" sz="4800" b="1" dirty="0" smtClean="0"/>
              <a:t>eductase.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800" dirty="0" smtClean="0"/>
              <a:t>This </a:t>
            </a:r>
            <a:r>
              <a:rPr lang="en-US" sz="4800" b="1" dirty="0" smtClean="0"/>
              <a:t>increases Cholesterol Biosynthesis.</a:t>
            </a:r>
            <a:endParaRPr lang="en-US" sz="4800" b="1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616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991600" cy="5715000"/>
          </a:xfrm>
        </p:spPr>
        <p:txBody>
          <a:bodyPr>
            <a:normAutofit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800" dirty="0" smtClean="0"/>
              <a:t>Under influence of Hormone </a:t>
            </a:r>
            <a:r>
              <a:rPr lang="en-US" sz="3800" b="1" dirty="0" smtClean="0">
                <a:solidFill>
                  <a:srgbClr val="C00000"/>
                </a:solidFill>
              </a:rPr>
              <a:t>Glucagon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sz="3800" b="1" dirty="0" smtClean="0">
              <a:solidFill>
                <a:srgbClr val="C0000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800" b="1" dirty="0" smtClean="0"/>
              <a:t>HMG </a:t>
            </a:r>
            <a:r>
              <a:rPr lang="en-US" sz="3800" b="1" dirty="0"/>
              <a:t>CoA Reductase </a:t>
            </a:r>
            <a:r>
              <a:rPr lang="en-US" sz="3800" dirty="0"/>
              <a:t>is Phosphorylated by </a:t>
            </a:r>
            <a:r>
              <a:rPr lang="en-US" sz="3800" b="1" dirty="0"/>
              <a:t>cAMP-dependent </a:t>
            </a:r>
            <a:r>
              <a:rPr lang="en-US" sz="3800" b="1" dirty="0" smtClean="0"/>
              <a:t>Protein Kinases. 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sz="3800" b="1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800" b="1" dirty="0" smtClean="0">
                <a:solidFill>
                  <a:srgbClr val="C00000"/>
                </a:solidFill>
              </a:rPr>
              <a:t>Phosphorylation</a:t>
            </a:r>
            <a:r>
              <a:rPr lang="en-US" sz="3800" dirty="0" smtClean="0"/>
              <a:t> of the </a:t>
            </a:r>
            <a:r>
              <a:rPr lang="en-US" sz="3800" dirty="0"/>
              <a:t>E</a:t>
            </a:r>
            <a:r>
              <a:rPr lang="en-US" sz="3800" dirty="0" smtClean="0"/>
              <a:t>nzyme  </a:t>
            </a:r>
            <a:r>
              <a:rPr lang="en-US" sz="3800" b="1" dirty="0"/>
              <a:t>inactivates </a:t>
            </a:r>
            <a:r>
              <a:rPr lang="en-US" sz="3800" b="1" dirty="0" smtClean="0"/>
              <a:t>HMG-CoA Reductase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sz="3800" b="1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800" b="1" dirty="0" smtClean="0">
                <a:solidFill>
                  <a:srgbClr val="C00000"/>
                </a:solidFill>
              </a:rPr>
              <a:t>This inhibits Cholesterol Biosynthesis.</a:t>
            </a:r>
            <a:endParaRPr lang="en-US" sz="3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458200" cy="52578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 smtClean="0"/>
              <a:t>Glucagon</a:t>
            </a:r>
            <a:r>
              <a:rPr lang="en-US" sz="6000" dirty="0"/>
              <a:t>, </a:t>
            </a:r>
            <a:r>
              <a:rPr lang="en-US" sz="6000" dirty="0" smtClean="0"/>
              <a:t>Sterols</a:t>
            </a:r>
            <a:r>
              <a:rPr lang="en-US" sz="6000" dirty="0"/>
              <a:t>, G</a:t>
            </a:r>
            <a:r>
              <a:rPr lang="en-US" sz="6000" dirty="0" smtClean="0"/>
              <a:t>lucocorticoids </a:t>
            </a:r>
            <a:r>
              <a:rPr lang="en-US" sz="6000" dirty="0"/>
              <a:t>&amp; low ATP levels </a:t>
            </a:r>
            <a:endParaRPr lang="en-US" sz="6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6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b="1" dirty="0" smtClean="0"/>
              <a:t>Inactivate HMG-CoA Reductase</a:t>
            </a:r>
            <a:r>
              <a:rPr lang="en-US" sz="6000" dirty="0" smtClean="0"/>
              <a:t>. </a:t>
            </a:r>
          </a:p>
          <a:p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6000" b="1" dirty="0"/>
              <a:t>Free Cholesterol </a:t>
            </a:r>
            <a:r>
              <a:rPr lang="en-US" sz="6000" dirty="0"/>
              <a:t>is a </a:t>
            </a:r>
            <a:r>
              <a:rPr lang="en-US" sz="6000" b="1" dirty="0">
                <a:solidFill>
                  <a:srgbClr val="C00000"/>
                </a:solidFill>
              </a:rPr>
              <a:t>derived </a:t>
            </a:r>
            <a:r>
              <a:rPr lang="en-US" sz="6000" b="1" dirty="0" smtClean="0">
                <a:solidFill>
                  <a:srgbClr val="C00000"/>
                </a:solidFill>
              </a:rPr>
              <a:t>Lipid </a:t>
            </a:r>
            <a:r>
              <a:rPr lang="en-US" sz="6000" b="1" dirty="0" smtClean="0"/>
              <a:t>(30%)</a:t>
            </a:r>
          </a:p>
          <a:p>
            <a:pPr marL="0" indent="0">
              <a:buNone/>
            </a:pPr>
            <a:endParaRPr lang="en-US" sz="6000" dirty="0"/>
          </a:p>
          <a:p>
            <a:r>
              <a:rPr lang="en-US" sz="6000" b="1" dirty="0" smtClean="0"/>
              <a:t>Cholesterol Ester </a:t>
            </a:r>
            <a:r>
              <a:rPr lang="en-US" sz="6000" dirty="0" smtClean="0"/>
              <a:t>is a simple Lipid and a body </a:t>
            </a:r>
            <a:r>
              <a:rPr lang="en-US" sz="6000" b="1" dirty="0" smtClean="0">
                <a:solidFill>
                  <a:srgbClr val="C00000"/>
                </a:solidFill>
              </a:rPr>
              <a:t>Wax. </a:t>
            </a:r>
            <a:r>
              <a:rPr lang="en-US" sz="6000" b="1" dirty="0" smtClean="0"/>
              <a:t>(70%)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776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r>
              <a:rPr lang="en-US" sz="5400" b="1" dirty="0" smtClean="0"/>
              <a:t>Insulin, Thyroid hormone, high ATP levels 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Activate the key enzyme HMG-CoA Reductase.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Cholesterol Biosynthesis Regulated By Feed Back Inhibition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38912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Sufficient amounts of</a:t>
            </a:r>
            <a:r>
              <a:rPr lang="en-US" sz="4800" b="1" dirty="0"/>
              <a:t> </a:t>
            </a:r>
            <a:r>
              <a:rPr lang="en-US" sz="4800" b="1" dirty="0" smtClean="0"/>
              <a:t>body Cholesterol</a:t>
            </a:r>
            <a:r>
              <a:rPr lang="en-US" sz="4800" dirty="0" smtClean="0"/>
              <a:t> regulate its biosynthesis </a:t>
            </a:r>
          </a:p>
          <a:p>
            <a:r>
              <a:rPr lang="en-US" sz="4800" dirty="0" smtClean="0"/>
              <a:t>By </a:t>
            </a:r>
            <a:r>
              <a:rPr lang="en-US" sz="4800" b="1" dirty="0" smtClean="0">
                <a:solidFill>
                  <a:srgbClr val="C00000"/>
                </a:solidFill>
              </a:rPr>
              <a:t>feed back inhibition </a:t>
            </a:r>
            <a:r>
              <a:rPr lang="en-US" sz="4800" dirty="0" smtClean="0"/>
              <a:t>of </a:t>
            </a:r>
            <a:r>
              <a:rPr lang="en-US" sz="4800" b="1" dirty="0" smtClean="0"/>
              <a:t>Enzyme HMG CoA Reductase.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77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Ingestion </a:t>
            </a:r>
            <a:r>
              <a:rPr lang="en-US" sz="4000" b="1" dirty="0">
                <a:solidFill>
                  <a:srgbClr val="C00000"/>
                </a:solidFill>
              </a:rPr>
              <a:t>of </a:t>
            </a:r>
            <a:r>
              <a:rPr lang="en-US" sz="4000" b="1" dirty="0" smtClean="0">
                <a:solidFill>
                  <a:srgbClr val="C00000"/>
                </a:solidFill>
              </a:rPr>
              <a:t>Cholesterol </a:t>
            </a:r>
            <a:r>
              <a:rPr lang="en-US" sz="4000" b="1" dirty="0"/>
              <a:t>inhibits endogenous cholesterol synthesis </a:t>
            </a:r>
            <a:r>
              <a:rPr lang="en-US" sz="4000" dirty="0"/>
              <a:t>(control exerted at both transcriptional and translational levels</a:t>
            </a:r>
            <a:r>
              <a:rPr lang="en-US" sz="4000" dirty="0" smtClean="0"/>
              <a:t>).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b="1" dirty="0"/>
              <a:t>Gene expression (mRNA production) is controlled by </a:t>
            </a:r>
            <a:r>
              <a:rPr lang="en-US" sz="4000" b="1" dirty="0" smtClean="0"/>
              <a:t>Cholesterol </a:t>
            </a:r>
            <a:r>
              <a:rPr lang="en-US" sz="4000" b="1" dirty="0"/>
              <a:t>levels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Cholesterol Synthesis</a:t>
            </a:r>
            <a:br>
              <a:rPr lang="en-US" b="1" dirty="0" smtClean="0"/>
            </a:br>
            <a:r>
              <a:rPr lang="en-US" b="1" dirty="0" smtClean="0"/>
              <a:t>Transcription Control</a:t>
            </a:r>
            <a:endParaRPr lang="en-US" b="1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0" y="1981200"/>
            <a:ext cx="9372600" cy="4267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dirty="0" smtClean="0"/>
              <a:t>Rate of HMG-CoA </a:t>
            </a:r>
            <a:r>
              <a:rPr lang="en-US" sz="5400" dirty="0"/>
              <a:t>R</a:t>
            </a:r>
            <a:r>
              <a:rPr lang="en-US" sz="5400" dirty="0" smtClean="0"/>
              <a:t>eductase mRNA synthesis is controlled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dirty="0" smtClean="0"/>
              <a:t>By </a:t>
            </a:r>
            <a:r>
              <a:rPr lang="en-US" sz="5400" b="1" dirty="0" smtClean="0">
                <a:solidFill>
                  <a:srgbClr val="FF0000"/>
                </a:solidFill>
              </a:rPr>
              <a:t>transcription factor </a:t>
            </a:r>
            <a:r>
              <a:rPr lang="en-US" sz="5400" b="1" dirty="0" smtClean="0"/>
              <a:t>Sterol Regulatory Element Binding Protein </a:t>
            </a:r>
            <a:r>
              <a:rPr lang="en-US" sz="5400" b="1" dirty="0" smtClean="0">
                <a:solidFill>
                  <a:srgbClr val="C00000"/>
                </a:solidFill>
              </a:rPr>
              <a:t>(SREBP)</a:t>
            </a:r>
          </a:p>
        </p:txBody>
      </p:sp>
    </p:spTree>
    <p:extLst>
      <p:ext uri="{BB962C8B-B14F-4D97-AF65-F5344CB8AC3E}">
        <p14:creationId xmlns:p14="http://schemas.microsoft.com/office/powerpoint/2010/main" val="2798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19" y="3164585"/>
            <a:ext cx="670561" cy="528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Competitive Inhibitors Of </a:t>
            </a:r>
            <a:br>
              <a:rPr lang="en-US" b="1" dirty="0" smtClean="0"/>
            </a:br>
            <a:r>
              <a:rPr lang="en-US" b="1" dirty="0" smtClean="0"/>
              <a:t>Cholesterol Biosynthesis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41910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Drugs like Statins- </a:t>
            </a:r>
            <a:r>
              <a:rPr lang="en-US" sz="3600" b="1" dirty="0" smtClean="0"/>
              <a:t>Lovastatin ,Simvastatin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>
                <a:solidFill>
                  <a:srgbClr val="C00000"/>
                </a:solidFill>
              </a:rPr>
              <a:t>Competitive inhibitors </a:t>
            </a:r>
            <a:r>
              <a:rPr lang="en-US" sz="3600" dirty="0" smtClean="0"/>
              <a:t>of key Enzyme </a:t>
            </a:r>
            <a:r>
              <a:rPr lang="en-US" sz="3600" b="1" dirty="0" smtClean="0"/>
              <a:t>HMG CoA Reductase </a:t>
            </a:r>
            <a:r>
              <a:rPr lang="en-US" sz="3600" dirty="0" smtClean="0"/>
              <a:t>of Cholesterol biosynthesis.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b="1" dirty="0" smtClean="0"/>
              <a:t>Decreases Endogenous Cholesterol Biosynthesis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677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4200" b="1" dirty="0" smtClean="0">
                <a:solidFill>
                  <a:schemeClr val="accent2"/>
                </a:solidFill>
                <a:latin typeface="+mj-lt"/>
              </a:rPr>
              <a:t>Lovastatin Inhibits </a:t>
            </a:r>
            <a:r>
              <a:rPr lang="en-US" sz="4200" b="1" dirty="0">
                <a:solidFill>
                  <a:schemeClr val="accent2"/>
                </a:solidFill>
                <a:latin typeface="+mj-lt"/>
              </a:rPr>
              <a:t>Cholesterol </a:t>
            </a:r>
            <a:r>
              <a:rPr lang="en-US" sz="4200" b="1" dirty="0" smtClean="0">
                <a:solidFill>
                  <a:schemeClr val="accent2"/>
                </a:solidFill>
                <a:latin typeface="+mj-lt"/>
              </a:rPr>
              <a:t>Biosynthesis</a:t>
            </a:r>
            <a:endParaRPr lang="en-US" sz="4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Lovastatin (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evinolin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) </a:t>
            </a:r>
            <a:r>
              <a:rPr lang="en-US" sz="3600" b="1" dirty="0">
                <a:latin typeface="+mj-lt"/>
              </a:rPr>
              <a:t>blocks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HMG-CoA R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eductase activity and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prevents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biosynthesis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of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Cholesterol.</a:t>
            </a:r>
          </a:p>
          <a:p>
            <a:pPr>
              <a:spcBef>
                <a:spcPct val="20000"/>
              </a:spcBef>
            </a:pPr>
            <a:endParaRPr lang="en-US" sz="3600" b="1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 dirty="0">
                <a:latin typeface="+mj-lt"/>
              </a:rPr>
              <a:t>Lovastatin is an (inactive) </a:t>
            </a:r>
            <a:r>
              <a:rPr lang="en-US" sz="3600" b="1" dirty="0" smtClean="0">
                <a:latin typeface="+mj-lt"/>
              </a:rPr>
              <a:t>Lactone</a:t>
            </a:r>
          </a:p>
          <a:p>
            <a:pPr>
              <a:spcBef>
                <a:spcPct val="20000"/>
              </a:spcBef>
            </a:pPr>
            <a:endParaRPr lang="en-US" sz="3600" b="1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 dirty="0">
                <a:latin typeface="+mj-lt"/>
              </a:rPr>
              <a:t>In </a:t>
            </a:r>
            <a:r>
              <a:rPr lang="en-US" sz="3600" b="1" dirty="0" smtClean="0">
                <a:latin typeface="+mj-lt"/>
              </a:rPr>
              <a:t>body</a:t>
            </a:r>
            <a:r>
              <a:rPr lang="en-US" sz="3600" b="1" dirty="0">
                <a:latin typeface="+mj-lt"/>
              </a:rPr>
              <a:t>, </a:t>
            </a:r>
            <a:r>
              <a:rPr lang="en-US" sz="3600" b="1" dirty="0" smtClean="0">
                <a:latin typeface="+mj-lt"/>
              </a:rPr>
              <a:t>Lactone </a:t>
            </a:r>
            <a:r>
              <a:rPr lang="en-US" sz="3600" b="1" dirty="0">
                <a:latin typeface="+mj-lt"/>
              </a:rPr>
              <a:t>is hydrolyzed to 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Mevanolinic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acid, </a:t>
            </a:r>
            <a:r>
              <a:rPr lang="en-US" sz="3600" b="1" dirty="0" smtClean="0">
                <a:latin typeface="+mj-lt"/>
              </a:rPr>
              <a:t>which is a 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competitive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inhibitor </a:t>
            </a:r>
            <a:r>
              <a:rPr lang="en-US" sz="3600" b="1" dirty="0">
                <a:latin typeface="+mj-lt"/>
              </a:rPr>
              <a:t>of </a:t>
            </a:r>
            <a:r>
              <a:rPr lang="en-US" sz="3600" b="1" dirty="0" smtClean="0">
                <a:latin typeface="+mj-lt"/>
              </a:rPr>
              <a:t>HMG CoA reductase.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69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Drugs Lowering </a:t>
            </a:r>
            <a:r>
              <a:rPr lang="en-US" b="1" dirty="0"/>
              <a:t>Cholesterol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4800" b="1" dirty="0"/>
              <a:t>Statins</a:t>
            </a:r>
            <a:r>
              <a:rPr lang="en-US" sz="4800" dirty="0"/>
              <a:t> – decrease HMG CoA R</a:t>
            </a:r>
            <a:r>
              <a:rPr lang="en-US" sz="4800" dirty="0" smtClean="0"/>
              <a:t>eductase activity</a:t>
            </a:r>
            <a:endParaRPr lang="en-US" sz="4800" dirty="0"/>
          </a:p>
        </p:txBody>
      </p:sp>
      <p:pic>
        <p:nvPicPr>
          <p:cNvPr id="12292" name="Picture 4" descr="stati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40386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6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76200" y="171450"/>
            <a:ext cx="8991600" cy="45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577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/>
            <a:r>
              <a:rPr lang="en-US" sz="3200" dirty="0">
                <a:solidFill>
                  <a:srgbClr val="014EA2"/>
                </a:solidFill>
              </a:rPr>
              <a:t>“Statins” </a:t>
            </a:r>
            <a:r>
              <a:rPr lang="en-US" sz="3200" dirty="0" smtClean="0">
                <a:solidFill>
                  <a:srgbClr val="014EA2"/>
                </a:solidFill>
              </a:rPr>
              <a:t> Competitively Inhibit </a:t>
            </a:r>
            <a:r>
              <a:rPr lang="en-US" sz="3200" dirty="0">
                <a:solidFill>
                  <a:srgbClr val="014EA2"/>
                </a:solidFill>
              </a:rPr>
              <a:t>HMG-CoA </a:t>
            </a:r>
            <a:r>
              <a:rPr lang="en-US" sz="3200" dirty="0" smtClean="0">
                <a:solidFill>
                  <a:srgbClr val="014EA2"/>
                </a:solidFill>
              </a:rPr>
              <a:t>Reductase </a:t>
            </a:r>
            <a:endParaRPr lang="en-US" sz="3200" dirty="0">
              <a:solidFill>
                <a:srgbClr val="014EA2"/>
              </a:solidFill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85750" y="3526155"/>
            <a:ext cx="8572500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14450"/>
            <a:ext cx="85725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9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86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Effects Of “Statins</a:t>
            </a:r>
            <a:r>
              <a:rPr lang="en-US" sz="3600" b="1" dirty="0">
                <a:solidFill>
                  <a:schemeClr val="tx1"/>
                </a:solidFill>
              </a:rPr>
              <a:t>”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(HMG-CoA R</a:t>
            </a:r>
            <a:r>
              <a:rPr lang="en-US" sz="3600" b="1" dirty="0" smtClean="0">
                <a:solidFill>
                  <a:srgbClr val="C00000"/>
                </a:solidFill>
              </a:rPr>
              <a:t>eductase Inhibitors</a:t>
            </a:r>
            <a:r>
              <a:rPr lang="en-US" sz="36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Action</a:t>
            </a:r>
            <a:r>
              <a:rPr lang="en-US" sz="2400" b="1" dirty="0"/>
              <a:t>: </a:t>
            </a:r>
            <a:r>
              <a:rPr lang="en-US" sz="2400" b="1" dirty="0" smtClean="0"/>
              <a:t>Competitively </a:t>
            </a:r>
            <a:r>
              <a:rPr lang="en-US" sz="2400" b="1" dirty="0"/>
              <a:t>inhibits </a:t>
            </a:r>
            <a:r>
              <a:rPr lang="en-US" sz="2400" b="1" dirty="0">
                <a:solidFill>
                  <a:srgbClr val="C00000"/>
                </a:solidFill>
              </a:rPr>
              <a:t>HMG-CoA </a:t>
            </a:r>
            <a:r>
              <a:rPr lang="en-US" sz="2400" b="1" dirty="0" smtClean="0">
                <a:solidFill>
                  <a:srgbClr val="C00000"/>
                </a:solidFill>
              </a:rPr>
              <a:t>Reductase</a:t>
            </a:r>
            <a:r>
              <a:rPr lang="en-US" sz="2400" b="1" dirty="0"/>
              <a:t>, </a:t>
            </a:r>
            <a:r>
              <a:rPr lang="en-US" sz="2400" b="1" dirty="0" smtClean="0"/>
              <a:t> </a:t>
            </a:r>
            <a:r>
              <a:rPr lang="en-US" sz="2400" b="1" dirty="0"/>
              <a:t>key enzyme for </a:t>
            </a:r>
            <a:r>
              <a:rPr lang="en-US" sz="2400" b="1" i="1" dirty="0"/>
              <a:t>de novo</a:t>
            </a:r>
            <a:r>
              <a:rPr lang="en-US" sz="2400" b="1" dirty="0"/>
              <a:t> cholesterol biosynthesis.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Effects Of Statins in Human body</a:t>
            </a:r>
            <a:r>
              <a:rPr lang="en-US" sz="2400" b="1" dirty="0" smtClean="0"/>
              <a:t>: </a:t>
            </a:r>
          </a:p>
          <a:p>
            <a:r>
              <a:rPr lang="en-US" sz="2400" b="1" dirty="0" smtClean="0"/>
              <a:t>Cells </a:t>
            </a:r>
            <a:r>
              <a:rPr lang="en-US" sz="2400" b="1" dirty="0"/>
              <a:t>express more LDL </a:t>
            </a:r>
            <a:r>
              <a:rPr lang="en-US" sz="2400" b="1" dirty="0" smtClean="0"/>
              <a:t>receptors</a:t>
            </a:r>
          </a:p>
          <a:p>
            <a:r>
              <a:rPr lang="en-US" sz="2400" b="1" dirty="0" smtClean="0"/>
              <a:t>Decreases serum </a:t>
            </a:r>
            <a:r>
              <a:rPr lang="en-US" sz="2400" b="1" dirty="0"/>
              <a:t>LDL </a:t>
            </a:r>
            <a:r>
              <a:rPr lang="en-US" sz="2400" b="1" dirty="0" smtClean="0"/>
              <a:t>levels </a:t>
            </a:r>
          </a:p>
          <a:p>
            <a:r>
              <a:rPr lang="en-US" sz="2400" b="1" dirty="0" smtClean="0"/>
              <a:t>Increased </a:t>
            </a:r>
            <a:r>
              <a:rPr lang="en-US" sz="2400" b="1" dirty="0"/>
              <a:t>HDL </a:t>
            </a:r>
            <a:r>
              <a:rPr lang="en-US" sz="2400" b="1" dirty="0" smtClean="0"/>
              <a:t>levels</a:t>
            </a:r>
          </a:p>
          <a:p>
            <a:r>
              <a:rPr lang="en-US" sz="2400" b="1" dirty="0" smtClean="0"/>
              <a:t>Increased </a:t>
            </a:r>
            <a:r>
              <a:rPr lang="en-US" sz="2400" b="1" dirty="0"/>
              <a:t>HDL/LDL </a:t>
            </a:r>
            <a:r>
              <a:rPr lang="en-US" sz="2400" b="1" dirty="0" smtClean="0"/>
              <a:t>ratio </a:t>
            </a:r>
          </a:p>
          <a:p>
            <a:r>
              <a:rPr lang="en-US" sz="2400" b="1" dirty="0" smtClean="0"/>
              <a:t>Suppresses production of VLDL in Liver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rgbClr val="C00000"/>
                </a:solidFill>
              </a:rPr>
              <a:t>Advantages</a:t>
            </a:r>
            <a:r>
              <a:rPr lang="en-US" sz="2400" b="1" dirty="0"/>
              <a:t>: </a:t>
            </a:r>
            <a:r>
              <a:rPr lang="en-US" sz="2400" b="1" dirty="0" smtClean="0"/>
              <a:t>Specific</a:t>
            </a:r>
            <a:r>
              <a:rPr lang="en-US" sz="2400" b="1" dirty="0"/>
              <a:t>; </a:t>
            </a:r>
            <a:r>
              <a:rPr lang="en-US" sz="2400" b="1" dirty="0" smtClean="0"/>
              <a:t>Effective</a:t>
            </a:r>
            <a:r>
              <a:rPr lang="en-US" sz="2400" b="1" dirty="0"/>
              <a:t>; </a:t>
            </a:r>
            <a:r>
              <a:rPr lang="en-US" sz="2400" b="1" dirty="0" smtClean="0"/>
              <a:t>Well-tolerated.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rgbClr val="C00000"/>
                </a:solidFill>
              </a:rPr>
              <a:t>Disadvantages</a:t>
            </a:r>
            <a:r>
              <a:rPr lang="en-US" sz="2400" b="1" dirty="0"/>
              <a:t>: </a:t>
            </a:r>
            <a:r>
              <a:rPr lang="en-US" sz="2400" b="1" dirty="0" smtClean="0"/>
              <a:t>Hepatotoxicity</a:t>
            </a:r>
            <a:r>
              <a:rPr lang="en-US" sz="2400" b="1" dirty="0"/>
              <a:t>; myopathy; most expensive; contradicted in pregnant and nursing women.</a:t>
            </a:r>
          </a:p>
        </p:txBody>
      </p:sp>
    </p:spTree>
    <p:extLst>
      <p:ext uri="{BB962C8B-B14F-4D97-AF65-F5344CB8AC3E}">
        <p14:creationId xmlns:p14="http://schemas.microsoft.com/office/powerpoint/2010/main" val="24527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438912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400" b="1" dirty="0" smtClean="0">
                <a:cs typeface="Times New Roman" pitchFamily="18" charset="0"/>
              </a:rPr>
              <a:t>Cholesteryl Ester </a:t>
            </a:r>
            <a:r>
              <a:rPr lang="en-US" sz="5400" dirty="0" smtClean="0">
                <a:cs typeface="Times New Roman" pitchFamily="18" charset="0"/>
              </a:rPr>
              <a:t>is a </a:t>
            </a:r>
            <a:r>
              <a:rPr lang="en-US" sz="5400" b="1" dirty="0" smtClean="0">
                <a:solidFill>
                  <a:srgbClr val="C00000"/>
                </a:solidFill>
                <a:cs typeface="Times New Roman" pitchFamily="18" charset="0"/>
              </a:rPr>
              <a:t>storage and excretory form</a:t>
            </a:r>
            <a:r>
              <a:rPr lang="en-US" sz="5400" dirty="0" smtClean="0">
                <a:cs typeface="Times New Roman" pitchFamily="18" charset="0"/>
              </a:rPr>
              <a:t> of Cholesterol which is found in most tissues.</a:t>
            </a:r>
          </a:p>
          <a:p>
            <a:endParaRPr lang="en-US" sz="5400" dirty="0" smtClean="0">
              <a:cs typeface="Times New Roman" pitchFamily="18" charset="0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561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Bile salts </a:t>
            </a:r>
            <a:r>
              <a:rPr lang="en-US" sz="6000" dirty="0" smtClean="0">
                <a:latin typeface="+mj-lt"/>
              </a:rPr>
              <a:t>inhibit </a:t>
            </a:r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 intestinal </a:t>
            </a:r>
            <a:r>
              <a:rPr lang="en-US" sz="6000" dirty="0" smtClean="0">
                <a:latin typeface="+mj-lt"/>
              </a:rPr>
              <a:t>HMG CoA Reductase.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6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8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Cholesterol Transport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959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Lipoproteins Involved In Cholesterol Transport In Blood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Chylomicrons/ULDL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LDL</a:t>
            </a:r>
          </a:p>
          <a:p>
            <a:r>
              <a:rPr lang="en-US" sz="6600" b="1" dirty="0" smtClean="0">
                <a:solidFill>
                  <a:srgbClr val="C00000"/>
                </a:solidFill>
              </a:rPr>
              <a:t>HDL</a:t>
            </a:r>
          </a:p>
        </p:txBody>
      </p:sp>
    </p:spTree>
    <p:extLst>
      <p:ext uri="{BB962C8B-B14F-4D97-AF65-F5344CB8AC3E}">
        <p14:creationId xmlns:p14="http://schemas.microsoft.com/office/powerpoint/2010/main" val="4716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Chylomicrons transport dietary exogenous form of Cholesterol 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 smtClean="0"/>
              <a:t>From intestine to Liver </a:t>
            </a:r>
            <a:r>
              <a:rPr lang="en-US" sz="4800" dirty="0" smtClean="0"/>
              <a:t>through lymph and blood</a:t>
            </a:r>
          </a:p>
          <a:p>
            <a:pPr>
              <a:buNone/>
            </a:pP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7018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867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LDL</a:t>
            </a:r>
            <a:r>
              <a:rPr lang="en-US" sz="6000" dirty="0" smtClean="0"/>
              <a:t> transports </a:t>
            </a:r>
            <a:r>
              <a:rPr lang="en-US" sz="6000" b="1" dirty="0" smtClean="0">
                <a:solidFill>
                  <a:srgbClr val="C00000"/>
                </a:solidFill>
              </a:rPr>
              <a:t>Endogenous Cholesterol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6000" dirty="0" smtClean="0"/>
              <a:t>From </a:t>
            </a:r>
            <a:r>
              <a:rPr lang="en-US" sz="6000" b="1" dirty="0" smtClean="0"/>
              <a:t>Liver to Extrahepatic tissues.</a:t>
            </a:r>
          </a:p>
        </p:txBody>
      </p:sp>
    </p:spTree>
    <p:extLst>
      <p:ext uri="{BB962C8B-B14F-4D97-AF65-F5344CB8AC3E}">
        <p14:creationId xmlns:p14="http://schemas.microsoft.com/office/powerpoint/2010/main" val="30717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HDL</a:t>
            </a:r>
            <a:r>
              <a:rPr lang="en-US" sz="5400" dirty="0"/>
              <a:t> </a:t>
            </a:r>
            <a:r>
              <a:rPr lang="en-US" sz="5400" b="1" dirty="0"/>
              <a:t>transports, Cholesterol </a:t>
            </a:r>
            <a:r>
              <a:rPr lang="en-US" sz="5400" b="1" dirty="0" smtClean="0"/>
              <a:t>for its excretion</a:t>
            </a:r>
          </a:p>
          <a:p>
            <a:pPr marL="0" indent="0">
              <a:buNone/>
            </a:pPr>
            <a:endParaRPr lang="en-US" sz="5400" b="1" dirty="0" smtClean="0"/>
          </a:p>
          <a:p>
            <a:r>
              <a:rPr lang="en-US" sz="5400" b="1" dirty="0">
                <a:solidFill>
                  <a:srgbClr val="C00000"/>
                </a:solidFill>
              </a:rPr>
              <a:t>F</a:t>
            </a:r>
            <a:r>
              <a:rPr lang="en-US" sz="5400" b="1" dirty="0" smtClean="0">
                <a:solidFill>
                  <a:srgbClr val="C00000"/>
                </a:solidFill>
              </a:rPr>
              <a:t>rom </a:t>
            </a:r>
            <a:r>
              <a:rPr lang="en-US" sz="5400" b="1" dirty="0">
                <a:solidFill>
                  <a:srgbClr val="C00000"/>
                </a:solidFill>
              </a:rPr>
              <a:t>Extrahepatic tissues to </a:t>
            </a:r>
            <a:r>
              <a:rPr lang="en-US" sz="5400" b="1" dirty="0" smtClean="0">
                <a:solidFill>
                  <a:srgbClr val="C00000"/>
                </a:solidFill>
              </a:rPr>
              <a:t>Liver.</a:t>
            </a:r>
            <a:endParaRPr lang="en-US" sz="5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368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Cholesterol Esterification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49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human body Cholesterol is present in two forms:</a:t>
            </a:r>
          </a:p>
          <a:p>
            <a:pPr lvl="1"/>
            <a:r>
              <a:rPr lang="en-US" sz="3800" b="1" dirty="0" smtClean="0"/>
              <a:t>Free Cholesterol (30%)</a:t>
            </a:r>
          </a:p>
          <a:p>
            <a:pPr lvl="1"/>
            <a:r>
              <a:rPr lang="en-US" sz="3800" b="1" dirty="0" smtClean="0"/>
              <a:t>Esterified Cholesterol (70%)</a:t>
            </a:r>
          </a:p>
        </p:txBody>
      </p:sp>
    </p:spTree>
    <p:extLst>
      <p:ext uri="{BB962C8B-B14F-4D97-AF65-F5344CB8AC3E}">
        <p14:creationId xmlns:p14="http://schemas.microsoft.com/office/powerpoint/2010/main" val="19233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/>
              <a:t>Cholesterol</a:t>
            </a:r>
            <a:r>
              <a:rPr lang="en-US" sz="4800" dirty="0" smtClean="0"/>
              <a:t> when has to get </a:t>
            </a:r>
            <a:r>
              <a:rPr lang="en-US" sz="4800" b="1" dirty="0" smtClean="0"/>
              <a:t>excreted out </a:t>
            </a:r>
            <a:r>
              <a:rPr lang="en-US" sz="4800" dirty="0" smtClean="0"/>
              <a:t>of the body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It gets esterified to </a:t>
            </a:r>
            <a:r>
              <a:rPr lang="en-US" sz="4800" b="1" dirty="0" smtClean="0">
                <a:solidFill>
                  <a:srgbClr val="C00000"/>
                </a:solidFill>
              </a:rPr>
              <a:t>Cholesterol Ester </a:t>
            </a:r>
            <a:r>
              <a:rPr lang="en-US" sz="4800" dirty="0" smtClean="0"/>
              <a:t>and transported for its excretion.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59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Cholesterol </a:t>
            </a:r>
            <a:r>
              <a:rPr lang="en-US" b="1" dirty="0" smtClean="0"/>
              <a:t>Esterification Enzymes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Acyl Cholesterol Acyl Transferase activity </a:t>
            </a:r>
            <a:r>
              <a:rPr lang="en-US" sz="7200" b="1" dirty="0" smtClean="0"/>
              <a:t>(ACAT)</a:t>
            </a:r>
          </a:p>
          <a:p>
            <a:pPr marL="0" indent="0"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7200" b="1" dirty="0" smtClean="0">
                <a:solidFill>
                  <a:srgbClr val="C00000"/>
                </a:solidFill>
              </a:rPr>
              <a:t>Lecithin Cholesterol Acyl Transferase activity </a:t>
            </a:r>
            <a:r>
              <a:rPr lang="en-US" sz="7200" b="1" dirty="0" smtClean="0"/>
              <a:t>(LCAT)</a:t>
            </a:r>
            <a:endParaRPr lang="en-US" sz="7200" b="1" dirty="0"/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853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Cholesterol Esterification</a:t>
            </a:r>
          </a:p>
        </p:txBody>
      </p:sp>
      <p:pic>
        <p:nvPicPr>
          <p:cNvPr id="16388" name="Content Placeholder 4" descr="figure_34.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6" y="1295400"/>
            <a:ext cx="6578704" cy="5181600"/>
          </a:xfrm>
        </p:spPr>
      </p:pic>
    </p:spTree>
    <p:extLst>
      <p:ext uri="{BB962C8B-B14F-4D97-AF65-F5344CB8AC3E}">
        <p14:creationId xmlns:p14="http://schemas.microsoft.com/office/powerpoint/2010/main" val="23060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2386</Words>
  <Application>Microsoft Office PowerPoint</Application>
  <PresentationFormat>On-screen Show (4:3)</PresentationFormat>
  <Paragraphs>536</Paragraphs>
  <Slides>172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172</vt:i4>
      </vt:variant>
    </vt:vector>
  </HeadingPairs>
  <TitlesOfParts>
    <vt:vector size="183" baseType="lpstr">
      <vt:lpstr>Arial Unicode MS</vt:lpstr>
      <vt:lpstr>MS PGothic</vt:lpstr>
      <vt:lpstr>宋体</vt:lpstr>
      <vt:lpstr>Arial</vt:lpstr>
      <vt:lpstr>Calibri</vt:lpstr>
      <vt:lpstr>New York</vt:lpstr>
      <vt:lpstr>Times New Roman</vt:lpstr>
      <vt:lpstr>Wingdings</vt:lpstr>
      <vt:lpstr>Wingdings 2</vt:lpstr>
      <vt:lpstr>Office Theme</vt:lpstr>
      <vt:lpstr>Microsoft Word Picture</vt:lpstr>
      <vt:lpstr>Cholesterol Metabolism  </vt:lpstr>
      <vt:lpstr>How Is Cholesterol Generated,Operated,Destructed  In Human Body?</vt:lpstr>
      <vt:lpstr>Chemical Structure Of Cholesterol Recapitulation</vt:lpstr>
      <vt:lpstr>PowerPoint Presentation</vt:lpstr>
      <vt:lpstr>Structural Aspects Of Cholesterol</vt:lpstr>
      <vt:lpstr>Two Forms Of Body Cholesterol</vt:lpstr>
      <vt:lpstr>PowerPoint Presentation</vt:lpstr>
      <vt:lpstr>PowerPoint Presentation</vt:lpstr>
      <vt:lpstr>PowerPoint Presentation</vt:lpstr>
      <vt:lpstr>Sources Of Body Cholesterol</vt:lpstr>
      <vt:lpstr>Endogenous And Exogenous  Sources Of Body Cholesterol</vt:lpstr>
      <vt:lpstr>PowerPoint Presentation</vt:lpstr>
      <vt:lpstr>Exogenous  Sources Of Cholesterol (Animal Sterol)</vt:lpstr>
      <vt:lpstr> Cholesterol Biosynthesis Is To Provide Endogenous Source Of Body Cholesterol </vt:lpstr>
      <vt:lpstr>Amount Of Cholesterol Biosynthesis</vt:lpstr>
      <vt:lpstr>PowerPoint Presentation</vt:lpstr>
      <vt:lpstr>Conditions Favoring  For  Cholesterol Biosynthesis</vt:lpstr>
      <vt:lpstr>PowerPoint Presentation</vt:lpstr>
      <vt:lpstr>Glucose Regulates Cholesterol Biosynthesis</vt:lpstr>
      <vt:lpstr>PowerPoint Presentation</vt:lpstr>
      <vt:lpstr>Cholesterol Synthesis Simplicity to Complexity</vt:lpstr>
      <vt:lpstr>PowerPoint Presentation</vt:lpstr>
      <vt:lpstr>Site Of Cholesterol Biosynthesis  Organs and Cellular Site  For  Cholesterol Biosynthesis</vt:lpstr>
      <vt:lpstr>Organs Involved For Cholesterol Biosynthesis</vt:lpstr>
      <vt:lpstr>PowerPoint Presentation</vt:lpstr>
      <vt:lpstr>Requirements For Cholesterol Biosynthesis</vt:lpstr>
      <vt:lpstr>Requirements For  Reductive Biosynthesis Of Cholesterol</vt:lpstr>
      <vt:lpstr>Translocation Of Acetyl CoA  From  Mitochondrial Matrix  To  Cytosol</vt:lpstr>
      <vt:lpstr>PowerPoint Presentation</vt:lpstr>
      <vt:lpstr>Stages Of Cholesterol Biosynthesis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I   Synthesis Of HMG CoA  and  Mevalonate</vt:lpstr>
      <vt:lpstr>PowerPoint Presentation</vt:lpstr>
      <vt:lpstr>PowerPoint Presentation</vt:lpstr>
      <vt:lpstr>PowerPoint Presentation</vt:lpstr>
      <vt:lpstr>Stage 2 Formation Of Isoprenoid Unit Isopentenyl Pyrophosphate (IPP)</vt:lpstr>
      <vt:lpstr>PowerPoint Presentation</vt:lpstr>
      <vt:lpstr>PowerPoint Presentation</vt:lpstr>
      <vt:lpstr>PowerPoint Presentation</vt:lpstr>
      <vt:lpstr>Isomerization Of IPP To DPP</vt:lpstr>
      <vt:lpstr>PowerPoint Presentation</vt:lpstr>
      <vt:lpstr>PowerPoint Presentation</vt:lpstr>
      <vt:lpstr>Stage 3 Synthesis Of Squalene (C30)</vt:lpstr>
      <vt:lpstr>Formation Of  Geranyl Pyrophosphate  (GPP-C10)</vt:lpstr>
      <vt:lpstr>PowerPoint Presentation</vt:lpstr>
      <vt:lpstr>Formation OF  Farnesyl Pyrophospate  (FPP- C15) </vt:lpstr>
      <vt:lpstr>PowerPoint Presentation</vt:lpstr>
      <vt:lpstr>Conversion Of  FPP(C15) to Squalene (C30)</vt:lpstr>
      <vt:lpstr>PowerPoint Presentation</vt:lpstr>
      <vt:lpstr>Sage 4 Conversion Of Squalene To Lanosterol</vt:lpstr>
      <vt:lpstr>PowerPoint Presentation</vt:lpstr>
      <vt:lpstr>PowerPoint Presentation</vt:lpstr>
      <vt:lpstr>Stage 5 Transformation Of  Lanosterol To Cholesterol</vt:lpstr>
      <vt:lpstr>PowerPoint Presentation</vt:lpstr>
      <vt:lpstr>PowerPoint Presentation</vt:lpstr>
      <vt:lpstr>Regulation Of  Cholesterol Biosynthesis</vt:lpstr>
      <vt:lpstr>PowerPoint Presentation</vt:lpstr>
      <vt:lpstr>PowerPoint Presentation</vt:lpstr>
      <vt:lpstr>Modes Of Cholesterol Regulation</vt:lpstr>
      <vt:lpstr>Hormonal Regulation</vt:lpstr>
      <vt:lpstr>PowerPoint Presentation</vt:lpstr>
      <vt:lpstr>PowerPoint Presentation</vt:lpstr>
      <vt:lpstr>Covalent Modification  Of  Regulatory Enzyme  HMG CoA Reductase</vt:lpstr>
      <vt:lpstr>Phosphorylation  And  Dephosphorylation  Of  HMG CoA Reductase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Cholesterol Biosynthesis Regulated By Feed Back Inhibition</vt:lpstr>
      <vt:lpstr>PowerPoint Presentation</vt:lpstr>
      <vt:lpstr>Cholesterol Synthesis Transcription Control</vt:lpstr>
      <vt:lpstr>PowerPoint Presentation</vt:lpstr>
      <vt:lpstr>Competitive Inhibitors Of  Cholesterol Biosynthesis</vt:lpstr>
      <vt:lpstr>PowerPoint Presentation</vt:lpstr>
      <vt:lpstr>Drugs Lowering Cholesterol</vt:lpstr>
      <vt:lpstr>PowerPoint Presentation</vt:lpstr>
      <vt:lpstr>Effects Of “Statins” (HMG-CoA Reductase Inhibitors)</vt:lpstr>
      <vt:lpstr>PowerPoint Presentation</vt:lpstr>
      <vt:lpstr>Cholesterol Transport</vt:lpstr>
      <vt:lpstr>Lipoproteins Involved In Cholesterol Transport In Blood</vt:lpstr>
      <vt:lpstr>PowerPoint Presentation</vt:lpstr>
      <vt:lpstr>PowerPoint Presentation</vt:lpstr>
      <vt:lpstr>PowerPoint Presentation</vt:lpstr>
      <vt:lpstr>Cholesterol Esterification</vt:lpstr>
      <vt:lpstr>PowerPoint Presentation</vt:lpstr>
      <vt:lpstr>Cholesterol Esterification Enzymes</vt:lpstr>
      <vt:lpstr>Cholesterol Esterification</vt:lpstr>
      <vt:lpstr>PowerPoint Presentation</vt:lpstr>
      <vt:lpstr>PowerPoint Presentation</vt:lpstr>
      <vt:lpstr>PowerPoint Presentation</vt:lpstr>
      <vt:lpstr>Deficiency And Types Of LCAT By Mutations In LCAT Gene</vt:lpstr>
      <vt:lpstr>Functions Of Cholesterol</vt:lpstr>
      <vt:lpstr>Fates  of Cholesterol</vt:lpstr>
      <vt:lpstr>Fates Of Body Cholesterol</vt:lpstr>
      <vt:lpstr>PowerPoint Presentation</vt:lpstr>
      <vt:lpstr>PowerPoint Presentation</vt:lpstr>
      <vt:lpstr>PowerPoint Presentation</vt:lpstr>
      <vt:lpstr>Cholesterol Degradation and Excretion</vt:lpstr>
      <vt:lpstr>PowerPoint Presentation</vt:lpstr>
      <vt:lpstr>PowerPoint Presentation</vt:lpstr>
      <vt:lpstr>Bile Acids Formed From Cholesterol</vt:lpstr>
      <vt:lpstr>PowerPoint Presentation</vt:lpstr>
      <vt:lpstr>PowerPoint Presentation</vt:lpstr>
      <vt:lpstr>PowerPoint Presentation</vt:lpstr>
      <vt:lpstr>Balance Of Cholesterol Metabolism</vt:lpstr>
      <vt:lpstr>PowerPoint Presentation</vt:lpstr>
      <vt:lpstr>PowerPoint Presentation</vt:lpstr>
      <vt:lpstr>Bile Acids are Transformed  To  Bile Salts</vt:lpstr>
      <vt:lpstr>Role Of Bile Salts</vt:lpstr>
      <vt:lpstr>Efficiency OF Bile Salts Recycling</vt:lpstr>
      <vt:lpstr>Blood Cholesterol  And Its  Clinical Significance</vt:lpstr>
      <vt:lpstr>OPTIMAL CHOLESTEROL LEVELS</vt:lpstr>
      <vt:lpstr>Adult Normal Reference Ranges  Of Lipid Profile </vt:lpstr>
      <vt:lpstr>Remember</vt:lpstr>
      <vt:lpstr>Hypercholesterolemia Causes, Conditions And Consequences</vt:lpstr>
      <vt:lpstr>Hypercholesterolemia</vt:lpstr>
      <vt:lpstr>Classification of  Plasma Cholesterol Concentrations</vt:lpstr>
      <vt:lpstr>LDL Cholesterol  </vt:lpstr>
      <vt:lpstr>PowerPoint Presentation</vt:lpstr>
      <vt:lpstr>Types And Causes Of Hypercholesterolemia</vt:lpstr>
      <vt:lpstr>PowerPoint Presentation</vt:lpstr>
      <vt:lpstr>PowerPoint Presentation</vt:lpstr>
      <vt:lpstr>Clinical Conditions Of Hypercholesterolemia</vt:lpstr>
      <vt:lpstr>Inherited Hypercholesterolemia</vt:lpstr>
      <vt:lpstr>PowerPoint Presentation</vt:lpstr>
      <vt:lpstr>PowerPoint Presentation</vt:lpstr>
      <vt:lpstr>Consequences Of Hypercholesterolemia</vt:lpstr>
      <vt:lpstr>PowerPoint Presentation</vt:lpstr>
      <vt:lpstr>Consequences of High Cholesterol</vt:lpstr>
      <vt:lpstr>PowerPoint Presentation</vt:lpstr>
      <vt:lpstr>PowerPoint Presentation</vt:lpstr>
      <vt:lpstr>PowerPoint Presentation</vt:lpstr>
      <vt:lpstr>Consequences Of Hypercholesterolemia</vt:lpstr>
      <vt:lpstr>PowerPoint Presentation</vt:lpstr>
      <vt:lpstr>PowerPoint Presentation</vt:lpstr>
      <vt:lpstr>Signs And Symptoms Of Hypercholesterolemia</vt:lpstr>
      <vt:lpstr>PowerPoint Presentation</vt:lpstr>
      <vt:lpstr>MORTALITY  RELATED  DUE TO  HIGH CHOLESTEROL </vt:lpstr>
      <vt:lpstr>Trends Of Increased Cholesterol And  Death Rates</vt:lpstr>
      <vt:lpstr>PowerPoint Presentation</vt:lpstr>
      <vt:lpstr>PowerPoint Presentation</vt:lpstr>
      <vt:lpstr>CHOLESTEROL PROFILE  IMPROVEMENT STRATEGY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Effect Of Long Duration Of Drug Usage</vt:lpstr>
      <vt:lpstr>Hypocholesterolemia  Causes, Conditions And Consequences</vt:lpstr>
      <vt:lpstr>Hypocholesterolemia</vt:lpstr>
      <vt:lpstr>Causes Of Hypocholesterolemia</vt:lpstr>
      <vt:lpstr>Conditions Of Hypocholesterolemia Physiologically Cholesterol low in Children's</vt:lpstr>
      <vt:lpstr>PowerPoint Presentation</vt:lpstr>
      <vt:lpstr>Consequences Of Hypocholesterolemia</vt:lpstr>
      <vt:lpstr>PowerPoint Presentation</vt:lpstr>
      <vt:lpstr>PowerPoint Presentation</vt:lpstr>
      <vt:lpstr>Overview Of Cholesterol Metabolism</vt:lpstr>
      <vt:lpstr>Role of Transporters  ABCG5 (G5) and ABCG8 (G8)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Cholesterol Metabolism</dc:title>
  <dc:creator>AIIMS</dc:creator>
  <cp:lastModifiedBy>AIIMS</cp:lastModifiedBy>
  <cp:revision>107</cp:revision>
  <dcterms:created xsi:type="dcterms:W3CDTF">2006-08-16T00:00:00Z</dcterms:created>
  <dcterms:modified xsi:type="dcterms:W3CDTF">2019-02-28T04:34:13Z</dcterms:modified>
</cp:coreProperties>
</file>