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5"/>
  </p:notesMasterIdLst>
  <p:sldIdLst>
    <p:sldId id="544" r:id="rId2"/>
    <p:sldId id="257" r:id="rId3"/>
    <p:sldId id="258" r:id="rId4"/>
    <p:sldId id="517" r:id="rId5"/>
    <p:sldId id="518" r:id="rId6"/>
    <p:sldId id="259" r:id="rId7"/>
    <p:sldId id="260" r:id="rId8"/>
    <p:sldId id="261" r:id="rId9"/>
    <p:sldId id="264" r:id="rId10"/>
    <p:sldId id="265" r:id="rId11"/>
    <p:sldId id="266" r:id="rId12"/>
    <p:sldId id="532" r:id="rId13"/>
    <p:sldId id="545" r:id="rId14"/>
    <p:sldId id="267" r:id="rId15"/>
    <p:sldId id="268" r:id="rId16"/>
    <p:sldId id="269" r:id="rId17"/>
    <p:sldId id="273" r:id="rId18"/>
    <p:sldId id="525" r:id="rId19"/>
    <p:sldId id="274" r:id="rId20"/>
    <p:sldId id="275" r:id="rId21"/>
    <p:sldId id="276" r:id="rId22"/>
    <p:sldId id="277" r:id="rId23"/>
    <p:sldId id="278" r:id="rId24"/>
    <p:sldId id="534" r:id="rId25"/>
    <p:sldId id="546" r:id="rId26"/>
    <p:sldId id="519" r:id="rId27"/>
    <p:sldId id="520" r:id="rId28"/>
    <p:sldId id="521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535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301" r:id="rId51"/>
    <p:sldId id="536" r:id="rId52"/>
    <p:sldId id="537" r:id="rId53"/>
    <p:sldId id="303" r:id="rId54"/>
    <p:sldId id="305" r:id="rId55"/>
    <p:sldId id="306" r:id="rId56"/>
    <p:sldId id="307" r:id="rId57"/>
    <p:sldId id="526" r:id="rId58"/>
    <p:sldId id="524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523" r:id="rId68"/>
    <p:sldId id="522" r:id="rId69"/>
    <p:sldId id="529" r:id="rId70"/>
    <p:sldId id="530" r:id="rId71"/>
    <p:sldId id="527" r:id="rId72"/>
    <p:sldId id="319" r:id="rId73"/>
    <p:sldId id="320" r:id="rId74"/>
    <p:sldId id="321" r:id="rId75"/>
    <p:sldId id="528" r:id="rId76"/>
    <p:sldId id="322" r:id="rId77"/>
    <p:sldId id="323" r:id="rId78"/>
    <p:sldId id="325" r:id="rId79"/>
    <p:sldId id="539" r:id="rId80"/>
    <p:sldId id="538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6" r:id="rId136"/>
    <p:sldId id="542" r:id="rId137"/>
    <p:sldId id="543" r:id="rId138"/>
    <p:sldId id="387" r:id="rId139"/>
    <p:sldId id="388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541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540" r:id="rId204"/>
    <p:sldId id="453" r:id="rId205"/>
    <p:sldId id="454" r:id="rId206"/>
    <p:sldId id="455" r:id="rId207"/>
    <p:sldId id="456" r:id="rId208"/>
    <p:sldId id="457" r:id="rId209"/>
    <p:sldId id="458" r:id="rId210"/>
    <p:sldId id="459" r:id="rId211"/>
    <p:sldId id="460" r:id="rId212"/>
    <p:sldId id="461" r:id="rId213"/>
    <p:sldId id="462" r:id="rId214"/>
    <p:sldId id="463" r:id="rId215"/>
    <p:sldId id="464" r:id="rId216"/>
    <p:sldId id="465" r:id="rId217"/>
    <p:sldId id="466" r:id="rId218"/>
    <p:sldId id="467" r:id="rId219"/>
    <p:sldId id="468" r:id="rId220"/>
    <p:sldId id="469" r:id="rId221"/>
    <p:sldId id="470" r:id="rId222"/>
    <p:sldId id="471" r:id="rId223"/>
    <p:sldId id="472" r:id="rId224"/>
    <p:sldId id="549" r:id="rId225"/>
    <p:sldId id="550" r:id="rId226"/>
    <p:sldId id="551" r:id="rId227"/>
    <p:sldId id="473" r:id="rId228"/>
    <p:sldId id="474" r:id="rId229"/>
    <p:sldId id="475" r:id="rId230"/>
    <p:sldId id="476" r:id="rId231"/>
    <p:sldId id="477" r:id="rId232"/>
    <p:sldId id="478" r:id="rId233"/>
    <p:sldId id="479" r:id="rId234"/>
    <p:sldId id="480" r:id="rId235"/>
    <p:sldId id="481" r:id="rId236"/>
    <p:sldId id="482" r:id="rId237"/>
    <p:sldId id="483" r:id="rId238"/>
    <p:sldId id="484" r:id="rId239"/>
    <p:sldId id="485" r:id="rId240"/>
    <p:sldId id="486" r:id="rId241"/>
    <p:sldId id="487" r:id="rId242"/>
    <p:sldId id="488" r:id="rId243"/>
    <p:sldId id="489" r:id="rId244"/>
    <p:sldId id="490" r:id="rId245"/>
    <p:sldId id="491" r:id="rId246"/>
    <p:sldId id="492" r:id="rId247"/>
    <p:sldId id="493" r:id="rId248"/>
    <p:sldId id="494" r:id="rId249"/>
    <p:sldId id="495" r:id="rId250"/>
    <p:sldId id="496" r:id="rId251"/>
    <p:sldId id="497" r:id="rId252"/>
    <p:sldId id="498" r:id="rId253"/>
    <p:sldId id="533" r:id="rId254"/>
    <p:sldId id="499" r:id="rId255"/>
    <p:sldId id="500" r:id="rId256"/>
    <p:sldId id="501" r:id="rId257"/>
    <p:sldId id="502" r:id="rId258"/>
    <p:sldId id="503" r:id="rId259"/>
    <p:sldId id="504" r:id="rId260"/>
    <p:sldId id="505" r:id="rId261"/>
    <p:sldId id="506" r:id="rId262"/>
    <p:sldId id="507" r:id="rId263"/>
    <p:sldId id="508" r:id="rId264"/>
    <p:sldId id="509" r:id="rId265"/>
    <p:sldId id="510" r:id="rId266"/>
    <p:sldId id="511" r:id="rId267"/>
    <p:sldId id="512" r:id="rId268"/>
    <p:sldId id="513" r:id="rId269"/>
    <p:sldId id="514" r:id="rId270"/>
    <p:sldId id="515" r:id="rId271"/>
    <p:sldId id="516" r:id="rId272"/>
    <p:sldId id="547" r:id="rId273"/>
    <p:sldId id="548" r:id="rId2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presProps" Target="presProps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viewProps" Target="view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theme" Target="theme/theme1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67098-FF9D-48D8-B07F-05C588CD784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E009D-98B7-4738-AF1F-4EF5197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5928F73-6C2F-458E-839C-C8C5CAEF7C4B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1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8C017-7C48-4564-A5B0-6411A0A459E7}" type="slidenum">
              <a:rPr lang="ru-RU"/>
              <a:pPr/>
              <a:t>98</a:t>
            </a:fld>
            <a:endParaRPr lang="ru-RU"/>
          </a:p>
        </p:txBody>
      </p:sp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335D79B-51BE-4CF8-BE7C-FC5B80B207EA}" type="slidenum">
              <a:rPr lang="en-US" altLang="en-US" sz="1200">
                <a:latin typeface="Arial" charset="0"/>
              </a:rPr>
              <a:pPr algn="r"/>
              <a:t>98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5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D0FAE-53BC-4809-97D7-BCEDE3FBC744}" type="slidenum">
              <a:rPr lang="ru-RU"/>
              <a:pPr/>
              <a:t>104</a:t>
            </a:fld>
            <a:endParaRPr lang="ru-RU"/>
          </a:p>
        </p:txBody>
      </p:sp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9057405-4831-4CA5-A75A-F070BFA0CBE2}" type="slidenum">
              <a:rPr lang="en-US" altLang="en-US" sz="1200">
                <a:latin typeface="Arial" charset="0"/>
              </a:rPr>
              <a:pPr algn="r"/>
              <a:t>104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76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P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AAD184-BC84-4564-93C4-8FF2A87CEC8F}" type="slidenum">
              <a:rPr lang="en-P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PH" smtClean="0"/>
          </a:p>
        </p:txBody>
      </p:sp>
    </p:spTree>
    <p:extLst>
      <p:ext uri="{BB962C8B-B14F-4D97-AF65-F5344CB8AC3E}">
        <p14:creationId xmlns:p14="http://schemas.microsoft.com/office/powerpoint/2010/main" val="383351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6C653-A0CA-43E4-A1A5-B99019304287}" type="slidenum">
              <a:rPr lang="ru-RU"/>
              <a:pPr/>
              <a:t>113</a:t>
            </a:fld>
            <a:endParaRPr lang="ru-RU"/>
          </a:p>
        </p:txBody>
      </p:sp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F2FB7C4-7698-4EA6-BBA3-26237EBB8DF0}" type="slidenum">
              <a:rPr lang="en-US" altLang="en-US" sz="1200">
                <a:latin typeface="Arial" charset="0"/>
              </a:rPr>
              <a:pPr algn="r"/>
              <a:t>113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6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PH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315BC-4AEA-40AA-A56B-CC2A3C591CBA}" type="slidenum">
              <a:rPr lang="en-P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en-PH" smtClean="0"/>
          </a:p>
        </p:txBody>
      </p:sp>
    </p:spTree>
    <p:extLst>
      <p:ext uri="{BB962C8B-B14F-4D97-AF65-F5344CB8AC3E}">
        <p14:creationId xmlns:p14="http://schemas.microsoft.com/office/powerpoint/2010/main" val="137372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A35E8B6-480C-4604-B4E9-02279C2C599F}" type="slidenum">
              <a:rPr lang="en-US" sz="1200"/>
              <a:pPr/>
              <a:t>128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0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4056C07-5D8C-4D12-A84D-5805BB68A00D}" type="slidenum">
              <a:rPr lang="en-US" sz="1200"/>
              <a:pPr/>
              <a:t>136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6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79D7B9EB-921D-40C0-B9AE-5A1F59F06784}" type="slidenum">
              <a:rPr lang="en-US" sz="1200"/>
              <a:pPr/>
              <a:t>137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37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FFBFAD8-3F43-4C33-A23E-9ADE570ADACA}" type="slidenum">
              <a:rPr lang="en-US" sz="1200"/>
              <a:pPr/>
              <a:t>142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97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E2FF852-D7E8-4318-9846-3E56198C785A}" type="slidenum">
              <a:rPr lang="en-US" sz="1200"/>
              <a:pPr/>
              <a:t>146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1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F570A-EFA9-45B4-A838-67B7ABF81B02}" type="slidenum">
              <a:rPr lang="en-PH" smtClean="0"/>
              <a:pPr>
                <a:defRPr/>
              </a:pPr>
              <a:t>55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356154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5207D19D-F72F-4961-8440-5A4DDA8E025B}" type="slidenum">
              <a:rPr lang="en-US" sz="1200"/>
              <a:pPr/>
              <a:t>149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6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C9425CF-8394-4FAE-9EEC-11AB1A1D7B59}" type="slidenum">
              <a:rPr lang="en-US" sz="1200"/>
              <a:pPr/>
              <a:t>152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40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44F9F24-43ED-445F-8597-261D77D431D4}" type="slidenum">
              <a:rPr lang="en-US" sz="1200"/>
              <a:pPr/>
              <a:t>154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94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1B4D23A-1278-497E-9235-1E69F8F7398A}" type="slidenum">
              <a:rPr lang="en-US" sz="1200"/>
              <a:pPr/>
              <a:t>155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10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2793585-B292-40F9-A7C2-B0573B0344FE}" type="slidenum">
              <a:rPr lang="en-US" sz="1200"/>
              <a:pPr/>
              <a:t>157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76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A192665-4826-4BE3-AA9E-4E8FDAE76FE0}" type="slidenum">
              <a:rPr lang="en-US" sz="1200"/>
              <a:pPr/>
              <a:t>160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5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C772A-14A6-4501-A19F-F70680C5A437}" type="slidenum">
              <a:rPr lang="ru-RU"/>
              <a:pPr/>
              <a:t>161</a:t>
            </a:fld>
            <a:endParaRPr lang="ru-RU"/>
          </a:p>
        </p:txBody>
      </p:sp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59C8A40-4995-4071-AA08-2DB939831D21}" type="slidenum">
              <a:rPr lang="en-US" altLang="en-US" sz="1200">
                <a:latin typeface="Arial" charset="0"/>
              </a:rPr>
              <a:pPr algn="r"/>
              <a:t>161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29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D715FF3-83A0-48F2-BA86-863017F1D3DE}" type="slidenum">
              <a:rPr lang="en-US" sz="1200"/>
              <a:pPr/>
              <a:t>162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7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7363D-104A-4EF1-8F39-2BF52B092381}" type="slidenum">
              <a:rPr lang="ru-RU"/>
              <a:pPr/>
              <a:t>180</a:t>
            </a:fld>
            <a:endParaRPr lang="ru-RU"/>
          </a:p>
        </p:txBody>
      </p:sp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9628A9A-51E0-4C18-A272-2FAEAD86E4A7}" type="slidenum">
              <a:rPr lang="en-US" altLang="en-US" sz="1200">
                <a:latin typeface="Arial" charset="0"/>
              </a:rPr>
              <a:pPr algn="r"/>
              <a:t>180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53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CCD66-19FF-4FB4-B7D7-24252CD5458F}" type="slidenum">
              <a:rPr lang="ru-RU"/>
              <a:pPr/>
              <a:t>182</a:t>
            </a:fld>
            <a:endParaRPr lang="ru-RU"/>
          </a:p>
        </p:txBody>
      </p:sp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2E28634-37FE-4479-9D88-330DB74F6155}" type="slidenum">
              <a:rPr lang="en-US" altLang="en-US" sz="1200">
                <a:latin typeface="Arial" charset="0"/>
              </a:rPr>
              <a:pPr algn="r"/>
              <a:t>182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6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10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9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E801A-C7E0-428A-88AD-1ED5F8F715CF}" type="slidenum">
              <a:rPr lang="ru-RU"/>
              <a:pPr/>
              <a:t>184</a:t>
            </a:fld>
            <a:endParaRPr lang="ru-RU"/>
          </a:p>
        </p:txBody>
      </p:sp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DF932CE-0254-425B-B4FC-7CE4F2747AAE}" type="slidenum">
              <a:rPr lang="en-US" altLang="en-US" sz="1200">
                <a:latin typeface="Arial" charset="0"/>
              </a:rPr>
              <a:pPr algn="r"/>
              <a:t>184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63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B2F64-30D3-46E7-9E1A-6F47327BC64D}" type="slidenum">
              <a:rPr lang="ru-RU"/>
              <a:pPr/>
              <a:t>186</a:t>
            </a:fld>
            <a:endParaRPr lang="ru-RU"/>
          </a:p>
        </p:txBody>
      </p:sp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D34AC12-7B1A-48CC-AD65-FE96F38C42D6}" type="slidenum">
              <a:rPr lang="en-US" altLang="en-US" sz="1200">
                <a:latin typeface="Arial" charset="0"/>
              </a:rPr>
              <a:pPr algn="r"/>
              <a:t>186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30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E82DF-3E0F-4C2E-A9C0-66B57FDE6B1D}" type="slidenum">
              <a:rPr lang="ru-RU"/>
              <a:pPr/>
              <a:t>188</a:t>
            </a:fld>
            <a:endParaRPr lang="ru-RU"/>
          </a:p>
        </p:txBody>
      </p:sp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ACA86FC-721A-4117-8654-8F75F6E7497C}" type="slidenum">
              <a:rPr lang="en-US" altLang="en-US" sz="1200">
                <a:latin typeface="Arial" charset="0"/>
              </a:rPr>
              <a:pPr algn="r"/>
              <a:t>188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04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C772A-14A6-4501-A19F-F70680C5A437}" type="slidenum">
              <a:rPr lang="ru-RU"/>
              <a:pPr/>
              <a:t>190</a:t>
            </a:fld>
            <a:endParaRPr lang="ru-RU"/>
          </a:p>
        </p:txBody>
      </p:sp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59C8A40-4995-4071-AA08-2DB939831D21}" type="slidenum">
              <a:rPr lang="en-US" altLang="en-US" sz="1200">
                <a:latin typeface="Arial" charset="0"/>
              </a:rPr>
              <a:pPr algn="r"/>
              <a:t>190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818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FB4E1-E5AE-4352-AFB4-66DAA976910C}" type="slidenum">
              <a:rPr lang="ru-RU"/>
              <a:pPr/>
              <a:t>192</a:t>
            </a:fld>
            <a:endParaRPr lang="ru-RU"/>
          </a:p>
        </p:txBody>
      </p:sp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60E4129-6653-4F52-95DE-19C5380067DA}" type="slidenum">
              <a:rPr lang="en-US" altLang="en-US" sz="1200">
                <a:latin typeface="Arial" charset="0"/>
              </a:rPr>
              <a:pPr algn="r"/>
              <a:t>192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49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5823E-AEB5-4452-99B4-74301A9037E4}" type="slidenum">
              <a:rPr lang="ru-RU"/>
              <a:pPr/>
              <a:t>217</a:t>
            </a:fld>
            <a:endParaRPr lang="ru-RU"/>
          </a:p>
        </p:txBody>
      </p:sp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97CFD0D-A5F2-4CF3-80A9-B4E4D0C9D0E6}" type="slidenum">
              <a:rPr lang="en-US" altLang="en-US" sz="1200">
                <a:latin typeface="Arial" charset="0"/>
              </a:rPr>
              <a:pPr algn="r"/>
              <a:t>217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17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366C30D-E035-4F66-BBD3-4D5069166DDE}" type="slidenum">
              <a:rPr lang="en-US" sz="1200"/>
              <a:pPr/>
              <a:t>220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72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D0D27A1-A909-40F8-BD3F-2AB45D0C0CD9}" type="slidenum">
              <a:rPr lang="en-US" sz="1200"/>
              <a:pPr/>
              <a:t>221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24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56F814A4-53F2-4C67-84E7-819FAEB487E7}" type="slidenum">
              <a:rPr lang="en-US" sz="1200"/>
              <a:pPr/>
              <a:t>229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423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03DB85A-CBD3-4F6A-A06C-66D82D09D09F}" type="slidenum">
              <a:rPr lang="en-US" sz="1200"/>
              <a:pPr/>
              <a:t>244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6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5BE82-A932-411B-9A27-3140C168D3BB}" type="slidenum">
              <a:rPr lang="ru-RU"/>
              <a:pPr/>
              <a:t>66</a:t>
            </a:fld>
            <a:endParaRPr lang="ru-RU"/>
          </a:p>
        </p:txBody>
      </p:sp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C1E38E-CE26-4A00-8AD1-1E00A84DA502}" type="slidenum">
              <a:rPr lang="en-US" altLang="en-US" sz="1200">
                <a:latin typeface="Arial" charset="0"/>
              </a:rPr>
              <a:pPr algn="r"/>
              <a:t>66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74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3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3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663FEAB-C378-46CD-97F6-1A39B52B12E8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7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D02E2-B968-41D2-90E0-DDC99870BC09}" type="slidenum">
              <a:rPr lang="en-PH" smtClean="0"/>
              <a:pPr>
                <a:defRPr/>
              </a:pPr>
              <a:t>73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5998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85CA6-7DEB-43BA-85BB-5C330D20EA3A}" type="slidenum">
              <a:rPr lang="ru-RU"/>
              <a:pPr/>
              <a:t>78</a:t>
            </a:fld>
            <a:endParaRPr lang="ru-RU"/>
          </a:p>
        </p:txBody>
      </p:sp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457F03E-5619-45F5-995D-E149BA9DC88E}" type="slidenum">
              <a:rPr lang="en-US" altLang="en-US" sz="1200">
                <a:latin typeface="Arial" charset="0"/>
              </a:rPr>
              <a:pPr algn="r"/>
              <a:t>78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5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B1ADB-4B8E-4F1A-AED0-7237DCA9B760}" type="slidenum">
              <a:rPr lang="en-PH" smtClean="0"/>
              <a:pPr>
                <a:defRPr/>
              </a:pPr>
              <a:t>85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6079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7424C442-55CA-4ABD-AE62-BCEF84498922}" type="slidenum">
              <a:rPr lang="en-US" sz="1200"/>
              <a:pPr/>
              <a:t>89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9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D8DC0A-7B8B-458D-B81A-13EAF7B8B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0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9EFC8D-7023-4E09-BD79-9BFCAEE8A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w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w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4.bin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w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6.w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8.wm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3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1.w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4.wmf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5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/>
              <a:t>Lipogenesis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Site Of Lipogenesis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Predominant </a:t>
            </a:r>
            <a:r>
              <a:rPr lang="en-US" sz="6600" b="1" dirty="0"/>
              <a:t>site </a:t>
            </a:r>
            <a:r>
              <a:rPr lang="en-US" sz="6600" dirty="0"/>
              <a:t>for Lipogenesis</a:t>
            </a:r>
            <a:endParaRPr lang="en-US" sz="6600" b="1" dirty="0" smtClean="0">
              <a:solidFill>
                <a:srgbClr val="C00000"/>
              </a:solidFill>
            </a:endParaRPr>
          </a:p>
          <a:p>
            <a:r>
              <a:rPr lang="en-US" sz="6600" b="1" dirty="0" smtClean="0">
                <a:solidFill>
                  <a:srgbClr val="C00000"/>
                </a:solidFill>
              </a:rPr>
              <a:t>Liver</a:t>
            </a:r>
            <a:r>
              <a:rPr lang="en-US" sz="6600" dirty="0" smtClean="0"/>
              <a:t> </a:t>
            </a:r>
            <a:r>
              <a:rPr lang="en-US" sz="6600" b="1" dirty="0" smtClean="0">
                <a:solidFill>
                  <a:srgbClr val="C00000"/>
                </a:solidFill>
              </a:rPr>
              <a:t>Cytoplasm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224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0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257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Mitochondrial </a:t>
            </a:r>
            <a:r>
              <a:rPr lang="en-US" sz="4800" b="1" dirty="0" smtClean="0"/>
              <a:t>Acetyl CoA</a:t>
            </a:r>
            <a:r>
              <a:rPr lang="en-US" sz="4800" dirty="0" smtClean="0"/>
              <a:t> is </a:t>
            </a:r>
            <a:r>
              <a:rPr lang="en-US" sz="4800" b="1" dirty="0" smtClean="0">
                <a:solidFill>
                  <a:srgbClr val="C00000"/>
                </a:solidFill>
              </a:rPr>
              <a:t>impermeable</a:t>
            </a:r>
            <a:r>
              <a:rPr lang="en-US" sz="4800" dirty="0" smtClean="0"/>
              <a:t> due to the </a:t>
            </a:r>
            <a:r>
              <a:rPr lang="en-US" sz="4800" b="1" dirty="0" smtClean="0"/>
              <a:t>complex CoA 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Impermeable Acetyl CoA is transformed to </a:t>
            </a:r>
            <a:r>
              <a:rPr lang="en-US" sz="4800" b="1" dirty="0" smtClean="0">
                <a:solidFill>
                  <a:srgbClr val="C00000"/>
                </a:solidFill>
              </a:rPr>
              <a:t>permeable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b="1" dirty="0" smtClean="0"/>
              <a:t>Citrate </a:t>
            </a:r>
            <a:r>
              <a:rPr lang="en-US" sz="4800" dirty="0" smtClean="0"/>
              <a:t>by </a:t>
            </a:r>
            <a:r>
              <a:rPr lang="en-US" sz="4800" b="1" dirty="0" smtClean="0"/>
              <a:t>Citrate Synthase.</a:t>
            </a:r>
          </a:p>
        </p:txBody>
      </p:sp>
    </p:spTree>
    <p:extLst>
      <p:ext uri="{BB962C8B-B14F-4D97-AF65-F5344CB8AC3E}">
        <p14:creationId xmlns:p14="http://schemas.microsoft.com/office/powerpoint/2010/main" val="62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>
            <a:noAutofit/>
          </a:bodyPr>
          <a:lstStyle/>
          <a:p>
            <a:r>
              <a:rPr lang="en-US" sz="5400" dirty="0"/>
              <a:t>Citrate is translocated </a:t>
            </a:r>
            <a:r>
              <a:rPr lang="en-US" sz="5400" dirty="0" smtClean="0"/>
              <a:t>out in cytosol</a:t>
            </a:r>
            <a:r>
              <a:rPr lang="en-US" sz="5400" dirty="0"/>
              <a:t>.</a:t>
            </a:r>
          </a:p>
          <a:p>
            <a:r>
              <a:rPr lang="en-US" sz="5400" dirty="0"/>
              <a:t>Citrate in cytosol is cleaved by </a:t>
            </a:r>
            <a:r>
              <a:rPr lang="en-US" sz="5400" b="1" dirty="0"/>
              <a:t>Citrate Lyase </a:t>
            </a:r>
            <a:r>
              <a:rPr lang="en-US" sz="5400" dirty="0"/>
              <a:t>to </a:t>
            </a:r>
            <a:r>
              <a:rPr lang="en-US" sz="5400" b="1" dirty="0">
                <a:solidFill>
                  <a:srgbClr val="C00000"/>
                </a:solidFill>
              </a:rPr>
              <a:t>liberate Acetyl-CoA in cytosol.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540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Significance Of Citrate Malate Pyruvate Shuttle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48" y="1524000"/>
            <a:ext cx="9116704" cy="49530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4800" b="1" dirty="0" smtClean="0">
                <a:solidFill>
                  <a:srgbClr val="C00000"/>
                </a:solidFill>
              </a:rPr>
              <a:t>Citrate-Malate-Pyruvate shuttle during </a:t>
            </a:r>
            <a:r>
              <a:rPr lang="en-US" sz="4800" b="1" dirty="0"/>
              <a:t>De novo Fatty acid biosynthesis : </a:t>
            </a:r>
            <a:endParaRPr lang="en-US" sz="4800" b="1" dirty="0" smtClean="0"/>
          </a:p>
          <a:p>
            <a:pPr marL="708660" lvl="1" indent="-342900">
              <a:buFontTx/>
              <a:buChar char="•"/>
            </a:pPr>
            <a:r>
              <a:rPr lang="en-US" sz="4600" b="1" dirty="0" smtClean="0">
                <a:solidFill>
                  <a:srgbClr val="0070C0"/>
                </a:solidFill>
              </a:rPr>
              <a:t>Translocate Acetyl CoA to cytosol </a:t>
            </a:r>
          </a:p>
          <a:p>
            <a:pPr marL="708660" lvl="1" indent="-342900">
              <a:buFontTx/>
              <a:buChar char="•"/>
            </a:pPr>
            <a:r>
              <a:rPr lang="en-US" sz="4600" b="1" dirty="0" smtClean="0">
                <a:solidFill>
                  <a:srgbClr val="0070C0"/>
                </a:solidFill>
              </a:rPr>
              <a:t>Provides reducing equivalents NADPH+H+ </a:t>
            </a:r>
            <a:endParaRPr lang="en-US" sz="4800" b="1" dirty="0" smtClean="0"/>
          </a:p>
          <a:p>
            <a:pPr marL="0" indent="0">
              <a:buNone/>
            </a:pPr>
            <a:endParaRPr lang="en-US" sz="4800" dirty="0" smtClean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7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87630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Acetyl CoA </a:t>
            </a:r>
            <a:r>
              <a:rPr lang="en-US" altLang="en-US" sz="4400" dirty="0">
                <a:latin typeface="+mj-lt"/>
              </a:rPr>
              <a:t>from 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catabolism of </a:t>
            </a:r>
            <a:r>
              <a:rPr lang="en-US" altLang="en-US" sz="4400" b="1" dirty="0" smtClean="0">
                <a:solidFill>
                  <a:srgbClr val="C00000"/>
                </a:solidFill>
                <a:latin typeface="+mj-lt"/>
              </a:rPr>
              <a:t>Carbohydrates 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and </a:t>
            </a:r>
            <a:r>
              <a:rPr lang="en-US" altLang="en-US" sz="4400" b="1" dirty="0" smtClean="0">
                <a:solidFill>
                  <a:srgbClr val="C00000"/>
                </a:solidFill>
                <a:latin typeface="+mj-lt"/>
              </a:rPr>
              <a:t>Amino 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acids </a:t>
            </a:r>
            <a:r>
              <a:rPr lang="en-US" altLang="en-US" sz="4400" dirty="0">
                <a:latin typeface="+mj-lt"/>
              </a:rPr>
              <a:t>is </a:t>
            </a:r>
            <a:r>
              <a:rPr lang="en-US" altLang="en-US" sz="4400" b="1" dirty="0">
                <a:latin typeface="+mj-lt"/>
              </a:rPr>
              <a:t>exported from </a:t>
            </a:r>
            <a:r>
              <a:rPr lang="en-US" altLang="en-US" sz="4400" b="1" dirty="0" smtClean="0">
                <a:latin typeface="+mj-lt"/>
              </a:rPr>
              <a:t>Mitochondria </a:t>
            </a:r>
            <a:r>
              <a:rPr lang="en-US" altLang="en-US" sz="4400" dirty="0">
                <a:latin typeface="+mj-lt"/>
              </a:rPr>
              <a:t>via the 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US" altLang="en-US" sz="4400" b="1" dirty="0" smtClean="0">
                <a:solidFill>
                  <a:srgbClr val="C00000"/>
                </a:solidFill>
                <a:latin typeface="+mj-lt"/>
              </a:rPr>
              <a:t>itrate 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transport system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b="1" dirty="0" smtClean="0">
                <a:latin typeface="+mj-lt"/>
              </a:rPr>
              <a:t>2 ATPs are required during work of this system.</a:t>
            </a:r>
            <a:endParaRPr lang="en-US" alt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7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816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I</a:t>
            </a:r>
            <a:r>
              <a:rPr lang="en-US" sz="6000" dirty="0" smtClean="0">
                <a:solidFill>
                  <a:srgbClr val="C00000"/>
                </a:solidFill>
              </a:rPr>
              <a:t>mpermeable</a:t>
            </a:r>
            <a:r>
              <a:rPr lang="en-US" sz="6000" dirty="0" smtClean="0"/>
              <a:t> </a:t>
            </a:r>
            <a:r>
              <a:rPr lang="en-US" sz="6000" b="1" dirty="0" smtClean="0"/>
              <a:t>Acetyl-CoA </a:t>
            </a:r>
            <a:r>
              <a:rPr lang="en-US" sz="6000" dirty="0" smtClean="0"/>
              <a:t>is translocated out</a:t>
            </a:r>
          </a:p>
          <a:p>
            <a:pPr>
              <a:buNone/>
            </a:pPr>
            <a:r>
              <a:rPr lang="en-US" sz="6000" dirty="0" smtClean="0"/>
              <a:t> </a:t>
            </a:r>
          </a:p>
          <a:p>
            <a:r>
              <a:rPr lang="en-US" sz="6000" b="1" dirty="0" smtClean="0"/>
              <a:t>From Mitochondrial Matrix into Cytosol </a:t>
            </a:r>
            <a:r>
              <a:rPr lang="en-US" sz="6000" dirty="0" smtClean="0"/>
              <a:t>in the form of </a:t>
            </a:r>
            <a:r>
              <a:rPr lang="en-US" sz="6000" b="1" dirty="0" smtClean="0"/>
              <a:t>permeable </a:t>
            </a:r>
            <a:r>
              <a:rPr lang="en-US" sz="6000" b="1" dirty="0" smtClean="0">
                <a:solidFill>
                  <a:srgbClr val="C00000"/>
                </a:solidFill>
              </a:rPr>
              <a:t>Citrate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13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PH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PH" sz="4800" b="1" dirty="0" smtClean="0"/>
              <a:t>Acetyl-CoA</a:t>
            </a:r>
            <a:r>
              <a:rPr lang="en-PH" sz="4800" dirty="0" smtClean="0"/>
              <a:t>(impermeable) </a:t>
            </a:r>
            <a:r>
              <a:rPr lang="en-PH" sz="4800" dirty="0"/>
              <a:t>produced in the </a:t>
            </a:r>
            <a:r>
              <a:rPr lang="en-PH" sz="4800" b="1" dirty="0" smtClean="0">
                <a:solidFill>
                  <a:srgbClr val="C00000"/>
                </a:solidFill>
              </a:rPr>
              <a:t>Mitochondria</a:t>
            </a:r>
            <a:r>
              <a:rPr lang="en-PH" sz="4800" dirty="0" smtClean="0"/>
              <a:t> </a:t>
            </a:r>
            <a:r>
              <a:rPr lang="en-PH" sz="4800" dirty="0"/>
              <a:t>is condensed with </a:t>
            </a:r>
            <a:r>
              <a:rPr lang="en-PH" sz="4800" b="1" dirty="0" smtClean="0"/>
              <a:t>Oxaloacetate</a:t>
            </a:r>
            <a:r>
              <a:rPr lang="en-PH" sz="4800" dirty="0" smtClean="0"/>
              <a:t> </a:t>
            </a:r>
            <a:r>
              <a:rPr lang="en-PH" sz="4800" dirty="0"/>
              <a:t>to form </a:t>
            </a:r>
            <a:r>
              <a:rPr lang="en-PH" sz="4800" b="1" dirty="0" smtClean="0">
                <a:solidFill>
                  <a:srgbClr val="C00000"/>
                </a:solidFill>
              </a:rPr>
              <a:t>Citrate</a:t>
            </a:r>
            <a:r>
              <a:rPr lang="en-PH" sz="4800" dirty="0" smtClean="0">
                <a:solidFill>
                  <a:srgbClr val="7030A0"/>
                </a:solidFill>
              </a:rPr>
              <a:t>(permeable)</a:t>
            </a:r>
            <a:r>
              <a:rPr lang="en-PH" sz="4800" dirty="0" smtClean="0"/>
              <a:t> by </a:t>
            </a:r>
            <a:r>
              <a:rPr lang="en-PH" sz="4800" b="1" dirty="0" smtClean="0">
                <a:solidFill>
                  <a:srgbClr val="C00000"/>
                </a:solidFill>
              </a:rPr>
              <a:t>Citrate Synthase</a:t>
            </a:r>
            <a:r>
              <a:rPr lang="en-PH" sz="4800" b="1" dirty="0" smtClean="0"/>
              <a:t>. 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PH" sz="3600" b="1" dirty="0" smtClean="0"/>
          </a:p>
          <a:p>
            <a:pPr eaLnBrk="1" hangingPunct="1">
              <a:buNone/>
            </a:pPr>
            <a:endParaRPr lang="en-PH" sz="3600" dirty="0" smtClean="0"/>
          </a:p>
        </p:txBody>
      </p:sp>
    </p:spTree>
    <p:extLst>
      <p:ext uri="{BB962C8B-B14F-4D97-AF65-F5344CB8AC3E}">
        <p14:creationId xmlns:p14="http://schemas.microsoft.com/office/powerpoint/2010/main" val="281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486400"/>
          </a:xfrm>
        </p:spPr>
        <p:txBody>
          <a:bodyPr>
            <a:normAutofit lnSpcReduction="10000"/>
          </a:bodyPr>
          <a:lstStyle/>
          <a:p>
            <a:pPr marL="685800" lvl="1" indent="-685800"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PH" sz="4800" b="1" dirty="0" smtClean="0">
                <a:solidFill>
                  <a:srgbClr val="C00000"/>
                </a:solidFill>
              </a:rPr>
              <a:t>Permeable Citrate</a:t>
            </a:r>
            <a:r>
              <a:rPr lang="en-PH" sz="4800" dirty="0" smtClean="0">
                <a:solidFill>
                  <a:srgbClr val="C00000"/>
                </a:solidFill>
              </a:rPr>
              <a:t> </a:t>
            </a:r>
            <a:r>
              <a:rPr lang="en-PH" sz="4800" dirty="0" smtClean="0"/>
              <a:t>is then transported out into </a:t>
            </a:r>
            <a:r>
              <a:rPr lang="en-PH" sz="4800" b="1" dirty="0" smtClean="0">
                <a:solidFill>
                  <a:srgbClr val="C00000"/>
                </a:solidFill>
              </a:rPr>
              <a:t>Cytosol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PH" sz="4800" b="1" dirty="0" smtClean="0">
                <a:solidFill>
                  <a:srgbClr val="C00000"/>
                </a:solidFill>
              </a:rPr>
              <a:t> </a:t>
            </a:r>
          </a:p>
          <a:p>
            <a:pPr marL="685800" lvl="1" indent="-685800"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PH" sz="4800" b="1" dirty="0"/>
              <a:t>Citrate </a:t>
            </a:r>
            <a:r>
              <a:rPr lang="en-PH" sz="4800" b="1" dirty="0" smtClean="0"/>
              <a:t>Lyase  in Cytosol act upon </a:t>
            </a:r>
            <a:r>
              <a:rPr lang="en-PH" sz="4800" b="1" dirty="0" smtClean="0">
                <a:solidFill>
                  <a:srgbClr val="C00000"/>
                </a:solidFill>
              </a:rPr>
              <a:t>Citrate</a:t>
            </a:r>
            <a:r>
              <a:rPr lang="en-PH" sz="4800" b="1" dirty="0" smtClean="0"/>
              <a:t> to regenerate</a:t>
            </a:r>
            <a:r>
              <a:rPr lang="en-PH" sz="4800" dirty="0" smtClean="0"/>
              <a:t> </a:t>
            </a:r>
            <a:r>
              <a:rPr lang="en-PH" sz="4800" b="1" dirty="0" smtClean="0"/>
              <a:t>Acetyl-CoA</a:t>
            </a:r>
            <a:r>
              <a:rPr lang="en-PH" sz="4800" dirty="0" smtClean="0"/>
              <a:t> and </a:t>
            </a:r>
            <a:r>
              <a:rPr lang="en-PH" sz="4800" b="1" dirty="0" smtClean="0"/>
              <a:t>Oxaloacetate</a:t>
            </a:r>
            <a:r>
              <a:rPr lang="en-PH" sz="4800" dirty="0" smtClean="0"/>
              <a:t> with consumption of </a:t>
            </a:r>
            <a:r>
              <a:rPr lang="en-PH" sz="4800" b="1" dirty="0" smtClean="0">
                <a:solidFill>
                  <a:srgbClr val="C00000"/>
                </a:solidFill>
              </a:rPr>
              <a:t>ATP</a:t>
            </a:r>
            <a:endParaRPr lang="en-PH" sz="4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US" sz="6600" b="1" dirty="0" smtClean="0"/>
              <a:t>Most </a:t>
            </a:r>
            <a:r>
              <a:rPr lang="en-US" sz="6600" b="1" dirty="0"/>
              <a:t>A</a:t>
            </a:r>
            <a:r>
              <a:rPr lang="en-US" sz="6600" b="1" dirty="0" smtClean="0"/>
              <a:t>cetyl-CoA  </a:t>
            </a:r>
            <a:r>
              <a:rPr lang="en-US" sz="6600" b="1" dirty="0"/>
              <a:t>used </a:t>
            </a:r>
            <a:r>
              <a:rPr lang="en-US" sz="6600" b="1" dirty="0" smtClean="0"/>
              <a:t>for FA synthesis comes </a:t>
            </a:r>
            <a:r>
              <a:rPr lang="en-US" sz="6600" b="1" dirty="0"/>
              <a:t>from  </a:t>
            </a:r>
            <a:r>
              <a:rPr lang="en-US" sz="6600" b="1" dirty="0" smtClean="0"/>
              <a:t>Mitochondria.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908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Stage 2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Carboxylation </a:t>
            </a:r>
            <a:r>
              <a:rPr lang="en-US" sz="5400" b="1" dirty="0">
                <a:solidFill>
                  <a:srgbClr val="C00000"/>
                </a:solidFill>
              </a:rPr>
              <a:t>of 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Acetyl-CoA </a:t>
            </a:r>
            <a:r>
              <a:rPr lang="en-US" sz="5400" b="1" dirty="0">
                <a:solidFill>
                  <a:srgbClr val="C00000"/>
                </a:solidFill>
              </a:rPr>
              <a:t>to </a:t>
            </a:r>
            <a:r>
              <a:rPr lang="en-US" sz="5400" b="1" dirty="0" smtClean="0">
                <a:solidFill>
                  <a:srgbClr val="C00000"/>
                </a:solidFill>
              </a:rPr>
              <a:t>Malonyl-CoA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In Cytosol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48768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Other  </a:t>
            </a:r>
            <a:r>
              <a:rPr lang="en-US" sz="6600" b="1" dirty="0">
                <a:solidFill>
                  <a:srgbClr val="C00000"/>
                </a:solidFill>
              </a:rPr>
              <a:t>tissues  for </a:t>
            </a:r>
            <a:r>
              <a:rPr lang="en-US" sz="6600" b="1" dirty="0" smtClean="0">
                <a:solidFill>
                  <a:srgbClr val="C00000"/>
                </a:solidFill>
              </a:rPr>
              <a:t>Lipogenesis</a:t>
            </a:r>
            <a:endParaRPr lang="en-US" sz="6600" b="1" dirty="0" smtClean="0"/>
          </a:p>
          <a:p>
            <a:pPr lvl="1"/>
            <a:r>
              <a:rPr lang="en-US" sz="6200" b="1" dirty="0" smtClean="0"/>
              <a:t>Intestine</a:t>
            </a:r>
          </a:p>
          <a:p>
            <a:pPr lvl="1"/>
            <a:r>
              <a:rPr lang="en-US" sz="6200" b="1" dirty="0" smtClean="0"/>
              <a:t>Mammary glands</a:t>
            </a:r>
            <a:endParaRPr lang="en-US" sz="6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Fatty Acid Biosynthesis Initial </a:t>
            </a:r>
            <a:r>
              <a:rPr lang="en-US" sz="3600" b="1" dirty="0">
                <a:solidFill>
                  <a:srgbClr val="0070C0"/>
                </a:solidFill>
              </a:rPr>
              <a:t>Controlling Step </a:t>
            </a:r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5400" b="1" dirty="0"/>
              <a:t>Carboxylation </a:t>
            </a:r>
            <a:r>
              <a:rPr lang="en-US" sz="5400" b="1" dirty="0" smtClean="0"/>
              <a:t>of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 Acetyl-CoA </a:t>
            </a:r>
            <a:r>
              <a:rPr lang="en-US" sz="5400" b="1" dirty="0" smtClean="0">
                <a:solidFill>
                  <a:srgbClr val="0070C0"/>
                </a:solidFill>
              </a:rPr>
              <a:t>(2C) 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to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Malonyl-CoA </a:t>
            </a:r>
            <a:r>
              <a:rPr lang="en-US" sz="5400" b="1" dirty="0" smtClean="0">
                <a:solidFill>
                  <a:srgbClr val="0070C0"/>
                </a:solidFill>
              </a:rPr>
              <a:t>(3C)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By </a:t>
            </a:r>
            <a:br>
              <a:rPr lang="en-US" sz="5400" b="1" dirty="0" smtClean="0"/>
            </a:br>
            <a:r>
              <a:rPr lang="en-US" sz="5400" b="1" dirty="0" smtClean="0"/>
              <a:t>Acetyl CoA Carboxylase (ACC)</a:t>
            </a:r>
            <a:br>
              <a:rPr lang="en-US" sz="5400" b="1" dirty="0" smtClean="0"/>
            </a:b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5344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Acetyl-CoA(2C) Units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</a:rPr>
              <a:t>A</a:t>
            </a:r>
            <a:r>
              <a:rPr lang="en-US" sz="5400" b="1" dirty="0" smtClean="0">
                <a:solidFill>
                  <a:srgbClr val="FF0000"/>
                </a:solidFill>
              </a:rPr>
              <a:t>re Activated To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Malonyl-CoA(3C)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</a:rPr>
              <a:t>F</a:t>
            </a:r>
            <a:r>
              <a:rPr lang="en-US" sz="5400" b="1" dirty="0" smtClean="0">
                <a:solidFill>
                  <a:schemeClr val="tx1"/>
                </a:solidFill>
              </a:rPr>
              <a:t>or </a:t>
            </a:r>
            <a:r>
              <a:rPr lang="en-US" sz="5400" b="1" dirty="0">
                <a:solidFill>
                  <a:schemeClr val="tx1"/>
                </a:solidFill>
              </a:rPr>
              <a:t>T</a:t>
            </a:r>
            <a:r>
              <a:rPr lang="en-US" sz="5400" b="1" dirty="0" smtClean="0">
                <a:solidFill>
                  <a:schemeClr val="tx1"/>
                </a:solidFill>
              </a:rPr>
              <a:t>ransfer </a:t>
            </a:r>
            <a:r>
              <a:rPr lang="en-US" sz="5400" b="1" dirty="0">
                <a:solidFill>
                  <a:schemeClr val="tx1"/>
                </a:solidFill>
              </a:rPr>
              <a:t>T</a:t>
            </a:r>
            <a:r>
              <a:rPr lang="en-US" sz="5400" b="1" dirty="0" smtClean="0">
                <a:solidFill>
                  <a:schemeClr val="tx1"/>
                </a:solidFill>
              </a:rPr>
              <a:t>o Growing </a:t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>Fatty Acid Chain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458200" cy="365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Malonyl-CoA (3C) Is a High </a:t>
            </a:r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nergy Compound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/>
              <a:t>With a High Energy Bond In Its Structure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87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8610600" cy="5105400"/>
          </a:xfrm>
          <a:noFill/>
        </p:spPr>
      </p:pic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</a:rPr>
              <a:t>B.  Carboxylation of Acetyl CoA</a:t>
            </a:r>
            <a:r>
              <a:rPr lang="en-US" altLang="en-US" sz="2000" b="1" dirty="0"/>
              <a:t>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3820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dirty="0">
                <a:latin typeface="Comic Sans MS" pitchFamily="66" charset="0"/>
              </a:rPr>
              <a:t>	</a:t>
            </a:r>
            <a:r>
              <a:rPr lang="en-US" altLang="en-US" sz="2600" b="1" dirty="0">
                <a:latin typeface="+mj-lt"/>
              </a:rPr>
              <a:t>Enzyme:</a:t>
            </a:r>
            <a:r>
              <a:rPr lang="en-US" altLang="en-US" sz="26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en-US" sz="2600" b="1" i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altLang="en-US" sz="2600" b="1" i="1" dirty="0" smtClean="0">
                <a:solidFill>
                  <a:srgbClr val="C00000"/>
                </a:solidFill>
                <a:latin typeface="+mj-lt"/>
              </a:rPr>
              <a:t>cetyl </a:t>
            </a:r>
            <a:r>
              <a:rPr lang="en-US" altLang="en-US" sz="2600" b="1" i="1" dirty="0">
                <a:solidFill>
                  <a:srgbClr val="C00000"/>
                </a:solidFill>
                <a:latin typeface="+mj-lt"/>
              </a:rPr>
              <a:t>CoA C</a:t>
            </a:r>
            <a:r>
              <a:rPr lang="en-US" altLang="en-US" sz="2600" b="1" i="1" dirty="0" smtClean="0">
                <a:solidFill>
                  <a:srgbClr val="C00000"/>
                </a:solidFill>
                <a:latin typeface="+mj-lt"/>
              </a:rPr>
              <a:t>arboxylase</a:t>
            </a:r>
            <a:r>
              <a:rPr lang="en-US" altLang="en-US" sz="2600" i="1" dirty="0" smtClean="0">
                <a:solidFill>
                  <a:srgbClr val="C00000"/>
                </a:solidFill>
                <a:latin typeface="+mj-lt"/>
              </a:rPr>
              <a:t>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26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600" i="1" dirty="0" smtClean="0">
                <a:solidFill>
                  <a:srgbClr val="C00000"/>
                </a:solidFill>
                <a:latin typeface="+mj-lt"/>
              </a:rPr>
              <a:t>     </a:t>
            </a:r>
            <a:r>
              <a:rPr lang="en-US" altLang="en-US" sz="2600" b="1" dirty="0" smtClean="0">
                <a:latin typeface="+mj-lt"/>
              </a:rPr>
              <a:t>Prosthetic group </a:t>
            </a:r>
            <a:r>
              <a:rPr lang="en-US" altLang="en-US" sz="2600" dirty="0" smtClean="0">
                <a:solidFill>
                  <a:srgbClr val="C00000"/>
                </a:solidFill>
                <a:latin typeface="+mj-lt"/>
              </a:rPr>
              <a:t>- </a:t>
            </a:r>
            <a:r>
              <a:rPr lang="en-US" altLang="en-US" sz="2600" b="1" i="1" dirty="0">
                <a:solidFill>
                  <a:srgbClr val="C00000"/>
                </a:solidFill>
                <a:latin typeface="+mj-lt"/>
              </a:rPr>
              <a:t>B</a:t>
            </a:r>
            <a:r>
              <a:rPr lang="en-US" altLang="en-US" sz="2600" b="1" i="1" dirty="0" smtClean="0">
                <a:solidFill>
                  <a:srgbClr val="C00000"/>
                </a:solidFill>
                <a:latin typeface="+mj-lt"/>
              </a:rPr>
              <a:t>iotin</a:t>
            </a:r>
            <a:r>
              <a:rPr lang="en-US" altLang="en-US" sz="26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en-US" altLang="en-US" sz="2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8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>
            <a:noAutofit/>
          </a:bodyPr>
          <a:lstStyle/>
          <a:p>
            <a:r>
              <a:rPr lang="en-US" sz="6000" dirty="0" smtClean="0"/>
              <a:t>During </a:t>
            </a:r>
            <a:r>
              <a:rPr lang="en-US" sz="6000" b="1" dirty="0" smtClean="0"/>
              <a:t>biosynthesis</a:t>
            </a:r>
            <a:r>
              <a:rPr lang="en-US" sz="6000" dirty="0" smtClean="0"/>
              <a:t> of 16 C saturated </a:t>
            </a:r>
            <a:r>
              <a:rPr lang="en-US" sz="6000" b="1" dirty="0" smtClean="0"/>
              <a:t>Palmitic acid </a:t>
            </a:r>
          </a:p>
          <a:p>
            <a:pPr marL="0" indent="0">
              <a:buNone/>
            </a:pPr>
            <a:endParaRPr lang="en-US" sz="6000" b="1" dirty="0" smtClean="0"/>
          </a:p>
          <a:p>
            <a:r>
              <a:rPr lang="en-US" sz="6000" b="1" dirty="0"/>
              <a:t>T</a:t>
            </a:r>
            <a:r>
              <a:rPr lang="en-US" sz="6000" dirty="0" smtClean="0"/>
              <a:t>here </a:t>
            </a:r>
            <a:r>
              <a:rPr lang="en-US" sz="6000" b="1" dirty="0" smtClean="0"/>
              <a:t>requires</a:t>
            </a:r>
            <a:r>
              <a:rPr lang="en-US" sz="6000" dirty="0" smtClean="0"/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total 8 molecules of Acetyl-CoA</a:t>
            </a:r>
          </a:p>
        </p:txBody>
      </p:sp>
    </p:spTree>
    <p:extLst>
      <p:ext uri="{BB962C8B-B14F-4D97-AF65-F5344CB8AC3E}">
        <p14:creationId xmlns:p14="http://schemas.microsoft.com/office/powerpoint/2010/main" val="28247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6000" b="1" dirty="0" smtClean="0"/>
              <a:t>During FAS complex </a:t>
            </a:r>
            <a:r>
              <a:rPr lang="en-US" sz="6000" dirty="0" smtClean="0"/>
              <a:t>Fatty acid </a:t>
            </a:r>
            <a:r>
              <a:rPr lang="en-US" sz="6000" b="1" dirty="0" smtClean="0"/>
              <a:t>synthetic steps</a:t>
            </a:r>
          </a:p>
          <a:p>
            <a:pPr marL="0" indent="0">
              <a:buNone/>
            </a:pPr>
            <a:r>
              <a:rPr lang="en-US" sz="6000" b="1" dirty="0" smtClean="0"/>
              <a:t> </a:t>
            </a:r>
          </a:p>
          <a:p>
            <a:r>
              <a:rPr lang="en-US" sz="6000" b="1" dirty="0" smtClean="0"/>
              <a:t>Only</a:t>
            </a:r>
            <a:r>
              <a:rPr lang="en-US" sz="6000" dirty="0" smtClean="0"/>
              <a:t> </a:t>
            </a:r>
            <a:r>
              <a:rPr lang="en-US" sz="6000" b="1" dirty="0" smtClean="0"/>
              <a:t>one molecule of Acetyl-CoA </a:t>
            </a:r>
            <a:r>
              <a:rPr lang="en-US" sz="6000" dirty="0" smtClean="0"/>
              <a:t>(C2) </a:t>
            </a:r>
            <a:r>
              <a:rPr lang="en-US" sz="6000" b="1" dirty="0" smtClean="0">
                <a:solidFill>
                  <a:srgbClr val="7030A0"/>
                </a:solidFill>
              </a:rPr>
              <a:t>enters as it is </a:t>
            </a:r>
            <a:r>
              <a:rPr lang="en-US" sz="6000" b="1" dirty="0" smtClean="0">
                <a:solidFill>
                  <a:srgbClr val="C00000"/>
                </a:solidFill>
              </a:rPr>
              <a:t>in first step of Third Stage of Fatty acid biosynthesis.</a:t>
            </a:r>
          </a:p>
          <a:p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991600" cy="4389120"/>
          </a:xfrm>
        </p:spPr>
        <p:txBody>
          <a:bodyPr/>
          <a:lstStyle/>
          <a:p>
            <a:r>
              <a:rPr lang="en-US" sz="5400" b="1" dirty="0"/>
              <a:t>Remaining 7 molecules of Acetyl-CoA </a:t>
            </a:r>
            <a:r>
              <a:rPr lang="en-US" sz="5400" b="1" dirty="0">
                <a:solidFill>
                  <a:srgbClr val="C00000"/>
                </a:solidFill>
              </a:rPr>
              <a:t>are entered </a:t>
            </a:r>
            <a:r>
              <a:rPr lang="en-US" sz="5400" b="1" dirty="0" smtClean="0">
                <a:solidFill>
                  <a:srgbClr val="C00000"/>
                </a:solidFill>
              </a:rPr>
              <a:t>in </a:t>
            </a:r>
            <a:r>
              <a:rPr lang="en-US" sz="5400" b="1" dirty="0">
                <a:solidFill>
                  <a:srgbClr val="C00000"/>
                </a:solidFill>
              </a:rPr>
              <a:t>form of </a:t>
            </a:r>
            <a:r>
              <a:rPr lang="en-US" sz="5400" b="1" dirty="0" smtClean="0">
                <a:solidFill>
                  <a:srgbClr val="C00000"/>
                </a:solidFill>
              </a:rPr>
              <a:t>Malonyl-CoA (</a:t>
            </a:r>
            <a:r>
              <a:rPr lang="en-US" sz="5400" b="1" dirty="0">
                <a:solidFill>
                  <a:srgbClr val="C00000"/>
                </a:solidFill>
              </a:rPr>
              <a:t>C3</a:t>
            </a:r>
            <a:r>
              <a:rPr lang="en-US" sz="5400" b="1" dirty="0" smtClean="0">
                <a:solidFill>
                  <a:srgbClr val="C00000"/>
                </a:solidFill>
              </a:rPr>
              <a:t>).</a:t>
            </a:r>
            <a:endParaRPr lang="en-US" sz="5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1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525000" cy="5715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Thus </a:t>
            </a:r>
            <a:r>
              <a:rPr lang="en-US" sz="6600" b="1" dirty="0" smtClean="0"/>
              <a:t>Seven Molecules </a:t>
            </a:r>
            <a:r>
              <a:rPr lang="en-US" sz="6600" dirty="0" smtClean="0"/>
              <a:t>of </a:t>
            </a:r>
            <a:r>
              <a:rPr lang="en-US" sz="6600" b="1" dirty="0" smtClean="0"/>
              <a:t>Acetyl-CoA</a:t>
            </a:r>
            <a:r>
              <a:rPr lang="en-US" sz="6600" dirty="0" smtClean="0"/>
              <a:t> are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Transformed to Seven molecules of Malonyl-CoA.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8768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Malonyl-CoA</a:t>
            </a:r>
            <a:r>
              <a:rPr lang="en-US" sz="4800" dirty="0" smtClean="0"/>
              <a:t> is obtained from </a:t>
            </a:r>
            <a:r>
              <a:rPr lang="en-US" sz="4800" b="1" dirty="0" smtClean="0">
                <a:solidFill>
                  <a:srgbClr val="C00000"/>
                </a:solidFill>
              </a:rPr>
              <a:t>carboxylation reaction </a:t>
            </a:r>
            <a:r>
              <a:rPr lang="en-US" sz="4800" dirty="0" smtClean="0"/>
              <a:t>of Acetyl-CoA </a:t>
            </a:r>
          </a:p>
          <a:p>
            <a:r>
              <a:rPr lang="en-US" sz="4800" dirty="0" smtClean="0"/>
              <a:t>In presence of, enzyme </a:t>
            </a:r>
            <a:r>
              <a:rPr lang="en-US" sz="4800" b="1" dirty="0" smtClean="0"/>
              <a:t>Acetyl Carboxylase</a:t>
            </a:r>
            <a:r>
              <a:rPr lang="en-US" sz="4800" dirty="0" smtClean="0"/>
              <a:t> and </a:t>
            </a:r>
            <a:r>
              <a:rPr lang="en-US" sz="4800" b="1" dirty="0" smtClean="0">
                <a:solidFill>
                  <a:srgbClr val="FF0000"/>
                </a:solidFill>
              </a:rPr>
              <a:t>coenzyme Biotin and ATP.</a:t>
            </a:r>
          </a:p>
        </p:txBody>
      </p:sp>
    </p:spTree>
    <p:extLst>
      <p:ext uri="{BB962C8B-B14F-4D97-AF65-F5344CB8AC3E}">
        <p14:creationId xmlns:p14="http://schemas.microsoft.com/office/powerpoint/2010/main" val="882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v"/>
            </a:pPr>
            <a:r>
              <a:rPr lang="en-US" sz="4400" dirty="0" smtClean="0">
                <a:cs typeface="Times New Roman" pitchFamily="18" charset="0"/>
              </a:rPr>
              <a:t>Conversion of Acetyl-CoA to Malonyl CoA , is by catalytic activity of  </a:t>
            </a:r>
            <a:r>
              <a:rPr lang="en-US" sz="4400" b="1" dirty="0" smtClean="0">
                <a:cs typeface="Times New Roman" pitchFamily="18" charset="0"/>
              </a:rPr>
              <a:t>Acetyl CoA Carboxylase , Biotin and ATP.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v"/>
            </a:pPr>
            <a:r>
              <a:rPr lang="en-US" sz="4400" dirty="0" smtClean="0">
                <a:cs typeface="Times New Roman" pitchFamily="18" charset="0"/>
              </a:rPr>
              <a:t>This is an Carboxylation reaction  which </a:t>
            </a:r>
            <a:r>
              <a:rPr lang="en-US" sz="4400" b="1" dirty="0" smtClean="0">
                <a:cs typeface="Times New Roman" pitchFamily="18" charset="0"/>
              </a:rPr>
              <a:t>provides energy input.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v"/>
            </a:pPr>
            <a:r>
              <a:rPr lang="en-US" sz="4400" dirty="0" smtClean="0">
                <a:cs typeface="Times New Roman" pitchFamily="18" charset="0"/>
              </a:rPr>
              <a:t>To form still more high energy compound </a:t>
            </a:r>
            <a:r>
              <a:rPr lang="en-US" sz="4400" b="1" dirty="0" smtClean="0">
                <a:cs typeface="Times New Roman" pitchFamily="18" charset="0"/>
              </a:rPr>
              <a:t>Malonyl-CoA(C3). </a:t>
            </a:r>
          </a:p>
          <a:p>
            <a:pPr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53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3962400"/>
          </a:xfrm>
        </p:spPr>
        <p:txBody>
          <a:bodyPr>
            <a:normAutofit/>
          </a:bodyPr>
          <a:lstStyle/>
          <a:p>
            <a:r>
              <a:rPr lang="en-US" b="1" dirty="0" smtClean="0"/>
              <a:t>Lipoprotein VLDL 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Mobilizes Out and Transport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Endogenously Biosynthesized Lipids </a:t>
            </a:r>
            <a:r>
              <a:rPr lang="en-US" b="1" dirty="0" smtClean="0">
                <a:solidFill>
                  <a:srgbClr val="C00000"/>
                </a:solidFill>
              </a:rPr>
              <a:t>From Liver To Extra hepatocytes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This carboxylation reaction after </a:t>
            </a:r>
            <a:r>
              <a:rPr lang="en-US" sz="5400" b="1" dirty="0">
                <a:solidFill>
                  <a:srgbClr val="C00000"/>
                </a:solidFill>
              </a:rPr>
              <a:t>use of high </a:t>
            </a:r>
            <a:r>
              <a:rPr lang="en-US" sz="5400" b="1" dirty="0" smtClean="0">
                <a:solidFill>
                  <a:srgbClr val="C00000"/>
                </a:solidFill>
              </a:rPr>
              <a:t>energy ATP</a:t>
            </a:r>
          </a:p>
          <a:p>
            <a:pPr marL="0" indent="0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r>
              <a:rPr lang="en-US" sz="5400" dirty="0" smtClean="0"/>
              <a:t>Builds </a:t>
            </a:r>
            <a:r>
              <a:rPr lang="en-US" sz="5400" dirty="0"/>
              <a:t>a high energy bond in a </a:t>
            </a:r>
            <a:r>
              <a:rPr lang="en-US" sz="5400" b="1" dirty="0">
                <a:solidFill>
                  <a:srgbClr val="C00000"/>
                </a:solidFill>
              </a:rPr>
              <a:t>high energy compound Malonyl-CoA.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332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389120"/>
          </a:xfrm>
        </p:spPr>
        <p:txBody>
          <a:bodyPr>
            <a:normAutofit/>
          </a:bodyPr>
          <a:lstStyle/>
          <a:p>
            <a:r>
              <a:rPr lang="en-US" sz="5400" dirty="0">
                <a:cs typeface="Times New Roman" pitchFamily="18" charset="0"/>
              </a:rPr>
              <a:t>I</a:t>
            </a:r>
            <a:r>
              <a:rPr lang="en-US" sz="5400" dirty="0" smtClean="0">
                <a:cs typeface="Times New Roman" pitchFamily="18" charset="0"/>
              </a:rPr>
              <a:t>nput of  </a:t>
            </a:r>
            <a:r>
              <a:rPr lang="en-US" sz="5400" b="1" dirty="0" smtClean="0">
                <a:solidFill>
                  <a:srgbClr val="000099"/>
                </a:solidFill>
                <a:cs typeface="Times New Roman" pitchFamily="18" charset="0"/>
              </a:rPr>
              <a:t>Acetyl-CoA</a:t>
            </a:r>
            <a:r>
              <a:rPr lang="en-US" sz="5400" dirty="0" smtClean="0">
                <a:cs typeface="Times New Roman" pitchFamily="18" charset="0"/>
              </a:rPr>
              <a:t>, into Fatty acid biosynthesis is by its Carboxylation to </a:t>
            </a:r>
            <a:r>
              <a:rPr lang="en-US" sz="5400" b="1" dirty="0" smtClean="0">
                <a:solidFill>
                  <a:srgbClr val="000099"/>
                </a:solidFill>
                <a:cs typeface="Times New Roman" pitchFamily="18" charset="0"/>
              </a:rPr>
              <a:t>Malonyl-CoA</a:t>
            </a:r>
            <a:r>
              <a:rPr lang="en-US" sz="5400" dirty="0" smtClean="0">
                <a:cs typeface="Times New Roman" pitchFamily="18" charset="0"/>
              </a:rPr>
              <a:t>. 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887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36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r:id="rId3" imgW="1543812" imgH="1429512" progId="">
                  <p:embed/>
                </p:oleObj>
              </mc:Choice>
              <mc:Fallback>
                <p:oleObj r:id="rId3" imgW="1543812" imgH="14295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8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v"/>
            </a:pPr>
            <a:r>
              <a:rPr lang="en-US" sz="4000" dirty="0" smtClean="0">
                <a:cs typeface="Times New Roman" pitchFamily="18" charset="0"/>
              </a:rPr>
              <a:t>Later this</a:t>
            </a:r>
            <a:r>
              <a:rPr lang="en-US" sz="4000" b="1" dirty="0" smtClean="0">
                <a:solidFill>
                  <a:srgbClr val="000080"/>
                </a:solidFill>
                <a:cs typeface="Times New Roman" pitchFamily="18" charset="0"/>
              </a:rPr>
              <a:t> Malonyl  CoA cleaves its high energy bond and looses </a:t>
            </a:r>
            <a:r>
              <a:rPr lang="en-US" sz="4000" dirty="0" smtClean="0">
                <a:cs typeface="Times New Roman" pitchFamily="18" charset="0"/>
              </a:rPr>
              <a:t>CO</a:t>
            </a:r>
            <a:r>
              <a:rPr lang="en-US" sz="4000" baseline="-30000" dirty="0" smtClean="0">
                <a:cs typeface="Times New Roman" pitchFamily="18" charset="0"/>
              </a:rPr>
              <a:t>2 </a:t>
            </a:r>
            <a:r>
              <a:rPr lang="en-US" sz="4000" dirty="0" smtClean="0">
                <a:cs typeface="Times New Roman" pitchFamily="18" charset="0"/>
              </a:rPr>
              <a:t>and </a:t>
            </a:r>
            <a:r>
              <a:rPr lang="en-US" sz="4000" dirty="0" smtClean="0">
                <a:solidFill>
                  <a:srgbClr val="C00000"/>
                </a:solidFill>
                <a:cs typeface="Times New Roman" pitchFamily="18" charset="0"/>
              </a:rPr>
              <a:t>energy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None/>
            </a:pPr>
            <a:endParaRPr lang="en-US" sz="4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v"/>
            </a:pPr>
            <a:r>
              <a:rPr lang="en-US" sz="4000" dirty="0" smtClean="0">
                <a:cs typeface="Times New Roman" pitchFamily="18" charset="0"/>
              </a:rPr>
              <a:t>This </a:t>
            </a:r>
            <a:r>
              <a:rPr lang="en-US" sz="4000" b="1" dirty="0" smtClean="0">
                <a:solidFill>
                  <a:srgbClr val="C00000"/>
                </a:solidFill>
                <a:cs typeface="Times New Roman" pitchFamily="18" charset="0"/>
              </a:rPr>
              <a:t>released energy is used for </a:t>
            </a:r>
            <a:r>
              <a:rPr lang="en-US" sz="4000" b="1" dirty="0">
                <a:solidFill>
                  <a:srgbClr val="C00000"/>
                </a:solidFill>
                <a:cs typeface="Times New Roman" pitchFamily="18" charset="0"/>
              </a:rPr>
              <a:t>condensation reaction </a:t>
            </a:r>
            <a:r>
              <a:rPr lang="en-US" sz="4000" b="1" dirty="0" smtClean="0">
                <a:cs typeface="Times New Roman" pitchFamily="18" charset="0"/>
              </a:rPr>
              <a:t>during third stage  of Fatty acid biosynthesis </a:t>
            </a:r>
            <a:r>
              <a:rPr lang="en-US" sz="4000" dirty="0" smtClean="0">
                <a:cs typeface="Times New Roman" pitchFamily="18" charset="0"/>
              </a:rPr>
              <a:t>for initiation and growing of Fatty acid. </a:t>
            </a:r>
          </a:p>
        </p:txBody>
      </p:sp>
    </p:spTree>
    <p:extLst>
      <p:ext uri="{BB962C8B-B14F-4D97-AF65-F5344CB8AC3E}">
        <p14:creationId xmlns:p14="http://schemas.microsoft.com/office/powerpoint/2010/main" val="2767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cs typeface="Times New Roman" pitchFamily="18" charset="0"/>
              </a:rPr>
              <a:t>Thus </a:t>
            </a:r>
            <a:r>
              <a:rPr lang="en-US" sz="6000" b="1" dirty="0" smtClean="0">
                <a:cs typeface="Times New Roman" pitchFamily="18" charset="0"/>
              </a:rPr>
              <a:t>spontaneous Decarboxylation </a:t>
            </a:r>
            <a:r>
              <a:rPr lang="en-US" sz="6000" dirty="0" smtClean="0">
                <a:cs typeface="Times New Roman" pitchFamily="18" charset="0"/>
              </a:rPr>
              <a:t>of </a:t>
            </a:r>
            <a:r>
              <a:rPr lang="en-US" sz="6000" b="1" dirty="0" smtClean="0">
                <a:cs typeface="Times New Roman" pitchFamily="18" charset="0"/>
              </a:rPr>
              <a:t>Malonyl-CoA</a:t>
            </a:r>
            <a:r>
              <a:rPr lang="en-US" sz="6000" dirty="0" smtClean="0">
                <a:cs typeface="Times New Roman" pitchFamily="18" charset="0"/>
              </a:rPr>
              <a:t> </a:t>
            </a:r>
          </a:p>
          <a:p>
            <a:r>
              <a:rPr lang="en-US" sz="6000" b="1" dirty="0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en-US" sz="6000" b="1" dirty="0" smtClean="0">
                <a:solidFill>
                  <a:srgbClr val="C00000"/>
                </a:solidFill>
                <a:cs typeface="Times New Roman" pitchFamily="18" charset="0"/>
              </a:rPr>
              <a:t>rives condensation reaction of FAS complex.</a:t>
            </a:r>
            <a:endParaRPr lang="en-US" sz="6000" b="1" dirty="0" smtClean="0">
              <a:solidFill>
                <a:srgbClr val="C00000"/>
              </a:solidFill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966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0" y="5105400"/>
            <a:ext cx="9144000" cy="1447800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HCO</a:t>
            </a:r>
            <a:r>
              <a:rPr lang="en-US" sz="2800" b="1" baseline="-25000" dirty="0" smtClean="0">
                <a:solidFill>
                  <a:srgbClr val="000099"/>
                </a:solidFill>
                <a:cs typeface="Times New Roman" pitchFamily="18" charset="0"/>
              </a:rPr>
              <a:t>3</a:t>
            </a:r>
            <a:r>
              <a:rPr lang="en-US" sz="2800" b="1" baseline="30000" dirty="0" smtClean="0">
                <a:solidFill>
                  <a:srgbClr val="000099"/>
                </a:solidFill>
                <a:latin typeface="Symbol" pitchFamily="18" charset="2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cs typeface="Times New Roman" pitchFamily="18" charset="0"/>
              </a:rPr>
              <a:t>+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cs typeface="Times New Roman" pitchFamily="18" charset="0"/>
              </a:rPr>
              <a:t>ATP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Acetyl-CoA</a:t>
            </a: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Wingdings" pitchFamily="2" charset="2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cs typeface="Times New Roman" pitchFamily="18" charset="0"/>
              </a:rPr>
              <a:t>ADP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cs typeface="Times New Roman" pitchFamily="18" charset="0"/>
              </a:rPr>
              <a:t>+ P</a:t>
            </a:r>
            <a:r>
              <a:rPr lang="en-US" sz="2800" b="1" baseline="-25000" dirty="0">
                <a:solidFill>
                  <a:srgbClr val="000099"/>
                </a:solidFill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99"/>
                </a:solidFill>
                <a:cs typeface="Times New Roman" pitchFamily="18" charset="0"/>
              </a:rPr>
              <a:t> +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alonyl-CoA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828925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057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367088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457200" y="381000"/>
          <a:ext cx="8305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r:id="rId3" imgW="2400300" imgH="1828800" progId="">
                  <p:embed/>
                </p:oleObj>
              </mc:Choice>
              <mc:Fallback>
                <p:oleObj r:id="rId3" imgW="2400300" imgH="182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3058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1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656" y="2236788"/>
            <a:ext cx="9111343" cy="4572000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 Acetyl-CoA </a:t>
            </a:r>
            <a:r>
              <a:rPr lang="en-US" sz="2400" b="1" dirty="0" smtClean="0"/>
              <a:t>+ HCO</a:t>
            </a:r>
            <a:r>
              <a:rPr lang="en-US" sz="2400" b="1" baseline="-25000" dirty="0" smtClean="0"/>
              <a:t>3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+ ATP                                  Malonyl-CoA +ADP + P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               		                          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                                  ACC-Biotin</a:t>
            </a:r>
          </a:p>
          <a:p>
            <a:pPr marL="0" indent="0" eaLnBrk="1" hangingPunct="1">
              <a:buNone/>
            </a:pPr>
            <a:endParaRPr lang="en-US" sz="2400" b="1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3701802" y="2396476"/>
            <a:ext cx="1555998" cy="3317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924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48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19800" y="3733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ACC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52400" y="30480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/>
              <a:t>Acetyl CoA Carboxylase (ACC)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41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3657600" y="0"/>
            <a:ext cx="54864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</a:rPr>
              <a:t>Formation of M</a:t>
            </a:r>
            <a:r>
              <a:rPr lang="en-US" sz="2800" b="1" dirty="0" smtClean="0">
                <a:solidFill>
                  <a:srgbClr val="C00000"/>
                </a:solidFill>
              </a:rPr>
              <a:t>alonyl-CoA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7650" name="Picture 4" descr="figure_2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2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581400" y="1219200"/>
            <a:ext cx="4876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Clr>
                <a:srgbClr val="E8D5FA"/>
              </a:buClr>
              <a:buFont typeface="Wingdings" pitchFamily="2" charset="2"/>
              <a:buChar char=""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Acetyl-CoA C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arboxylase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has three activities: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E8D5FA"/>
              </a:buClr>
              <a:buFont typeface="Wingdings" pitchFamily="2" charset="2"/>
              <a:buChar char="ü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iotin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carrier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Protein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E8D5FA"/>
              </a:buClr>
              <a:buFont typeface="Wingdings" pitchFamily="2" charset="2"/>
              <a:buChar char="ü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iotin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arboxylase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E8D5FA"/>
              </a:buClr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Trans Carboxylase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3733800" y="3657600"/>
            <a:ext cx="5410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Clr>
                <a:srgbClr val="E8D5FA"/>
              </a:buClr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Bicarbonate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Phosphorylated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then picked up by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Biotin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800" b="1" dirty="0">
              <a:cs typeface="Arial" pitchFamily="34" charset="0"/>
            </a:endParaRPr>
          </a:p>
          <a:p>
            <a:endParaRPr lang="en-US" b="1" dirty="0">
              <a:cs typeface="Arial" pitchFamily="34" charset="0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581400" y="5364163"/>
            <a:ext cx="487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Clr>
                <a:srgbClr val="E8D5FA"/>
              </a:buClr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Biotin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swinging arm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transfers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to acetyl-CoA</a:t>
            </a:r>
          </a:p>
          <a:p>
            <a:endParaRPr lang="en-US" sz="800" b="1" dirty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Significance Of</a:t>
            </a:r>
            <a:br>
              <a:rPr lang="en-US" sz="4800" b="1" dirty="0">
                <a:solidFill>
                  <a:schemeClr val="accent2"/>
                </a:solidFill>
              </a:rPr>
            </a:br>
            <a:r>
              <a:rPr lang="en-US" sz="4800" b="1" dirty="0">
                <a:solidFill>
                  <a:schemeClr val="accent2"/>
                </a:solidFill>
              </a:rPr>
              <a:t>Formation of Malonyl-</a:t>
            </a:r>
            <a:r>
              <a:rPr lang="en-US" sz="4800" b="1" dirty="0" err="1">
                <a:solidFill>
                  <a:schemeClr val="accent2"/>
                </a:solidFill>
              </a:rPr>
              <a:t>SCoA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209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4.bp.blogspot.com/-wnk858FSsPA/WI2cR0UN9lI/AAAAAAAAAaI/-BrTUes-H84nbEMzucwBb-IVt4I_gLYXgCLcB/s1600/di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Significance Of</a:t>
            </a:r>
            <a:br>
              <a:rPr lang="en-US" sz="5400" b="1" dirty="0" smtClean="0">
                <a:solidFill>
                  <a:schemeClr val="accent2"/>
                </a:solidFill>
              </a:rPr>
            </a:br>
            <a:r>
              <a:rPr lang="en-US" sz="5400" b="1" dirty="0" smtClean="0">
                <a:solidFill>
                  <a:schemeClr val="accent2"/>
                </a:solidFill>
              </a:rPr>
              <a:t>Formation </a:t>
            </a:r>
            <a:r>
              <a:rPr lang="en-US" sz="5400" b="1" dirty="0">
                <a:solidFill>
                  <a:schemeClr val="accent2"/>
                </a:solidFill>
              </a:rPr>
              <a:t>of Malonyl-</a:t>
            </a:r>
            <a:r>
              <a:rPr lang="en-US" sz="5400" b="1" dirty="0" err="1">
                <a:solidFill>
                  <a:schemeClr val="accent2"/>
                </a:solidFill>
              </a:rPr>
              <a:t>SCoA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</p:spPr>
        <p:txBody>
          <a:bodyPr>
            <a:noAutofit/>
          </a:bodyPr>
          <a:lstStyle/>
          <a:p>
            <a:pPr eaLnBrk="0" hangingPunct="0"/>
            <a:r>
              <a:rPr lang="en-US" sz="4400" dirty="0" smtClean="0"/>
              <a:t>This Carboxylation reaction </a:t>
            </a:r>
            <a:r>
              <a:rPr lang="en-US" sz="4400" dirty="0"/>
              <a:t>is </a:t>
            </a:r>
            <a:r>
              <a:rPr lang="en-US" sz="4400" b="1" dirty="0"/>
              <a:t>considered as activation </a:t>
            </a:r>
            <a:r>
              <a:rPr lang="en-US" sz="4400" b="1" dirty="0" smtClean="0"/>
              <a:t>step. </a:t>
            </a:r>
          </a:p>
          <a:p>
            <a:pPr eaLnBrk="0" hangingPunct="0"/>
            <a:r>
              <a:rPr lang="en-US" sz="4400" dirty="0" smtClean="0"/>
              <a:t>As </a:t>
            </a:r>
            <a:r>
              <a:rPr lang="en-US" sz="4400" dirty="0"/>
              <a:t>the breaking </a:t>
            </a:r>
            <a:r>
              <a:rPr lang="en-US" sz="4400" dirty="0" smtClean="0"/>
              <a:t>of the </a:t>
            </a:r>
            <a:r>
              <a:rPr lang="en-US" sz="4400" dirty="0"/>
              <a:t>CO</a:t>
            </a:r>
            <a:r>
              <a:rPr lang="en-US" sz="4400" baseline="-25000" dirty="0"/>
              <a:t>2</a:t>
            </a:r>
            <a:r>
              <a:rPr lang="en-US" sz="4400" dirty="0"/>
              <a:t> bond of </a:t>
            </a:r>
            <a:r>
              <a:rPr lang="en-US" sz="4400" dirty="0" smtClean="0"/>
              <a:t>Malonyl-</a:t>
            </a:r>
            <a:r>
              <a:rPr lang="en-US" sz="4400" dirty="0" err="1" smtClean="0"/>
              <a:t>SCoA</a:t>
            </a:r>
            <a:r>
              <a:rPr lang="en-US" sz="4400" dirty="0" smtClean="0"/>
              <a:t> </a:t>
            </a:r>
            <a:r>
              <a:rPr lang="en-US" sz="4400" dirty="0"/>
              <a:t>releases lot of energy </a:t>
            </a:r>
            <a:endParaRPr lang="en-US" sz="4400" dirty="0" smtClean="0"/>
          </a:p>
          <a:p>
            <a:pPr eaLnBrk="0" hangingPunct="0"/>
            <a:r>
              <a:rPr lang="en-US" sz="4400" dirty="0" smtClean="0"/>
              <a:t>That </a:t>
            </a:r>
            <a:r>
              <a:rPr lang="en-US" sz="4400" b="1" dirty="0">
                <a:solidFill>
                  <a:srgbClr val="FF0000"/>
                </a:solidFill>
              </a:rPr>
              <a:t>“drives” the reaction </a:t>
            </a:r>
            <a:r>
              <a:rPr lang="en-US" sz="4400" b="1" dirty="0" smtClean="0">
                <a:solidFill>
                  <a:srgbClr val="FF0000"/>
                </a:solidFill>
              </a:rPr>
              <a:t>forward for condensation reaction of FAS complex.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86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181600"/>
          </a:xfrm>
        </p:spPr>
        <p:txBody>
          <a:bodyPr>
            <a:noAutofit/>
          </a:bodyPr>
          <a:lstStyle/>
          <a:p>
            <a:r>
              <a:rPr lang="en-US" sz="5400" dirty="0"/>
              <a:t>H</a:t>
            </a:r>
            <a:r>
              <a:rPr lang="en-US" sz="5400" dirty="0" smtClean="0"/>
              <a:t>igh energy bond of Malonyl-CoA is hydrolyzed later</a:t>
            </a:r>
          </a:p>
          <a:p>
            <a:r>
              <a:rPr lang="en-US" sz="5400" dirty="0" smtClean="0"/>
              <a:t>To liberate energy which is </a:t>
            </a:r>
            <a:r>
              <a:rPr lang="en-US" sz="5400" b="1" dirty="0" smtClean="0"/>
              <a:t>used up </a:t>
            </a:r>
            <a:r>
              <a:rPr lang="en-US" sz="5400" dirty="0" smtClean="0"/>
              <a:t>for </a:t>
            </a:r>
            <a:r>
              <a:rPr lang="en-US" sz="5400" b="1" dirty="0" smtClean="0"/>
              <a:t>Condensation  reaction</a:t>
            </a:r>
            <a:r>
              <a:rPr lang="en-US" sz="5400" dirty="0" smtClean="0"/>
              <a:t> of FAS complex.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223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38912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Malonyl-CoA</a:t>
            </a:r>
            <a:r>
              <a:rPr lang="en-US" sz="6000" dirty="0"/>
              <a:t> </a:t>
            </a:r>
            <a:r>
              <a:rPr lang="en-US" sz="6000" b="1" dirty="0"/>
              <a:t>serves as activated donor of </a:t>
            </a:r>
            <a:r>
              <a:rPr lang="en-US" sz="6000" b="1" dirty="0" smtClean="0"/>
              <a:t>Acetyl </a:t>
            </a:r>
            <a:r>
              <a:rPr lang="en-US" sz="6000" b="1" dirty="0"/>
              <a:t>groups </a:t>
            </a:r>
            <a:r>
              <a:rPr lang="en-US" sz="6000" dirty="0"/>
              <a:t>in FA </a:t>
            </a:r>
            <a:r>
              <a:rPr lang="en-US" sz="6000" dirty="0" smtClean="0"/>
              <a:t>synthesis.</a:t>
            </a:r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766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/>
              <a:t>Fatty acid synthesis</a:t>
            </a:r>
            <a:r>
              <a:rPr lang="en-US" sz="5400" dirty="0"/>
              <a:t>, from </a:t>
            </a:r>
            <a:r>
              <a:rPr lang="en-US" sz="5400" b="1" dirty="0" smtClean="0">
                <a:solidFill>
                  <a:srgbClr val="C00000"/>
                </a:solidFill>
              </a:rPr>
              <a:t>Acetyl-CoA </a:t>
            </a:r>
            <a:r>
              <a:rPr lang="en-US" sz="5400" b="1" dirty="0">
                <a:solidFill>
                  <a:srgbClr val="C00000"/>
                </a:solidFill>
              </a:rPr>
              <a:t>and </a:t>
            </a:r>
            <a:r>
              <a:rPr lang="en-US" sz="5400" b="1" dirty="0" smtClean="0">
                <a:solidFill>
                  <a:srgbClr val="C00000"/>
                </a:solidFill>
              </a:rPr>
              <a:t>Malonyl-CoA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Occurs </a:t>
            </a:r>
            <a:r>
              <a:rPr lang="en-US" sz="5400" dirty="0"/>
              <a:t>by a </a:t>
            </a:r>
            <a:r>
              <a:rPr lang="en-US" sz="5400" b="1" dirty="0">
                <a:solidFill>
                  <a:srgbClr val="C00000"/>
                </a:solidFill>
              </a:rPr>
              <a:t>series of </a:t>
            </a:r>
            <a:r>
              <a:rPr lang="en-US" sz="5400" b="1" dirty="0" smtClean="0">
                <a:solidFill>
                  <a:srgbClr val="C00000"/>
                </a:solidFill>
              </a:rPr>
              <a:t>reactions catalyzed by FAS complex.</a:t>
            </a:r>
            <a:endParaRPr lang="en-US" sz="5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458200" cy="2743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Stage 3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Reactions Of FAS Complex </a:t>
            </a:r>
            <a:br>
              <a:rPr lang="en-US" sz="4800" b="1" dirty="0" smtClean="0"/>
            </a:br>
            <a:r>
              <a:rPr lang="en-US" sz="4800" b="1" dirty="0" smtClean="0"/>
              <a:t>During </a:t>
            </a:r>
            <a:br>
              <a:rPr lang="en-US" sz="4800" b="1" dirty="0" smtClean="0"/>
            </a:br>
            <a:r>
              <a:rPr lang="en-US" sz="4800" b="1" dirty="0" smtClean="0"/>
              <a:t>De Novo Biosynthesis</a:t>
            </a:r>
            <a:br>
              <a:rPr lang="en-US" sz="4800" b="1" dirty="0" smtClean="0"/>
            </a:br>
            <a:r>
              <a:rPr lang="en-US" sz="4800" b="1" dirty="0" smtClean="0"/>
              <a:t> Of a </a:t>
            </a:r>
            <a:r>
              <a:rPr lang="en-US" sz="4800" b="1" dirty="0"/>
              <a:t>Fatty </a:t>
            </a:r>
            <a:r>
              <a:rPr lang="en-US" sz="4800" b="1" dirty="0" smtClean="0"/>
              <a:t>Acid-Palmitic </a:t>
            </a:r>
            <a:r>
              <a:rPr lang="en-US" sz="4800" b="1" dirty="0"/>
              <a:t>Acid </a:t>
            </a:r>
          </a:p>
        </p:txBody>
      </p:sp>
    </p:spTree>
    <p:extLst>
      <p:ext uri="{BB962C8B-B14F-4D97-AF65-F5344CB8AC3E}">
        <p14:creationId xmlns:p14="http://schemas.microsoft.com/office/powerpoint/2010/main" val="26321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Step I-Step III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Loading Of Precursors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Acetyl CoA and Malonyl-CoA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/>
              <a:t>On FAS Complex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By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Acetyl and Malonyl Transacylases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55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/>
          <p:cNvSpPr txBox="1">
            <a:spLocks noChangeArrowheads="1"/>
          </p:cNvSpPr>
          <p:nvPr/>
        </p:nvSpPr>
        <p:spPr bwMode="auto">
          <a:xfrm>
            <a:off x="1828800" y="239486"/>
            <a:ext cx="60579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 smtClean="0"/>
              <a:t>Loading Of Precursor Acetyl CoA</a:t>
            </a:r>
            <a:endParaRPr lang="en-US" sz="2800" b="1" dirty="0"/>
          </a:p>
        </p:txBody>
      </p:sp>
      <p:pic>
        <p:nvPicPr>
          <p:cNvPr id="37890" name="Picture 4" descr="figure_21-06_part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7086600" y="3657600"/>
            <a:ext cx="2057400" cy="353943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+mj-lt"/>
              </a:rPr>
              <a:t>Step 1: loading of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Acetyl-CoA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onto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Fatty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acid </a:t>
            </a:r>
            <a:endParaRPr lang="en-US" dirty="0" smtClean="0">
              <a:solidFill>
                <a:schemeClr val="accent2"/>
              </a:solidFill>
              <a:latin typeface="+mj-lt"/>
            </a:endParaRP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ynthase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5486400" y="457200"/>
            <a:ext cx="3657600" cy="95410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 smtClean="0"/>
              <a:t>Entry Of Malonyl-CoA</a:t>
            </a:r>
            <a:endParaRPr lang="en-US" sz="2800" b="1" dirty="0"/>
          </a:p>
        </p:txBody>
      </p:sp>
      <p:pic>
        <p:nvPicPr>
          <p:cNvPr id="39938" name="Picture 4" descr="figure_21-06_par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5410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5638800" y="2209800"/>
            <a:ext cx="2667000" cy="255454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+mj-lt"/>
              </a:rPr>
              <a:t>Step 2: loading of M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alonyl-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CoA onto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Fatty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acid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Synthase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6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The </a:t>
            </a:r>
            <a:r>
              <a:rPr lang="en-US" sz="4800" b="1" dirty="0" smtClean="0"/>
              <a:t>Acetyl-CoA</a:t>
            </a:r>
            <a:r>
              <a:rPr lang="en-US" sz="4800" dirty="0" smtClean="0"/>
              <a:t> (2C) primer molecule is </a:t>
            </a:r>
            <a:r>
              <a:rPr lang="en-US" sz="4800" b="1" dirty="0" smtClean="0">
                <a:solidFill>
                  <a:srgbClr val="C00000"/>
                </a:solidFill>
              </a:rPr>
              <a:t>first taken</a:t>
            </a:r>
            <a:r>
              <a:rPr lang="en-US" sz="4800" dirty="0" smtClean="0"/>
              <a:t> up by –</a:t>
            </a:r>
            <a:r>
              <a:rPr lang="en-US" sz="4800" b="1" dirty="0" smtClean="0"/>
              <a:t>SH group  of ACP of FAS complex </a:t>
            </a:r>
          </a:p>
          <a:p>
            <a:pPr>
              <a:buNone/>
            </a:pPr>
            <a:endParaRPr lang="en-US" sz="4800" b="1" dirty="0" smtClean="0"/>
          </a:p>
          <a:p>
            <a:r>
              <a:rPr lang="en-US" sz="4800" dirty="0" smtClean="0"/>
              <a:t>To form </a:t>
            </a:r>
            <a:r>
              <a:rPr lang="en-US" sz="4800" b="1" dirty="0" smtClean="0">
                <a:solidFill>
                  <a:srgbClr val="C00000"/>
                </a:solidFill>
              </a:rPr>
              <a:t>Acetyl-S-ACP</a:t>
            </a:r>
            <a:r>
              <a:rPr lang="en-US" sz="4800" dirty="0" smtClean="0"/>
              <a:t> catalyzed by </a:t>
            </a:r>
            <a:r>
              <a:rPr lang="en-US" sz="4800" b="1" dirty="0" smtClean="0"/>
              <a:t>Acetyl Transacylase.</a:t>
            </a:r>
          </a:p>
        </p:txBody>
      </p:sp>
    </p:spTree>
    <p:extLst>
      <p:ext uri="{BB962C8B-B14F-4D97-AF65-F5344CB8AC3E}">
        <p14:creationId xmlns:p14="http://schemas.microsoft.com/office/powerpoint/2010/main" val="33854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>
            <a:normAutofit fontScale="92500"/>
          </a:bodyPr>
          <a:lstStyle/>
          <a:p>
            <a:r>
              <a:rPr lang="en-US" sz="4800" b="1" dirty="0" smtClean="0"/>
              <a:t>Acetyl group from ACP </a:t>
            </a:r>
            <a:r>
              <a:rPr lang="en-US" sz="4800" dirty="0" smtClean="0"/>
              <a:t>is </a:t>
            </a:r>
            <a:r>
              <a:rPr lang="en-US" sz="4800" dirty="0" smtClean="0">
                <a:solidFill>
                  <a:srgbClr val="C00000"/>
                </a:solidFill>
              </a:rPr>
              <a:t>shifted to Cysteine-SH of enzyme </a:t>
            </a:r>
            <a:r>
              <a:rPr lang="el-GR" sz="4800" dirty="0" smtClean="0">
                <a:solidFill>
                  <a:srgbClr val="C00000"/>
                </a:solidFill>
              </a:rPr>
              <a:t>β</a:t>
            </a:r>
            <a:r>
              <a:rPr lang="en-US" sz="4800" dirty="0" smtClean="0">
                <a:solidFill>
                  <a:srgbClr val="C00000"/>
                </a:solidFill>
              </a:rPr>
              <a:t> Keto Acyl Synthase of FAS complex.</a:t>
            </a:r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800" dirty="0" smtClean="0"/>
              <a:t>To form </a:t>
            </a:r>
            <a:r>
              <a:rPr lang="en-US" sz="4800" b="1" dirty="0" smtClean="0"/>
              <a:t>Acetyl-S-Enzyme</a:t>
            </a:r>
            <a:r>
              <a:rPr lang="el-GR" sz="4800" b="1" dirty="0" smtClean="0"/>
              <a:t> β</a:t>
            </a:r>
            <a:r>
              <a:rPr lang="en-US" sz="4800" b="1" dirty="0" smtClean="0"/>
              <a:t> Keto Acyl Synthase </a:t>
            </a:r>
            <a:r>
              <a:rPr lang="en-US" sz="4800" dirty="0" smtClean="0"/>
              <a:t>in presence of </a:t>
            </a:r>
            <a:r>
              <a:rPr lang="en-US" sz="4800" b="1" dirty="0" smtClean="0">
                <a:solidFill>
                  <a:srgbClr val="C00000"/>
                </a:solidFill>
              </a:rPr>
              <a:t>Acetyl Transacylase.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1054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4800" b="1" dirty="0" smtClean="0">
                <a:solidFill>
                  <a:srgbClr val="C00000"/>
                </a:solidFill>
              </a:rPr>
              <a:t>ndogenously biosynthesized Lipids at Liver </a:t>
            </a:r>
            <a:r>
              <a:rPr lang="en-US" sz="4800" dirty="0" smtClean="0"/>
              <a:t>are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b="1" dirty="0" smtClean="0"/>
              <a:t>Gathered and mobilized out </a:t>
            </a:r>
            <a:r>
              <a:rPr lang="en-US" sz="4800" dirty="0" smtClean="0"/>
              <a:t>in a form of </a:t>
            </a:r>
            <a:r>
              <a:rPr lang="en-US" sz="4800" b="1" dirty="0" smtClean="0">
                <a:solidFill>
                  <a:srgbClr val="C00000"/>
                </a:solidFill>
              </a:rPr>
              <a:t>Lipoprotein VLDL to extrahepatic tissues.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7244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Malonyl-CoA (3Carbon unit)  enters and is </a:t>
            </a:r>
            <a:r>
              <a:rPr lang="en-US" sz="4800" b="1" dirty="0" smtClean="0"/>
              <a:t>taken up by</a:t>
            </a:r>
          </a:p>
          <a:p>
            <a:pPr marL="0" indent="0">
              <a:buNone/>
            </a:pPr>
            <a:r>
              <a:rPr lang="en-US" sz="4800" b="1" dirty="0"/>
              <a:t> </a:t>
            </a:r>
            <a:r>
              <a:rPr lang="en-US" sz="4800" b="1" dirty="0" smtClean="0"/>
              <a:t> -SH of ACP of FAS complex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Font typeface="Arial" pitchFamily="34" charset="0"/>
              <a:buChar char="•"/>
            </a:pPr>
            <a:r>
              <a:rPr lang="en-US" sz="4800" dirty="0" smtClean="0"/>
              <a:t> To form </a:t>
            </a:r>
            <a:r>
              <a:rPr lang="en-US" sz="4800" b="1" dirty="0" smtClean="0"/>
              <a:t>Malonyl-S ACP </a:t>
            </a:r>
            <a:r>
              <a:rPr lang="en-US" sz="4800" dirty="0" smtClean="0"/>
              <a:t>catalyzed by </a:t>
            </a:r>
            <a:r>
              <a:rPr lang="en-US" sz="4800" b="1" dirty="0" smtClean="0">
                <a:solidFill>
                  <a:srgbClr val="C00000"/>
                </a:solidFill>
              </a:rPr>
              <a:t>Malonyl Transacylase.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732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5791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Step IV</a:t>
            </a:r>
            <a:br>
              <a:rPr lang="en-US" b="1" dirty="0" smtClean="0"/>
            </a:br>
            <a:r>
              <a:rPr lang="en-US" b="1" dirty="0" smtClean="0"/>
              <a:t>Condensation Reaction</a:t>
            </a:r>
            <a:br>
              <a:rPr lang="en-US" b="1" dirty="0" smtClean="0"/>
            </a:br>
            <a:r>
              <a:rPr lang="en-US" b="1" dirty="0" smtClean="0"/>
              <a:t> Catalyzed By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 Beta Keto Acyl Synthase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To Generate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Keto group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At Beta Carbon Atom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5029200" y="762000"/>
            <a:ext cx="3657600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>
                <a:latin typeface="+mj-lt"/>
              </a:rPr>
              <a:t>Step </a:t>
            </a:r>
            <a:r>
              <a:rPr lang="en-US" sz="2800" b="1" dirty="0" smtClean="0">
                <a:latin typeface="+mj-lt"/>
              </a:rPr>
              <a:t>2: </a:t>
            </a:r>
            <a:r>
              <a:rPr lang="en-US" sz="2800" b="1" dirty="0">
                <a:latin typeface="+mj-lt"/>
              </a:rPr>
              <a:t>Condensation</a:t>
            </a:r>
          </a:p>
        </p:txBody>
      </p:sp>
      <p:sp>
        <p:nvSpPr>
          <p:cNvPr id="46082" name="TextBox 7"/>
          <p:cNvSpPr txBox="1">
            <a:spLocks noChangeArrowheads="1"/>
          </p:cNvSpPr>
          <p:nvPr/>
        </p:nvSpPr>
        <p:spPr bwMode="auto">
          <a:xfrm>
            <a:off x="4419600" y="2286000"/>
            <a:ext cx="457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457200" indent="-457200">
              <a:buClr>
                <a:srgbClr val="E8D5FA"/>
              </a:buClr>
              <a:buFont typeface="Wingdings" pitchFamily="2" charset="2"/>
              <a:buChar char="v"/>
            </a:pPr>
            <a:r>
              <a:rPr lang="en-US" b="1" dirty="0">
                <a:latin typeface="+mj-lt"/>
              </a:rPr>
              <a:t>Reaction of M</a:t>
            </a:r>
            <a:r>
              <a:rPr lang="en-US" b="1" dirty="0" smtClean="0">
                <a:latin typeface="+mj-lt"/>
              </a:rPr>
              <a:t>alonyl </a:t>
            </a:r>
            <a:r>
              <a:rPr lang="en-US" b="1" dirty="0">
                <a:latin typeface="+mj-lt"/>
              </a:rPr>
              <a:t>group with </a:t>
            </a:r>
            <a:r>
              <a:rPr lang="en-US" b="1" dirty="0" smtClean="0">
                <a:latin typeface="+mj-lt"/>
              </a:rPr>
              <a:t>Acetyl </a:t>
            </a:r>
            <a:r>
              <a:rPr lang="en-US" b="1" dirty="0">
                <a:latin typeface="+mj-lt"/>
              </a:rPr>
              <a:t>group to form A</a:t>
            </a:r>
            <a:r>
              <a:rPr lang="en-US" b="1" dirty="0" smtClean="0">
                <a:latin typeface="+mj-lt"/>
              </a:rPr>
              <a:t>cetoacetyl- </a:t>
            </a:r>
            <a:r>
              <a:rPr lang="en-US" b="1" dirty="0">
                <a:latin typeface="+mj-lt"/>
              </a:rPr>
              <a:t>ACP</a:t>
            </a:r>
          </a:p>
          <a:p>
            <a:pPr marL="457200" indent="-457200">
              <a:buClr>
                <a:srgbClr val="E8D5FA"/>
              </a:buClr>
              <a:buFont typeface="Wingdings" pitchFamily="2" charset="2"/>
              <a:buChar char="v"/>
            </a:pPr>
            <a:endParaRPr lang="en-US" b="1" dirty="0">
              <a:latin typeface="+mj-lt"/>
            </a:endParaRPr>
          </a:p>
          <a:p>
            <a:pPr marL="457200" indent="-457200">
              <a:buClr>
                <a:srgbClr val="E8D5FA"/>
              </a:buClr>
              <a:buFont typeface="Wingdings" pitchFamily="2" charset="2"/>
              <a:buChar char="v"/>
            </a:pPr>
            <a:r>
              <a:rPr lang="en-US" b="1" dirty="0">
                <a:latin typeface="+mj-lt"/>
              </a:rPr>
              <a:t>Loss of </a:t>
            </a:r>
            <a:r>
              <a:rPr lang="en-US" b="1" dirty="0" smtClean="0">
                <a:latin typeface="+mj-lt"/>
              </a:rPr>
              <a:t>CO</a:t>
            </a:r>
            <a:r>
              <a:rPr lang="en-US" b="1" baseline="-25000" dirty="0" smtClean="0">
                <a:latin typeface="+mj-lt"/>
              </a:rPr>
              <a:t>2 </a:t>
            </a:r>
            <a:r>
              <a:rPr lang="en-US" b="1" dirty="0" smtClean="0">
                <a:latin typeface="+mj-lt"/>
              </a:rPr>
              <a:t>and energy from decarboxylation of Malonyl-CoA.</a:t>
            </a:r>
            <a:endParaRPr lang="en-US" b="1" dirty="0">
              <a:latin typeface="+mj-lt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6083" name="Picture 6" descr="figure_21-06_part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5410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Malonyl Group is </a:t>
            </a:r>
            <a:r>
              <a:rPr lang="en-US" sz="5400" b="1" dirty="0" smtClean="0"/>
              <a:t>decarboxylated releasing </a:t>
            </a:r>
            <a:r>
              <a:rPr lang="en-US" sz="5400" dirty="0" smtClean="0"/>
              <a:t>CO2 and </a:t>
            </a:r>
            <a:r>
              <a:rPr lang="en-US" sz="5400" b="1" dirty="0" smtClean="0">
                <a:solidFill>
                  <a:srgbClr val="C00000"/>
                </a:solidFill>
              </a:rPr>
              <a:t>high energy</a:t>
            </a:r>
          </a:p>
          <a:p>
            <a:pPr marL="0" indent="0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r>
              <a:rPr lang="en-US" sz="5400" b="1" dirty="0" smtClean="0"/>
              <a:t>W</a:t>
            </a:r>
            <a:r>
              <a:rPr lang="en-US" sz="5400" dirty="0" smtClean="0"/>
              <a:t>hich is </a:t>
            </a:r>
            <a:r>
              <a:rPr lang="en-US" sz="5400" b="1" dirty="0" smtClean="0"/>
              <a:t>used for bond building and condensation reaction</a:t>
            </a:r>
            <a:r>
              <a:rPr lang="en-US" sz="5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7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51816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During condensation reaction there is linking of 2C units of Acetyl  and 2C units of decarboxylated Malonyl carbon units 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To form a 4 C </a:t>
            </a:r>
            <a:r>
              <a:rPr lang="en-US" sz="4800" b="1" dirty="0" smtClean="0"/>
              <a:t>Beta Keto Butyryl ACP/</a:t>
            </a:r>
            <a:r>
              <a:rPr lang="el-GR" sz="4800" b="1" dirty="0" smtClean="0"/>
              <a:t>β</a:t>
            </a:r>
            <a:r>
              <a:rPr lang="en-US" sz="4800" b="1" dirty="0" smtClean="0"/>
              <a:t> Keto Acyl ACP</a:t>
            </a:r>
            <a:r>
              <a:rPr lang="en-US" sz="48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Step </a:t>
            </a:r>
            <a:r>
              <a:rPr lang="en-US" b="1" dirty="0"/>
              <a:t>V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Reduction Reaction</a:t>
            </a:r>
            <a:br>
              <a:rPr lang="en-US" b="1" dirty="0" smtClean="0"/>
            </a:br>
            <a:r>
              <a:rPr lang="en-US" b="1" dirty="0" smtClean="0"/>
              <a:t>By 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Keto Acyl Reductase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br>
              <a:rPr lang="en-US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Generate Beta Hydroxyl group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990600" y="0"/>
            <a:ext cx="70866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3600" b="1" dirty="0">
                <a:latin typeface="+mj-lt"/>
              </a:rPr>
              <a:t>Step </a:t>
            </a:r>
            <a:r>
              <a:rPr lang="en-US" sz="3600" b="1" dirty="0" smtClean="0">
                <a:latin typeface="+mj-lt"/>
              </a:rPr>
              <a:t>3: Reduction of beta Keto group </a:t>
            </a:r>
            <a:r>
              <a:rPr lang="en-US" sz="3600" b="1" dirty="0">
                <a:latin typeface="+mj-lt"/>
              </a:rPr>
              <a:t>to </a:t>
            </a:r>
            <a:r>
              <a:rPr lang="en-US" sz="3600" b="1" dirty="0" smtClean="0">
                <a:latin typeface="+mj-lt"/>
              </a:rPr>
              <a:t> form beta Hydroxyl group</a:t>
            </a:r>
            <a:endParaRPr lang="en-US" sz="3600" b="1" dirty="0">
              <a:latin typeface="+mj-lt"/>
            </a:endParaRPr>
          </a:p>
        </p:txBody>
      </p:sp>
      <p:pic>
        <p:nvPicPr>
          <p:cNvPr id="48130" name="Picture 8" descr="figure_21-06_part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2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Reduction Of </a:t>
            </a:r>
            <a:r>
              <a:rPr lang="el-GR" sz="5400" b="1" dirty="0"/>
              <a:t>β</a:t>
            </a:r>
            <a:r>
              <a:rPr lang="en-US" sz="5400" b="1" dirty="0"/>
              <a:t> Keto </a:t>
            </a:r>
            <a:r>
              <a:rPr lang="en-US" sz="5400" b="1" dirty="0" smtClean="0"/>
              <a:t>Acyl- </a:t>
            </a:r>
            <a:r>
              <a:rPr lang="en-US" sz="5400" b="1" dirty="0"/>
              <a:t>ACP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389120"/>
          </a:xfrm>
        </p:spPr>
        <p:txBody>
          <a:bodyPr>
            <a:noAutofit/>
          </a:bodyPr>
          <a:lstStyle/>
          <a:p>
            <a:r>
              <a:rPr lang="el-GR" sz="4800" b="1" dirty="0"/>
              <a:t>β</a:t>
            </a:r>
            <a:r>
              <a:rPr lang="en-US" sz="4800" b="1" dirty="0"/>
              <a:t> Keto Acyl- </a:t>
            </a:r>
            <a:r>
              <a:rPr lang="en-US" sz="4800" b="1" dirty="0" smtClean="0"/>
              <a:t>ACP </a:t>
            </a:r>
            <a:r>
              <a:rPr lang="en-US" sz="4800" dirty="0" smtClean="0"/>
              <a:t>is reduced to </a:t>
            </a:r>
            <a:r>
              <a:rPr lang="el-GR" sz="4800" b="1" dirty="0">
                <a:solidFill>
                  <a:srgbClr val="C00000"/>
                </a:solidFill>
              </a:rPr>
              <a:t>β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Hydroxy </a:t>
            </a:r>
            <a:r>
              <a:rPr lang="en-US" sz="4800" b="1" dirty="0">
                <a:solidFill>
                  <a:srgbClr val="C00000"/>
                </a:solidFill>
              </a:rPr>
              <a:t>Acyl- ACP 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dirty="0" smtClean="0"/>
              <a:t>In presence of reducing equivalents </a:t>
            </a:r>
            <a:r>
              <a:rPr lang="en-US" sz="4800" b="1" dirty="0" smtClean="0"/>
              <a:t>NADPH+H+ and Enzyme </a:t>
            </a:r>
            <a:r>
              <a:rPr lang="el-GR" sz="4800" b="1" dirty="0"/>
              <a:t>β</a:t>
            </a:r>
            <a:r>
              <a:rPr lang="en-US" sz="4800" b="1" dirty="0"/>
              <a:t> Keto </a:t>
            </a:r>
            <a:r>
              <a:rPr lang="en-US" sz="4800" b="1" dirty="0" smtClean="0"/>
              <a:t>Acyl Reductase.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726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Step VI</a:t>
            </a:r>
            <a:br>
              <a:rPr lang="en-US" b="1" dirty="0" smtClean="0"/>
            </a:br>
            <a:r>
              <a:rPr lang="en-US" b="1" dirty="0" smtClean="0"/>
              <a:t>Dehydration Reaction</a:t>
            </a:r>
            <a:br>
              <a:rPr lang="en-US" b="1" dirty="0" smtClean="0"/>
            </a:br>
            <a:r>
              <a:rPr lang="en-US" b="1" dirty="0" smtClean="0"/>
              <a:t>By</a:t>
            </a:r>
            <a:br>
              <a:rPr lang="en-US" b="1" dirty="0" smtClean="0"/>
            </a:br>
            <a:r>
              <a:rPr lang="en-US" b="1" dirty="0" smtClean="0"/>
              <a:t>Dehydratase</a:t>
            </a:r>
            <a:br>
              <a:rPr lang="en-US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To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Develop Double Bond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5"/>
          <p:cNvSpPr txBox="1">
            <a:spLocks noChangeArrowheads="1"/>
          </p:cNvSpPr>
          <p:nvPr/>
        </p:nvSpPr>
        <p:spPr bwMode="auto">
          <a:xfrm>
            <a:off x="1143000" y="533400"/>
            <a:ext cx="6477000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3600" b="1" dirty="0">
                <a:latin typeface="+mj-lt"/>
              </a:rPr>
              <a:t>Step </a:t>
            </a:r>
            <a:r>
              <a:rPr lang="en-US" sz="3600" b="1" dirty="0" smtClean="0">
                <a:latin typeface="+mj-lt"/>
              </a:rPr>
              <a:t>4: Dehydration Reaction</a:t>
            </a:r>
            <a:endParaRPr lang="en-US" sz="3600" b="1" dirty="0">
              <a:latin typeface="+mj-lt"/>
            </a:endParaRPr>
          </a:p>
        </p:txBody>
      </p:sp>
      <p:pic>
        <p:nvPicPr>
          <p:cNvPr id="50178" name="Picture 4" descr="figure_21-06_part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4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38912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VLDL</a:t>
            </a:r>
            <a:r>
              <a:rPr lang="en-US" sz="5400" dirty="0" smtClean="0"/>
              <a:t> carries</a:t>
            </a:r>
            <a:r>
              <a:rPr lang="en-US" sz="5400" b="1" dirty="0" smtClean="0">
                <a:solidFill>
                  <a:srgbClr val="C00000"/>
                </a:solidFill>
              </a:rPr>
              <a:t> endogenous Lipids rich in TAG</a:t>
            </a:r>
            <a:r>
              <a:rPr lang="en-US" sz="5400" dirty="0" smtClean="0"/>
              <a:t> from </a:t>
            </a:r>
            <a:r>
              <a:rPr lang="en-US" sz="5400" b="1" dirty="0" smtClean="0"/>
              <a:t>Liver to extra Hepatocytes.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155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rgbClr val="C00000"/>
                </a:solidFill>
              </a:rPr>
              <a:t>β</a:t>
            </a:r>
            <a:r>
              <a:rPr lang="en-US" sz="5400" b="1" dirty="0">
                <a:solidFill>
                  <a:srgbClr val="C00000"/>
                </a:solidFill>
              </a:rPr>
              <a:t> Hydroxy Acyl- </a:t>
            </a:r>
            <a:r>
              <a:rPr lang="en-US" sz="5400" b="1" dirty="0" smtClean="0">
                <a:solidFill>
                  <a:srgbClr val="C00000"/>
                </a:solidFill>
              </a:rPr>
              <a:t>ACP </a:t>
            </a:r>
            <a:r>
              <a:rPr lang="en-US" sz="5400" dirty="0" smtClean="0"/>
              <a:t>is dehydrated to </a:t>
            </a:r>
            <a:r>
              <a:rPr lang="en-US" sz="5400" b="1" dirty="0" smtClean="0">
                <a:solidFill>
                  <a:srgbClr val="7030A0"/>
                </a:solidFill>
              </a:rPr>
              <a:t>Enoyl CoA/</a:t>
            </a:r>
            <a:r>
              <a:rPr lang="el-GR" sz="5400" b="1" dirty="0" smtClean="0">
                <a:solidFill>
                  <a:srgbClr val="7030A0"/>
                </a:solidFill>
              </a:rPr>
              <a:t>α</a:t>
            </a:r>
            <a:r>
              <a:rPr lang="en-US" sz="5400" b="1" dirty="0" smtClean="0">
                <a:solidFill>
                  <a:srgbClr val="7030A0"/>
                </a:solidFill>
              </a:rPr>
              <a:t> –</a:t>
            </a:r>
            <a:r>
              <a:rPr lang="el-GR" sz="5400" b="1" dirty="0" smtClean="0">
                <a:solidFill>
                  <a:srgbClr val="7030A0"/>
                </a:solidFill>
              </a:rPr>
              <a:t>β</a:t>
            </a:r>
            <a:r>
              <a:rPr lang="en-US" sz="5400" b="1" dirty="0" smtClean="0">
                <a:solidFill>
                  <a:srgbClr val="7030A0"/>
                </a:solidFill>
              </a:rPr>
              <a:t> Unsaturated  Acyl ACP </a:t>
            </a:r>
            <a:r>
              <a:rPr lang="en-US" sz="5400" dirty="0" smtClean="0"/>
              <a:t>by the catalytic action of </a:t>
            </a:r>
            <a:r>
              <a:rPr lang="en-US" sz="5400" b="1" dirty="0" smtClean="0"/>
              <a:t>Dehydratase.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131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Step VII</a:t>
            </a:r>
            <a:br>
              <a:rPr lang="en-US" b="1" dirty="0" smtClean="0"/>
            </a:br>
            <a:r>
              <a:rPr lang="en-US" b="1" dirty="0" smtClean="0"/>
              <a:t>Reduction Reaction</a:t>
            </a:r>
            <a:br>
              <a:rPr lang="en-US" b="1" dirty="0" smtClean="0"/>
            </a:br>
            <a:r>
              <a:rPr lang="en-US" b="1" dirty="0" smtClean="0"/>
              <a:t>By 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Enoyl-CoA Reductase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To Generate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Saturated Bond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6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3600" b="1" dirty="0">
                <a:latin typeface="+mj-lt"/>
              </a:rPr>
              <a:t>Step </a:t>
            </a:r>
            <a:r>
              <a:rPr lang="en-US" sz="3600" b="1" dirty="0" smtClean="0">
                <a:latin typeface="+mj-lt"/>
              </a:rPr>
              <a:t>5: </a:t>
            </a:r>
            <a:r>
              <a:rPr lang="en-US" sz="3600" b="1" dirty="0">
                <a:latin typeface="+mj-lt"/>
              </a:rPr>
              <a:t>Reduction of double </a:t>
            </a:r>
            <a:r>
              <a:rPr lang="en-US" sz="3600" b="1" dirty="0" smtClean="0">
                <a:latin typeface="+mj-lt"/>
              </a:rPr>
              <a:t>bond to Single bond</a:t>
            </a:r>
            <a:endParaRPr lang="en-US" sz="3600" b="1" dirty="0">
              <a:latin typeface="+mj-lt"/>
            </a:endParaRPr>
          </a:p>
        </p:txBody>
      </p:sp>
      <p:pic>
        <p:nvPicPr>
          <p:cNvPr id="52226" name="Picture 4" descr="figure_21-06_part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5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l-GR" sz="4800" b="1" dirty="0"/>
              <a:t>α</a:t>
            </a:r>
            <a:r>
              <a:rPr lang="en-US" sz="4800" b="1" dirty="0"/>
              <a:t> </a:t>
            </a:r>
            <a:r>
              <a:rPr lang="en-US" sz="4800" b="1" dirty="0" smtClean="0"/>
              <a:t>– </a:t>
            </a:r>
            <a:r>
              <a:rPr lang="el-GR" sz="4800" b="1" dirty="0" smtClean="0"/>
              <a:t>β</a:t>
            </a:r>
            <a:r>
              <a:rPr lang="en-US" sz="4800" b="1" dirty="0" smtClean="0"/>
              <a:t> </a:t>
            </a:r>
            <a:r>
              <a:rPr lang="en-US" sz="4800" b="1" dirty="0"/>
              <a:t>Unsaturated  Acyl </a:t>
            </a:r>
            <a:r>
              <a:rPr lang="en-US" sz="4800" b="1" dirty="0" smtClean="0"/>
              <a:t>ACP is reduced to Butyryl –S-ACP </a:t>
            </a:r>
          </a:p>
          <a:p>
            <a:r>
              <a:rPr lang="en-US" sz="4800" b="1" dirty="0" smtClean="0"/>
              <a:t>By </a:t>
            </a:r>
            <a:r>
              <a:rPr lang="en-US" sz="4800" b="1" dirty="0" smtClean="0">
                <a:solidFill>
                  <a:srgbClr val="C00000"/>
                </a:solidFill>
              </a:rPr>
              <a:t>NADPH+ H+ and enzyme Enoyl Reductase</a:t>
            </a:r>
            <a:r>
              <a:rPr lang="en-US" sz="4800" b="1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358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figure-21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74"/>
          <a:stretch>
            <a:fillRect/>
          </a:stretch>
        </p:blipFill>
        <p:spPr bwMode="auto">
          <a:xfrm>
            <a:off x="76200" y="0"/>
            <a:ext cx="518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9"/>
          <p:cNvSpPr txBox="1">
            <a:spLocks noChangeArrowheads="1"/>
          </p:cNvSpPr>
          <p:nvPr/>
        </p:nvSpPr>
        <p:spPr bwMode="auto">
          <a:xfrm>
            <a:off x="5486400" y="2439193"/>
            <a:ext cx="3048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b="1" dirty="0">
                <a:latin typeface="+mj-lt"/>
              </a:rPr>
              <a:t>4 steps:</a:t>
            </a:r>
          </a:p>
          <a:p>
            <a:endParaRPr lang="en-US" b="1" dirty="0">
              <a:latin typeface="+mj-lt"/>
            </a:endParaRPr>
          </a:p>
          <a:p>
            <a:pPr>
              <a:buClr>
                <a:srgbClr val="E8D5FA"/>
              </a:buClr>
              <a:buFont typeface="Wingdings" pitchFamily="2" charset="2"/>
              <a:buChar char=""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Condensation</a:t>
            </a:r>
          </a:p>
          <a:p>
            <a:pPr>
              <a:buClr>
                <a:srgbClr val="E8D5FA"/>
              </a:buClr>
              <a:buFont typeface="Wingdings" pitchFamily="2" charset="2"/>
              <a:buChar char=""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Reduction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5334000" y="533400"/>
            <a:ext cx="2971800" cy="954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/>
                </a:solidFill>
                <a:latin typeface="+mj-lt"/>
              </a:rPr>
              <a:t>Overview of </a:t>
            </a:r>
            <a:r>
              <a:rPr lang="en-US" sz="2800" b="1" i="1" dirty="0">
                <a:solidFill>
                  <a:schemeClr val="accent2"/>
                </a:solidFill>
                <a:latin typeface="+mj-lt"/>
              </a:rPr>
              <a:t>Assembly Stage </a:t>
            </a:r>
            <a:endParaRPr lang="en-US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40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9"/>
          <p:cNvSpPr txBox="1">
            <a:spLocks noChangeArrowheads="1"/>
          </p:cNvSpPr>
          <p:nvPr/>
        </p:nvSpPr>
        <p:spPr bwMode="auto">
          <a:xfrm>
            <a:off x="5486400" y="2057400"/>
            <a:ext cx="304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b="1" dirty="0">
              <a:latin typeface="+mj-lt"/>
            </a:endParaRPr>
          </a:p>
          <a:p>
            <a:pPr>
              <a:buClr>
                <a:srgbClr val="E8D5FA"/>
              </a:buClr>
              <a:buFont typeface="Wingdings" pitchFamily="2" charset="2"/>
              <a:buChar char=""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Dehydration</a:t>
            </a: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>
              <a:buClr>
                <a:srgbClr val="E8D5FA"/>
              </a:buClr>
              <a:buFont typeface="Wingdings" pitchFamily="2" charset="2"/>
              <a:buChar char=""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Reduction</a:t>
            </a:r>
          </a:p>
        </p:txBody>
      </p:sp>
      <p:pic>
        <p:nvPicPr>
          <p:cNvPr id="44035" name="Picture 6" descr="figure-21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 r="50755"/>
          <a:stretch>
            <a:fillRect/>
          </a:stretch>
        </p:blipFill>
        <p:spPr bwMode="auto">
          <a:xfrm>
            <a:off x="609600" y="381001"/>
            <a:ext cx="396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0" descr="figure-21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1" b="23750"/>
          <a:stretch>
            <a:fillRect/>
          </a:stretch>
        </p:blipFill>
        <p:spPr bwMode="auto">
          <a:xfrm>
            <a:off x="0" y="2209800"/>
            <a:ext cx="4603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5334000" y="533400"/>
            <a:ext cx="2971800" cy="954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800" b="1" dirty="0">
                <a:solidFill>
                  <a:schemeClr val="accent2"/>
                </a:solidFill>
                <a:latin typeface="+mj-lt"/>
              </a:rPr>
              <a:t>Overview of Assembly Stage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9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848600" cy="20574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Step VIII</a:t>
            </a:r>
            <a:br>
              <a:rPr lang="en-IN" b="1" dirty="0" smtClean="0"/>
            </a:br>
            <a:r>
              <a:rPr lang="en-IN" b="1" dirty="0" smtClean="0"/>
              <a:t> Translocation Of Butyryl-S CoA to SH group of Condensing Enzyme Beta Keto Acyl Synthase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282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5943600" cy="95410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 smtClean="0">
                <a:latin typeface="+mj-lt"/>
              </a:rPr>
              <a:t>Transfer of Butyryl Chain  </a:t>
            </a:r>
            <a:r>
              <a:rPr lang="en-US" sz="2800" b="1" dirty="0">
                <a:latin typeface="+mj-lt"/>
              </a:rPr>
              <a:t>to </a:t>
            </a:r>
            <a:r>
              <a:rPr lang="en-US" sz="2800" b="1" dirty="0" smtClean="0">
                <a:latin typeface="+mj-lt"/>
              </a:rPr>
              <a:t>SH group of Beta Keto Acyl Synthase</a:t>
            </a:r>
            <a:endParaRPr lang="en-US" sz="2800" b="1" dirty="0">
              <a:latin typeface="+mj-lt"/>
            </a:endParaRPr>
          </a:p>
        </p:txBody>
      </p:sp>
      <p:pic>
        <p:nvPicPr>
          <p:cNvPr id="54274" name="Picture 4" descr="figure_21-06_part_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4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Elongation and Growing</a:t>
            </a:r>
            <a:br>
              <a:rPr lang="en-US" sz="5400" b="1" dirty="0" smtClean="0"/>
            </a:br>
            <a:r>
              <a:rPr lang="en-US" sz="5400" b="1" dirty="0" smtClean="0"/>
              <a:t> Of Fatty Acid Chain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191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229600" cy="1143000"/>
          </a:xfrm>
        </p:spPr>
        <p:txBody>
          <a:bodyPr>
            <a:noAutofit/>
          </a:bodyPr>
          <a:lstStyle/>
          <a:p>
            <a:pPr marL="1257300" lvl="3" indent="0" algn="ctr">
              <a:spcBef>
                <a:spcPct val="50000"/>
              </a:spcBef>
            </a:pPr>
            <a:r>
              <a:rPr lang="en-US" sz="3200" b="1" dirty="0" smtClean="0"/>
              <a:t>To Elongate the Fatty Acid Chain </a:t>
            </a:r>
            <a:br>
              <a:rPr lang="en-US" sz="3200" b="1" dirty="0" smtClean="0"/>
            </a:br>
            <a:r>
              <a:rPr lang="en-US" sz="3200" b="1" dirty="0" smtClean="0"/>
              <a:t>To 16 Carbon Palmitate </a:t>
            </a:r>
            <a:br>
              <a:rPr lang="en-US" sz="3200" b="1" dirty="0" smtClean="0"/>
            </a:br>
            <a:r>
              <a:rPr lang="en-US" sz="3200" b="1" dirty="0" smtClean="0"/>
              <a:t>There Should Be Entry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Of 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C00000"/>
                </a:solidFill>
              </a:rPr>
              <a:t>6  More Molecules of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Malonyl CoA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altLang="en-US" sz="4000" b="1" dirty="0" smtClean="0">
                <a:solidFill>
                  <a:srgbClr val="7030A0"/>
                </a:solidFill>
              </a:rPr>
              <a:t>By Six Time Repetitions of Steps III-VIII</a:t>
            </a:r>
            <a:br>
              <a:rPr lang="en-US" altLang="en-US" sz="4000" b="1" dirty="0" smtClean="0">
                <a:solidFill>
                  <a:srgbClr val="7030A0"/>
                </a:solidFill>
              </a:rPr>
            </a:br>
            <a:r>
              <a:rPr lang="en-US" altLang="en-US" sz="4000" b="1" dirty="0" smtClean="0">
                <a:solidFill>
                  <a:srgbClr val="0070C0"/>
                </a:solidFill>
              </a:rPr>
              <a:t>1 Malonyl-CoA entry each Time</a:t>
            </a:r>
            <a:endParaRPr lang="en-US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TAG is stored </a:t>
            </a:r>
            <a:r>
              <a:rPr lang="en-US" sz="5400" dirty="0" smtClean="0"/>
              <a:t>as reserve food material in </a:t>
            </a:r>
            <a:r>
              <a:rPr lang="en-US" sz="5400" b="1" dirty="0" smtClean="0">
                <a:solidFill>
                  <a:srgbClr val="C00000"/>
                </a:solidFill>
              </a:rPr>
              <a:t>Adipose tissue in an unlimited amount. 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5"/>
          <p:cNvSpPr txBox="1">
            <a:spLocks noChangeArrowheads="1"/>
          </p:cNvSpPr>
          <p:nvPr/>
        </p:nvSpPr>
        <p:spPr bwMode="auto">
          <a:xfrm>
            <a:off x="5867400" y="381000"/>
            <a:ext cx="32766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/>
              <a:t>Next cycle begins</a:t>
            </a:r>
          </a:p>
        </p:txBody>
      </p:sp>
      <p:pic>
        <p:nvPicPr>
          <p:cNvPr id="56322" name="Picture 3" descr="figure_21-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943600" y="2438400"/>
            <a:ext cx="320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Clr>
                <a:srgbClr val="E8D5FA"/>
              </a:buClr>
              <a:buFont typeface="Wingdings" pitchFamily="2" charset="2"/>
              <a:buChar char="ü"/>
            </a:pPr>
            <a:r>
              <a:rPr lang="en-US" b="1" dirty="0">
                <a:latin typeface="+mj-lt"/>
              </a:rPr>
              <a:t>Another M</a:t>
            </a:r>
            <a:r>
              <a:rPr lang="en-US" b="1" dirty="0" smtClean="0">
                <a:latin typeface="+mj-lt"/>
              </a:rPr>
              <a:t>alonyl </a:t>
            </a:r>
            <a:r>
              <a:rPr lang="en-US" b="1" dirty="0">
                <a:latin typeface="+mj-lt"/>
              </a:rPr>
              <a:t>group is linked to ACP</a:t>
            </a:r>
          </a:p>
        </p:txBody>
      </p:sp>
    </p:spTree>
    <p:extLst>
      <p:ext uri="{BB962C8B-B14F-4D97-AF65-F5344CB8AC3E}">
        <p14:creationId xmlns:p14="http://schemas.microsoft.com/office/powerpoint/2010/main" val="22087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876800" y="1676400"/>
          <a:ext cx="3886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2" name="Bitmap Image" r:id="rId4" imgW="3419952" imgH="3495238" progId="PBrush">
                  <p:embed/>
                </p:oleObj>
              </mc:Choice>
              <mc:Fallback>
                <p:oleObj name="Bitmap Image" r:id="rId4" imgW="3419952" imgH="34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76400"/>
                        <a:ext cx="3886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4876800" y="76200"/>
          <a:ext cx="388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" name="Bitmap Image" r:id="rId6" imgW="3895238" imgH="2467319" progId="PBrush">
                  <p:embed/>
                </p:oleObj>
              </mc:Choice>
              <mc:Fallback>
                <p:oleObj name="Bitmap Image" r:id="rId6" imgW="3895238" imgH="24673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"/>
                        <a:ext cx="388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4543425" y="4352925"/>
          <a:ext cx="460057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" name="Bitmap Image" r:id="rId8" imgW="4600000" imgH="2962689" progId="PBrush">
                  <p:embed/>
                </p:oleObj>
              </mc:Choice>
              <mc:Fallback>
                <p:oleObj name="Bitmap Image" r:id="rId8" imgW="4600000" imgH="29626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4352925"/>
                        <a:ext cx="460057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" y="2421051"/>
            <a:ext cx="50292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Repetitions Of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6  More Cycles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With 5 Steps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  <a:p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53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2286000" y="219415"/>
            <a:ext cx="49530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/>
                </a:solidFill>
              </a:rPr>
              <a:t>Fatty </a:t>
            </a:r>
            <a:r>
              <a:rPr lang="en-US" sz="2800" b="1" dirty="0" smtClean="0">
                <a:solidFill>
                  <a:schemeClr val="accent2"/>
                </a:solidFill>
              </a:rPr>
              <a:t>Acyl </a:t>
            </a:r>
            <a:r>
              <a:rPr lang="en-US" sz="2800" b="1" dirty="0">
                <a:solidFill>
                  <a:schemeClr val="accent2"/>
                </a:solidFill>
              </a:rPr>
              <a:t>S</a:t>
            </a:r>
            <a:r>
              <a:rPr lang="en-US" sz="2800" b="1" dirty="0" smtClean="0">
                <a:solidFill>
                  <a:schemeClr val="accent2"/>
                </a:solidFill>
              </a:rPr>
              <a:t>ynthase</a:t>
            </a:r>
            <a:endParaRPr lang="en-US" b="1" dirty="0"/>
          </a:p>
        </p:txBody>
      </p:sp>
      <p:pic>
        <p:nvPicPr>
          <p:cNvPr id="33794" name="Picture 5" descr="figure_21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800" b="1" u="sng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Steps </a:t>
            </a:r>
            <a:r>
              <a:rPr lang="en-US" sz="2800" b="1" u="sng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in the </a:t>
            </a:r>
            <a:r>
              <a:rPr lang="en-US" sz="2800" b="1" u="sng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De Novo biosynthesis </a:t>
            </a:r>
            <a:r>
              <a:rPr lang="en-US" sz="2800" b="1" u="sng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of fatty acid </a:t>
            </a:r>
            <a:r>
              <a:rPr lang="en-US" sz="2800" b="1" u="sng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 </a:t>
            </a:r>
            <a:endParaRPr lang="en-US" sz="2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3400" y="1371600"/>
            <a:ext cx="8153400" cy="4724400"/>
          </a:xfrm>
          <a:prstGeom prst="rect">
            <a:avLst/>
          </a:prstGeom>
          <a:noFill/>
          <a:ln w="38100">
            <a:solidFill>
              <a:srgbClr val="1C7224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ar-SA"/>
          </a:p>
        </p:txBody>
      </p:sp>
      <p:pic>
        <p:nvPicPr>
          <p:cNvPr id="26628" name="Picture 7" descr="C:\DOCUME~1\D\LOCALS~1\Temp\~DEST\0030iw\SCAN001.BMP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" b="5110"/>
          <a:stretch>
            <a:fillRect/>
          </a:stretch>
        </p:blipFill>
        <p:spPr bwMode="auto">
          <a:xfrm>
            <a:off x="0" y="1219200"/>
            <a:ext cx="910790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3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Initiation To Form An Acyl Chain</a:t>
            </a:r>
          </a:p>
          <a:p>
            <a:pPr marL="1828800" lvl="3" indent="-5715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2400" b="1" dirty="0">
                <a:solidFill>
                  <a:srgbClr val="FF0000"/>
                </a:solidFill>
              </a:rPr>
              <a:t>Loading of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Precursor </a:t>
            </a:r>
            <a:r>
              <a:rPr lang="en-US" altLang="en-US" sz="2400" b="1" dirty="0" smtClean="0"/>
              <a:t>–Acetyl-CoA at SH-ACP</a:t>
            </a:r>
          </a:p>
          <a:p>
            <a:pPr marL="1828800" lvl="3" indent="-5715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Translocation of Acetyl –S-ACP </a:t>
            </a:r>
            <a:r>
              <a:rPr lang="en-US" altLang="en-US" sz="2400" b="1" dirty="0" smtClean="0"/>
              <a:t>to SH-Condensing Enzyme (SH-CE)</a:t>
            </a:r>
          </a:p>
          <a:p>
            <a:pPr marL="1828800" lvl="3" indent="-5715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Entry of Malonyl-CoA and Loading of Malonyl to SH-ACP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1828800" lvl="3" indent="-5715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Condensation </a:t>
            </a:r>
            <a:r>
              <a:rPr lang="en-US" altLang="en-US" sz="2400" b="1" dirty="0">
                <a:solidFill>
                  <a:srgbClr val="FF0000"/>
                </a:solidFill>
              </a:rPr>
              <a:t>of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Acetyl and Malonyl with decarboxylation</a:t>
            </a:r>
          </a:p>
          <a:p>
            <a:pPr marL="1828800" lvl="3" indent="-5715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Reduction Reaction </a:t>
            </a:r>
            <a:r>
              <a:rPr lang="en-US" altLang="en-US" sz="2400" b="1" dirty="0" smtClean="0"/>
              <a:t>to transform beta Keto group to Hydroxyl</a:t>
            </a:r>
          </a:p>
          <a:p>
            <a:pPr marL="1828800" lvl="3" indent="-5715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Dehydration Reaction </a:t>
            </a:r>
            <a:r>
              <a:rPr lang="en-US" altLang="en-US" sz="2400" b="1" dirty="0" smtClean="0"/>
              <a:t>to transform Hydroxyl group to Enoyl</a:t>
            </a:r>
            <a:endParaRPr lang="en-US" altLang="en-US" sz="2400" b="1" dirty="0"/>
          </a:p>
          <a:p>
            <a:pPr marL="1828800" lvl="3" indent="-5715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Reduction Reaction </a:t>
            </a:r>
            <a:r>
              <a:rPr lang="en-US" altLang="en-US" sz="2400" b="1" dirty="0" smtClean="0"/>
              <a:t>to transform Enoyl </a:t>
            </a:r>
          </a:p>
          <a:p>
            <a:pPr marL="1828800" lvl="3" indent="-5715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Translocation of Butyryl </a:t>
            </a:r>
            <a:r>
              <a:rPr lang="en-US" altLang="en-US" sz="2400" b="1" dirty="0" smtClean="0"/>
              <a:t>From S-ACP to SH-CE </a:t>
            </a:r>
            <a:endParaRPr lang="en-US" altLang="en-US" sz="2400" b="1" dirty="0"/>
          </a:p>
          <a:p>
            <a:pPr marL="0" inden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C00000"/>
                </a:solidFill>
              </a:rPr>
              <a:t>Elongation </a:t>
            </a:r>
            <a:r>
              <a:rPr lang="en-US" altLang="en-US" b="1" dirty="0">
                <a:solidFill>
                  <a:srgbClr val="C00000"/>
                </a:solidFill>
              </a:rPr>
              <a:t>and Growing of Acyl </a:t>
            </a:r>
            <a:r>
              <a:rPr lang="en-US" altLang="en-US" b="1" dirty="0" smtClean="0">
                <a:solidFill>
                  <a:srgbClr val="C00000"/>
                </a:solidFill>
              </a:rPr>
              <a:t>Chain </a:t>
            </a:r>
          </a:p>
          <a:p>
            <a:pPr marL="1257300" lvl="3" indent="0">
              <a:spcBef>
                <a:spcPct val="50000"/>
              </a:spcBef>
            </a:pPr>
            <a:r>
              <a:rPr lang="en-US" altLang="en-US" sz="2400" b="1" dirty="0"/>
              <a:t>By Six Time Repetitions of Steps </a:t>
            </a:r>
            <a:r>
              <a:rPr lang="en-US" altLang="en-US" sz="2400" b="1" dirty="0" smtClean="0"/>
              <a:t>III-VIII</a:t>
            </a:r>
            <a:endParaRPr lang="en-US" altLang="en-US" sz="2400" b="1" dirty="0"/>
          </a:p>
          <a:p>
            <a:pPr marL="1257300" lvl="3" indent="0">
              <a:spcBef>
                <a:spcPct val="50000"/>
              </a:spcBef>
            </a:pPr>
            <a:r>
              <a:rPr lang="en-US" altLang="en-US" sz="2400" b="1" dirty="0" smtClean="0"/>
              <a:t>Entry </a:t>
            </a:r>
            <a:r>
              <a:rPr lang="en-US" altLang="en-US" sz="2400" b="1" dirty="0"/>
              <a:t>Of 6 </a:t>
            </a:r>
            <a:r>
              <a:rPr lang="en-US" altLang="en-US" sz="2400" b="1" dirty="0" smtClean="0"/>
              <a:t>Malonyl-CoA’s at SH-ACP</a:t>
            </a:r>
          </a:p>
          <a:p>
            <a:pPr marL="1257300" lvl="3" indent="0">
              <a:spcBef>
                <a:spcPct val="50000"/>
              </a:spcBef>
            </a:pPr>
            <a:r>
              <a:rPr lang="en-US" altLang="en-US" sz="2400" b="1" dirty="0" smtClean="0"/>
              <a:t>1 Malonyl-CoA </a:t>
            </a:r>
            <a:r>
              <a:rPr lang="en-US" altLang="en-US" sz="2400" b="1" dirty="0"/>
              <a:t>in each </a:t>
            </a:r>
            <a:r>
              <a:rPr lang="en-US" altLang="en-US" sz="2400" b="1" dirty="0" smtClean="0"/>
              <a:t>cycle to ACP-SH</a:t>
            </a:r>
            <a:endParaRPr lang="en-US" altLang="en-US" sz="2400" b="1" dirty="0"/>
          </a:p>
          <a:p>
            <a:pPr marL="0" indent="0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Cleavage of Fatty acid/ Palmitate </a:t>
            </a:r>
          </a:p>
          <a:p>
            <a:pPr marL="1257300" lvl="3" indent="0">
              <a:spcBef>
                <a:spcPct val="50000"/>
              </a:spcBef>
            </a:pPr>
            <a:r>
              <a:rPr lang="en-US" altLang="en-US" sz="2800" b="1" dirty="0" smtClean="0"/>
              <a:t>By Thioesterase activity to release Palmitate and FAS</a:t>
            </a:r>
            <a:endParaRPr lang="en-US" altLang="en-US" sz="2800" b="1" dirty="0"/>
          </a:p>
          <a:p>
            <a:endParaRPr lang="en-I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486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Following </a:t>
            </a:r>
            <a:r>
              <a:rPr lang="en-US" sz="4800" b="1" dirty="0" smtClean="0">
                <a:solidFill>
                  <a:srgbClr val="000099"/>
                </a:solidFill>
              </a:rPr>
              <a:t>transfer</a:t>
            </a:r>
            <a:r>
              <a:rPr lang="en-US" sz="4800" dirty="0" smtClean="0"/>
              <a:t> of growing fatty acid from Phosphopantetheine to the Condensing Enzyme's Cysteine sulfhydryl.</a:t>
            </a:r>
          </a:p>
          <a:p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000099"/>
                </a:solidFill>
              </a:rPr>
              <a:t>Cycle begins again</a:t>
            </a:r>
            <a:r>
              <a:rPr lang="en-US" sz="4800" dirty="0" smtClean="0"/>
              <a:t>, with another Malonyl-CoA.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36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867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Elongation of Fatty </a:t>
            </a:r>
            <a:r>
              <a:rPr lang="en-US" sz="5400" dirty="0"/>
              <a:t>A</a:t>
            </a:r>
            <a:r>
              <a:rPr lang="en-US" sz="5400" dirty="0" smtClean="0"/>
              <a:t>cyl chain occurs by addition of Malonyl-CoA after every cycle.</a:t>
            </a:r>
          </a:p>
          <a:p>
            <a:r>
              <a:rPr lang="en-US" sz="5400" dirty="0" smtClean="0"/>
              <a:t>Every </a:t>
            </a:r>
            <a:r>
              <a:rPr lang="en-US" sz="5400" dirty="0"/>
              <a:t>time a new Malonyl –CoA enters and taken up by SH-ACP.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60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334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There are total 7 cycles </a:t>
            </a:r>
            <a:r>
              <a:rPr lang="en-US" sz="4800" dirty="0" smtClean="0"/>
              <a:t>to utilize</a:t>
            </a:r>
          </a:p>
          <a:p>
            <a:r>
              <a:rPr lang="en-US" sz="4800" dirty="0" smtClean="0"/>
              <a:t> </a:t>
            </a:r>
            <a:r>
              <a:rPr lang="en-US" sz="4800" b="1" dirty="0" smtClean="0"/>
              <a:t>1 Acetyl-CoA </a:t>
            </a:r>
            <a:r>
              <a:rPr lang="en-US" sz="4800" dirty="0" smtClean="0"/>
              <a:t>and </a:t>
            </a:r>
            <a:r>
              <a:rPr lang="en-US" sz="4800" b="1" dirty="0" smtClean="0"/>
              <a:t>7 molecules of Malonyl-CoA </a:t>
            </a:r>
            <a:r>
              <a:rPr lang="en-US" sz="4800" dirty="0" smtClean="0"/>
              <a:t>and </a:t>
            </a:r>
          </a:p>
          <a:p>
            <a:r>
              <a:rPr lang="en-US" sz="4800" dirty="0" smtClean="0"/>
              <a:t>Elongate the Fatty Acid Chain to 16 Carbon Palmitate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75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Remember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 </a:t>
            </a:r>
            <a:r>
              <a:rPr lang="en-US" sz="4000" b="1" dirty="0" smtClean="0"/>
              <a:t>Each turn one Molecule of Malonyl CoA enters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Accepted by ACP-SH </a:t>
            </a:r>
            <a:r>
              <a:rPr lang="en-US" sz="4000" dirty="0" smtClean="0"/>
              <a:t>to form </a:t>
            </a:r>
            <a:r>
              <a:rPr lang="en-US" sz="4000" b="1" dirty="0" smtClean="0"/>
              <a:t>Malonyl –SACP.</a:t>
            </a:r>
          </a:p>
          <a:p>
            <a:r>
              <a:rPr lang="en-US" sz="4000" dirty="0" smtClean="0"/>
              <a:t>Then repetitions of </a:t>
            </a:r>
            <a:r>
              <a:rPr lang="en-US" sz="4000" b="1" dirty="0" smtClean="0"/>
              <a:t>Condensation ,Reduction , Dehydration and Reduction Reactions</a:t>
            </a:r>
            <a:r>
              <a:rPr lang="en-US" sz="4000" dirty="0" smtClean="0"/>
              <a:t>  takes place.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1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/>
          <a:p>
            <a:r>
              <a:rPr lang="en-US" sz="5400" b="1" dirty="0"/>
              <a:t>Decarboxylation of </a:t>
            </a:r>
            <a:r>
              <a:rPr lang="en-US" sz="5400" b="1" dirty="0" smtClean="0"/>
              <a:t>Malonyl-CoA and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R</a:t>
            </a:r>
            <a:r>
              <a:rPr lang="en-US" sz="5400" b="1" dirty="0" smtClean="0">
                <a:solidFill>
                  <a:srgbClr val="C00000"/>
                </a:solidFill>
              </a:rPr>
              <a:t>educing </a:t>
            </a:r>
            <a:r>
              <a:rPr lang="en-US" sz="5400" b="1" dirty="0">
                <a:solidFill>
                  <a:srgbClr val="C00000"/>
                </a:solidFill>
              </a:rPr>
              <a:t>power of </a:t>
            </a:r>
            <a:r>
              <a:rPr lang="en-US" sz="5400" b="1" dirty="0" smtClean="0">
                <a:solidFill>
                  <a:srgbClr val="C00000"/>
                </a:solidFill>
              </a:rPr>
              <a:t>NADPH+H</a:t>
            </a:r>
            <a:r>
              <a:rPr lang="en-US" sz="5400" b="1" baseline="30000" dirty="0" smtClean="0"/>
              <a:t>+</a:t>
            </a:r>
            <a:r>
              <a:rPr lang="en-US" sz="5400" b="1" dirty="0" smtClean="0"/>
              <a:t> drive fatty chain growth.</a:t>
            </a:r>
            <a:endParaRPr lang="en-US" sz="5400" b="1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442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Why Lipogenesis Takes Place?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181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Butyryl group </a:t>
            </a:r>
            <a:r>
              <a:rPr lang="en-US" sz="4800" dirty="0" smtClean="0"/>
              <a:t>(C4) is </a:t>
            </a:r>
            <a:r>
              <a:rPr lang="en-US" sz="4800" b="1" dirty="0" smtClean="0">
                <a:solidFill>
                  <a:srgbClr val="C00000"/>
                </a:solidFill>
              </a:rPr>
              <a:t>shifted to SH of Cysteine of </a:t>
            </a:r>
            <a:r>
              <a:rPr lang="el-GR" sz="4800" b="1" dirty="0" smtClean="0">
                <a:solidFill>
                  <a:srgbClr val="C00000"/>
                </a:solidFill>
              </a:rPr>
              <a:t>β</a:t>
            </a:r>
            <a:r>
              <a:rPr lang="en-US" sz="4800" b="1" dirty="0" smtClean="0">
                <a:solidFill>
                  <a:srgbClr val="C00000"/>
                </a:solidFill>
              </a:rPr>
              <a:t> Keto Acyl Synthase.</a:t>
            </a:r>
          </a:p>
          <a:p>
            <a:r>
              <a:rPr lang="en-US" sz="4800" b="1" dirty="0" smtClean="0"/>
              <a:t>SH of ACP </a:t>
            </a:r>
            <a:r>
              <a:rPr lang="en-US" sz="4800" dirty="0" smtClean="0"/>
              <a:t>is free for accepting second molecule of Malonyl CoA to form Malonyl-S-ACP.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034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05800" cy="5029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Steps of Condensation ,Reduction, Dehydration and Reduction repeats.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b="1" dirty="0" smtClean="0"/>
              <a:t>Aim of these steps is to convert  a C=O group to CH2 group at </a:t>
            </a:r>
            <a:r>
              <a:rPr lang="el-GR" sz="4400" b="1" dirty="0" smtClean="0"/>
              <a:t>β</a:t>
            </a:r>
            <a:r>
              <a:rPr lang="en-US" sz="4400" b="1" dirty="0" smtClean="0"/>
              <a:t> carbon of growing Acyl chain.</a:t>
            </a:r>
          </a:p>
        </p:txBody>
      </p:sp>
    </p:spTree>
    <p:extLst>
      <p:ext uri="{BB962C8B-B14F-4D97-AF65-F5344CB8AC3E}">
        <p14:creationId xmlns:p14="http://schemas.microsoft.com/office/powerpoint/2010/main" val="24561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4389120"/>
          </a:xfrm>
        </p:spPr>
        <p:txBody>
          <a:bodyPr>
            <a:noAutofit/>
          </a:bodyPr>
          <a:lstStyle/>
          <a:p>
            <a:r>
              <a:rPr lang="en-US" sz="6000" dirty="0" smtClean="0"/>
              <a:t>After completion of total 7 cycles </a:t>
            </a:r>
          </a:p>
          <a:p>
            <a:r>
              <a:rPr lang="en-US" sz="6000" dirty="0" smtClean="0"/>
              <a:t>There is Palmitate synthesized and is carried by </a:t>
            </a:r>
            <a:r>
              <a:rPr lang="en-US" sz="6000" b="1" dirty="0" smtClean="0"/>
              <a:t>S-ACP of FAS complex</a:t>
            </a:r>
            <a:r>
              <a:rPr lang="en-US" sz="6000" dirty="0" smtClean="0"/>
              <a:t>(Palmitoyl-S-ACP)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054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Cleavage Of Completely Biosynthesized Palmitate</a:t>
            </a:r>
            <a:br>
              <a:rPr lang="en-US" b="1" dirty="0" smtClean="0"/>
            </a:br>
            <a:r>
              <a:rPr lang="en-US" b="1" dirty="0" smtClean="0"/>
              <a:t>From ACP of FAS Complex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By Catalytic Activity Of Thioesterase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To Release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Free Palmitate and FAS Complex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57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Cleavage enzyme </a:t>
            </a:r>
            <a:r>
              <a:rPr lang="en-US" sz="4800" b="1" dirty="0" smtClean="0">
                <a:solidFill>
                  <a:srgbClr val="C00000"/>
                </a:solidFill>
              </a:rPr>
              <a:t>Thioesterase</a:t>
            </a:r>
            <a:r>
              <a:rPr lang="en-US" sz="4800" dirty="0" smtClean="0"/>
              <a:t> </a:t>
            </a:r>
            <a:r>
              <a:rPr lang="en-US" sz="4800" b="1" dirty="0" smtClean="0"/>
              <a:t>cleaves Thioester linkage </a:t>
            </a:r>
            <a:r>
              <a:rPr lang="en-US" sz="4800" dirty="0" smtClean="0"/>
              <a:t>and</a:t>
            </a:r>
          </a:p>
          <a:p>
            <a:r>
              <a:rPr lang="en-US" sz="4800" dirty="0"/>
              <a:t>R</a:t>
            </a:r>
            <a:r>
              <a:rPr lang="en-US" sz="4800" dirty="0" smtClean="0"/>
              <a:t>eleases </a:t>
            </a:r>
            <a:r>
              <a:rPr lang="en-US" sz="4800" b="1" dirty="0" smtClean="0">
                <a:solidFill>
                  <a:srgbClr val="C00000"/>
                </a:solidFill>
              </a:rPr>
              <a:t>free Palmitic acid carried by S-ACP of FAS complex.</a:t>
            </a:r>
          </a:p>
        </p:txBody>
      </p:sp>
    </p:spTree>
    <p:extLst>
      <p:ext uri="{BB962C8B-B14F-4D97-AF65-F5344CB8AC3E}">
        <p14:creationId xmlns:p14="http://schemas.microsoft.com/office/powerpoint/2010/main" val="37705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r>
              <a:rPr lang="en-US" sz="4400" dirty="0" smtClean="0"/>
              <a:t>Since </a:t>
            </a:r>
            <a:r>
              <a:rPr lang="en-US" sz="4400" b="1" dirty="0" smtClean="0"/>
              <a:t>FAS complex is a dimeric unit </a:t>
            </a:r>
            <a:r>
              <a:rPr lang="en-US" sz="4400" dirty="0" smtClean="0"/>
              <a:t>having </a:t>
            </a:r>
            <a:r>
              <a:rPr lang="en-US" sz="4400" b="1" dirty="0" smtClean="0">
                <a:solidFill>
                  <a:srgbClr val="C00000"/>
                </a:solidFill>
              </a:rPr>
              <a:t>two functional units.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400" dirty="0" smtClean="0"/>
              <a:t>During its operation at a time </a:t>
            </a:r>
            <a:r>
              <a:rPr lang="en-US" sz="4400" b="1" dirty="0" smtClean="0">
                <a:solidFill>
                  <a:srgbClr val="C00000"/>
                </a:solidFill>
              </a:rPr>
              <a:t>two molecules of Palmitic acid are biosynthesized and released</a:t>
            </a:r>
            <a:r>
              <a:rPr lang="en-US" sz="4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4574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228600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66" name="Object 14"/>
          <p:cNvGraphicFramePr>
            <a:graphicFrameLocks noChangeAspect="1"/>
          </p:cNvGraphicFramePr>
          <p:nvPr>
            <p:extLst/>
          </p:nvPr>
        </p:nvGraphicFramePr>
        <p:xfrm>
          <a:off x="0" y="1295400"/>
          <a:ext cx="91313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Picture" r:id="rId3" imgW="4575053" imgH="1886809" progId="Word.Picture.8">
                  <p:embed/>
                </p:oleObj>
              </mc:Choice>
              <mc:Fallback>
                <p:oleObj name="Picture" r:id="rId3" imgW="4575053" imgH="188680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313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1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4574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28600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28600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228600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28600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13" name="Object 13"/>
          <p:cNvGraphicFramePr>
            <a:graphicFrameLocks noChangeAspect="1"/>
          </p:cNvGraphicFramePr>
          <p:nvPr/>
        </p:nvGraphicFramePr>
        <p:xfrm>
          <a:off x="76200" y="685800"/>
          <a:ext cx="906780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Picture" r:id="rId3" imgW="4575053" imgH="2344772" progId="Word.Picture.8">
                  <p:embed/>
                </p:oleObj>
              </mc:Choice>
              <mc:Fallback>
                <p:oleObj name="Picture" r:id="rId3" imgW="4575053" imgH="23447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85800"/>
                        <a:ext cx="9067800" cy="464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4574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28600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28600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28600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2828925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0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07"/>
              </p:ext>
            </p:extLst>
          </p:nvPr>
        </p:nvGraphicFramePr>
        <p:xfrm>
          <a:off x="-23884" y="990600"/>
          <a:ext cx="9144000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Picture" r:id="rId3" imgW="3488154" imgH="2173799" progId="Word.Picture.8">
                  <p:embed/>
                </p:oleObj>
              </mc:Choice>
              <mc:Fallback>
                <p:oleObj name="Picture" r:id="rId3" imgW="3488154" imgH="217379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84" y="990600"/>
                        <a:ext cx="9144000" cy="4459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9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8143"/>
            <a:ext cx="8305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Step 1: Loading Reactions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387475" y="2038350"/>
          <a:ext cx="6367463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CS ChemDraw Drawing" r:id="rId3" imgW="6367780" imgH="2781300" progId="">
                  <p:embed/>
                </p:oleObj>
              </mc:Choice>
              <mc:Fallback>
                <p:oleObj name="CS ChemDraw Drawing" r:id="rId3" imgW="6367780" imgH="278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038350"/>
                        <a:ext cx="6367463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2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Excess Carbohydrates Are Transformed To Triacylglycerol (Fat)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>
            <p:extLst/>
          </p:nvPr>
        </p:nvGraphicFramePr>
        <p:xfrm>
          <a:off x="457200" y="1676400"/>
          <a:ext cx="31242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Bitmap Image" r:id="rId4" imgW="2486372" imgH="3772427" progId="PBrush">
                  <p:embed/>
                </p:oleObj>
              </mc:Choice>
              <mc:Fallback>
                <p:oleObj name="Bitmap Image" r:id="rId4" imgW="2486372" imgH="377242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3124200" cy="392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/>
          </p:nvPr>
        </p:nvGraphicFramePr>
        <p:xfrm>
          <a:off x="4648200" y="1752600"/>
          <a:ext cx="360045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Bitmap Image" r:id="rId6" imgW="2914286" imgH="3905795" progId="PBrush">
                  <p:embed/>
                </p:oleObj>
              </mc:Choice>
              <mc:Fallback>
                <p:oleObj name="Bitmap Image" r:id="rId6" imgW="2914286" imgH="39057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3600450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Step 2: Condensation Rxn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447800"/>
          <a:ext cx="7751763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CS ChemDraw Drawing" r:id="rId3" imgW="7752080" imgH="5267960" progId="">
                  <p:embed/>
                </p:oleObj>
              </mc:Choice>
              <mc:Fallback>
                <p:oleObj name="CS ChemDraw Drawing" r:id="rId3" imgW="7752080" imgH="526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751763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6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389313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7"/>
          <p:cNvSpPr>
            <a:spLocks noChangeArrowheads="1"/>
          </p:cNvSpPr>
          <p:nvPr/>
        </p:nvSpPr>
        <p:spPr bwMode="auto">
          <a:xfrm>
            <a:off x="304800" y="3142833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Condensation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reaction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endParaRPr lang="en-U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Step 3: Reduction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332038" y="2133600"/>
          <a:ext cx="4479925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CS ChemDraw Drawing" r:id="rId3" imgW="4480560" imgH="3512820" progId="">
                  <p:embed/>
                </p:oleObj>
              </mc:Choice>
              <mc:Fallback>
                <p:oleObj name="CS ChemDraw Drawing" r:id="rId3" imgW="4480560" imgH="35128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2133600"/>
                        <a:ext cx="4479925" cy="351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414838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7257" y="2568764"/>
            <a:ext cx="472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Reduction Reaction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  <a:p>
            <a:endParaRPr lang="en-US" sz="3200" b="1" dirty="0">
              <a:solidFill>
                <a:schemeClr val="accent2"/>
              </a:solidFill>
              <a:latin typeface="+mj-lt"/>
            </a:endParaRPr>
          </a:p>
          <a:p>
            <a:endParaRPr lang="en-US" sz="32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Step 4: Dehydration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905000" y="1676400"/>
          <a:ext cx="54864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" name="CS ChemDraw Drawing" r:id="rId3" imgW="3543300" imgH="3576320" progId="">
                  <p:embed/>
                </p:oleObj>
              </mc:Choice>
              <mc:Fallback>
                <p:oleObj name="CS ChemDraw Drawing" r:id="rId3" imgW="3543300" imgH="3576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54864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6736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228600" y="2738785"/>
            <a:ext cx="403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Dehydration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65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Step 5: Reduction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828800" y="1752601"/>
          <a:ext cx="5791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CS ChemDraw Drawing" r:id="rId3" imgW="3528060" imgH="3487420" progId="">
                  <p:embed/>
                </p:oleObj>
              </mc:Choice>
              <mc:Fallback>
                <p:oleObj name="CS ChemDraw Drawing" r:id="rId3" imgW="3528060" imgH="34874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1"/>
                        <a:ext cx="57912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6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338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76200" y="2421051"/>
            <a:ext cx="5029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Reduction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  <a:p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08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Step 6: </a:t>
            </a:r>
            <a:r>
              <a:rPr lang="en-US" b="1" dirty="0" smtClean="0">
                <a:solidFill>
                  <a:schemeClr val="accent2"/>
                </a:solidFill>
              </a:rPr>
              <a:t>Next </a:t>
            </a:r>
            <a:r>
              <a:rPr lang="en-US" b="1" dirty="0">
                <a:solidFill>
                  <a:schemeClr val="accent2"/>
                </a:solidFill>
              </a:rPr>
              <a:t>condensation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990600" y="1198470"/>
          <a:ext cx="7177087" cy="522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CS ChemDraw Drawing" r:id="rId3" imgW="7254240" imgH="5280660" progId="">
                  <p:embed/>
                </p:oleObj>
              </mc:Choice>
              <mc:Fallback>
                <p:oleObj name="CS ChemDraw Drawing" r:id="rId3" imgW="7254240" imgH="52806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98470"/>
                        <a:ext cx="7177087" cy="5224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3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Reasons For Lipogenesis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37306" cy="5136502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/>
              <a:t>Free excess Glucose cant be stored</a:t>
            </a:r>
            <a:r>
              <a:rPr lang="en-US" sz="4400" b="1" dirty="0">
                <a:solidFill>
                  <a:srgbClr val="C00000"/>
                </a:solidFill>
              </a:rPr>
              <a:t> as it is</a:t>
            </a:r>
            <a:r>
              <a:rPr lang="en-US" sz="4400" b="1" dirty="0" smtClean="0"/>
              <a:t> </a:t>
            </a:r>
            <a:r>
              <a:rPr lang="en-US" sz="4400" dirty="0" smtClean="0"/>
              <a:t>in body cells and tissues.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Free excess Glucose is </a:t>
            </a:r>
            <a:r>
              <a:rPr lang="en-US" sz="4400" b="1" dirty="0" smtClean="0">
                <a:solidFill>
                  <a:srgbClr val="C00000"/>
                </a:solidFill>
              </a:rPr>
              <a:t>first  converted </a:t>
            </a:r>
            <a:r>
              <a:rPr lang="en-US" sz="4400" b="1" dirty="0" smtClean="0"/>
              <a:t>and stored in the form of </a:t>
            </a:r>
            <a:r>
              <a:rPr lang="en-US" sz="4400" b="1" dirty="0" smtClean="0">
                <a:solidFill>
                  <a:srgbClr val="0070C0"/>
                </a:solidFill>
              </a:rPr>
              <a:t>Glycogen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b="1" dirty="0" smtClean="0">
                <a:solidFill>
                  <a:srgbClr val="C00000"/>
                </a:solidFill>
              </a:rPr>
              <a:t>Storage of </a:t>
            </a:r>
            <a:r>
              <a:rPr lang="en-US" sz="4400" b="1" dirty="0" smtClean="0">
                <a:solidFill>
                  <a:srgbClr val="0070C0"/>
                </a:solidFill>
              </a:rPr>
              <a:t>Glycogen is limited</a:t>
            </a:r>
          </a:p>
        </p:txBody>
      </p:sp>
    </p:spTree>
    <p:extLst>
      <p:ext uri="{BB962C8B-B14F-4D97-AF65-F5344CB8AC3E}">
        <p14:creationId xmlns:p14="http://schemas.microsoft.com/office/powerpoint/2010/main" val="17489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181600" y="1676400"/>
          <a:ext cx="3055938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" name="Bitmap Image" r:id="rId4" imgW="3419952" imgH="3495238" progId="PBrush">
                  <p:embed/>
                </p:oleObj>
              </mc:Choice>
              <mc:Fallback>
                <p:oleObj name="Bitmap Image" r:id="rId4" imgW="3419952" imgH="34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76400"/>
                        <a:ext cx="3055938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5181600" y="76200"/>
          <a:ext cx="3200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" name="Bitmap Image" r:id="rId6" imgW="3895238" imgH="2467319" progId="PBrush">
                  <p:embed/>
                </p:oleObj>
              </mc:Choice>
              <mc:Fallback>
                <p:oleObj name="Bitmap Image" r:id="rId6" imgW="3895238" imgH="24673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"/>
                        <a:ext cx="3200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4543425" y="4352925"/>
          <a:ext cx="460057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" name="Bitmap Image" r:id="rId8" imgW="4600000" imgH="2962689" progId="PBrush">
                  <p:embed/>
                </p:oleObj>
              </mc:Choice>
              <mc:Fallback>
                <p:oleObj name="Bitmap Image" r:id="rId8" imgW="4600000" imgH="29626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4352925"/>
                        <a:ext cx="460057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" y="2421051"/>
            <a:ext cx="5029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Repetitions Of 7 Cycles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  <a:p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4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71900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Termination of Fatty Acid Synthesis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343400" y="234950"/>
          <a:ext cx="4295775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CS ChemDraw Drawing" r:id="rId3" imgW="4295140" imgH="6388100" progId="">
                  <p:embed/>
                </p:oleObj>
              </mc:Choice>
              <mc:Fallback>
                <p:oleObj name="CS ChemDraw Drawing" r:id="rId3" imgW="4295140" imgH="638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4950"/>
                        <a:ext cx="4295775" cy="638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0" y="4343400"/>
            <a:ext cx="1108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" charset="0"/>
              </a:rPr>
              <a:t>Acyl-CoA </a:t>
            </a:r>
          </a:p>
          <a:p>
            <a:pPr algn="ctr"/>
            <a:r>
              <a:rPr lang="en-US" sz="1400" b="1" dirty="0" err="1">
                <a:latin typeface="Arial" charset="0"/>
              </a:rPr>
              <a:t>synthetase</a:t>
            </a:r>
            <a:endParaRPr lang="en-US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5"/>
          <p:cNvSpPr txBox="1">
            <a:spLocks noChangeArrowheads="1"/>
          </p:cNvSpPr>
          <p:nvPr/>
        </p:nvSpPr>
        <p:spPr bwMode="auto">
          <a:xfrm>
            <a:off x="302580" y="19812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accent2"/>
                </a:solidFill>
                <a:latin typeface="+mj-lt"/>
              </a:rPr>
              <a:t>Palmitoyl-ACP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>
                <a:latin typeface="+mj-lt"/>
              </a:rPr>
              <a:t>is hydrolyzed by a </a:t>
            </a:r>
            <a:r>
              <a:rPr lang="en-US" altLang="en-US" sz="2800" b="1" i="1" dirty="0">
                <a:solidFill>
                  <a:schemeClr val="accent2"/>
                </a:solidFill>
                <a:latin typeface="+mj-lt"/>
              </a:rPr>
              <a:t>T</a:t>
            </a:r>
            <a:r>
              <a:rPr lang="en-US" altLang="en-US" sz="2800" b="1" i="1" dirty="0" smtClean="0">
                <a:solidFill>
                  <a:schemeClr val="accent2"/>
                </a:solidFill>
                <a:latin typeface="+mj-lt"/>
              </a:rPr>
              <a:t>hioesterase</a:t>
            </a:r>
            <a:endParaRPr lang="en-US" altLang="en-US" sz="28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8851" name="Rectangle 6"/>
          <p:cNvSpPr>
            <a:spLocks noChangeArrowheads="1"/>
          </p:cNvSpPr>
          <p:nvPr/>
        </p:nvSpPr>
        <p:spPr bwMode="auto">
          <a:xfrm>
            <a:off x="137816" y="68263"/>
            <a:ext cx="87877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accent2"/>
                </a:solidFill>
                <a:latin typeface="+mj-lt"/>
              </a:rPr>
              <a:t>Final reaction of FA </a:t>
            </a:r>
            <a:r>
              <a:rPr lang="en-US" altLang="en-US" sz="4000" b="1" dirty="0" smtClean="0">
                <a:solidFill>
                  <a:schemeClr val="accent2"/>
                </a:solidFill>
                <a:latin typeface="+mj-lt"/>
              </a:rPr>
              <a:t>synthesis is Cleavage</a:t>
            </a:r>
            <a:endParaRPr lang="en-US" sz="40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78852" name="Group 8"/>
          <p:cNvGrpSpPr>
            <a:grpSpLocks/>
          </p:cNvGrpSpPr>
          <p:nvPr/>
        </p:nvGrpSpPr>
        <p:grpSpPr bwMode="auto">
          <a:xfrm>
            <a:off x="551543" y="3570514"/>
            <a:ext cx="8305800" cy="1371600"/>
            <a:chOff x="384" y="1488"/>
            <a:chExt cx="4944" cy="748"/>
          </a:xfrm>
        </p:grpSpPr>
        <p:pic>
          <p:nvPicPr>
            <p:cNvPr id="7885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88"/>
              <a:ext cx="489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4" name="Rectangle 7"/>
            <p:cNvSpPr>
              <a:spLocks noChangeArrowheads="1"/>
            </p:cNvSpPr>
            <p:nvPr/>
          </p:nvSpPr>
          <p:spPr bwMode="auto">
            <a:xfrm>
              <a:off x="4800" y="1776"/>
              <a:ext cx="52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4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759586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Acetyl CoA + 7 Malonyl CoA + 14 NADPH + 14 H</a:t>
            </a:r>
            <a:r>
              <a:rPr lang="en-US" altLang="en-US" sz="2800" b="1" baseline="30000" dirty="0"/>
              <a:t>+</a:t>
            </a:r>
            <a:r>
              <a:rPr lang="en-US" altLang="en-US" sz="2800" b="1" dirty="0"/>
              <a:t> </a:t>
            </a:r>
          </a:p>
          <a:p>
            <a:pPr>
              <a:spcBef>
                <a:spcPct val="50000"/>
              </a:spcBef>
            </a:pPr>
            <a:endParaRPr lang="en-US" altLang="en-US" sz="2800" b="1" dirty="0" smtClean="0"/>
          </a:p>
          <a:p>
            <a:pPr>
              <a:spcBef>
                <a:spcPct val="50000"/>
              </a:spcBef>
            </a:pPr>
            <a:r>
              <a:rPr lang="en-US" altLang="en-US" sz="2800" b="1" dirty="0" smtClean="0"/>
              <a:t>Palmitate </a:t>
            </a:r>
            <a:r>
              <a:rPr lang="en-US" altLang="en-US" sz="2800" b="1" dirty="0"/>
              <a:t>+ 7 CO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 + 14 NADP</a:t>
            </a:r>
            <a:r>
              <a:rPr lang="en-US" altLang="en-US" sz="2800" b="1" baseline="30000" dirty="0"/>
              <a:t>+</a:t>
            </a:r>
            <a:r>
              <a:rPr lang="en-US" altLang="en-US" sz="2800" b="1" dirty="0"/>
              <a:t> + 8 HS-CoA + 6 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O 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10800000" flipV="1">
            <a:off x="-1447801" y="2168654"/>
            <a:ext cx="11416769" cy="1905001"/>
            <a:chOff x="0" y="3089"/>
            <a:chExt cx="5568" cy="463"/>
          </a:xfrm>
        </p:grpSpPr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0" y="3089"/>
              <a:ext cx="55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800" b="1" dirty="0">
                <a:latin typeface="+mj-lt"/>
              </a:endParaRPr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2640" y="3377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838200" y="8382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Overall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Reaction </a:t>
            </a:r>
            <a:r>
              <a:rPr lang="en-US" altLang="en-US" sz="2800" b="1" dirty="0">
                <a:solidFill>
                  <a:srgbClr val="FF0000"/>
                </a:solidFill>
              </a:rPr>
              <a:t>of Palmitate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Synthesis </a:t>
            </a:r>
            <a:r>
              <a:rPr lang="en-US" altLang="en-US" sz="2800" b="1" dirty="0">
                <a:solidFill>
                  <a:srgbClr val="FF0000"/>
                </a:solidFill>
              </a:rPr>
              <a:t>from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Acetyl </a:t>
            </a:r>
            <a:r>
              <a:rPr lang="en-US" altLang="en-US" sz="2800" b="1" dirty="0">
                <a:solidFill>
                  <a:srgbClr val="FF0000"/>
                </a:solidFill>
              </a:rPr>
              <a:t>CoA and Malonyl CoA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191" y="2064"/>
            <a:chExt cx="5377" cy="223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2064"/>
              <a:ext cx="5377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92" y="2160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592455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3600" b="1" dirty="0" smtClean="0">
                <a:cs typeface="Times New Roman" pitchFamily="18" charset="0"/>
              </a:rPr>
              <a:t>Summary </a:t>
            </a:r>
            <a:r>
              <a:rPr lang="en-US" sz="3600" b="1" dirty="0">
                <a:cs typeface="Times New Roman" pitchFamily="18" charset="0"/>
              </a:rPr>
              <a:t>based on M</a:t>
            </a:r>
            <a:r>
              <a:rPr lang="en-US" sz="3600" b="1" dirty="0" smtClean="0">
                <a:cs typeface="Times New Roman" pitchFamily="18" charset="0"/>
              </a:rPr>
              <a:t>alonate </a:t>
            </a:r>
            <a:r>
              <a:rPr lang="en-US" sz="3600" b="1" dirty="0">
                <a:cs typeface="Times New Roman" pitchFamily="18" charset="0"/>
              </a:rPr>
              <a:t>as an input:</a:t>
            </a:r>
            <a:endParaRPr lang="en-US" sz="3600" b="1" dirty="0">
              <a:solidFill>
                <a:srgbClr val="00008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 sz="3600" b="1" dirty="0">
                <a:solidFill>
                  <a:srgbClr val="000080"/>
                </a:solidFill>
                <a:cs typeface="Times New Roman" pitchFamily="18" charset="0"/>
              </a:rPr>
              <a:t>      </a:t>
            </a:r>
            <a:r>
              <a:rPr lang="en-US" sz="3600" b="1" dirty="0" smtClean="0">
                <a:solidFill>
                  <a:srgbClr val="000080"/>
                </a:solidFill>
                <a:cs typeface="Times New Roman" pitchFamily="18" charset="0"/>
              </a:rPr>
              <a:t>Acetyl-CoA </a:t>
            </a:r>
            <a:r>
              <a:rPr lang="en-US" sz="3600" b="1" dirty="0">
                <a:solidFill>
                  <a:srgbClr val="000080"/>
                </a:solidFill>
                <a:cs typeface="Times New Roman" pitchFamily="18" charset="0"/>
              </a:rPr>
              <a:t>+ 7 M</a:t>
            </a:r>
            <a:r>
              <a:rPr lang="en-US" sz="3600" b="1" dirty="0" smtClean="0">
                <a:solidFill>
                  <a:srgbClr val="000080"/>
                </a:solidFill>
                <a:cs typeface="Times New Roman" pitchFamily="18" charset="0"/>
              </a:rPr>
              <a:t>alonyl-CoA </a:t>
            </a:r>
            <a:r>
              <a:rPr lang="en-US" sz="3600" b="1" dirty="0">
                <a:solidFill>
                  <a:srgbClr val="000080"/>
                </a:solidFill>
                <a:cs typeface="Times New Roman" pitchFamily="18" charset="0"/>
              </a:rPr>
              <a:t>+ 14 NADPH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Palmitate 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+ 7 CO</a:t>
            </a:r>
            <a:r>
              <a:rPr lang="en-US" sz="3600" b="1" baseline="-30000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 + 14 NADP</a:t>
            </a:r>
            <a:r>
              <a:rPr lang="en-US" sz="3600" b="1" baseline="30000" dirty="0">
                <a:solidFill>
                  <a:srgbClr val="C00000"/>
                </a:solidFill>
                <a:cs typeface="Times New Roman" pitchFamily="18" charset="0"/>
              </a:rPr>
              <a:t>+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 + 8 </a:t>
            </a: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CoA</a:t>
            </a:r>
          </a:p>
          <a:p>
            <a:pPr marL="0" indent="0">
              <a:spcBef>
                <a:spcPct val="0"/>
              </a:spcBef>
              <a:spcAft>
                <a:spcPct val="5000"/>
              </a:spcAft>
              <a:buFontTx/>
              <a:buNone/>
            </a:pPr>
            <a:endParaRPr lang="en-US" sz="36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n-US" sz="3600" dirty="0">
                <a:cs typeface="Times New Roman" pitchFamily="18" charset="0"/>
              </a:rPr>
              <a:t>Fatty acid synthesis occurs in 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cytosol</a:t>
            </a:r>
            <a:r>
              <a:rPr lang="en-US" sz="3600" dirty="0">
                <a:cs typeface="Times New Roman" pitchFamily="18" charset="0"/>
              </a:rPr>
              <a:t>. Acetyl-CoA generated in mitochondria is transported to </a:t>
            </a:r>
            <a:r>
              <a:rPr lang="en-US" sz="3600" dirty="0" smtClean="0">
                <a:cs typeface="Times New Roman" pitchFamily="18" charset="0"/>
              </a:rPr>
              <a:t>cytosol </a:t>
            </a:r>
            <a:r>
              <a:rPr lang="en-US" sz="3600" dirty="0">
                <a:cs typeface="Times New Roman" pitchFamily="18" charset="0"/>
              </a:rPr>
              <a:t>via a shuttle mechanism involving 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itrate</a:t>
            </a:r>
            <a:r>
              <a:rPr lang="en-US" sz="3600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30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33" y="152400"/>
            <a:ext cx="8890000" cy="9144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accent2"/>
                </a:solidFill>
              </a:rPr>
              <a:t>Stoichiometry for Palmitic Acid Synthesis </a:t>
            </a:r>
          </a:p>
        </p:txBody>
      </p:sp>
      <p:graphicFrame>
        <p:nvGraphicFramePr>
          <p:cNvPr id="48132" name="Object 7"/>
          <p:cNvGraphicFramePr>
            <a:graphicFrameLocks noChangeAspect="1"/>
          </p:cNvGraphicFramePr>
          <p:nvPr>
            <p:extLst/>
          </p:nvPr>
        </p:nvGraphicFramePr>
        <p:xfrm>
          <a:off x="457200" y="2590800"/>
          <a:ext cx="8382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CS ChemDraw Drawing" r:id="rId3" imgW="5809488" imgH="1513332" progId="">
                  <p:embed/>
                </p:oleObj>
              </mc:Choice>
              <mc:Fallback>
                <p:oleObj name="CS ChemDraw Drawing" r:id="rId3" imgW="5809488" imgH="15133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83820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96275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dirty="0" smtClean="0">
                <a:solidFill>
                  <a:srgbClr val="FFFF00"/>
                </a:solidFill>
              </a:rPr>
              <a:t>                  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               </a:t>
            </a:r>
            <a:r>
              <a:rPr lang="en-US" sz="3600" b="1" dirty="0" smtClean="0">
                <a:solidFill>
                  <a:schemeClr val="tx1"/>
                </a:solidFill>
              </a:rPr>
              <a:t>Diagrammatic View of          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            Fatty Acid Biosynthesis</a:t>
            </a:r>
          </a:p>
        </p:txBody>
      </p:sp>
      <p:graphicFrame>
        <p:nvGraphicFramePr>
          <p:cNvPr id="47107" name="Object 7"/>
          <p:cNvGraphicFramePr>
            <a:graphicFrameLocks noChangeAspect="1"/>
          </p:cNvGraphicFramePr>
          <p:nvPr>
            <p:extLst/>
          </p:nvPr>
        </p:nvGraphicFramePr>
        <p:xfrm>
          <a:off x="0" y="15240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" name="Image" r:id="rId3" imgW="3657298" imgH="4285134" progId="">
                  <p:embed/>
                </p:oleObj>
              </mc:Choice>
              <mc:Fallback>
                <p:oleObj name="Image" r:id="rId3" imgW="3657298" imgH="428513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91440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3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Energetics Of De Novo </a:t>
            </a:r>
            <a:r>
              <a:rPr lang="en-US" b="1" dirty="0" smtClean="0"/>
              <a:t>Synthesis</a:t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dirty="0"/>
              <a:t>Fatty </a:t>
            </a:r>
            <a:r>
              <a:rPr lang="en-US" b="1" dirty="0" smtClean="0"/>
              <a:t>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r>
              <a:rPr lang="en-US" sz="6600" dirty="0" smtClean="0"/>
              <a:t>De Novo Fatty acid biosynthesis is an </a:t>
            </a:r>
            <a:r>
              <a:rPr lang="en-US" sz="6600" b="1" dirty="0" smtClean="0"/>
              <a:t>Anabolic process involving use of ATPs.</a:t>
            </a:r>
          </a:p>
        </p:txBody>
      </p:sp>
    </p:spTree>
    <p:extLst>
      <p:ext uri="{BB962C8B-B14F-4D97-AF65-F5344CB8AC3E}">
        <p14:creationId xmlns:p14="http://schemas.microsoft.com/office/powerpoint/2010/main" val="14679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Specific Learning Objectives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C00000"/>
                </a:solidFill>
              </a:rPr>
              <a:t>Lipogenesis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4600" b="1" dirty="0" smtClean="0"/>
              <a:t>What  is Lipogenesis ?</a:t>
            </a:r>
          </a:p>
          <a:p>
            <a:pPr marL="0" indent="0">
              <a:buNone/>
            </a:pPr>
            <a:endParaRPr lang="en-US" sz="4600" b="1" dirty="0" smtClean="0"/>
          </a:p>
          <a:p>
            <a:r>
              <a:rPr lang="en-US" sz="4600" b="1" dirty="0" smtClean="0"/>
              <a:t>Which forms of Lipids biosynthesized?</a:t>
            </a:r>
          </a:p>
          <a:p>
            <a:pPr marL="0" indent="0">
              <a:buNone/>
            </a:pPr>
            <a:endParaRPr lang="en-US" sz="4600" b="1" dirty="0" smtClean="0"/>
          </a:p>
          <a:p>
            <a:r>
              <a:rPr lang="en-US" sz="4600" b="1" dirty="0" smtClean="0"/>
              <a:t>When Lipogenesis Occur?</a:t>
            </a:r>
          </a:p>
          <a:p>
            <a:pPr marL="0" indent="0">
              <a:buNone/>
            </a:pPr>
            <a:endParaRPr lang="en-US" sz="4600" b="1" dirty="0" smtClean="0"/>
          </a:p>
          <a:p>
            <a:r>
              <a:rPr lang="en-US" sz="4600" b="1" dirty="0" smtClean="0"/>
              <a:t>Where Lipogenesis takes place ?</a:t>
            </a:r>
          </a:p>
          <a:p>
            <a:pPr marL="0" indent="0">
              <a:buNone/>
            </a:pPr>
            <a:endParaRPr lang="en-US" sz="4600" b="1" dirty="0" smtClean="0"/>
          </a:p>
          <a:p>
            <a:r>
              <a:rPr lang="en-US" sz="4600" b="1" dirty="0" smtClean="0"/>
              <a:t>Why Lipogenesis Occurs ?</a:t>
            </a:r>
          </a:p>
          <a:p>
            <a:pPr marL="0" indent="0">
              <a:buNone/>
            </a:pPr>
            <a:endParaRPr lang="en-US" sz="4600" b="1" dirty="0" smtClean="0"/>
          </a:p>
          <a:p>
            <a:r>
              <a:rPr lang="en-US" sz="4600" b="1" dirty="0" smtClean="0"/>
              <a:t>How Lipogenesis is made possible?</a:t>
            </a:r>
          </a:p>
          <a:p>
            <a:pPr marL="0" indent="0">
              <a:buNone/>
            </a:pPr>
            <a:endParaRPr lang="en-US" sz="4600" b="1" dirty="0" smtClean="0"/>
          </a:p>
          <a:p>
            <a:r>
              <a:rPr lang="en-US" sz="4600" b="1" dirty="0" smtClean="0"/>
              <a:t>Associated Disorders to Lipogenesis 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13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Autofit/>
          </a:bodyPr>
          <a:lstStyle/>
          <a:p>
            <a:r>
              <a:rPr lang="en-US" sz="3600" dirty="0"/>
              <a:t>In a well fed </a:t>
            </a:r>
            <a:r>
              <a:rPr lang="en-US" sz="3600" dirty="0" smtClean="0"/>
              <a:t>condition</a:t>
            </a:r>
            <a:r>
              <a:rPr lang="en-US" sz="3600" dirty="0"/>
              <a:t> </a:t>
            </a:r>
            <a:r>
              <a:rPr lang="en-US" sz="3600" b="1" dirty="0"/>
              <a:t>after limited storage of </a:t>
            </a:r>
            <a:r>
              <a:rPr lang="en-US" sz="3600" b="1" dirty="0" smtClean="0"/>
              <a:t>Glycogen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When  </a:t>
            </a:r>
            <a:r>
              <a:rPr lang="en-US" sz="3600" b="1" dirty="0">
                <a:solidFill>
                  <a:srgbClr val="C00000"/>
                </a:solidFill>
              </a:rPr>
              <a:t>still </a:t>
            </a:r>
            <a:r>
              <a:rPr lang="en-US" sz="3600" b="1" dirty="0" smtClean="0">
                <a:solidFill>
                  <a:srgbClr val="C00000"/>
                </a:solidFill>
              </a:rPr>
              <a:t>there remains </a:t>
            </a:r>
            <a:r>
              <a:rPr lang="en-US" sz="3600" b="1" dirty="0">
                <a:solidFill>
                  <a:srgbClr val="C00000"/>
                </a:solidFill>
              </a:rPr>
              <a:t>F</a:t>
            </a:r>
            <a:r>
              <a:rPr lang="en-US" sz="3600" b="1" dirty="0" smtClean="0">
                <a:solidFill>
                  <a:srgbClr val="C00000"/>
                </a:solidFill>
              </a:rPr>
              <a:t>ree </a:t>
            </a:r>
            <a:r>
              <a:rPr lang="en-US" sz="3600" b="1" dirty="0">
                <a:solidFill>
                  <a:srgbClr val="C00000"/>
                </a:solidFill>
              </a:rPr>
              <a:t>excess </a:t>
            </a:r>
            <a:r>
              <a:rPr lang="en-US" sz="3600" b="1" dirty="0" smtClean="0">
                <a:solidFill>
                  <a:srgbClr val="C00000"/>
                </a:solidFill>
              </a:rPr>
              <a:t>Glucose</a:t>
            </a:r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 smtClean="0"/>
              <a:t>This free excess Glucose is Oxidized to Pyruvate via Glycolysis</a:t>
            </a:r>
          </a:p>
          <a:p>
            <a:r>
              <a:rPr lang="en-US" sz="3600" dirty="0" smtClean="0"/>
              <a:t>Further Pyruvate to </a:t>
            </a:r>
            <a:r>
              <a:rPr lang="en-US" sz="3600" b="1" dirty="0" smtClean="0"/>
              <a:t>Acetyl-CoA via PDH complex reaction </a:t>
            </a:r>
          </a:p>
          <a:p>
            <a:r>
              <a:rPr lang="en-US" sz="3600" b="1" dirty="0" smtClean="0"/>
              <a:t>This </a:t>
            </a:r>
            <a:r>
              <a:rPr lang="en-US" sz="3600" b="1" dirty="0" smtClean="0">
                <a:solidFill>
                  <a:srgbClr val="FF0000"/>
                </a:solidFill>
              </a:rPr>
              <a:t>Acetyl-CoA when excess </a:t>
            </a:r>
            <a:r>
              <a:rPr lang="en-US" sz="3600" b="1" dirty="0" smtClean="0"/>
              <a:t>is then diverted for Lipogenesis.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54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0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Total 23  ATPs are utilized </a:t>
            </a:r>
            <a:r>
              <a:rPr lang="en-US" sz="5400" dirty="0" smtClean="0"/>
              <a:t>during biosynthesis </a:t>
            </a:r>
            <a:r>
              <a:rPr lang="en-US" sz="5400" dirty="0"/>
              <a:t>of </a:t>
            </a:r>
            <a:r>
              <a:rPr lang="en-US" sz="5400" b="1" dirty="0"/>
              <a:t>one molecule of Palmitate.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827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92500"/>
          </a:bodyPr>
          <a:lstStyle/>
          <a:p>
            <a:pPr lvl="1"/>
            <a:r>
              <a:rPr lang="en-US" sz="3600" b="1" dirty="0" smtClean="0"/>
              <a:t>2 </a:t>
            </a:r>
            <a:r>
              <a:rPr lang="en-US" sz="3600" b="1" dirty="0"/>
              <a:t>ATPs </a:t>
            </a:r>
            <a:r>
              <a:rPr lang="en-US" sz="3600" dirty="0"/>
              <a:t>are used for </a:t>
            </a:r>
            <a:r>
              <a:rPr lang="en-US" sz="3600" b="1" dirty="0" smtClean="0"/>
              <a:t>1 Acetyl-CoA </a:t>
            </a:r>
            <a:r>
              <a:rPr lang="en-US" sz="3600" dirty="0" smtClean="0"/>
              <a:t>translocation through </a:t>
            </a:r>
            <a:r>
              <a:rPr lang="en-US" sz="3600" b="1" dirty="0" smtClean="0">
                <a:solidFill>
                  <a:srgbClr val="C00000"/>
                </a:solidFill>
              </a:rPr>
              <a:t>Citrate </a:t>
            </a:r>
            <a:r>
              <a:rPr lang="en-US" sz="3600" b="1" dirty="0">
                <a:solidFill>
                  <a:srgbClr val="C00000"/>
                </a:solidFill>
              </a:rPr>
              <a:t>transport </a:t>
            </a:r>
            <a:r>
              <a:rPr lang="en-US" sz="3600" dirty="0" smtClean="0"/>
              <a:t>system</a:t>
            </a:r>
          </a:p>
          <a:p>
            <a:pPr lvl="2"/>
            <a:r>
              <a:rPr lang="en-US" sz="3300" b="1" dirty="0" smtClean="0">
                <a:solidFill>
                  <a:srgbClr val="C00000"/>
                </a:solidFill>
              </a:rPr>
              <a:t>For 8 Acetyl CoA translocation uses 16 ATPs</a:t>
            </a:r>
          </a:p>
          <a:p>
            <a:pPr marL="667512" lvl="2" indent="0">
              <a:buNone/>
            </a:pPr>
            <a:endParaRPr lang="en-US" sz="3300" b="1" dirty="0">
              <a:solidFill>
                <a:srgbClr val="C00000"/>
              </a:solidFill>
            </a:endParaRPr>
          </a:p>
          <a:p>
            <a:pPr lvl="1"/>
            <a:r>
              <a:rPr lang="en-US" sz="3600" b="1" dirty="0"/>
              <a:t>1 ATP</a:t>
            </a:r>
            <a:r>
              <a:rPr lang="en-US" sz="3600" dirty="0"/>
              <a:t> each is used for </a:t>
            </a:r>
            <a:r>
              <a:rPr lang="en-US" sz="3600" b="1" dirty="0">
                <a:solidFill>
                  <a:srgbClr val="C00000"/>
                </a:solidFill>
              </a:rPr>
              <a:t>Acetyl CoA C</a:t>
            </a:r>
            <a:r>
              <a:rPr lang="en-US" sz="3600" b="1" dirty="0" smtClean="0">
                <a:solidFill>
                  <a:srgbClr val="C00000"/>
                </a:solidFill>
              </a:rPr>
              <a:t>arboxylation</a:t>
            </a:r>
            <a:r>
              <a:rPr lang="en-US" sz="3600" dirty="0" smtClean="0"/>
              <a:t> </a:t>
            </a:r>
            <a:r>
              <a:rPr lang="en-US" sz="3600" dirty="0"/>
              <a:t>to Malonyl </a:t>
            </a:r>
            <a:r>
              <a:rPr lang="en-US" sz="3600" dirty="0" smtClean="0"/>
              <a:t>CoA.</a:t>
            </a:r>
          </a:p>
          <a:p>
            <a:pPr marL="393192" lvl="1" indent="0">
              <a:buNone/>
            </a:pPr>
            <a:endParaRPr lang="en-US" sz="3600" dirty="0"/>
          </a:p>
          <a:p>
            <a:pPr lvl="2"/>
            <a:r>
              <a:rPr lang="en-US" sz="3600" dirty="0"/>
              <a:t>To form </a:t>
            </a:r>
            <a:r>
              <a:rPr lang="en-US" sz="3600" b="1" dirty="0">
                <a:solidFill>
                  <a:srgbClr val="C00000"/>
                </a:solidFill>
              </a:rPr>
              <a:t>7 Malonyl </a:t>
            </a:r>
            <a:r>
              <a:rPr lang="en-US" sz="3600" b="1" dirty="0" smtClean="0">
                <a:solidFill>
                  <a:srgbClr val="C00000"/>
                </a:solidFill>
              </a:rPr>
              <a:t>CoAs  </a:t>
            </a:r>
            <a:r>
              <a:rPr lang="en-US" sz="3600" b="1" dirty="0"/>
              <a:t>7 ATPs </a:t>
            </a:r>
            <a:r>
              <a:rPr lang="en-US" sz="3600" dirty="0"/>
              <a:t>are utilized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       16+7 =23 ATPs Net utilized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18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Regulation Of Fatty Acid Biosynthesis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4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Nutritional Status Regulates Lipogenesis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Carbohydrate</a:t>
            </a:r>
          </a:p>
          <a:p>
            <a:r>
              <a:rPr lang="en-US" dirty="0" smtClean="0"/>
              <a:t>High Lipid Diet</a:t>
            </a:r>
          </a:p>
          <a:p>
            <a:r>
              <a:rPr lang="en-US" dirty="0"/>
              <a:t>Acyl-CoA Inhibits </a:t>
            </a:r>
            <a:r>
              <a:rPr lang="en-US" dirty="0" smtClean="0"/>
              <a:t>Pyruvate </a:t>
            </a:r>
            <a:r>
              <a:rPr lang="en-US" dirty="0"/>
              <a:t>Dehydrogenase</a:t>
            </a:r>
          </a:p>
        </p:txBody>
      </p:sp>
    </p:spTree>
    <p:extLst>
      <p:ext uri="{BB962C8B-B14F-4D97-AF65-F5344CB8AC3E}">
        <p14:creationId xmlns:p14="http://schemas.microsoft.com/office/powerpoint/2010/main" val="40692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Enzyme Acetyl-CoA Carboxylase </a:t>
            </a:r>
            <a:br>
              <a:rPr lang="en-US" b="1" dirty="0" smtClean="0"/>
            </a:br>
            <a:r>
              <a:rPr lang="en-US" b="1" dirty="0" smtClean="0"/>
              <a:t>Is a </a:t>
            </a:r>
            <a:br>
              <a:rPr lang="en-US" b="1" dirty="0" smtClean="0"/>
            </a:br>
            <a:r>
              <a:rPr lang="en-US" b="1" dirty="0" smtClean="0"/>
              <a:t>Regulatory ,Key Enzyme </a:t>
            </a:r>
            <a:br>
              <a:rPr lang="en-US" b="1" dirty="0" smtClean="0"/>
            </a:br>
            <a:r>
              <a:rPr lang="en-US" b="1" dirty="0" smtClean="0"/>
              <a:t>Of </a:t>
            </a:r>
            <a:br>
              <a:rPr lang="en-US" b="1" dirty="0" smtClean="0"/>
            </a:br>
            <a:r>
              <a:rPr lang="en-US" b="1" dirty="0" smtClean="0"/>
              <a:t>De Novo Fatty acid Synthesis.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71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686800" cy="1981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ommitted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tep of Fatty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cid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ynthesis</a:t>
            </a:r>
            <a:endParaRPr lang="en-US" sz="2800" b="1" dirty="0">
              <a:solidFill>
                <a:srgbClr val="FF0000"/>
              </a:solidFill>
            </a:endParaRPr>
          </a:p>
          <a:p>
            <a:pPr lvl="1"/>
            <a:r>
              <a:rPr lang="en-US" sz="3100" dirty="0" smtClean="0"/>
              <a:t>Carboxylation of  Acetyl CoA to  Malonyl </a:t>
            </a:r>
            <a:r>
              <a:rPr lang="en-US" sz="3100" dirty="0"/>
              <a:t>CoA</a:t>
            </a:r>
          </a:p>
          <a:p>
            <a:pPr lvl="1"/>
            <a:r>
              <a:rPr lang="en-US" sz="3100" b="1" dirty="0" smtClean="0"/>
              <a:t>By Acetyl </a:t>
            </a:r>
            <a:r>
              <a:rPr lang="en-US" sz="3100" b="1" dirty="0"/>
              <a:t>CoA </a:t>
            </a:r>
            <a:r>
              <a:rPr lang="en-US" sz="3100" b="1" dirty="0" smtClean="0"/>
              <a:t>Carboxylase </a:t>
            </a:r>
            <a:r>
              <a:rPr lang="en-US" sz="3100" b="1" dirty="0"/>
              <a:t>- </a:t>
            </a:r>
            <a:r>
              <a:rPr lang="en-US" sz="3100" b="1" dirty="0" smtClean="0"/>
              <a:t>Biotin</a:t>
            </a:r>
            <a:endParaRPr lang="en-US" sz="3100" b="1" dirty="0"/>
          </a:p>
        </p:txBody>
      </p:sp>
      <p:pic>
        <p:nvPicPr>
          <p:cNvPr id="95237" name="Picture 5"/>
          <p:cNvPicPr>
            <a:picLocks noGrp="1" noChangeArrowheads="1"/>
          </p:cNvPicPr>
          <p:nvPr>
            <p:ph sz="half" idx="2"/>
          </p:nvPr>
        </p:nvPicPr>
        <p:blipFill>
          <a:blip r:embed="rId2">
            <a:grayscl/>
            <a:biLevel thresh="50000"/>
            <a:lum bright="10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276600"/>
            <a:ext cx="8534400" cy="3200400"/>
          </a:xfr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3" autoUpdateAnimBg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5400" b="1" dirty="0" smtClean="0"/>
              <a:t>Carboxylation </a:t>
            </a:r>
            <a:r>
              <a:rPr lang="en-US" sz="5400" b="1" dirty="0"/>
              <a:t>of </a:t>
            </a:r>
            <a:r>
              <a:rPr lang="en-US" sz="5400" b="1" dirty="0" smtClean="0"/>
              <a:t>Acetyl-CoA </a:t>
            </a:r>
            <a:r>
              <a:rPr lang="en-US" sz="5400" b="1" dirty="0"/>
              <a:t>to form </a:t>
            </a:r>
            <a:r>
              <a:rPr lang="en-US" sz="5400" b="1" dirty="0" smtClean="0"/>
              <a:t>Malonyl-CoA</a:t>
            </a:r>
          </a:p>
          <a:p>
            <a:pPr>
              <a:spcBef>
                <a:spcPct val="20000"/>
              </a:spcBef>
            </a:pPr>
            <a:endParaRPr lang="en-US" sz="5400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5400" b="1" dirty="0" smtClean="0"/>
              <a:t>Is an </a:t>
            </a:r>
            <a:r>
              <a:rPr lang="en-US" sz="5400" b="1" dirty="0">
                <a:solidFill>
                  <a:srgbClr val="FF0000"/>
                </a:solidFill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</a:rPr>
              <a:t>rreversible</a:t>
            </a:r>
            <a:r>
              <a:rPr lang="en-US" sz="5400" b="1" dirty="0">
                <a:solidFill>
                  <a:srgbClr val="FF0000"/>
                </a:solidFill>
              </a:rPr>
              <a:t>, committed step in </a:t>
            </a:r>
            <a:r>
              <a:rPr lang="en-US" sz="5400" b="1" dirty="0" smtClean="0">
                <a:solidFill>
                  <a:srgbClr val="FF0000"/>
                </a:solidFill>
              </a:rPr>
              <a:t>Fatty </a:t>
            </a:r>
            <a:r>
              <a:rPr lang="en-US" sz="5400" b="1" dirty="0">
                <a:solidFill>
                  <a:srgbClr val="FF0000"/>
                </a:solidFill>
              </a:rPr>
              <a:t>acid biosynthesis</a:t>
            </a:r>
          </a:p>
        </p:txBody>
      </p:sp>
    </p:spTree>
    <p:extLst>
      <p:ext uri="{BB962C8B-B14F-4D97-AF65-F5344CB8AC3E}">
        <p14:creationId xmlns:p14="http://schemas.microsoft.com/office/powerpoint/2010/main" val="38888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4582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Modes Of </a:t>
            </a:r>
            <a:r>
              <a:rPr lang="en-US" sz="5400" b="1" dirty="0" smtClean="0">
                <a:solidFill>
                  <a:schemeClr val="accent2"/>
                </a:solidFill>
              </a:rPr>
              <a:t>Regulation</a:t>
            </a:r>
            <a:br>
              <a:rPr lang="en-US" sz="5400" b="1" dirty="0" smtClean="0">
                <a:solidFill>
                  <a:schemeClr val="accent2"/>
                </a:solidFill>
              </a:rPr>
            </a:br>
            <a:r>
              <a:rPr lang="en-US" sz="5400" b="1" dirty="0" smtClean="0">
                <a:solidFill>
                  <a:schemeClr val="accent2"/>
                </a:solidFill>
              </a:rPr>
              <a:t>Of Acetyl CoA Carboxylase </a:t>
            </a:r>
            <a:br>
              <a:rPr lang="en-US" sz="5400" b="1" dirty="0" smtClean="0">
                <a:solidFill>
                  <a:schemeClr val="accent2"/>
                </a:solidFill>
              </a:rPr>
            </a:br>
            <a:r>
              <a:rPr lang="en-US" sz="5400" b="1" dirty="0" smtClean="0">
                <a:solidFill>
                  <a:schemeClr val="accent2"/>
                </a:solidFill>
              </a:rPr>
              <a:t>of </a:t>
            </a:r>
            <a:r>
              <a:rPr lang="en-US" sz="5400" b="1" dirty="0">
                <a:solidFill>
                  <a:schemeClr val="accent2"/>
                </a:solidFill>
              </a:rPr>
              <a:t>FA </a:t>
            </a:r>
            <a:r>
              <a:rPr lang="en-US" sz="5400" b="1" dirty="0" smtClean="0">
                <a:solidFill>
                  <a:schemeClr val="accent2"/>
                </a:solidFill>
              </a:rPr>
              <a:t>Biosynthesis</a:t>
            </a:r>
            <a:r>
              <a:rPr lang="en-US" sz="5400" b="1" dirty="0">
                <a:solidFill>
                  <a:schemeClr val="accent2"/>
                </a:solidFill>
              </a:rPr>
              <a:t/>
            </a:r>
            <a:br>
              <a:rPr lang="en-US" sz="5400" b="1" dirty="0">
                <a:solidFill>
                  <a:schemeClr val="accent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679873" cy="548640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70000"/>
              </a:spcAft>
              <a:buFontTx/>
              <a:buNone/>
            </a:pPr>
            <a:r>
              <a:rPr lang="en-US" sz="4400" b="1" dirty="0">
                <a:solidFill>
                  <a:srgbClr val="000099"/>
                </a:solidFill>
                <a:cs typeface="Times New Roman" pitchFamily="18" charset="0"/>
              </a:rPr>
              <a:t>Acetyl-CoA </a:t>
            </a:r>
            <a:r>
              <a:rPr lang="en-US" sz="4400" b="1" dirty="0" smtClean="0">
                <a:solidFill>
                  <a:srgbClr val="000099"/>
                </a:solidFill>
                <a:cs typeface="Times New Roman" pitchFamily="18" charset="0"/>
              </a:rPr>
              <a:t>Carboxylase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99"/>
                </a:solidFill>
                <a:cs typeface="Times New Roman" pitchFamily="18" charset="0"/>
              </a:rPr>
              <a:t>is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cs typeface="Times New Roman" pitchFamily="18" charset="0"/>
              </a:rPr>
              <a:t>regulated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cs typeface="Times New Roman" pitchFamily="18" charset="0"/>
              </a:rPr>
              <a:t>by 3 modes: </a:t>
            </a:r>
            <a:endParaRPr lang="en-US" sz="4400" b="1" dirty="0">
              <a:solidFill>
                <a:srgbClr val="000099"/>
              </a:solidFill>
              <a:cs typeface="Times New Roman" pitchFamily="18" charset="0"/>
            </a:endParaRPr>
          </a:p>
          <a:p>
            <a:pPr marL="857250" lvl="1" indent="-74295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Hormonal 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Influence</a:t>
            </a:r>
          </a:p>
          <a:p>
            <a:pPr marL="857250" lvl="1" indent="-74295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Allosteric Control</a:t>
            </a:r>
            <a:endParaRPr lang="en-US" sz="4400" b="1" dirty="0" smtClean="0">
              <a:cs typeface="Times New Roman" pitchFamily="18" charset="0"/>
            </a:endParaRPr>
          </a:p>
          <a:p>
            <a:pPr marL="857250" lvl="1" indent="-74295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4400" b="1" dirty="0" smtClean="0">
                <a:cs typeface="Times New Roman" pitchFamily="18" charset="0"/>
              </a:rPr>
              <a:t>Covalent Modification</a:t>
            </a:r>
            <a:endParaRPr lang="en-US" sz="4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819400"/>
            <a:ext cx="8839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>
              <a:spcBef>
                <a:spcPct val="20000"/>
              </a:spcBef>
            </a:pPr>
            <a:r>
              <a:rPr lang="en-US" sz="4800" b="1" dirty="0" smtClean="0"/>
              <a:t>1. Hormonal Influence</a:t>
            </a:r>
          </a:p>
          <a:p>
            <a:pPr algn="ctr">
              <a:spcBef>
                <a:spcPct val="20000"/>
              </a:spcBef>
            </a:pPr>
            <a:endParaRPr lang="en-US" sz="4800" b="1" dirty="0" smtClean="0"/>
          </a:p>
          <a:p>
            <a:pPr lvl="1"/>
            <a:endParaRPr lang="en-US" sz="5400" b="1" dirty="0">
              <a:solidFill>
                <a:srgbClr val="C00000"/>
              </a:solidFill>
            </a:endParaRPr>
          </a:p>
          <a:p>
            <a:pPr lvl="1"/>
            <a:endParaRPr lang="en-US" sz="5400" b="1" dirty="0">
              <a:solidFill>
                <a:srgbClr val="C00000"/>
              </a:solidFill>
            </a:endParaRPr>
          </a:p>
          <a:p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1722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Thus </a:t>
            </a:r>
            <a:r>
              <a:rPr lang="en-US" sz="4800" b="1" dirty="0" smtClean="0"/>
              <a:t>Lipogenesis occur </a:t>
            </a:r>
            <a:r>
              <a:rPr lang="en-US" sz="4800" dirty="0"/>
              <a:t>in </a:t>
            </a:r>
            <a:r>
              <a:rPr lang="en-US" sz="4800" dirty="0" smtClean="0"/>
              <a:t>a </a:t>
            </a:r>
            <a:r>
              <a:rPr lang="en-US" sz="4800" b="1" dirty="0" smtClean="0">
                <a:solidFill>
                  <a:srgbClr val="FF0000"/>
                </a:solidFill>
              </a:rPr>
              <a:t>well </a:t>
            </a:r>
            <a:r>
              <a:rPr lang="en-US" sz="4800" b="1" dirty="0">
                <a:solidFill>
                  <a:srgbClr val="FF0000"/>
                </a:solidFill>
              </a:rPr>
              <a:t>fed condition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en-US" sz="4800" b="1" dirty="0" smtClean="0"/>
              <a:t>To transform free excess </a:t>
            </a:r>
            <a:r>
              <a:rPr lang="en-US" sz="4800" b="1" dirty="0" smtClean="0">
                <a:solidFill>
                  <a:srgbClr val="0070C0"/>
                </a:solidFill>
              </a:rPr>
              <a:t>Glucose to Acetyl-CoA further into Fatty acids</a:t>
            </a:r>
            <a:r>
              <a:rPr lang="en-US" sz="4800" b="1" dirty="0" smtClean="0"/>
              <a:t>.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Fatty acids are stored as TAG</a:t>
            </a:r>
          </a:p>
          <a:p>
            <a:r>
              <a:rPr lang="en-US" sz="4800" dirty="0" smtClean="0"/>
              <a:t>Storageable form of  Lipid (TAG). </a:t>
            </a:r>
          </a:p>
          <a:p>
            <a:r>
              <a:rPr lang="en-US" sz="4800" b="1" dirty="0" smtClean="0"/>
              <a:t>TAG in Adiposecytes </a:t>
            </a:r>
            <a:r>
              <a:rPr lang="en-US" sz="4800" dirty="0" smtClean="0"/>
              <a:t>can be stored in </a:t>
            </a:r>
            <a:r>
              <a:rPr lang="en-US" sz="4800" b="1" dirty="0" smtClean="0">
                <a:solidFill>
                  <a:srgbClr val="FF0000"/>
                </a:solidFill>
              </a:rPr>
              <a:t>unlimited amounts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29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219200"/>
            <a:ext cx="8839200" cy="4389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800" b="1" dirty="0" smtClean="0"/>
              <a:t>ACC is an Inducible Enzyme:</a:t>
            </a:r>
          </a:p>
          <a:p>
            <a:pPr>
              <a:lnSpc>
                <a:spcPct val="90000"/>
              </a:lnSpc>
              <a:buNone/>
            </a:pPr>
            <a:endParaRPr lang="en-US" sz="4800" b="1" dirty="0" smtClean="0"/>
          </a:p>
          <a:p>
            <a:pPr lvl="1">
              <a:lnSpc>
                <a:spcPct val="90000"/>
              </a:lnSpc>
            </a:pPr>
            <a:r>
              <a:rPr lang="en-US" sz="4800" dirty="0" smtClean="0"/>
              <a:t>Induced by </a:t>
            </a:r>
            <a:r>
              <a:rPr lang="en-US" sz="4800" b="1" dirty="0" smtClean="0">
                <a:solidFill>
                  <a:srgbClr val="FF0000"/>
                </a:solidFill>
              </a:rPr>
              <a:t>Insulin</a:t>
            </a:r>
          </a:p>
          <a:p>
            <a:pPr marL="800100" lvl="1" indent="-342900">
              <a:buFontTx/>
              <a:buChar char="•"/>
            </a:pPr>
            <a:r>
              <a:rPr lang="en-US" sz="4800" b="1" dirty="0">
                <a:solidFill>
                  <a:srgbClr val="C00000"/>
                </a:solidFill>
              </a:rPr>
              <a:t>Insulin  activates  ACC</a:t>
            </a:r>
          </a:p>
          <a:p>
            <a:pPr lvl="1">
              <a:lnSpc>
                <a:spcPct val="90000"/>
              </a:lnSpc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4800" dirty="0" smtClean="0"/>
              <a:t>Repressed by </a:t>
            </a:r>
            <a:r>
              <a:rPr lang="en-US" sz="4800" b="1" dirty="0" smtClean="0"/>
              <a:t>Glucagon</a:t>
            </a:r>
          </a:p>
          <a:p>
            <a:pPr lvl="1">
              <a:lnSpc>
                <a:spcPct val="90000"/>
              </a:lnSpc>
            </a:pPr>
            <a:r>
              <a:rPr lang="en-US" sz="4800" b="1" dirty="0">
                <a:solidFill>
                  <a:srgbClr val="C00000"/>
                </a:solidFill>
              </a:rPr>
              <a:t>Glucagon inhibits ACC</a:t>
            </a:r>
          </a:p>
          <a:p>
            <a:pPr lvl="1">
              <a:lnSpc>
                <a:spcPct val="90000"/>
              </a:lnSpc>
            </a:pPr>
            <a:endParaRPr lang="en-US" sz="4800" b="1" dirty="0" smtClean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39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b="1" dirty="0" smtClean="0"/>
              <a:t>2. Allosteric </a:t>
            </a:r>
            <a:r>
              <a:rPr lang="en-US" sz="4800" b="1" dirty="0"/>
              <a:t>M</a:t>
            </a:r>
            <a:r>
              <a:rPr lang="en-US" sz="4800" b="1" dirty="0" smtClean="0"/>
              <a:t>odifiers</a:t>
            </a:r>
          </a:p>
          <a:p>
            <a:pPr marL="0" indent="0" algn="ctr">
              <a:buNone/>
            </a:pPr>
            <a:r>
              <a:rPr lang="en-US" sz="4800" b="1" dirty="0" smtClean="0"/>
              <a:t> </a:t>
            </a:r>
          </a:p>
          <a:p>
            <a:pPr marL="342900" indent="-342900">
              <a:buFontTx/>
              <a:buChar char="•"/>
            </a:pPr>
            <a:r>
              <a:rPr lang="en-US" sz="4800" b="1" dirty="0"/>
              <a:t>Citrate</a:t>
            </a:r>
            <a:r>
              <a:rPr lang="en-US" sz="4800" b="1" dirty="0">
                <a:solidFill>
                  <a:srgbClr val="FF0000"/>
                </a:solidFill>
              </a:rPr>
              <a:t> Activates Acetyl-CoA C</a:t>
            </a:r>
            <a:r>
              <a:rPr lang="en-US" sz="4800" b="1" dirty="0" smtClean="0">
                <a:solidFill>
                  <a:srgbClr val="FF0000"/>
                </a:solidFill>
              </a:rPr>
              <a:t>arboxylase </a:t>
            </a:r>
            <a:r>
              <a:rPr lang="en-US" sz="4800" b="1" dirty="0" smtClean="0"/>
              <a:t>(Feed Forward)</a:t>
            </a:r>
          </a:p>
          <a:p>
            <a:pPr marL="0" indent="0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4800" b="1" dirty="0"/>
              <a:t>Fatty </a:t>
            </a:r>
            <a:r>
              <a:rPr lang="en-US" sz="4800" b="1" dirty="0" smtClean="0"/>
              <a:t>Acyl-CoAs </a:t>
            </a:r>
            <a:r>
              <a:rPr lang="en-US" sz="4800" b="1" dirty="0">
                <a:solidFill>
                  <a:srgbClr val="FF0000"/>
                </a:solidFill>
              </a:rPr>
              <a:t>inhibit </a:t>
            </a:r>
            <a:r>
              <a:rPr lang="en-US" sz="4800" b="1" dirty="0" smtClean="0">
                <a:solidFill>
                  <a:srgbClr val="FF0000"/>
                </a:solidFill>
              </a:rPr>
              <a:t>Acetyl-CoA </a:t>
            </a:r>
            <a:r>
              <a:rPr lang="en-US" sz="4800" b="1" dirty="0">
                <a:solidFill>
                  <a:srgbClr val="FF0000"/>
                </a:solidFill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</a:rPr>
              <a:t>arboxylase</a:t>
            </a:r>
            <a:endParaRPr lang="en-US" sz="48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•"/>
            </a:pPr>
            <a:endParaRPr lang="en-US" sz="4800" b="1" dirty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596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Allosteric modification of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Acetyl-Co </a:t>
            </a:r>
            <a:r>
              <a:rPr lang="en-US" sz="5400" b="1" dirty="0"/>
              <a:t>A </a:t>
            </a:r>
            <a:r>
              <a:rPr lang="en-US" sz="5400" b="1" dirty="0" smtClean="0"/>
              <a:t>Carboxylase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468880"/>
            <a:ext cx="8763000" cy="4389120"/>
          </a:xfrm>
        </p:spPr>
        <p:txBody>
          <a:bodyPr/>
          <a:lstStyle/>
          <a:p>
            <a:pPr lvl="2"/>
            <a:r>
              <a:rPr lang="en-US" sz="5400" b="1" dirty="0" smtClean="0">
                <a:solidFill>
                  <a:srgbClr val="7030A0"/>
                </a:solidFill>
              </a:rPr>
              <a:t>Activated by</a:t>
            </a:r>
            <a:r>
              <a:rPr lang="en-US" sz="5400" dirty="0" smtClean="0"/>
              <a:t>: Citrate</a:t>
            </a:r>
            <a:endParaRPr lang="en-US" sz="5400" dirty="0"/>
          </a:p>
          <a:p>
            <a:pPr lvl="2"/>
            <a:r>
              <a:rPr lang="en-US" sz="5400" b="1" dirty="0" smtClean="0">
                <a:solidFill>
                  <a:srgbClr val="FF0000"/>
                </a:solidFill>
              </a:rPr>
              <a:t>Inhibited by: </a:t>
            </a:r>
            <a:r>
              <a:rPr lang="en-US" sz="5400" dirty="0" smtClean="0"/>
              <a:t>Long Chain Fatty Acid</a:t>
            </a:r>
            <a:endParaRPr lang="en-US" sz="5400" dirty="0"/>
          </a:p>
          <a:p>
            <a:pPr lvl="2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07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/>
              <a:t>Body with </a:t>
            </a:r>
            <a:r>
              <a:rPr lang="en-US" sz="4800" b="1" dirty="0"/>
              <a:t>high levels of cellular Citrate </a:t>
            </a:r>
            <a:endParaRPr lang="en-US" sz="4800" b="1" dirty="0" smtClean="0"/>
          </a:p>
          <a:p>
            <a:r>
              <a:rPr lang="en-US" sz="4800" dirty="0"/>
              <a:t>S</a:t>
            </a:r>
            <a:r>
              <a:rPr lang="en-US" sz="4800" dirty="0" smtClean="0"/>
              <a:t>timulate </a:t>
            </a:r>
            <a:r>
              <a:rPr lang="en-US" sz="4800" dirty="0"/>
              <a:t>De novo biosynthesis of Fatty acids.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Body on </a:t>
            </a:r>
            <a:r>
              <a:rPr lang="en-US" sz="4800" dirty="0"/>
              <a:t>a </a:t>
            </a:r>
            <a:r>
              <a:rPr lang="en-US" sz="4800" b="1" dirty="0"/>
              <a:t>high fat diet </a:t>
            </a:r>
            <a:r>
              <a:rPr lang="en-US" sz="4800" dirty="0"/>
              <a:t>experience </a:t>
            </a:r>
            <a:r>
              <a:rPr lang="en-US" sz="4800" b="1" dirty="0">
                <a:solidFill>
                  <a:srgbClr val="C00000"/>
                </a:solidFill>
              </a:rPr>
              <a:t>little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/>
              <a:t>if any </a:t>
            </a:r>
            <a:r>
              <a:rPr lang="en-US" sz="4800" b="1" dirty="0">
                <a:solidFill>
                  <a:srgbClr val="C00000"/>
                </a:solidFill>
              </a:rPr>
              <a:t>de novo fatty acid </a:t>
            </a:r>
            <a:r>
              <a:rPr lang="en-US" sz="4800" b="1" dirty="0" smtClean="0">
                <a:solidFill>
                  <a:srgbClr val="C00000"/>
                </a:solidFill>
              </a:rPr>
              <a:t>synthesis.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3. Covalent Modification Of </a:t>
            </a:r>
            <a:br>
              <a:rPr lang="en-US" sz="5400" b="1" dirty="0" smtClean="0"/>
            </a:br>
            <a:r>
              <a:rPr lang="en-US" sz="5400" b="1" dirty="0" smtClean="0"/>
              <a:t>Acetyl-CoA Carboxylase(ACC)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91440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ACC is Activated by : </a:t>
            </a:r>
            <a:r>
              <a:rPr lang="en-US" sz="5400" b="1" dirty="0" smtClean="0"/>
              <a:t>Dephosphorylation</a:t>
            </a:r>
          </a:p>
          <a:p>
            <a:pPr>
              <a:buNone/>
            </a:pPr>
            <a:endParaRPr lang="en-US" sz="5400" b="1" dirty="0"/>
          </a:p>
          <a:p>
            <a:r>
              <a:rPr lang="en-US" sz="5400" b="1" dirty="0" smtClean="0">
                <a:solidFill>
                  <a:srgbClr val="C00000"/>
                </a:solidFill>
              </a:rPr>
              <a:t>ACC is Inhibited </a:t>
            </a:r>
            <a:r>
              <a:rPr lang="en-US" sz="5400" b="1" dirty="0">
                <a:solidFill>
                  <a:srgbClr val="C00000"/>
                </a:solidFill>
              </a:rPr>
              <a:t>by: </a:t>
            </a:r>
            <a:r>
              <a:rPr lang="en-US" sz="5400" b="1" dirty="0"/>
              <a:t>Phosphorylation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4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GA25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2" b="12122"/>
          <a:stretch>
            <a:fillRect/>
          </a:stretch>
        </p:blipFill>
        <p:spPr bwMode="auto">
          <a:xfrm>
            <a:off x="838200" y="914400"/>
            <a:ext cx="7543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0"/>
            <a:ext cx="853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Covalent Modification Of ACC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Covalent </a:t>
            </a:r>
            <a:r>
              <a:rPr lang="en-US" b="1" dirty="0" smtClean="0"/>
              <a:t>Regulation OF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Acetyl </a:t>
            </a:r>
            <a:r>
              <a:rPr lang="en-US" b="1" dirty="0"/>
              <a:t>CoA Carboxylase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11268" name="Picture 4" descr="20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53598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Activation  of ACC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 In </a:t>
            </a:r>
            <a:r>
              <a:rPr lang="en-US" sz="3600" b="1" dirty="0" smtClean="0"/>
              <a:t>a well </a:t>
            </a:r>
            <a:r>
              <a:rPr lang="en-US" sz="3600" b="1" dirty="0"/>
              <a:t>Fed state</a:t>
            </a:r>
          </a:p>
          <a:p>
            <a:pPr lvl="1">
              <a:lnSpc>
                <a:spcPct val="90000"/>
              </a:lnSpc>
            </a:pPr>
            <a:r>
              <a:rPr lang="en-US" sz="3600" b="1" dirty="0"/>
              <a:t>Insulin</a:t>
            </a:r>
            <a:r>
              <a:rPr lang="en-US" sz="3600" dirty="0"/>
              <a:t> induces </a:t>
            </a:r>
            <a:r>
              <a:rPr lang="en-US" sz="3600" b="1" dirty="0"/>
              <a:t>P</a:t>
            </a:r>
            <a:r>
              <a:rPr lang="en-US" sz="3600" b="1" dirty="0" smtClean="0"/>
              <a:t>rotein </a:t>
            </a:r>
            <a:r>
              <a:rPr lang="en-US" sz="3600" b="1" dirty="0"/>
              <a:t>P</a:t>
            </a:r>
            <a:r>
              <a:rPr lang="en-US" sz="3600" b="1" dirty="0" smtClean="0"/>
              <a:t>hosphatase</a:t>
            </a:r>
            <a:endParaRPr lang="en-US" sz="3600" b="1" dirty="0"/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b="1" dirty="0" smtClean="0">
                <a:solidFill>
                  <a:srgbClr val="C00000"/>
                </a:solidFill>
              </a:rPr>
              <a:t>ctivates  </a:t>
            </a:r>
            <a:r>
              <a:rPr lang="en-US" sz="3600" b="1" dirty="0">
                <a:solidFill>
                  <a:srgbClr val="C00000"/>
                </a:solidFill>
              </a:rPr>
              <a:t>ACC by </a:t>
            </a:r>
            <a:r>
              <a:rPr lang="en-US" sz="3600" b="1" dirty="0" smtClean="0">
                <a:solidFill>
                  <a:srgbClr val="C00000"/>
                </a:solidFill>
              </a:rPr>
              <a:t>De 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10394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Inactivation  of ACC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In a Starved </a:t>
            </a:r>
            <a:r>
              <a:rPr lang="en-US" sz="3600" b="1" dirty="0">
                <a:solidFill>
                  <a:srgbClr val="C00000"/>
                </a:solidFill>
              </a:rPr>
              <a:t>state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Glucagon increases </a:t>
            </a:r>
            <a:r>
              <a:rPr lang="en-US" sz="3600" b="1" dirty="0"/>
              <a:t>cAMP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Activates </a:t>
            </a:r>
            <a:r>
              <a:rPr lang="en-US" sz="3600" b="1" dirty="0"/>
              <a:t>P</a:t>
            </a:r>
            <a:r>
              <a:rPr lang="en-US" sz="3600" b="1" dirty="0" smtClean="0"/>
              <a:t>rotein </a:t>
            </a:r>
            <a:r>
              <a:rPr lang="en-US" sz="3600" b="1" dirty="0"/>
              <a:t>kinase A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Inactivates ACC by </a:t>
            </a:r>
            <a:r>
              <a:rPr lang="en-US" sz="3600" b="1" dirty="0"/>
              <a:t>Phosphorylation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Hormonal Influences</a:t>
            </a:r>
            <a:br>
              <a:rPr lang="en-US" sz="6000" b="1" dirty="0" smtClean="0"/>
            </a:br>
            <a:r>
              <a:rPr lang="en-US" sz="6000" b="1" dirty="0" smtClean="0"/>
              <a:t> On Lipogenesis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238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4"/>
          <p:cNvSpPr txBox="1">
            <a:spLocks noChangeArrowheads="1"/>
          </p:cNvSpPr>
          <p:nvPr/>
        </p:nvSpPr>
        <p:spPr bwMode="auto">
          <a:xfrm>
            <a:off x="2286000" y="451643"/>
            <a:ext cx="49530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>
                <a:latin typeface="+mj-lt"/>
              </a:rPr>
              <a:t>Acetyl-CoA Carboxylase</a:t>
            </a:r>
          </a:p>
        </p:txBody>
      </p:sp>
      <p:pic>
        <p:nvPicPr>
          <p:cNvPr id="880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09721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46482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figure-21-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5" t="40474" r="22321" b="33990"/>
          <a:stretch>
            <a:fillRect/>
          </a:stretch>
        </p:blipFill>
        <p:spPr bwMode="auto">
          <a:xfrm>
            <a:off x="6248400" y="4572000"/>
            <a:ext cx="2413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4"/>
          <p:cNvSpPr txBox="1">
            <a:spLocks noChangeArrowheads="1"/>
          </p:cNvSpPr>
          <p:nvPr/>
        </p:nvSpPr>
        <p:spPr bwMode="auto">
          <a:xfrm>
            <a:off x="2209800" y="304800"/>
            <a:ext cx="56388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>
                <a:latin typeface="+mj-lt"/>
              </a:rPr>
              <a:t>Control of </a:t>
            </a:r>
            <a:r>
              <a:rPr lang="en-US" sz="2800" b="1" dirty="0" smtClean="0">
                <a:latin typeface="+mj-lt"/>
              </a:rPr>
              <a:t>Fatty </a:t>
            </a:r>
            <a:r>
              <a:rPr lang="en-US" sz="2800" b="1" dirty="0">
                <a:latin typeface="+mj-lt"/>
              </a:rPr>
              <a:t>A</a:t>
            </a:r>
            <a:r>
              <a:rPr lang="en-US" sz="2800" b="1" dirty="0" smtClean="0">
                <a:latin typeface="+mj-lt"/>
              </a:rPr>
              <a:t>cid </a:t>
            </a:r>
            <a:r>
              <a:rPr lang="en-US" sz="2800" b="1" dirty="0">
                <a:latin typeface="+mj-lt"/>
              </a:rPr>
              <a:t>S</a:t>
            </a:r>
            <a:r>
              <a:rPr lang="en-US" sz="2800" b="1" dirty="0" smtClean="0">
                <a:latin typeface="+mj-lt"/>
              </a:rPr>
              <a:t>ynthesis</a:t>
            </a:r>
            <a:endParaRPr lang="en-US" sz="2800" b="1" dirty="0">
              <a:latin typeface="+mj-lt"/>
            </a:endParaRPr>
          </a:p>
        </p:txBody>
      </p:sp>
      <p:pic>
        <p:nvPicPr>
          <p:cNvPr id="86019" name="Picture 4" descr="figure-21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1" b="35349"/>
          <a:stretch>
            <a:fillRect/>
          </a:stretch>
        </p:blipFill>
        <p:spPr bwMode="auto">
          <a:xfrm>
            <a:off x="1524000" y="1295400"/>
            <a:ext cx="6324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3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Remember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  Lipogenesis </a:t>
            </a:r>
            <a:r>
              <a:rPr lang="en-US" sz="4800" b="1" dirty="0"/>
              <a:t>Is Inhibited</a:t>
            </a:r>
            <a:br>
              <a:rPr lang="en-US" sz="4800" b="1" dirty="0"/>
            </a:br>
            <a:r>
              <a:rPr lang="en-US" sz="4800" b="1" dirty="0"/>
              <a:t> In </a:t>
            </a:r>
            <a:br>
              <a:rPr lang="en-US" sz="4800" b="1" dirty="0"/>
            </a:br>
            <a:r>
              <a:rPr lang="en-US" sz="4800" b="1" dirty="0"/>
              <a:t>Type I Diabetes Mellitus And Obesity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29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382000" cy="2819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 smtClean="0"/>
              <a:t>Biosynthesis and Degradation of </a:t>
            </a:r>
            <a:br>
              <a:rPr lang="en-US" sz="5400" b="1" dirty="0" smtClean="0"/>
            </a:br>
            <a:r>
              <a:rPr lang="en-US" sz="5400" b="1" dirty="0" smtClean="0"/>
              <a:t>Fatty Acid </a:t>
            </a:r>
            <a:br>
              <a:rPr lang="en-US" sz="5400" b="1" dirty="0" smtClean="0"/>
            </a:br>
            <a:r>
              <a:rPr lang="en-US" sz="5400" b="1" dirty="0" smtClean="0"/>
              <a:t>are  </a:t>
            </a:r>
            <a:br>
              <a:rPr lang="en-US" sz="5400" b="1" dirty="0" smtClean="0"/>
            </a:br>
            <a:r>
              <a:rPr lang="en-US" sz="5400" b="1" dirty="0" smtClean="0"/>
              <a:t>Reciprocally Regulated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918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Very Well Coordination And Regulation Of Lipolysis And Lipogenesis </a:t>
            </a:r>
            <a:br>
              <a:rPr lang="en-US" b="1" dirty="0" smtClean="0"/>
            </a:br>
            <a:r>
              <a:rPr lang="en-US" b="1" dirty="0" smtClean="0"/>
              <a:t>Is A Healthy Lipid Metabolism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08842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89916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Both Lipogenesis And Lipolysis Should Be Kept In Dynamism For Good Health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075749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849562"/>
          </a:xfrm>
        </p:spPr>
        <p:txBody>
          <a:bodyPr>
            <a:normAutofit/>
          </a:bodyPr>
          <a:lstStyle/>
          <a:p>
            <a:r>
              <a:rPr lang="en-US" b="1" dirty="0" smtClean="0"/>
              <a:t>Well Regulated Lipolysis And Lipogenesis Prevent From Lipid Associated Disorders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052625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8915400" cy="61722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During Starvation</a:t>
            </a:r>
            <a:r>
              <a:rPr lang="en-US" sz="4400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4400" dirty="0" smtClean="0"/>
              <a:t>Epinephrine &amp; Glucagon </a:t>
            </a:r>
            <a:r>
              <a:rPr lang="en-US" sz="4400" dirty="0"/>
              <a:t>S</a:t>
            </a:r>
            <a:r>
              <a:rPr lang="en-US" sz="4400" dirty="0" smtClean="0"/>
              <a:t>timulate Lipolysis</a:t>
            </a:r>
          </a:p>
          <a:p>
            <a:pPr lvl="1">
              <a:lnSpc>
                <a:spcPct val="90000"/>
              </a:lnSpc>
            </a:pPr>
            <a:r>
              <a:rPr lang="en-US" sz="4400" dirty="0" smtClean="0"/>
              <a:t>Brings degradation of FA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4400" dirty="0" smtClean="0"/>
              <a:t> </a:t>
            </a:r>
            <a:endParaRPr lang="en-US" sz="44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Well Fed </a:t>
            </a:r>
            <a:r>
              <a:rPr lang="en-US" sz="4400" b="1" dirty="0">
                <a:solidFill>
                  <a:srgbClr val="C00000"/>
                </a:solidFill>
              </a:rPr>
              <a:t>state </a:t>
            </a:r>
            <a:endParaRPr lang="en-US" sz="4400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4400" dirty="0" smtClean="0"/>
              <a:t> Insulin </a:t>
            </a:r>
            <a:r>
              <a:rPr lang="en-US" sz="4400" dirty="0"/>
              <a:t>inhibits L</a:t>
            </a:r>
            <a:r>
              <a:rPr lang="en-US" sz="4400" dirty="0" smtClean="0"/>
              <a:t>ipolysis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4400" dirty="0" smtClean="0"/>
              <a:t>Insulin Stimulates Fatty acid </a:t>
            </a:r>
            <a:r>
              <a:rPr lang="en-US" sz="4400" dirty="0"/>
              <a:t> </a:t>
            </a:r>
            <a:r>
              <a:rPr lang="en-US" sz="4400" dirty="0" smtClean="0"/>
              <a:t> biosynthesis.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60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3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/>
              <a:t>ACC also influences </a:t>
            </a:r>
            <a:r>
              <a:rPr lang="en-US" sz="3600" b="1" dirty="0" smtClean="0"/>
              <a:t>degradation of Fatty acids.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  <a:p>
            <a:pPr lvl="1">
              <a:lnSpc>
                <a:spcPct val="90000"/>
              </a:lnSpc>
            </a:pPr>
            <a:r>
              <a:rPr lang="en-US" sz="3600" b="1" dirty="0"/>
              <a:t>Malonyl CoA </a:t>
            </a:r>
            <a:r>
              <a:rPr lang="en-US" sz="3600" dirty="0"/>
              <a:t>inhibits </a:t>
            </a:r>
            <a:r>
              <a:rPr lang="en-US" sz="3600" b="1" dirty="0">
                <a:solidFill>
                  <a:srgbClr val="C00000"/>
                </a:solidFill>
              </a:rPr>
              <a:t>Carnitine </a:t>
            </a:r>
            <a:r>
              <a:rPr lang="en-US" sz="3600" b="1" dirty="0" smtClean="0">
                <a:solidFill>
                  <a:srgbClr val="C00000"/>
                </a:solidFill>
              </a:rPr>
              <a:t>Acyltransferase I activity.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sz="3600" dirty="0" smtClean="0"/>
              <a:t>This </a:t>
            </a:r>
            <a:r>
              <a:rPr lang="en-US" sz="3600" b="1" dirty="0" smtClean="0"/>
              <a:t>limits Beta </a:t>
            </a:r>
            <a:r>
              <a:rPr lang="en-US" sz="3600" b="1" dirty="0"/>
              <a:t>oxidation </a:t>
            </a:r>
            <a:r>
              <a:rPr lang="en-US" sz="3600" b="1" dirty="0" smtClean="0"/>
              <a:t>of Fatty acids</a:t>
            </a:r>
            <a:r>
              <a:rPr lang="en-US" sz="3600" dirty="0" smtClean="0"/>
              <a:t> in Mitochondrial Matrix.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2095500" y="371813"/>
            <a:ext cx="4953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4000" b="1" dirty="0">
                <a:latin typeface="+mj-lt"/>
              </a:rPr>
              <a:t>Reciprocal </a:t>
            </a:r>
            <a:r>
              <a:rPr lang="en-US" sz="4000" b="1" dirty="0" smtClean="0">
                <a:latin typeface="+mj-lt"/>
              </a:rPr>
              <a:t>Control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6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181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In a well </a:t>
            </a:r>
            <a:r>
              <a:rPr lang="en-US" sz="5400" b="1" dirty="0">
                <a:solidFill>
                  <a:srgbClr val="C00000"/>
                </a:solidFill>
              </a:rPr>
              <a:t>fed condition</a:t>
            </a:r>
          </a:p>
          <a:p>
            <a:r>
              <a:rPr lang="en-US" sz="5400" dirty="0" smtClean="0"/>
              <a:t>Hormone </a:t>
            </a:r>
            <a:r>
              <a:rPr lang="en-US" sz="5400" b="1" dirty="0" smtClean="0"/>
              <a:t>Insulin stimulates Lipogenesis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Hormone </a:t>
            </a:r>
            <a:r>
              <a:rPr lang="en-US" sz="5400" b="1" dirty="0" smtClean="0"/>
              <a:t>Glucagon inhibits Lipogenesis.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591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Garrett\ch25\GA25_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8081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Overview of Fatty Acid Metabolism</a:t>
            </a:r>
            <a:r>
              <a:rPr lang="en-US" sz="4000" b="1" dirty="0" smtClean="0">
                <a:solidFill>
                  <a:schemeClr val="tx1"/>
                </a:solidFill>
              </a:rPr>
              <a:t>: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u="sng" dirty="0">
                <a:solidFill>
                  <a:schemeClr val="tx1"/>
                </a:solidFill>
              </a:rPr>
              <a:t>Insulin Effects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3505200" cy="5410200"/>
          </a:xfrm>
        </p:spPr>
        <p:txBody>
          <a:bodyPr>
            <a:normAutofit/>
          </a:bodyPr>
          <a:lstStyle/>
          <a:p>
            <a:r>
              <a:rPr lang="en-US" sz="2000" b="1" dirty="0"/>
              <a:t>Liver</a:t>
            </a:r>
          </a:p>
          <a:p>
            <a:pPr lvl="1"/>
            <a:r>
              <a:rPr lang="en-US" sz="2000" b="1" dirty="0" smtClean="0"/>
              <a:t>Increased </a:t>
            </a:r>
            <a:r>
              <a:rPr lang="en-US" sz="2000" b="1" dirty="0"/>
              <a:t>fatty acid synthesis</a:t>
            </a:r>
          </a:p>
          <a:p>
            <a:pPr lvl="2"/>
            <a:r>
              <a:rPr lang="en-US" sz="2000" b="1" dirty="0"/>
              <a:t>G</a:t>
            </a:r>
            <a:r>
              <a:rPr lang="en-US" sz="2000" b="1" dirty="0" smtClean="0"/>
              <a:t>lycolysis</a:t>
            </a:r>
            <a:r>
              <a:rPr lang="en-US" sz="2000" b="1" dirty="0"/>
              <a:t>, PDH, FA synthesis</a:t>
            </a:r>
          </a:p>
          <a:p>
            <a:pPr lvl="1"/>
            <a:r>
              <a:rPr lang="en-US" sz="2000" b="1" dirty="0"/>
              <a:t>I</a:t>
            </a:r>
            <a:r>
              <a:rPr lang="en-US" sz="2000" b="1" dirty="0" smtClean="0"/>
              <a:t>ncreased TAG </a:t>
            </a:r>
            <a:r>
              <a:rPr lang="en-US" sz="2000" b="1" dirty="0"/>
              <a:t>synthesis and transport as VLDL</a:t>
            </a:r>
          </a:p>
          <a:p>
            <a:r>
              <a:rPr lang="en-US" sz="2000" b="1" dirty="0"/>
              <a:t>Adipose</a:t>
            </a:r>
          </a:p>
          <a:p>
            <a:pPr lvl="1"/>
            <a:r>
              <a:rPr lang="en-US" sz="2000" b="1" dirty="0"/>
              <a:t>I</a:t>
            </a:r>
            <a:r>
              <a:rPr lang="en-US" sz="2000" b="1" dirty="0" smtClean="0"/>
              <a:t>ncreased </a:t>
            </a:r>
            <a:r>
              <a:rPr lang="en-US" sz="2000" b="1" dirty="0"/>
              <a:t>VLDL metabolism</a:t>
            </a:r>
          </a:p>
          <a:p>
            <a:pPr lvl="2"/>
            <a:r>
              <a:rPr lang="en-US" sz="2000" b="1" dirty="0"/>
              <a:t>lipoprotein lipase</a:t>
            </a:r>
          </a:p>
          <a:p>
            <a:pPr lvl="1"/>
            <a:r>
              <a:rPr lang="en-US" sz="2000" b="1" dirty="0"/>
              <a:t>I</a:t>
            </a:r>
            <a:r>
              <a:rPr lang="en-US" sz="2000" b="1" dirty="0" smtClean="0"/>
              <a:t>ncreased </a:t>
            </a:r>
            <a:r>
              <a:rPr lang="en-US" sz="2000" b="1" dirty="0"/>
              <a:t>storage of lipid</a:t>
            </a:r>
          </a:p>
          <a:p>
            <a:pPr lvl="2"/>
            <a:r>
              <a:rPr lang="en-US" sz="2000" b="1" dirty="0"/>
              <a:t>G</a:t>
            </a:r>
            <a:r>
              <a:rPr lang="en-US" sz="2000" b="1" dirty="0" smtClean="0"/>
              <a:t>lycolysis</a:t>
            </a:r>
            <a:endParaRPr lang="en-US" sz="2000" b="1" dirty="0"/>
          </a:p>
        </p:txBody>
      </p:sp>
      <p:pic>
        <p:nvPicPr>
          <p:cNvPr id="5124" name="Picture 4" descr="20-1~hpa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5181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Overview of Fatty Acid Metabolism: </a:t>
            </a:r>
            <a:r>
              <a:rPr lang="en-US" sz="4000" b="1" u="sng" dirty="0">
                <a:solidFill>
                  <a:schemeClr val="tx1"/>
                </a:solidFill>
              </a:rPr>
              <a:t>Glucagon/Epinephrine Effects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74006"/>
            <a:ext cx="3962400" cy="4826794"/>
          </a:xfrm>
        </p:spPr>
        <p:txBody>
          <a:bodyPr>
            <a:noAutofit/>
          </a:bodyPr>
          <a:lstStyle/>
          <a:p>
            <a:r>
              <a:rPr lang="en-US" sz="3200" dirty="0" smtClean="0"/>
              <a:t>Adipose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3200" dirty="0"/>
              <a:t>Hormone-sensitive </a:t>
            </a:r>
            <a:r>
              <a:rPr lang="en-US" sz="3200" dirty="0" smtClean="0"/>
              <a:t>lipase Increased</a:t>
            </a:r>
            <a:endParaRPr lang="en-US" sz="3200" dirty="0"/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ncreased TAG </a:t>
            </a:r>
            <a:r>
              <a:rPr lang="en-US" sz="3200" dirty="0"/>
              <a:t>mobilization</a:t>
            </a:r>
          </a:p>
          <a:p>
            <a:r>
              <a:rPr lang="en-US" sz="3200" dirty="0" smtClean="0"/>
              <a:t>Increased </a:t>
            </a:r>
            <a:r>
              <a:rPr lang="en-US" sz="3200" dirty="0"/>
              <a:t>FA oxidation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ll </a:t>
            </a:r>
            <a:r>
              <a:rPr lang="en-US" sz="3200" dirty="0"/>
              <a:t>tissues </a:t>
            </a:r>
            <a:r>
              <a:rPr lang="en-US" sz="3200" dirty="0" smtClean="0"/>
              <a:t>Except </a:t>
            </a:r>
            <a:r>
              <a:rPr lang="en-US" sz="3200" dirty="0"/>
              <a:t>CNS and RBC</a:t>
            </a:r>
          </a:p>
        </p:txBody>
      </p:sp>
      <p:pic>
        <p:nvPicPr>
          <p:cNvPr id="6148" name="Picture 4" descr="20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5105400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Post-Synthesis Modifications </a:t>
            </a:r>
            <a:br>
              <a:rPr lang="en-US" b="1" dirty="0" smtClean="0"/>
            </a:br>
            <a:r>
              <a:rPr lang="en-US" b="1" dirty="0" smtClean="0"/>
              <a:t>Of</a:t>
            </a:r>
            <a:br>
              <a:rPr lang="en-US" b="1" dirty="0" smtClean="0"/>
            </a:br>
            <a:r>
              <a:rPr lang="en-US" b="1" dirty="0" smtClean="0"/>
              <a:t>Biosynthesized Fatty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3600" b="1" dirty="0"/>
              <a:t>C16 S</a:t>
            </a:r>
            <a:r>
              <a:rPr lang="en-US" sz="3600" b="1" dirty="0" smtClean="0"/>
              <a:t>aturated fatty </a:t>
            </a:r>
            <a:r>
              <a:rPr lang="en-US" sz="3600" b="1" dirty="0"/>
              <a:t>acid (Palmitate) is </a:t>
            </a:r>
            <a:r>
              <a:rPr lang="en-US" sz="3600" b="1" dirty="0" smtClean="0"/>
              <a:t>product which may undergo:</a:t>
            </a:r>
            <a:endParaRPr lang="en-US" sz="3600" b="1" dirty="0"/>
          </a:p>
          <a:p>
            <a:pPr lvl="1"/>
            <a:r>
              <a:rPr lang="en-US" sz="4800" dirty="0"/>
              <a:t>Elongation</a:t>
            </a:r>
          </a:p>
          <a:p>
            <a:pPr lvl="1"/>
            <a:r>
              <a:rPr lang="en-US" sz="4800" dirty="0"/>
              <a:t>Unsaturation</a:t>
            </a:r>
          </a:p>
          <a:p>
            <a:pPr lvl="1"/>
            <a:r>
              <a:rPr lang="en-US" sz="4800" dirty="0"/>
              <a:t>Incorporation </a:t>
            </a:r>
            <a:r>
              <a:rPr lang="en-US" sz="4800" dirty="0" smtClean="0"/>
              <a:t>to form </a:t>
            </a:r>
            <a:r>
              <a:rPr lang="en-US" sz="4800" dirty="0"/>
              <a:t>T</a:t>
            </a:r>
            <a:r>
              <a:rPr lang="en-US" sz="4800" dirty="0" smtClean="0"/>
              <a:t>riacylglycerols</a:t>
            </a:r>
            <a:endParaRPr lang="en-US" sz="4800" dirty="0"/>
          </a:p>
          <a:p>
            <a:pPr lvl="1"/>
            <a:r>
              <a:rPr lang="en-US" sz="4800" dirty="0"/>
              <a:t>Incorporation into A</a:t>
            </a:r>
            <a:r>
              <a:rPr lang="en-US" sz="4800" dirty="0" smtClean="0"/>
              <a:t>cylglycerol phosphates to form Phospholipids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67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Chain Elongation Of Fatty Acids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Occurs In </a:t>
            </a:r>
            <a:br>
              <a:rPr lang="en-US" b="1" dirty="0" smtClean="0"/>
            </a:br>
            <a:r>
              <a:rPr lang="en-US" b="1" dirty="0" smtClean="0">
                <a:solidFill>
                  <a:srgbClr val="7030A0"/>
                </a:solidFill>
              </a:rPr>
              <a:t>Mitochondria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And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Smooth Endoplasmic Reticulum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Elongation Of Fatty Acids</a:t>
            </a:r>
            <a:br>
              <a:rPr lang="en-US" b="1" dirty="0" smtClean="0"/>
            </a:br>
            <a:r>
              <a:rPr lang="en-US" b="1" dirty="0" smtClean="0"/>
              <a:t>In Microsomes /Mitochondria</a:t>
            </a:r>
            <a:br>
              <a:rPr lang="en-US" b="1" dirty="0" smtClean="0"/>
            </a:br>
            <a:r>
              <a:rPr lang="en-US" b="1" dirty="0" smtClean="0"/>
              <a:t>To</a:t>
            </a:r>
            <a:br>
              <a:rPr lang="en-US" b="1" dirty="0" smtClean="0"/>
            </a:br>
            <a:r>
              <a:rPr lang="en-US" b="1" dirty="0" smtClean="0"/>
              <a:t> Synthesize  Long Chain Fatty Acids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9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4693920"/>
          </a:xfrm>
        </p:spPr>
        <p:txBody>
          <a:bodyPr>
            <a:noAutofit/>
          </a:bodyPr>
          <a:lstStyle/>
          <a:p>
            <a:r>
              <a:rPr lang="en-US" sz="4400" dirty="0" smtClean="0"/>
              <a:t>Palmitate biosynthesized by </a:t>
            </a:r>
            <a:r>
              <a:rPr lang="en-US" sz="4400" b="1" dirty="0" smtClean="0"/>
              <a:t>De Novo Biosynthesis in Cytosol by the activity of FAS Complex 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dirty="0"/>
              <a:t>I</a:t>
            </a:r>
            <a:r>
              <a:rPr lang="en-US" sz="4400" dirty="0" smtClean="0"/>
              <a:t>s further </a:t>
            </a:r>
            <a:r>
              <a:rPr lang="en-US" sz="4400" b="1" dirty="0" smtClean="0"/>
              <a:t>elongated</a:t>
            </a:r>
            <a:r>
              <a:rPr lang="en-US" sz="4400" dirty="0" smtClean="0"/>
              <a:t> to more higher Fatty acid either in </a:t>
            </a:r>
            <a:r>
              <a:rPr lang="en-US" sz="4400" b="1" dirty="0" smtClean="0">
                <a:solidFill>
                  <a:srgbClr val="C00000"/>
                </a:solidFill>
              </a:rPr>
              <a:t>Mitochondria /Endoplasmic reticulum.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Mitochondrial Chain Elongation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Here </a:t>
            </a:r>
            <a:r>
              <a:rPr lang="en-US" sz="4000" b="1" dirty="0" smtClean="0"/>
              <a:t>Acetyl-CoA is successively added </a:t>
            </a:r>
            <a:r>
              <a:rPr lang="en-US" sz="4000" dirty="0" smtClean="0"/>
              <a:t>to Fatty acid chain lengthened </a:t>
            </a:r>
          </a:p>
          <a:p>
            <a:r>
              <a:rPr lang="en-US" sz="4000" dirty="0" smtClean="0"/>
              <a:t>In presence of reducing equivalents </a:t>
            </a:r>
            <a:r>
              <a:rPr lang="en-US" sz="4000" b="1" dirty="0" smtClean="0"/>
              <a:t>NADPH+ H</a:t>
            </a:r>
            <a:r>
              <a:rPr lang="en-US" sz="4000" b="1" baseline="30000" dirty="0" smtClean="0"/>
              <a:t>+</a:t>
            </a:r>
          </a:p>
          <a:p>
            <a:r>
              <a:rPr lang="en-US" sz="4000" dirty="0" smtClean="0"/>
              <a:t>Steps are </a:t>
            </a:r>
            <a:r>
              <a:rPr lang="en-US" sz="4000" b="1" dirty="0" smtClean="0"/>
              <a:t>almost reversal of Beta Oxidation of Fatty acids.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350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Microsomal/ER Chain Elongation Of Fatty Acid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This is </a:t>
            </a:r>
            <a:r>
              <a:rPr lang="en-US" sz="4400" b="1" dirty="0" smtClean="0"/>
              <a:t>more predominant way </a:t>
            </a:r>
            <a:r>
              <a:rPr lang="en-US" sz="4400" dirty="0" smtClean="0"/>
              <a:t>of </a:t>
            </a:r>
            <a:r>
              <a:rPr lang="en-US" sz="4400" b="1" dirty="0" smtClean="0">
                <a:solidFill>
                  <a:srgbClr val="7030A0"/>
                </a:solidFill>
              </a:rPr>
              <a:t>Fatty acid Chain Elongation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It involves </a:t>
            </a:r>
            <a:r>
              <a:rPr lang="en-US" sz="4400" b="1" dirty="0" smtClean="0">
                <a:solidFill>
                  <a:srgbClr val="FF0000"/>
                </a:solidFill>
              </a:rPr>
              <a:t>successive addition of Malonyl-CoA </a:t>
            </a:r>
            <a:r>
              <a:rPr lang="en-US" sz="4400" dirty="0" smtClean="0"/>
              <a:t>with the participation of </a:t>
            </a:r>
            <a:r>
              <a:rPr lang="en-US" sz="4400" b="1" dirty="0" smtClean="0">
                <a:solidFill>
                  <a:srgbClr val="C00000"/>
                </a:solidFill>
              </a:rPr>
              <a:t>NADPH+ H+ </a:t>
            </a:r>
            <a:r>
              <a:rPr lang="en-US" sz="4400" dirty="0" smtClean="0"/>
              <a:t>and enzyme </a:t>
            </a:r>
            <a:r>
              <a:rPr lang="en-US" sz="4400" b="1" dirty="0" smtClean="0">
                <a:solidFill>
                  <a:srgbClr val="FF0000"/>
                </a:solidFill>
              </a:rPr>
              <a:t>Elongases.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Alterations Of Lipogenesis In Clinical Conditions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Inhibition </a:t>
            </a:r>
            <a:r>
              <a:rPr lang="en-US" sz="4400" b="1" dirty="0">
                <a:solidFill>
                  <a:srgbClr val="C00000"/>
                </a:solidFill>
              </a:rPr>
              <a:t>of lipogenesis </a:t>
            </a:r>
            <a:r>
              <a:rPr lang="en-US" sz="4400" dirty="0"/>
              <a:t>occurs in </a:t>
            </a:r>
            <a:r>
              <a:rPr lang="en-US" sz="4400" b="1" dirty="0" smtClean="0"/>
              <a:t>Type </a:t>
            </a:r>
            <a:r>
              <a:rPr lang="en-US" sz="4400" b="1" dirty="0"/>
              <a:t>1 (insulin-dependent) </a:t>
            </a:r>
            <a:r>
              <a:rPr lang="en-US" sz="4400" b="1" dirty="0" smtClean="0"/>
              <a:t>Diabetes mellitus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 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Variations </a:t>
            </a:r>
            <a:r>
              <a:rPr lang="en-US" sz="4400" b="1" dirty="0">
                <a:solidFill>
                  <a:srgbClr val="C00000"/>
                </a:solidFill>
              </a:rPr>
              <a:t>in </a:t>
            </a:r>
            <a:r>
              <a:rPr lang="en-US" sz="4400" b="1" dirty="0" smtClean="0">
                <a:solidFill>
                  <a:srgbClr val="C00000"/>
                </a:solidFill>
              </a:rPr>
              <a:t>Lipogenesis </a:t>
            </a:r>
            <a:r>
              <a:rPr lang="en-US" sz="4400" dirty="0" smtClean="0"/>
              <a:t>affect nature </a:t>
            </a:r>
            <a:r>
              <a:rPr lang="en-US" sz="4400" dirty="0"/>
              <a:t>and extent of </a:t>
            </a:r>
            <a:r>
              <a:rPr lang="en-US" sz="4400" b="1" dirty="0"/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42898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152400" y="0"/>
            <a:ext cx="9296400" cy="687614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0" y="3048000"/>
            <a:ext cx="457200" cy="3200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3285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Elongation of Chain </a:t>
            </a:r>
            <a:r>
              <a:rPr lang="en-US" sz="3200" dirty="0" smtClean="0"/>
              <a:t>(Two </a:t>
            </a:r>
            <a:r>
              <a:rPr lang="en-US" sz="3200" dirty="0"/>
              <a:t>S</a:t>
            </a:r>
            <a:r>
              <a:rPr lang="en-US" sz="3200" dirty="0" smtClean="0"/>
              <a:t>ystems</a:t>
            </a:r>
            <a:r>
              <a:rPr lang="en-US" sz="3200" dirty="0"/>
              <a:t>)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5052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1828800" y="1600200"/>
            <a:ext cx="1676400" cy="533400"/>
            <a:chOff x="1152" y="1008"/>
            <a:chExt cx="1056" cy="336"/>
          </a:xfrm>
        </p:grpSpPr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H="1">
              <a:off x="1968" y="10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152" y="1056"/>
              <a:ext cx="8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00"/>
                  </a:solidFill>
                </a:rPr>
                <a:t>HS-CoA</a:t>
              </a:r>
              <a:endParaRPr lang="en-US" sz="2400"/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1981200" y="990600"/>
            <a:ext cx="3521075" cy="854075"/>
            <a:chOff x="1248" y="624"/>
            <a:chExt cx="2218" cy="538"/>
          </a:xfrm>
        </p:grpSpPr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2592" y="864"/>
              <a:ext cx="48" cy="96"/>
              <a:chOff x="3600" y="432"/>
              <a:chExt cx="48" cy="96"/>
            </a:xfrm>
          </p:grpSpPr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3600" y="4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3648" y="4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1248" y="624"/>
              <a:ext cx="2218" cy="538"/>
              <a:chOff x="1094" y="1082"/>
              <a:chExt cx="2218" cy="538"/>
            </a:xfrm>
          </p:grpSpPr>
          <p:sp>
            <p:nvSpPr>
              <p:cNvPr id="12302" name="Text Box 14"/>
              <p:cNvSpPr txBox="1">
                <a:spLocks noChangeArrowheads="1"/>
              </p:cNvSpPr>
              <p:nvPr/>
            </p:nvSpPr>
            <p:spPr bwMode="auto">
              <a:xfrm>
                <a:off x="1094" y="1082"/>
                <a:ext cx="22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/>
                  <a:t>R-CH</a:t>
                </a:r>
                <a:r>
                  <a:rPr lang="en-US" sz="2400" baseline="-25000"/>
                  <a:t>2</a:t>
                </a:r>
                <a:r>
                  <a:rPr lang="en-US" sz="2400"/>
                  <a:t>CH</a:t>
                </a:r>
                <a:r>
                  <a:rPr lang="en-US" sz="2400" baseline="-25000"/>
                  <a:t>2</a:t>
                </a:r>
                <a:r>
                  <a:rPr lang="en-US" sz="2400"/>
                  <a:t>CH</a:t>
                </a:r>
                <a:r>
                  <a:rPr lang="en-US" sz="2400" baseline="-25000"/>
                  <a:t>2</a:t>
                </a:r>
                <a:r>
                  <a:rPr lang="en-US" sz="2400"/>
                  <a:t>C~</a:t>
                </a:r>
                <a:r>
                  <a:rPr lang="en-US" sz="2400">
                    <a:solidFill>
                      <a:srgbClr val="006600"/>
                    </a:solidFill>
                  </a:rPr>
                  <a:t>SCoA</a:t>
                </a:r>
                <a:endParaRPr lang="en-US" sz="2400"/>
              </a:p>
            </p:txBody>
          </p:sp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2340" y="1332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O</a:t>
                </a:r>
              </a:p>
            </p:txBody>
          </p:sp>
        </p:grpSp>
      </p:grpSp>
      <p:grpSp>
        <p:nvGrpSpPr>
          <p:cNvPr id="12354" name="Group 66"/>
          <p:cNvGrpSpPr>
            <a:grpSpLocks/>
          </p:cNvGrpSpPr>
          <p:nvPr/>
        </p:nvGrpSpPr>
        <p:grpSpPr bwMode="auto">
          <a:xfrm>
            <a:off x="3886200" y="1828800"/>
            <a:ext cx="2681288" cy="914400"/>
            <a:chOff x="2448" y="1152"/>
            <a:chExt cx="1689" cy="576"/>
          </a:xfrm>
        </p:grpSpPr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2448" y="1152"/>
              <a:ext cx="1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OOC-</a:t>
              </a:r>
              <a:r>
                <a:rPr lang="en-US" sz="2400">
                  <a:solidFill>
                    <a:schemeClr val="accent2"/>
                  </a:solidFill>
                </a:rPr>
                <a:t>CH</a:t>
              </a:r>
              <a:r>
                <a:rPr lang="en-US" sz="2400" baseline="-25000">
                  <a:solidFill>
                    <a:schemeClr val="accent2"/>
                  </a:solidFill>
                </a:rPr>
                <a:t>2</a:t>
              </a:r>
              <a:r>
                <a:rPr lang="en-US" sz="2400">
                  <a:solidFill>
                    <a:schemeClr val="accent2"/>
                  </a:solidFill>
                </a:rPr>
                <a:t>C</a:t>
              </a:r>
              <a:r>
                <a:rPr lang="en-US" sz="2400"/>
                <a:t>~SCoA</a:t>
              </a:r>
            </a:p>
          </p:txBody>
        </p:sp>
        <p:grpSp>
          <p:nvGrpSpPr>
            <p:cNvPr id="12306" name="Group 18"/>
            <p:cNvGrpSpPr>
              <a:grpSpLocks/>
            </p:cNvGrpSpPr>
            <p:nvPr/>
          </p:nvGrpSpPr>
          <p:grpSpPr bwMode="auto">
            <a:xfrm>
              <a:off x="3408" y="1392"/>
              <a:ext cx="48" cy="96"/>
              <a:chOff x="3600" y="432"/>
              <a:chExt cx="48" cy="96"/>
            </a:xfrm>
          </p:grpSpPr>
          <p:sp>
            <p:nvSpPr>
              <p:cNvPr id="12307" name="Line 19"/>
              <p:cNvSpPr>
                <a:spLocks noChangeShapeType="1"/>
              </p:cNvSpPr>
              <p:nvPr/>
            </p:nvSpPr>
            <p:spPr bwMode="auto">
              <a:xfrm>
                <a:off x="3600" y="4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Line 20"/>
              <p:cNvSpPr>
                <a:spLocks noChangeShapeType="1"/>
              </p:cNvSpPr>
              <p:nvPr/>
            </p:nvSpPr>
            <p:spPr bwMode="auto">
              <a:xfrm>
                <a:off x="3648" y="4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3312" y="144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12357" name="Group 69"/>
          <p:cNvGrpSpPr>
            <a:grpSpLocks/>
          </p:cNvGrpSpPr>
          <p:nvPr/>
        </p:nvGrpSpPr>
        <p:grpSpPr bwMode="auto">
          <a:xfrm>
            <a:off x="2514600" y="2057400"/>
            <a:ext cx="1371600" cy="838200"/>
            <a:chOff x="1584" y="1296"/>
            <a:chExt cx="864" cy="528"/>
          </a:xfrm>
        </p:grpSpPr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H="1">
              <a:off x="2016" y="1296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1584" y="1536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CO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</p:grp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486400" y="1066800"/>
            <a:ext cx="2114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Malonyl-CoA*</a:t>
            </a:r>
            <a:endParaRPr lang="en-US" sz="2400"/>
          </a:p>
          <a:p>
            <a:r>
              <a:rPr lang="en-US" sz="2400"/>
              <a:t>    </a:t>
            </a:r>
            <a:r>
              <a:rPr lang="en-US"/>
              <a:t>(cytosol)</a:t>
            </a:r>
            <a:endParaRPr lang="en-US" sz="2400"/>
          </a:p>
        </p:txBody>
      </p:sp>
      <p:grpSp>
        <p:nvGrpSpPr>
          <p:cNvPr id="12355" name="Group 67"/>
          <p:cNvGrpSpPr>
            <a:grpSpLocks/>
          </p:cNvGrpSpPr>
          <p:nvPr/>
        </p:nvGrpSpPr>
        <p:grpSpPr bwMode="auto">
          <a:xfrm>
            <a:off x="1295400" y="3124200"/>
            <a:ext cx="5029200" cy="838200"/>
            <a:chOff x="816" y="1968"/>
            <a:chExt cx="3168" cy="528"/>
          </a:xfrm>
        </p:grpSpPr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816" y="1968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        R-CH</a:t>
              </a:r>
              <a:r>
                <a:rPr lang="en-US" sz="2400" baseline="-25000"/>
                <a:t>2</a:t>
              </a:r>
              <a:r>
                <a:rPr lang="en-US" sz="2400"/>
                <a:t>CH</a:t>
              </a:r>
              <a:r>
                <a:rPr lang="en-US" sz="2400" baseline="-25000"/>
                <a:t>2</a:t>
              </a:r>
              <a:r>
                <a:rPr lang="en-US" sz="2400"/>
                <a:t>CH</a:t>
              </a:r>
              <a:r>
                <a:rPr lang="en-US" sz="2400" baseline="-25000"/>
                <a:t>2</a:t>
              </a:r>
              <a:r>
                <a:rPr lang="en-US" sz="2400"/>
                <a:t>C</a:t>
              </a:r>
              <a:r>
                <a:rPr lang="en-US" sz="2400">
                  <a:solidFill>
                    <a:schemeClr val="accent2"/>
                  </a:solidFill>
                </a:rPr>
                <a:t>CH</a:t>
              </a:r>
              <a:r>
                <a:rPr lang="en-US" sz="2400" baseline="-25000">
                  <a:solidFill>
                    <a:schemeClr val="accent2"/>
                  </a:solidFill>
                </a:rPr>
                <a:t>2</a:t>
              </a:r>
              <a:r>
                <a:rPr lang="en-US" sz="2400">
                  <a:solidFill>
                    <a:schemeClr val="accent2"/>
                  </a:solidFill>
                </a:rPr>
                <a:t>C</a:t>
              </a:r>
              <a:r>
                <a:rPr lang="en-US" sz="2400"/>
                <a:t>~SCoA</a:t>
              </a:r>
            </a:p>
          </p:txBody>
        </p:sp>
        <p:grpSp>
          <p:nvGrpSpPr>
            <p:cNvPr id="12315" name="Group 27"/>
            <p:cNvGrpSpPr>
              <a:grpSpLocks/>
            </p:cNvGrpSpPr>
            <p:nvPr/>
          </p:nvGrpSpPr>
          <p:grpSpPr bwMode="auto">
            <a:xfrm>
              <a:off x="2568" y="2208"/>
              <a:ext cx="48" cy="96"/>
              <a:chOff x="3600" y="432"/>
              <a:chExt cx="48" cy="96"/>
            </a:xfrm>
          </p:grpSpPr>
          <p:sp>
            <p:nvSpPr>
              <p:cNvPr id="12316" name="Line 28"/>
              <p:cNvSpPr>
                <a:spLocks noChangeShapeType="1"/>
              </p:cNvSpPr>
              <p:nvPr/>
            </p:nvSpPr>
            <p:spPr bwMode="auto">
              <a:xfrm>
                <a:off x="3600" y="4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Line 29"/>
              <p:cNvSpPr>
                <a:spLocks noChangeShapeType="1"/>
              </p:cNvSpPr>
              <p:nvPr/>
            </p:nvSpPr>
            <p:spPr bwMode="auto">
              <a:xfrm>
                <a:off x="3648" y="4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18" name="Group 30"/>
            <p:cNvGrpSpPr>
              <a:grpSpLocks/>
            </p:cNvGrpSpPr>
            <p:nvPr/>
          </p:nvGrpSpPr>
          <p:grpSpPr bwMode="auto">
            <a:xfrm>
              <a:off x="3048" y="2196"/>
              <a:ext cx="48" cy="96"/>
              <a:chOff x="3600" y="432"/>
              <a:chExt cx="48" cy="96"/>
            </a:xfrm>
          </p:grpSpPr>
          <p:sp>
            <p:nvSpPr>
              <p:cNvPr id="12319" name="Line 31"/>
              <p:cNvSpPr>
                <a:spLocks noChangeShapeType="1"/>
              </p:cNvSpPr>
              <p:nvPr/>
            </p:nvSpPr>
            <p:spPr bwMode="auto">
              <a:xfrm>
                <a:off x="3600" y="4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Line 32"/>
              <p:cNvSpPr>
                <a:spLocks noChangeShapeType="1"/>
              </p:cNvSpPr>
              <p:nvPr/>
            </p:nvSpPr>
            <p:spPr bwMode="auto">
              <a:xfrm>
                <a:off x="3648" y="4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21" name="Text Box 33"/>
            <p:cNvSpPr txBox="1">
              <a:spLocks noChangeArrowheads="1"/>
            </p:cNvSpPr>
            <p:nvPr/>
          </p:nvSpPr>
          <p:spPr bwMode="auto">
            <a:xfrm>
              <a:off x="2472" y="220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2322" name="Text Box 34"/>
            <p:cNvSpPr txBox="1">
              <a:spLocks noChangeArrowheads="1"/>
            </p:cNvSpPr>
            <p:nvPr/>
          </p:nvSpPr>
          <p:spPr bwMode="auto">
            <a:xfrm>
              <a:off x="2952" y="220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35814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24" name="Group 36"/>
          <p:cNvGrpSpPr>
            <a:grpSpLocks/>
          </p:cNvGrpSpPr>
          <p:nvPr/>
        </p:nvGrpSpPr>
        <p:grpSpPr bwMode="auto">
          <a:xfrm>
            <a:off x="1143000" y="5638800"/>
            <a:ext cx="5486400" cy="838200"/>
            <a:chOff x="720" y="3552"/>
            <a:chExt cx="3456" cy="528"/>
          </a:xfrm>
        </p:grpSpPr>
        <p:grpSp>
          <p:nvGrpSpPr>
            <p:cNvPr id="12325" name="Group 37"/>
            <p:cNvGrpSpPr>
              <a:grpSpLocks/>
            </p:cNvGrpSpPr>
            <p:nvPr/>
          </p:nvGrpSpPr>
          <p:grpSpPr bwMode="auto">
            <a:xfrm>
              <a:off x="3168" y="3792"/>
              <a:ext cx="48" cy="96"/>
              <a:chOff x="3600" y="432"/>
              <a:chExt cx="48" cy="96"/>
            </a:xfrm>
          </p:grpSpPr>
          <p:sp>
            <p:nvSpPr>
              <p:cNvPr id="12326" name="Line 38"/>
              <p:cNvSpPr>
                <a:spLocks noChangeShapeType="1"/>
              </p:cNvSpPr>
              <p:nvPr/>
            </p:nvSpPr>
            <p:spPr bwMode="auto">
              <a:xfrm>
                <a:off x="3600" y="43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7" name="Line 39"/>
              <p:cNvSpPr>
                <a:spLocks noChangeShapeType="1"/>
              </p:cNvSpPr>
              <p:nvPr/>
            </p:nvSpPr>
            <p:spPr bwMode="auto">
              <a:xfrm>
                <a:off x="3648" y="43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3072" y="379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2329" name="Text Box 41"/>
            <p:cNvSpPr txBox="1">
              <a:spLocks noChangeArrowheads="1"/>
            </p:cNvSpPr>
            <p:nvPr/>
          </p:nvSpPr>
          <p:spPr bwMode="auto">
            <a:xfrm>
              <a:off x="720" y="3552"/>
              <a:ext cx="3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        R-CH</a:t>
              </a:r>
              <a:r>
                <a:rPr lang="en-US" sz="2400" baseline="-25000"/>
                <a:t>2</a:t>
              </a:r>
              <a:r>
                <a:rPr lang="en-US" sz="2400"/>
                <a:t>CH</a:t>
              </a:r>
              <a:r>
                <a:rPr lang="en-US" sz="2400" baseline="-25000"/>
                <a:t>2</a:t>
              </a:r>
              <a:r>
                <a:rPr lang="en-US" sz="2400"/>
                <a:t>CH</a:t>
              </a:r>
              <a:r>
                <a:rPr lang="en-US" sz="2400" baseline="-25000"/>
                <a:t>2</a:t>
              </a:r>
              <a:r>
                <a:rPr lang="en-US" sz="2400"/>
                <a:t>CH</a:t>
              </a:r>
              <a:r>
                <a:rPr lang="en-US" sz="2400" baseline="-25000"/>
                <a:t>2</a:t>
              </a:r>
              <a:r>
                <a:rPr lang="en-US" sz="2400">
                  <a:solidFill>
                    <a:srgbClr val="FF0000"/>
                  </a:solidFill>
                </a:rPr>
                <a:t>CH</a:t>
              </a:r>
              <a:r>
                <a:rPr lang="en-US" sz="2400" baseline="-25000">
                  <a:solidFill>
                    <a:srgbClr val="FF0000"/>
                  </a:solidFill>
                </a:rPr>
                <a:t>2</a:t>
              </a:r>
              <a:r>
                <a:rPr lang="en-US" sz="2400">
                  <a:solidFill>
                    <a:srgbClr val="FF0000"/>
                  </a:solidFill>
                </a:rPr>
                <a:t>C</a:t>
              </a:r>
              <a:r>
                <a:rPr lang="en-US" sz="2400"/>
                <a:t>~SCoA</a:t>
              </a:r>
            </a:p>
          </p:txBody>
        </p:sp>
      </p:grp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35814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35814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32" name="Group 44"/>
          <p:cNvGrpSpPr>
            <a:grpSpLocks/>
          </p:cNvGrpSpPr>
          <p:nvPr/>
        </p:nvGrpSpPr>
        <p:grpSpPr bwMode="auto">
          <a:xfrm>
            <a:off x="1752600" y="3706813"/>
            <a:ext cx="1649413" cy="849312"/>
            <a:chOff x="1104" y="2335"/>
            <a:chExt cx="1039" cy="535"/>
          </a:xfrm>
        </p:grpSpPr>
        <p:sp>
          <p:nvSpPr>
            <p:cNvPr id="12333" name="Text Box 45"/>
            <p:cNvSpPr txBox="1">
              <a:spLocks noChangeArrowheads="1"/>
            </p:cNvSpPr>
            <p:nvPr/>
          </p:nvSpPr>
          <p:spPr bwMode="auto">
            <a:xfrm>
              <a:off x="1344" y="2352"/>
              <a:ext cx="79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NADPH</a:t>
              </a:r>
            </a:p>
            <a:p>
              <a:r>
                <a:rPr lang="en-US" sz="2400">
                  <a:solidFill>
                    <a:srgbClr val="CC0000"/>
                  </a:solidFill>
                </a:rPr>
                <a:t> NADH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grpSp>
          <p:nvGrpSpPr>
            <p:cNvPr id="12334" name="Group 46"/>
            <p:cNvGrpSpPr>
              <a:grpSpLocks/>
            </p:cNvGrpSpPr>
            <p:nvPr/>
          </p:nvGrpSpPr>
          <p:grpSpPr bwMode="auto">
            <a:xfrm>
              <a:off x="1104" y="2335"/>
              <a:ext cx="240" cy="257"/>
              <a:chOff x="576" y="1855"/>
              <a:chExt cx="240" cy="257"/>
            </a:xfrm>
          </p:grpSpPr>
          <p:sp>
            <p:nvSpPr>
              <p:cNvPr id="12335" name="Oval 47"/>
              <p:cNvSpPr>
                <a:spLocks noChangeArrowheads="1"/>
              </p:cNvSpPr>
              <p:nvPr/>
            </p:nvSpPr>
            <p:spPr bwMode="auto">
              <a:xfrm>
                <a:off x="576" y="1872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336" name="Text Box 48"/>
              <p:cNvSpPr txBox="1">
                <a:spLocks noChangeArrowheads="1"/>
              </p:cNvSpPr>
              <p:nvPr/>
            </p:nvSpPr>
            <p:spPr bwMode="auto">
              <a:xfrm>
                <a:off x="576" y="1855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1</a:t>
                </a:r>
                <a:endParaRPr lang="en-US" sz="240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12337" name="Group 49"/>
          <p:cNvGrpSpPr>
            <a:grpSpLocks/>
          </p:cNvGrpSpPr>
          <p:nvPr/>
        </p:nvGrpSpPr>
        <p:grpSpPr bwMode="auto">
          <a:xfrm>
            <a:off x="1752600" y="4419600"/>
            <a:ext cx="1301750" cy="457200"/>
            <a:chOff x="1104" y="2714"/>
            <a:chExt cx="820" cy="288"/>
          </a:xfrm>
        </p:grpSpPr>
        <p:sp>
          <p:nvSpPr>
            <p:cNvPr id="12338" name="Text Box 50"/>
            <p:cNvSpPr txBox="1">
              <a:spLocks noChangeArrowheads="1"/>
            </p:cNvSpPr>
            <p:nvPr/>
          </p:nvSpPr>
          <p:spPr bwMode="auto">
            <a:xfrm>
              <a:off x="1334" y="2714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- H</a:t>
              </a:r>
              <a:r>
                <a:rPr lang="en-US" sz="2400" baseline="-25000">
                  <a:solidFill>
                    <a:schemeClr val="accent2"/>
                  </a:solidFill>
                </a:rPr>
                <a:t>2</a:t>
              </a:r>
              <a:r>
                <a:rPr lang="en-US" sz="2400">
                  <a:solidFill>
                    <a:schemeClr val="accent2"/>
                  </a:solidFill>
                </a:rPr>
                <a:t>O</a:t>
              </a:r>
            </a:p>
          </p:txBody>
        </p:sp>
        <p:grpSp>
          <p:nvGrpSpPr>
            <p:cNvPr id="12339" name="Group 51"/>
            <p:cNvGrpSpPr>
              <a:grpSpLocks/>
            </p:cNvGrpSpPr>
            <p:nvPr/>
          </p:nvGrpSpPr>
          <p:grpSpPr bwMode="auto">
            <a:xfrm>
              <a:off x="1104" y="2736"/>
              <a:ext cx="240" cy="257"/>
              <a:chOff x="576" y="1855"/>
              <a:chExt cx="240" cy="257"/>
            </a:xfrm>
          </p:grpSpPr>
          <p:sp>
            <p:nvSpPr>
              <p:cNvPr id="12340" name="Oval 52"/>
              <p:cNvSpPr>
                <a:spLocks noChangeArrowheads="1"/>
              </p:cNvSpPr>
              <p:nvPr/>
            </p:nvSpPr>
            <p:spPr bwMode="auto">
              <a:xfrm>
                <a:off x="576" y="1872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341" name="Text Box 53"/>
              <p:cNvSpPr txBox="1">
                <a:spLocks noChangeArrowheads="1"/>
              </p:cNvSpPr>
              <p:nvPr/>
            </p:nvSpPr>
            <p:spPr bwMode="auto">
              <a:xfrm>
                <a:off x="576" y="1855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2</a:t>
                </a:r>
                <a:endParaRPr lang="en-US" sz="2400"/>
              </a:p>
            </p:txBody>
          </p:sp>
        </p:grpSp>
      </p:grp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1752600" y="5029200"/>
            <a:ext cx="1649413" cy="457200"/>
            <a:chOff x="1104" y="3072"/>
            <a:chExt cx="1039" cy="288"/>
          </a:xfrm>
        </p:grpSpPr>
        <p:sp>
          <p:nvSpPr>
            <p:cNvPr id="12343" name="Text Box 55"/>
            <p:cNvSpPr txBox="1">
              <a:spLocks noChangeArrowheads="1"/>
            </p:cNvSpPr>
            <p:nvPr/>
          </p:nvSpPr>
          <p:spPr bwMode="auto">
            <a:xfrm>
              <a:off x="1344" y="3072"/>
              <a:ext cx="7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NADPH</a:t>
              </a:r>
            </a:p>
          </p:txBody>
        </p:sp>
        <p:grpSp>
          <p:nvGrpSpPr>
            <p:cNvPr id="12344" name="Group 56"/>
            <p:cNvGrpSpPr>
              <a:grpSpLocks/>
            </p:cNvGrpSpPr>
            <p:nvPr/>
          </p:nvGrpSpPr>
          <p:grpSpPr bwMode="auto">
            <a:xfrm>
              <a:off x="1104" y="3072"/>
              <a:ext cx="240" cy="257"/>
              <a:chOff x="576" y="1855"/>
              <a:chExt cx="240" cy="257"/>
            </a:xfrm>
          </p:grpSpPr>
          <p:sp>
            <p:nvSpPr>
              <p:cNvPr id="12345" name="Oval 57"/>
              <p:cNvSpPr>
                <a:spLocks noChangeArrowheads="1"/>
              </p:cNvSpPr>
              <p:nvPr/>
            </p:nvSpPr>
            <p:spPr bwMode="auto">
              <a:xfrm>
                <a:off x="576" y="1872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346" name="Text Box 58"/>
              <p:cNvSpPr txBox="1">
                <a:spLocks noChangeArrowheads="1"/>
              </p:cNvSpPr>
              <p:nvPr/>
            </p:nvSpPr>
            <p:spPr bwMode="auto">
              <a:xfrm>
                <a:off x="576" y="1855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3</a:t>
                </a:r>
                <a:endParaRPr lang="en-US" sz="2400"/>
              </a:p>
            </p:txBody>
          </p:sp>
        </p:grpSp>
      </p:grp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4800600" y="3886200"/>
            <a:ext cx="3905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Elongation systems are</a:t>
            </a:r>
          </a:p>
          <a:p>
            <a:r>
              <a:rPr lang="en-US" sz="2800"/>
              <a:t>found in </a:t>
            </a:r>
            <a:r>
              <a:rPr lang="en-US" sz="2800">
                <a:solidFill>
                  <a:schemeClr val="accent2"/>
                </a:solidFill>
              </a:rPr>
              <a:t>smooth ER</a:t>
            </a:r>
            <a:r>
              <a:rPr lang="en-US" sz="2800"/>
              <a:t> and</a:t>
            </a:r>
          </a:p>
          <a:p>
            <a:r>
              <a:rPr lang="en-US" sz="2800">
                <a:solidFill>
                  <a:srgbClr val="CC0000"/>
                </a:solidFill>
              </a:rPr>
              <a:t>mitochondria</a:t>
            </a:r>
            <a:endParaRPr lang="en-US" sz="2800"/>
          </a:p>
        </p:txBody>
      </p:sp>
      <p:grpSp>
        <p:nvGrpSpPr>
          <p:cNvPr id="12356" name="Group 68"/>
          <p:cNvGrpSpPr>
            <a:grpSpLocks/>
          </p:cNvGrpSpPr>
          <p:nvPr/>
        </p:nvGrpSpPr>
        <p:grpSpPr bwMode="auto">
          <a:xfrm>
            <a:off x="6781800" y="1905000"/>
            <a:ext cx="1885950" cy="889000"/>
            <a:chOff x="3456" y="1536"/>
            <a:chExt cx="1188" cy="560"/>
          </a:xfrm>
        </p:grpSpPr>
        <p:sp>
          <p:nvSpPr>
            <p:cNvPr id="12349" name="Text Box 61"/>
            <p:cNvSpPr txBox="1">
              <a:spLocks noChangeArrowheads="1"/>
            </p:cNvSpPr>
            <p:nvPr/>
          </p:nvSpPr>
          <p:spPr bwMode="auto">
            <a:xfrm>
              <a:off x="3456" y="1536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CH</a:t>
              </a:r>
              <a:r>
                <a:rPr lang="en-US" sz="2400" baseline="-25000">
                  <a:solidFill>
                    <a:srgbClr val="FF0000"/>
                  </a:solidFill>
                </a:rPr>
                <a:t>3</a:t>
              </a:r>
              <a:r>
                <a:rPr lang="en-US" sz="2400">
                  <a:solidFill>
                    <a:srgbClr val="FF0000"/>
                  </a:solidFill>
                </a:rPr>
                <a:t>C</a:t>
              </a:r>
              <a:r>
                <a:rPr lang="en-US" sz="2400"/>
                <a:t>~SCoA</a:t>
              </a:r>
            </a:p>
          </p:txBody>
        </p:sp>
        <p:grpSp>
          <p:nvGrpSpPr>
            <p:cNvPr id="12350" name="Group 62"/>
            <p:cNvGrpSpPr>
              <a:grpSpLocks/>
            </p:cNvGrpSpPr>
            <p:nvPr/>
          </p:nvGrpSpPr>
          <p:grpSpPr bwMode="auto">
            <a:xfrm>
              <a:off x="3920" y="1776"/>
              <a:ext cx="48" cy="96"/>
              <a:chOff x="3600" y="432"/>
              <a:chExt cx="48" cy="96"/>
            </a:xfrm>
          </p:grpSpPr>
          <p:sp>
            <p:nvSpPr>
              <p:cNvPr id="12351" name="Line 63"/>
              <p:cNvSpPr>
                <a:spLocks noChangeShapeType="1"/>
              </p:cNvSpPr>
              <p:nvPr/>
            </p:nvSpPr>
            <p:spPr bwMode="auto">
              <a:xfrm>
                <a:off x="3600" y="43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Line 64"/>
              <p:cNvSpPr>
                <a:spLocks noChangeShapeType="1"/>
              </p:cNvSpPr>
              <p:nvPr/>
            </p:nvSpPr>
            <p:spPr bwMode="auto">
              <a:xfrm>
                <a:off x="3648" y="43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53" name="Text Box 65"/>
            <p:cNvSpPr txBox="1">
              <a:spLocks noChangeArrowheads="1"/>
            </p:cNvSpPr>
            <p:nvPr/>
          </p:nvSpPr>
          <p:spPr bwMode="auto">
            <a:xfrm>
              <a:off x="3816" y="180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12358" name="Text Box 70"/>
          <p:cNvSpPr txBox="1">
            <a:spLocks noChangeArrowheads="1"/>
          </p:cNvSpPr>
          <p:nvPr/>
        </p:nvSpPr>
        <p:spPr bwMode="auto">
          <a:xfrm>
            <a:off x="6858000" y="2743200"/>
            <a:ext cx="1817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Acetyl-CoA</a:t>
            </a:r>
            <a:endParaRPr lang="en-US"/>
          </a:p>
          <a:p>
            <a:r>
              <a:rPr lang="en-US"/>
              <a:t>(mitochondria)</a:t>
            </a:r>
          </a:p>
        </p:txBody>
      </p:sp>
    </p:spTree>
    <p:extLst>
      <p:ext uri="{BB962C8B-B14F-4D97-AF65-F5344CB8AC3E}">
        <p14:creationId xmlns:p14="http://schemas.microsoft.com/office/powerpoint/2010/main" val="22021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utoUpdateAnimBg="0"/>
      <p:bldP spid="12293" grpId="0" animBg="1"/>
      <p:bldP spid="12312" grpId="0" autoUpdateAnimBg="0"/>
      <p:bldP spid="12323" grpId="0" animBg="1"/>
      <p:bldP spid="12330" grpId="0" animBg="1"/>
      <p:bldP spid="12331" grpId="0" animBg="1"/>
      <p:bldP spid="12347" grpId="0" autoUpdateAnimBg="0"/>
      <p:bldP spid="12358" grpId="0" autoUpdateAnimBg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Synthesis Of Unsaturated </a:t>
            </a:r>
            <a:br>
              <a:rPr lang="en-US" sz="5400" b="1" dirty="0" smtClean="0"/>
            </a:br>
            <a:r>
              <a:rPr lang="en-US" sz="5400" b="1" dirty="0" smtClean="0"/>
              <a:t>Fatty Acids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038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Mammals </a:t>
            </a:r>
            <a:r>
              <a:rPr lang="en-US" sz="5400" b="1" dirty="0"/>
              <a:t>can </a:t>
            </a:r>
            <a:r>
              <a:rPr lang="en-US" sz="5400" b="1" dirty="0" smtClean="0"/>
              <a:t>Biosynthesize </a:t>
            </a:r>
            <a:br>
              <a:rPr lang="en-US" sz="5400" b="1" dirty="0" smtClean="0"/>
            </a:br>
            <a:r>
              <a:rPr lang="en-US" sz="5400" b="1" dirty="0" smtClean="0"/>
              <a:t>Long Chain And Monounsaturated 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>Fatty </a:t>
            </a:r>
            <a:r>
              <a:rPr lang="en-US" sz="5400" b="1" dirty="0"/>
              <a:t>acids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>
                <a:solidFill>
                  <a:srgbClr val="FF0000"/>
                </a:solidFill>
              </a:rPr>
              <a:t>Using Elongation And Desaturation </a:t>
            </a:r>
            <a:r>
              <a:rPr lang="en-US" sz="5400" b="1" dirty="0">
                <a:solidFill>
                  <a:srgbClr val="FF0000"/>
                </a:solidFill>
              </a:rPr>
              <a:t/>
            </a:r>
            <a:br>
              <a:rPr lang="en-US" sz="5400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Desaturation of Fatty Acid Chain In Microsomes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448800" cy="4389120"/>
          </a:xfrm>
        </p:spPr>
        <p:txBody>
          <a:bodyPr>
            <a:noAutofit/>
          </a:bodyPr>
          <a:lstStyle/>
          <a:p>
            <a:r>
              <a:rPr lang="en-US" sz="4800" dirty="0" smtClean="0"/>
              <a:t>Enzyme </a:t>
            </a:r>
            <a:r>
              <a:rPr lang="en-US" sz="4800" b="1" dirty="0" smtClean="0">
                <a:solidFill>
                  <a:srgbClr val="C00000"/>
                </a:solidFill>
              </a:rPr>
              <a:t>Fatty Acyl-CoA Desaturase </a:t>
            </a:r>
            <a:r>
              <a:rPr lang="en-US" sz="4800" dirty="0" smtClean="0"/>
              <a:t>which is a Flavoprotein </a:t>
            </a:r>
          </a:p>
          <a:p>
            <a:r>
              <a:rPr lang="en-US" sz="4800" dirty="0"/>
              <a:t>H</a:t>
            </a:r>
            <a:r>
              <a:rPr lang="en-US" sz="4800" dirty="0" smtClean="0"/>
              <a:t>elps in </a:t>
            </a:r>
            <a:r>
              <a:rPr lang="en-US" sz="4800" b="1" dirty="0" smtClean="0"/>
              <a:t>creating double bonds </a:t>
            </a:r>
            <a:r>
              <a:rPr lang="en-US" sz="4800" dirty="0" smtClean="0"/>
              <a:t>and forming </a:t>
            </a:r>
            <a:r>
              <a:rPr lang="en-US" sz="4800" b="1" dirty="0" smtClean="0">
                <a:solidFill>
                  <a:srgbClr val="C00000"/>
                </a:solidFill>
              </a:rPr>
              <a:t>Mono Unsaturated Fatty acids.</a:t>
            </a:r>
          </a:p>
        </p:txBody>
      </p:sp>
    </p:spTree>
    <p:extLst>
      <p:ext uri="{BB962C8B-B14F-4D97-AF65-F5344CB8AC3E}">
        <p14:creationId xmlns:p14="http://schemas.microsoft.com/office/powerpoint/2010/main" val="20219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7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5105400" y="685800"/>
            <a:ext cx="3048000" cy="94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/>
              <a:t>Palmitic acid modifications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4648200" y="2057400"/>
            <a:ext cx="4191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Clr>
                <a:srgbClr val="E8D5FA"/>
              </a:buClr>
              <a:buFont typeface="Wingdings" pitchFamily="2" charset="2"/>
              <a:buChar char=""/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Cell makes a pool of palmitic acid that it can elongate and/or desaturate in the ER.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endParaRPr lang="en-US" sz="800">
              <a:cs typeface="Arial" pitchFamily="34" charset="0"/>
            </a:endParaRPr>
          </a:p>
          <a:p>
            <a:endParaRPr lang="en-US"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4273550"/>
            <a:ext cx="4191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Clr>
                <a:srgbClr val="E8D5FA"/>
              </a:buClr>
              <a:buFont typeface="Wingdings" pitchFamily="2" charset="2"/>
              <a:buChar char=""/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Elongation system is very similar to synthesis: 2C units added from malonyl-CoA. 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endParaRPr lang="en-US" sz="800">
              <a:cs typeface="Arial" pitchFamily="34" charset="0"/>
            </a:endParaRPr>
          </a:p>
          <a:p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sz="4800" b="1" dirty="0"/>
              <a:t>Palmitic acid and Stearic acid </a:t>
            </a:r>
            <a:r>
              <a:rPr lang="en-US" sz="4800" dirty="0"/>
              <a:t>on </a:t>
            </a:r>
            <a:r>
              <a:rPr lang="en-US" sz="4800" b="1" dirty="0" smtClean="0">
                <a:solidFill>
                  <a:srgbClr val="C00000"/>
                </a:solidFill>
              </a:rPr>
              <a:t>Desaturation</a:t>
            </a:r>
          </a:p>
          <a:p>
            <a:r>
              <a:rPr lang="en-US" sz="4800" b="1" dirty="0">
                <a:solidFill>
                  <a:srgbClr val="7030A0"/>
                </a:solidFill>
              </a:rPr>
              <a:t>F</a:t>
            </a:r>
            <a:r>
              <a:rPr lang="en-US" sz="4800" b="1" dirty="0" smtClean="0">
                <a:solidFill>
                  <a:srgbClr val="7030A0"/>
                </a:solidFill>
              </a:rPr>
              <a:t>orms </a:t>
            </a:r>
            <a:r>
              <a:rPr lang="en-US" sz="4800" b="1" dirty="0">
                <a:solidFill>
                  <a:srgbClr val="7030A0"/>
                </a:solidFill>
              </a:rPr>
              <a:t>corresponding MUFAS </a:t>
            </a:r>
            <a:r>
              <a:rPr lang="en-US" sz="4800" b="1" dirty="0">
                <a:solidFill>
                  <a:srgbClr val="C00000"/>
                </a:solidFill>
              </a:rPr>
              <a:t>Palmitoleic and Oleic acid respectively.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117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105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Human body </a:t>
            </a:r>
            <a:r>
              <a:rPr lang="en-US" sz="4400" b="1" dirty="0" smtClean="0">
                <a:solidFill>
                  <a:srgbClr val="C00000"/>
                </a:solidFill>
              </a:rPr>
              <a:t>lack ability </a:t>
            </a:r>
            <a:r>
              <a:rPr lang="en-US" sz="4400" dirty="0" smtClean="0"/>
              <a:t>to </a:t>
            </a:r>
            <a:r>
              <a:rPr lang="en-US" sz="4400" b="1" dirty="0" smtClean="0">
                <a:solidFill>
                  <a:srgbClr val="C00000"/>
                </a:solidFill>
              </a:rPr>
              <a:t>introduce double bonds </a:t>
            </a:r>
            <a:r>
              <a:rPr lang="en-US" sz="4400" b="1" dirty="0" smtClean="0"/>
              <a:t>beyond carbon 9 and 10 of Fatty acids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Hence body </a:t>
            </a:r>
            <a:r>
              <a:rPr lang="en-US" sz="4400" b="1" dirty="0" smtClean="0">
                <a:solidFill>
                  <a:srgbClr val="C00000"/>
                </a:solidFill>
              </a:rPr>
              <a:t>cannot biosynthesize Linoleic and Linolenic acid </a:t>
            </a:r>
            <a:r>
              <a:rPr lang="en-US" sz="4400" dirty="0" smtClean="0"/>
              <a:t>and become dietary essential Fatty acids.</a:t>
            </a:r>
          </a:p>
        </p:txBody>
      </p:sp>
    </p:spTree>
    <p:extLst>
      <p:ext uri="{BB962C8B-B14F-4D97-AF65-F5344CB8AC3E}">
        <p14:creationId xmlns:p14="http://schemas.microsoft.com/office/powerpoint/2010/main" val="17064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However </a:t>
            </a:r>
            <a:r>
              <a:rPr lang="en-US" sz="5400" b="1" dirty="0" smtClean="0">
                <a:solidFill>
                  <a:srgbClr val="C00000"/>
                </a:solidFill>
              </a:rPr>
              <a:t>Linoleic Acid by Chain Elongation and Desaturation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5400" b="1" dirty="0" smtClean="0"/>
              <a:t>Forms Arachidonic acid </a:t>
            </a:r>
            <a:r>
              <a:rPr lang="en-US" sz="5400" dirty="0" smtClean="0"/>
              <a:t>in Human body.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85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429000" y="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Palmitate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1066800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Stearate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57600" y="205740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Oleate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05200" y="3200400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00"/>
                </a:solidFill>
              </a:rPr>
              <a:t>Linoleate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0" y="4114800"/>
            <a:ext cx="194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-Linolenate</a:t>
            </a:r>
            <a:endParaRPr lang="en-US" sz="24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324600" y="3733800"/>
            <a:ext cx="179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-Linolenate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172200" y="4876800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Eicosatrienoate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324600" y="5791200"/>
            <a:ext cx="196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Arachidonate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24000" y="44958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18:3(</a:t>
            </a:r>
            <a:r>
              <a:rPr lang="en-US" sz="2800">
                <a:sym typeface="Symbol" pitchFamily="18" charset="2"/>
              </a:rPr>
              <a:t></a:t>
            </a:r>
            <a:r>
              <a:rPr lang="en-US" sz="2800" baseline="30000">
                <a:sym typeface="Symbol" pitchFamily="18" charset="2"/>
              </a:rPr>
              <a:t>9,12,15</a:t>
            </a:r>
            <a:r>
              <a:rPr lang="en-US" sz="2800">
                <a:sym typeface="Symbol" pitchFamily="18" charset="2"/>
              </a:rPr>
              <a:t>)</a:t>
            </a:r>
            <a:endParaRPr lang="en-US" sz="2800" baseline="30000">
              <a:sym typeface="Symbol" pitchFamily="18" charset="2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505200" y="3505200"/>
            <a:ext cx="1603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18:2(</a:t>
            </a:r>
            <a:r>
              <a:rPr lang="en-US" sz="2800">
                <a:sym typeface="Symbol" pitchFamily="18" charset="2"/>
              </a:rPr>
              <a:t></a:t>
            </a:r>
            <a:r>
              <a:rPr lang="en-US" sz="2800" baseline="30000">
                <a:sym typeface="Symbol" pitchFamily="18" charset="2"/>
              </a:rPr>
              <a:t>9,12</a:t>
            </a:r>
            <a:r>
              <a:rPr lang="en-US" sz="2800">
                <a:sym typeface="Symbol" pitchFamily="18" charset="2"/>
              </a:rPr>
              <a:t>)</a:t>
            </a:r>
            <a:endParaRPr lang="en-US" sz="2800" baseline="30000">
              <a:sym typeface="Symbol" pitchFamily="18" charset="2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477000" y="4114800"/>
            <a:ext cx="178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18:3(</a:t>
            </a:r>
            <a:r>
              <a:rPr lang="en-US" sz="2800">
                <a:sym typeface="Symbol" pitchFamily="18" charset="2"/>
              </a:rPr>
              <a:t></a:t>
            </a:r>
            <a:r>
              <a:rPr lang="en-US" sz="2800" baseline="30000">
                <a:sym typeface="Symbol" pitchFamily="18" charset="2"/>
              </a:rPr>
              <a:t>6,9,12</a:t>
            </a:r>
            <a:r>
              <a:rPr lang="en-US" sz="2800">
                <a:sym typeface="Symbol" pitchFamily="18" charset="2"/>
              </a:rPr>
              <a:t>)</a:t>
            </a:r>
            <a:endParaRPr lang="en-US" sz="2800" baseline="30000">
              <a:sym typeface="Symbol" pitchFamily="18" charset="2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733800" y="3810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16:0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733800" y="1447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18:0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419600" y="685800"/>
            <a:ext cx="1546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Elongase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581400" y="2362200"/>
            <a:ext cx="1301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18:1(</a:t>
            </a:r>
            <a:r>
              <a:rPr lang="en-US" sz="2800">
                <a:sym typeface="Symbol" pitchFamily="18" charset="2"/>
              </a:rPr>
              <a:t></a:t>
            </a:r>
            <a:r>
              <a:rPr lang="en-US" sz="2800" baseline="30000">
                <a:sym typeface="Symbol" pitchFamily="18" charset="2"/>
              </a:rPr>
              <a:t>9</a:t>
            </a:r>
            <a:r>
              <a:rPr lang="en-US" sz="2800">
                <a:sym typeface="Symbol" pitchFamily="18" charset="2"/>
              </a:rPr>
              <a:t>)</a:t>
            </a:r>
            <a:endParaRPr lang="en-US" sz="2800" baseline="30000">
              <a:sym typeface="Symbol" pitchFamily="18" charset="2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4384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2971800" y="762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143000" y="838200"/>
            <a:ext cx="180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Palmitoleate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371600" y="1219200"/>
            <a:ext cx="1301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16:1(</a:t>
            </a:r>
            <a:r>
              <a:rPr lang="en-US" sz="2800">
                <a:sym typeface="Symbol" pitchFamily="18" charset="2"/>
              </a:rPr>
              <a:t></a:t>
            </a:r>
            <a:r>
              <a:rPr lang="en-US" sz="2800" baseline="30000">
                <a:sym typeface="Symbol" pitchFamily="18" charset="2"/>
              </a:rPr>
              <a:t>9</a:t>
            </a:r>
            <a:r>
              <a:rPr lang="en-US" sz="2800">
                <a:sym typeface="Symbol" pitchFamily="18" charset="2"/>
              </a:rPr>
              <a:t>)</a:t>
            </a:r>
            <a:endParaRPr lang="en-US" sz="2800" baseline="30000">
              <a:sym typeface="Symbol" pitchFamily="18" charset="2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495800" y="1676400"/>
            <a:ext cx="182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Desaturase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4038600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40386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4038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013325" y="278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495800" y="2743200"/>
            <a:ext cx="182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Desaturase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295400" y="381000"/>
            <a:ext cx="182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Desaturase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5181600" y="37338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>
            <a:off x="2438400" y="3733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143000" y="3352800"/>
            <a:ext cx="182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Desaturase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7086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75438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191000" y="3962400"/>
            <a:ext cx="182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Desaturase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876800" y="5410200"/>
            <a:ext cx="182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Desaturase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5029200" y="4495800"/>
            <a:ext cx="1546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Elongase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400800" y="51816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20:3(</a:t>
            </a:r>
            <a:r>
              <a:rPr lang="en-US" sz="2800">
                <a:sym typeface="Symbol" pitchFamily="18" charset="2"/>
              </a:rPr>
              <a:t></a:t>
            </a:r>
            <a:r>
              <a:rPr lang="en-US" sz="2800" baseline="30000">
                <a:sym typeface="Symbol" pitchFamily="18" charset="2"/>
              </a:rPr>
              <a:t>8,11,14</a:t>
            </a:r>
            <a:r>
              <a:rPr lang="en-US" sz="2800">
                <a:sym typeface="Symbol" pitchFamily="18" charset="2"/>
              </a:rPr>
              <a:t>)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6400800" y="6096000"/>
            <a:ext cx="208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20:4(</a:t>
            </a:r>
            <a:r>
              <a:rPr lang="en-US" sz="2800">
                <a:sym typeface="Symbol" pitchFamily="18" charset="2"/>
              </a:rPr>
              <a:t></a:t>
            </a:r>
            <a:r>
              <a:rPr lang="en-US" sz="2800" baseline="30000">
                <a:sym typeface="Symbol" pitchFamily="18" charset="2"/>
              </a:rPr>
              <a:t>5,8,11,14</a:t>
            </a:r>
            <a:r>
              <a:rPr lang="en-US" sz="2800">
                <a:sym typeface="Symbol" pitchFamily="18" charset="2"/>
              </a:rPr>
              <a:t>)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1736725" y="5451475"/>
            <a:ext cx="174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Other lipids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6629400" y="1600200"/>
            <a:ext cx="1784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Permitted</a:t>
            </a:r>
          </a:p>
          <a:p>
            <a:r>
              <a:rPr lang="en-US" sz="2400">
                <a:solidFill>
                  <a:schemeClr val="accent2"/>
                </a:solidFill>
              </a:rPr>
              <a:t>transitions</a:t>
            </a:r>
          </a:p>
          <a:p>
            <a:r>
              <a:rPr lang="en-US" sz="2400">
                <a:solidFill>
                  <a:schemeClr val="accent2"/>
                </a:solidFill>
              </a:rPr>
              <a:t>in mammals</a:t>
            </a: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7467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H="1" flipV="1">
            <a:off x="5181600" y="22860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822325" y="2479675"/>
            <a:ext cx="1411288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00"/>
                </a:solidFill>
              </a:rPr>
              <a:t>Essential</a:t>
            </a:r>
          </a:p>
          <a:p>
            <a:r>
              <a:rPr lang="en-US" sz="2400">
                <a:solidFill>
                  <a:srgbClr val="006600"/>
                </a:solidFill>
              </a:rPr>
              <a:t>fatty acid</a:t>
            </a:r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2362200" y="28956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>
            <a:off x="609600" y="2819400"/>
            <a:ext cx="81534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8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7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9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utoUpdateAnimBg="0"/>
      <p:bldP spid="15371" grpId="0" autoUpdateAnimBg="0"/>
      <p:bldP spid="15372" grpId="0" autoUpdateAnimBg="0"/>
      <p:bldP spid="15373" grpId="0" autoUpdateAnimBg="0"/>
      <p:bldP spid="15374" grpId="0" autoUpdateAnimBg="0"/>
      <p:bldP spid="15375" grpId="0" autoUpdateAnimBg="0"/>
      <p:bldP spid="15376" grpId="0" autoUpdateAnimBg="0"/>
      <p:bldP spid="15377" grpId="0" autoUpdateAnimBg="0"/>
      <p:bldP spid="15378" grpId="0" animBg="1"/>
      <p:bldP spid="15379" grpId="0" animBg="1"/>
      <p:bldP spid="15380" grpId="0" autoUpdateAnimBg="0"/>
      <p:bldP spid="15381" grpId="0" autoUpdateAnimBg="0"/>
      <p:bldP spid="15382" grpId="0" autoUpdateAnimBg="0"/>
      <p:bldP spid="15383" grpId="0" animBg="1"/>
      <p:bldP spid="15384" grpId="0" animBg="1"/>
      <p:bldP spid="15385" grpId="0" animBg="1"/>
      <p:bldP spid="15387" grpId="0" autoUpdateAnimBg="0"/>
      <p:bldP spid="15388" grpId="0" autoUpdateAnimBg="0"/>
      <p:bldP spid="15389" grpId="0" animBg="1"/>
      <p:bldP spid="15390" grpId="0" animBg="1"/>
      <p:bldP spid="15391" grpId="0" autoUpdateAnimBg="0"/>
      <p:bldP spid="15392" grpId="0" animBg="1"/>
      <p:bldP spid="15393" grpId="0" animBg="1"/>
      <p:bldP spid="15394" grpId="0" autoUpdateAnimBg="0"/>
      <p:bldP spid="15395" grpId="0" autoUpdateAnimBg="0"/>
      <p:bldP spid="15396" grpId="0" autoUpdateAnimBg="0"/>
      <p:bldP spid="15397" grpId="0" autoUpdateAnimBg="0"/>
      <p:bldP spid="15398" grpId="0" autoUpdateAnimBg="0"/>
      <p:bldP spid="15399" grpId="0" autoUpdateAnimBg="0"/>
      <p:bldP spid="15400" grpId="0" autoUpdateAnimBg="0"/>
      <p:bldP spid="15401" grpId="0" animBg="1"/>
      <p:bldP spid="15402" grpId="0" animBg="1"/>
      <p:bldP spid="15403" grpId="0" animBg="1" autoUpdateAnimBg="0"/>
      <p:bldP spid="15404" grpId="0" animBg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:\Garrett\ch25\GA25_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6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Lipogenesis Occur?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Complex Mechanism</a:t>
            </a:r>
          </a:p>
          <a:p>
            <a:r>
              <a:rPr lang="en-US" sz="5400" b="1" dirty="0" smtClean="0">
                <a:solidFill>
                  <a:srgbClr val="0070C0"/>
                </a:solidFill>
              </a:rPr>
              <a:t>Tissue Specific</a:t>
            </a:r>
          </a:p>
          <a:p>
            <a:r>
              <a:rPr lang="en-US" sz="5400" b="1" dirty="0" smtClean="0">
                <a:solidFill>
                  <a:srgbClr val="0070C0"/>
                </a:solidFill>
              </a:rPr>
              <a:t>Compartmentalized</a:t>
            </a:r>
          </a:p>
          <a:p>
            <a:r>
              <a:rPr lang="en-US" sz="5400" b="1" dirty="0" smtClean="0">
                <a:solidFill>
                  <a:srgbClr val="0070C0"/>
                </a:solidFill>
              </a:rPr>
              <a:t>Regulated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Differences Between </a:t>
            </a:r>
            <a:br>
              <a:rPr lang="en-US" b="1" dirty="0" smtClean="0"/>
            </a:br>
            <a:r>
              <a:rPr lang="en-US" b="1" dirty="0" smtClean="0"/>
              <a:t>Beta Oxidation Of Fatty Acid </a:t>
            </a:r>
            <a:br>
              <a:rPr lang="en-US" b="1" dirty="0" smtClean="0"/>
            </a:br>
            <a:r>
              <a:rPr lang="en-US" b="1" dirty="0" smtClean="0"/>
              <a:t>And </a:t>
            </a:r>
            <a:br>
              <a:rPr lang="en-US" b="1" dirty="0" smtClean="0"/>
            </a:br>
            <a:r>
              <a:rPr lang="en-US" b="1" dirty="0" smtClean="0"/>
              <a:t>De Novo Biosynthesis Of Fatty Acids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72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077200" cy="5410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Biosynthesis and Degradation Pathways are Different</a:t>
            </a:r>
          </a:p>
          <a:p>
            <a:r>
              <a:rPr lang="en-US" sz="6000" dirty="0" smtClean="0"/>
              <a:t>Major </a:t>
            </a:r>
            <a:r>
              <a:rPr lang="en-US" sz="6000" dirty="0"/>
              <a:t>differences between </a:t>
            </a:r>
            <a:r>
              <a:rPr lang="en-US" sz="6000" dirty="0" smtClean="0"/>
              <a:t>Fatty </a:t>
            </a:r>
            <a:r>
              <a:rPr lang="en-US" sz="6000" dirty="0"/>
              <a:t>acid breakdown and biosynthesis </a:t>
            </a:r>
            <a:r>
              <a:rPr lang="en-US" sz="6000" dirty="0" smtClean="0"/>
              <a:t>are as: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85970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-228600"/>
          <a:ext cx="9144000" cy="708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023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Beta </a:t>
                      </a:r>
                      <a:r>
                        <a:rPr lang="en-US" sz="3200" baseline="0" dirty="0" smtClean="0"/>
                        <a:t>Oxidation</a:t>
                      </a:r>
                    </a:p>
                    <a:p>
                      <a:r>
                        <a:rPr lang="en-US" sz="3200" baseline="0" dirty="0" smtClean="0"/>
                        <a:t>Palmitic acid Pathway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 Novo Biosynthesis</a:t>
                      </a:r>
                    </a:p>
                    <a:p>
                      <a:r>
                        <a:rPr lang="en-US" sz="3200" baseline="0" dirty="0" smtClean="0"/>
                        <a:t>Palmitic acid </a:t>
                      </a:r>
                      <a:r>
                        <a:rPr lang="en-US" sz="3200" dirty="0" smtClean="0"/>
                        <a:t>Pathway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Catabolic /Oxidative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Anabolic /Reductive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4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Occurs In Mitochondria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Occurs In Cytosol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23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Acetyl CoA is an end product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Acetyl CoA is a precursor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23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Beta Carbon </a:t>
                      </a:r>
                      <a:r>
                        <a:rPr lang="en-US" sz="3200" b="1" dirty="0" smtClean="0"/>
                        <a:t>CH2 is </a:t>
                      </a:r>
                      <a:r>
                        <a:rPr lang="en-US" sz="3200" dirty="0" smtClean="0"/>
                        <a:t>transformed to </a:t>
                      </a:r>
                      <a:r>
                        <a:rPr lang="en-US" sz="3200" b="1" dirty="0" smtClean="0"/>
                        <a:t>C=O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Beta</a:t>
                      </a:r>
                      <a:r>
                        <a:rPr lang="en-US" sz="3200" baseline="0" dirty="0" smtClean="0"/>
                        <a:t> Carbon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C=O</a:t>
                      </a:r>
                      <a:r>
                        <a:rPr lang="en-US" sz="3200" baseline="0" dirty="0" smtClean="0"/>
                        <a:t> is converted to </a:t>
                      </a:r>
                      <a:r>
                        <a:rPr lang="en-US" sz="3200" b="1" baseline="0" dirty="0" smtClean="0"/>
                        <a:t>CH2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4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Generates 106 ATPs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Utilizes 23 ATPs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023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Coenzymes FAD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and NAD</a:t>
                      </a:r>
                      <a:r>
                        <a:rPr lang="en-US" sz="3200" baseline="30000" dirty="0" smtClean="0"/>
                        <a:t>+</a:t>
                      </a:r>
                      <a:r>
                        <a:rPr lang="en-US" sz="3200" dirty="0" smtClean="0"/>
                        <a:t> are</a:t>
                      </a:r>
                      <a:r>
                        <a:rPr lang="en-US" sz="3200" baseline="0" dirty="0" smtClean="0"/>
                        <a:t> involved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Coenzymes NADPH +H</a:t>
                      </a:r>
                      <a:r>
                        <a:rPr lang="en-US" sz="3200" baseline="30000" dirty="0" smtClean="0"/>
                        <a:t>+</a:t>
                      </a:r>
                      <a:r>
                        <a:rPr lang="en-US" sz="3200" dirty="0" smtClean="0"/>
                        <a:t> is involved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039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CoA is an Acyl  Carrier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ACP is an Acyl Carrier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8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6934200"/>
          </a:xfrm>
          <a:prstGeom prst="rect">
            <a:avLst/>
          </a:prstGeom>
          <a:gradFill rotWithShape="0">
            <a:gsLst>
              <a:gs pos="0">
                <a:srgbClr val="FFC000">
                  <a:lumMod val="54000"/>
                  <a:lumOff val="46000"/>
                </a:srgbClr>
              </a:gs>
              <a:gs pos="64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9801" y="2971800"/>
            <a:ext cx="4038600" cy="4434840"/>
          </a:xfrm>
        </p:spPr>
        <p:txBody>
          <a:bodyPr/>
          <a:lstStyle/>
          <a:p>
            <a:endParaRPr lang="en-US" dirty="0"/>
          </a:p>
          <a:p>
            <a:r>
              <a:rPr lang="en-US" sz="4000" dirty="0" smtClean="0"/>
              <a:t>C=O </a:t>
            </a:r>
            <a:r>
              <a:rPr lang="en-US" sz="4000" dirty="0" smtClean="0">
                <a:sym typeface="Symbol" pitchFamily="18" charset="2"/>
              </a:rPr>
              <a:t></a:t>
            </a:r>
            <a:r>
              <a:rPr lang="en-US" sz="4000" dirty="0" smtClean="0"/>
              <a:t>  -CH2</a:t>
            </a:r>
            <a:endParaRPr lang="en-US" sz="40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2895600"/>
            <a:ext cx="4038600" cy="44348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sz="4400" dirty="0" smtClean="0"/>
              <a:t>CH2 </a:t>
            </a:r>
            <a:r>
              <a:rPr lang="en-US" sz="4400" dirty="0">
                <a:sym typeface="Symbol" pitchFamily="18" charset="2"/>
              </a:rPr>
              <a:t></a:t>
            </a:r>
            <a:r>
              <a:rPr lang="en-US" sz="4400" dirty="0"/>
              <a:t> </a:t>
            </a:r>
            <a:r>
              <a:rPr lang="en-US" sz="4400" dirty="0" smtClean="0"/>
              <a:t>C=O</a:t>
            </a:r>
            <a:endParaRPr lang="en-US" sz="4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961357" y="1362075"/>
            <a:ext cx="41681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sng" dirty="0" smtClean="0"/>
              <a:t>Fatty Acid Beta </a:t>
            </a:r>
            <a:r>
              <a:rPr lang="en-US" sz="2800" u="sng" dirty="0"/>
              <a:t>Oxidation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1341186"/>
            <a:ext cx="3287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sng" dirty="0" smtClean="0"/>
              <a:t>Fatty Acid Synthesis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1586457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 advAuto="3000"/>
      <p:bldP spid="3076" grpId="0" build="p" autoUpdateAnimBg="0" advAuto="3000"/>
      <p:bldP spid="3077" grpId="0" autoUpdateAnimBg="0"/>
      <p:bldP spid="3078" grpId="0" autoUpdateAnimBg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Triacylglycerol (TAG) Biosynthesis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11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92158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Site For TAG Biosynthesis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2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855" y="1143000"/>
            <a:ext cx="9144000" cy="5867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TAG biosynthesis predominantly occurs in </a:t>
            </a:r>
            <a:r>
              <a:rPr lang="en-US" sz="4800" b="1" dirty="0" smtClean="0"/>
              <a:t>Liver and Adipocytes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2319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305800" cy="2514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TAG Biosynthesis </a:t>
            </a:r>
            <a:br>
              <a:rPr lang="en-US" sz="4800" b="1" dirty="0" smtClean="0"/>
            </a:br>
            <a:r>
              <a:rPr lang="en-US" sz="4800" b="1" dirty="0" smtClean="0"/>
              <a:t>Takes Place In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C00000"/>
                </a:solidFill>
              </a:rPr>
              <a:t>Smooth Endoplasmic Reticulum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135563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TAG biosynthesis takes place after De Novo Biosynthesis of Fatty acids.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Fatty acids </a:t>
            </a:r>
            <a:r>
              <a:rPr lang="en-US" sz="4000" dirty="0"/>
              <a:t>and  </a:t>
            </a:r>
            <a:r>
              <a:rPr lang="en-US" sz="4000" b="1" dirty="0">
                <a:solidFill>
                  <a:srgbClr val="C00000"/>
                </a:solidFill>
              </a:rPr>
              <a:t>Glycerol</a:t>
            </a:r>
            <a:r>
              <a:rPr lang="en-US" sz="4000" dirty="0"/>
              <a:t> are </a:t>
            </a:r>
            <a:r>
              <a:rPr lang="en-US" sz="4000" b="1" dirty="0"/>
              <a:t>activated </a:t>
            </a:r>
            <a:r>
              <a:rPr lang="en-US" sz="4000" dirty="0"/>
              <a:t>before TAG biosynthesis.</a:t>
            </a:r>
          </a:p>
          <a:p>
            <a:r>
              <a:rPr lang="en-US" sz="4000" dirty="0"/>
              <a:t>Fatty acids are activated to </a:t>
            </a:r>
            <a:r>
              <a:rPr lang="en-US" sz="4000" b="1" dirty="0">
                <a:solidFill>
                  <a:srgbClr val="C00000"/>
                </a:solidFill>
              </a:rPr>
              <a:t>Acyl CoA by Thiokinase</a:t>
            </a:r>
          </a:p>
          <a:p>
            <a:r>
              <a:rPr lang="en-US" sz="4000" dirty="0"/>
              <a:t>Glycerol is activated to </a:t>
            </a:r>
            <a:r>
              <a:rPr lang="en-US" sz="4000" b="1" dirty="0"/>
              <a:t>Glycerol-3-Phosphate by Glycerol Kinase.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98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Precursors For Lipogenesis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166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AutoShape 2" descr="http://lipidlibrary.aocs.org/Lipids/tag2/Figur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3524" name="Picture 4" descr="http://lipidlibrary.aocs.org/Lipids/tag2/Fig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1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Phospholipids are Common Intermediates of TAG ,Phospholipids and Glycolipid Biosynthesis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03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096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An Acyl chain is transferred to Glycerol by </a:t>
            </a:r>
            <a:r>
              <a:rPr lang="en-US" sz="4800" b="1" dirty="0" smtClean="0">
                <a:solidFill>
                  <a:srgbClr val="C00000"/>
                </a:solidFill>
              </a:rPr>
              <a:t>Acyl Transferase </a:t>
            </a:r>
            <a:r>
              <a:rPr lang="en-US" sz="4800" dirty="0" smtClean="0"/>
              <a:t>producing </a:t>
            </a:r>
            <a:r>
              <a:rPr lang="en-US" sz="4800" b="1" dirty="0" smtClean="0"/>
              <a:t>Lysophosphatidic acid.</a:t>
            </a:r>
          </a:p>
          <a:p>
            <a:r>
              <a:rPr lang="en-US" sz="4800" dirty="0" smtClean="0"/>
              <a:t>Lysophosphatidic acid is transformed to </a:t>
            </a:r>
            <a:r>
              <a:rPr lang="en-US" sz="4800" b="1" dirty="0" smtClean="0"/>
              <a:t>Phosphatidic acid </a:t>
            </a:r>
            <a:r>
              <a:rPr lang="en-US" sz="4800" dirty="0" smtClean="0"/>
              <a:t>on addition of one more Acyl chain.</a:t>
            </a:r>
          </a:p>
        </p:txBody>
      </p:sp>
    </p:spTree>
    <p:extLst>
      <p:ext uri="{BB962C8B-B14F-4D97-AF65-F5344CB8AC3E}">
        <p14:creationId xmlns:p14="http://schemas.microsoft.com/office/powerpoint/2010/main" val="13568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096000"/>
          </a:xfrm>
        </p:spPr>
        <p:txBody>
          <a:bodyPr>
            <a:noAutofit/>
          </a:bodyPr>
          <a:lstStyle/>
          <a:p>
            <a:r>
              <a:rPr lang="en-US" sz="4800" dirty="0"/>
              <a:t>Phosphate group is removed from Phosphatidic acid to </a:t>
            </a:r>
            <a:r>
              <a:rPr lang="en-US" sz="4800" b="1" dirty="0"/>
              <a:t>generate Diacylglycerol</a:t>
            </a:r>
            <a:r>
              <a:rPr lang="en-US" sz="4800" dirty="0"/>
              <a:t>.</a:t>
            </a:r>
          </a:p>
          <a:p>
            <a:r>
              <a:rPr lang="en-US" sz="4800" dirty="0"/>
              <a:t>The </a:t>
            </a:r>
            <a:r>
              <a:rPr lang="en-US" sz="4800" b="1" dirty="0">
                <a:solidFill>
                  <a:srgbClr val="C00000"/>
                </a:solidFill>
              </a:rPr>
              <a:t>addition of third Acyl chain to Diacylglycerol </a:t>
            </a:r>
            <a:r>
              <a:rPr lang="en-US" sz="4800" dirty="0"/>
              <a:t>finally </a:t>
            </a:r>
            <a:r>
              <a:rPr lang="en-US" sz="4800" b="1" dirty="0"/>
              <a:t>results in Triacylglycerol</a:t>
            </a:r>
            <a:r>
              <a:rPr lang="en-US" sz="4800" dirty="0"/>
              <a:t>.</a:t>
            </a:r>
          </a:p>
          <a:p>
            <a:r>
              <a:rPr lang="en-US" sz="4800" dirty="0"/>
              <a:t>Usually a </a:t>
            </a:r>
            <a:r>
              <a:rPr lang="en-US" sz="4800" b="1" dirty="0">
                <a:solidFill>
                  <a:srgbClr val="C00000"/>
                </a:solidFill>
              </a:rPr>
              <a:t>mixed type of TAG </a:t>
            </a:r>
            <a:r>
              <a:rPr lang="en-US" sz="4800" dirty="0"/>
              <a:t>is synthesized in the body.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83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4775" y="0"/>
            <a:ext cx="776922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     </a:t>
            </a:r>
            <a:r>
              <a:rPr lang="en-US" sz="4800" b="1" dirty="0" smtClean="0">
                <a:solidFill>
                  <a:schemeClr val="tx1"/>
                </a:solidFill>
              </a:rPr>
              <a:t>Triacylglycerol Synthesis</a:t>
            </a:r>
          </a:p>
        </p:txBody>
      </p:sp>
      <p:pic>
        <p:nvPicPr>
          <p:cNvPr id="50179" name="Picture 7" descr="LSM- L-29 - METABOLISM CHPT 11-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362"/>
            <a:ext cx="89154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9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Phospholipid </a:t>
            </a:r>
            <a:r>
              <a:rPr lang="en-US" sz="5400" b="1" dirty="0"/>
              <a:t>Biosynthesis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191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Glycerophospholipid Synthesis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389120"/>
          </a:xfrm>
        </p:spPr>
        <p:txBody>
          <a:bodyPr>
            <a:noAutofit/>
          </a:bodyPr>
          <a:lstStyle/>
          <a:p>
            <a:r>
              <a:rPr lang="en-US" sz="4800" dirty="0" smtClean="0"/>
              <a:t>Glycerophospholipids are biosynthesized </a:t>
            </a:r>
            <a:r>
              <a:rPr lang="en-US" sz="4800" b="1" dirty="0" smtClean="0">
                <a:solidFill>
                  <a:srgbClr val="C00000"/>
                </a:solidFill>
              </a:rPr>
              <a:t>from Phosphatidic acid and Diacylglycerol.</a:t>
            </a:r>
          </a:p>
          <a:p>
            <a:r>
              <a:rPr lang="en-US" sz="4800" dirty="0" smtClean="0"/>
              <a:t>These are also intermediates of TAG biosynthesis.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261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AutoShape 2" descr="http://lipidlibrary.aocs.org/Lipids/tag2/Figur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3524" name="Picture 4" descr="http://lipidlibrary.aocs.org/Lipids/tag2/Fig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7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Synthesis OF Lecithin and Cephalin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Nitrogenous bases </a:t>
            </a:r>
            <a:r>
              <a:rPr lang="en-US" sz="3600" b="1" dirty="0" smtClean="0">
                <a:solidFill>
                  <a:srgbClr val="C00000"/>
                </a:solidFill>
              </a:rPr>
              <a:t>Choline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and </a:t>
            </a:r>
            <a:r>
              <a:rPr lang="en-US" sz="3600" b="1" dirty="0" smtClean="0">
                <a:solidFill>
                  <a:srgbClr val="C00000"/>
                </a:solidFill>
              </a:rPr>
              <a:t>Ethanolamine </a:t>
            </a:r>
            <a:r>
              <a:rPr lang="en-US" sz="3600" dirty="0" smtClean="0"/>
              <a:t>are </a:t>
            </a:r>
            <a:r>
              <a:rPr lang="en-US" sz="3600" b="1" dirty="0" smtClean="0"/>
              <a:t>activated by CTP</a:t>
            </a:r>
          </a:p>
          <a:p>
            <a:pPr>
              <a:buNone/>
            </a:pPr>
            <a:r>
              <a:rPr lang="en-US" sz="3600" b="1" dirty="0" smtClean="0"/>
              <a:t> 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o form </a:t>
            </a:r>
            <a:r>
              <a:rPr lang="en-US" sz="3600" b="1" dirty="0" smtClean="0">
                <a:solidFill>
                  <a:srgbClr val="C00000"/>
                </a:solidFill>
              </a:rPr>
              <a:t>CDP-Choline and CDP-Ethanolamine.</a:t>
            </a:r>
          </a:p>
          <a:p>
            <a:pPr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dirty="0" smtClean="0"/>
              <a:t>These then </a:t>
            </a:r>
            <a:r>
              <a:rPr lang="en-US" sz="3600" b="1" dirty="0" smtClean="0"/>
              <a:t>added to Phosphatidic acid </a:t>
            </a:r>
            <a:r>
              <a:rPr lang="en-US" sz="3600" dirty="0" smtClean="0"/>
              <a:t>to </a:t>
            </a:r>
            <a:r>
              <a:rPr lang="en-US" sz="3600" b="1" dirty="0" smtClean="0">
                <a:solidFill>
                  <a:srgbClr val="C00000"/>
                </a:solidFill>
              </a:rPr>
              <a:t>form Lecithin and Cephalin respectively.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87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Addition of Serine /Inositol </a:t>
            </a:r>
            <a:r>
              <a:rPr lang="en-US" sz="4800" dirty="0" smtClean="0"/>
              <a:t>to Phosphatidic acid forms </a:t>
            </a:r>
            <a:r>
              <a:rPr lang="en-US" sz="4800" b="1" dirty="0" smtClean="0"/>
              <a:t>Phosphatidyl Serine </a:t>
            </a:r>
            <a:r>
              <a:rPr lang="en-US" sz="4800" dirty="0" smtClean="0"/>
              <a:t>and </a:t>
            </a:r>
            <a:r>
              <a:rPr lang="en-US" sz="4800" b="1" dirty="0" smtClean="0">
                <a:solidFill>
                  <a:srgbClr val="C00000"/>
                </a:solidFill>
              </a:rPr>
              <a:t>Phosphatidyl Inositol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610" name="Picture 2" descr="http://ebm.sagepub.com/content/231/5/490/F1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" y="25400"/>
            <a:ext cx="9144000" cy="68580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5309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Precursors For Lipogenesis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Acetyl-CoA </a:t>
            </a:r>
            <a:r>
              <a:rPr lang="en-US" sz="4400" dirty="0" smtClean="0"/>
              <a:t>serve as  a </a:t>
            </a:r>
            <a:r>
              <a:rPr lang="en-US" sz="4400" b="1" dirty="0" smtClean="0"/>
              <a:t>precursor  for  Fatty acids and Cholesterol biosynthesis.</a:t>
            </a:r>
          </a:p>
          <a:p>
            <a:r>
              <a:rPr lang="en-US" sz="4400" dirty="0" smtClean="0"/>
              <a:t>This Acetyl-CoA  comes </a:t>
            </a:r>
            <a:r>
              <a:rPr lang="en-US" sz="4400" b="1" dirty="0" smtClean="0">
                <a:solidFill>
                  <a:srgbClr val="C00000"/>
                </a:solidFill>
              </a:rPr>
              <a:t>from excess and free Glucose Oxidation  in a well fed condition.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Degradation Of Phospholipids </a:t>
            </a:r>
            <a:br>
              <a:rPr lang="en-US" b="1" dirty="0" smtClean="0"/>
            </a:br>
            <a:r>
              <a:rPr lang="en-US" b="1" dirty="0" smtClean="0"/>
              <a:t>By Phospholipases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C00000"/>
                </a:solidFill>
              </a:rPr>
              <a:t>OR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Different Types Of Phospholipases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62" name="Picture 2" descr="http://themedicalbiochemistrypage.org/images/phospholipa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2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Phospholipases are Rich In Poisonous Snake Venoms</a:t>
            </a:r>
            <a:endParaRPr lang="en-US" dirty="0"/>
          </a:p>
        </p:txBody>
      </p:sp>
      <p:pic>
        <p:nvPicPr>
          <p:cNvPr id="23554" name="Picture 2" descr="https://image.slidesharecdn.com/snake-venom1876/95/snake-venom-6-638.jpg?cb=1422626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953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4191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89474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and Why Snake Venom Is Toxin?</a:t>
            </a:r>
            <a:endParaRPr lang="en-US" b="1" dirty="0"/>
          </a:p>
        </p:txBody>
      </p:sp>
      <p:pic>
        <p:nvPicPr>
          <p:cNvPr id="24578" name="Picture 2" descr="https://www.omicsonline.org/articles-images/clinical-toxicology-Pathophysiological-effects-4-190-g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6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/>
              <a:t>Phospholipid biosynthesis </a:t>
            </a:r>
            <a:r>
              <a:rPr lang="en-US" sz="6600" b="1" dirty="0">
                <a:solidFill>
                  <a:srgbClr val="C00000"/>
                </a:solidFill>
              </a:rPr>
              <a:t>needs Lipotropic factors.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De Novo Biosynthesis </a:t>
            </a:r>
            <a:br>
              <a:rPr lang="en-US" sz="6600" b="1" dirty="0" smtClean="0"/>
            </a:br>
            <a:r>
              <a:rPr lang="en-US" sz="6600" b="1" dirty="0" smtClean="0"/>
              <a:t>Of Fatty Acids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587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Lipogenesis?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Lipogenesis is </a:t>
            </a:r>
            <a:r>
              <a:rPr lang="en-US" sz="6000" dirty="0" smtClean="0"/>
              <a:t> </a:t>
            </a:r>
            <a:r>
              <a:rPr lang="en-US" sz="6000" b="1" dirty="0"/>
              <a:t>biosynthesis of </a:t>
            </a:r>
            <a:r>
              <a:rPr lang="en-US" sz="6000" b="1" dirty="0">
                <a:solidFill>
                  <a:srgbClr val="C00000"/>
                </a:solidFill>
              </a:rPr>
              <a:t>various forms of Lipids</a:t>
            </a:r>
            <a:r>
              <a:rPr lang="en-US" sz="6000" b="1" dirty="0"/>
              <a:t> in human body.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707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11" y="7620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/>
              <a:t>Fatty acid biosynthesis is a </a:t>
            </a:r>
            <a:r>
              <a:rPr lang="en-US" sz="6000" b="1" dirty="0" smtClean="0">
                <a:solidFill>
                  <a:srgbClr val="C00000"/>
                </a:solidFill>
              </a:rPr>
              <a:t>reductive biosynthetic mechanism</a:t>
            </a:r>
            <a:r>
              <a:rPr lang="en-US" sz="6000" dirty="0" smtClean="0"/>
              <a:t>.</a:t>
            </a:r>
          </a:p>
          <a:p>
            <a:pPr marL="0" indent="0">
              <a:buNone/>
            </a:pPr>
            <a:endParaRPr lang="en-US" sz="6000" dirty="0" smtClean="0"/>
          </a:p>
          <a:p>
            <a:r>
              <a:rPr lang="en-US" sz="6000" dirty="0" smtClean="0"/>
              <a:t>To form </a:t>
            </a:r>
            <a:r>
              <a:rPr lang="en-US" sz="6000" b="1" dirty="0" smtClean="0"/>
              <a:t>reduced molecules </a:t>
            </a:r>
            <a:r>
              <a:rPr lang="en-US" sz="6000" dirty="0" smtClean="0"/>
              <a:t>of </a:t>
            </a:r>
            <a:r>
              <a:rPr lang="en-US" sz="6000" b="1" dirty="0" smtClean="0"/>
              <a:t>Fatty acid (Palmitate).</a:t>
            </a:r>
          </a:p>
          <a:p>
            <a:pPr>
              <a:buNone/>
            </a:pP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49" y="381000"/>
            <a:ext cx="9144000" cy="4770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De novo biosynthesis of Fatty acids is  a  </a:t>
            </a:r>
            <a:r>
              <a:rPr lang="en-US" sz="5400" b="1" dirty="0" smtClean="0"/>
              <a:t>new biosynthesis of Fatty acids.</a:t>
            </a:r>
          </a:p>
          <a:p>
            <a:pPr>
              <a:lnSpc>
                <a:spcPct val="80000"/>
              </a:lnSpc>
              <a:buNone/>
            </a:pPr>
            <a:endParaRPr lang="en-US" sz="5400" b="1" dirty="0" smtClean="0"/>
          </a:p>
          <a:p>
            <a:pPr>
              <a:lnSpc>
                <a:spcPct val="80000"/>
              </a:lnSpc>
            </a:pPr>
            <a:r>
              <a:rPr lang="en-US" sz="5400" dirty="0" smtClean="0"/>
              <a:t>Using simple carbon units </a:t>
            </a:r>
            <a:r>
              <a:rPr lang="en-US" sz="5400" b="1" dirty="0" smtClean="0">
                <a:solidFill>
                  <a:srgbClr val="C00000"/>
                </a:solidFill>
              </a:rPr>
              <a:t>Acetyl-CoA</a:t>
            </a:r>
            <a:r>
              <a:rPr lang="en-US" sz="5400" dirty="0" smtClean="0"/>
              <a:t> and </a:t>
            </a:r>
            <a:r>
              <a:rPr lang="en-US" sz="5400" b="1" dirty="0" smtClean="0"/>
              <a:t>reducing equivalents</a:t>
            </a:r>
            <a:r>
              <a:rPr lang="en-US" sz="5400" dirty="0" smtClean="0"/>
              <a:t> as </a:t>
            </a:r>
            <a:r>
              <a:rPr lang="en-US" sz="5400" b="1" dirty="0" smtClean="0">
                <a:solidFill>
                  <a:srgbClr val="0070C0"/>
                </a:solidFill>
              </a:rPr>
              <a:t>NADPH+H</a:t>
            </a:r>
            <a:r>
              <a:rPr lang="en-US" sz="5400" b="1" baseline="30000" dirty="0" smtClean="0">
                <a:solidFill>
                  <a:srgbClr val="0070C0"/>
                </a:solidFill>
              </a:rPr>
              <a:t>+</a:t>
            </a:r>
            <a:r>
              <a:rPr lang="en-US" sz="5400" b="1" dirty="0" smtClean="0"/>
              <a:t> </a:t>
            </a:r>
            <a:r>
              <a:rPr lang="en-US" sz="5400" dirty="0" smtClean="0"/>
              <a:t>to a long </a:t>
            </a:r>
            <a:r>
              <a:rPr lang="en-US" sz="5400" dirty="0"/>
              <a:t>chain fatty </a:t>
            </a:r>
            <a:r>
              <a:rPr lang="en-US" sz="5400" dirty="0" smtClean="0"/>
              <a:t>acids. </a:t>
            </a:r>
          </a:p>
        </p:txBody>
      </p:sp>
    </p:spTree>
    <p:extLst>
      <p:ext uri="{BB962C8B-B14F-4D97-AF65-F5344CB8AC3E}">
        <p14:creationId xmlns:p14="http://schemas.microsoft.com/office/powerpoint/2010/main" val="34003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Palmitic acid (16:0) can be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further modified to higher Fatty acids .</a:t>
            </a:r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858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2971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Site For Fatty Acid Biosynthesis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Organs Involved For</a:t>
            </a:r>
            <a:br>
              <a:rPr lang="en-US" b="1" dirty="0" smtClean="0"/>
            </a:br>
            <a:r>
              <a:rPr lang="en-US" b="1" dirty="0" smtClean="0"/>
              <a:t> Fatty Acid Synthesis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2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PH" sz="5200" dirty="0"/>
              <a:t>In humans, </a:t>
            </a:r>
            <a:r>
              <a:rPr lang="en-PH" sz="5200" dirty="0" smtClean="0"/>
              <a:t>Fatty </a:t>
            </a:r>
            <a:r>
              <a:rPr lang="en-PH" sz="5200" dirty="0"/>
              <a:t>acids are </a:t>
            </a:r>
            <a:r>
              <a:rPr lang="en-PH" sz="5200" dirty="0" smtClean="0"/>
              <a:t>biosynthesized in </a:t>
            </a:r>
            <a:r>
              <a:rPr lang="en-PH" sz="5200" b="1" dirty="0" smtClean="0"/>
              <a:t>Cytosol</a:t>
            </a:r>
            <a:r>
              <a:rPr lang="en-PH" sz="5200" dirty="0" smtClean="0"/>
              <a:t> of:</a:t>
            </a:r>
          </a:p>
          <a:p>
            <a:pPr lvl="1"/>
            <a:r>
              <a:rPr lang="en-PH" sz="4800" b="1" dirty="0" smtClean="0">
                <a:solidFill>
                  <a:srgbClr val="C00000"/>
                </a:solidFill>
              </a:rPr>
              <a:t>Liver (Predominantly)</a:t>
            </a:r>
          </a:p>
          <a:p>
            <a:pPr lvl="1"/>
            <a:r>
              <a:rPr lang="en-PH" sz="4800" dirty="0"/>
              <a:t>A</a:t>
            </a:r>
            <a:r>
              <a:rPr lang="en-PH" sz="4800" dirty="0" smtClean="0"/>
              <a:t>dipose tissue</a:t>
            </a:r>
          </a:p>
          <a:p>
            <a:pPr lvl="1"/>
            <a:r>
              <a:rPr lang="en-PH" sz="4800" dirty="0" smtClean="0"/>
              <a:t>Intestine </a:t>
            </a:r>
          </a:p>
          <a:p>
            <a:pPr lvl="1"/>
            <a:r>
              <a:rPr lang="en-PH" sz="4800" dirty="0" smtClean="0"/>
              <a:t>Lungs</a:t>
            </a:r>
          </a:p>
          <a:p>
            <a:pPr lvl="1"/>
            <a:r>
              <a:rPr lang="en-PH" sz="4800" dirty="0" smtClean="0"/>
              <a:t>Brain </a:t>
            </a:r>
          </a:p>
          <a:p>
            <a:pPr lvl="1"/>
            <a:r>
              <a:rPr lang="en-PH" sz="4800" dirty="0" smtClean="0"/>
              <a:t>Renal Cortex</a:t>
            </a:r>
          </a:p>
          <a:p>
            <a:pPr lvl="1"/>
            <a:r>
              <a:rPr lang="en-PH" sz="4800" dirty="0"/>
              <a:t>M</a:t>
            </a:r>
            <a:r>
              <a:rPr lang="en-PH" sz="4800" dirty="0" smtClean="0"/>
              <a:t>ammary </a:t>
            </a:r>
            <a:r>
              <a:rPr lang="en-PH" sz="4800" dirty="0"/>
              <a:t>glands during </a:t>
            </a:r>
            <a:r>
              <a:rPr lang="en-PH" sz="4800" dirty="0" smtClean="0"/>
              <a:t>lactation </a:t>
            </a:r>
            <a:endParaRPr lang="en-PH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9067800" cy="2286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Reductive Biosynthesis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Of Fatty acids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Extra Mitochondrial/Cytosolic </a:t>
            </a:r>
            <a:r>
              <a:rPr lang="en-US" sz="5400" b="1" dirty="0" smtClean="0"/>
              <a:t>Biosynthesis of Fatty acids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164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763000" cy="5943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Biosynthetic pathway of Fatty acids involves </a:t>
            </a:r>
          </a:p>
          <a:p>
            <a:r>
              <a:rPr lang="en-US" sz="4000" dirty="0" smtClean="0"/>
              <a:t>Use of </a:t>
            </a:r>
            <a:r>
              <a:rPr lang="en-US" sz="4000" b="1" dirty="0" smtClean="0"/>
              <a:t>reducing equivalents </a:t>
            </a:r>
            <a:r>
              <a:rPr lang="en-US" sz="4000" b="1" dirty="0"/>
              <a:t>NADPH+H</a:t>
            </a:r>
            <a:r>
              <a:rPr lang="en-US" sz="4000" b="1" baseline="30000" dirty="0" smtClean="0"/>
              <a:t>+ </a:t>
            </a:r>
            <a:r>
              <a:rPr lang="en-US" sz="4000" dirty="0" smtClean="0"/>
              <a:t>in </a:t>
            </a:r>
            <a:r>
              <a:rPr lang="en-US" sz="4000" b="1" dirty="0" smtClean="0">
                <a:solidFill>
                  <a:srgbClr val="C00000"/>
                </a:solidFill>
              </a:rPr>
              <a:t>reduction steps.</a:t>
            </a:r>
          </a:p>
          <a:p>
            <a:pPr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sz="4000" dirty="0" smtClean="0"/>
              <a:t>To form </a:t>
            </a:r>
            <a:r>
              <a:rPr lang="en-US" sz="4000" b="1" dirty="0" smtClean="0"/>
              <a:t>reduced molecule </a:t>
            </a:r>
            <a:r>
              <a:rPr lang="en-US" sz="4000" dirty="0" smtClean="0"/>
              <a:t>of </a:t>
            </a:r>
            <a:r>
              <a:rPr lang="en-US" sz="4000" b="1" dirty="0" smtClean="0"/>
              <a:t>fatty acids, </a:t>
            </a:r>
          </a:p>
          <a:p>
            <a:r>
              <a:rPr lang="en-US" sz="4000" b="1" dirty="0"/>
              <a:t>H</a:t>
            </a:r>
            <a:r>
              <a:rPr lang="en-US" sz="4000" b="1" dirty="0" smtClean="0"/>
              <a:t>ence </a:t>
            </a:r>
            <a:r>
              <a:rPr lang="en-US" sz="4000" dirty="0" smtClean="0"/>
              <a:t>it is </a:t>
            </a:r>
            <a:r>
              <a:rPr lang="en-US" sz="4000" b="1" dirty="0" smtClean="0"/>
              <a:t>termed as </a:t>
            </a:r>
            <a:r>
              <a:rPr lang="en-US" sz="4000" b="1" dirty="0" smtClean="0">
                <a:solidFill>
                  <a:srgbClr val="C00000"/>
                </a:solidFill>
              </a:rPr>
              <a:t>reductive </a:t>
            </a:r>
            <a:r>
              <a:rPr lang="en-US" sz="4000" b="1" dirty="0">
                <a:solidFill>
                  <a:srgbClr val="C00000"/>
                </a:solidFill>
              </a:rPr>
              <a:t>S</a:t>
            </a:r>
            <a:r>
              <a:rPr lang="en-US" sz="4000" b="1" dirty="0" smtClean="0">
                <a:solidFill>
                  <a:srgbClr val="C00000"/>
                </a:solidFill>
              </a:rPr>
              <a:t>ynthesis of Fatty acids</a:t>
            </a:r>
            <a:r>
              <a:rPr lang="en-US" sz="4000" dirty="0" smtClean="0">
                <a:solidFill>
                  <a:srgbClr val="C00000"/>
                </a:solidFill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Fatty acids biosynthesized are </a:t>
            </a:r>
            <a:r>
              <a:rPr lang="en-US" sz="5400" b="1" dirty="0" smtClean="0">
                <a:solidFill>
                  <a:srgbClr val="0070C0"/>
                </a:solidFill>
              </a:rPr>
              <a:t>later used up for biosynthesis of :</a:t>
            </a:r>
          </a:p>
          <a:p>
            <a:pPr lvl="1"/>
            <a:r>
              <a:rPr lang="en-US" sz="5200" b="1" dirty="0" smtClean="0"/>
              <a:t>Triacylglycerol</a:t>
            </a:r>
          </a:p>
          <a:p>
            <a:pPr lvl="1"/>
            <a:r>
              <a:rPr lang="en-US" sz="5200" b="1" dirty="0" smtClean="0"/>
              <a:t>Phospholipid</a:t>
            </a:r>
          </a:p>
          <a:p>
            <a:pPr lvl="1"/>
            <a:r>
              <a:rPr lang="en-US" sz="5200" b="1" dirty="0" smtClean="0"/>
              <a:t>Glycolipid</a:t>
            </a:r>
          </a:p>
          <a:p>
            <a:pPr lvl="1"/>
            <a:r>
              <a:rPr lang="en-US" sz="5200" b="1" dirty="0" smtClean="0"/>
              <a:t>Cholesterol Ester</a:t>
            </a:r>
            <a:endParaRPr 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388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763000" cy="4191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Fatty acids are stored as </a:t>
            </a:r>
            <a:r>
              <a:rPr lang="en-US" sz="6000" b="1" dirty="0">
                <a:solidFill>
                  <a:srgbClr val="C00000"/>
                </a:solidFill>
              </a:rPr>
              <a:t>Triacylglycerol, </a:t>
            </a:r>
            <a:r>
              <a:rPr lang="en-US" sz="6000" dirty="0"/>
              <a:t>especially </a:t>
            </a:r>
            <a:r>
              <a:rPr lang="en-US" sz="6000" b="1" dirty="0"/>
              <a:t>in </a:t>
            </a:r>
            <a:r>
              <a:rPr lang="en-US" sz="6000" b="1" dirty="0" smtClean="0"/>
              <a:t>Adipose </a:t>
            </a:r>
            <a:r>
              <a:rPr lang="en-US" sz="6000" b="1" dirty="0"/>
              <a:t>tissue.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392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Biosynthesis Of Palmitic Acid/Palmitate (C16)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08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458200" cy="2438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Which Forms Of Lipid </a:t>
            </a:r>
            <a:br>
              <a:rPr lang="en-US" sz="6000" b="1" dirty="0" smtClean="0"/>
            </a:br>
            <a:r>
              <a:rPr lang="en-US" sz="6000" b="1" dirty="0" smtClean="0"/>
              <a:t>Biosynthesized In </a:t>
            </a:r>
            <a:br>
              <a:rPr lang="en-US" sz="6000" b="1" dirty="0" smtClean="0"/>
            </a:br>
            <a:r>
              <a:rPr lang="en-US" sz="6000" b="1" dirty="0" smtClean="0"/>
              <a:t>Human Body Tissues?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765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Requirements Of </a:t>
            </a:r>
            <a:br>
              <a:rPr lang="en-US" sz="6000" b="1" dirty="0" smtClean="0"/>
            </a:br>
            <a:r>
              <a:rPr lang="en-US" sz="6000" b="1" dirty="0" smtClean="0"/>
              <a:t>De Novo Biosynthesis</a:t>
            </a:r>
            <a:br>
              <a:rPr lang="en-US" sz="6000" b="1" dirty="0" smtClean="0"/>
            </a:br>
            <a:r>
              <a:rPr lang="en-US" sz="6000" b="1" dirty="0" smtClean="0"/>
              <a:t>Of Palmitate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555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Prerequisites for Fatty acid Biosynthesis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296400" cy="4525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Immediate Substrate/Hydrocarbon Units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Enzyme Systems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Coenzymes and Cofactors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54" y="1219200"/>
            <a:ext cx="8915400" cy="4800600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Precursor </a:t>
            </a:r>
            <a:r>
              <a:rPr lang="en-US" sz="5400" b="1" dirty="0" smtClean="0">
                <a:solidFill>
                  <a:srgbClr val="C00000"/>
                </a:solidFill>
              </a:rPr>
              <a:t>for Palmitic acid biosynthesis are </a:t>
            </a:r>
            <a:r>
              <a:rPr lang="en-US" sz="5400" b="1" dirty="0" smtClean="0">
                <a:solidFill>
                  <a:srgbClr val="0070C0"/>
                </a:solidFill>
              </a:rPr>
              <a:t>8 molecules of Acetyl-CoA</a:t>
            </a:r>
            <a:endParaRPr lang="en-US" sz="54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</a:t>
            </a:r>
            <a:r>
              <a:rPr lang="en-US" sz="5400" b="1" dirty="0" smtClean="0"/>
              <a:t>ource</a:t>
            </a:r>
            <a:br>
              <a:rPr lang="en-US" sz="5400" b="1" dirty="0" smtClean="0"/>
            </a:br>
            <a:r>
              <a:rPr lang="en-US" sz="5400" b="1" dirty="0" smtClean="0"/>
              <a:t> Of Acetyl-CoA for Fatty acid Biosynthesis ?</a:t>
            </a:r>
            <a:br>
              <a:rPr lang="en-US" sz="5400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10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8768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  <a:buNone/>
            </a:pPr>
            <a:endParaRPr lang="en-US" sz="4400" b="1" dirty="0" smtClean="0"/>
          </a:p>
          <a:p>
            <a:pPr>
              <a:lnSpc>
                <a:spcPct val="80000"/>
              </a:lnSpc>
            </a:pPr>
            <a:r>
              <a:rPr lang="en-US" sz="5900" b="1" dirty="0" smtClean="0"/>
              <a:t>Free and Excess Glucose </a:t>
            </a:r>
            <a:r>
              <a:rPr lang="en-US" sz="5900" dirty="0" smtClean="0"/>
              <a:t>in a </a:t>
            </a:r>
            <a:r>
              <a:rPr lang="en-US" sz="5900" b="1" dirty="0" smtClean="0">
                <a:solidFill>
                  <a:srgbClr val="C00000"/>
                </a:solidFill>
              </a:rPr>
              <a:t>well fed condition</a:t>
            </a:r>
          </a:p>
          <a:p>
            <a:pPr>
              <a:lnSpc>
                <a:spcPct val="80000"/>
              </a:lnSpc>
              <a:buNone/>
            </a:pPr>
            <a:r>
              <a:rPr lang="en-US" sz="59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5900" dirty="0" smtClean="0"/>
              <a:t>Is </a:t>
            </a:r>
            <a:r>
              <a:rPr lang="en-US" sz="5900" b="1" dirty="0" smtClean="0"/>
              <a:t>major </a:t>
            </a:r>
            <a:r>
              <a:rPr lang="en-US" sz="5900" b="1" dirty="0"/>
              <a:t>source of </a:t>
            </a:r>
            <a:r>
              <a:rPr lang="en-US" sz="5900" b="1" dirty="0" smtClean="0"/>
              <a:t>carbon/Acetyl-CoA </a:t>
            </a:r>
            <a:r>
              <a:rPr lang="en-US" sz="5900" b="1" dirty="0"/>
              <a:t>for</a:t>
            </a:r>
            <a:r>
              <a:rPr lang="en-US" sz="5900" dirty="0"/>
              <a:t> </a:t>
            </a:r>
            <a:r>
              <a:rPr lang="en-US" sz="5900" b="1" dirty="0" smtClean="0">
                <a:solidFill>
                  <a:srgbClr val="C00000"/>
                </a:solidFill>
              </a:rPr>
              <a:t>De novo fatty </a:t>
            </a:r>
            <a:r>
              <a:rPr lang="en-US" sz="5900" b="1" dirty="0">
                <a:solidFill>
                  <a:srgbClr val="C00000"/>
                </a:solidFill>
              </a:rPr>
              <a:t>acid </a:t>
            </a:r>
            <a:r>
              <a:rPr lang="en-US" sz="5900" b="1" dirty="0" smtClean="0">
                <a:solidFill>
                  <a:srgbClr val="C00000"/>
                </a:solidFill>
              </a:rPr>
              <a:t>biosynthesis</a:t>
            </a:r>
            <a:r>
              <a:rPr lang="en-US" sz="5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3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>
            <a:normAutofit fontScale="77500" lnSpcReduction="20000"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7200" b="1" dirty="0" smtClean="0"/>
              <a:t>Free and excess Glucose </a:t>
            </a:r>
            <a:r>
              <a:rPr lang="en-US" sz="7200" dirty="0"/>
              <a:t>remained </a:t>
            </a:r>
            <a:r>
              <a:rPr lang="en-US" sz="7200" b="1" dirty="0">
                <a:solidFill>
                  <a:srgbClr val="C00000"/>
                </a:solidFill>
              </a:rPr>
              <a:t>after </a:t>
            </a:r>
            <a:r>
              <a:rPr lang="en-US" sz="7200" b="1" dirty="0" smtClean="0">
                <a:solidFill>
                  <a:srgbClr val="C00000"/>
                </a:solidFill>
              </a:rPr>
              <a:t> limited Glycogen storage</a:t>
            </a:r>
          </a:p>
          <a:p>
            <a:pPr marL="274320" lvl="2" indent="-274320">
              <a:buClr>
                <a:schemeClr val="accent3"/>
              </a:buClr>
              <a:buSzPct val="95000"/>
              <a:buNone/>
            </a:pPr>
            <a:endParaRPr lang="en-US" sz="7200" b="1" dirty="0" smtClean="0">
              <a:solidFill>
                <a:srgbClr val="C00000"/>
              </a:solidFill>
            </a:endParaRP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7200" dirty="0" smtClean="0"/>
              <a:t>Is </a:t>
            </a:r>
            <a:r>
              <a:rPr lang="en-US" sz="7200" dirty="0"/>
              <a:t>used for </a:t>
            </a:r>
            <a:r>
              <a:rPr lang="en-US" sz="7200" b="1" dirty="0" smtClean="0"/>
              <a:t>Acetyl-CoA production </a:t>
            </a:r>
            <a:r>
              <a:rPr lang="en-US" sz="7200" dirty="0" smtClean="0"/>
              <a:t>and </a:t>
            </a:r>
            <a:r>
              <a:rPr lang="en-US" sz="7200" b="1" dirty="0" smtClean="0">
                <a:solidFill>
                  <a:srgbClr val="C00000"/>
                </a:solidFill>
              </a:rPr>
              <a:t>diverted for Fatty acid biosynthesis</a:t>
            </a:r>
            <a:r>
              <a:rPr lang="en-US" sz="7200" b="1" dirty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21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389120"/>
          </a:xfrm>
        </p:spPr>
        <p:txBody>
          <a:bodyPr>
            <a:noAutofit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5400" b="1" dirty="0"/>
              <a:t>Glucose </a:t>
            </a:r>
            <a:r>
              <a:rPr lang="en-US" sz="5400" dirty="0"/>
              <a:t>is oxidized </a:t>
            </a:r>
            <a:r>
              <a:rPr lang="en-US" sz="5400" b="1" dirty="0">
                <a:solidFill>
                  <a:srgbClr val="C00000"/>
                </a:solidFill>
              </a:rPr>
              <a:t>to </a:t>
            </a:r>
            <a:r>
              <a:rPr lang="en-US" sz="5400" b="1" dirty="0" smtClean="0">
                <a:solidFill>
                  <a:srgbClr val="C00000"/>
                </a:solidFill>
              </a:rPr>
              <a:t>Pyruvate </a:t>
            </a:r>
            <a:r>
              <a:rPr lang="en-US" sz="5400" dirty="0" smtClean="0"/>
              <a:t>via </a:t>
            </a:r>
            <a:r>
              <a:rPr lang="en-US" sz="5400" b="1" dirty="0" smtClean="0"/>
              <a:t>Glycolysis</a:t>
            </a:r>
            <a:r>
              <a:rPr lang="en-US" sz="8000" dirty="0" smtClean="0"/>
              <a:t>.</a:t>
            </a:r>
          </a:p>
          <a:p>
            <a:pPr marL="0" indent="0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713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029200"/>
          </a:xfrm>
        </p:spPr>
        <p:txBody>
          <a:bodyPr>
            <a:normAutofit fontScale="92500"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5400" b="1" dirty="0" smtClean="0"/>
              <a:t>Pyruvate</a:t>
            </a:r>
            <a:r>
              <a:rPr lang="en-US" sz="5400" dirty="0" smtClean="0"/>
              <a:t>(3C) is then </a:t>
            </a:r>
            <a:r>
              <a:rPr lang="en-US" sz="5400" b="1" dirty="0" smtClean="0"/>
              <a:t>oxidatively decarboxylated</a:t>
            </a:r>
          </a:p>
          <a:p>
            <a:pPr marL="274320" lvl="2" indent="-274320">
              <a:buClr>
                <a:schemeClr val="accent3"/>
              </a:buClr>
              <a:buSzPct val="95000"/>
              <a:buNone/>
            </a:pPr>
            <a:endParaRPr lang="en-US" sz="5400" b="1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5400" dirty="0" smtClean="0"/>
              <a:t>To a high energy compound </a:t>
            </a:r>
            <a:r>
              <a:rPr lang="en-US" sz="5400" b="1" dirty="0" smtClean="0"/>
              <a:t>Acetyl-CoA </a:t>
            </a:r>
            <a:r>
              <a:rPr lang="en-US" sz="5400" dirty="0" smtClean="0"/>
              <a:t>(2C)in </a:t>
            </a:r>
            <a:r>
              <a:rPr lang="en-US" sz="5400" b="1" dirty="0" smtClean="0"/>
              <a:t>Mitochondria</a:t>
            </a:r>
            <a:r>
              <a:rPr lang="en-US" sz="5400" dirty="0" smtClean="0"/>
              <a:t> by </a:t>
            </a:r>
            <a:r>
              <a:rPr lang="en-US" sz="5400" b="1" dirty="0" smtClean="0">
                <a:solidFill>
                  <a:srgbClr val="C00000"/>
                </a:solidFill>
              </a:rPr>
              <a:t>PDH Complex.</a:t>
            </a:r>
            <a:endParaRPr lang="en-US" sz="5400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Excess of Acetyl CoA </a:t>
            </a:r>
            <a:r>
              <a:rPr lang="en-US" sz="4800" dirty="0" smtClean="0"/>
              <a:t>formed and </a:t>
            </a:r>
            <a:r>
              <a:rPr lang="en-US" sz="4800" b="1" dirty="0" smtClean="0"/>
              <a:t>present in Mitochondrial matrix</a:t>
            </a:r>
          </a:p>
          <a:p>
            <a:pPr>
              <a:buNone/>
            </a:pPr>
            <a:r>
              <a:rPr lang="en-US" sz="4800" b="1" dirty="0" smtClean="0"/>
              <a:t> </a:t>
            </a:r>
          </a:p>
          <a:p>
            <a:r>
              <a:rPr lang="en-US" sz="4800" dirty="0" smtClean="0"/>
              <a:t>Is </a:t>
            </a:r>
            <a:r>
              <a:rPr lang="en-US" sz="5400" b="1" dirty="0" smtClean="0">
                <a:solidFill>
                  <a:srgbClr val="C00000"/>
                </a:solidFill>
              </a:rPr>
              <a:t>diverted for Denovo Biosynthesis of Fatty acids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44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75" y="1524000"/>
            <a:ext cx="94488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dirty="0" smtClean="0"/>
              <a:t>8 molecules of Acetyl-CoA </a:t>
            </a:r>
            <a:r>
              <a:rPr lang="en-US" sz="5400" dirty="0" smtClean="0"/>
              <a:t>(C2) are </a:t>
            </a:r>
            <a:r>
              <a:rPr lang="en-US" sz="5400" b="1" dirty="0" smtClean="0"/>
              <a:t>required </a:t>
            </a:r>
          </a:p>
          <a:p>
            <a:pPr>
              <a:buNone/>
            </a:pPr>
            <a:endParaRPr lang="en-US" sz="5400" b="1" dirty="0" smtClean="0"/>
          </a:p>
          <a:p>
            <a:r>
              <a:rPr lang="en-US" sz="5400" b="1" dirty="0" smtClean="0">
                <a:solidFill>
                  <a:srgbClr val="C00000"/>
                </a:solidFill>
              </a:rPr>
              <a:t>For biosynthesis </a:t>
            </a:r>
            <a:r>
              <a:rPr lang="en-US" sz="5400" dirty="0" smtClean="0"/>
              <a:t>of</a:t>
            </a:r>
          </a:p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1 molecule </a:t>
            </a:r>
            <a:r>
              <a:rPr lang="en-US" sz="5400" dirty="0" smtClean="0"/>
              <a:t>of </a:t>
            </a:r>
            <a:r>
              <a:rPr lang="en-US" sz="5400" b="1" dirty="0" smtClean="0">
                <a:solidFill>
                  <a:srgbClr val="C00000"/>
                </a:solidFill>
              </a:rPr>
              <a:t>even carbon Palmitate (C16).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FORMS Of LIPID BIOSYNTHESIZED</a:t>
            </a:r>
            <a:endParaRPr 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Fatty </a:t>
            </a:r>
            <a:r>
              <a:rPr lang="en-US" sz="4400" b="1" dirty="0"/>
              <a:t>acid B</a:t>
            </a:r>
            <a:r>
              <a:rPr lang="en-US" sz="4400" b="1" dirty="0" smtClean="0"/>
              <a:t>iosynthesis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Triacylglycerol Biosynthesis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/>
              <a:t>Phospholipids </a:t>
            </a:r>
            <a:r>
              <a:rPr lang="en-US" sz="4400" b="1" dirty="0" smtClean="0"/>
              <a:t>Biosynthesis</a:t>
            </a:r>
            <a:endParaRPr lang="en-US" sz="4400" b="1" dirty="0"/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Glycolipids Biosynthesis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/>
              <a:t>Cholesterol </a:t>
            </a:r>
            <a:r>
              <a:rPr lang="en-US" sz="4400" b="1" dirty="0" smtClean="0"/>
              <a:t>Biosynthesis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Eicosanoids Biosynthesis</a:t>
            </a: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2" y="990600"/>
            <a:ext cx="9132627" cy="45259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Enzymes Involved:</a:t>
            </a:r>
            <a:endParaRPr lang="en-US" sz="5400" b="1" dirty="0"/>
          </a:p>
          <a:p>
            <a:pPr lvl="1"/>
            <a:r>
              <a:rPr lang="en-US" sz="5400" b="1" dirty="0">
                <a:solidFill>
                  <a:srgbClr val="C00000"/>
                </a:solidFill>
              </a:rPr>
              <a:t>Acetyl-CoA Carboxylase</a:t>
            </a:r>
          </a:p>
          <a:p>
            <a:pPr lvl="1"/>
            <a:r>
              <a:rPr lang="en-US" sz="5400" b="1" dirty="0" smtClean="0">
                <a:solidFill>
                  <a:srgbClr val="C00000"/>
                </a:solidFill>
              </a:rPr>
              <a:t>Fatty Acyl Synthase (FAS) Multi Enzyme Complex</a:t>
            </a:r>
            <a:endParaRPr lang="en-US" sz="5400" b="1" dirty="0">
              <a:solidFill>
                <a:srgbClr val="C00000"/>
              </a:solidFill>
            </a:endParaRPr>
          </a:p>
          <a:p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Coenzymes and Cofactors for </a:t>
            </a:r>
            <a:br>
              <a:rPr lang="en-US" b="1" dirty="0" smtClean="0"/>
            </a:br>
            <a:r>
              <a:rPr lang="en-US" b="1" dirty="0" smtClean="0"/>
              <a:t>Fatty acid Biosynthesis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Bicarbonate ions</a:t>
            </a:r>
          </a:p>
          <a:p>
            <a:r>
              <a:rPr lang="en-US" sz="4800" dirty="0" smtClean="0"/>
              <a:t>Biotin</a:t>
            </a:r>
          </a:p>
          <a:p>
            <a:r>
              <a:rPr lang="en-US" sz="4800" dirty="0" smtClean="0"/>
              <a:t>NADPH+ H</a:t>
            </a:r>
            <a:r>
              <a:rPr lang="en-US" sz="4800" baseline="30000" dirty="0" smtClean="0"/>
              <a:t>+</a:t>
            </a:r>
          </a:p>
          <a:p>
            <a:r>
              <a:rPr lang="en-US" sz="4800" dirty="0" smtClean="0"/>
              <a:t>ATP</a:t>
            </a:r>
          </a:p>
          <a:p>
            <a:r>
              <a:rPr lang="en-US" sz="4800" dirty="0" smtClean="0"/>
              <a:t>Mn</a:t>
            </a:r>
            <a:r>
              <a:rPr lang="en-US" sz="4800" baseline="30000" dirty="0"/>
              <a:t> +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24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Requirement of HCO3</a:t>
            </a:r>
            <a:r>
              <a:rPr lang="en-US" sz="5400" b="1" baseline="30000" dirty="0" smtClean="0"/>
              <a:t>-</a:t>
            </a:r>
            <a:r>
              <a:rPr lang="en-US" sz="5400" dirty="0" smtClean="0"/>
              <a:t> (Bicarbonate Ions) : Provides CO2 </a:t>
            </a:r>
            <a:r>
              <a:rPr lang="en-US" sz="5400" b="1" dirty="0" smtClean="0"/>
              <a:t>for Acetyl-CoA Carboxylation Reaction.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068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 of Coenzyme Required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4800" b="1" dirty="0"/>
              <a:t>Reducing  Equivalent :</a:t>
            </a:r>
          </a:p>
          <a:p>
            <a:pPr lvl="1"/>
            <a:r>
              <a:rPr lang="en-US" sz="4800" b="1" dirty="0">
                <a:solidFill>
                  <a:srgbClr val="C00000"/>
                </a:solidFill>
              </a:rPr>
              <a:t>NADPH+H</a:t>
            </a:r>
            <a:r>
              <a:rPr lang="en-US" sz="4800" b="1" baseline="30000" dirty="0">
                <a:solidFill>
                  <a:srgbClr val="C00000"/>
                </a:solidFill>
              </a:rPr>
              <a:t>+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sz="4800" baseline="30000" dirty="0"/>
          </a:p>
          <a:p>
            <a:pPr marL="274320" lvl="1" indent="-27432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70C0"/>
                </a:solidFill>
                <a:cs typeface="Times New Roman" pitchFamily="18" charset="0"/>
              </a:rPr>
              <a:t>Main </a:t>
            </a:r>
            <a:r>
              <a:rPr lang="en-US" sz="4000" b="1" dirty="0">
                <a:solidFill>
                  <a:srgbClr val="0070C0"/>
                </a:solidFill>
                <a:cs typeface="Times New Roman" pitchFamily="18" charset="0"/>
              </a:rPr>
              <a:t>source </a:t>
            </a:r>
            <a:r>
              <a:rPr lang="en-US" sz="4000" dirty="0">
                <a:cs typeface="Times New Roman" pitchFamily="18" charset="0"/>
              </a:rPr>
              <a:t>of  </a:t>
            </a:r>
            <a:r>
              <a:rPr lang="en-US" sz="4800" b="1" dirty="0">
                <a:solidFill>
                  <a:srgbClr val="C00000"/>
                </a:solidFill>
              </a:rPr>
              <a:t>NADPH+H</a:t>
            </a:r>
            <a:r>
              <a:rPr lang="en-US" sz="4800" b="1" baseline="30000" dirty="0">
                <a:solidFill>
                  <a:srgbClr val="C00000"/>
                </a:solidFill>
              </a:rPr>
              <a:t>+</a:t>
            </a:r>
            <a:r>
              <a:rPr lang="en-US" sz="4000" dirty="0">
                <a:cs typeface="Times New Roman" pitchFamily="18" charset="0"/>
              </a:rPr>
              <a:t> is mainly by </a:t>
            </a:r>
            <a:r>
              <a:rPr lang="en-US" sz="4000" b="1" dirty="0" smtClean="0">
                <a:cs typeface="Times New Roman" pitchFamily="18" charset="0"/>
              </a:rPr>
              <a:t>Pentose </a:t>
            </a:r>
            <a:r>
              <a:rPr lang="en-US" sz="4000" b="1" dirty="0">
                <a:cs typeface="Times New Roman" pitchFamily="18" charset="0"/>
              </a:rPr>
              <a:t>Phosphate Pathway. </a:t>
            </a:r>
            <a:endParaRPr lang="en-US" sz="4000" b="1" dirty="0" smtClean="0">
              <a:cs typeface="Times New Roman" pitchFamily="18" charset="0"/>
            </a:endParaRPr>
          </a:p>
          <a:p>
            <a:pPr marL="0" lvl="1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3"/>
              </a:buClr>
              <a:buSzPct val="95000"/>
              <a:buNone/>
            </a:pPr>
            <a:endParaRPr lang="en-US" sz="4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274320" lvl="1" indent="-27432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</a:pPr>
            <a:r>
              <a:rPr lang="en-US" sz="4000" b="1" dirty="0">
                <a:solidFill>
                  <a:srgbClr val="0070C0"/>
                </a:solidFill>
              </a:rPr>
              <a:t>A</a:t>
            </a:r>
            <a:r>
              <a:rPr lang="en-US" sz="4000" b="1" dirty="0" smtClean="0">
                <a:solidFill>
                  <a:srgbClr val="0070C0"/>
                </a:solidFill>
              </a:rPr>
              <a:t>nother </a:t>
            </a:r>
            <a:r>
              <a:rPr lang="en-US" sz="4000" b="1" dirty="0">
                <a:solidFill>
                  <a:srgbClr val="0070C0"/>
                </a:solidFill>
              </a:rPr>
              <a:t>source </a:t>
            </a:r>
            <a:r>
              <a:rPr lang="en-US" sz="4000" b="1" dirty="0"/>
              <a:t>of </a:t>
            </a:r>
            <a:r>
              <a:rPr lang="en-US" sz="3200" b="1" dirty="0">
                <a:solidFill>
                  <a:srgbClr val="C00000"/>
                </a:solidFill>
              </a:rPr>
              <a:t>NADPH+H</a:t>
            </a:r>
            <a:r>
              <a:rPr lang="en-US" sz="3200" b="1" baseline="30000" dirty="0">
                <a:solidFill>
                  <a:srgbClr val="C00000"/>
                </a:solidFill>
              </a:rPr>
              <a:t>+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4000" b="1" dirty="0" smtClean="0"/>
              <a:t>Malic </a:t>
            </a:r>
            <a:r>
              <a:rPr lang="en-US" sz="4000" b="1" dirty="0"/>
              <a:t>enzyme activity </a:t>
            </a:r>
            <a:r>
              <a:rPr lang="en-US" sz="4000" dirty="0"/>
              <a:t>converts Malate to Pyruvate which </a:t>
            </a:r>
            <a:r>
              <a:rPr lang="en-US" sz="4000" dirty="0" smtClean="0"/>
              <a:t>is</a:t>
            </a:r>
            <a:endParaRPr lang="en-US" sz="3200" b="1" baseline="30000" dirty="0">
              <a:solidFill>
                <a:srgbClr val="C00000"/>
              </a:solidFill>
            </a:endParaRPr>
          </a:p>
          <a:p>
            <a:pPr marL="0" lvl="1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3"/>
              </a:buClr>
              <a:buSzPct val="95000"/>
              <a:buNone/>
            </a:pPr>
            <a:endParaRPr lang="en-US" sz="4000" b="1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2667000" y="166687"/>
            <a:ext cx="44196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i="1" dirty="0">
                <a:solidFill>
                  <a:schemeClr val="accent2"/>
                </a:solidFill>
                <a:latin typeface="+mj-lt"/>
              </a:rPr>
              <a:t>Production of </a:t>
            </a:r>
            <a:r>
              <a:rPr lang="en-US" sz="2800" b="1" i="1" dirty="0" smtClean="0">
                <a:solidFill>
                  <a:schemeClr val="accent2"/>
                </a:solidFill>
                <a:latin typeface="+mj-lt"/>
              </a:rPr>
              <a:t>NADPH+ H</a:t>
            </a:r>
            <a:r>
              <a:rPr lang="en-US" sz="2800" b="1" i="1" baseline="30000" dirty="0" smtClean="0">
                <a:solidFill>
                  <a:schemeClr val="accent2"/>
                </a:solidFill>
                <a:latin typeface="+mj-lt"/>
              </a:rPr>
              <a:t>+</a:t>
            </a:r>
            <a:endParaRPr lang="en-US" sz="2800" b="1" baseline="30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5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881" y="152400"/>
            <a:ext cx="9119119" cy="60198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NADPH+H</a:t>
            </a:r>
            <a:r>
              <a:rPr lang="en-US" sz="6600" b="1" baseline="30000" dirty="0" smtClean="0"/>
              <a:t>+</a:t>
            </a:r>
            <a:r>
              <a:rPr lang="en-US" sz="6600" dirty="0" smtClean="0"/>
              <a:t> serves as an electron donor in two reactions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Involving substrate reduction in De Novo Fatty acid biosynthesis. </a:t>
            </a:r>
          </a:p>
        </p:txBody>
      </p:sp>
    </p:spTree>
    <p:extLst>
      <p:ext uri="{BB962C8B-B14F-4D97-AF65-F5344CB8AC3E}">
        <p14:creationId xmlns:p14="http://schemas.microsoft.com/office/powerpoint/2010/main" val="7228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8991600" cy="3124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Fatty Acyl Synthase (FAS) Multi Enzyme Complex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C00000"/>
                </a:solidFill>
              </a:rPr>
              <a:t>For De Novo Biosynthesis 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Of Fatty Acids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noFill/>
          <a:ln/>
        </p:spPr>
        <p:txBody>
          <a:bodyPr/>
          <a:lstStyle/>
          <a:p>
            <a:pPr algn="ctr"/>
            <a:r>
              <a:rPr lang="en-US" b="1" dirty="0" smtClean="0"/>
              <a:t>Acyl </a:t>
            </a:r>
            <a:r>
              <a:rPr lang="en-US" b="1" dirty="0"/>
              <a:t>Carrier Protein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296400" cy="4343400"/>
          </a:xfrm>
          <a:noFill/>
          <a:ln/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100" b="1" i="1" dirty="0">
                <a:solidFill>
                  <a:srgbClr val="C00000"/>
                </a:solidFill>
              </a:rPr>
              <a:t>Carrier of </a:t>
            </a:r>
            <a:r>
              <a:rPr lang="en-US" sz="3100" b="1" i="1" dirty="0" smtClean="0">
                <a:solidFill>
                  <a:srgbClr val="C00000"/>
                </a:solidFill>
              </a:rPr>
              <a:t>Intermediates </a:t>
            </a:r>
            <a:r>
              <a:rPr lang="en-US" sz="3100" b="1" i="1" dirty="0">
                <a:solidFill>
                  <a:srgbClr val="C00000"/>
                </a:solidFill>
              </a:rPr>
              <a:t>in </a:t>
            </a:r>
            <a:r>
              <a:rPr lang="en-US" sz="3100" b="1" i="1" dirty="0" smtClean="0">
                <a:solidFill>
                  <a:srgbClr val="C00000"/>
                </a:solidFill>
              </a:rPr>
              <a:t>Fatty </a:t>
            </a:r>
            <a:r>
              <a:rPr lang="en-US" sz="3100" b="1" i="1" dirty="0">
                <a:solidFill>
                  <a:srgbClr val="C00000"/>
                </a:solidFill>
              </a:rPr>
              <a:t>acid </a:t>
            </a:r>
            <a:r>
              <a:rPr lang="en-US" sz="3100" b="1" i="1" dirty="0" smtClean="0">
                <a:solidFill>
                  <a:srgbClr val="C00000"/>
                </a:solidFill>
              </a:rPr>
              <a:t>biosynthesis</a:t>
            </a:r>
          </a:p>
          <a:p>
            <a:pPr algn="ctr">
              <a:buFontTx/>
              <a:buNone/>
            </a:pPr>
            <a:endParaRPr lang="en-US" sz="3100" b="1" dirty="0">
              <a:solidFill>
                <a:srgbClr val="C00000"/>
              </a:solidFill>
            </a:endParaRPr>
          </a:p>
          <a:p>
            <a:r>
              <a:rPr lang="en-US" sz="4400" dirty="0"/>
              <a:t>Discovered by </a:t>
            </a:r>
            <a:r>
              <a:rPr lang="en-US" sz="4400" b="1" dirty="0"/>
              <a:t>P. Roy </a:t>
            </a:r>
            <a:r>
              <a:rPr lang="en-US" sz="4400" b="1" dirty="0" smtClean="0"/>
              <a:t>Vagelos</a:t>
            </a:r>
            <a:r>
              <a:rPr lang="en-US" sz="4400" b="1" dirty="0"/>
              <a:t>.</a:t>
            </a:r>
            <a:endParaRPr lang="en-US" sz="4400" dirty="0" smtClean="0"/>
          </a:p>
          <a:p>
            <a:pPr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69049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Fatty Acyl Synthase (FAS) Complex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267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FAS</a:t>
            </a:r>
            <a:r>
              <a:rPr lang="en-US" sz="4800" dirty="0" smtClean="0"/>
              <a:t> is a </a:t>
            </a:r>
            <a:r>
              <a:rPr lang="en-US" sz="4800" b="1" dirty="0" smtClean="0">
                <a:solidFill>
                  <a:srgbClr val="C00000"/>
                </a:solidFill>
              </a:rPr>
              <a:t>Multi Enzyme Complex Used in De Novo Biosynthesis of Fatty acids.</a:t>
            </a:r>
          </a:p>
        </p:txBody>
      </p:sp>
    </p:spTree>
    <p:extLst>
      <p:ext uri="{BB962C8B-B14F-4D97-AF65-F5344CB8AC3E}">
        <p14:creationId xmlns:p14="http://schemas.microsoft.com/office/powerpoint/2010/main" val="3777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When Lipogenesis Occurs?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182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029200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Structurally </a:t>
            </a:r>
            <a:r>
              <a:rPr lang="en-US" sz="4800" b="1" dirty="0">
                <a:solidFill>
                  <a:srgbClr val="C00000"/>
                </a:solidFill>
              </a:rPr>
              <a:t>FAS is a </a:t>
            </a:r>
            <a:r>
              <a:rPr lang="en-US" sz="4800" b="1" dirty="0" smtClean="0">
                <a:solidFill>
                  <a:srgbClr val="C00000"/>
                </a:solidFill>
              </a:rPr>
              <a:t>Homodimer</a:t>
            </a:r>
          </a:p>
          <a:p>
            <a:pPr marL="0" indent="0">
              <a:buNone/>
            </a:pPr>
            <a:endParaRPr lang="en-US" sz="4800" b="1" dirty="0">
              <a:solidFill>
                <a:srgbClr val="C00000"/>
              </a:solidFill>
            </a:endParaRPr>
          </a:p>
          <a:p>
            <a:r>
              <a:rPr lang="en-US" sz="4800" b="1" dirty="0"/>
              <a:t>Two alike monomeric </a:t>
            </a:r>
            <a:r>
              <a:rPr lang="en-US" sz="4800" b="1" dirty="0" smtClean="0"/>
              <a:t>subunits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>
                <a:solidFill>
                  <a:srgbClr val="C00000"/>
                </a:solidFill>
              </a:rPr>
              <a:t>L</a:t>
            </a:r>
            <a:r>
              <a:rPr lang="en-US" sz="4800" b="1" dirty="0" smtClean="0">
                <a:solidFill>
                  <a:srgbClr val="C00000"/>
                </a:solidFill>
              </a:rPr>
              <a:t>inked </a:t>
            </a:r>
            <a:r>
              <a:rPr lang="en-US" sz="4800" b="1" dirty="0">
                <a:solidFill>
                  <a:srgbClr val="C00000"/>
                </a:solidFill>
              </a:rPr>
              <a:t>together </a:t>
            </a:r>
            <a:r>
              <a:rPr lang="en-US" sz="4800" dirty="0"/>
              <a:t>in </a:t>
            </a:r>
            <a:r>
              <a:rPr lang="en-US" sz="4800" b="1" dirty="0"/>
              <a:t>head to tail </a:t>
            </a:r>
            <a:r>
              <a:rPr lang="en-US" sz="4800" b="1" dirty="0" smtClean="0"/>
              <a:t>fashion (Anti Parallel)</a:t>
            </a:r>
            <a:endParaRPr lang="en-US" sz="4800" b="1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3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Structural Aspects Of FAS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2" y="2294506"/>
            <a:ext cx="9144000" cy="45259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FAS is Composed </a:t>
            </a:r>
            <a:r>
              <a:rPr lang="en-US" sz="5400" b="1" dirty="0"/>
              <a:t>of </a:t>
            </a:r>
            <a:r>
              <a:rPr lang="en-US" sz="5400" b="1" dirty="0">
                <a:solidFill>
                  <a:srgbClr val="C00000"/>
                </a:solidFill>
              </a:rPr>
              <a:t>8 </a:t>
            </a:r>
            <a:r>
              <a:rPr lang="en-US" sz="5400" b="1" dirty="0" smtClean="0">
                <a:solidFill>
                  <a:srgbClr val="C00000"/>
                </a:solidFill>
              </a:rPr>
              <a:t>Components in one subunit.</a:t>
            </a:r>
            <a:endParaRPr lang="en-US" sz="5400" b="1" dirty="0">
              <a:solidFill>
                <a:srgbClr val="C00000"/>
              </a:solidFill>
            </a:endParaRPr>
          </a:p>
          <a:p>
            <a:pPr lvl="1"/>
            <a:r>
              <a:rPr lang="en-US" sz="5400" b="1" dirty="0"/>
              <a:t> </a:t>
            </a:r>
            <a:r>
              <a:rPr lang="en-US" sz="5400" b="1" dirty="0">
                <a:solidFill>
                  <a:srgbClr val="0070C0"/>
                </a:solidFill>
              </a:rPr>
              <a:t>7 Enzymes </a:t>
            </a:r>
            <a:r>
              <a:rPr lang="en-US" sz="5400" b="1" dirty="0"/>
              <a:t>and </a:t>
            </a:r>
            <a:r>
              <a:rPr lang="en-US" sz="5400" b="1" dirty="0">
                <a:solidFill>
                  <a:srgbClr val="7030A0"/>
                </a:solidFill>
              </a:rPr>
              <a:t>1 Protein</a:t>
            </a:r>
          </a:p>
          <a:p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41308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Three Subunits/Domains</a:t>
            </a:r>
            <a:br>
              <a:rPr lang="en-US" sz="5400" b="1" dirty="0" smtClean="0"/>
            </a:br>
            <a:r>
              <a:rPr lang="en-US" sz="5400" b="1" dirty="0" smtClean="0"/>
              <a:t> Of FAS Complex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506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1.Condensation Unit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Has 3 Enzymes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38912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Acetyl Transacylase</a:t>
            </a:r>
          </a:p>
          <a:p>
            <a:r>
              <a:rPr lang="en-US" sz="5400" b="1" dirty="0" smtClean="0"/>
              <a:t>Malonyl Transacylase</a:t>
            </a:r>
          </a:p>
          <a:p>
            <a:r>
              <a:rPr lang="en-US" sz="5400" b="1" dirty="0" smtClean="0"/>
              <a:t>Beta Keto Acyl Synthase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969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2. Reduction Unit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677400" cy="438912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ACP-(Acyl Carrier Protein)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Beta Keto Acyl Reductase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Dehydratase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Enoyl Reductase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3. Cleavage /Releasing Unit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Thioesterase (Deacylase)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196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389120"/>
          </a:xfrm>
        </p:spPr>
        <p:txBody>
          <a:bodyPr>
            <a:normAutofit/>
          </a:bodyPr>
          <a:lstStyle/>
          <a:p>
            <a:r>
              <a:rPr lang="en-US" sz="8000" dirty="0"/>
              <a:t>In terms of </a:t>
            </a:r>
            <a:r>
              <a:rPr lang="en-US" sz="8000" dirty="0" smtClean="0"/>
              <a:t>function, </a:t>
            </a:r>
            <a:r>
              <a:rPr lang="en-US" sz="8000" b="1" dirty="0" smtClean="0"/>
              <a:t>ACP is a </a:t>
            </a:r>
            <a:r>
              <a:rPr lang="en-US" sz="8000" b="1" dirty="0"/>
              <a:t>large CoA.</a:t>
            </a: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924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8"/>
          <p:cNvSpPr txBox="1">
            <a:spLocks noChangeArrowheads="1"/>
          </p:cNvSpPr>
          <p:nvPr/>
        </p:nvSpPr>
        <p:spPr bwMode="auto">
          <a:xfrm>
            <a:off x="5943600" y="533400"/>
            <a:ext cx="2362200" cy="1384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800" dirty="0">
                <a:solidFill>
                  <a:schemeClr val="accent2"/>
                </a:solidFill>
              </a:rPr>
              <a:t>Key Player: </a:t>
            </a:r>
            <a:r>
              <a:rPr lang="en-US" sz="2800" dirty="0" smtClean="0">
                <a:solidFill>
                  <a:schemeClr val="accent2"/>
                </a:solidFill>
              </a:rPr>
              <a:t>Acyl </a:t>
            </a:r>
            <a:r>
              <a:rPr lang="en-US" sz="2800" dirty="0">
                <a:solidFill>
                  <a:schemeClr val="accent2"/>
                </a:solidFill>
              </a:rPr>
              <a:t>C</a:t>
            </a:r>
            <a:r>
              <a:rPr lang="en-US" sz="2800" dirty="0" smtClean="0">
                <a:solidFill>
                  <a:schemeClr val="accent2"/>
                </a:solidFill>
              </a:rPr>
              <a:t>arrier Protein(ACP)</a:t>
            </a:r>
            <a:endParaRPr lang="en-US" dirty="0"/>
          </a:p>
        </p:txBody>
      </p:sp>
      <p:pic>
        <p:nvPicPr>
          <p:cNvPr id="35842" name="Picture 7" descr="figure-21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10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334000" y="2895600"/>
            <a:ext cx="34290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Clr>
                <a:srgbClr val="E8D5FA"/>
              </a:buClr>
              <a:buFont typeface="Wingdings" pitchFamily="2" charset="2"/>
              <a:buChar char=""/>
            </a:pPr>
            <a:r>
              <a:rPr lang="ja-JP" altLang="en-US" sz="4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4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Macro</a:t>
            </a:r>
            <a:r>
              <a:rPr lang="ja-JP" altLang="en-US" sz="4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altLang="ja-JP" sz="4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CoA, carries growing fatty acid chain via T</a:t>
            </a:r>
            <a:r>
              <a:rPr lang="en-US" altLang="ja-JP" sz="4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hioester</a:t>
            </a:r>
            <a:endParaRPr lang="en-US" altLang="ja-JP" sz="4400" dirty="0">
              <a:latin typeface="Arial" pitchFamily="34" charset="0"/>
              <a:cs typeface="Arial" pitchFamily="34" charset="0"/>
            </a:endParaRPr>
          </a:p>
          <a:p>
            <a:endParaRPr lang="en-US" sz="4400" dirty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/>
          </p:nvPr>
        </p:nvGraphicFramePr>
        <p:xfrm>
          <a:off x="0" y="1371600"/>
          <a:ext cx="9143999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Image" r:id="rId3" imgW="9441581" imgH="4231557" progId="">
                  <p:embed/>
                </p:oleObj>
              </mc:Choice>
              <mc:Fallback>
                <p:oleObj name="Image" r:id="rId3" imgW="9441581" imgH="42315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3999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ACP </a:t>
            </a: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Coenzyme A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484813"/>
            <a:ext cx="8839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Intermediates in synthesis are linked to -SH groups of </a:t>
            </a:r>
            <a:r>
              <a:rPr lang="en-US" sz="2800" b="1" dirty="0" smtClean="0">
                <a:solidFill>
                  <a:srgbClr val="FF0000"/>
                </a:solidFill>
              </a:rPr>
              <a:t>Acyl 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arrier 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</a:rPr>
              <a:t>roteins </a:t>
            </a:r>
            <a:r>
              <a:rPr lang="en-US" sz="2800" b="1" dirty="0">
                <a:solidFill>
                  <a:srgbClr val="FF0000"/>
                </a:solidFill>
              </a:rPr>
              <a:t>(as compared to -SH groups of CoA)</a:t>
            </a:r>
          </a:p>
        </p:txBody>
      </p:sp>
    </p:spTree>
    <p:extLst>
      <p:ext uri="{BB962C8B-B14F-4D97-AF65-F5344CB8AC3E}">
        <p14:creationId xmlns:p14="http://schemas.microsoft.com/office/powerpoint/2010/main" val="3324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Lipogenesis occurs in </a:t>
            </a:r>
            <a:r>
              <a:rPr lang="en-US" sz="6000" b="1" dirty="0" smtClean="0">
                <a:solidFill>
                  <a:srgbClr val="0070C0"/>
                </a:solidFill>
              </a:rPr>
              <a:t>well </a:t>
            </a:r>
            <a:r>
              <a:rPr lang="en-US" sz="6000" b="1" dirty="0">
                <a:solidFill>
                  <a:srgbClr val="0070C0"/>
                </a:solidFill>
              </a:rPr>
              <a:t>fed </a:t>
            </a:r>
            <a:r>
              <a:rPr lang="en-US" sz="6000" b="1" dirty="0" smtClean="0">
                <a:solidFill>
                  <a:srgbClr val="0070C0"/>
                </a:solidFill>
              </a:rPr>
              <a:t>condition</a:t>
            </a:r>
            <a:r>
              <a:rPr lang="en-US" sz="6000" b="1" dirty="0" smtClean="0">
                <a:solidFill>
                  <a:srgbClr val="C00000"/>
                </a:solidFill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41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5" name="Text Box 1061"/>
          <p:cNvSpPr txBox="1">
            <a:spLocks noChangeArrowheads="1"/>
          </p:cNvSpPr>
          <p:nvPr/>
        </p:nvSpPr>
        <p:spPr bwMode="auto">
          <a:xfrm>
            <a:off x="6096000" y="2670175"/>
            <a:ext cx="2787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Acyl carrier protein</a:t>
            </a:r>
          </a:p>
          <a:p>
            <a:r>
              <a:rPr lang="en-US" sz="2400" dirty="0"/>
              <a:t>	10 </a:t>
            </a:r>
            <a:r>
              <a:rPr lang="en-US" sz="2400" dirty="0" err="1"/>
              <a:t>kDa</a:t>
            </a:r>
            <a:endParaRPr lang="en-US" sz="2400" dirty="0"/>
          </a:p>
        </p:txBody>
      </p:sp>
      <p:sp>
        <p:nvSpPr>
          <p:cNvPr id="17448" name="Text Box 1064"/>
          <p:cNvSpPr txBox="1">
            <a:spLocks noChangeArrowheads="1"/>
          </p:cNvSpPr>
          <p:nvPr/>
        </p:nvSpPr>
        <p:spPr bwMode="auto">
          <a:xfrm>
            <a:off x="914400" y="2209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Cysteamine</a:t>
            </a:r>
          </a:p>
        </p:txBody>
      </p:sp>
      <p:sp>
        <p:nvSpPr>
          <p:cNvPr id="17449" name="Text Box 1065"/>
          <p:cNvSpPr txBox="1">
            <a:spLocks noChangeArrowheads="1"/>
          </p:cNvSpPr>
          <p:nvPr/>
        </p:nvSpPr>
        <p:spPr bwMode="auto">
          <a:xfrm>
            <a:off x="3200400" y="990600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Phosphopantetheine</a:t>
            </a:r>
          </a:p>
        </p:txBody>
      </p:sp>
      <p:grpSp>
        <p:nvGrpSpPr>
          <p:cNvPr id="17505" name="Group 1121"/>
          <p:cNvGrpSpPr>
            <a:grpSpLocks/>
          </p:cNvGrpSpPr>
          <p:nvPr/>
        </p:nvGrpSpPr>
        <p:grpSpPr bwMode="auto">
          <a:xfrm>
            <a:off x="304800" y="3657600"/>
            <a:ext cx="8458200" cy="2819400"/>
            <a:chOff x="576" y="2304"/>
            <a:chExt cx="4660" cy="1351"/>
          </a:xfrm>
        </p:grpSpPr>
        <p:sp>
          <p:nvSpPr>
            <p:cNvPr id="17452" name="Text Box 1068"/>
            <p:cNvSpPr txBox="1">
              <a:spLocks noChangeArrowheads="1"/>
            </p:cNvSpPr>
            <p:nvPr/>
          </p:nvSpPr>
          <p:spPr bwMode="auto">
            <a:xfrm>
              <a:off x="576" y="2544"/>
              <a:ext cx="38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</a:rPr>
                <a:t>HS-CH</a:t>
              </a:r>
              <a:r>
                <a:rPr lang="en-US" sz="1800" baseline="-25000">
                  <a:solidFill>
                    <a:srgbClr val="009900"/>
                  </a:solidFill>
                </a:rPr>
                <a:t>2</a:t>
              </a:r>
              <a:r>
                <a:rPr lang="en-US" sz="1800">
                  <a:solidFill>
                    <a:srgbClr val="009900"/>
                  </a:solidFill>
                </a:rPr>
                <a:t>-CH</a:t>
              </a:r>
              <a:r>
                <a:rPr lang="en-US" sz="1800" baseline="-25000">
                  <a:solidFill>
                    <a:srgbClr val="009900"/>
                  </a:solidFill>
                </a:rPr>
                <a:t>2</a:t>
              </a:r>
              <a:r>
                <a:rPr lang="en-US" sz="1800">
                  <a:solidFill>
                    <a:srgbClr val="009900"/>
                  </a:solidFill>
                </a:rPr>
                <a:t>-N</a:t>
              </a:r>
              <a:r>
                <a:rPr lang="en-US" sz="1800"/>
                <a:t>-</a:t>
              </a:r>
              <a:r>
                <a:rPr lang="en-US" sz="1800">
                  <a:solidFill>
                    <a:srgbClr val="FF0000"/>
                  </a:solidFill>
                </a:rPr>
                <a:t>C-CH</a:t>
              </a:r>
              <a:r>
                <a:rPr lang="en-US" sz="1800" baseline="-25000">
                  <a:solidFill>
                    <a:srgbClr val="FF0000"/>
                  </a:solidFill>
                </a:rPr>
                <a:t>2</a:t>
              </a:r>
              <a:r>
                <a:rPr lang="en-US" sz="1800">
                  <a:solidFill>
                    <a:srgbClr val="FF0000"/>
                  </a:solidFill>
                </a:rPr>
                <a:t>-CH</a:t>
              </a:r>
              <a:r>
                <a:rPr lang="en-US" sz="1800" baseline="-25000">
                  <a:solidFill>
                    <a:srgbClr val="FF0000"/>
                  </a:solidFill>
                </a:rPr>
                <a:t>2</a:t>
              </a:r>
              <a:r>
                <a:rPr lang="en-US" sz="1800">
                  <a:solidFill>
                    <a:srgbClr val="FF0000"/>
                  </a:solidFill>
                </a:rPr>
                <a:t>-N-C-C-C-CH</a:t>
              </a:r>
              <a:r>
                <a:rPr lang="en-US" sz="1800" baseline="-25000">
                  <a:solidFill>
                    <a:srgbClr val="FF0000"/>
                  </a:solidFill>
                </a:rPr>
                <a:t>2</a:t>
              </a:r>
              <a:r>
                <a:rPr lang="en-US" sz="1800">
                  <a:solidFill>
                    <a:srgbClr val="FF0000"/>
                  </a:solidFill>
                </a:rPr>
                <a:t>-O-P-</a:t>
              </a:r>
              <a:r>
                <a:rPr lang="en-US" sz="1800"/>
                <a:t>O-P-O-</a:t>
              </a:r>
              <a:r>
                <a:rPr lang="en-US" sz="1600"/>
                <a:t>CH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grpSp>
          <p:nvGrpSpPr>
            <p:cNvPr id="17453" name="Group 1069"/>
            <p:cNvGrpSpPr>
              <a:grpSpLocks/>
            </p:cNvGrpSpPr>
            <p:nvPr/>
          </p:nvGrpSpPr>
          <p:grpSpPr bwMode="auto">
            <a:xfrm>
              <a:off x="1680" y="2736"/>
              <a:ext cx="48" cy="48"/>
              <a:chOff x="2352" y="1680"/>
              <a:chExt cx="48" cy="48"/>
            </a:xfrm>
          </p:grpSpPr>
          <p:sp>
            <p:nvSpPr>
              <p:cNvPr id="17454" name="Line 1070"/>
              <p:cNvSpPr>
                <a:spLocks noChangeShapeType="1"/>
              </p:cNvSpPr>
              <p:nvPr/>
            </p:nvSpPr>
            <p:spPr bwMode="auto">
              <a:xfrm>
                <a:off x="2352" y="1680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Line 107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6" name="Group 1072"/>
            <p:cNvGrpSpPr>
              <a:grpSpLocks/>
            </p:cNvGrpSpPr>
            <p:nvPr/>
          </p:nvGrpSpPr>
          <p:grpSpPr bwMode="auto">
            <a:xfrm>
              <a:off x="2600" y="2736"/>
              <a:ext cx="48" cy="48"/>
              <a:chOff x="2352" y="1680"/>
              <a:chExt cx="48" cy="48"/>
            </a:xfrm>
          </p:grpSpPr>
          <p:sp>
            <p:nvSpPr>
              <p:cNvPr id="17457" name="Line 1073"/>
              <p:cNvSpPr>
                <a:spLocks noChangeShapeType="1"/>
              </p:cNvSpPr>
              <p:nvPr/>
            </p:nvSpPr>
            <p:spPr bwMode="auto">
              <a:xfrm>
                <a:off x="2352" y="1680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Line 1074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9" name="Group 1075"/>
            <p:cNvGrpSpPr>
              <a:grpSpLocks/>
            </p:cNvGrpSpPr>
            <p:nvPr/>
          </p:nvGrpSpPr>
          <p:grpSpPr bwMode="auto">
            <a:xfrm>
              <a:off x="3520" y="2544"/>
              <a:ext cx="48" cy="48"/>
              <a:chOff x="2352" y="1680"/>
              <a:chExt cx="48" cy="48"/>
            </a:xfrm>
          </p:grpSpPr>
          <p:sp>
            <p:nvSpPr>
              <p:cNvPr id="17460" name="Line 1076"/>
              <p:cNvSpPr>
                <a:spLocks noChangeShapeType="1"/>
              </p:cNvSpPr>
              <p:nvPr/>
            </p:nvSpPr>
            <p:spPr bwMode="auto">
              <a:xfrm>
                <a:off x="2352" y="1680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1" name="Line 107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62" name="Line 1078"/>
            <p:cNvSpPr>
              <a:spLocks noChangeShapeType="1"/>
            </p:cNvSpPr>
            <p:nvPr/>
          </p:nvSpPr>
          <p:spPr bwMode="auto">
            <a:xfrm>
              <a:off x="2928" y="2736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1079"/>
            <p:cNvSpPr>
              <a:spLocks noChangeShapeType="1"/>
            </p:cNvSpPr>
            <p:nvPr/>
          </p:nvSpPr>
          <p:spPr bwMode="auto">
            <a:xfrm>
              <a:off x="2784" y="2736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1080"/>
            <p:cNvSpPr>
              <a:spLocks noChangeShapeType="1"/>
            </p:cNvSpPr>
            <p:nvPr/>
          </p:nvSpPr>
          <p:spPr bwMode="auto">
            <a:xfrm>
              <a:off x="1536" y="2496"/>
              <a:ext cx="0" cy="9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1081"/>
            <p:cNvSpPr>
              <a:spLocks noChangeShapeType="1"/>
            </p:cNvSpPr>
            <p:nvPr/>
          </p:nvSpPr>
          <p:spPr bwMode="auto">
            <a:xfrm>
              <a:off x="2472" y="2504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1082"/>
            <p:cNvSpPr>
              <a:spLocks noChangeShapeType="1"/>
            </p:cNvSpPr>
            <p:nvPr/>
          </p:nvSpPr>
          <p:spPr bwMode="auto">
            <a:xfrm>
              <a:off x="2928" y="2496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Line 1083"/>
            <p:cNvSpPr>
              <a:spLocks noChangeShapeType="1"/>
            </p:cNvSpPr>
            <p:nvPr/>
          </p:nvSpPr>
          <p:spPr bwMode="auto">
            <a:xfrm>
              <a:off x="2784" y="2496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Line 1084"/>
            <p:cNvSpPr>
              <a:spLocks noChangeShapeType="1"/>
            </p:cNvSpPr>
            <p:nvPr/>
          </p:nvSpPr>
          <p:spPr bwMode="auto">
            <a:xfrm>
              <a:off x="3552" y="2736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Text Box 1085"/>
            <p:cNvSpPr txBox="1">
              <a:spLocks noChangeArrowheads="1"/>
            </p:cNvSpPr>
            <p:nvPr/>
          </p:nvSpPr>
          <p:spPr bwMode="auto">
            <a:xfrm>
              <a:off x="1592" y="273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O</a:t>
              </a:r>
              <a:endParaRPr lang="en-US" sz="1800"/>
            </a:p>
          </p:txBody>
        </p:sp>
        <p:sp>
          <p:nvSpPr>
            <p:cNvPr id="17470" name="Text Box 1086"/>
            <p:cNvSpPr txBox="1">
              <a:spLocks noChangeArrowheads="1"/>
            </p:cNvSpPr>
            <p:nvPr/>
          </p:nvSpPr>
          <p:spPr bwMode="auto">
            <a:xfrm>
              <a:off x="2520" y="273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O</a:t>
              </a:r>
              <a:endParaRPr lang="en-US" sz="1800"/>
            </a:p>
          </p:txBody>
        </p:sp>
        <p:sp>
          <p:nvSpPr>
            <p:cNvPr id="17471" name="Text Box 1087"/>
            <p:cNvSpPr txBox="1">
              <a:spLocks noChangeArrowheads="1"/>
            </p:cNvSpPr>
            <p:nvPr/>
          </p:nvSpPr>
          <p:spPr bwMode="auto">
            <a:xfrm>
              <a:off x="3440" y="2768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7472" name="Text Box 1088"/>
            <p:cNvSpPr txBox="1">
              <a:spLocks noChangeArrowheads="1"/>
            </p:cNvSpPr>
            <p:nvPr/>
          </p:nvSpPr>
          <p:spPr bwMode="auto">
            <a:xfrm>
              <a:off x="3440" y="2352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7473" name="Text Box 1089"/>
            <p:cNvSpPr txBox="1">
              <a:spLocks noChangeArrowheads="1"/>
            </p:cNvSpPr>
            <p:nvPr/>
          </p:nvSpPr>
          <p:spPr bwMode="auto">
            <a:xfrm>
              <a:off x="1424" y="2319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9900"/>
                  </a:solidFill>
                </a:rPr>
                <a:t>H</a:t>
              </a:r>
              <a:endParaRPr lang="en-US" sz="1600"/>
            </a:p>
          </p:txBody>
        </p:sp>
        <p:sp>
          <p:nvSpPr>
            <p:cNvPr id="17474" name="Text Box 1090"/>
            <p:cNvSpPr txBox="1">
              <a:spLocks noChangeArrowheads="1"/>
            </p:cNvSpPr>
            <p:nvPr/>
          </p:nvSpPr>
          <p:spPr bwMode="auto">
            <a:xfrm>
              <a:off x="2352" y="2304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H</a:t>
              </a:r>
              <a:endParaRPr lang="en-US" sz="1800"/>
            </a:p>
          </p:txBody>
        </p:sp>
        <p:sp>
          <p:nvSpPr>
            <p:cNvPr id="17475" name="Text Box 1091"/>
            <p:cNvSpPr txBox="1">
              <a:spLocks noChangeArrowheads="1"/>
            </p:cNvSpPr>
            <p:nvPr/>
          </p:nvSpPr>
          <p:spPr bwMode="auto">
            <a:xfrm>
              <a:off x="2672" y="2791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H</a:t>
              </a:r>
              <a:endParaRPr lang="en-US" sz="1600"/>
            </a:p>
          </p:txBody>
        </p:sp>
        <p:sp>
          <p:nvSpPr>
            <p:cNvPr id="17476" name="Text Box 1092"/>
            <p:cNvSpPr txBox="1">
              <a:spLocks noChangeArrowheads="1"/>
            </p:cNvSpPr>
            <p:nvPr/>
          </p:nvSpPr>
          <p:spPr bwMode="auto">
            <a:xfrm>
              <a:off x="2576" y="2320"/>
              <a:ext cx="3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HO</a:t>
              </a:r>
              <a:endParaRPr lang="en-US" sz="1600"/>
            </a:p>
          </p:txBody>
        </p:sp>
        <p:sp>
          <p:nvSpPr>
            <p:cNvPr id="17477" name="Text Box 1093"/>
            <p:cNvSpPr txBox="1">
              <a:spLocks noChangeArrowheads="1"/>
            </p:cNvSpPr>
            <p:nvPr/>
          </p:nvSpPr>
          <p:spPr bwMode="auto">
            <a:xfrm>
              <a:off x="2832" y="2304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CH</a:t>
              </a:r>
              <a:r>
                <a:rPr lang="en-US" sz="1800" baseline="-25000">
                  <a:solidFill>
                    <a:srgbClr val="FF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17478" name="Text Box 1094"/>
            <p:cNvSpPr txBox="1">
              <a:spLocks noChangeArrowheads="1"/>
            </p:cNvSpPr>
            <p:nvPr/>
          </p:nvSpPr>
          <p:spPr bwMode="auto">
            <a:xfrm>
              <a:off x="2824" y="2791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H</a:t>
              </a:r>
              <a:endParaRPr lang="en-US" sz="1600"/>
            </a:p>
          </p:txBody>
        </p:sp>
        <p:sp>
          <p:nvSpPr>
            <p:cNvPr id="17482" name="AutoShape 1098"/>
            <p:cNvSpPr>
              <a:spLocks noChangeArrowheads="1"/>
            </p:cNvSpPr>
            <p:nvPr/>
          </p:nvSpPr>
          <p:spPr bwMode="auto">
            <a:xfrm>
              <a:off x="4128" y="2784"/>
              <a:ext cx="528" cy="384"/>
            </a:xfrm>
            <a:prstGeom prst="pentag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3" name="Line 1099"/>
            <p:cNvSpPr>
              <a:spLocks noChangeShapeType="1"/>
            </p:cNvSpPr>
            <p:nvPr/>
          </p:nvSpPr>
          <p:spPr bwMode="auto">
            <a:xfrm>
              <a:off x="4056" y="33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84" name="Group 1100"/>
            <p:cNvGrpSpPr>
              <a:grpSpLocks/>
            </p:cNvGrpSpPr>
            <p:nvPr/>
          </p:nvGrpSpPr>
          <p:grpSpPr bwMode="auto">
            <a:xfrm>
              <a:off x="3808" y="2544"/>
              <a:ext cx="48" cy="48"/>
              <a:chOff x="2352" y="1680"/>
              <a:chExt cx="48" cy="48"/>
            </a:xfrm>
          </p:grpSpPr>
          <p:sp>
            <p:nvSpPr>
              <p:cNvPr id="17485" name="Line 1101"/>
              <p:cNvSpPr>
                <a:spLocks noChangeShapeType="1"/>
              </p:cNvSpPr>
              <p:nvPr/>
            </p:nvSpPr>
            <p:spPr bwMode="auto">
              <a:xfrm>
                <a:off x="2352" y="168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6" name="Line 1102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87" name="Line 1103"/>
            <p:cNvSpPr>
              <a:spLocks noChangeShapeType="1"/>
            </p:cNvSpPr>
            <p:nvPr/>
          </p:nvSpPr>
          <p:spPr bwMode="auto">
            <a:xfrm>
              <a:off x="3840" y="2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8" name="Text Box 1104"/>
            <p:cNvSpPr txBox="1">
              <a:spLocks noChangeArrowheads="1"/>
            </p:cNvSpPr>
            <p:nvPr/>
          </p:nvSpPr>
          <p:spPr bwMode="auto">
            <a:xfrm>
              <a:off x="3720" y="2352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17489" name="Text Box 1105"/>
            <p:cNvSpPr txBox="1">
              <a:spLocks noChangeArrowheads="1"/>
            </p:cNvSpPr>
            <p:nvPr/>
          </p:nvSpPr>
          <p:spPr bwMode="auto">
            <a:xfrm>
              <a:off x="3728" y="276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17490" name="Text Box 1106"/>
            <p:cNvSpPr txBox="1">
              <a:spLocks noChangeArrowheads="1"/>
            </p:cNvSpPr>
            <p:nvPr/>
          </p:nvSpPr>
          <p:spPr bwMode="auto">
            <a:xfrm>
              <a:off x="4288" y="2632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17491" name="Line 1107"/>
            <p:cNvSpPr>
              <a:spLocks noChangeShapeType="1"/>
            </p:cNvSpPr>
            <p:nvPr/>
          </p:nvSpPr>
          <p:spPr bwMode="auto">
            <a:xfrm>
              <a:off x="4128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2" name="Line 1108"/>
            <p:cNvSpPr>
              <a:spLocks noChangeShapeType="1"/>
            </p:cNvSpPr>
            <p:nvPr/>
          </p:nvSpPr>
          <p:spPr bwMode="auto">
            <a:xfrm>
              <a:off x="4224" y="30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3" name="Line 1109"/>
            <p:cNvSpPr>
              <a:spLocks noChangeShapeType="1"/>
            </p:cNvSpPr>
            <p:nvPr/>
          </p:nvSpPr>
          <p:spPr bwMode="auto">
            <a:xfrm>
              <a:off x="4552" y="30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4" name="Line 1110"/>
            <p:cNvSpPr>
              <a:spLocks noChangeShapeType="1"/>
            </p:cNvSpPr>
            <p:nvPr/>
          </p:nvSpPr>
          <p:spPr bwMode="auto">
            <a:xfrm>
              <a:off x="4656" y="27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5" name="Text Box 1111"/>
            <p:cNvSpPr txBox="1">
              <a:spLocks noChangeArrowheads="1"/>
            </p:cNvSpPr>
            <p:nvPr/>
          </p:nvSpPr>
          <p:spPr bwMode="auto">
            <a:xfrm>
              <a:off x="4608" y="2592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Adenine</a:t>
              </a:r>
            </a:p>
          </p:txBody>
        </p:sp>
        <p:sp>
          <p:nvSpPr>
            <p:cNvPr id="17496" name="Text Box 1112"/>
            <p:cNvSpPr txBox="1">
              <a:spLocks noChangeArrowheads="1"/>
            </p:cNvSpPr>
            <p:nvPr/>
          </p:nvSpPr>
          <p:spPr bwMode="auto">
            <a:xfrm>
              <a:off x="3808" y="320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O-P-O</a:t>
              </a:r>
            </a:p>
          </p:txBody>
        </p:sp>
        <p:grpSp>
          <p:nvGrpSpPr>
            <p:cNvPr id="17497" name="Group 1113"/>
            <p:cNvGrpSpPr>
              <a:grpSpLocks/>
            </p:cNvGrpSpPr>
            <p:nvPr/>
          </p:nvGrpSpPr>
          <p:grpSpPr bwMode="auto">
            <a:xfrm>
              <a:off x="4032" y="3216"/>
              <a:ext cx="48" cy="48"/>
              <a:chOff x="2352" y="1680"/>
              <a:chExt cx="48" cy="48"/>
            </a:xfrm>
          </p:grpSpPr>
          <p:sp>
            <p:nvSpPr>
              <p:cNvPr id="17498" name="Line 1114"/>
              <p:cNvSpPr>
                <a:spLocks noChangeShapeType="1"/>
              </p:cNvSpPr>
              <p:nvPr/>
            </p:nvSpPr>
            <p:spPr bwMode="auto">
              <a:xfrm>
                <a:off x="2352" y="168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9" name="Line 1115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00" name="Text Box 1116"/>
            <p:cNvSpPr txBox="1">
              <a:spLocks noChangeArrowheads="1"/>
            </p:cNvSpPr>
            <p:nvPr/>
          </p:nvSpPr>
          <p:spPr bwMode="auto">
            <a:xfrm>
              <a:off x="3944" y="3032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17501" name="Text Box 1117"/>
            <p:cNvSpPr txBox="1">
              <a:spLocks noChangeArrowheads="1"/>
            </p:cNvSpPr>
            <p:nvPr/>
          </p:nvSpPr>
          <p:spPr bwMode="auto">
            <a:xfrm>
              <a:off x="3952" y="342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OH</a:t>
              </a:r>
            </a:p>
          </p:txBody>
        </p:sp>
        <p:sp>
          <p:nvSpPr>
            <p:cNvPr id="17502" name="Text Box 1118"/>
            <p:cNvSpPr txBox="1">
              <a:spLocks noChangeArrowheads="1"/>
            </p:cNvSpPr>
            <p:nvPr/>
          </p:nvSpPr>
          <p:spPr bwMode="auto">
            <a:xfrm>
              <a:off x="4440" y="3200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OH</a:t>
              </a:r>
            </a:p>
          </p:txBody>
        </p:sp>
        <p:sp>
          <p:nvSpPr>
            <p:cNvPr id="17503" name="Text Box 1119"/>
            <p:cNvSpPr txBox="1">
              <a:spLocks noChangeArrowheads="1"/>
            </p:cNvSpPr>
            <p:nvPr/>
          </p:nvSpPr>
          <p:spPr bwMode="auto">
            <a:xfrm>
              <a:off x="4560" y="3020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H</a:t>
              </a:r>
            </a:p>
          </p:txBody>
        </p:sp>
        <p:sp>
          <p:nvSpPr>
            <p:cNvPr id="17504" name="Line 1120"/>
            <p:cNvSpPr>
              <a:spLocks noChangeShapeType="1"/>
            </p:cNvSpPr>
            <p:nvPr/>
          </p:nvSpPr>
          <p:spPr bwMode="auto">
            <a:xfrm>
              <a:off x="3792" y="32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06" name="Text Box 1122"/>
          <p:cNvSpPr txBox="1">
            <a:spLocks noChangeArrowheads="1"/>
          </p:cNvSpPr>
          <p:nvPr/>
        </p:nvSpPr>
        <p:spPr bwMode="auto">
          <a:xfrm>
            <a:off x="2743200" y="5181600"/>
            <a:ext cx="183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Coenzyme A</a:t>
            </a:r>
          </a:p>
        </p:txBody>
      </p:sp>
      <p:sp>
        <p:nvSpPr>
          <p:cNvPr id="17507" name="Text Box 1123"/>
          <p:cNvSpPr txBox="1">
            <a:spLocks noChangeArrowheads="1"/>
          </p:cNvSpPr>
          <p:nvPr/>
        </p:nvSpPr>
        <p:spPr bwMode="auto">
          <a:xfrm>
            <a:off x="2974975" y="176539"/>
            <a:ext cx="28892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Acyl Carrier Protein</a:t>
            </a:r>
          </a:p>
        </p:txBody>
      </p:sp>
      <p:grpSp>
        <p:nvGrpSpPr>
          <p:cNvPr id="17511" name="Group 1127"/>
          <p:cNvGrpSpPr>
            <a:grpSpLocks/>
          </p:cNvGrpSpPr>
          <p:nvPr/>
        </p:nvGrpSpPr>
        <p:grpSpPr bwMode="auto">
          <a:xfrm>
            <a:off x="838200" y="1371600"/>
            <a:ext cx="7772400" cy="1109663"/>
            <a:chOff x="528" y="864"/>
            <a:chExt cx="4896" cy="699"/>
          </a:xfrm>
        </p:grpSpPr>
        <p:sp>
          <p:nvSpPr>
            <p:cNvPr id="17509" name="Oval 1125"/>
            <p:cNvSpPr>
              <a:spLocks noChangeArrowheads="1"/>
            </p:cNvSpPr>
            <p:nvPr/>
          </p:nvSpPr>
          <p:spPr bwMode="auto">
            <a:xfrm>
              <a:off x="4320" y="912"/>
              <a:ext cx="1104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0" name="Group 1126"/>
            <p:cNvGrpSpPr>
              <a:grpSpLocks/>
            </p:cNvGrpSpPr>
            <p:nvPr/>
          </p:nvGrpSpPr>
          <p:grpSpPr bwMode="auto">
            <a:xfrm>
              <a:off x="528" y="864"/>
              <a:ext cx="4591" cy="699"/>
              <a:chOff x="528" y="864"/>
              <a:chExt cx="4591" cy="699"/>
            </a:xfrm>
          </p:grpSpPr>
          <p:sp>
            <p:nvSpPr>
              <p:cNvPr id="17411" name="Text Box 1027"/>
              <p:cNvSpPr txBox="1">
                <a:spLocks noChangeArrowheads="1"/>
              </p:cNvSpPr>
              <p:nvPr/>
            </p:nvSpPr>
            <p:spPr bwMode="auto">
              <a:xfrm>
                <a:off x="528" y="1104"/>
                <a:ext cx="38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9900"/>
                    </a:solidFill>
                  </a:rPr>
                  <a:t>HS-CH</a:t>
                </a:r>
                <a:r>
                  <a:rPr lang="en-US" sz="1800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800">
                    <a:solidFill>
                      <a:srgbClr val="009900"/>
                    </a:solidFill>
                  </a:rPr>
                  <a:t>-CH</a:t>
                </a:r>
                <a:r>
                  <a:rPr lang="en-US" sz="1800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800">
                    <a:solidFill>
                      <a:srgbClr val="009900"/>
                    </a:solidFill>
                  </a:rPr>
                  <a:t>-N</a:t>
                </a:r>
                <a:r>
                  <a:rPr lang="en-US" sz="1800"/>
                  <a:t>-</a:t>
                </a:r>
                <a:r>
                  <a:rPr lang="en-US" sz="1800">
                    <a:solidFill>
                      <a:srgbClr val="FF0000"/>
                    </a:solidFill>
                  </a:rPr>
                  <a:t>C-CH</a:t>
                </a:r>
                <a:r>
                  <a:rPr lang="en-US" sz="1800" baseline="-25000">
                    <a:solidFill>
                      <a:srgbClr val="FF0000"/>
                    </a:solidFill>
                  </a:rPr>
                  <a:t>2</a:t>
                </a:r>
                <a:r>
                  <a:rPr lang="en-US" sz="1800">
                    <a:solidFill>
                      <a:srgbClr val="FF0000"/>
                    </a:solidFill>
                  </a:rPr>
                  <a:t>-CH</a:t>
                </a:r>
                <a:r>
                  <a:rPr lang="en-US" sz="1800" baseline="-25000">
                    <a:solidFill>
                      <a:srgbClr val="FF0000"/>
                    </a:solidFill>
                  </a:rPr>
                  <a:t>2</a:t>
                </a:r>
                <a:r>
                  <a:rPr lang="en-US" sz="1800">
                    <a:solidFill>
                      <a:srgbClr val="FF0000"/>
                    </a:solidFill>
                  </a:rPr>
                  <a:t>-N-C-C-C-CH</a:t>
                </a:r>
                <a:r>
                  <a:rPr lang="en-US" sz="1800" baseline="-25000">
                    <a:solidFill>
                      <a:srgbClr val="FF0000"/>
                    </a:solidFill>
                  </a:rPr>
                  <a:t>2</a:t>
                </a:r>
                <a:r>
                  <a:rPr lang="en-US" sz="1800">
                    <a:solidFill>
                      <a:srgbClr val="FF0000"/>
                    </a:solidFill>
                  </a:rPr>
                  <a:t>-O-P-</a:t>
                </a:r>
                <a:r>
                  <a:rPr lang="en-US" sz="1800"/>
                  <a:t>O-CH</a:t>
                </a:r>
                <a:r>
                  <a:rPr lang="en-US" sz="1800" baseline="-25000"/>
                  <a:t>2</a:t>
                </a:r>
                <a:r>
                  <a:rPr lang="en-US" sz="1800"/>
                  <a:t>-Ser-</a:t>
                </a:r>
              </a:p>
            </p:txBody>
          </p:sp>
          <p:grpSp>
            <p:nvGrpSpPr>
              <p:cNvPr id="17414" name="Group 1030"/>
              <p:cNvGrpSpPr>
                <a:grpSpLocks/>
              </p:cNvGrpSpPr>
              <p:nvPr/>
            </p:nvGrpSpPr>
            <p:grpSpPr bwMode="auto">
              <a:xfrm>
                <a:off x="1632" y="1296"/>
                <a:ext cx="48" cy="48"/>
                <a:chOff x="2352" y="1680"/>
                <a:chExt cx="48" cy="48"/>
              </a:xfrm>
            </p:grpSpPr>
            <p:sp>
              <p:nvSpPr>
                <p:cNvPr id="17412" name="Line 1028"/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3" name="Line 1029"/>
                <p:cNvSpPr>
                  <a:spLocks noChangeShapeType="1"/>
                </p:cNvSpPr>
                <p:nvPr/>
              </p:nvSpPr>
              <p:spPr bwMode="auto">
                <a:xfrm>
                  <a:off x="2400" y="168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16" name="Group 1032"/>
              <p:cNvGrpSpPr>
                <a:grpSpLocks/>
              </p:cNvGrpSpPr>
              <p:nvPr/>
            </p:nvGrpSpPr>
            <p:grpSpPr bwMode="auto">
              <a:xfrm>
                <a:off x="2552" y="1296"/>
                <a:ext cx="48" cy="48"/>
                <a:chOff x="2352" y="1680"/>
                <a:chExt cx="48" cy="48"/>
              </a:xfrm>
            </p:grpSpPr>
            <p:sp>
              <p:nvSpPr>
                <p:cNvPr id="17417" name="Line 1033"/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8" name="Line 1034"/>
                <p:cNvSpPr>
                  <a:spLocks noChangeShapeType="1"/>
                </p:cNvSpPr>
                <p:nvPr/>
              </p:nvSpPr>
              <p:spPr bwMode="auto">
                <a:xfrm>
                  <a:off x="2400" y="168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19" name="Group 1035"/>
              <p:cNvGrpSpPr>
                <a:grpSpLocks/>
              </p:cNvGrpSpPr>
              <p:nvPr/>
            </p:nvGrpSpPr>
            <p:grpSpPr bwMode="auto">
              <a:xfrm>
                <a:off x="3472" y="1104"/>
                <a:ext cx="48" cy="48"/>
                <a:chOff x="2352" y="1680"/>
                <a:chExt cx="48" cy="48"/>
              </a:xfrm>
            </p:grpSpPr>
            <p:sp>
              <p:nvSpPr>
                <p:cNvPr id="17420" name="Line 1036"/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1" name="Line 1037"/>
                <p:cNvSpPr>
                  <a:spLocks noChangeShapeType="1"/>
                </p:cNvSpPr>
                <p:nvPr/>
              </p:nvSpPr>
              <p:spPr bwMode="auto">
                <a:xfrm>
                  <a:off x="2400" y="168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25" name="Line 1041"/>
              <p:cNvSpPr>
                <a:spLocks noChangeShapeType="1"/>
              </p:cNvSpPr>
              <p:nvPr/>
            </p:nvSpPr>
            <p:spPr bwMode="auto">
              <a:xfrm>
                <a:off x="2880" y="129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Line 1042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Line 1043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Line 1044"/>
              <p:cNvSpPr>
                <a:spLocks noChangeShapeType="1"/>
              </p:cNvSpPr>
              <p:nvPr/>
            </p:nvSpPr>
            <p:spPr bwMode="auto">
              <a:xfrm>
                <a:off x="2424" y="106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Line 1045"/>
              <p:cNvSpPr>
                <a:spLocks noChangeShapeType="1"/>
              </p:cNvSpPr>
              <p:nvPr/>
            </p:nvSpPr>
            <p:spPr bwMode="auto">
              <a:xfrm>
                <a:off x="2880" y="105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Line 1046"/>
              <p:cNvSpPr>
                <a:spLocks noChangeShapeType="1"/>
              </p:cNvSpPr>
              <p:nvPr/>
            </p:nvSpPr>
            <p:spPr bwMode="auto">
              <a:xfrm>
                <a:off x="2736" y="105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Line 1047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Text Box 1048"/>
              <p:cNvSpPr txBox="1">
                <a:spLocks noChangeArrowheads="1"/>
              </p:cNvSpPr>
              <p:nvPr/>
            </p:nvSpPr>
            <p:spPr bwMode="auto">
              <a:xfrm>
                <a:off x="1544" y="1296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O</a:t>
                </a:r>
                <a:endParaRPr lang="en-US" sz="1800"/>
              </a:p>
            </p:txBody>
          </p:sp>
          <p:sp>
            <p:nvSpPr>
              <p:cNvPr id="17433" name="Text Box 1049"/>
              <p:cNvSpPr txBox="1">
                <a:spLocks noChangeArrowheads="1"/>
              </p:cNvSpPr>
              <p:nvPr/>
            </p:nvSpPr>
            <p:spPr bwMode="auto">
              <a:xfrm>
                <a:off x="2472" y="1296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O</a:t>
                </a:r>
                <a:endParaRPr lang="en-US" sz="1800"/>
              </a:p>
            </p:txBody>
          </p:sp>
          <p:sp>
            <p:nvSpPr>
              <p:cNvPr id="17434" name="Text Box 1050"/>
              <p:cNvSpPr txBox="1">
                <a:spLocks noChangeArrowheads="1"/>
              </p:cNvSpPr>
              <p:nvPr/>
            </p:nvSpPr>
            <p:spPr bwMode="auto">
              <a:xfrm>
                <a:off x="3392" y="1328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O</a:t>
                </a:r>
              </a:p>
            </p:txBody>
          </p:sp>
          <p:sp>
            <p:nvSpPr>
              <p:cNvPr id="17435" name="Text Box 1051"/>
              <p:cNvSpPr txBox="1">
                <a:spLocks noChangeArrowheads="1"/>
              </p:cNvSpPr>
              <p:nvPr/>
            </p:nvSpPr>
            <p:spPr bwMode="auto">
              <a:xfrm>
                <a:off x="3392" y="912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O</a:t>
                </a:r>
              </a:p>
            </p:txBody>
          </p:sp>
          <p:sp>
            <p:nvSpPr>
              <p:cNvPr id="17436" name="Text Box 1052"/>
              <p:cNvSpPr txBox="1">
                <a:spLocks noChangeArrowheads="1"/>
              </p:cNvSpPr>
              <p:nvPr/>
            </p:nvSpPr>
            <p:spPr bwMode="auto">
              <a:xfrm>
                <a:off x="1376" y="879"/>
                <a:ext cx="2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9900"/>
                    </a:solidFill>
                  </a:rPr>
                  <a:t>H</a:t>
                </a:r>
                <a:endParaRPr lang="en-US" sz="1600"/>
              </a:p>
            </p:txBody>
          </p:sp>
          <p:sp>
            <p:nvSpPr>
              <p:cNvPr id="17437" name="Text Box 1053"/>
              <p:cNvSpPr txBox="1">
                <a:spLocks noChangeArrowheads="1"/>
              </p:cNvSpPr>
              <p:nvPr/>
            </p:nvSpPr>
            <p:spPr bwMode="auto">
              <a:xfrm>
                <a:off x="2304" y="864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H</a:t>
                </a:r>
                <a:endParaRPr lang="en-US" sz="1800"/>
              </a:p>
            </p:txBody>
          </p:sp>
          <p:sp>
            <p:nvSpPr>
              <p:cNvPr id="17438" name="Text Box 1054"/>
              <p:cNvSpPr txBox="1">
                <a:spLocks noChangeArrowheads="1"/>
              </p:cNvSpPr>
              <p:nvPr/>
            </p:nvSpPr>
            <p:spPr bwMode="auto">
              <a:xfrm>
                <a:off x="2624" y="1351"/>
                <a:ext cx="2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</a:rPr>
                  <a:t>H</a:t>
                </a:r>
                <a:endParaRPr lang="en-US" sz="1600"/>
              </a:p>
            </p:txBody>
          </p:sp>
          <p:sp>
            <p:nvSpPr>
              <p:cNvPr id="17439" name="Text Box 1055"/>
              <p:cNvSpPr txBox="1">
                <a:spLocks noChangeArrowheads="1"/>
              </p:cNvSpPr>
              <p:nvPr/>
            </p:nvSpPr>
            <p:spPr bwMode="auto">
              <a:xfrm>
                <a:off x="2528" y="880"/>
                <a:ext cx="3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</a:rPr>
                  <a:t>HO</a:t>
                </a:r>
                <a:endParaRPr lang="en-US" sz="1600"/>
              </a:p>
            </p:txBody>
          </p:sp>
          <p:sp>
            <p:nvSpPr>
              <p:cNvPr id="17440" name="Text Box 1056"/>
              <p:cNvSpPr txBox="1">
                <a:spLocks noChangeArrowheads="1"/>
              </p:cNvSpPr>
              <p:nvPr/>
            </p:nvSpPr>
            <p:spPr bwMode="auto">
              <a:xfrm>
                <a:off x="2784" y="864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CH</a:t>
                </a:r>
                <a:r>
                  <a:rPr lang="en-US" sz="1800" baseline="-25000">
                    <a:solidFill>
                      <a:srgbClr val="FF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17441" name="Text Box 1057"/>
              <p:cNvSpPr txBox="1">
                <a:spLocks noChangeArrowheads="1"/>
              </p:cNvSpPr>
              <p:nvPr/>
            </p:nvSpPr>
            <p:spPr bwMode="auto">
              <a:xfrm>
                <a:off x="2776" y="1351"/>
                <a:ext cx="2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</a:rPr>
                  <a:t>H</a:t>
                </a:r>
                <a:endParaRPr lang="en-US" sz="1600"/>
              </a:p>
            </p:txBody>
          </p:sp>
          <p:sp>
            <p:nvSpPr>
              <p:cNvPr id="17444" name="Text Box 1060"/>
              <p:cNvSpPr txBox="1">
                <a:spLocks noChangeArrowheads="1"/>
              </p:cNvSpPr>
              <p:nvPr/>
            </p:nvSpPr>
            <p:spPr bwMode="auto">
              <a:xfrm>
                <a:off x="4608" y="1056"/>
                <a:ext cx="5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ACP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62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autoUpdateAnimBg="0"/>
      <p:bldP spid="17448" grpId="0" autoUpdateAnimBg="0"/>
      <p:bldP spid="17449" grpId="0" autoUpdateAnimBg="0"/>
      <p:bldP spid="1750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610600" cy="5791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ACP</a:t>
            </a:r>
            <a:r>
              <a:rPr lang="en-US" sz="5400" dirty="0" smtClean="0"/>
              <a:t>  is a </a:t>
            </a:r>
            <a:r>
              <a:rPr lang="en-US" sz="5400" b="1" dirty="0" smtClean="0">
                <a:solidFill>
                  <a:srgbClr val="C00000"/>
                </a:solidFill>
              </a:rPr>
              <a:t>Conjugated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Protein </a:t>
            </a:r>
            <a:r>
              <a:rPr lang="en-US" sz="5400" b="1" dirty="0" smtClean="0"/>
              <a:t>component of FAS complex.</a:t>
            </a:r>
          </a:p>
          <a:p>
            <a:pPr marL="0" indent="0">
              <a:buNone/>
            </a:pPr>
            <a:endParaRPr lang="en-US" sz="5400" b="1" dirty="0" smtClean="0"/>
          </a:p>
          <a:p>
            <a:r>
              <a:rPr lang="en-US" sz="5400" dirty="0" smtClean="0"/>
              <a:t>ACP is a part of </a:t>
            </a:r>
            <a:r>
              <a:rPr lang="en-US" sz="5400" b="1" dirty="0" smtClean="0"/>
              <a:t>Reduction unit </a:t>
            </a:r>
            <a:r>
              <a:rPr lang="en-US" sz="5400" dirty="0" smtClean="0"/>
              <a:t>of </a:t>
            </a:r>
            <a:r>
              <a:rPr lang="en-US" sz="5400" b="1" dirty="0" smtClean="0"/>
              <a:t>FAS complex.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162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96400" cy="5257800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4- Phospho Pantethene </a:t>
            </a:r>
            <a:r>
              <a:rPr lang="en-US" sz="4800" dirty="0" smtClean="0"/>
              <a:t> serves as a </a:t>
            </a:r>
            <a:r>
              <a:rPr lang="en-US" sz="4800" b="1" dirty="0" smtClean="0"/>
              <a:t>prosthetic group of ACP.</a:t>
            </a:r>
          </a:p>
          <a:p>
            <a:pPr>
              <a:buNone/>
            </a:pPr>
            <a:endParaRPr lang="en-US" sz="4800" dirty="0" smtClean="0"/>
          </a:p>
          <a:p>
            <a:r>
              <a:rPr lang="en-US" sz="4800" b="1" dirty="0" smtClean="0">
                <a:solidFill>
                  <a:srgbClr val="FF0000"/>
                </a:solidFill>
              </a:rPr>
              <a:t>4-Phospho Pantethene </a:t>
            </a:r>
            <a:r>
              <a:rPr lang="en-US" sz="4800" dirty="0" smtClean="0"/>
              <a:t>is a </a:t>
            </a:r>
            <a:r>
              <a:rPr lang="en-US" sz="4800" b="1" dirty="0" smtClean="0"/>
              <a:t>derivative of  </a:t>
            </a:r>
            <a:r>
              <a:rPr lang="en-US" sz="4800" b="1" dirty="0" smtClean="0">
                <a:solidFill>
                  <a:srgbClr val="0070C0"/>
                </a:solidFill>
              </a:rPr>
              <a:t>Vitamin </a:t>
            </a:r>
            <a:r>
              <a:rPr lang="en-US" sz="4800" b="1" dirty="0">
                <a:solidFill>
                  <a:srgbClr val="0070C0"/>
                </a:solidFill>
              </a:rPr>
              <a:t>B 5-Pantothenic </a:t>
            </a:r>
            <a:r>
              <a:rPr lang="en-US" sz="4800" b="1" dirty="0" smtClean="0">
                <a:solidFill>
                  <a:srgbClr val="0070C0"/>
                </a:solidFill>
              </a:rPr>
              <a:t>acid.</a:t>
            </a:r>
            <a:endParaRPr lang="en-US" sz="4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70C0"/>
                </a:solidFill>
              </a:rPr>
              <a:t>  </a:t>
            </a:r>
            <a:endParaRPr lang="en-US" sz="4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36575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3200" dirty="0" smtClean="0"/>
              <a:t> </a:t>
            </a:r>
          </a:p>
          <a:p>
            <a:r>
              <a:rPr lang="en-US" sz="5400" b="1" dirty="0" smtClean="0"/>
              <a:t>4 Phosphopantetheine</a:t>
            </a:r>
            <a:r>
              <a:rPr lang="en-US" sz="5400" dirty="0" smtClean="0"/>
              <a:t> (Pant) is covalently linked to </a:t>
            </a:r>
            <a:r>
              <a:rPr lang="en-US" sz="5400" b="1" dirty="0" smtClean="0"/>
              <a:t>Serine hydroxyl </a:t>
            </a:r>
            <a:r>
              <a:rPr lang="en-US" sz="5400" dirty="0" smtClean="0"/>
              <a:t>of</a:t>
            </a:r>
            <a:r>
              <a:rPr lang="en-US" sz="5400" b="1" dirty="0" smtClean="0"/>
              <a:t> </a:t>
            </a:r>
            <a:r>
              <a:rPr lang="en-US" sz="5400" dirty="0" smtClean="0"/>
              <a:t>Protein domain of ACP via a </a:t>
            </a:r>
            <a:r>
              <a:rPr lang="en-US" sz="5400" b="1" dirty="0" smtClean="0">
                <a:solidFill>
                  <a:srgbClr val="C00000"/>
                </a:solidFill>
              </a:rPr>
              <a:t>phosphate ester linkage .</a:t>
            </a:r>
          </a:p>
          <a:p>
            <a:pPr>
              <a:buNone/>
            </a:pP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4569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638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ACP has </a:t>
            </a:r>
            <a:r>
              <a:rPr lang="en-US" sz="4400" b="1" dirty="0" smtClean="0"/>
              <a:t>–SH group (Thiol) </a:t>
            </a:r>
            <a:r>
              <a:rPr lang="en-US" sz="4400" dirty="0" smtClean="0"/>
              <a:t>as </a:t>
            </a:r>
            <a:r>
              <a:rPr lang="en-US" sz="4400" b="1" dirty="0" smtClean="0">
                <a:solidFill>
                  <a:srgbClr val="C00000"/>
                </a:solidFill>
              </a:rPr>
              <a:t>functional group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-</a:t>
            </a:r>
            <a:r>
              <a:rPr lang="en-US" sz="4400" b="1" dirty="0" smtClean="0"/>
              <a:t>SH group of ACP </a:t>
            </a:r>
            <a:r>
              <a:rPr lang="en-US" sz="4400" dirty="0" smtClean="0"/>
              <a:t>is </a:t>
            </a:r>
            <a:r>
              <a:rPr lang="en-US" sz="4400" b="1" dirty="0" smtClean="0">
                <a:solidFill>
                  <a:srgbClr val="C00000"/>
                </a:solidFill>
              </a:rPr>
              <a:t>an acceptor of Acetyl-CoA and Malonyl-CoA </a:t>
            </a:r>
            <a:r>
              <a:rPr lang="en-US" sz="4400" dirty="0" smtClean="0"/>
              <a:t>during De novo biosynthesis of a Fatty acids.</a:t>
            </a:r>
          </a:p>
        </p:txBody>
      </p:sp>
    </p:spTree>
    <p:extLst>
      <p:ext uri="{BB962C8B-B14F-4D97-AF65-F5344CB8AC3E}">
        <p14:creationId xmlns:p14="http://schemas.microsoft.com/office/powerpoint/2010/main" val="15039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Role of ACP In FAS Complex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699000"/>
          </a:xfrm>
        </p:spPr>
        <p:txBody>
          <a:bodyPr>
            <a:normAutofit/>
          </a:bodyPr>
          <a:lstStyle/>
          <a:p>
            <a:r>
              <a:rPr lang="en-US" sz="4400" dirty="0"/>
              <a:t>During </a:t>
            </a:r>
            <a:r>
              <a:rPr lang="en-US" sz="4400" b="1" dirty="0"/>
              <a:t>De novo biosynthesis of fatty acids.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b="1" dirty="0" smtClean="0"/>
              <a:t>Acyl Carrier Protein </a:t>
            </a:r>
            <a:r>
              <a:rPr lang="en-US" sz="4400" dirty="0" smtClean="0"/>
              <a:t>(ACP) of FAS complex is a </a:t>
            </a:r>
            <a:r>
              <a:rPr lang="en-US" sz="4400" b="1" dirty="0" smtClean="0">
                <a:solidFill>
                  <a:srgbClr val="C00000"/>
                </a:solidFill>
              </a:rPr>
              <a:t>carrier of growing Acyl chain </a:t>
            </a:r>
          </a:p>
        </p:txBody>
      </p:sp>
    </p:spTree>
    <p:extLst>
      <p:ext uri="{BB962C8B-B14F-4D97-AF65-F5344CB8AC3E}">
        <p14:creationId xmlns:p14="http://schemas.microsoft.com/office/powerpoint/2010/main" val="39713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410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At </a:t>
            </a:r>
            <a:r>
              <a:rPr lang="en-US" sz="5400" b="1" dirty="0" smtClean="0">
                <a:solidFill>
                  <a:srgbClr val="7030A0"/>
                </a:solidFill>
              </a:rPr>
              <a:t>end of Denovo Fatty acid biosynthesis</a:t>
            </a:r>
          </a:p>
          <a:p>
            <a:pPr marL="0" indent="0">
              <a:buNone/>
            </a:pPr>
            <a:endParaRPr lang="en-US" sz="5400" b="1" dirty="0" smtClean="0">
              <a:solidFill>
                <a:srgbClr val="7030A0"/>
              </a:solidFill>
            </a:endParaRPr>
          </a:p>
          <a:p>
            <a:r>
              <a:rPr lang="en-US" sz="5400" b="1" dirty="0" smtClean="0"/>
              <a:t>Complete chain </a:t>
            </a:r>
            <a:r>
              <a:rPr lang="en-US" sz="5400" dirty="0" smtClean="0"/>
              <a:t>of </a:t>
            </a:r>
            <a:r>
              <a:rPr lang="en-US" sz="5400" b="1" dirty="0" smtClean="0"/>
              <a:t>Fatty acid </a:t>
            </a:r>
            <a:r>
              <a:rPr lang="en-US" sz="5400" dirty="0" smtClean="0"/>
              <a:t>is </a:t>
            </a:r>
            <a:r>
              <a:rPr lang="en-US" sz="5400" b="1" dirty="0" smtClean="0">
                <a:solidFill>
                  <a:srgbClr val="C00000"/>
                </a:solidFill>
              </a:rPr>
              <a:t>linked to ACP</a:t>
            </a:r>
            <a:r>
              <a:rPr lang="en-US" sz="5400" dirty="0" smtClean="0"/>
              <a:t> of FAS complex.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210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59436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Long flexible arm</a:t>
            </a:r>
            <a:r>
              <a:rPr lang="en-US" sz="6000" dirty="0" smtClean="0"/>
              <a:t> of Phosphopantetheine </a:t>
            </a:r>
            <a:r>
              <a:rPr lang="en-US" sz="6000" b="1" dirty="0" smtClean="0"/>
              <a:t>helps its Thiol </a:t>
            </a:r>
          </a:p>
          <a:p>
            <a:r>
              <a:rPr lang="en-US" sz="6000" b="1" dirty="0"/>
              <a:t>T</a:t>
            </a:r>
            <a:r>
              <a:rPr lang="en-US" sz="6000" b="1" dirty="0" smtClean="0"/>
              <a:t>o move from one active site to another within FAS complex. </a:t>
            </a:r>
            <a:endParaRPr lang="en-PH" sz="6000" b="1" dirty="0" smtClean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170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54379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6" name="Object 2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3999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Bitmap Image" r:id="rId5" imgW="7733333" imgH="1733333" progId="PBrush">
                  <p:embed/>
                </p:oleObj>
              </mc:Choice>
              <mc:Fallback>
                <p:oleObj name="Bitmap Image" r:id="rId5" imgW="7733333" imgH="1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196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3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FAS Complex Is Coded </a:t>
            </a:r>
            <a:br>
              <a:rPr lang="en-US" sz="6000" b="1" dirty="0" smtClean="0"/>
            </a:br>
            <a:r>
              <a:rPr lang="en-US" sz="6000" b="1" dirty="0" smtClean="0"/>
              <a:t>By Single Gene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39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228600"/>
            <a:ext cx="776816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2"/>
                </a:solidFill>
              </a:rPr>
              <a:t>Conditions Favoring Lipogenesis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29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en-US" sz="5400" b="1" dirty="0" smtClean="0"/>
              <a:t>Excess </a:t>
            </a:r>
            <a:r>
              <a:rPr lang="en-US" sz="5400" b="1" dirty="0"/>
              <a:t>o</a:t>
            </a:r>
            <a:r>
              <a:rPr lang="en-US" sz="5400" b="1" dirty="0" smtClean="0"/>
              <a:t>f Free Glucose </a:t>
            </a:r>
            <a:r>
              <a:rPr lang="en-US" sz="5400" dirty="0" smtClean="0"/>
              <a:t>after heavy Carbohydrate meals.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en-US" sz="5400" dirty="0" smtClean="0"/>
              <a:t> </a:t>
            </a:r>
            <a:r>
              <a:rPr lang="en-US" sz="5400" b="1" dirty="0" smtClean="0"/>
              <a:t>Insulin</a:t>
            </a:r>
            <a:r>
              <a:rPr lang="en-US" sz="5400" dirty="0" smtClean="0"/>
              <a:t> promotes Lipogenesis</a:t>
            </a:r>
          </a:p>
        </p:txBody>
      </p:sp>
    </p:spTree>
    <p:extLst>
      <p:ext uri="{BB962C8B-B14F-4D97-AF65-F5344CB8AC3E}">
        <p14:creationId xmlns:p14="http://schemas.microsoft.com/office/powerpoint/2010/main" val="5642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Advantage Of Multi Enzyme Subunits</a:t>
            </a:r>
            <a:br>
              <a:rPr lang="en-US" b="1" dirty="0" smtClean="0"/>
            </a:br>
            <a:r>
              <a:rPr lang="en-US" b="1" dirty="0" smtClean="0"/>
              <a:t>To Achieve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9177"/>
            <a:ext cx="89154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/>
              <a:t>An effect of compartmentalization of </a:t>
            </a:r>
            <a:r>
              <a:rPr lang="en-US" sz="3600" dirty="0" smtClean="0"/>
              <a:t>process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Good coordination and Communication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Speed of reactions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Quality product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402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Location Of FAS Complex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68880"/>
            <a:ext cx="8229600" cy="43891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Cytosol</a:t>
            </a:r>
          </a:p>
          <a:p>
            <a:pPr algn="ctr"/>
            <a:r>
              <a:rPr lang="en-US" sz="6000" b="1" dirty="0" smtClean="0"/>
              <a:t>Extra mitochondrial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64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Hormones  Regulating </a:t>
            </a:r>
            <a:br>
              <a:rPr lang="en-US" b="1" dirty="0" smtClean="0"/>
            </a:br>
            <a:r>
              <a:rPr lang="en-US" b="1" dirty="0" smtClean="0"/>
              <a:t>FAS Complex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438912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Insulin</a:t>
            </a:r>
            <a:r>
              <a:rPr lang="en-US" sz="4400" dirty="0" smtClean="0"/>
              <a:t>- Stimulates FAS Complex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b="1" dirty="0" smtClean="0"/>
              <a:t>Glucagon</a:t>
            </a:r>
            <a:r>
              <a:rPr lang="en-US" sz="4400" dirty="0" smtClean="0"/>
              <a:t>-Inhibits FAS Complex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59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Functional Parts Of FAS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6248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FAS complex </a:t>
            </a:r>
            <a:r>
              <a:rPr lang="en-US" sz="4400" dirty="0" smtClean="0"/>
              <a:t>being </a:t>
            </a:r>
            <a:r>
              <a:rPr lang="en-US" sz="4400" b="1" dirty="0" smtClean="0">
                <a:solidFill>
                  <a:srgbClr val="0070C0"/>
                </a:solidFill>
              </a:rPr>
              <a:t>dimer</a:t>
            </a:r>
            <a:r>
              <a:rPr lang="en-US" sz="4400" dirty="0" smtClean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has two functional Units.</a:t>
            </a:r>
          </a:p>
          <a:p>
            <a:pPr lvl="1"/>
            <a:r>
              <a:rPr lang="en-US" sz="4000" dirty="0"/>
              <a:t>-</a:t>
            </a:r>
            <a:r>
              <a:rPr lang="en-US" sz="4000" b="1" dirty="0" smtClean="0"/>
              <a:t>SH (Thiol) group of Cysteine </a:t>
            </a:r>
            <a:r>
              <a:rPr lang="en-US" sz="4000" dirty="0" smtClean="0"/>
              <a:t>of</a:t>
            </a:r>
            <a:r>
              <a:rPr lang="en-US" sz="4000" b="1" dirty="0" smtClean="0"/>
              <a:t> </a:t>
            </a:r>
            <a:r>
              <a:rPr lang="en-US" sz="4000" dirty="0" smtClean="0"/>
              <a:t>condensation Enzyme  </a:t>
            </a:r>
            <a:r>
              <a:rPr lang="el-GR" sz="4000" b="1" dirty="0" smtClean="0">
                <a:solidFill>
                  <a:srgbClr val="C00000"/>
                </a:solidFill>
              </a:rPr>
              <a:t>β</a:t>
            </a:r>
            <a:r>
              <a:rPr lang="en-US" sz="4000" b="1" dirty="0" smtClean="0">
                <a:solidFill>
                  <a:srgbClr val="C00000"/>
                </a:solidFill>
              </a:rPr>
              <a:t> Keto Acyl Synthase.</a:t>
            </a:r>
          </a:p>
          <a:p>
            <a:pPr lvl="1">
              <a:buNone/>
            </a:pPr>
            <a:endParaRPr lang="en-US" sz="4000" dirty="0" smtClean="0"/>
          </a:p>
          <a:p>
            <a:pPr lvl="1"/>
            <a:r>
              <a:rPr lang="en-US" sz="4000" dirty="0" smtClean="0"/>
              <a:t>-</a:t>
            </a:r>
            <a:r>
              <a:rPr lang="en-US" sz="4000" b="1" dirty="0" smtClean="0">
                <a:solidFill>
                  <a:srgbClr val="C00000"/>
                </a:solidFill>
              </a:rPr>
              <a:t>SH (Thiol) group of </a:t>
            </a:r>
            <a:r>
              <a:rPr lang="en-US" sz="4000" b="1" dirty="0" smtClean="0"/>
              <a:t>4 Phospho Pantethene of ACP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92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Placeholder 6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040188" cy="639763"/>
          </a:xfrm>
        </p:spPr>
        <p:txBody>
          <a:bodyPr/>
          <a:lstStyle/>
          <a:p>
            <a:pPr marL="73025"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hiol Cysteine residue</a:t>
            </a:r>
            <a:endParaRPr lang="en-PH" sz="3200" dirty="0" smtClean="0">
              <a:solidFill>
                <a:schemeClr val="tx1"/>
              </a:solidFill>
            </a:endParaRPr>
          </a:p>
        </p:txBody>
      </p:sp>
      <p:sp>
        <p:nvSpPr>
          <p:cNvPr id="18437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459038"/>
            <a:ext cx="4040188" cy="3959225"/>
          </a:xfrm>
        </p:spPr>
        <p:txBody>
          <a:bodyPr/>
          <a:lstStyle/>
          <a:p>
            <a:endParaRPr lang="en-PH" smtClean="0"/>
          </a:p>
        </p:txBody>
      </p:sp>
      <p:sp>
        <p:nvSpPr>
          <p:cNvPr id="18436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228600"/>
            <a:ext cx="4041775" cy="639763"/>
          </a:xfrm>
        </p:spPr>
        <p:txBody>
          <a:bodyPr>
            <a:noAutofit/>
          </a:bodyPr>
          <a:lstStyle/>
          <a:p>
            <a:pPr marL="73025"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hiol of Phosphopantetheine</a:t>
            </a:r>
            <a:endParaRPr lang="en-PH" dirty="0" smtClean="0">
              <a:solidFill>
                <a:schemeClr val="tx1"/>
              </a:solidFill>
            </a:endParaRPr>
          </a:p>
        </p:txBody>
      </p:sp>
      <p:sp>
        <p:nvSpPr>
          <p:cNvPr id="18438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459038"/>
            <a:ext cx="4041775" cy="3959225"/>
          </a:xfrm>
        </p:spPr>
        <p:txBody>
          <a:bodyPr/>
          <a:lstStyle/>
          <a:p>
            <a:endParaRPr lang="en-PH" smtClean="0"/>
          </a:p>
        </p:txBody>
      </p:sp>
      <p:pic>
        <p:nvPicPr>
          <p:cNvPr id="18439" name="Picture 2" descr="cyste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49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 descr="p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981200" y="4800600"/>
            <a:ext cx="9144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sp>
        <p:nvSpPr>
          <p:cNvPr id="14" name="Oval 13"/>
          <p:cNvSpPr/>
          <p:nvPr/>
        </p:nvSpPr>
        <p:spPr>
          <a:xfrm>
            <a:off x="5029200" y="2438400"/>
            <a:ext cx="9144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755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As there are </a:t>
            </a:r>
            <a:r>
              <a:rPr lang="en-US" sz="4800" b="1" dirty="0" smtClean="0">
                <a:solidFill>
                  <a:srgbClr val="C00000"/>
                </a:solidFill>
              </a:rPr>
              <a:t>two functional units</a:t>
            </a:r>
          </a:p>
          <a:p>
            <a:pPr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dirty="0" smtClean="0"/>
              <a:t>When </a:t>
            </a:r>
            <a:r>
              <a:rPr lang="en-US" sz="4800" b="1" dirty="0" smtClean="0"/>
              <a:t>FAS complex operates at a time </a:t>
            </a:r>
          </a:p>
          <a:p>
            <a:pPr>
              <a:buNone/>
            </a:pPr>
            <a:endParaRPr lang="en-US" sz="4800" b="1" dirty="0" smtClean="0"/>
          </a:p>
          <a:p>
            <a:r>
              <a:rPr lang="en-US" sz="4800" dirty="0" smtClean="0"/>
              <a:t>There is </a:t>
            </a:r>
            <a:r>
              <a:rPr lang="en-US" sz="4800" b="1" dirty="0" smtClean="0">
                <a:solidFill>
                  <a:srgbClr val="C00000"/>
                </a:solidFill>
              </a:rPr>
              <a:t>biosynthesis of two Fatty acids (Palmitate) molecule.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9376" y="838200"/>
            <a:ext cx="9067800" cy="52578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Rate of Fatty acid biosynthesis </a:t>
            </a:r>
            <a:r>
              <a:rPr lang="en-US" sz="5400" b="1" dirty="0" smtClean="0">
                <a:solidFill>
                  <a:srgbClr val="C00000"/>
                </a:solidFill>
              </a:rPr>
              <a:t>is high </a:t>
            </a:r>
            <a:r>
              <a:rPr lang="en-US" sz="5400" b="1" dirty="0">
                <a:solidFill>
                  <a:srgbClr val="C00000"/>
                </a:solidFill>
              </a:rPr>
              <a:t>in 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>
                <a:solidFill>
                  <a:srgbClr val="C00000"/>
                </a:solidFill>
              </a:rPr>
              <a:t>well-fed </a:t>
            </a:r>
            <a:r>
              <a:rPr lang="en-US" sz="5400" b="1" dirty="0" smtClean="0">
                <a:solidFill>
                  <a:srgbClr val="C00000"/>
                </a:solidFill>
              </a:rPr>
              <a:t>state.</a:t>
            </a:r>
            <a:endParaRPr lang="en-US" sz="5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5400" dirty="0"/>
          </a:p>
          <a:p>
            <a:pPr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632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315325" cy="1524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None/>
            </a:pPr>
            <a:r>
              <a:rPr lang="en-US" sz="2800" dirty="0"/>
              <a:t> </a:t>
            </a:r>
            <a:r>
              <a:rPr lang="en-US" sz="6500" b="1" dirty="0" smtClean="0">
                <a:solidFill>
                  <a:srgbClr val="000099"/>
                </a:solidFill>
              </a:rPr>
              <a:t>X-Ray</a:t>
            </a:r>
            <a:r>
              <a:rPr lang="en-US" sz="6500" dirty="0" smtClean="0"/>
              <a:t> crystallographic analysis at 3.2 Å resolution shows the Dimeric Fatty Acid Synthase to have an </a:t>
            </a:r>
            <a:r>
              <a:rPr lang="en-US" sz="6500" b="1" dirty="0" smtClean="0">
                <a:solidFill>
                  <a:srgbClr val="000099"/>
                </a:solidFill>
              </a:rPr>
              <a:t>X-shape</a:t>
            </a:r>
            <a:r>
              <a:rPr lang="en-US" sz="6500" dirty="0" smtClean="0"/>
              <a:t>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sz="6500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54330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54330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304800" y="3048000"/>
            <a:ext cx="45243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5000"/>
              </a:lnSpc>
              <a:spcAft>
                <a:spcPct val="40000"/>
              </a:spcAft>
            </a:pPr>
            <a:endParaRPr lang="en-US" sz="2800" dirty="0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1219200" y="1828800"/>
          <a:ext cx="6858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Picture" r:id="rId3" imgW="1830241" imgH="1599446" progId="Word.Picture.8">
                  <p:embed/>
                </p:oleObj>
              </mc:Choice>
              <mc:Fallback>
                <p:oleObj name="Picture" r:id="rId3" imgW="1830241" imgH="159944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28800"/>
                        <a:ext cx="6858000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5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59436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/>
                </a:solidFill>
              </a:rPr>
              <a:t>Fatty </a:t>
            </a:r>
            <a:r>
              <a:rPr lang="en-US" sz="2800" b="1" dirty="0" smtClean="0">
                <a:solidFill>
                  <a:schemeClr val="accent2"/>
                </a:solidFill>
              </a:rPr>
              <a:t>Acid Synthase Complex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1748" name="Picture 3" descr="figure_21-03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6019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0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Where Does Lipogenesis Occur?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en-US" sz="3600" b="1" dirty="0">
                <a:solidFill>
                  <a:schemeClr val="accent2"/>
                </a:solidFill>
              </a:rPr>
              <a:t>Fatty Acid </a:t>
            </a:r>
            <a:r>
              <a:rPr lang="en-US" sz="3600" b="1" dirty="0" smtClean="0">
                <a:solidFill>
                  <a:schemeClr val="accent2"/>
                </a:solidFill>
              </a:rPr>
              <a:t>Synthase Complex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/>
          </p:nvPr>
        </p:nvGraphicFramePr>
        <p:xfrm>
          <a:off x="0" y="1219200"/>
          <a:ext cx="9144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Image" r:id="rId3" imgW="6785739" imgH="5870808" progId="">
                  <p:embed/>
                </p:oleObj>
              </mc:Choice>
              <mc:Fallback>
                <p:oleObj name="Image" r:id="rId3" imgW="6785739" imgH="58708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144000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305800" cy="1524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Stages And Steps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/>
              <a:t>Of De Novo Biosynthesis </a:t>
            </a:r>
            <a:br>
              <a:rPr lang="en-US" sz="5400" b="1" dirty="0" smtClean="0"/>
            </a:br>
            <a:r>
              <a:rPr lang="en-US" sz="5400" b="1" dirty="0" smtClean="0"/>
              <a:t>Of Fatty Acids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83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Three Stages </a:t>
            </a:r>
            <a:br>
              <a:rPr lang="en-US" sz="5400" b="1" dirty="0" smtClean="0"/>
            </a:br>
            <a:r>
              <a:rPr lang="en-US" sz="5400" b="1" dirty="0" smtClean="0"/>
              <a:t>Of</a:t>
            </a:r>
            <a:br>
              <a:rPr lang="en-US" sz="5400" b="1" dirty="0" smtClean="0"/>
            </a:br>
            <a:r>
              <a:rPr lang="en-US" sz="5400" b="1" dirty="0" smtClean="0"/>
              <a:t> De novo Biosynthesis </a:t>
            </a:r>
            <a:br>
              <a:rPr lang="en-US" sz="5400" b="1" dirty="0" smtClean="0"/>
            </a:br>
            <a:r>
              <a:rPr lang="en-US" sz="5400" b="1" dirty="0" smtClean="0"/>
              <a:t>Of Fatty acid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857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3" y="838200"/>
            <a:ext cx="9144000" cy="4800600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400" b="1" dirty="0" smtClean="0"/>
              <a:t>Translocation of Acetyl-CoA  from Mitochondria to Cytosol.</a:t>
            </a:r>
          </a:p>
          <a:p>
            <a:pPr marL="857250" indent="-857250">
              <a:buFont typeface="+mj-lt"/>
              <a:buAutoNum type="romanUcPeriod"/>
            </a:pPr>
            <a:endParaRPr lang="en-US" sz="4400" b="1" dirty="0" smtClean="0"/>
          </a:p>
          <a:p>
            <a:pPr marL="857250" indent="-857250">
              <a:buFont typeface="+mj-lt"/>
              <a:buAutoNum type="romanUcPeriod"/>
            </a:pPr>
            <a:r>
              <a:rPr lang="en-US" sz="4400" b="1" dirty="0" smtClean="0">
                <a:solidFill>
                  <a:srgbClr val="C00000"/>
                </a:solidFill>
              </a:rPr>
              <a:t>Carboxylation of Acetyl-CoA to Malonyl-CoA</a:t>
            </a:r>
          </a:p>
          <a:p>
            <a:pPr marL="857250" indent="-857250">
              <a:buFont typeface="+mj-lt"/>
              <a:buAutoNum type="romanUcPeriod"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4400" b="1" dirty="0" smtClean="0">
                <a:solidFill>
                  <a:srgbClr val="7030A0"/>
                </a:solidFill>
              </a:rPr>
              <a:t>Reactions of FAS Complex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Stage I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>Translocation of Acetyl-CoA  from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Mitochondria </a:t>
            </a:r>
            <a:r>
              <a:rPr lang="en-US" sz="5400" b="1" dirty="0"/>
              <a:t>to </a:t>
            </a:r>
            <a:r>
              <a:rPr lang="en-US" sz="5400" b="1" dirty="0" smtClean="0"/>
              <a:t>Cytosol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392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Transport Of </a:t>
            </a:r>
            <a:br>
              <a:rPr lang="en-US" sz="6000" b="1" dirty="0" smtClean="0"/>
            </a:br>
            <a:r>
              <a:rPr lang="en-US" sz="6000" b="1" dirty="0" smtClean="0"/>
              <a:t>Mitochondrial Acetyl-CoA </a:t>
            </a:r>
            <a:br>
              <a:rPr lang="en-US" sz="6000" b="1" dirty="0" smtClean="0"/>
            </a:br>
            <a:r>
              <a:rPr lang="en-US" sz="6000" b="1" dirty="0" smtClean="0"/>
              <a:t>To Cytosol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475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Since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Fatty </a:t>
            </a:r>
            <a:r>
              <a:rPr lang="en-US" sz="5400" b="1" dirty="0">
                <a:solidFill>
                  <a:srgbClr val="C00000"/>
                </a:solidFill>
              </a:rPr>
              <a:t>Acid Synthesis 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Occurs </a:t>
            </a:r>
            <a:r>
              <a:rPr lang="en-US" sz="5400" b="1" dirty="0">
                <a:solidFill>
                  <a:srgbClr val="C00000"/>
                </a:solidFill>
              </a:rPr>
              <a:t>in the </a:t>
            </a:r>
            <a:r>
              <a:rPr lang="en-US" sz="5400" b="1" dirty="0" smtClean="0">
                <a:solidFill>
                  <a:srgbClr val="C00000"/>
                </a:solidFill>
              </a:rPr>
              <a:t>Cytosol</a:t>
            </a:r>
            <a:r>
              <a:rPr lang="en-US" sz="5400" b="1" dirty="0" smtClean="0">
                <a:solidFill>
                  <a:schemeClr val="accent2"/>
                </a:solidFill>
              </a:rPr>
              <a:t/>
            </a:r>
            <a:br>
              <a:rPr lang="en-US" sz="5400" b="1" dirty="0" smtClean="0">
                <a:solidFill>
                  <a:schemeClr val="accent2"/>
                </a:solidFill>
              </a:rPr>
            </a:br>
            <a:r>
              <a:rPr lang="en-US" sz="5400" b="1" dirty="0" smtClean="0">
                <a:solidFill>
                  <a:schemeClr val="accent2"/>
                </a:solidFill>
              </a:rPr>
              <a:t>Mitochondrial Acetyl-CoA </a:t>
            </a:r>
            <a:br>
              <a:rPr lang="en-US" sz="5400" b="1" dirty="0" smtClean="0">
                <a:solidFill>
                  <a:schemeClr val="accent2"/>
                </a:solidFill>
              </a:rPr>
            </a:br>
            <a:r>
              <a:rPr lang="en-US" sz="5400" b="1" dirty="0" smtClean="0">
                <a:solidFill>
                  <a:schemeClr val="accent2"/>
                </a:solidFill>
              </a:rPr>
              <a:t>Is to be translocated In Cytosol</a:t>
            </a:r>
            <a:r>
              <a:rPr lang="en-US" sz="5400" b="1" dirty="0">
                <a:solidFill>
                  <a:schemeClr val="accent2"/>
                </a:solidFill>
              </a:rPr>
              <a:t/>
            </a:r>
            <a:br>
              <a:rPr lang="en-US" sz="5400" b="1" dirty="0">
                <a:solidFill>
                  <a:schemeClr val="accent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153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Translocation Of Acetyl-CoA  Through 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Citrate Shuttle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Citrate Malate Pyruvate Transport </a:t>
            </a:r>
            <a:r>
              <a:rPr lang="en-US" sz="5400" b="1" dirty="0">
                <a:solidFill>
                  <a:srgbClr val="002060"/>
                </a:solidFill>
              </a:rPr>
              <a:t>System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92" y="144"/>
            <a:chExt cx="5568" cy="4176"/>
          </a:xfrm>
        </p:grpSpPr>
        <p:pic>
          <p:nvPicPr>
            <p:cNvPr id="5632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5568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4" name="Line 7"/>
            <p:cNvSpPr>
              <a:spLocks noChangeShapeType="1"/>
            </p:cNvSpPr>
            <p:nvPr/>
          </p:nvSpPr>
          <p:spPr bwMode="auto">
            <a:xfrm flipH="1">
              <a:off x="3744" y="1296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5" name="Line 8"/>
            <p:cNvSpPr>
              <a:spLocks noChangeShapeType="1"/>
            </p:cNvSpPr>
            <p:nvPr/>
          </p:nvSpPr>
          <p:spPr bwMode="auto">
            <a:xfrm flipH="1">
              <a:off x="3552" y="1776"/>
              <a:ext cx="192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6" name="Rectangle 12"/>
          <p:cNvSpPr>
            <a:spLocks noChangeArrowheads="1"/>
          </p:cNvSpPr>
          <p:nvPr/>
        </p:nvSpPr>
        <p:spPr bwMode="auto">
          <a:xfrm>
            <a:off x="152400" y="1524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Citrate transport system</a:t>
            </a:r>
            <a:endParaRPr 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0086" name="Picture 6" descr="http://www.bioinfo.org.cn/book/biochemistry/chapt20/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8137</TotalTime>
  <Words>4053</Words>
  <Application>Microsoft Office PowerPoint</Application>
  <PresentationFormat>On-screen Show (4:3)</PresentationFormat>
  <Paragraphs>797</Paragraphs>
  <Slides>273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273</vt:i4>
      </vt:variant>
    </vt:vector>
  </HeadingPairs>
  <TitlesOfParts>
    <vt:vector size="287" baseType="lpstr">
      <vt:lpstr>Arial Unicode MS</vt:lpstr>
      <vt:lpstr>MS PGothic</vt:lpstr>
      <vt:lpstr>Arial</vt:lpstr>
      <vt:lpstr>Calibri</vt:lpstr>
      <vt:lpstr>Comic Sans MS</vt:lpstr>
      <vt:lpstr>Symbol</vt:lpstr>
      <vt:lpstr>Times</vt:lpstr>
      <vt:lpstr>Times New Roman</vt:lpstr>
      <vt:lpstr>Wingdings</vt:lpstr>
      <vt:lpstr>Office Theme</vt:lpstr>
      <vt:lpstr>Image</vt:lpstr>
      <vt:lpstr>Bitmap Image</vt:lpstr>
      <vt:lpstr>Picture</vt:lpstr>
      <vt:lpstr>CS ChemDraw Drawing</vt:lpstr>
      <vt:lpstr>Lipogenesis</vt:lpstr>
      <vt:lpstr>Specific Learning Objectives Lipogenesis</vt:lpstr>
      <vt:lpstr>What Is Lipogenesis?</vt:lpstr>
      <vt:lpstr>Which Forms Of Lipid  Biosynthesized In  Human Body Tissues?</vt:lpstr>
      <vt:lpstr>FORMS Of LIPID BIOSYNTHESIZED</vt:lpstr>
      <vt:lpstr>When Lipogenesis Occurs?</vt:lpstr>
      <vt:lpstr>PowerPoint Presentation</vt:lpstr>
      <vt:lpstr>Conditions Favoring Lipogenesis</vt:lpstr>
      <vt:lpstr>Where Does Lipogenesis Occur?</vt:lpstr>
      <vt:lpstr>Site Of Lipogenesis</vt:lpstr>
      <vt:lpstr>PowerPoint Presentation</vt:lpstr>
      <vt:lpstr>Lipoprotein VLDL  Mobilizes Out and Transport  Endogenously Biosynthesized Lipids From Liver To Extra hepatocytes</vt:lpstr>
      <vt:lpstr>PowerPoint Presentation</vt:lpstr>
      <vt:lpstr>PowerPoint Presentation</vt:lpstr>
      <vt:lpstr>PowerPoint Presentation</vt:lpstr>
      <vt:lpstr>PowerPoint Presentation</vt:lpstr>
      <vt:lpstr>Why Lipogenesis Takes Place?</vt:lpstr>
      <vt:lpstr>Excess Carbohydrates Are Transformed To Triacylglycerol (Fat)</vt:lpstr>
      <vt:lpstr>Reasons For Lipogenesis</vt:lpstr>
      <vt:lpstr>PowerPoint Presentation</vt:lpstr>
      <vt:lpstr>PowerPoint Presentation</vt:lpstr>
      <vt:lpstr>Hormonal Influences  On Lipogenesis</vt:lpstr>
      <vt:lpstr>PowerPoint Presentation</vt:lpstr>
      <vt:lpstr>Alterations Of Lipogenesis In Clinical Conditions</vt:lpstr>
      <vt:lpstr>How Lipogenesis Occur?</vt:lpstr>
      <vt:lpstr>Precursors For Lipogenesis</vt:lpstr>
      <vt:lpstr>Precursors For Lipogenesis</vt:lpstr>
      <vt:lpstr>PowerPoint Presentation</vt:lpstr>
      <vt:lpstr>De Novo Biosynthesis  Of Fatty Acids</vt:lpstr>
      <vt:lpstr>PowerPoint Presentation</vt:lpstr>
      <vt:lpstr>PowerPoint Presentation</vt:lpstr>
      <vt:lpstr>PowerPoint Presentation</vt:lpstr>
      <vt:lpstr>Site For Fatty Acid Biosynthesis  Organs Involved For  Fatty Acid Synthesis</vt:lpstr>
      <vt:lpstr>PowerPoint Presentation</vt:lpstr>
      <vt:lpstr>Reductive Biosynthesis  Of Fatty acids Extra Mitochondrial/Cytosolic Biosynthesis of Fatty acids</vt:lpstr>
      <vt:lpstr>PowerPoint Presentation</vt:lpstr>
      <vt:lpstr>PowerPoint Presentation</vt:lpstr>
      <vt:lpstr>PowerPoint Presentation</vt:lpstr>
      <vt:lpstr>Biosynthesis Of Palmitic Acid/Palmitate (C16)</vt:lpstr>
      <vt:lpstr>Requirements Of  De Novo Biosynthesis Of Palmitate</vt:lpstr>
      <vt:lpstr>Prerequisites for Fatty acid Biosynthesis</vt:lpstr>
      <vt:lpstr>PowerPoint Presentation</vt:lpstr>
      <vt:lpstr>Source  Of Acetyl-CoA for Fatty acid Biosynthesis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Coenzymes and Cofactors for  Fatty acid Biosynthesis</vt:lpstr>
      <vt:lpstr>PowerPoint Presentation</vt:lpstr>
      <vt:lpstr>Sources of Coenzyme Required</vt:lpstr>
      <vt:lpstr>PowerPoint Presentation</vt:lpstr>
      <vt:lpstr>PowerPoint Presentation</vt:lpstr>
      <vt:lpstr>Fatty Acyl Synthase (FAS) Multi Enzyme Complex  For De Novo Biosynthesis  Of Fatty Acids</vt:lpstr>
      <vt:lpstr>Acyl Carrier Protein</vt:lpstr>
      <vt:lpstr>PowerPoint Presentation</vt:lpstr>
      <vt:lpstr>Fatty Acyl Synthase (FAS) Complex</vt:lpstr>
      <vt:lpstr>PowerPoint Presentation</vt:lpstr>
      <vt:lpstr>Structural Aspects Of FAS</vt:lpstr>
      <vt:lpstr>Three Subunits/Domains  Of FAS Complex</vt:lpstr>
      <vt:lpstr>1.Condensation Unit Has 3 Enzymes</vt:lpstr>
      <vt:lpstr>2. Reduction Unit</vt:lpstr>
      <vt:lpstr>3. Cleavage /Releasing Unit</vt:lpstr>
      <vt:lpstr>PowerPoint Presentation</vt:lpstr>
      <vt:lpstr>PowerPoint Presentation</vt:lpstr>
      <vt:lpstr>PowerPoint Presentation</vt:lpstr>
      <vt:lpstr>ACP Vs. Coenzyme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ACP In FAS Complex</vt:lpstr>
      <vt:lpstr>PowerPoint Presentation</vt:lpstr>
      <vt:lpstr>PowerPoint Presentation</vt:lpstr>
      <vt:lpstr>PowerPoint Presentation</vt:lpstr>
      <vt:lpstr>FAS Complex Is Coded  By Single Gene</vt:lpstr>
      <vt:lpstr>Advantage Of Multi Enzyme Subunits To Achieve</vt:lpstr>
      <vt:lpstr>Location Of FAS Complex</vt:lpstr>
      <vt:lpstr>Hormones  Regulating  FAS Complex</vt:lpstr>
      <vt:lpstr>Functional Parts Of FAS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Fatty Acid Synthase Complex</vt:lpstr>
      <vt:lpstr>Stages And Steps  Of De Novo Biosynthesis  Of Fatty Acids</vt:lpstr>
      <vt:lpstr>Three Stages  Of  De novo Biosynthesis  Of Fatty acid</vt:lpstr>
      <vt:lpstr>PowerPoint Presentation</vt:lpstr>
      <vt:lpstr>Stage I  Translocation of Acetyl-CoA  from  Mitochondria to Cytosol </vt:lpstr>
      <vt:lpstr>Transport Of  Mitochondrial Acetyl-CoA  To Cytosol</vt:lpstr>
      <vt:lpstr>Since Fatty Acid Synthesis  Occurs in the Cytosol Mitochondrial Acetyl-CoA  Is to be translocated In Cytosol </vt:lpstr>
      <vt:lpstr>Translocation Of Acetyl-CoA  Through  Citrate Shuttle Citrate Malate Pyruvate Transport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Significance Of Citrate Malate Pyruvate Shuttle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2 Carboxylation of  Acetyl-CoA to Malonyl-CoA In Cytosol</vt:lpstr>
      <vt:lpstr>Fatty Acid Biosynthesis Initial Controlling Step   Carboxylation of  Acetyl-CoA (2C)  to  Malonyl-CoA (3C)  By  Acetyl CoA Carboxylase (ACC) </vt:lpstr>
      <vt:lpstr>Acetyl-CoA(2C) Units  Are Activated To  Malonyl-CoA(3C)   For Transfer To Growing  Fatty Acid Chain</vt:lpstr>
      <vt:lpstr>Malonyl-CoA (3C) Is a High Energy Compound  With a High Energy Bond In Its Structure</vt:lpstr>
      <vt:lpstr>B.  Carboxylation of Acetyl CoA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Significance Of Formation of Malonyl-SCoA</vt:lpstr>
      <vt:lpstr>Significance Of Formation of Malonyl-SCoA</vt:lpstr>
      <vt:lpstr>PowerPoint Presentation</vt:lpstr>
      <vt:lpstr>PowerPoint Presentation</vt:lpstr>
      <vt:lpstr>PowerPoint Presentation</vt:lpstr>
      <vt:lpstr>Stage 3 Reactions Of FAS Complex  During  De Novo Biosynthesis  Of a Fatty Acid-Palmitic Acid </vt:lpstr>
      <vt:lpstr>Step I-Step III  Loading Of Precursors Acetyl CoA and Malonyl-CoA On FAS Complex By Acetyl and Malonyl Transacylases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IV Condensation Reaction  Catalyzed By  Beta Keto Acyl Synthase To Generate  Keto group  At Beta Carbon Atom</vt:lpstr>
      <vt:lpstr>PowerPoint Presentation</vt:lpstr>
      <vt:lpstr>PowerPoint Presentation</vt:lpstr>
      <vt:lpstr>PowerPoint Presentation</vt:lpstr>
      <vt:lpstr>Step V Reduction Reaction By  Keto Acyl Reductase  To  Generate Beta Hydroxyl group</vt:lpstr>
      <vt:lpstr>PowerPoint Presentation</vt:lpstr>
      <vt:lpstr>Reduction Of β Keto Acyl- ACP</vt:lpstr>
      <vt:lpstr>Step VI Dehydration Reaction By Dehydratase To  Develop Double Bond</vt:lpstr>
      <vt:lpstr>PowerPoint Presentation</vt:lpstr>
      <vt:lpstr>PowerPoint Presentation</vt:lpstr>
      <vt:lpstr>Step VII Reduction Reaction By  Enoyl-CoA Reductase To Generate Saturated Bond  </vt:lpstr>
      <vt:lpstr>PowerPoint Presentation</vt:lpstr>
      <vt:lpstr>PowerPoint Presentation</vt:lpstr>
      <vt:lpstr>PowerPoint Presentation</vt:lpstr>
      <vt:lpstr>PowerPoint Presentation</vt:lpstr>
      <vt:lpstr>Step VIII  Translocation Of Butyryl-S CoA to SH group of Condensing Enzyme Beta Keto Acyl Synthase</vt:lpstr>
      <vt:lpstr>PowerPoint Presentation</vt:lpstr>
      <vt:lpstr>Elongation and Growing  Of Fatty Acid Chain</vt:lpstr>
      <vt:lpstr>To Elongate the Fatty Acid Chain  To 16 Carbon Palmitate  There Should Be Entry  Of  6  More Molecules of  Malonyl CoA By Six Time Repetitions of Steps III-VIII 1 Malonyl-CoA entry each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</vt:lpstr>
      <vt:lpstr>PowerPoint Presentation</vt:lpstr>
      <vt:lpstr>PowerPoint Presentation</vt:lpstr>
      <vt:lpstr>PowerPoint Presentation</vt:lpstr>
      <vt:lpstr>PowerPoint Presentation</vt:lpstr>
      <vt:lpstr> Cleavage Of Completely Biosynthesized Palmitate From ACP of FAS Complex By Catalytic Activity Of Thioesterase To Release  Free Palmitate and FAS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1: Loading Reactions</vt:lpstr>
      <vt:lpstr>PowerPoint Presentation</vt:lpstr>
      <vt:lpstr>Step 2: Condensation Rxn</vt:lpstr>
      <vt:lpstr>PowerPoint Presentation</vt:lpstr>
      <vt:lpstr>Step 3: Reduction</vt:lpstr>
      <vt:lpstr>PowerPoint Presentation</vt:lpstr>
      <vt:lpstr>Step 4: Dehydration</vt:lpstr>
      <vt:lpstr>PowerPoint Presentation</vt:lpstr>
      <vt:lpstr>Step 5: Reduction</vt:lpstr>
      <vt:lpstr>PowerPoint Presentation</vt:lpstr>
      <vt:lpstr>Step 6: Next condensation</vt:lpstr>
      <vt:lpstr>PowerPoint Presentation</vt:lpstr>
      <vt:lpstr>Termination of Fatty Acid Synthesis</vt:lpstr>
      <vt:lpstr>PowerPoint Presentation</vt:lpstr>
      <vt:lpstr>PowerPoint Presentation</vt:lpstr>
      <vt:lpstr>PowerPoint Presentation</vt:lpstr>
      <vt:lpstr>PowerPoint Presentation</vt:lpstr>
      <vt:lpstr>Stoichiometry for Palmitic Acid Synthesis </vt:lpstr>
      <vt:lpstr>                                     Diagrammatic View of                        Fatty Acid Biosynthesis</vt:lpstr>
      <vt:lpstr>Energetics Of De Novo Synthesis Of Fatty Acids</vt:lpstr>
      <vt:lpstr>PowerPoint Presentation</vt:lpstr>
      <vt:lpstr>PowerPoint Presentation</vt:lpstr>
      <vt:lpstr>PowerPoint Presentation</vt:lpstr>
      <vt:lpstr>Regulation Of Fatty Acid Biosynthesis</vt:lpstr>
      <vt:lpstr>Nutritional Status Regulates Lipogenesis</vt:lpstr>
      <vt:lpstr> Enzyme Acetyl-CoA Carboxylase  Is a  Regulatory ,Key Enzyme  Of  De Novo Fatty acid Synthesis.</vt:lpstr>
      <vt:lpstr>PowerPoint Presentation</vt:lpstr>
      <vt:lpstr>PowerPoint Presentation</vt:lpstr>
      <vt:lpstr>Modes Of Regulation Of Acetyl CoA Carboxylase  of FA Biosynthesis </vt:lpstr>
      <vt:lpstr>PowerPoint Presentation</vt:lpstr>
      <vt:lpstr>PowerPoint Presentation</vt:lpstr>
      <vt:lpstr>PowerPoint Presentation</vt:lpstr>
      <vt:lpstr>PowerPoint Presentation</vt:lpstr>
      <vt:lpstr>Allosteric modification of  Acetyl-Co A Carboxylase</vt:lpstr>
      <vt:lpstr>PowerPoint Presentation</vt:lpstr>
      <vt:lpstr>3. Covalent Modification Of  Acetyl-CoA Carboxylase(ACC) </vt:lpstr>
      <vt:lpstr>PowerPoint Presentation</vt:lpstr>
      <vt:lpstr>  Covalent Regulation OF Acetyl CoA Carboxylase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</vt:lpstr>
      <vt:lpstr>Biosynthesis and Degradation of  Fatty Acid  are   Reciprocally Regulated</vt:lpstr>
      <vt:lpstr>Very Well Coordination And Regulation Of Lipolysis And Lipogenesis  Is A Healthy Lipid Metabolism</vt:lpstr>
      <vt:lpstr>Both Lipogenesis And Lipolysis Should Be Kept In Dynamism For Good Health</vt:lpstr>
      <vt:lpstr>Well Regulated Lipolysis And Lipogenesis Prevent From Lipid Associated Disorders</vt:lpstr>
      <vt:lpstr>PowerPoint Presentation</vt:lpstr>
      <vt:lpstr>PowerPoint Presentation</vt:lpstr>
      <vt:lpstr>PowerPoint Presentation</vt:lpstr>
      <vt:lpstr>PowerPoint Presentation</vt:lpstr>
      <vt:lpstr>Overview of Fatty Acid Metabolism:  Insulin Effects </vt:lpstr>
      <vt:lpstr>Overview of Fatty Acid Metabolism: Glucagon/Epinephrine Effects </vt:lpstr>
      <vt:lpstr>Post-Synthesis Modifications  Of Biosynthesized Fatty Acids</vt:lpstr>
      <vt:lpstr>PowerPoint Presentation</vt:lpstr>
      <vt:lpstr>Chain Elongation Of Fatty Acids  Occurs In  Mitochondria And Smooth Endoplasmic Reticulum</vt:lpstr>
      <vt:lpstr> Elongation Of Fatty Acids In Microsomes /Mitochondria To  Synthesize  Long Chain Fatty Acids </vt:lpstr>
      <vt:lpstr>PowerPoint Presentation</vt:lpstr>
      <vt:lpstr>Mitochondrial Chain Elongation</vt:lpstr>
      <vt:lpstr>Microsomal/ER Chain Elongation Of Fatty Acid</vt:lpstr>
      <vt:lpstr>PowerPoint Presentation</vt:lpstr>
      <vt:lpstr>Synthesis Of Unsaturated  Fatty Acids</vt:lpstr>
      <vt:lpstr>Mammals can Biosynthesize  Long Chain And Monounsaturated  Fatty acids  Using Elongation And Desaturation  </vt:lpstr>
      <vt:lpstr>Desaturation of Fatty Acid Chain In Microsomes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Between  Beta Oxidation Of Fatty Acid  And  De Novo Biosynthesis Of Fatty Acids</vt:lpstr>
      <vt:lpstr>PowerPoint Presentation</vt:lpstr>
      <vt:lpstr>PowerPoint Presentation</vt:lpstr>
      <vt:lpstr>PowerPoint Presentation</vt:lpstr>
      <vt:lpstr>PowerPoint Presentation</vt:lpstr>
      <vt:lpstr>Triacylglycerol (TAG) Biosynthesis</vt:lpstr>
      <vt:lpstr>Site For TAG Biosynthesis</vt:lpstr>
      <vt:lpstr>PowerPoint Presentation</vt:lpstr>
      <vt:lpstr>TAG Biosynthesis  Takes Place In  Smooth Endoplasmic Reticulum</vt:lpstr>
      <vt:lpstr>PowerPoint Presentation</vt:lpstr>
      <vt:lpstr>Phospholipids are Common Intermediates of TAG ,Phospholipids and Glycolipid Biosynthesis</vt:lpstr>
      <vt:lpstr>PowerPoint Presentation</vt:lpstr>
      <vt:lpstr>PowerPoint Presentation</vt:lpstr>
      <vt:lpstr>                 Triacylglycerol Synthesis</vt:lpstr>
      <vt:lpstr>Phospholipid Biosynthesis</vt:lpstr>
      <vt:lpstr>Glycerophospholipid Synthesis</vt:lpstr>
      <vt:lpstr>PowerPoint Presentation</vt:lpstr>
      <vt:lpstr>Synthesis OF Lecithin and Cephalin</vt:lpstr>
      <vt:lpstr>PowerPoint Presentation</vt:lpstr>
      <vt:lpstr>PowerPoint Presentation</vt:lpstr>
      <vt:lpstr>Degradation Of Phospholipids  By Phospholipases  OR Different Types Of Phospholipases</vt:lpstr>
      <vt:lpstr>PowerPoint Presentation</vt:lpstr>
      <vt:lpstr>Phospholipases are Rich In Poisonous Snake Venoms</vt:lpstr>
      <vt:lpstr>How and Why Snake Venom Is Toxin?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Lipogenesis</dc:title>
  <dc:creator>AIIMS</dc:creator>
  <cp:lastModifiedBy>AIIMS</cp:lastModifiedBy>
  <cp:revision>85</cp:revision>
  <dcterms:created xsi:type="dcterms:W3CDTF">2006-08-16T00:00:00Z</dcterms:created>
  <dcterms:modified xsi:type="dcterms:W3CDTF">2019-02-18T04:29:09Z</dcterms:modified>
</cp:coreProperties>
</file>