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4"/>
  </p:notesMasterIdLst>
  <p:sldIdLst>
    <p:sldId id="567" r:id="rId2"/>
    <p:sldId id="257" r:id="rId3"/>
    <p:sldId id="258" r:id="rId4"/>
    <p:sldId id="259" r:id="rId5"/>
    <p:sldId id="260" r:id="rId6"/>
    <p:sldId id="261" r:id="rId7"/>
    <p:sldId id="262" r:id="rId8"/>
    <p:sldId id="563" r:id="rId9"/>
    <p:sldId id="263" r:id="rId10"/>
    <p:sldId id="540" r:id="rId11"/>
    <p:sldId id="538" r:id="rId12"/>
    <p:sldId id="265" r:id="rId13"/>
    <p:sldId id="266" r:id="rId14"/>
    <p:sldId id="267" r:id="rId15"/>
    <p:sldId id="268" r:id="rId16"/>
    <p:sldId id="269" r:id="rId17"/>
    <p:sldId id="545" r:id="rId18"/>
    <p:sldId id="546" r:id="rId19"/>
    <p:sldId id="550" r:id="rId20"/>
    <p:sldId id="547" r:id="rId21"/>
    <p:sldId id="548" r:id="rId22"/>
    <p:sldId id="549" r:id="rId23"/>
    <p:sldId id="542" r:id="rId24"/>
    <p:sldId id="543" r:id="rId25"/>
    <p:sldId id="544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564" r:id="rId37"/>
    <p:sldId id="552" r:id="rId38"/>
    <p:sldId id="553" r:id="rId39"/>
    <p:sldId id="555" r:id="rId40"/>
    <p:sldId id="554" r:id="rId41"/>
    <p:sldId id="551" r:id="rId42"/>
    <p:sldId id="296" r:id="rId43"/>
    <p:sldId id="298" r:id="rId44"/>
    <p:sldId id="299" r:id="rId45"/>
    <p:sldId id="300" r:id="rId46"/>
    <p:sldId id="565" r:id="rId47"/>
    <p:sldId id="566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558" r:id="rId61"/>
    <p:sldId id="315" r:id="rId62"/>
    <p:sldId id="316" r:id="rId63"/>
    <p:sldId id="317" r:id="rId64"/>
    <p:sldId id="318" r:id="rId65"/>
    <p:sldId id="319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559" r:id="rId132"/>
    <p:sldId id="560" r:id="rId133"/>
    <p:sldId id="386" r:id="rId134"/>
    <p:sldId id="387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561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25" r:id="rId172"/>
    <p:sldId id="426" r:id="rId173"/>
    <p:sldId id="427" r:id="rId174"/>
    <p:sldId id="428" r:id="rId175"/>
    <p:sldId id="430" r:id="rId176"/>
    <p:sldId id="431" r:id="rId177"/>
    <p:sldId id="56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  <p:sldId id="449" r:id="rId195"/>
    <p:sldId id="450" r:id="rId196"/>
    <p:sldId id="451" r:id="rId197"/>
    <p:sldId id="452" r:id="rId198"/>
    <p:sldId id="453" r:id="rId199"/>
    <p:sldId id="454" r:id="rId200"/>
    <p:sldId id="455" r:id="rId201"/>
    <p:sldId id="456" r:id="rId202"/>
    <p:sldId id="457" r:id="rId203"/>
    <p:sldId id="458" r:id="rId204"/>
    <p:sldId id="459" r:id="rId205"/>
    <p:sldId id="460" r:id="rId206"/>
    <p:sldId id="461" r:id="rId207"/>
    <p:sldId id="462" r:id="rId208"/>
    <p:sldId id="463" r:id="rId209"/>
    <p:sldId id="464" r:id="rId210"/>
    <p:sldId id="465" r:id="rId211"/>
    <p:sldId id="466" r:id="rId212"/>
    <p:sldId id="467" r:id="rId213"/>
    <p:sldId id="468" r:id="rId214"/>
    <p:sldId id="469" r:id="rId215"/>
    <p:sldId id="470" r:id="rId216"/>
    <p:sldId id="471" r:id="rId217"/>
    <p:sldId id="472" r:id="rId218"/>
    <p:sldId id="473" r:id="rId219"/>
    <p:sldId id="474" r:id="rId220"/>
    <p:sldId id="475" r:id="rId221"/>
    <p:sldId id="476" r:id="rId222"/>
    <p:sldId id="477" r:id="rId223"/>
    <p:sldId id="478" r:id="rId224"/>
    <p:sldId id="479" r:id="rId225"/>
    <p:sldId id="480" r:id="rId226"/>
    <p:sldId id="481" r:id="rId227"/>
    <p:sldId id="482" r:id="rId228"/>
    <p:sldId id="483" r:id="rId229"/>
    <p:sldId id="484" r:id="rId230"/>
    <p:sldId id="485" r:id="rId231"/>
    <p:sldId id="486" r:id="rId232"/>
    <p:sldId id="487" r:id="rId233"/>
    <p:sldId id="488" r:id="rId234"/>
    <p:sldId id="489" r:id="rId235"/>
    <p:sldId id="490" r:id="rId236"/>
    <p:sldId id="491" r:id="rId237"/>
    <p:sldId id="492" r:id="rId238"/>
    <p:sldId id="493" r:id="rId239"/>
    <p:sldId id="494" r:id="rId240"/>
    <p:sldId id="495" r:id="rId241"/>
    <p:sldId id="496" r:id="rId242"/>
    <p:sldId id="497" r:id="rId243"/>
    <p:sldId id="498" r:id="rId244"/>
    <p:sldId id="499" r:id="rId245"/>
    <p:sldId id="500" r:id="rId246"/>
    <p:sldId id="501" r:id="rId247"/>
    <p:sldId id="502" r:id="rId248"/>
    <p:sldId id="503" r:id="rId249"/>
    <p:sldId id="504" r:id="rId250"/>
    <p:sldId id="505" r:id="rId251"/>
    <p:sldId id="506" r:id="rId252"/>
    <p:sldId id="507" r:id="rId253"/>
    <p:sldId id="508" r:id="rId254"/>
    <p:sldId id="509" r:id="rId255"/>
    <p:sldId id="510" r:id="rId256"/>
    <p:sldId id="511" r:id="rId257"/>
    <p:sldId id="512" r:id="rId258"/>
    <p:sldId id="513" r:id="rId259"/>
    <p:sldId id="514" r:id="rId260"/>
    <p:sldId id="515" r:id="rId261"/>
    <p:sldId id="516" r:id="rId262"/>
    <p:sldId id="517" r:id="rId263"/>
    <p:sldId id="518" r:id="rId264"/>
    <p:sldId id="519" r:id="rId265"/>
    <p:sldId id="520" r:id="rId266"/>
    <p:sldId id="521" r:id="rId267"/>
    <p:sldId id="522" r:id="rId268"/>
    <p:sldId id="523" r:id="rId269"/>
    <p:sldId id="524" r:id="rId270"/>
    <p:sldId id="525" r:id="rId271"/>
    <p:sldId id="526" r:id="rId272"/>
    <p:sldId id="527" r:id="rId273"/>
    <p:sldId id="528" r:id="rId274"/>
    <p:sldId id="529" r:id="rId275"/>
    <p:sldId id="530" r:id="rId276"/>
    <p:sldId id="531" r:id="rId277"/>
    <p:sldId id="532" r:id="rId278"/>
    <p:sldId id="533" r:id="rId279"/>
    <p:sldId id="534" r:id="rId280"/>
    <p:sldId id="535" r:id="rId281"/>
    <p:sldId id="536" r:id="rId282"/>
    <p:sldId id="537" r:id="rId2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notesMaster" Target="notesMasters/notesMaster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presProps" Target="pres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viewProps" Target="viewProps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theme" Target="theme/theme1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tableStyles" Target="tableStyles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D7D99-65F2-4F28-B76A-181E8932816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05871-8F2C-49E4-9FB2-9AA1078D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5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sz="1200"/>
              <a:t>6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11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FC5B4-AB2D-4F36-82D3-32F433EEB1B9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29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980A4-AA72-46D6-8E74-EA399793DE63}" type="slidenum">
              <a:rPr lang="ru-RU"/>
              <a:pPr/>
              <a:t>102</a:t>
            </a:fld>
            <a:endParaRPr lang="ru-RU"/>
          </a:p>
        </p:txBody>
      </p:sp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01DF66A1-20E4-4357-BE45-59D2E4E5A073}" type="slidenum">
              <a:rPr lang="en-US" sz="1200">
                <a:latin typeface="Arial" charset="0"/>
              </a:rPr>
              <a:pPr algn="r"/>
              <a:t>102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22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Stage one is </a:t>
            </a:r>
            <a:r>
              <a:rPr lang="el-GR" smtClean="0"/>
              <a:t>β</a:t>
            </a:r>
            <a:r>
              <a:rPr lang="en-US" smtClean="0"/>
              <a:t>-oxidation breaking palmitic acid (here) to acetyl-S-CoA and NADH and FADH</a:t>
            </a:r>
            <a:r>
              <a:rPr lang="en-US" baseline="-25000" smtClean="0"/>
              <a:t>2</a:t>
            </a:r>
            <a:r>
              <a:rPr lang="en-US" smtClean="0"/>
              <a:t>.  Each acetyl-S-CoA can enter the CAC to produce </a:t>
            </a:r>
            <a:r>
              <a:rPr lang="en-US" b="1" smtClean="0"/>
              <a:t>more </a:t>
            </a:r>
            <a:r>
              <a:rPr lang="en-US" smtClean="0"/>
              <a:t>NADH and FADH</a:t>
            </a:r>
            <a:r>
              <a:rPr lang="en-US" baseline="-25000" smtClean="0"/>
              <a:t>2</a:t>
            </a:r>
            <a:r>
              <a:rPr lang="en-US" smtClean="0"/>
              <a:t>.  All the NADH and FADH</a:t>
            </a:r>
            <a:r>
              <a:rPr lang="en-US" baseline="-25000" smtClean="0"/>
              <a:t>2</a:t>
            </a:r>
            <a:r>
              <a:rPr lang="en-US" smtClean="0"/>
              <a:t> produced is then oxidized by the respiratory electron transport to generate the proton motive force that produces ATP.  As you can see in Stage 1 each round of </a:t>
            </a:r>
            <a:r>
              <a:rPr lang="el-GR" smtClean="0"/>
              <a:t>β</a:t>
            </a:r>
            <a:r>
              <a:rPr lang="en-US" smtClean="0"/>
              <a:t>-oxidation produces one acetyl-S-CoA and leaves the fatty-acyl-S-CoA two carbons shorter…see next slide.</a:t>
            </a:r>
          </a:p>
          <a:p>
            <a:endParaRPr lang="en-US" b="1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fld id="{C230E7DD-DE80-4B45-A1C9-CD4F50156C19}" type="slidenum">
              <a:rPr lang="en-US" sz="1200"/>
              <a:pPr/>
              <a:t>115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3465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2EBE1-479A-499A-B6B8-46A88ED147DA}" type="slidenum">
              <a:rPr lang="ru-RU"/>
              <a:pPr/>
              <a:t>126</a:t>
            </a:fld>
            <a:endParaRPr lang="ru-RU"/>
          </a:p>
        </p:txBody>
      </p:sp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08B8390-7BA2-4895-A3DA-A3C2433F42C5}" type="slidenum">
              <a:rPr lang="en-US" sz="1200">
                <a:latin typeface="Arial" charset="0"/>
              </a:rPr>
              <a:pPr algn="r"/>
              <a:t>126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7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978428-E498-41DC-8476-188264CE5BFD}" type="slidenum">
              <a:rPr lang="ru-RU"/>
              <a:pPr/>
              <a:t>135</a:t>
            </a:fld>
            <a:endParaRPr lang="ru-RU"/>
          </a:p>
        </p:txBody>
      </p:sp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9C4AE1B6-50C7-4DDC-A8B3-48AB12E7EFA2}" type="slidenum">
              <a:rPr lang="en-US" sz="1200">
                <a:latin typeface="Arial" charset="0"/>
              </a:rPr>
              <a:pPr algn="r"/>
              <a:t>135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58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sz="1200"/>
              <a:t>13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9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sz="1200"/>
              <a:t>14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75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94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28A96-05B8-4705-BE42-B0BC641E7B66}" type="slidenum">
              <a:rPr lang="en-US" smtClean="0"/>
              <a:pPr/>
              <a:t>183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7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C69D8-053B-495C-85A8-F96355792F9E}" type="slidenum">
              <a:rPr lang="ru-RU"/>
              <a:pPr/>
              <a:t>184</a:t>
            </a:fld>
            <a:endParaRPr lang="ru-RU"/>
          </a:p>
        </p:txBody>
      </p:sp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C9580DEA-574B-4305-9A7E-EB119A018CEE}" type="slidenum">
              <a:rPr lang="en-US" altLang="en-US" sz="1200">
                <a:latin typeface="Arial" charset="0"/>
              </a:rPr>
              <a:pPr algn="r"/>
              <a:t>184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75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199B8B-B1E4-4BE4-BE1E-139EFE7FF739}" type="slidenum">
              <a:rPr lang="ru-RU"/>
              <a:pPr/>
              <a:t>188</a:t>
            </a:fld>
            <a:endParaRPr lang="ru-RU"/>
          </a:p>
        </p:txBody>
      </p:sp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5B21A44A-82AC-46FE-844A-18E06F87FE69}" type="slidenum">
              <a:rPr lang="en-US" altLang="en-US" sz="1200">
                <a:latin typeface="Arial" charset="0"/>
              </a:rPr>
              <a:pPr algn="r"/>
              <a:t>188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01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96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There are two other fatty oxidation pathways.  They are there, they are not the major flow.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fld id="{3224F8FD-FF63-449B-BF59-8899198626A7}" type="slidenum">
              <a:rPr lang="en-US" sz="1200"/>
              <a:pPr/>
              <a:t>227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68914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E181EA-702C-4090-97D9-2DA079B4399D}" type="slidenum">
              <a:rPr lang="ru-RU"/>
              <a:pPr/>
              <a:t>233</a:t>
            </a:fld>
            <a:endParaRPr lang="ru-RU"/>
          </a:p>
        </p:txBody>
      </p:sp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CE5B242-8061-41A3-9644-24C096D385C8}" type="slidenum">
              <a:rPr lang="en-US" altLang="en-US" sz="1200">
                <a:latin typeface="Arial" charset="0"/>
              </a:rPr>
              <a:pPr algn="r"/>
              <a:t>233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35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sz="1200"/>
              <a:t>17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20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sz="1200"/>
              <a:t>15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5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sz="1200"/>
              <a:t>16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47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You don’t need to memorize these pathways, but you have to know this takes energy and NADPH to get the molecules into </a:t>
            </a:r>
            <a:r>
              <a:rPr lang="el-GR" dirty="0" smtClean="0"/>
              <a:t>β</a:t>
            </a:r>
            <a:r>
              <a:rPr lang="en-US" dirty="0" smtClean="0"/>
              <a:t>-oxidation.  The general lesson here is that each point of unsaturation reduces the amount of energy harvested by </a:t>
            </a:r>
            <a:r>
              <a:rPr lang="el-GR" dirty="0" smtClean="0"/>
              <a:t>β</a:t>
            </a:r>
            <a:r>
              <a:rPr lang="en-US" dirty="0" smtClean="0"/>
              <a:t>-oxidation.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fld id="{0C0FBFA4-F903-48AA-B552-EE58639364A2}" type="slidenum">
              <a:rPr lang="en-US" sz="1200"/>
              <a:pPr/>
              <a:t>277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8176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After three round of </a:t>
            </a:r>
            <a:r>
              <a:rPr lang="el-GR" dirty="0" smtClean="0"/>
              <a:t>β</a:t>
            </a:r>
            <a:r>
              <a:rPr lang="en-US" dirty="0" smtClean="0"/>
              <a:t>-oxidation, the </a:t>
            </a:r>
            <a:r>
              <a:rPr lang="en-US" dirty="0" err="1" smtClean="0"/>
              <a:t>ene</a:t>
            </a:r>
            <a:r>
              <a:rPr lang="en-US" dirty="0" smtClean="0"/>
              <a:t> is in the wrong place.  Easy, use an </a:t>
            </a:r>
            <a:r>
              <a:rPr lang="en-US" dirty="0" err="1" smtClean="0"/>
              <a:t>isomerase</a:t>
            </a:r>
            <a:r>
              <a:rPr lang="en-US" dirty="0" smtClean="0"/>
              <a:t> to get it between the alpha and beta carbons. But, this bypasses the first enzyme of </a:t>
            </a:r>
            <a:r>
              <a:rPr lang="el-GR" dirty="0" smtClean="0"/>
              <a:t>β</a:t>
            </a:r>
            <a:r>
              <a:rPr lang="en-US" dirty="0" smtClean="0"/>
              <a:t>-oxidation making this round produce only 1 NADH (and no FADH</a:t>
            </a:r>
            <a:r>
              <a:rPr lang="en-US" baseline="-25000" dirty="0" smtClean="0"/>
              <a:t>2</a:t>
            </a:r>
            <a:r>
              <a:rPr lang="en-US" dirty="0" smtClean="0"/>
              <a:t>).   What about multiple points of unsaturation?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fld id="{51F7FF30-29C7-4D1B-BCCD-71447AA7638E}" type="slidenum">
              <a:rPr lang="en-US" sz="1200"/>
              <a:pPr/>
              <a:t>279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7928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0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sz="1200"/>
              <a:t>7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04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sz="1200"/>
              <a:t>8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14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sz="1200"/>
              <a:t>9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30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sz="1200"/>
              <a:t>9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18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sz="1200"/>
              <a:t>11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63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sz="1200"/>
              <a:t>12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868680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65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50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80AA26D-8C1A-4464-9D58-58F7DDE27A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9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8.wmf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4.wmf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1.png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8.wmf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wmf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wmf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LIPID METABOLISM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3505200"/>
            <a:ext cx="8458200" cy="381000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CoezymeA (CoA-SH) </a:t>
            </a:r>
            <a:br>
              <a:rPr lang="en-US" sz="5400" b="1" dirty="0" smtClean="0"/>
            </a:br>
            <a:r>
              <a:rPr lang="en-US" sz="5400" b="1" dirty="0" smtClean="0"/>
              <a:t>Activates</a:t>
            </a:r>
            <a:br>
              <a:rPr lang="en-US" sz="5400" b="1" dirty="0" smtClean="0"/>
            </a:br>
            <a:r>
              <a:rPr lang="en-US" sz="5400" b="1" dirty="0" smtClean="0"/>
              <a:t> Fatty Acids </a:t>
            </a:r>
            <a:br>
              <a:rPr lang="en-US" sz="5400" b="1" dirty="0" smtClean="0"/>
            </a:br>
            <a:r>
              <a:rPr lang="en-US" sz="5400" b="1" dirty="0" smtClean="0"/>
              <a:t>for Beta Oxidation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8729991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4800600"/>
          </a:xfrm>
        </p:spPr>
        <p:txBody>
          <a:bodyPr>
            <a:normAutofit/>
          </a:bodyPr>
          <a:lstStyle/>
          <a:p>
            <a:r>
              <a:rPr lang="en-US" sz="5400" dirty="0"/>
              <a:t>P</a:t>
            </a:r>
            <a:r>
              <a:rPr lang="en-US" sz="5400" dirty="0" smtClean="0"/>
              <a:t>roduct</a:t>
            </a:r>
            <a:r>
              <a:rPr lang="en-US" sz="5400" dirty="0"/>
              <a:t>, </a:t>
            </a:r>
            <a:r>
              <a:rPr lang="en-US" sz="5400" b="1" dirty="0"/>
              <a:t>2 carbons shorter Acyl -CoA</a:t>
            </a:r>
            <a:r>
              <a:rPr lang="en-US" sz="5400" dirty="0"/>
              <a:t>, </a:t>
            </a:r>
            <a:endParaRPr lang="en-US" sz="5400" dirty="0" smtClean="0"/>
          </a:p>
          <a:p>
            <a:r>
              <a:rPr lang="en-US" sz="5400" b="1" dirty="0" smtClean="0">
                <a:solidFill>
                  <a:srgbClr val="C00000"/>
                </a:solidFill>
              </a:rPr>
              <a:t>Is </a:t>
            </a:r>
            <a:r>
              <a:rPr lang="en-US" sz="5400" b="1" dirty="0" smtClean="0">
                <a:solidFill>
                  <a:srgbClr val="C00000"/>
                </a:solidFill>
              </a:rPr>
              <a:t>input </a:t>
            </a:r>
            <a:r>
              <a:rPr lang="en-US" sz="5400" b="1" dirty="0">
                <a:solidFill>
                  <a:srgbClr val="C00000"/>
                </a:solidFill>
              </a:rPr>
              <a:t>to another </a:t>
            </a:r>
            <a:r>
              <a:rPr lang="en-US" sz="5400" b="1" dirty="0" smtClean="0">
                <a:solidFill>
                  <a:srgbClr val="C00000"/>
                </a:solidFill>
              </a:rPr>
              <a:t>round/turn </a:t>
            </a:r>
            <a:r>
              <a:rPr lang="en-US" sz="5400" dirty="0"/>
              <a:t>of the beta oxidation </a:t>
            </a:r>
            <a:r>
              <a:rPr lang="en-US" sz="5400" dirty="0" smtClean="0"/>
              <a:t>proper pathway</a:t>
            </a:r>
            <a:r>
              <a:rPr lang="en-US" sz="5400" dirty="0"/>
              <a:t>. 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2599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393113" cy="5991224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endParaRPr lang="en-US" sz="3200" dirty="0" smtClean="0"/>
          </a:p>
          <a:p>
            <a:pPr eaLnBrk="1" hangingPunct="1">
              <a:spcBef>
                <a:spcPct val="0"/>
              </a:spcBef>
            </a:pPr>
            <a:r>
              <a:rPr lang="en-US" sz="4000" b="1" dirty="0" smtClean="0"/>
              <a:t>Acyl CoA molecule released at end of Beta Oxidation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4000" b="1" dirty="0" smtClean="0"/>
          </a:p>
          <a:p>
            <a:pPr eaLnBrk="1" hangingPunct="1">
              <a:spcBef>
                <a:spcPct val="0"/>
              </a:spcBef>
            </a:pPr>
            <a:r>
              <a:rPr lang="en-US" sz="4000" dirty="0" smtClean="0"/>
              <a:t>Is the </a:t>
            </a:r>
            <a:r>
              <a:rPr lang="en-US" sz="4000" b="1" dirty="0" smtClean="0">
                <a:solidFill>
                  <a:srgbClr val="C00000"/>
                </a:solidFill>
              </a:rPr>
              <a:t>substrate for the next round </a:t>
            </a:r>
            <a:r>
              <a:rPr lang="en-US" sz="4000" dirty="0" smtClean="0"/>
              <a:t>of oxidation </a:t>
            </a:r>
            <a:r>
              <a:rPr lang="en-US" sz="4000" dirty="0" smtClean="0">
                <a:solidFill>
                  <a:srgbClr val="FF0000"/>
                </a:solidFill>
              </a:rPr>
              <a:t>starting with </a:t>
            </a:r>
            <a:r>
              <a:rPr lang="en-US" sz="4000" u="sng" dirty="0">
                <a:solidFill>
                  <a:srgbClr val="FF0000"/>
                </a:solidFill>
              </a:rPr>
              <a:t>A</a:t>
            </a:r>
            <a:r>
              <a:rPr lang="en-US" sz="4000" u="sng" dirty="0" smtClean="0">
                <a:solidFill>
                  <a:srgbClr val="FF0000"/>
                </a:solidFill>
              </a:rPr>
              <a:t>cyl CoA Dehydrogenase</a:t>
            </a:r>
            <a:r>
              <a:rPr lang="en-US" sz="4000" dirty="0" smtClean="0"/>
              <a:t>. </a:t>
            </a:r>
          </a:p>
          <a:p>
            <a:pPr eaLnBrk="1" hangingPunct="1">
              <a:spcBef>
                <a:spcPct val="0"/>
              </a:spcBef>
            </a:pPr>
            <a:endParaRPr lang="en-US" sz="4000" dirty="0" smtClean="0"/>
          </a:p>
          <a:p>
            <a:pPr eaLnBrk="1" hangingPunct="1">
              <a:spcBef>
                <a:spcPct val="0"/>
              </a:spcBef>
            </a:pPr>
            <a:r>
              <a:rPr lang="en-US" sz="4000" dirty="0" smtClean="0">
                <a:solidFill>
                  <a:srgbClr val="FF0000"/>
                </a:solidFill>
              </a:rPr>
              <a:t>Repetition </a:t>
            </a:r>
            <a:r>
              <a:rPr lang="en-US" sz="4000" dirty="0" smtClean="0"/>
              <a:t>continues </a:t>
            </a:r>
            <a:r>
              <a:rPr lang="en-US" sz="4000" dirty="0" smtClean="0">
                <a:solidFill>
                  <a:srgbClr val="FF0000"/>
                </a:solidFill>
              </a:rPr>
              <a:t>until</a:t>
            </a:r>
            <a:r>
              <a:rPr lang="en-US" sz="4000" dirty="0" smtClean="0"/>
              <a:t> all the carbon atoms of the </a:t>
            </a:r>
            <a:r>
              <a:rPr lang="en-US" sz="4000" dirty="0" smtClean="0">
                <a:solidFill>
                  <a:srgbClr val="FF0000"/>
                </a:solidFill>
              </a:rPr>
              <a:t>original Fatty acyl CoA </a:t>
            </a:r>
            <a:r>
              <a:rPr lang="en-US" sz="4000" dirty="0" smtClean="0"/>
              <a:t>are converted to </a:t>
            </a:r>
            <a:r>
              <a:rPr lang="en-US" sz="4000" dirty="0">
                <a:solidFill>
                  <a:srgbClr val="FF0000"/>
                </a:solidFill>
              </a:rPr>
              <a:t>A</a:t>
            </a:r>
            <a:r>
              <a:rPr lang="en-US" sz="4000" dirty="0" smtClean="0">
                <a:solidFill>
                  <a:srgbClr val="FF0000"/>
                </a:solidFill>
              </a:rPr>
              <a:t>cetyl CoA</a:t>
            </a:r>
            <a:r>
              <a:rPr lang="en-US" sz="4000" dirty="0" smtClean="0"/>
              <a:t>. </a:t>
            </a:r>
          </a:p>
          <a:p>
            <a:pPr eaLnBrk="1" hangingPunct="1">
              <a:spcBef>
                <a:spcPct val="0"/>
              </a:spcBef>
            </a:pPr>
            <a:endParaRPr lang="en-US" sz="32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3200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58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04800" y="905341"/>
            <a:ext cx="3657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3000" dirty="0">
                <a:latin typeface="+mj-lt"/>
              </a:rPr>
              <a:t>The shortened </a:t>
            </a:r>
            <a:r>
              <a:rPr lang="en-US" sz="3000" dirty="0" smtClean="0">
                <a:latin typeface="+mj-lt"/>
              </a:rPr>
              <a:t>Acyl </a:t>
            </a:r>
            <a:r>
              <a:rPr lang="en-US" sz="3000" dirty="0">
                <a:latin typeface="+mj-lt"/>
              </a:rPr>
              <a:t>CoA then undergoes another cycle of </a:t>
            </a:r>
            <a:r>
              <a:rPr lang="en-US" sz="3000" dirty="0" smtClean="0">
                <a:latin typeface="+mj-lt"/>
              </a:rPr>
              <a:t>beta oxidation</a:t>
            </a:r>
            <a:endParaRPr lang="en-US" sz="3000" dirty="0">
              <a:latin typeface="+mj-lt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657600"/>
            <a:ext cx="41910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  <a:latin typeface="+mj-lt"/>
              </a:rPr>
              <a:t>The number of beta oxidation cycles:    </a:t>
            </a:r>
            <a:endParaRPr lang="en-US" sz="3000" b="1" dirty="0" smtClean="0">
              <a:solidFill>
                <a:srgbClr val="C00000"/>
              </a:solidFill>
              <a:latin typeface="+mj-lt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3000" b="1" dirty="0" smtClean="0">
                <a:latin typeface="+mj-lt"/>
              </a:rPr>
              <a:t>n/2-1</a:t>
            </a:r>
            <a:r>
              <a:rPr lang="en-US" sz="3000" b="1" dirty="0">
                <a:latin typeface="+mj-lt"/>
              </a:rPr>
              <a:t>, where  n – the number of carbon atoms</a:t>
            </a:r>
          </a:p>
        </p:txBody>
      </p:sp>
    </p:spTree>
    <p:extLst>
      <p:ext uri="{BB962C8B-B14F-4D97-AF65-F5344CB8AC3E}">
        <p14:creationId xmlns:p14="http://schemas.microsoft.com/office/powerpoint/2010/main" val="30052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/>
              <a:t>Products Of Each Turn 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 smtClean="0"/>
              <a:t>Of </a:t>
            </a:r>
            <a:br>
              <a:rPr lang="en-US" sz="6600" b="1" dirty="0" smtClean="0"/>
            </a:br>
            <a:r>
              <a:rPr lang="en-US" sz="6600" b="1" dirty="0" smtClean="0"/>
              <a:t>Beta </a:t>
            </a:r>
            <a:r>
              <a:rPr lang="en-US" sz="6600" b="1" dirty="0"/>
              <a:t>Oxidation Proper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3770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525000" cy="5181600"/>
          </a:xfrm>
        </p:spPr>
        <p:txBody>
          <a:bodyPr/>
          <a:lstStyle/>
          <a:p>
            <a:r>
              <a:rPr lang="en-US" altLang="en-US" sz="4400" b="1" dirty="0"/>
              <a:t>Each </a:t>
            </a:r>
            <a:r>
              <a:rPr lang="en-US" altLang="en-US" sz="4400" b="1" dirty="0" smtClean="0"/>
              <a:t>turn/cycle </a:t>
            </a:r>
            <a:r>
              <a:rPr lang="en-US" altLang="en-US" sz="4400" dirty="0" smtClean="0"/>
              <a:t> </a:t>
            </a:r>
            <a:r>
              <a:rPr lang="en-US" altLang="en-US" sz="4400" dirty="0"/>
              <a:t>of </a:t>
            </a:r>
            <a:r>
              <a:rPr lang="el-GR" altLang="en-US" sz="4400" b="1" dirty="0"/>
              <a:t>β</a:t>
            </a:r>
            <a:r>
              <a:rPr lang="en-US" altLang="en-US" sz="4400" b="1" dirty="0"/>
              <a:t> oxidation </a:t>
            </a:r>
            <a:r>
              <a:rPr lang="en-US" altLang="en-US" sz="4400" b="1" dirty="0" smtClean="0"/>
              <a:t>proper  </a:t>
            </a:r>
            <a:r>
              <a:rPr lang="en-US" altLang="en-US" sz="4400" dirty="0"/>
              <a:t>generates</a:t>
            </a:r>
            <a:r>
              <a:rPr lang="en-US" altLang="en-US" sz="4400" b="1" dirty="0"/>
              <a:t> one molecule each of:        </a:t>
            </a:r>
            <a:r>
              <a:rPr lang="en-US" altLang="en-US" sz="3600" b="1" dirty="0"/>
              <a:t>                      </a:t>
            </a:r>
            <a:endParaRPr lang="en-US" altLang="en-US" sz="3600" b="1" dirty="0" smtClean="0"/>
          </a:p>
          <a:p>
            <a:pPr lvl="2"/>
            <a:r>
              <a:rPr lang="en-US" altLang="en-US" sz="4000" b="1" dirty="0" smtClean="0">
                <a:solidFill>
                  <a:srgbClr val="C00000"/>
                </a:solidFill>
              </a:rPr>
              <a:t>FADH</a:t>
            </a:r>
            <a:r>
              <a:rPr lang="en-US" altLang="en-US" sz="4000" b="1" baseline="-25000" dirty="0" smtClean="0">
                <a:solidFill>
                  <a:srgbClr val="C00000"/>
                </a:solidFill>
              </a:rPr>
              <a:t>2</a:t>
            </a:r>
          </a:p>
          <a:p>
            <a:pPr lvl="2"/>
            <a:r>
              <a:rPr lang="en-US" altLang="en-US" sz="4000" b="1" dirty="0" smtClean="0">
                <a:solidFill>
                  <a:srgbClr val="C00000"/>
                </a:solidFill>
              </a:rPr>
              <a:t>NADH+H</a:t>
            </a:r>
            <a:r>
              <a:rPr lang="en-US" altLang="en-US" sz="4000" b="1" baseline="30000" dirty="0" smtClean="0">
                <a:solidFill>
                  <a:srgbClr val="C00000"/>
                </a:solidFill>
              </a:rPr>
              <a:t>+</a:t>
            </a:r>
            <a:endParaRPr lang="en-US" altLang="en-US" sz="4000" b="1" dirty="0">
              <a:solidFill>
                <a:srgbClr val="C00000"/>
              </a:solidFill>
            </a:endParaRPr>
          </a:p>
          <a:p>
            <a:pPr lvl="2"/>
            <a:r>
              <a:rPr lang="en-US" altLang="en-US" sz="4000" b="1" dirty="0" smtClean="0">
                <a:solidFill>
                  <a:srgbClr val="C00000"/>
                </a:solidFill>
              </a:rPr>
              <a:t>Acetyl </a:t>
            </a:r>
            <a:r>
              <a:rPr lang="en-US" altLang="en-US" sz="4000" b="1" dirty="0">
                <a:solidFill>
                  <a:srgbClr val="C00000"/>
                </a:solidFill>
              </a:rPr>
              <a:t>CoA </a:t>
            </a:r>
            <a:endParaRPr lang="en-US" altLang="en-US" sz="4000" b="1" dirty="0" smtClean="0">
              <a:solidFill>
                <a:srgbClr val="C00000"/>
              </a:solidFill>
            </a:endParaRPr>
          </a:p>
          <a:p>
            <a:pPr lvl="2"/>
            <a:r>
              <a:rPr lang="en-US" altLang="en-US" sz="4000" b="1" dirty="0" smtClean="0">
                <a:solidFill>
                  <a:srgbClr val="C00000"/>
                </a:solidFill>
              </a:rPr>
              <a:t>Fatty </a:t>
            </a:r>
            <a:r>
              <a:rPr lang="en-US" altLang="en-US" sz="4000" b="1" dirty="0">
                <a:solidFill>
                  <a:srgbClr val="C00000"/>
                </a:solidFill>
              </a:rPr>
              <a:t>Acyl </a:t>
            </a:r>
            <a:r>
              <a:rPr lang="en-US" altLang="en-US" sz="4000" b="1" dirty="0" smtClean="0">
                <a:solidFill>
                  <a:srgbClr val="C00000"/>
                </a:solidFill>
              </a:rPr>
              <a:t>CoA</a:t>
            </a:r>
            <a:r>
              <a:rPr lang="en-US" altLang="en-US" sz="2400" b="1" dirty="0" smtClean="0"/>
              <a:t> ( with 2 </a:t>
            </a:r>
            <a:r>
              <a:rPr lang="en-US" altLang="en-US" sz="2400" b="1" dirty="0"/>
              <a:t>carbons shorter each round) 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93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Symbol" pitchFamily="18" charset="2"/>
              </a:rPr>
              <a:t/>
            </a:r>
            <a:br>
              <a:rPr lang="en-US" b="1" dirty="0">
                <a:latin typeface="Symbol" pitchFamily="18" charset="2"/>
              </a:rPr>
            </a:br>
            <a:r>
              <a:rPr lang="en-US" b="1" dirty="0" smtClean="0">
                <a:latin typeface="Symbol" pitchFamily="18" charset="2"/>
              </a:rPr>
              <a:t/>
            </a:r>
            <a:br>
              <a:rPr lang="en-US" b="1" dirty="0" smtClean="0">
                <a:latin typeface="Symbol" pitchFamily="18" charset="2"/>
              </a:rPr>
            </a:br>
            <a:r>
              <a:rPr lang="en-US" b="1" dirty="0" smtClean="0"/>
              <a:t>Steps Of </a:t>
            </a:r>
            <a:br>
              <a:rPr lang="en-US" b="1" dirty="0" smtClean="0"/>
            </a:br>
            <a:r>
              <a:rPr lang="en-US" b="1" dirty="0">
                <a:latin typeface="Symbol" pitchFamily="18" charset="2"/>
              </a:rPr>
              <a:t></a:t>
            </a:r>
            <a:r>
              <a:rPr lang="en-US" b="1" dirty="0"/>
              <a:t>-Oxidation  Proper </a:t>
            </a:r>
            <a:br>
              <a:rPr lang="en-US" b="1" dirty="0"/>
            </a:br>
            <a:r>
              <a:rPr lang="en-US" b="1" dirty="0"/>
              <a:t>of Fatty </a:t>
            </a:r>
            <a:r>
              <a:rPr lang="en-US" b="1" dirty="0" smtClean="0"/>
              <a:t>Acids Continues</a:t>
            </a:r>
            <a:br>
              <a:rPr lang="en-US" b="1" dirty="0" smtClean="0"/>
            </a:br>
            <a:r>
              <a:rPr lang="en-US" b="1" dirty="0" smtClean="0"/>
              <a:t>With</a:t>
            </a:r>
            <a:br>
              <a:rPr lang="en-US" b="1" dirty="0" smtClean="0"/>
            </a:br>
            <a:r>
              <a:rPr lang="en-US" sz="5400" b="1" dirty="0">
                <a:solidFill>
                  <a:srgbClr val="C00000"/>
                </a:solidFill>
              </a:rPr>
              <a:t>A Repeated Sequence </a:t>
            </a:r>
            <a:r>
              <a:rPr lang="en-US" sz="5400" b="1" dirty="0" smtClean="0">
                <a:solidFill>
                  <a:srgbClr val="C00000"/>
                </a:solidFill>
              </a:rPr>
              <a:t/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of </a:t>
            </a:r>
            <a:r>
              <a:rPr lang="en-US" sz="5400" b="1" dirty="0">
                <a:solidFill>
                  <a:srgbClr val="C00000"/>
                </a:solidFill>
              </a:rPr>
              <a:t>4 </a:t>
            </a:r>
            <a:r>
              <a:rPr lang="en-US" sz="5400" b="1" dirty="0" smtClean="0">
                <a:solidFill>
                  <a:srgbClr val="C00000"/>
                </a:solidFill>
              </a:rPr>
              <a:t>Reactions  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>Till</a:t>
            </a:r>
            <a:r>
              <a:rPr lang="en-US" sz="5400" b="1" dirty="0" smtClean="0">
                <a:solidFill>
                  <a:srgbClr val="C00000"/>
                </a:solidFill>
              </a:rPr>
              <a:t/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A Long Fatty Acyl Chain Is Completely Oxidized</a:t>
            </a:r>
            <a:r>
              <a:rPr lang="en-US" sz="5400" b="1" dirty="0">
                <a:solidFill>
                  <a:srgbClr val="C00000"/>
                </a:solidFill>
              </a:rPr>
              <a:t/>
            </a:r>
            <a:br>
              <a:rPr lang="en-US" sz="5400" b="1" dirty="0">
                <a:solidFill>
                  <a:srgbClr val="C0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5480"/>
            <a:ext cx="8991600" cy="4389120"/>
          </a:xfrm>
        </p:spPr>
        <p:txBody>
          <a:bodyPr>
            <a:normAutofit fontScale="92500"/>
          </a:bodyPr>
          <a:lstStyle/>
          <a:p>
            <a:r>
              <a:rPr lang="en-US" sz="6000" dirty="0" smtClean="0"/>
              <a:t>For an </a:t>
            </a:r>
            <a:r>
              <a:rPr lang="en-US" sz="6000" b="1" dirty="0" smtClean="0"/>
              <a:t>oxidation of Palmitic acid </a:t>
            </a:r>
            <a:r>
              <a:rPr lang="en-US" sz="6000" dirty="0" smtClean="0"/>
              <a:t>through beta oxidation</a:t>
            </a:r>
          </a:p>
          <a:p>
            <a:r>
              <a:rPr lang="en-US" sz="6000" dirty="0" smtClean="0">
                <a:solidFill>
                  <a:srgbClr val="C00000"/>
                </a:solidFill>
              </a:rPr>
              <a:t> </a:t>
            </a:r>
            <a:r>
              <a:rPr lang="en-US" sz="6000" b="1" dirty="0" smtClean="0">
                <a:solidFill>
                  <a:srgbClr val="C00000"/>
                </a:solidFill>
              </a:rPr>
              <a:t>7 turns/cycles </a:t>
            </a:r>
            <a:r>
              <a:rPr lang="en-US" sz="6000" dirty="0" smtClean="0"/>
              <a:t>of beta oxidation proper steps occur.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581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200"/>
              <a:t>Beta Oxidation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762000"/>
            <a:ext cx="7772400" cy="457200"/>
          </a:xfrm>
        </p:spPr>
        <p:txBody>
          <a:bodyPr>
            <a:normAutofit fontScale="92500" lnSpcReduction="10000"/>
          </a:bodyPr>
          <a:lstStyle/>
          <a:p>
            <a:endParaRPr lang="en-US" sz="2800"/>
          </a:p>
        </p:txBody>
      </p:sp>
      <p:pic>
        <p:nvPicPr>
          <p:cNvPr id="16389" name="Picture 5" descr="&#10;img014.jpg                                                     000037DFPlatinum GOB CD                BA643E9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3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76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6000" b="1" dirty="0">
                <a:solidFill>
                  <a:srgbClr val="FF0000"/>
                </a:solidFill>
              </a:rPr>
              <a:t>Fates of the products </a:t>
            </a:r>
            <a:r>
              <a:rPr lang="en-US" altLang="en-US" sz="6000" b="1" dirty="0" smtClean="0">
                <a:solidFill>
                  <a:srgbClr val="FF0000"/>
                </a:solidFill>
              </a:rPr>
              <a:t/>
            </a:r>
            <a:br>
              <a:rPr lang="en-US" altLang="en-US" sz="6000" b="1" dirty="0" smtClean="0">
                <a:solidFill>
                  <a:srgbClr val="FF0000"/>
                </a:solidFill>
              </a:rPr>
            </a:br>
            <a:r>
              <a:rPr lang="en-US" altLang="en-US" sz="6000" b="1" dirty="0" smtClean="0">
                <a:solidFill>
                  <a:srgbClr val="FF0000"/>
                </a:solidFill>
              </a:rPr>
              <a:t>of </a:t>
            </a:r>
            <a:r>
              <a:rPr lang="en-US" altLang="en-US" sz="6000" b="1" dirty="0">
                <a:solidFill>
                  <a:srgbClr val="FF0000"/>
                </a:solidFill>
              </a:rPr>
              <a:t/>
            </a:r>
            <a:br>
              <a:rPr lang="en-US" altLang="en-US" sz="6000" b="1" dirty="0">
                <a:solidFill>
                  <a:srgbClr val="FF0000"/>
                </a:solidFill>
              </a:rPr>
            </a:br>
            <a:r>
              <a:rPr lang="el-GR" altLang="en-US" sz="6000" b="1" dirty="0">
                <a:solidFill>
                  <a:srgbClr val="FF0000"/>
                </a:solidFill>
              </a:rPr>
              <a:t>β</a:t>
            </a:r>
            <a:r>
              <a:rPr lang="en-US" altLang="en-US" sz="6000" b="1" dirty="0" smtClean="0">
                <a:solidFill>
                  <a:srgbClr val="FF0000"/>
                </a:solidFill>
              </a:rPr>
              <a:t>-oxidation of Fatty Acid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039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334000"/>
          </a:xfrm>
        </p:spPr>
        <p:txBody>
          <a:bodyPr>
            <a:normAutofit/>
          </a:bodyPr>
          <a:lstStyle/>
          <a:p>
            <a:r>
              <a:rPr lang="en-US" altLang="en-US" sz="4400" b="1" dirty="0" smtClean="0">
                <a:solidFill>
                  <a:srgbClr val="FF0000"/>
                </a:solidFill>
                <a:latin typeface="+mj-lt"/>
              </a:rPr>
              <a:t>NADH+H</a:t>
            </a:r>
            <a:r>
              <a:rPr lang="en-US" altLang="en-US" sz="4400" b="1" baseline="30000" dirty="0" smtClean="0">
                <a:solidFill>
                  <a:srgbClr val="FF0000"/>
                </a:solidFill>
                <a:latin typeface="+mj-lt"/>
              </a:rPr>
              <a:t>+</a:t>
            </a:r>
            <a:r>
              <a:rPr lang="en-US" altLang="en-US" sz="4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400" b="1" dirty="0">
                <a:latin typeface="+mj-lt"/>
              </a:rPr>
              <a:t>and </a:t>
            </a:r>
            <a:r>
              <a:rPr lang="en-US" altLang="en-US" sz="4400" b="1" dirty="0">
                <a:solidFill>
                  <a:srgbClr val="FF0000"/>
                </a:solidFill>
                <a:latin typeface="+mj-lt"/>
              </a:rPr>
              <a:t>FADH</a:t>
            </a:r>
            <a:r>
              <a:rPr lang="en-US" altLang="en-US" sz="4400" b="1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altLang="en-US" sz="4400" b="1" dirty="0">
                <a:latin typeface="+mj-lt"/>
              </a:rPr>
              <a:t> </a:t>
            </a:r>
            <a:r>
              <a:rPr lang="en-US" altLang="en-US" sz="4400" dirty="0">
                <a:latin typeface="+mj-lt"/>
              </a:rPr>
              <a:t>- are </a:t>
            </a:r>
            <a:r>
              <a:rPr lang="en-US" altLang="en-US" sz="4400" dirty="0" smtClean="0">
                <a:latin typeface="+mj-lt"/>
              </a:rPr>
              <a:t>reoxidized </a:t>
            </a:r>
            <a:r>
              <a:rPr lang="en-US" altLang="en-US" sz="4400" dirty="0">
                <a:latin typeface="+mj-lt"/>
              </a:rPr>
              <a:t>in </a:t>
            </a:r>
            <a:r>
              <a:rPr lang="en-US" altLang="en-US" sz="4400" b="1" dirty="0">
                <a:latin typeface="+mj-lt"/>
              </a:rPr>
              <a:t>ETC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smtClean="0">
                <a:latin typeface="+mj-lt"/>
              </a:rPr>
              <a:t>to </a:t>
            </a:r>
            <a:r>
              <a:rPr lang="en-US" altLang="en-US" sz="4400" b="1" dirty="0" smtClean="0">
                <a:solidFill>
                  <a:srgbClr val="C00000"/>
                </a:solidFill>
                <a:latin typeface="+mj-lt"/>
              </a:rPr>
              <a:t>generate ATP</a:t>
            </a:r>
          </a:p>
          <a:p>
            <a:r>
              <a:rPr lang="en-US" altLang="en-US" sz="4400" b="1" dirty="0" smtClean="0">
                <a:solidFill>
                  <a:srgbClr val="C00000"/>
                </a:solidFill>
                <a:latin typeface="+mj-lt"/>
              </a:rPr>
              <a:t>Acetyl CoA </a:t>
            </a:r>
            <a:r>
              <a:rPr lang="en-US" altLang="en-US" sz="4400" dirty="0">
                <a:latin typeface="+mj-lt"/>
              </a:rPr>
              <a:t>- </a:t>
            </a:r>
            <a:r>
              <a:rPr lang="en-US" altLang="en-US" sz="4400" dirty="0" smtClean="0">
                <a:latin typeface="+mj-lt"/>
              </a:rPr>
              <a:t>Enters </a:t>
            </a:r>
            <a:r>
              <a:rPr lang="en-US" altLang="en-US" sz="4400" dirty="0">
                <a:latin typeface="+mj-lt"/>
              </a:rPr>
              <a:t>the </a:t>
            </a:r>
            <a:r>
              <a:rPr lang="en-US" altLang="en-US" sz="4400" b="1" dirty="0" smtClean="0">
                <a:latin typeface="+mj-lt"/>
              </a:rPr>
              <a:t>Citric </a:t>
            </a:r>
            <a:r>
              <a:rPr lang="en-US" altLang="en-US" sz="4400" b="1" dirty="0">
                <a:latin typeface="+mj-lt"/>
              </a:rPr>
              <a:t>acid </a:t>
            </a:r>
            <a:r>
              <a:rPr lang="en-US" altLang="en-US" sz="4400" b="1" dirty="0" smtClean="0">
                <a:latin typeface="+mj-lt"/>
              </a:rPr>
              <a:t>cycle(TCA cycle) </a:t>
            </a:r>
            <a:r>
              <a:rPr lang="en-US" altLang="en-US" sz="4400" dirty="0" smtClean="0">
                <a:latin typeface="+mj-lt"/>
              </a:rPr>
              <a:t>for its </a:t>
            </a:r>
            <a:r>
              <a:rPr lang="en-US" altLang="en-US" sz="4400" b="1" dirty="0" smtClean="0">
                <a:solidFill>
                  <a:srgbClr val="C00000"/>
                </a:solidFill>
                <a:latin typeface="+mj-lt"/>
              </a:rPr>
              <a:t>complete oxidation.</a:t>
            </a:r>
          </a:p>
          <a:p>
            <a:r>
              <a:rPr lang="en-US" altLang="en-US" sz="4400" b="1" dirty="0" smtClean="0">
                <a:solidFill>
                  <a:srgbClr val="C00000"/>
                </a:solidFill>
                <a:latin typeface="+mj-lt"/>
              </a:rPr>
              <a:t>Acyl </a:t>
            </a:r>
            <a:r>
              <a:rPr lang="en-US" altLang="en-US" sz="4400" b="1" dirty="0">
                <a:solidFill>
                  <a:srgbClr val="C00000"/>
                </a:solidFill>
                <a:latin typeface="+mj-lt"/>
              </a:rPr>
              <a:t>CoA </a:t>
            </a:r>
            <a:r>
              <a:rPr lang="en-US" altLang="en-US" sz="4400" dirty="0">
                <a:latin typeface="+mj-lt"/>
              </a:rPr>
              <a:t>– </a:t>
            </a:r>
            <a:r>
              <a:rPr lang="en-US" altLang="en-US" sz="4400" dirty="0" smtClean="0">
                <a:latin typeface="+mj-lt"/>
              </a:rPr>
              <a:t>Undergoes </a:t>
            </a:r>
            <a:r>
              <a:rPr lang="en-US" altLang="en-US" sz="4400" dirty="0">
                <a:latin typeface="+mj-lt"/>
              </a:rPr>
              <a:t>the </a:t>
            </a:r>
            <a:r>
              <a:rPr lang="en-US" altLang="en-US" sz="4400" b="1" dirty="0">
                <a:solidFill>
                  <a:srgbClr val="C00000"/>
                </a:solidFill>
                <a:latin typeface="+mj-lt"/>
              </a:rPr>
              <a:t>next </a:t>
            </a:r>
            <a:r>
              <a:rPr lang="en-US" altLang="en-US" sz="4400" b="1" dirty="0" smtClean="0">
                <a:solidFill>
                  <a:srgbClr val="C00000"/>
                </a:solidFill>
                <a:latin typeface="+mj-lt"/>
              </a:rPr>
              <a:t>turn/cycle </a:t>
            </a:r>
            <a:r>
              <a:rPr lang="en-US" altLang="en-US" sz="4400" b="1" dirty="0">
                <a:solidFill>
                  <a:srgbClr val="C00000"/>
                </a:solidFill>
                <a:latin typeface="+mj-lt"/>
              </a:rPr>
              <a:t>of </a:t>
            </a:r>
            <a:r>
              <a:rPr lang="el-GR" altLang="en-US" sz="4400" b="1" dirty="0" smtClean="0">
                <a:solidFill>
                  <a:srgbClr val="C00000"/>
                </a:solidFill>
                <a:latin typeface="+mj-lt"/>
              </a:rPr>
              <a:t>β</a:t>
            </a:r>
            <a:r>
              <a:rPr lang="en-US" altLang="en-US" sz="4400" b="1" dirty="0" smtClean="0">
                <a:solidFill>
                  <a:srgbClr val="C00000"/>
                </a:solidFill>
                <a:latin typeface="+mj-lt"/>
              </a:rPr>
              <a:t> oxidation proper</a:t>
            </a:r>
            <a:r>
              <a:rPr lang="en-US" altLang="en-US" sz="4400" dirty="0" smtClean="0">
                <a:latin typeface="+mj-lt"/>
              </a:rPr>
              <a:t>.</a:t>
            </a:r>
            <a:endParaRPr lang="en-US" altLang="en-US" sz="4400" dirty="0">
              <a:latin typeface="+mj-lt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849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61928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dirty="0" smtClean="0"/>
          </a:p>
          <a:p>
            <a:pPr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CoA Helps in </a:t>
            </a:r>
          </a:p>
          <a:p>
            <a:pPr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Activation of Fatty Acid</a:t>
            </a:r>
            <a:endParaRPr lang="en-US" sz="4400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lum contrast="2000"/>
          </a:blip>
          <a:srcRect/>
          <a:stretch>
            <a:fillRect/>
          </a:stretch>
        </p:blipFill>
        <p:spPr bwMode="auto">
          <a:xfrm>
            <a:off x="320040" y="5410200"/>
            <a:ext cx="8610600" cy="86360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219778" name="Picture 2" descr="https://upload.wikimedia.org/wikipedia/commons/thumb/e/e9/Coenzym_A.svg/350px-Coenzym_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877824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8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Complete Oxidation Of Fatty Acids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393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533400"/>
            <a:ext cx="8610600" cy="6019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900" b="1" dirty="0" smtClean="0"/>
              <a:t>Fatty Acid 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                              </a:t>
            </a:r>
            <a:r>
              <a:rPr lang="el-GR" sz="3600" b="1" dirty="0" smtClean="0">
                <a:solidFill>
                  <a:srgbClr val="C00000"/>
                </a:solidFill>
              </a:rPr>
              <a:t>β</a:t>
            </a:r>
            <a:r>
              <a:rPr lang="en-US" sz="3600" b="1" dirty="0" smtClean="0">
                <a:solidFill>
                  <a:srgbClr val="C00000"/>
                </a:solidFill>
              </a:rPr>
              <a:t> Oxidation 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sz="3900" b="1" dirty="0" smtClean="0"/>
              <a:t>Acetyl CoA +ATP</a:t>
            </a:r>
          </a:p>
          <a:p>
            <a:pPr algn="ctr"/>
            <a:endParaRPr lang="en-US" sz="3900" b="1" dirty="0" smtClean="0"/>
          </a:p>
          <a:p>
            <a:pPr marL="0" indent="0" algn="ctr">
              <a:buNone/>
            </a:pPr>
            <a:endParaRPr lang="en-US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</a:rPr>
              <a:t>                          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</a:rPr>
              <a:t>TCA Cycle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sz="4200" b="1" dirty="0" smtClean="0"/>
              <a:t>CO2 +H2O and ATP</a:t>
            </a:r>
            <a:endParaRPr lang="en-US" sz="4200" b="1" dirty="0"/>
          </a:p>
        </p:txBody>
      </p:sp>
      <p:sp>
        <p:nvSpPr>
          <p:cNvPr id="5" name="Down Arrow 4"/>
          <p:cNvSpPr/>
          <p:nvPr/>
        </p:nvSpPr>
        <p:spPr>
          <a:xfrm>
            <a:off x="4213098" y="1200150"/>
            <a:ext cx="484632" cy="1162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242816" y="3390900"/>
            <a:ext cx="484632" cy="1790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638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Fatty acid is activated and oxidized via </a:t>
            </a:r>
            <a:r>
              <a:rPr lang="en-US" sz="4400" b="1" dirty="0" smtClean="0"/>
              <a:t>Beta Oxidation</a:t>
            </a:r>
            <a:r>
              <a:rPr lang="en-US" sz="4400" dirty="0" smtClean="0"/>
              <a:t> in specific number of cycles depending upon chain length.</a:t>
            </a:r>
          </a:p>
          <a:p>
            <a:r>
              <a:rPr lang="en-US" sz="4400" b="1" dirty="0"/>
              <a:t>Acetyl CoA </a:t>
            </a:r>
            <a:r>
              <a:rPr lang="en-US" sz="4400" dirty="0" smtClean="0"/>
              <a:t>an </a:t>
            </a:r>
            <a:r>
              <a:rPr lang="en-US" sz="4400" b="1" dirty="0" smtClean="0"/>
              <a:t>end product </a:t>
            </a:r>
            <a:r>
              <a:rPr lang="en-US" sz="4400" dirty="0" smtClean="0"/>
              <a:t>of Beta oxidation of Fatty acid </a:t>
            </a:r>
          </a:p>
          <a:p>
            <a:r>
              <a:rPr lang="en-US" sz="4400" dirty="0" smtClean="0"/>
              <a:t>Is further </a:t>
            </a:r>
            <a:r>
              <a:rPr lang="en-US" sz="4400" b="1" dirty="0"/>
              <a:t>completely </a:t>
            </a:r>
            <a:r>
              <a:rPr lang="en-US" sz="4400" b="1" dirty="0" smtClean="0"/>
              <a:t>oxidized </a:t>
            </a:r>
            <a:r>
              <a:rPr lang="en-US" sz="4400" dirty="0" smtClean="0"/>
              <a:t>via </a:t>
            </a:r>
            <a:r>
              <a:rPr lang="en-US" sz="4400" b="1" dirty="0" smtClean="0"/>
              <a:t>TCA cycle</a:t>
            </a:r>
            <a:r>
              <a:rPr lang="en-US" sz="4400" dirty="0" smtClean="0"/>
              <a:t>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856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shade val="85000"/>
                    <a:satMod val="150000"/>
                  </a:schemeClr>
                </a:solidFill>
              </a:rPr>
              <a:t>1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5000" contrast="68000"/>
          </a:blip>
          <a:srcRect/>
          <a:stretch>
            <a:fillRect/>
          </a:stretch>
        </p:blipFill>
        <p:spPr>
          <a:xfrm>
            <a:off x="0" y="0"/>
            <a:ext cx="9131968" cy="6858000"/>
          </a:xfrm>
          <a:ln w="88900" cap="sq" cmpd="thickThin">
            <a:solidFill>
              <a:schemeClr val="bg2">
                <a:lumMod val="25000"/>
              </a:schemeClr>
            </a:solidFill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288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90" name="Text Box 154"/>
          <p:cNvSpPr txBox="1">
            <a:spLocks noChangeArrowheads="1"/>
          </p:cNvSpPr>
          <p:nvPr/>
        </p:nvSpPr>
        <p:spPr bwMode="auto">
          <a:xfrm>
            <a:off x="6400800" y="3200400"/>
            <a:ext cx="2362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Figure 4.  Processing and </a:t>
            </a:r>
          </a:p>
          <a:p>
            <a:r>
              <a:rPr lang="en-US" sz="2400" b="1" dirty="0">
                <a:solidFill>
                  <a:srgbClr val="000099"/>
                </a:solidFill>
                <a:sym typeface="Symbol" pitchFamily="18" charset="2"/>
              </a:rPr>
              <a:t></a:t>
            </a:r>
            <a:r>
              <a:rPr lang="en-US" sz="2400" b="1" dirty="0">
                <a:solidFill>
                  <a:srgbClr val="000099"/>
                </a:solidFill>
              </a:rPr>
              <a:t>-oxidation of P</a:t>
            </a:r>
            <a:r>
              <a:rPr lang="en-US" sz="2400" b="1" dirty="0" smtClean="0">
                <a:solidFill>
                  <a:srgbClr val="000099"/>
                </a:solidFill>
              </a:rPr>
              <a:t>almitoyl </a:t>
            </a:r>
            <a:r>
              <a:rPr lang="en-US" sz="2400" b="1" dirty="0">
                <a:solidFill>
                  <a:srgbClr val="000099"/>
                </a:solidFill>
              </a:rPr>
              <a:t>CoA</a:t>
            </a:r>
          </a:p>
        </p:txBody>
      </p:sp>
      <p:sp>
        <p:nvSpPr>
          <p:cNvPr id="321691" name="Line 155"/>
          <p:cNvSpPr>
            <a:spLocks noChangeShapeType="1"/>
          </p:cNvSpPr>
          <p:nvPr/>
        </p:nvSpPr>
        <p:spPr bwMode="auto">
          <a:xfrm flipV="1">
            <a:off x="1962150" y="685800"/>
            <a:ext cx="5915025" cy="34925"/>
          </a:xfrm>
          <a:prstGeom prst="line">
            <a:avLst/>
          </a:prstGeom>
          <a:noFill/>
          <a:ln w="57150">
            <a:pattFill prst="sphere">
              <a:fgClr>
                <a:srgbClr val="996633"/>
              </a:fgClr>
              <a:bgClr>
                <a:srgbClr val="FFFFFF"/>
              </a:bgClr>
            </a:patt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33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321692" name="Line 156"/>
          <p:cNvSpPr>
            <a:spLocks noChangeShapeType="1"/>
          </p:cNvSpPr>
          <p:nvPr/>
        </p:nvSpPr>
        <p:spPr bwMode="auto">
          <a:xfrm flipV="1">
            <a:off x="1962150" y="1489075"/>
            <a:ext cx="5915025" cy="34925"/>
          </a:xfrm>
          <a:prstGeom prst="line">
            <a:avLst/>
          </a:prstGeom>
          <a:noFill/>
          <a:ln w="101600">
            <a:pattFill prst="sphere">
              <a:fgClr>
                <a:srgbClr val="996633"/>
              </a:fgClr>
              <a:bgClr>
                <a:srgbClr val="FFFFFF"/>
              </a:bgClr>
            </a:patt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33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321693" name="Rectangle 157"/>
          <p:cNvSpPr>
            <a:spLocks noChangeAspect="1" noChangeArrowheads="1"/>
          </p:cNvSpPr>
          <p:nvPr/>
        </p:nvSpPr>
        <p:spPr bwMode="auto">
          <a:xfrm>
            <a:off x="1962150" y="1782763"/>
            <a:ext cx="1206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CC3300"/>
                </a:solidFill>
                <a:latin typeface="Geneva" charset="0"/>
              </a:rPr>
              <a:t>matrix side</a:t>
            </a:r>
            <a:endParaRPr lang="en-US" sz="1800" b="1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321694" name="Rectangle 158"/>
          <p:cNvSpPr>
            <a:spLocks noChangeAspect="1" noChangeArrowheads="1"/>
          </p:cNvSpPr>
          <p:nvPr/>
        </p:nvSpPr>
        <p:spPr bwMode="auto">
          <a:xfrm>
            <a:off x="152400" y="769938"/>
            <a:ext cx="1955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990033"/>
                </a:solidFill>
                <a:latin typeface="Geneva" charset="0"/>
              </a:rPr>
              <a:t> </a:t>
            </a:r>
            <a:r>
              <a:rPr lang="en-US" sz="1600" b="1">
                <a:solidFill>
                  <a:srgbClr val="CC3300"/>
                </a:solidFill>
                <a:latin typeface="Geneva" charset="0"/>
              </a:rPr>
              <a:t>inner mitochondrial</a:t>
            </a:r>
          </a:p>
          <a:p>
            <a:pPr algn="ctr"/>
            <a:r>
              <a:rPr lang="en-US" sz="1600" b="1">
                <a:solidFill>
                  <a:srgbClr val="CC3300"/>
                </a:solidFill>
                <a:latin typeface="Geneva" charset="0"/>
              </a:rPr>
              <a:t>membrane</a:t>
            </a:r>
            <a:endParaRPr lang="en-US" sz="1600" b="1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321695" name="Rectangle 159"/>
          <p:cNvSpPr>
            <a:spLocks noChangeAspect="1" noChangeArrowheads="1"/>
          </p:cNvSpPr>
          <p:nvPr/>
        </p:nvSpPr>
        <p:spPr bwMode="auto">
          <a:xfrm>
            <a:off x="6000750" y="1828800"/>
            <a:ext cx="8036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Geneva" charset="0"/>
              </a:rPr>
              <a:t>1.5</a:t>
            </a:r>
            <a:r>
              <a:rPr lang="en-US" sz="1800" dirty="0" smtClean="0">
                <a:solidFill>
                  <a:srgbClr val="000099"/>
                </a:solidFill>
                <a:latin typeface="Geneva" charset="0"/>
              </a:rPr>
              <a:t> </a:t>
            </a:r>
            <a:r>
              <a:rPr lang="en-US" sz="1800" dirty="0">
                <a:solidFill>
                  <a:srgbClr val="000099"/>
                </a:solidFill>
                <a:latin typeface="Geneva" charset="0"/>
              </a:rPr>
              <a:t>ATP</a:t>
            </a:r>
            <a:endParaRPr lang="en-US" sz="18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21696" name="Rectangle 160"/>
          <p:cNvSpPr>
            <a:spLocks noChangeAspect="1" noChangeArrowheads="1"/>
          </p:cNvSpPr>
          <p:nvPr/>
        </p:nvSpPr>
        <p:spPr bwMode="auto">
          <a:xfrm>
            <a:off x="6804025" y="2125663"/>
            <a:ext cx="8036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Geneva" charset="0"/>
              </a:rPr>
              <a:t>2.5</a:t>
            </a:r>
            <a:r>
              <a:rPr lang="en-US" sz="1800" dirty="0" smtClean="0">
                <a:solidFill>
                  <a:srgbClr val="000099"/>
                </a:solidFill>
                <a:latin typeface="Geneva" charset="0"/>
              </a:rPr>
              <a:t> </a:t>
            </a:r>
            <a:r>
              <a:rPr lang="en-US" sz="1800" dirty="0">
                <a:solidFill>
                  <a:srgbClr val="000099"/>
                </a:solidFill>
                <a:latin typeface="Geneva" charset="0"/>
              </a:rPr>
              <a:t>ATP</a:t>
            </a:r>
            <a:endParaRPr lang="en-US" sz="18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grpSp>
        <p:nvGrpSpPr>
          <p:cNvPr id="321697" name="Group 161"/>
          <p:cNvGrpSpPr>
            <a:grpSpLocks/>
          </p:cNvGrpSpPr>
          <p:nvPr/>
        </p:nvGrpSpPr>
        <p:grpSpPr bwMode="auto">
          <a:xfrm>
            <a:off x="6054725" y="769938"/>
            <a:ext cx="2003425" cy="542925"/>
            <a:chOff x="3922" y="485"/>
            <a:chExt cx="1262" cy="342"/>
          </a:xfrm>
        </p:grpSpPr>
        <p:sp>
          <p:nvSpPr>
            <p:cNvPr id="321698" name="Oval 162"/>
            <p:cNvSpPr>
              <a:spLocks noChangeAspect="1" noChangeArrowheads="1"/>
            </p:cNvSpPr>
            <p:nvPr/>
          </p:nvSpPr>
          <p:spPr bwMode="auto">
            <a:xfrm>
              <a:off x="3922" y="485"/>
              <a:ext cx="1262" cy="34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699" name="Rectangle 163"/>
            <p:cNvSpPr>
              <a:spLocks noChangeAspect="1" noChangeArrowheads="1"/>
            </p:cNvSpPr>
            <p:nvPr/>
          </p:nvSpPr>
          <p:spPr bwMode="auto">
            <a:xfrm>
              <a:off x="3992" y="571"/>
              <a:ext cx="10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  <a:latin typeface="Geneva" charset="0"/>
                </a:rPr>
                <a:t>respiratory chain</a:t>
              </a:r>
              <a:endParaRPr lang="en-US" sz="1800">
                <a:solidFill>
                  <a:srgbClr val="0066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1700" name="Group 164"/>
          <p:cNvGrpSpPr>
            <a:grpSpLocks/>
          </p:cNvGrpSpPr>
          <p:nvPr/>
        </p:nvGrpSpPr>
        <p:grpSpPr bwMode="auto">
          <a:xfrm>
            <a:off x="1428750" y="2801938"/>
            <a:ext cx="2124075" cy="2924175"/>
            <a:chOff x="1008" y="1765"/>
            <a:chExt cx="1338" cy="1842"/>
          </a:xfrm>
        </p:grpSpPr>
        <p:grpSp>
          <p:nvGrpSpPr>
            <p:cNvPr id="321701" name="Group 165"/>
            <p:cNvGrpSpPr>
              <a:grpSpLocks/>
            </p:cNvGrpSpPr>
            <p:nvPr/>
          </p:nvGrpSpPr>
          <p:grpSpPr bwMode="auto">
            <a:xfrm>
              <a:off x="1577" y="1765"/>
              <a:ext cx="769" cy="1842"/>
              <a:chOff x="1577" y="1765"/>
              <a:chExt cx="769" cy="1842"/>
            </a:xfrm>
          </p:grpSpPr>
          <p:sp>
            <p:nvSpPr>
              <p:cNvPr id="321702" name="Arc 166"/>
              <p:cNvSpPr>
                <a:spLocks noChangeAspect="1"/>
              </p:cNvSpPr>
              <p:nvPr/>
            </p:nvSpPr>
            <p:spPr bwMode="auto">
              <a:xfrm>
                <a:off x="1581" y="1765"/>
                <a:ext cx="765" cy="707"/>
              </a:xfrm>
              <a:custGeom>
                <a:avLst/>
                <a:gdLst>
                  <a:gd name="G0" fmla="+- 21600 0 0"/>
                  <a:gd name="G1" fmla="+- 21442 0 0"/>
                  <a:gd name="G2" fmla="+- 21600 0 0"/>
                  <a:gd name="T0" fmla="*/ 0 w 21600"/>
                  <a:gd name="T1" fmla="*/ 21442 h 21442"/>
                  <a:gd name="T2" fmla="*/ 18992 w 21600"/>
                  <a:gd name="T3" fmla="*/ 0 h 21442"/>
                  <a:gd name="T4" fmla="*/ 21600 w 21600"/>
                  <a:gd name="T5" fmla="*/ 21442 h 2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442" fill="none" extrusionOk="0">
                    <a:moveTo>
                      <a:pt x="0" y="21442"/>
                    </a:moveTo>
                    <a:cubicBezTo>
                      <a:pt x="0" y="10521"/>
                      <a:pt x="8151" y="1318"/>
                      <a:pt x="18992" y="0"/>
                    </a:cubicBezTo>
                  </a:path>
                  <a:path w="21600" h="21442" stroke="0" extrusionOk="0">
                    <a:moveTo>
                      <a:pt x="0" y="21442"/>
                    </a:moveTo>
                    <a:cubicBezTo>
                      <a:pt x="0" y="10521"/>
                      <a:pt x="8151" y="1318"/>
                      <a:pt x="18992" y="0"/>
                    </a:cubicBezTo>
                    <a:lnTo>
                      <a:pt x="21600" y="21442"/>
                    </a:lnTo>
                    <a:close/>
                  </a:path>
                </a:pathLst>
              </a:cu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03" name="Line 167"/>
              <p:cNvSpPr>
                <a:spLocks noChangeAspect="1" noChangeShapeType="1"/>
              </p:cNvSpPr>
              <p:nvPr/>
            </p:nvSpPr>
            <p:spPr bwMode="auto">
              <a:xfrm>
                <a:off x="1577" y="2462"/>
                <a:ext cx="0" cy="851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04" name="Arc 168"/>
              <p:cNvSpPr>
                <a:spLocks noChangeAspect="1"/>
              </p:cNvSpPr>
              <p:nvPr/>
            </p:nvSpPr>
            <p:spPr bwMode="auto">
              <a:xfrm>
                <a:off x="1577" y="3304"/>
                <a:ext cx="151" cy="303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05" name="Arc 169"/>
              <p:cNvSpPr>
                <a:spLocks noChangeAspect="1"/>
              </p:cNvSpPr>
              <p:nvPr/>
            </p:nvSpPr>
            <p:spPr bwMode="auto">
              <a:xfrm>
                <a:off x="1581" y="3304"/>
                <a:ext cx="147" cy="298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1706" name="Rectangle 170"/>
            <p:cNvSpPr>
              <a:spLocks noChangeAspect="1" noChangeArrowheads="1"/>
            </p:cNvSpPr>
            <p:nvPr/>
          </p:nvSpPr>
          <p:spPr bwMode="auto">
            <a:xfrm>
              <a:off x="1008" y="2640"/>
              <a:ext cx="46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99"/>
                  </a:solidFill>
                  <a:latin typeface="Geneva" charset="0"/>
                </a:rPr>
                <a:t>recycle</a:t>
              </a:r>
            </a:p>
            <a:p>
              <a:r>
                <a:rPr lang="en-US" sz="1800">
                  <a:solidFill>
                    <a:srgbClr val="000099"/>
                  </a:solidFill>
                  <a:latin typeface="Geneva" charset="0"/>
                </a:rPr>
                <a:t>6 times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sp>
        <p:nvSpPr>
          <p:cNvPr id="321707" name="Oval 171" descr="Solid diamond"/>
          <p:cNvSpPr>
            <a:spLocks noChangeAspect="1" noChangeArrowheads="1"/>
          </p:cNvSpPr>
          <p:nvPr/>
        </p:nvSpPr>
        <p:spPr bwMode="auto">
          <a:xfrm>
            <a:off x="4171950" y="830263"/>
            <a:ext cx="404813" cy="465137"/>
          </a:xfrm>
          <a:prstGeom prst="ellipse">
            <a:avLst/>
          </a:prstGeom>
          <a:pattFill prst="solidDmnd">
            <a:fgClr>
              <a:schemeClr val="accent2"/>
            </a:fgClr>
            <a:bgClr>
              <a:srgbClr val="FFFFFF"/>
            </a:bgClr>
          </a:pattFill>
          <a:ln w="127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321708" name="Rectangle 172"/>
          <p:cNvSpPr>
            <a:spLocks noChangeAspect="1" noChangeArrowheads="1"/>
          </p:cNvSpPr>
          <p:nvPr/>
        </p:nvSpPr>
        <p:spPr bwMode="auto">
          <a:xfrm>
            <a:off x="4705350" y="762000"/>
            <a:ext cx="1168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solidFill>
                  <a:srgbClr val="990033"/>
                </a:solidFill>
                <a:latin typeface="Geneva" charset="0"/>
              </a:rPr>
              <a:t>Carnitine</a:t>
            </a:r>
          </a:p>
          <a:p>
            <a:r>
              <a:rPr lang="en-US" sz="1800" dirty="0" err="1">
                <a:solidFill>
                  <a:srgbClr val="990033"/>
                </a:solidFill>
                <a:latin typeface="Geneva" charset="0"/>
              </a:rPr>
              <a:t>translocase</a:t>
            </a:r>
            <a:endParaRPr lang="en-US" sz="1800" dirty="0">
              <a:solidFill>
                <a:srgbClr val="990033"/>
              </a:solidFill>
              <a:latin typeface="Times New Roman" pitchFamily="18" charset="0"/>
            </a:endParaRPr>
          </a:p>
        </p:txBody>
      </p:sp>
      <p:grpSp>
        <p:nvGrpSpPr>
          <p:cNvPr id="321709" name="Group 173"/>
          <p:cNvGrpSpPr>
            <a:grpSpLocks/>
          </p:cNvGrpSpPr>
          <p:nvPr/>
        </p:nvGrpSpPr>
        <p:grpSpPr bwMode="auto">
          <a:xfrm>
            <a:off x="3567113" y="228600"/>
            <a:ext cx="1957387" cy="1747838"/>
            <a:chOff x="2355" y="144"/>
            <a:chExt cx="1233" cy="1101"/>
          </a:xfrm>
        </p:grpSpPr>
        <p:sp>
          <p:nvSpPr>
            <p:cNvPr id="321710" name="Rectangle 174"/>
            <p:cNvSpPr>
              <a:spLocks noChangeAspect="1" noChangeArrowheads="1"/>
            </p:cNvSpPr>
            <p:nvPr/>
          </p:nvSpPr>
          <p:spPr bwMode="auto">
            <a:xfrm>
              <a:off x="2460" y="144"/>
              <a:ext cx="1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99"/>
                  </a:solidFill>
                  <a:latin typeface="Geneva" charset="0"/>
                </a:rPr>
                <a:t>Palmitoylcarnitine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21711" name="Rectangle 175"/>
            <p:cNvSpPr>
              <a:spLocks noChangeAspect="1" noChangeArrowheads="1"/>
            </p:cNvSpPr>
            <p:nvPr/>
          </p:nvSpPr>
          <p:spPr bwMode="auto">
            <a:xfrm>
              <a:off x="2355" y="1008"/>
              <a:ext cx="1197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800">
                  <a:solidFill>
                    <a:srgbClr val="000099"/>
                  </a:solidFill>
                  <a:latin typeface="Geneva" charset="0"/>
                </a:rPr>
                <a:t>Palmitoylcarnitine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21712" name="Line 176"/>
            <p:cNvSpPr>
              <a:spLocks noChangeAspect="1" noChangeShapeType="1"/>
            </p:cNvSpPr>
            <p:nvPr/>
          </p:nvSpPr>
          <p:spPr bwMode="auto">
            <a:xfrm>
              <a:off x="2858" y="315"/>
              <a:ext cx="0" cy="68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1713" name="Group 177"/>
          <p:cNvGrpSpPr>
            <a:grpSpLocks/>
          </p:cNvGrpSpPr>
          <p:nvPr/>
        </p:nvGrpSpPr>
        <p:grpSpPr bwMode="auto">
          <a:xfrm>
            <a:off x="3714750" y="1981200"/>
            <a:ext cx="1447800" cy="655638"/>
            <a:chOff x="2448" y="1248"/>
            <a:chExt cx="912" cy="413"/>
          </a:xfrm>
        </p:grpSpPr>
        <p:sp>
          <p:nvSpPr>
            <p:cNvPr id="321714" name="Rectangle 178"/>
            <p:cNvSpPr>
              <a:spLocks noChangeAspect="1" noChangeArrowheads="1"/>
            </p:cNvSpPr>
            <p:nvPr/>
          </p:nvSpPr>
          <p:spPr bwMode="auto">
            <a:xfrm>
              <a:off x="2448" y="1488"/>
              <a:ext cx="9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99"/>
                  </a:solidFill>
                  <a:latin typeface="Geneva" charset="0"/>
                </a:rPr>
                <a:t>Palmitoyl-CoA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21715" name="Line 179"/>
            <p:cNvSpPr>
              <a:spLocks noChangeAspect="1" noChangeShapeType="1"/>
            </p:cNvSpPr>
            <p:nvPr/>
          </p:nvSpPr>
          <p:spPr bwMode="auto">
            <a:xfrm>
              <a:off x="2832" y="1248"/>
              <a:ext cx="0" cy="256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1716" name="Group 180"/>
          <p:cNvGrpSpPr>
            <a:grpSpLocks/>
          </p:cNvGrpSpPr>
          <p:nvPr/>
        </p:nvGrpSpPr>
        <p:grpSpPr bwMode="auto">
          <a:xfrm>
            <a:off x="5543550" y="1295400"/>
            <a:ext cx="655638" cy="1811338"/>
            <a:chOff x="3640" y="827"/>
            <a:chExt cx="413" cy="1141"/>
          </a:xfrm>
        </p:grpSpPr>
        <p:sp>
          <p:nvSpPr>
            <p:cNvPr id="321717" name="Line 181"/>
            <p:cNvSpPr>
              <a:spLocks noChangeAspect="1" noChangeShapeType="1"/>
            </p:cNvSpPr>
            <p:nvPr/>
          </p:nvSpPr>
          <p:spPr bwMode="auto">
            <a:xfrm flipV="1">
              <a:off x="3640" y="827"/>
              <a:ext cx="413" cy="114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18" name="Line 182"/>
            <p:cNvSpPr>
              <a:spLocks noChangeAspect="1" noChangeShapeType="1"/>
            </p:cNvSpPr>
            <p:nvPr/>
          </p:nvSpPr>
          <p:spPr bwMode="auto">
            <a:xfrm>
              <a:off x="4053" y="827"/>
              <a:ext cx="0" cy="2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1719" name="Group 183"/>
          <p:cNvGrpSpPr>
            <a:grpSpLocks/>
          </p:cNvGrpSpPr>
          <p:nvPr/>
        </p:nvGrpSpPr>
        <p:grpSpPr bwMode="auto">
          <a:xfrm>
            <a:off x="5613400" y="1312863"/>
            <a:ext cx="1371600" cy="3259137"/>
            <a:chOff x="3644" y="827"/>
            <a:chExt cx="864" cy="2053"/>
          </a:xfrm>
        </p:grpSpPr>
        <p:sp>
          <p:nvSpPr>
            <p:cNvPr id="321720" name="Line 184"/>
            <p:cNvSpPr>
              <a:spLocks noChangeAspect="1" noChangeShapeType="1"/>
            </p:cNvSpPr>
            <p:nvPr/>
          </p:nvSpPr>
          <p:spPr bwMode="auto">
            <a:xfrm flipH="1">
              <a:off x="3644" y="827"/>
              <a:ext cx="864" cy="20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21" name="Line 185"/>
            <p:cNvSpPr>
              <a:spLocks noChangeAspect="1" noChangeShapeType="1"/>
            </p:cNvSpPr>
            <p:nvPr/>
          </p:nvSpPr>
          <p:spPr bwMode="auto">
            <a:xfrm>
              <a:off x="4508" y="827"/>
              <a:ext cx="0" cy="4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1722" name="Group 186"/>
          <p:cNvGrpSpPr>
            <a:grpSpLocks/>
          </p:cNvGrpSpPr>
          <p:nvPr/>
        </p:nvGrpSpPr>
        <p:grpSpPr bwMode="auto">
          <a:xfrm>
            <a:off x="2600325" y="5646738"/>
            <a:ext cx="3536950" cy="815975"/>
            <a:chOff x="1746" y="3557"/>
            <a:chExt cx="2228" cy="514"/>
          </a:xfrm>
        </p:grpSpPr>
        <p:sp>
          <p:nvSpPr>
            <p:cNvPr id="321723" name="Rectangle 187"/>
            <p:cNvSpPr>
              <a:spLocks noChangeAspect="1" noChangeArrowheads="1"/>
            </p:cNvSpPr>
            <p:nvPr/>
          </p:nvSpPr>
          <p:spPr bwMode="auto">
            <a:xfrm>
              <a:off x="3138" y="3578"/>
              <a:ext cx="8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99"/>
                  </a:solidFill>
                  <a:latin typeface="Geneva" charset="0"/>
                </a:rPr>
                <a:t>+ Acetyl CoA</a:t>
              </a:r>
              <a:endParaRPr lang="en-US" sz="18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321724" name="Group 188"/>
            <p:cNvGrpSpPr>
              <a:grpSpLocks/>
            </p:cNvGrpSpPr>
            <p:nvPr/>
          </p:nvGrpSpPr>
          <p:grpSpPr bwMode="auto">
            <a:xfrm>
              <a:off x="1746" y="3557"/>
              <a:ext cx="1343" cy="514"/>
              <a:chOff x="1746" y="3557"/>
              <a:chExt cx="1343" cy="514"/>
            </a:xfrm>
          </p:grpSpPr>
          <p:sp>
            <p:nvSpPr>
              <p:cNvPr id="321725" name="Rectangle 189"/>
              <p:cNvSpPr>
                <a:spLocks noChangeAspect="1" noChangeArrowheads="1"/>
              </p:cNvSpPr>
              <p:nvPr/>
            </p:nvSpPr>
            <p:spPr bwMode="auto">
              <a:xfrm>
                <a:off x="1746" y="3557"/>
                <a:ext cx="134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99"/>
                    </a:solidFill>
                    <a:latin typeface="Geneva" charset="0"/>
                  </a:rPr>
                  <a:t>CH</a:t>
                </a:r>
                <a:r>
                  <a:rPr lang="en-US" sz="1800" baseline="-25000">
                    <a:solidFill>
                      <a:srgbClr val="000099"/>
                    </a:solidFill>
                    <a:latin typeface="Geneva" charset="0"/>
                  </a:rPr>
                  <a:t>3</a:t>
                </a:r>
                <a:r>
                  <a:rPr lang="en-US" sz="1800">
                    <a:solidFill>
                      <a:srgbClr val="000099"/>
                    </a:solidFill>
                    <a:latin typeface="Geneva" charset="0"/>
                  </a:rPr>
                  <a:t>-(CH)</a:t>
                </a:r>
                <a:r>
                  <a:rPr lang="en-US" sz="1800" baseline="-25000">
                    <a:solidFill>
                      <a:srgbClr val="000099"/>
                    </a:solidFill>
                    <a:latin typeface="Geneva" charset="0"/>
                  </a:rPr>
                  <a:t>12</a:t>
                </a:r>
                <a:r>
                  <a:rPr lang="en-US" sz="1800">
                    <a:solidFill>
                      <a:srgbClr val="000099"/>
                    </a:solidFill>
                    <a:latin typeface="Geneva" charset="0"/>
                  </a:rPr>
                  <a:t>-C-S-CoA</a:t>
                </a:r>
                <a:endParaRPr lang="en-US" sz="1800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726" name="Line 190"/>
              <p:cNvSpPr>
                <a:spLocks noChangeAspect="1" noChangeShapeType="1"/>
              </p:cNvSpPr>
              <p:nvPr/>
            </p:nvSpPr>
            <p:spPr bwMode="auto">
              <a:xfrm>
                <a:off x="2566" y="3728"/>
                <a:ext cx="1" cy="11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27" name="Line 191"/>
              <p:cNvSpPr>
                <a:spLocks noChangeAspect="1" noChangeShapeType="1"/>
              </p:cNvSpPr>
              <p:nvPr/>
            </p:nvSpPr>
            <p:spPr bwMode="auto">
              <a:xfrm>
                <a:off x="2604" y="3728"/>
                <a:ext cx="0" cy="11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28" name="Rectangle 192"/>
              <p:cNvSpPr>
                <a:spLocks noChangeAspect="1" noChangeArrowheads="1"/>
              </p:cNvSpPr>
              <p:nvPr/>
            </p:nvSpPr>
            <p:spPr bwMode="auto">
              <a:xfrm>
                <a:off x="2528" y="3898"/>
                <a:ext cx="11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99"/>
                    </a:solidFill>
                    <a:latin typeface="Geneva" charset="0"/>
                  </a:rPr>
                  <a:t>O</a:t>
                </a:r>
                <a:endParaRPr lang="en-US" sz="1800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21729" name="Group 193"/>
          <p:cNvGrpSpPr>
            <a:grpSpLocks/>
          </p:cNvGrpSpPr>
          <p:nvPr/>
        </p:nvGrpSpPr>
        <p:grpSpPr bwMode="auto">
          <a:xfrm>
            <a:off x="3257550" y="2667000"/>
            <a:ext cx="2470150" cy="747713"/>
            <a:chOff x="2160" y="1680"/>
            <a:chExt cx="1556" cy="471"/>
          </a:xfrm>
        </p:grpSpPr>
        <p:grpSp>
          <p:nvGrpSpPr>
            <p:cNvPr id="321730" name="Group 194"/>
            <p:cNvGrpSpPr>
              <a:grpSpLocks/>
            </p:cNvGrpSpPr>
            <p:nvPr/>
          </p:nvGrpSpPr>
          <p:grpSpPr bwMode="auto">
            <a:xfrm>
              <a:off x="2160" y="1680"/>
              <a:ext cx="1556" cy="471"/>
              <a:chOff x="2160" y="1680"/>
              <a:chExt cx="1556" cy="471"/>
            </a:xfrm>
          </p:grpSpPr>
          <p:sp>
            <p:nvSpPr>
              <p:cNvPr id="321731" name="Rectangle 195"/>
              <p:cNvSpPr>
                <a:spLocks noChangeAspect="1" noChangeArrowheads="1"/>
              </p:cNvSpPr>
              <p:nvPr/>
            </p:nvSpPr>
            <p:spPr bwMode="auto">
              <a:xfrm>
                <a:off x="2160" y="1824"/>
                <a:ext cx="5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CC00CC"/>
                    </a:solidFill>
                    <a:latin typeface="Geneva" charset="0"/>
                  </a:rPr>
                  <a:t>oxidation</a:t>
                </a:r>
                <a:endParaRPr lang="en-US" sz="1800">
                  <a:solidFill>
                    <a:srgbClr val="CC00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732" name="Rectangle 196"/>
              <p:cNvSpPr>
                <a:spLocks noChangeAspect="1" noChangeArrowheads="1"/>
              </p:cNvSpPr>
              <p:nvPr/>
            </p:nvSpPr>
            <p:spPr bwMode="auto">
              <a:xfrm>
                <a:off x="3166" y="1680"/>
                <a:ext cx="28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99"/>
                    </a:solidFill>
                    <a:latin typeface="Geneva" charset="0"/>
                  </a:rPr>
                  <a:t>FAD</a:t>
                </a:r>
                <a:endParaRPr lang="en-US" sz="1800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733" name="Rectangle 197"/>
              <p:cNvSpPr>
                <a:spLocks noChangeAspect="1" noChangeArrowheads="1"/>
              </p:cNvSpPr>
              <p:nvPr/>
            </p:nvSpPr>
            <p:spPr bwMode="auto">
              <a:xfrm>
                <a:off x="3271" y="1978"/>
                <a:ext cx="44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99"/>
                    </a:solidFill>
                    <a:latin typeface="Geneva" charset="0"/>
                  </a:rPr>
                  <a:t>FADH</a:t>
                </a:r>
                <a:r>
                  <a:rPr lang="en-US" sz="1800" baseline="-25000">
                    <a:solidFill>
                      <a:srgbClr val="000099"/>
                    </a:solidFill>
                    <a:latin typeface="Geneva" charset="0"/>
                  </a:rPr>
                  <a:t>2</a:t>
                </a:r>
                <a:endParaRPr lang="en-US" sz="1800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21734" name="Arc 198"/>
            <p:cNvSpPr>
              <a:spLocks noChangeAspect="1"/>
            </p:cNvSpPr>
            <p:nvPr/>
          </p:nvSpPr>
          <p:spPr bwMode="auto">
            <a:xfrm>
              <a:off x="2873" y="1746"/>
              <a:ext cx="255" cy="12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35" name="Arc 199"/>
            <p:cNvSpPr>
              <a:spLocks noChangeAspect="1"/>
            </p:cNvSpPr>
            <p:nvPr/>
          </p:nvSpPr>
          <p:spPr bwMode="auto">
            <a:xfrm>
              <a:off x="2878" y="1751"/>
              <a:ext cx="250" cy="11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36" name="Arc 200"/>
            <p:cNvSpPr>
              <a:spLocks noChangeAspect="1"/>
            </p:cNvSpPr>
            <p:nvPr/>
          </p:nvSpPr>
          <p:spPr bwMode="auto">
            <a:xfrm>
              <a:off x="2878" y="1850"/>
              <a:ext cx="378" cy="2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6142 w 21600"/>
                <a:gd name="T1" fmla="*/ 20899 h 20899"/>
                <a:gd name="T2" fmla="*/ 0 w 21600"/>
                <a:gd name="T3" fmla="*/ 0 h 20899"/>
                <a:gd name="T4" fmla="*/ 21600 w 21600"/>
                <a:gd name="T5" fmla="*/ 0 h 20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99" fill="none" extrusionOk="0">
                  <a:moveTo>
                    <a:pt x="16141" y="20899"/>
                  </a:moveTo>
                  <a:cubicBezTo>
                    <a:pt x="6633" y="18415"/>
                    <a:pt x="0" y="9827"/>
                    <a:pt x="0" y="0"/>
                  </a:cubicBezTo>
                </a:path>
                <a:path w="21600" h="20899" stroke="0" extrusionOk="0">
                  <a:moveTo>
                    <a:pt x="16141" y="20899"/>
                  </a:moveTo>
                  <a:cubicBezTo>
                    <a:pt x="6633" y="18415"/>
                    <a:pt x="0" y="9827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37" name="Line 201"/>
            <p:cNvSpPr>
              <a:spLocks noChangeAspect="1" noChangeShapeType="1"/>
            </p:cNvSpPr>
            <p:nvPr/>
          </p:nvSpPr>
          <p:spPr bwMode="auto">
            <a:xfrm>
              <a:off x="2858" y="1722"/>
              <a:ext cx="0" cy="42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1738" name="Group 202"/>
          <p:cNvGrpSpPr>
            <a:grpSpLocks/>
          </p:cNvGrpSpPr>
          <p:nvPr/>
        </p:nvGrpSpPr>
        <p:grpSpPr bwMode="auto">
          <a:xfrm>
            <a:off x="3281363" y="3478213"/>
            <a:ext cx="2033587" cy="609600"/>
            <a:chOff x="2183" y="2191"/>
            <a:chExt cx="1281" cy="384"/>
          </a:xfrm>
        </p:grpSpPr>
        <p:sp>
          <p:nvSpPr>
            <p:cNvPr id="321739" name="Rectangle 203"/>
            <p:cNvSpPr>
              <a:spLocks noChangeAspect="1" noChangeArrowheads="1"/>
            </p:cNvSpPr>
            <p:nvPr/>
          </p:nvSpPr>
          <p:spPr bwMode="auto">
            <a:xfrm>
              <a:off x="2183" y="2256"/>
              <a:ext cx="5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CC00CC"/>
                  </a:solidFill>
                  <a:latin typeface="Geneva" charset="0"/>
                </a:rPr>
                <a:t>hydration</a:t>
              </a:r>
              <a:endParaRPr lang="en-US" sz="1800">
                <a:solidFill>
                  <a:srgbClr val="CC00CC"/>
                </a:solidFill>
                <a:latin typeface="Times New Roman" pitchFamily="18" charset="0"/>
              </a:endParaRPr>
            </a:p>
          </p:txBody>
        </p:sp>
        <p:sp>
          <p:nvSpPr>
            <p:cNvPr id="321740" name="Rectangle 204"/>
            <p:cNvSpPr>
              <a:spLocks noChangeAspect="1" noChangeArrowheads="1"/>
            </p:cNvSpPr>
            <p:nvPr/>
          </p:nvSpPr>
          <p:spPr bwMode="auto">
            <a:xfrm>
              <a:off x="3195" y="2191"/>
              <a:ext cx="2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99"/>
                  </a:solidFill>
                  <a:latin typeface="Geneva" charset="0"/>
                </a:rPr>
                <a:t>H</a:t>
              </a:r>
              <a:r>
                <a:rPr lang="en-US" sz="1800" baseline="-25000">
                  <a:solidFill>
                    <a:srgbClr val="000099"/>
                  </a:solidFill>
                  <a:latin typeface="Geneva" charset="0"/>
                </a:rPr>
                <a:t>2</a:t>
              </a:r>
              <a:r>
                <a:rPr lang="en-US" sz="1800">
                  <a:solidFill>
                    <a:srgbClr val="000099"/>
                  </a:solidFill>
                  <a:latin typeface="Geneva" charset="0"/>
                </a:rPr>
                <a:t>O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21741" name="Arc 205"/>
            <p:cNvSpPr>
              <a:spLocks noChangeAspect="1"/>
            </p:cNvSpPr>
            <p:nvPr/>
          </p:nvSpPr>
          <p:spPr bwMode="auto">
            <a:xfrm>
              <a:off x="2882" y="2257"/>
              <a:ext cx="256" cy="12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77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77"/>
                  </a:moveTo>
                  <a:cubicBezTo>
                    <a:pt x="12" y="9656"/>
                    <a:pt x="9679" y="0"/>
                    <a:pt x="21599" y="0"/>
                  </a:cubicBezTo>
                </a:path>
                <a:path w="21600" h="21600" stroke="0" extrusionOk="0">
                  <a:moveTo>
                    <a:pt x="0" y="21577"/>
                  </a:moveTo>
                  <a:cubicBezTo>
                    <a:pt x="12" y="9656"/>
                    <a:pt x="967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42" name="Arc 206"/>
            <p:cNvSpPr>
              <a:spLocks noChangeAspect="1"/>
            </p:cNvSpPr>
            <p:nvPr/>
          </p:nvSpPr>
          <p:spPr bwMode="auto">
            <a:xfrm>
              <a:off x="2887" y="2262"/>
              <a:ext cx="251" cy="11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77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77"/>
                  </a:moveTo>
                  <a:cubicBezTo>
                    <a:pt x="12" y="9656"/>
                    <a:pt x="9679" y="0"/>
                    <a:pt x="21599" y="0"/>
                  </a:cubicBezTo>
                </a:path>
                <a:path w="21600" h="21600" stroke="0" extrusionOk="0">
                  <a:moveTo>
                    <a:pt x="0" y="21577"/>
                  </a:moveTo>
                  <a:cubicBezTo>
                    <a:pt x="12" y="9656"/>
                    <a:pt x="967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43" name="Line 207"/>
            <p:cNvSpPr>
              <a:spLocks noChangeAspect="1" noChangeShapeType="1"/>
            </p:cNvSpPr>
            <p:nvPr/>
          </p:nvSpPr>
          <p:spPr bwMode="auto">
            <a:xfrm>
              <a:off x="2858" y="2234"/>
              <a:ext cx="0" cy="34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1744" name="Group 208"/>
          <p:cNvGrpSpPr>
            <a:grpSpLocks/>
          </p:cNvGrpSpPr>
          <p:nvPr/>
        </p:nvGrpSpPr>
        <p:grpSpPr bwMode="auto">
          <a:xfrm>
            <a:off x="3278188" y="4919663"/>
            <a:ext cx="1990725" cy="522287"/>
            <a:chOff x="2173" y="3099"/>
            <a:chExt cx="1254" cy="329"/>
          </a:xfrm>
        </p:grpSpPr>
        <p:sp>
          <p:nvSpPr>
            <p:cNvPr id="321745" name="Rectangle 209"/>
            <p:cNvSpPr>
              <a:spLocks noChangeAspect="1" noChangeArrowheads="1"/>
            </p:cNvSpPr>
            <p:nvPr/>
          </p:nvSpPr>
          <p:spPr bwMode="auto">
            <a:xfrm>
              <a:off x="2173" y="3099"/>
              <a:ext cx="5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CC00CC"/>
                  </a:solidFill>
                  <a:latin typeface="Geneva" charset="0"/>
                </a:rPr>
                <a:t>cleavage</a:t>
              </a:r>
              <a:endParaRPr lang="en-US" sz="1800">
                <a:solidFill>
                  <a:srgbClr val="CC00CC"/>
                </a:solidFill>
                <a:latin typeface="Times New Roman" pitchFamily="18" charset="0"/>
              </a:endParaRPr>
            </a:p>
          </p:txBody>
        </p:sp>
        <p:sp>
          <p:nvSpPr>
            <p:cNvPr id="321746" name="Rectangle 210"/>
            <p:cNvSpPr>
              <a:spLocks noChangeAspect="1" noChangeArrowheads="1"/>
            </p:cNvSpPr>
            <p:nvPr/>
          </p:nvSpPr>
          <p:spPr bwMode="auto">
            <a:xfrm>
              <a:off x="3147" y="3146"/>
              <a:ext cx="2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99"/>
                  </a:solidFill>
                  <a:latin typeface="Geneva" charset="0"/>
                </a:rPr>
                <a:t>CoA</a:t>
              </a:r>
              <a:endParaRPr lang="en-US" sz="18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21747" name="Arc 211"/>
            <p:cNvSpPr>
              <a:spLocks noChangeAspect="1"/>
            </p:cNvSpPr>
            <p:nvPr/>
          </p:nvSpPr>
          <p:spPr bwMode="auto">
            <a:xfrm>
              <a:off x="2854" y="3194"/>
              <a:ext cx="255" cy="12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77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77"/>
                  </a:moveTo>
                  <a:cubicBezTo>
                    <a:pt x="12" y="9656"/>
                    <a:pt x="9679" y="0"/>
                    <a:pt x="21599" y="0"/>
                  </a:cubicBezTo>
                </a:path>
                <a:path w="21600" h="21600" stroke="0" extrusionOk="0">
                  <a:moveTo>
                    <a:pt x="0" y="21577"/>
                  </a:moveTo>
                  <a:cubicBezTo>
                    <a:pt x="12" y="9656"/>
                    <a:pt x="967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48" name="Arc 212"/>
            <p:cNvSpPr>
              <a:spLocks noChangeAspect="1"/>
            </p:cNvSpPr>
            <p:nvPr/>
          </p:nvSpPr>
          <p:spPr bwMode="auto">
            <a:xfrm>
              <a:off x="2859" y="3199"/>
              <a:ext cx="250" cy="11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77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77"/>
                  </a:moveTo>
                  <a:cubicBezTo>
                    <a:pt x="12" y="9656"/>
                    <a:pt x="9679" y="0"/>
                    <a:pt x="21599" y="0"/>
                  </a:cubicBezTo>
                </a:path>
                <a:path w="21600" h="21600" stroke="0" extrusionOk="0">
                  <a:moveTo>
                    <a:pt x="0" y="21577"/>
                  </a:moveTo>
                  <a:cubicBezTo>
                    <a:pt x="12" y="9656"/>
                    <a:pt x="967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49" name="Line 213"/>
            <p:cNvSpPr>
              <a:spLocks noChangeAspect="1" noChangeShapeType="1"/>
            </p:cNvSpPr>
            <p:nvPr/>
          </p:nvSpPr>
          <p:spPr bwMode="auto">
            <a:xfrm>
              <a:off x="2858" y="3172"/>
              <a:ext cx="0" cy="25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1750" name="Group 214"/>
          <p:cNvGrpSpPr>
            <a:grpSpLocks/>
          </p:cNvGrpSpPr>
          <p:nvPr/>
        </p:nvGrpSpPr>
        <p:grpSpPr bwMode="auto">
          <a:xfrm>
            <a:off x="3257550" y="4087813"/>
            <a:ext cx="2411413" cy="820737"/>
            <a:chOff x="2160" y="2575"/>
            <a:chExt cx="1519" cy="517"/>
          </a:xfrm>
        </p:grpSpPr>
        <p:sp>
          <p:nvSpPr>
            <p:cNvPr id="321751" name="Rectangle 215"/>
            <p:cNvSpPr>
              <a:spLocks noChangeAspect="1" noChangeArrowheads="1"/>
            </p:cNvSpPr>
            <p:nvPr/>
          </p:nvSpPr>
          <p:spPr bwMode="auto">
            <a:xfrm>
              <a:off x="2160" y="2688"/>
              <a:ext cx="5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CC00CC"/>
                  </a:solidFill>
                  <a:latin typeface="Geneva" charset="0"/>
                </a:rPr>
                <a:t>oxidation</a:t>
              </a:r>
              <a:endParaRPr lang="en-US" sz="1800">
                <a:solidFill>
                  <a:srgbClr val="CC00CC"/>
                </a:solidFill>
                <a:latin typeface="Times New Roman" pitchFamily="18" charset="0"/>
              </a:endParaRPr>
            </a:p>
          </p:txBody>
        </p:sp>
        <p:sp>
          <p:nvSpPr>
            <p:cNvPr id="321752" name="Rectangle 216"/>
            <p:cNvSpPr>
              <a:spLocks noChangeAspect="1" noChangeArrowheads="1"/>
            </p:cNvSpPr>
            <p:nvPr/>
          </p:nvSpPr>
          <p:spPr bwMode="auto">
            <a:xfrm>
              <a:off x="3195" y="2575"/>
              <a:ext cx="3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99"/>
                  </a:solidFill>
                  <a:latin typeface="Geneva" charset="0"/>
                </a:rPr>
                <a:t>NAD</a:t>
              </a:r>
              <a:r>
                <a:rPr lang="en-US" sz="1800" baseline="30000">
                  <a:solidFill>
                    <a:srgbClr val="000099"/>
                  </a:solidFill>
                  <a:latin typeface="Geneva" charset="0"/>
                </a:rPr>
                <a:t>+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21753" name="Rectangle 217"/>
            <p:cNvSpPr>
              <a:spLocks noChangeAspect="1" noChangeArrowheads="1"/>
            </p:cNvSpPr>
            <p:nvPr/>
          </p:nvSpPr>
          <p:spPr bwMode="auto">
            <a:xfrm>
              <a:off x="3271" y="2919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99"/>
                  </a:solidFill>
                  <a:latin typeface="Geneva" charset="0"/>
                </a:rPr>
                <a:t>NADH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21754" name="Arc 218"/>
            <p:cNvSpPr>
              <a:spLocks noChangeAspect="1"/>
            </p:cNvSpPr>
            <p:nvPr/>
          </p:nvSpPr>
          <p:spPr bwMode="auto">
            <a:xfrm>
              <a:off x="2873" y="2617"/>
              <a:ext cx="255" cy="12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55" name="Arc 219"/>
            <p:cNvSpPr>
              <a:spLocks noChangeAspect="1"/>
            </p:cNvSpPr>
            <p:nvPr/>
          </p:nvSpPr>
          <p:spPr bwMode="auto">
            <a:xfrm>
              <a:off x="2878" y="2621"/>
              <a:ext cx="250" cy="11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56" name="Line 220"/>
            <p:cNvSpPr>
              <a:spLocks noChangeAspect="1" noChangeShapeType="1"/>
            </p:cNvSpPr>
            <p:nvPr/>
          </p:nvSpPr>
          <p:spPr bwMode="auto">
            <a:xfrm>
              <a:off x="2858" y="2660"/>
              <a:ext cx="0" cy="34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57" name="Arc 221"/>
            <p:cNvSpPr>
              <a:spLocks noChangeAspect="1"/>
            </p:cNvSpPr>
            <p:nvPr/>
          </p:nvSpPr>
          <p:spPr bwMode="auto">
            <a:xfrm>
              <a:off x="2858" y="2745"/>
              <a:ext cx="379" cy="2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6142 w 21600"/>
                <a:gd name="T1" fmla="*/ 20899 h 20899"/>
                <a:gd name="T2" fmla="*/ 0 w 21600"/>
                <a:gd name="T3" fmla="*/ 0 h 20899"/>
                <a:gd name="T4" fmla="*/ 21600 w 21600"/>
                <a:gd name="T5" fmla="*/ 0 h 20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99" fill="none" extrusionOk="0">
                  <a:moveTo>
                    <a:pt x="16141" y="20899"/>
                  </a:moveTo>
                  <a:cubicBezTo>
                    <a:pt x="6633" y="18415"/>
                    <a:pt x="0" y="9827"/>
                    <a:pt x="0" y="0"/>
                  </a:cubicBezTo>
                </a:path>
                <a:path w="21600" h="20899" stroke="0" extrusionOk="0">
                  <a:moveTo>
                    <a:pt x="16141" y="20899"/>
                  </a:moveTo>
                  <a:cubicBezTo>
                    <a:pt x="6633" y="18415"/>
                    <a:pt x="0" y="9827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1758" name="Group 222"/>
          <p:cNvGrpSpPr>
            <a:grpSpLocks/>
          </p:cNvGrpSpPr>
          <p:nvPr/>
        </p:nvGrpSpPr>
        <p:grpSpPr bwMode="auto">
          <a:xfrm>
            <a:off x="6176963" y="5710238"/>
            <a:ext cx="2117725" cy="998537"/>
            <a:chOff x="3999" y="3597"/>
            <a:chExt cx="1334" cy="629"/>
          </a:xfrm>
        </p:grpSpPr>
        <p:sp>
          <p:nvSpPr>
            <p:cNvPr id="321759" name="Oval 223"/>
            <p:cNvSpPr>
              <a:spLocks noChangeAspect="1" noChangeArrowheads="1"/>
            </p:cNvSpPr>
            <p:nvPr/>
          </p:nvSpPr>
          <p:spPr bwMode="auto">
            <a:xfrm>
              <a:off x="4080" y="3696"/>
              <a:ext cx="576" cy="53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60" name="Rectangle 224"/>
            <p:cNvSpPr>
              <a:spLocks noChangeAspect="1" noChangeArrowheads="1"/>
            </p:cNvSpPr>
            <p:nvPr/>
          </p:nvSpPr>
          <p:spPr bwMode="auto">
            <a:xfrm>
              <a:off x="4224" y="3744"/>
              <a:ext cx="328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>
                  <a:solidFill>
                    <a:srgbClr val="006600"/>
                  </a:solidFill>
                  <a:latin typeface="Geneva" charset="0"/>
                </a:rPr>
                <a:t>Citric</a:t>
              </a:r>
            </a:p>
            <a:p>
              <a:pPr>
                <a:lnSpc>
                  <a:spcPct val="80000"/>
                </a:lnSpc>
              </a:pPr>
              <a:r>
                <a:rPr lang="en-US" sz="1800">
                  <a:solidFill>
                    <a:srgbClr val="006600"/>
                  </a:solidFill>
                  <a:latin typeface="Geneva" charset="0"/>
                </a:rPr>
                <a:t>acid </a:t>
              </a:r>
            </a:p>
            <a:p>
              <a:pPr>
                <a:lnSpc>
                  <a:spcPct val="80000"/>
                </a:lnSpc>
              </a:pPr>
              <a:r>
                <a:rPr lang="en-US" sz="1800">
                  <a:solidFill>
                    <a:srgbClr val="006600"/>
                  </a:solidFill>
                  <a:latin typeface="Geneva" charset="0"/>
                </a:rPr>
                <a:t>cycle</a:t>
              </a:r>
              <a:endParaRPr lang="en-US" sz="1800">
                <a:solidFill>
                  <a:srgbClr val="006600"/>
                </a:solidFill>
                <a:latin typeface="Times New Roman" pitchFamily="18" charset="0"/>
              </a:endParaRPr>
            </a:p>
          </p:txBody>
        </p:sp>
        <p:sp>
          <p:nvSpPr>
            <p:cNvPr id="321761" name="Rectangle 225"/>
            <p:cNvSpPr>
              <a:spLocks noChangeAspect="1" noChangeArrowheads="1"/>
            </p:cNvSpPr>
            <p:nvPr/>
          </p:nvSpPr>
          <p:spPr bwMode="auto">
            <a:xfrm>
              <a:off x="4944" y="3984"/>
              <a:ext cx="38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99"/>
                  </a:solidFill>
                  <a:latin typeface="Geneva" charset="0"/>
                </a:rPr>
                <a:t>2 CO</a:t>
              </a:r>
              <a:r>
                <a:rPr lang="en-US" sz="1800" baseline="-25000">
                  <a:solidFill>
                    <a:srgbClr val="000099"/>
                  </a:solidFill>
                  <a:latin typeface="Geneva" charset="0"/>
                </a:rPr>
                <a:t>2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21762" name="Arc 226"/>
            <p:cNvSpPr>
              <a:spLocks noChangeAspect="1"/>
            </p:cNvSpPr>
            <p:nvPr/>
          </p:nvSpPr>
          <p:spPr bwMode="auto">
            <a:xfrm>
              <a:off x="3999" y="3597"/>
              <a:ext cx="171" cy="171"/>
            </a:xfrm>
            <a:custGeom>
              <a:avLst/>
              <a:gdLst>
                <a:gd name="G0" fmla="+- 21600 0 0"/>
                <a:gd name="G1" fmla="+- 11 0 0"/>
                <a:gd name="G2" fmla="+- 21600 0 0"/>
                <a:gd name="T0" fmla="*/ 21589 w 21600"/>
                <a:gd name="T1" fmla="*/ 21611 h 21611"/>
                <a:gd name="T2" fmla="*/ 0 w 21600"/>
                <a:gd name="T3" fmla="*/ 0 h 21611"/>
                <a:gd name="T4" fmla="*/ 21600 w 21600"/>
                <a:gd name="T5" fmla="*/ 11 h 2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11" fill="none" extrusionOk="0">
                  <a:moveTo>
                    <a:pt x="21589" y="21610"/>
                  </a:moveTo>
                  <a:cubicBezTo>
                    <a:pt x="9663" y="21604"/>
                    <a:pt x="0" y="11936"/>
                    <a:pt x="0" y="11"/>
                  </a:cubicBezTo>
                  <a:cubicBezTo>
                    <a:pt x="-1" y="7"/>
                    <a:pt x="0" y="3"/>
                    <a:pt x="0" y="0"/>
                  </a:cubicBezTo>
                </a:path>
                <a:path w="21600" h="21611" stroke="0" extrusionOk="0">
                  <a:moveTo>
                    <a:pt x="21589" y="21610"/>
                  </a:moveTo>
                  <a:cubicBezTo>
                    <a:pt x="9663" y="21604"/>
                    <a:pt x="0" y="11936"/>
                    <a:pt x="0" y="11"/>
                  </a:cubicBezTo>
                  <a:cubicBezTo>
                    <a:pt x="-1" y="7"/>
                    <a:pt x="0" y="3"/>
                    <a:pt x="0" y="0"/>
                  </a:cubicBezTo>
                  <a:lnTo>
                    <a:pt x="21600" y="1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63" name="Arc 227"/>
            <p:cNvSpPr>
              <a:spLocks noChangeAspect="1"/>
            </p:cNvSpPr>
            <p:nvPr/>
          </p:nvSpPr>
          <p:spPr bwMode="auto">
            <a:xfrm>
              <a:off x="4004" y="3597"/>
              <a:ext cx="166" cy="166"/>
            </a:xfrm>
            <a:custGeom>
              <a:avLst/>
              <a:gdLst>
                <a:gd name="G0" fmla="+- 21600 0 0"/>
                <a:gd name="G1" fmla="+- 11 0 0"/>
                <a:gd name="G2" fmla="+- 21600 0 0"/>
                <a:gd name="T0" fmla="*/ 21589 w 21600"/>
                <a:gd name="T1" fmla="*/ 21611 h 21611"/>
                <a:gd name="T2" fmla="*/ 0 w 21600"/>
                <a:gd name="T3" fmla="*/ 0 h 21611"/>
                <a:gd name="T4" fmla="*/ 21600 w 21600"/>
                <a:gd name="T5" fmla="*/ 11 h 2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11" fill="none" extrusionOk="0">
                  <a:moveTo>
                    <a:pt x="21589" y="21610"/>
                  </a:moveTo>
                  <a:cubicBezTo>
                    <a:pt x="9663" y="21604"/>
                    <a:pt x="0" y="11936"/>
                    <a:pt x="0" y="11"/>
                  </a:cubicBezTo>
                  <a:cubicBezTo>
                    <a:pt x="-1" y="7"/>
                    <a:pt x="0" y="3"/>
                    <a:pt x="0" y="0"/>
                  </a:cubicBezTo>
                </a:path>
                <a:path w="21600" h="21611" stroke="0" extrusionOk="0">
                  <a:moveTo>
                    <a:pt x="21589" y="21610"/>
                  </a:moveTo>
                  <a:cubicBezTo>
                    <a:pt x="9663" y="21604"/>
                    <a:pt x="0" y="11936"/>
                    <a:pt x="0" y="11"/>
                  </a:cubicBezTo>
                  <a:cubicBezTo>
                    <a:pt x="-1" y="7"/>
                    <a:pt x="0" y="3"/>
                    <a:pt x="0" y="0"/>
                  </a:cubicBezTo>
                  <a:lnTo>
                    <a:pt x="21600" y="11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64" name="Arc 228"/>
            <p:cNvSpPr>
              <a:spLocks noChangeAspect="1"/>
            </p:cNvSpPr>
            <p:nvPr/>
          </p:nvSpPr>
          <p:spPr bwMode="auto">
            <a:xfrm>
              <a:off x="4620" y="3812"/>
              <a:ext cx="379" cy="2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6142 w 21600"/>
                <a:gd name="T1" fmla="*/ 20899 h 20899"/>
                <a:gd name="T2" fmla="*/ 0 w 21600"/>
                <a:gd name="T3" fmla="*/ 0 h 20899"/>
                <a:gd name="T4" fmla="*/ 21600 w 21600"/>
                <a:gd name="T5" fmla="*/ 0 h 20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99" fill="none" extrusionOk="0">
                  <a:moveTo>
                    <a:pt x="16141" y="20899"/>
                  </a:moveTo>
                  <a:cubicBezTo>
                    <a:pt x="6633" y="18415"/>
                    <a:pt x="0" y="9827"/>
                    <a:pt x="0" y="0"/>
                  </a:cubicBezTo>
                </a:path>
                <a:path w="21600" h="20899" stroke="0" extrusionOk="0">
                  <a:moveTo>
                    <a:pt x="16141" y="20899"/>
                  </a:moveTo>
                  <a:cubicBezTo>
                    <a:pt x="6633" y="18415"/>
                    <a:pt x="0" y="9827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241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2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2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32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32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32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32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3217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2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2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2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695" grpId="0"/>
      <p:bldP spid="321696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5288"/>
            <a:ext cx="3670300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71788"/>
            <a:ext cx="3200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b="1" dirty="0" smtClean="0"/>
              <a:t>Β</a:t>
            </a:r>
            <a:r>
              <a:rPr lang="en-US" b="1" dirty="0" smtClean="0"/>
              <a:t>-Oxidation</a:t>
            </a:r>
            <a:br>
              <a:rPr lang="en-US" b="1" dirty="0" smtClean="0"/>
            </a:br>
            <a:r>
              <a:rPr lang="en-US" b="1" dirty="0" smtClean="0"/>
              <a:t>Overall Flow</a:t>
            </a:r>
          </a:p>
        </p:txBody>
      </p:sp>
    </p:spTree>
    <p:extLst>
      <p:ext uri="{BB962C8B-B14F-4D97-AF65-F5344CB8AC3E}">
        <p14:creationId xmlns:p14="http://schemas.microsoft.com/office/powerpoint/2010/main" val="85641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420" name="Group 4"/>
          <p:cNvGrpSpPr>
            <a:grpSpLocks noChangeAspect="1"/>
          </p:cNvGrpSpPr>
          <p:nvPr/>
        </p:nvGrpSpPr>
        <p:grpSpPr bwMode="auto">
          <a:xfrm>
            <a:off x="6329363" y="938213"/>
            <a:ext cx="2689225" cy="1889125"/>
            <a:chOff x="7775" y="3976"/>
            <a:chExt cx="2771" cy="1946"/>
          </a:xfrm>
        </p:grpSpPr>
        <p:sp>
          <p:nvSpPr>
            <p:cNvPr id="316421" name="AutoShape 5"/>
            <p:cNvSpPr>
              <a:spLocks noChangeAspect="1" noChangeArrowheads="1"/>
            </p:cNvSpPr>
            <p:nvPr/>
          </p:nvSpPr>
          <p:spPr bwMode="auto">
            <a:xfrm>
              <a:off x="7775" y="4289"/>
              <a:ext cx="2542" cy="1633"/>
            </a:xfrm>
            <a:prstGeom prst="roundRect">
              <a:avLst>
                <a:gd name="adj" fmla="val 12134"/>
              </a:avLst>
            </a:prstGeom>
            <a:solidFill>
              <a:srgbClr val="FFFFFF"/>
            </a:solidFill>
            <a:ln w="101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22" name="Rectangle 6"/>
            <p:cNvSpPr>
              <a:spLocks noChangeAspect="1" noChangeArrowheads="1"/>
            </p:cNvSpPr>
            <p:nvPr/>
          </p:nvSpPr>
          <p:spPr bwMode="auto">
            <a:xfrm>
              <a:off x="8277" y="3976"/>
              <a:ext cx="2269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990033"/>
                  </a:solidFill>
                </a:rPr>
                <a:t>MITOCHONDRION</a:t>
              </a:r>
              <a:endParaRPr lang="en-US">
                <a:solidFill>
                  <a:srgbClr val="990033"/>
                </a:solidFill>
              </a:endParaRPr>
            </a:p>
          </p:txBody>
        </p:sp>
      </p:grpSp>
      <p:sp>
        <p:nvSpPr>
          <p:cNvPr id="316424" name="Line 8"/>
          <p:cNvSpPr>
            <a:spLocks noChangeAspect="1" noChangeShapeType="1"/>
          </p:cNvSpPr>
          <p:nvPr/>
        </p:nvSpPr>
        <p:spPr bwMode="auto">
          <a:xfrm>
            <a:off x="3232150" y="457200"/>
            <a:ext cx="1588" cy="3884613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425" name="Line 9"/>
          <p:cNvSpPr>
            <a:spLocks noChangeAspect="1" noChangeShapeType="1"/>
          </p:cNvSpPr>
          <p:nvPr/>
        </p:nvSpPr>
        <p:spPr bwMode="auto">
          <a:xfrm>
            <a:off x="3465513" y="457200"/>
            <a:ext cx="0" cy="3884613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426" name="Rectangle 10"/>
          <p:cNvSpPr>
            <a:spLocks noChangeAspect="1" noChangeArrowheads="1"/>
          </p:cNvSpPr>
          <p:nvPr/>
        </p:nvSpPr>
        <p:spPr bwMode="auto">
          <a:xfrm>
            <a:off x="2673350" y="4435475"/>
            <a:ext cx="1776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990033"/>
                </a:solidFill>
              </a:rPr>
              <a:t>cell membrane</a:t>
            </a:r>
            <a:endParaRPr lang="en-US">
              <a:solidFill>
                <a:srgbClr val="990033"/>
              </a:solidFill>
            </a:endParaRPr>
          </a:p>
        </p:txBody>
      </p:sp>
      <p:sp>
        <p:nvSpPr>
          <p:cNvPr id="316427" name="Rectangle 11"/>
          <p:cNvSpPr>
            <a:spLocks noChangeAspect="1" noChangeArrowheads="1"/>
          </p:cNvSpPr>
          <p:nvPr/>
        </p:nvSpPr>
        <p:spPr bwMode="auto">
          <a:xfrm>
            <a:off x="4876800" y="4629150"/>
            <a:ext cx="173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FA</a:t>
            </a:r>
            <a:r>
              <a:rPr lang="en-US" b="1">
                <a:solidFill>
                  <a:srgbClr val="000099"/>
                </a:solidFill>
              </a:rPr>
              <a:t> = fatty acid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316428" name="Rectangle 12"/>
          <p:cNvSpPr>
            <a:spLocks noChangeAspect="1" noChangeArrowheads="1"/>
          </p:cNvSpPr>
          <p:nvPr/>
        </p:nvSpPr>
        <p:spPr bwMode="auto">
          <a:xfrm>
            <a:off x="4876800" y="4876800"/>
            <a:ext cx="2868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LPL</a:t>
            </a:r>
            <a:r>
              <a:rPr lang="en-US" b="1">
                <a:solidFill>
                  <a:srgbClr val="000099"/>
                </a:solidFill>
              </a:rPr>
              <a:t> = lipoprotein lipase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316429" name="Rectangle 13"/>
          <p:cNvSpPr>
            <a:spLocks noChangeAspect="1" noChangeArrowheads="1"/>
          </p:cNvSpPr>
          <p:nvPr/>
        </p:nvSpPr>
        <p:spPr bwMode="auto">
          <a:xfrm>
            <a:off x="4876800" y="5126038"/>
            <a:ext cx="4011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996633"/>
                </a:solidFill>
              </a:rPr>
              <a:t>FABP</a:t>
            </a:r>
            <a:r>
              <a:rPr lang="en-US" b="1">
                <a:solidFill>
                  <a:srgbClr val="000099"/>
                </a:solidFill>
              </a:rPr>
              <a:t> = fatty acid binding protein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316434" name="Rectangle 18"/>
          <p:cNvSpPr>
            <a:spLocks noChangeAspect="1" noChangeArrowheads="1"/>
          </p:cNvSpPr>
          <p:nvPr/>
        </p:nvSpPr>
        <p:spPr bwMode="auto">
          <a:xfrm>
            <a:off x="5986463" y="1754188"/>
            <a:ext cx="311150" cy="684212"/>
          </a:xfrm>
          <a:prstGeom prst="rect">
            <a:avLst/>
          </a:prstGeom>
          <a:solidFill>
            <a:srgbClr val="FFFFFF"/>
          </a:solidFill>
          <a:ln w="19050">
            <a:solidFill>
              <a:srgbClr val="CC00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16494" name="Group 78"/>
          <p:cNvGrpSpPr>
            <a:grpSpLocks/>
          </p:cNvGrpSpPr>
          <p:nvPr/>
        </p:nvGrpSpPr>
        <p:grpSpPr bwMode="auto">
          <a:xfrm>
            <a:off x="6088063" y="1746250"/>
            <a:ext cx="184150" cy="709613"/>
            <a:chOff x="3835" y="1100"/>
            <a:chExt cx="116" cy="447"/>
          </a:xfrm>
        </p:grpSpPr>
        <p:sp>
          <p:nvSpPr>
            <p:cNvPr id="316435" name="Rectangle 19"/>
            <p:cNvSpPr>
              <a:spLocks noChangeAspect="1" noChangeArrowheads="1"/>
            </p:cNvSpPr>
            <p:nvPr/>
          </p:nvSpPr>
          <p:spPr bwMode="auto">
            <a:xfrm>
              <a:off x="3835" y="1100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CC00CC"/>
                  </a:solidFill>
                </a:rPr>
                <a:t>A</a:t>
              </a:r>
              <a:endParaRPr lang="en-US">
                <a:solidFill>
                  <a:srgbClr val="CC00CC"/>
                </a:solidFill>
              </a:endParaRPr>
            </a:p>
          </p:txBody>
        </p:sp>
        <p:sp>
          <p:nvSpPr>
            <p:cNvPr id="316436" name="Rectangle 20"/>
            <p:cNvSpPr>
              <a:spLocks noChangeAspect="1" noChangeArrowheads="1"/>
            </p:cNvSpPr>
            <p:nvPr/>
          </p:nvSpPr>
          <p:spPr bwMode="auto">
            <a:xfrm>
              <a:off x="3835" y="1228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CC00CC"/>
                  </a:solidFill>
                </a:rPr>
                <a:t>C</a:t>
              </a:r>
              <a:endParaRPr lang="en-US">
                <a:solidFill>
                  <a:srgbClr val="CC00CC"/>
                </a:solidFill>
              </a:endParaRPr>
            </a:p>
          </p:txBody>
        </p:sp>
        <p:sp>
          <p:nvSpPr>
            <p:cNvPr id="316437" name="Rectangle 21"/>
            <p:cNvSpPr>
              <a:spLocks noChangeAspect="1" noChangeArrowheads="1"/>
            </p:cNvSpPr>
            <p:nvPr/>
          </p:nvSpPr>
          <p:spPr bwMode="auto">
            <a:xfrm>
              <a:off x="3835" y="1355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CC00CC"/>
                  </a:solidFill>
                </a:rPr>
                <a:t>S</a:t>
              </a:r>
              <a:endParaRPr lang="en-US">
                <a:solidFill>
                  <a:srgbClr val="CC00CC"/>
                </a:solidFill>
              </a:endParaRPr>
            </a:p>
          </p:txBody>
        </p:sp>
      </p:grpSp>
      <p:grpSp>
        <p:nvGrpSpPr>
          <p:cNvPr id="316495" name="Group 79"/>
          <p:cNvGrpSpPr>
            <a:grpSpLocks/>
          </p:cNvGrpSpPr>
          <p:nvPr/>
        </p:nvGrpSpPr>
        <p:grpSpPr bwMode="auto">
          <a:xfrm>
            <a:off x="3806825" y="930275"/>
            <a:ext cx="1363663" cy="2036763"/>
            <a:chOff x="2398" y="586"/>
            <a:chExt cx="859" cy="1283"/>
          </a:xfrm>
        </p:grpSpPr>
        <p:sp>
          <p:nvSpPr>
            <p:cNvPr id="316431" name="AutoShape 15"/>
            <p:cNvSpPr>
              <a:spLocks noChangeAspect="1" noChangeArrowheads="1"/>
            </p:cNvSpPr>
            <p:nvPr/>
          </p:nvSpPr>
          <p:spPr bwMode="auto">
            <a:xfrm>
              <a:off x="2452" y="1664"/>
              <a:ext cx="500" cy="20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32" name="Rectangle 16"/>
            <p:cNvSpPr>
              <a:spLocks noChangeAspect="1" noChangeArrowheads="1"/>
            </p:cNvSpPr>
            <p:nvPr/>
          </p:nvSpPr>
          <p:spPr bwMode="auto">
            <a:xfrm>
              <a:off x="2512" y="1719"/>
              <a:ext cx="366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r>
                <a:rPr lang="en-US">
                  <a:solidFill>
                    <a:srgbClr val="996633"/>
                  </a:solidFill>
                </a:rPr>
                <a:t>FABP</a:t>
              </a:r>
            </a:p>
          </p:txBody>
        </p:sp>
        <p:sp>
          <p:nvSpPr>
            <p:cNvPr id="316433" name="AutoShape 17"/>
            <p:cNvSpPr>
              <a:spLocks noChangeAspect="1" noChangeArrowheads="1"/>
            </p:cNvSpPr>
            <p:nvPr/>
          </p:nvSpPr>
          <p:spPr bwMode="auto">
            <a:xfrm>
              <a:off x="2794" y="586"/>
              <a:ext cx="451" cy="20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38" name="Rectangle 22"/>
            <p:cNvSpPr>
              <a:spLocks noChangeAspect="1" noChangeArrowheads="1"/>
            </p:cNvSpPr>
            <p:nvPr/>
          </p:nvSpPr>
          <p:spPr bwMode="auto">
            <a:xfrm>
              <a:off x="2838" y="601"/>
              <a:ext cx="4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996633"/>
                  </a:solidFill>
                </a:rPr>
                <a:t>FABP</a:t>
              </a:r>
            </a:p>
          </p:txBody>
        </p:sp>
        <p:sp>
          <p:nvSpPr>
            <p:cNvPr id="316439" name="Rectangle 23"/>
            <p:cNvSpPr>
              <a:spLocks noChangeAspect="1" noChangeArrowheads="1"/>
            </p:cNvSpPr>
            <p:nvPr/>
          </p:nvSpPr>
          <p:spPr bwMode="auto">
            <a:xfrm>
              <a:off x="2926" y="777"/>
              <a:ext cx="2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</a:rPr>
                <a:t>FA</a:t>
              </a:r>
            </a:p>
          </p:txBody>
        </p:sp>
        <p:sp>
          <p:nvSpPr>
            <p:cNvPr id="316445" name="Line 29"/>
            <p:cNvSpPr>
              <a:spLocks noChangeAspect="1" noChangeShapeType="1"/>
            </p:cNvSpPr>
            <p:nvPr/>
          </p:nvSpPr>
          <p:spPr bwMode="auto">
            <a:xfrm flipV="1">
              <a:off x="2398" y="838"/>
              <a:ext cx="407" cy="585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47" name="Arc 31"/>
            <p:cNvSpPr>
              <a:spLocks noChangeAspect="1"/>
            </p:cNvSpPr>
            <p:nvPr/>
          </p:nvSpPr>
          <p:spPr bwMode="auto">
            <a:xfrm>
              <a:off x="2550" y="1257"/>
              <a:ext cx="229" cy="397"/>
            </a:xfrm>
            <a:custGeom>
              <a:avLst/>
              <a:gdLst>
                <a:gd name="G0" fmla="+- 21600 0 0"/>
                <a:gd name="G1" fmla="+- 14 0 0"/>
                <a:gd name="G2" fmla="+- 21600 0 0"/>
                <a:gd name="T0" fmla="*/ 21600 w 21600"/>
                <a:gd name="T1" fmla="*/ 21614 h 21614"/>
                <a:gd name="T2" fmla="*/ 0 w 21600"/>
                <a:gd name="T3" fmla="*/ 0 h 21614"/>
                <a:gd name="T4" fmla="*/ 21600 w 21600"/>
                <a:gd name="T5" fmla="*/ 14 h 2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14" fill="none" extrusionOk="0">
                  <a:moveTo>
                    <a:pt x="21600" y="21614"/>
                  </a:moveTo>
                  <a:cubicBezTo>
                    <a:pt x="9670" y="21614"/>
                    <a:pt x="0" y="11943"/>
                    <a:pt x="0" y="14"/>
                  </a:cubicBezTo>
                  <a:cubicBezTo>
                    <a:pt x="-1" y="9"/>
                    <a:pt x="0" y="4"/>
                    <a:pt x="0" y="0"/>
                  </a:cubicBezTo>
                </a:path>
                <a:path w="21600" h="21614" stroke="0" extrusionOk="0">
                  <a:moveTo>
                    <a:pt x="21600" y="21614"/>
                  </a:moveTo>
                  <a:cubicBezTo>
                    <a:pt x="9670" y="21614"/>
                    <a:pt x="0" y="11943"/>
                    <a:pt x="0" y="14"/>
                  </a:cubicBezTo>
                  <a:cubicBezTo>
                    <a:pt x="-1" y="9"/>
                    <a:pt x="0" y="4"/>
                    <a:pt x="0" y="0"/>
                  </a:cubicBezTo>
                  <a:lnTo>
                    <a:pt x="21600" y="14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48" name="Rectangle 32"/>
            <p:cNvSpPr>
              <a:spLocks noChangeAspect="1" noChangeArrowheads="1"/>
            </p:cNvSpPr>
            <p:nvPr/>
          </p:nvSpPr>
          <p:spPr bwMode="auto">
            <a:xfrm>
              <a:off x="2721" y="1149"/>
              <a:ext cx="1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99"/>
                  </a:solidFill>
                  <a:latin typeface="Geneva" charset="0"/>
                </a:rPr>
                <a:t>[3]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16496" name="Group 80"/>
          <p:cNvGrpSpPr>
            <a:grpSpLocks/>
          </p:cNvGrpSpPr>
          <p:nvPr/>
        </p:nvGrpSpPr>
        <p:grpSpPr bwMode="auto">
          <a:xfrm>
            <a:off x="4802188" y="1155700"/>
            <a:ext cx="1235075" cy="1765300"/>
            <a:chOff x="3025" y="728"/>
            <a:chExt cx="778" cy="1112"/>
          </a:xfrm>
        </p:grpSpPr>
        <p:sp>
          <p:nvSpPr>
            <p:cNvPr id="316440" name="AutoShape 24"/>
            <p:cNvSpPr>
              <a:spLocks noChangeAspect="1" noChangeArrowheads="1"/>
            </p:cNvSpPr>
            <p:nvPr/>
          </p:nvSpPr>
          <p:spPr bwMode="auto">
            <a:xfrm>
              <a:off x="3087" y="1634"/>
              <a:ext cx="525" cy="20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41" name="Rectangle 25"/>
            <p:cNvSpPr>
              <a:spLocks noChangeAspect="1" noChangeArrowheads="1"/>
            </p:cNvSpPr>
            <p:nvPr/>
          </p:nvSpPr>
          <p:spPr bwMode="auto">
            <a:xfrm>
              <a:off x="3172" y="1668"/>
              <a:ext cx="36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r>
                <a:rPr lang="en-US">
                  <a:solidFill>
                    <a:srgbClr val="996633"/>
                  </a:solidFill>
                </a:rPr>
                <a:t>FABP</a:t>
              </a:r>
            </a:p>
          </p:txBody>
        </p:sp>
        <p:sp>
          <p:nvSpPr>
            <p:cNvPr id="316442" name="Rectangle 26"/>
            <p:cNvSpPr>
              <a:spLocks noChangeAspect="1" noChangeArrowheads="1"/>
            </p:cNvSpPr>
            <p:nvPr/>
          </p:nvSpPr>
          <p:spPr bwMode="auto">
            <a:xfrm>
              <a:off x="3025" y="1498"/>
              <a:ext cx="58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r>
                <a:rPr lang="en-US" sz="1800">
                  <a:solidFill>
                    <a:srgbClr val="000099"/>
                  </a:solidFill>
                  <a:latin typeface="Geneva" charset="0"/>
                </a:rPr>
                <a:t>acyl-CoA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16443" name="Line 27"/>
            <p:cNvSpPr>
              <a:spLocks noChangeAspect="1" noChangeShapeType="1"/>
            </p:cNvSpPr>
            <p:nvPr/>
          </p:nvSpPr>
          <p:spPr bwMode="auto">
            <a:xfrm>
              <a:off x="3245" y="728"/>
              <a:ext cx="558" cy="441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44" name="Line 28"/>
            <p:cNvSpPr>
              <a:spLocks noChangeAspect="1" noChangeShapeType="1"/>
            </p:cNvSpPr>
            <p:nvPr/>
          </p:nvSpPr>
          <p:spPr bwMode="auto">
            <a:xfrm flipV="1">
              <a:off x="3612" y="1388"/>
              <a:ext cx="147" cy="164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49" name="Rectangle 33"/>
            <p:cNvSpPr>
              <a:spLocks noChangeAspect="1" noChangeArrowheads="1"/>
            </p:cNvSpPr>
            <p:nvPr/>
          </p:nvSpPr>
          <p:spPr bwMode="auto">
            <a:xfrm>
              <a:off x="3493" y="1198"/>
              <a:ext cx="1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99"/>
                  </a:solidFill>
                  <a:latin typeface="Geneva" charset="0"/>
                </a:rPr>
                <a:t>[4]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sp>
        <p:nvSpPr>
          <p:cNvPr id="316450" name="Rectangle 34"/>
          <p:cNvSpPr>
            <a:spLocks noChangeAspect="1" noChangeArrowheads="1"/>
          </p:cNvSpPr>
          <p:nvPr/>
        </p:nvSpPr>
        <p:spPr bwMode="auto">
          <a:xfrm>
            <a:off x="3760788" y="3346450"/>
            <a:ext cx="143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Geneva" charset="0"/>
              </a:rPr>
              <a:t>CYTOPLASM</a:t>
            </a:r>
            <a:endParaRPr lang="en-US" sz="180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316459" name="Rectangle 43"/>
          <p:cNvSpPr>
            <a:spLocks noChangeAspect="1" noChangeArrowheads="1"/>
          </p:cNvSpPr>
          <p:nvPr/>
        </p:nvSpPr>
        <p:spPr bwMode="auto">
          <a:xfrm>
            <a:off x="914400" y="228600"/>
            <a:ext cx="1457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990033"/>
                </a:solidFill>
              </a:rPr>
              <a:t>CAPILLARY</a:t>
            </a:r>
            <a:endParaRPr lang="en-US">
              <a:solidFill>
                <a:srgbClr val="990033"/>
              </a:solidFill>
            </a:endParaRPr>
          </a:p>
        </p:txBody>
      </p:sp>
      <p:grpSp>
        <p:nvGrpSpPr>
          <p:cNvPr id="316492" name="Group 76"/>
          <p:cNvGrpSpPr>
            <a:grpSpLocks/>
          </p:cNvGrpSpPr>
          <p:nvPr/>
        </p:nvGrpSpPr>
        <p:grpSpPr bwMode="auto">
          <a:xfrm>
            <a:off x="3055938" y="2322513"/>
            <a:ext cx="958850" cy="231775"/>
            <a:chOff x="1925" y="1463"/>
            <a:chExt cx="604" cy="146"/>
          </a:xfrm>
        </p:grpSpPr>
        <p:sp>
          <p:nvSpPr>
            <p:cNvPr id="316460" name="Rectangle 44"/>
            <p:cNvSpPr>
              <a:spLocks noChangeAspect="1" noChangeArrowheads="1"/>
            </p:cNvSpPr>
            <p:nvPr/>
          </p:nvSpPr>
          <p:spPr bwMode="auto">
            <a:xfrm>
              <a:off x="2349" y="1463"/>
              <a:ext cx="18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r>
                <a:rPr lang="en-US">
                  <a:solidFill>
                    <a:srgbClr val="FF3300"/>
                  </a:solidFill>
                </a:rPr>
                <a:t>FA</a:t>
              </a:r>
            </a:p>
          </p:txBody>
        </p:sp>
        <p:sp>
          <p:nvSpPr>
            <p:cNvPr id="316470" name="Line 54"/>
            <p:cNvSpPr>
              <a:spLocks noChangeAspect="1" noChangeShapeType="1"/>
            </p:cNvSpPr>
            <p:nvPr/>
          </p:nvSpPr>
          <p:spPr bwMode="auto">
            <a:xfrm>
              <a:off x="1925" y="1499"/>
              <a:ext cx="367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6490" name="Group 74"/>
          <p:cNvGrpSpPr>
            <a:grpSpLocks/>
          </p:cNvGrpSpPr>
          <p:nvPr/>
        </p:nvGrpSpPr>
        <p:grpSpPr bwMode="auto">
          <a:xfrm>
            <a:off x="685800" y="2057400"/>
            <a:ext cx="2314575" cy="2903538"/>
            <a:chOff x="576" y="1296"/>
            <a:chExt cx="1314" cy="1611"/>
          </a:xfrm>
        </p:grpSpPr>
        <p:sp>
          <p:nvSpPr>
            <p:cNvPr id="316452" name="Oval 36"/>
            <p:cNvSpPr>
              <a:spLocks noChangeAspect="1" noChangeArrowheads="1"/>
            </p:cNvSpPr>
            <p:nvPr/>
          </p:nvSpPr>
          <p:spPr bwMode="auto">
            <a:xfrm>
              <a:off x="624" y="1389"/>
              <a:ext cx="661" cy="314"/>
            </a:xfrm>
            <a:prstGeom prst="ellipse">
              <a:avLst/>
            </a:prstGeom>
            <a:solidFill>
              <a:srgbClr val="FFFFFF"/>
            </a:solidFill>
            <a:ln w="101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53" name="Rectangle 37"/>
            <p:cNvSpPr>
              <a:spLocks noChangeAspect="1" noChangeArrowheads="1"/>
            </p:cNvSpPr>
            <p:nvPr/>
          </p:nvSpPr>
          <p:spPr bwMode="auto">
            <a:xfrm>
              <a:off x="698" y="1482"/>
              <a:ext cx="47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r>
                <a:rPr lang="en-US" b="1">
                  <a:solidFill>
                    <a:srgbClr val="000099"/>
                  </a:solidFill>
                </a:rPr>
                <a:t>albumin</a:t>
              </a:r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316454" name="Rectangle 38"/>
            <p:cNvSpPr>
              <a:spLocks noChangeAspect="1" noChangeArrowheads="1"/>
            </p:cNvSpPr>
            <p:nvPr/>
          </p:nvSpPr>
          <p:spPr bwMode="auto">
            <a:xfrm>
              <a:off x="576" y="1344"/>
              <a:ext cx="18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</a:rPr>
                <a:t>FA</a:t>
              </a:r>
            </a:p>
          </p:txBody>
        </p:sp>
        <p:sp>
          <p:nvSpPr>
            <p:cNvPr id="316455" name="Rectangle 39"/>
            <p:cNvSpPr>
              <a:spLocks noChangeAspect="1" noChangeArrowheads="1"/>
            </p:cNvSpPr>
            <p:nvPr/>
          </p:nvSpPr>
          <p:spPr bwMode="auto">
            <a:xfrm>
              <a:off x="1056" y="1296"/>
              <a:ext cx="18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</a:rPr>
                <a:t>FA</a:t>
              </a:r>
            </a:p>
          </p:txBody>
        </p:sp>
        <p:sp>
          <p:nvSpPr>
            <p:cNvPr id="316456" name="Rectangle 40"/>
            <p:cNvSpPr>
              <a:spLocks noChangeAspect="1" noChangeArrowheads="1"/>
            </p:cNvSpPr>
            <p:nvPr/>
          </p:nvSpPr>
          <p:spPr bwMode="auto">
            <a:xfrm>
              <a:off x="845" y="1719"/>
              <a:ext cx="17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r>
                <a:rPr lang="en-US">
                  <a:solidFill>
                    <a:srgbClr val="FF3300"/>
                  </a:solidFill>
                </a:rPr>
                <a:t>FA</a:t>
              </a:r>
            </a:p>
          </p:txBody>
        </p:sp>
        <p:sp>
          <p:nvSpPr>
            <p:cNvPr id="316457" name="Rectangle 41"/>
            <p:cNvSpPr>
              <a:spLocks noChangeAspect="1" noChangeArrowheads="1"/>
            </p:cNvSpPr>
            <p:nvPr/>
          </p:nvSpPr>
          <p:spPr bwMode="auto">
            <a:xfrm>
              <a:off x="808" y="2400"/>
              <a:ext cx="320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rgbClr val="000099"/>
                  </a:solidFill>
                </a:rPr>
                <a:t>from</a:t>
              </a:r>
            </a:p>
            <a:p>
              <a:r>
                <a:rPr lang="en-US" b="1">
                  <a:solidFill>
                    <a:srgbClr val="000099"/>
                  </a:solidFill>
                </a:rPr>
                <a:t>fat</a:t>
              </a:r>
            </a:p>
            <a:p>
              <a:r>
                <a:rPr lang="en-US" b="1">
                  <a:solidFill>
                    <a:srgbClr val="000099"/>
                  </a:solidFill>
                </a:rPr>
                <a:t>cell</a:t>
              </a:r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316458" name="Rectangle 42"/>
            <p:cNvSpPr>
              <a:spLocks noChangeAspect="1" noChangeArrowheads="1"/>
            </p:cNvSpPr>
            <p:nvPr/>
          </p:nvSpPr>
          <p:spPr bwMode="auto">
            <a:xfrm>
              <a:off x="1705" y="1463"/>
              <a:ext cx="18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</a:rPr>
                <a:t>FA</a:t>
              </a:r>
            </a:p>
          </p:txBody>
        </p:sp>
        <p:sp>
          <p:nvSpPr>
            <p:cNvPr id="316468" name="Rectangle 52"/>
            <p:cNvSpPr>
              <a:spLocks noChangeAspect="1" noChangeArrowheads="1"/>
            </p:cNvSpPr>
            <p:nvPr/>
          </p:nvSpPr>
          <p:spPr bwMode="auto">
            <a:xfrm>
              <a:off x="1029" y="2128"/>
              <a:ext cx="17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99"/>
                  </a:solidFill>
                </a:rPr>
                <a:t>[1]</a:t>
              </a:r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316471" name="Line 55"/>
            <p:cNvSpPr>
              <a:spLocks noChangeAspect="1" noChangeShapeType="1"/>
            </p:cNvSpPr>
            <p:nvPr/>
          </p:nvSpPr>
          <p:spPr bwMode="auto">
            <a:xfrm>
              <a:off x="1344" y="1499"/>
              <a:ext cx="361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72" name="Line 56"/>
            <p:cNvSpPr>
              <a:spLocks noChangeAspect="1" noChangeShapeType="1"/>
            </p:cNvSpPr>
            <p:nvPr/>
          </p:nvSpPr>
          <p:spPr bwMode="auto">
            <a:xfrm flipV="1">
              <a:off x="918" y="1939"/>
              <a:ext cx="0" cy="44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6498" name="Group 82"/>
          <p:cNvGrpSpPr>
            <a:grpSpLocks/>
          </p:cNvGrpSpPr>
          <p:nvPr/>
        </p:nvGrpSpPr>
        <p:grpSpPr bwMode="auto">
          <a:xfrm>
            <a:off x="6351588" y="1428750"/>
            <a:ext cx="2359025" cy="1011238"/>
            <a:chOff x="4001" y="900"/>
            <a:chExt cx="1486" cy="637"/>
          </a:xfrm>
        </p:grpSpPr>
        <p:sp>
          <p:nvSpPr>
            <p:cNvPr id="316474" name="Rectangle 58"/>
            <p:cNvSpPr>
              <a:spLocks noChangeAspect="1" noChangeArrowheads="1"/>
            </p:cNvSpPr>
            <p:nvPr/>
          </p:nvSpPr>
          <p:spPr bwMode="auto">
            <a:xfrm>
              <a:off x="4001" y="954"/>
              <a:ext cx="8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99"/>
                  </a:solidFill>
                </a:rPr>
                <a:t>acetyl-CoA</a:t>
              </a:r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316475" name="Oval 59"/>
            <p:cNvSpPr>
              <a:spLocks noChangeAspect="1" noChangeArrowheads="1"/>
            </p:cNvSpPr>
            <p:nvPr/>
          </p:nvSpPr>
          <p:spPr bwMode="auto">
            <a:xfrm>
              <a:off x="4877" y="900"/>
              <a:ext cx="423" cy="35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76" name="Rectangle 60"/>
            <p:cNvSpPr>
              <a:spLocks noChangeAspect="1" noChangeArrowheads="1"/>
            </p:cNvSpPr>
            <p:nvPr/>
          </p:nvSpPr>
          <p:spPr bwMode="auto">
            <a:xfrm>
              <a:off x="4930" y="924"/>
              <a:ext cx="2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99"/>
                  </a:solidFill>
                  <a:latin typeface="Geneva" charset="0"/>
                </a:rPr>
                <a:t>TCA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16477" name="Rectangle 61"/>
            <p:cNvSpPr>
              <a:spLocks noChangeAspect="1" noChangeArrowheads="1"/>
            </p:cNvSpPr>
            <p:nvPr/>
          </p:nvSpPr>
          <p:spPr bwMode="auto">
            <a:xfrm>
              <a:off x="4930" y="1052"/>
              <a:ext cx="36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99"/>
                  </a:solidFill>
                  <a:latin typeface="Geneva" charset="0"/>
                </a:rPr>
                <a:t>cycle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16478" name="Freeform 62"/>
            <p:cNvSpPr>
              <a:spLocks noChangeAspect="1"/>
            </p:cNvSpPr>
            <p:nvPr/>
          </p:nvSpPr>
          <p:spPr bwMode="auto">
            <a:xfrm>
              <a:off x="4666" y="993"/>
              <a:ext cx="206" cy="39"/>
            </a:xfrm>
            <a:custGeom>
              <a:avLst/>
              <a:gdLst>
                <a:gd name="T0" fmla="*/ 21 w 21"/>
                <a:gd name="T1" fmla="*/ 4 h 4"/>
                <a:gd name="T2" fmla="*/ 0 w 21"/>
                <a:gd name="T3" fmla="*/ 0 h 4"/>
                <a:gd name="T4" fmla="*/ 0 w 21"/>
                <a:gd name="T5" fmla="*/ 4 h 4"/>
                <a:gd name="T6" fmla="*/ 21 w 21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">
                  <a:moveTo>
                    <a:pt x="21" y="4"/>
                  </a:moveTo>
                  <a:cubicBezTo>
                    <a:pt x="21" y="1"/>
                    <a:pt x="11" y="0"/>
                    <a:pt x="0" y="0"/>
                  </a:cubicBezTo>
                  <a:lnTo>
                    <a:pt x="0" y="4"/>
                  </a:lnTo>
                  <a:lnTo>
                    <a:pt x="21" y="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79" name="Arc 63"/>
            <p:cNvSpPr>
              <a:spLocks noChangeAspect="1"/>
            </p:cNvSpPr>
            <p:nvPr/>
          </p:nvSpPr>
          <p:spPr bwMode="auto">
            <a:xfrm>
              <a:off x="4666" y="998"/>
              <a:ext cx="201" cy="3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81" name="Rectangle 65"/>
            <p:cNvSpPr>
              <a:spLocks noChangeAspect="1" noChangeArrowheads="1"/>
            </p:cNvSpPr>
            <p:nvPr/>
          </p:nvSpPr>
          <p:spPr bwMode="auto">
            <a:xfrm>
              <a:off x="4258" y="1247"/>
              <a:ext cx="76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99"/>
                  </a:solidFill>
                  <a:latin typeface="Geneva" charset="0"/>
                  <a:sym typeface="Symbol" pitchFamily="18" charset="2"/>
                </a:rPr>
                <a:t></a:t>
              </a:r>
              <a:r>
                <a:rPr lang="en-US" sz="1800" b="1">
                  <a:solidFill>
                    <a:srgbClr val="000099"/>
                  </a:solidFill>
                  <a:latin typeface="Geneva" charset="0"/>
                </a:rPr>
                <a:t>-oxidation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16482" name="Freeform 66"/>
            <p:cNvSpPr>
              <a:spLocks noChangeAspect="1"/>
            </p:cNvSpPr>
            <p:nvPr/>
          </p:nvSpPr>
          <p:spPr bwMode="auto">
            <a:xfrm>
              <a:off x="4128" y="1071"/>
              <a:ext cx="78" cy="108"/>
            </a:xfrm>
            <a:custGeom>
              <a:avLst/>
              <a:gdLst>
                <a:gd name="T0" fmla="*/ 0 w 8"/>
                <a:gd name="T1" fmla="*/ 11 h 11"/>
                <a:gd name="T2" fmla="*/ 5 w 8"/>
                <a:gd name="T3" fmla="*/ 11 h 11"/>
                <a:gd name="T4" fmla="*/ 8 w 8"/>
                <a:gd name="T5" fmla="*/ 11 h 11"/>
                <a:gd name="T6" fmla="*/ 5 w 8"/>
                <a:gd name="T7" fmla="*/ 0 h 11"/>
                <a:gd name="T8" fmla="*/ 0 w 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0" y="11"/>
                  </a:moveTo>
                  <a:cubicBezTo>
                    <a:pt x="1" y="11"/>
                    <a:pt x="3" y="11"/>
                    <a:pt x="5" y="11"/>
                  </a:cubicBezTo>
                  <a:cubicBezTo>
                    <a:pt x="6" y="11"/>
                    <a:pt x="7" y="11"/>
                    <a:pt x="8" y="11"/>
                  </a:cubicBez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85" name="Rectangle 69"/>
            <p:cNvSpPr>
              <a:spLocks noChangeAspect="1" noChangeArrowheads="1"/>
            </p:cNvSpPr>
            <p:nvPr/>
          </p:nvSpPr>
          <p:spPr bwMode="auto">
            <a:xfrm>
              <a:off x="5086" y="1345"/>
              <a:ext cx="1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99"/>
                  </a:solidFill>
                </a:rPr>
                <a:t>[6]</a:t>
              </a:r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316486" name="Rectangle 70"/>
            <p:cNvSpPr>
              <a:spLocks noChangeAspect="1" noChangeArrowheads="1"/>
            </p:cNvSpPr>
            <p:nvPr/>
          </p:nvSpPr>
          <p:spPr bwMode="auto">
            <a:xfrm>
              <a:off x="5292" y="1032"/>
              <a:ext cx="1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99"/>
                  </a:solidFill>
                </a:rPr>
                <a:t>[7]</a:t>
              </a:r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316487" name="Line 71"/>
            <p:cNvSpPr>
              <a:spLocks noChangeAspect="1" noChangeShapeType="1"/>
            </p:cNvSpPr>
            <p:nvPr/>
          </p:nvSpPr>
          <p:spPr bwMode="auto">
            <a:xfrm flipH="1" flipV="1">
              <a:off x="4121" y="1139"/>
              <a:ext cx="140" cy="38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6497" name="Group 81"/>
          <p:cNvGrpSpPr>
            <a:grpSpLocks/>
          </p:cNvGrpSpPr>
          <p:nvPr/>
        </p:nvGrpSpPr>
        <p:grpSpPr bwMode="auto">
          <a:xfrm>
            <a:off x="5849938" y="2379663"/>
            <a:ext cx="1776412" cy="1277937"/>
            <a:chOff x="3685" y="1499"/>
            <a:chExt cx="1119" cy="805"/>
          </a:xfrm>
        </p:grpSpPr>
        <p:sp>
          <p:nvSpPr>
            <p:cNvPr id="316423" name="Rectangle 7"/>
            <p:cNvSpPr>
              <a:spLocks noChangeAspect="1" noChangeArrowheads="1"/>
            </p:cNvSpPr>
            <p:nvPr/>
          </p:nvSpPr>
          <p:spPr bwMode="auto">
            <a:xfrm>
              <a:off x="3685" y="1938"/>
              <a:ext cx="80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dirty="0" err="1">
                  <a:solidFill>
                    <a:srgbClr val="000099"/>
                  </a:solidFill>
                </a:rPr>
                <a:t>carnitine</a:t>
              </a:r>
              <a:endParaRPr lang="en-US" dirty="0">
                <a:solidFill>
                  <a:srgbClr val="000099"/>
                </a:solidFill>
              </a:endParaRPr>
            </a:p>
            <a:p>
              <a:r>
                <a:rPr lang="en-US" dirty="0">
                  <a:solidFill>
                    <a:srgbClr val="000099"/>
                  </a:solidFill>
                </a:rPr>
                <a:t>transporter</a:t>
              </a:r>
            </a:p>
            <a:p>
              <a:endParaRPr lang="en-US" dirty="0">
                <a:solidFill>
                  <a:srgbClr val="000099"/>
                </a:solidFill>
              </a:endParaRPr>
            </a:p>
          </p:txBody>
        </p:sp>
        <p:sp>
          <p:nvSpPr>
            <p:cNvPr id="316480" name="Rectangle 64"/>
            <p:cNvSpPr>
              <a:spLocks noChangeAspect="1" noChangeArrowheads="1"/>
            </p:cNvSpPr>
            <p:nvPr/>
          </p:nvSpPr>
          <p:spPr bwMode="auto">
            <a:xfrm>
              <a:off x="4258" y="1499"/>
              <a:ext cx="54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r>
                <a:rPr lang="en-US" b="1">
                  <a:solidFill>
                    <a:srgbClr val="000099"/>
                  </a:solidFill>
                </a:rPr>
                <a:t>acyl-CoA</a:t>
              </a:r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316483" name="Oval 67"/>
            <p:cNvSpPr>
              <a:spLocks noChangeAspect="1" noChangeArrowheads="1"/>
            </p:cNvSpPr>
            <p:nvPr/>
          </p:nvSpPr>
          <p:spPr bwMode="auto">
            <a:xfrm>
              <a:off x="3957" y="1555"/>
              <a:ext cx="88" cy="89"/>
            </a:xfrm>
            <a:prstGeom prst="ellipse">
              <a:avLst/>
            </a:prstGeom>
            <a:solidFill>
              <a:srgbClr val="E9E400"/>
            </a:solidFill>
            <a:ln w="101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84" name="Rectangle 68"/>
            <p:cNvSpPr>
              <a:spLocks noChangeAspect="1" noChangeArrowheads="1"/>
            </p:cNvSpPr>
            <p:nvPr/>
          </p:nvSpPr>
          <p:spPr bwMode="auto">
            <a:xfrm>
              <a:off x="3905" y="1719"/>
              <a:ext cx="15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r>
                <a:rPr lang="en-US" b="1">
                  <a:solidFill>
                    <a:srgbClr val="000099"/>
                  </a:solidFill>
                </a:rPr>
                <a:t>[5]</a:t>
              </a:r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316488" name="Line 72"/>
            <p:cNvSpPr>
              <a:spLocks noChangeAspect="1" noChangeShapeType="1"/>
            </p:cNvSpPr>
            <p:nvPr/>
          </p:nvSpPr>
          <p:spPr bwMode="auto">
            <a:xfrm>
              <a:off x="3703" y="1592"/>
              <a:ext cx="48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6489" name="Text Box 73"/>
          <p:cNvSpPr txBox="1">
            <a:spLocks noChangeArrowheads="1"/>
          </p:cNvSpPr>
          <p:nvPr/>
        </p:nvSpPr>
        <p:spPr bwMode="auto">
          <a:xfrm>
            <a:off x="685800" y="60198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Figure 2.  Overview of fatty acid degradation</a:t>
            </a:r>
            <a:r>
              <a:rPr lang="en-US" sz="2400" b="1"/>
              <a:t> </a:t>
            </a:r>
          </a:p>
        </p:txBody>
      </p:sp>
      <p:sp>
        <p:nvSpPr>
          <p:cNvPr id="316493" name="Rectangle 77"/>
          <p:cNvSpPr>
            <a:spLocks noChangeAspect="1" noChangeArrowheads="1"/>
          </p:cNvSpPr>
          <p:nvPr/>
        </p:nvSpPr>
        <p:spPr bwMode="auto">
          <a:xfrm>
            <a:off x="4859338" y="5491163"/>
            <a:ext cx="3309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CC00CC"/>
                </a:solidFill>
              </a:rPr>
              <a:t>ACS</a:t>
            </a:r>
            <a:r>
              <a:rPr lang="en-US" b="1" dirty="0">
                <a:solidFill>
                  <a:srgbClr val="996633"/>
                </a:solidFill>
              </a:rPr>
              <a:t> </a:t>
            </a:r>
            <a:r>
              <a:rPr lang="en-US" b="1" dirty="0">
                <a:solidFill>
                  <a:srgbClr val="000099"/>
                </a:solidFill>
              </a:rPr>
              <a:t>= </a:t>
            </a:r>
            <a:r>
              <a:rPr lang="en-US" b="1" dirty="0" err="1">
                <a:solidFill>
                  <a:srgbClr val="000099"/>
                </a:solidFill>
              </a:rPr>
              <a:t>acyl</a:t>
            </a:r>
            <a:r>
              <a:rPr lang="en-US" b="1" dirty="0">
                <a:solidFill>
                  <a:srgbClr val="000099"/>
                </a:solidFill>
              </a:rPr>
              <a:t> CoA synthetase</a:t>
            </a:r>
            <a:endParaRPr lang="en-US" dirty="0">
              <a:solidFill>
                <a:srgbClr val="000099"/>
              </a:solidFill>
            </a:endParaRPr>
          </a:p>
        </p:txBody>
      </p:sp>
      <p:grpSp>
        <p:nvGrpSpPr>
          <p:cNvPr id="316501" name="Group 85"/>
          <p:cNvGrpSpPr>
            <a:grpSpLocks/>
          </p:cNvGrpSpPr>
          <p:nvPr/>
        </p:nvGrpSpPr>
        <p:grpSpPr bwMode="auto">
          <a:xfrm>
            <a:off x="304800" y="609600"/>
            <a:ext cx="2787650" cy="1790700"/>
            <a:chOff x="192" y="384"/>
            <a:chExt cx="1756" cy="1128"/>
          </a:xfrm>
        </p:grpSpPr>
        <p:grpSp>
          <p:nvGrpSpPr>
            <p:cNvPr id="316500" name="Group 84"/>
            <p:cNvGrpSpPr>
              <a:grpSpLocks/>
            </p:cNvGrpSpPr>
            <p:nvPr/>
          </p:nvGrpSpPr>
          <p:grpSpPr bwMode="auto">
            <a:xfrm>
              <a:off x="1440" y="531"/>
              <a:ext cx="215" cy="486"/>
              <a:chOff x="1488" y="531"/>
              <a:chExt cx="215" cy="486"/>
            </a:xfrm>
          </p:grpSpPr>
          <p:sp>
            <p:nvSpPr>
              <p:cNvPr id="316461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1488" y="536"/>
                <a:ext cx="215" cy="472"/>
              </a:xfrm>
              <a:prstGeom prst="rect">
                <a:avLst/>
              </a:prstGeom>
              <a:solidFill>
                <a:srgbClr val="FFFFFF"/>
              </a:solidFill>
              <a:ln w="10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62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1557" y="531"/>
                <a:ext cx="8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006600"/>
                    </a:solidFill>
                    <a:latin typeface="Geneva" charset="0"/>
                  </a:rPr>
                  <a:t>L</a:t>
                </a:r>
                <a:endParaRPr lang="en-US" sz="1800">
                  <a:solidFill>
                    <a:srgbClr val="0066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463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1557" y="688"/>
                <a:ext cx="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006600"/>
                    </a:solidFill>
                    <a:latin typeface="Geneva" charset="0"/>
                  </a:rPr>
                  <a:t>P</a:t>
                </a:r>
                <a:endParaRPr lang="en-US" sz="1800">
                  <a:solidFill>
                    <a:srgbClr val="0066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464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1557" y="844"/>
                <a:ext cx="8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006600"/>
                    </a:solidFill>
                    <a:latin typeface="Geneva" charset="0"/>
                  </a:rPr>
                  <a:t>L</a:t>
                </a:r>
                <a:endParaRPr lang="en-US" sz="1800">
                  <a:solidFill>
                    <a:srgbClr val="0066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16465" name="Rectangle 49"/>
            <p:cNvSpPr>
              <a:spLocks noChangeAspect="1" noChangeArrowheads="1"/>
            </p:cNvSpPr>
            <p:nvPr/>
          </p:nvSpPr>
          <p:spPr bwMode="auto">
            <a:xfrm>
              <a:off x="192" y="384"/>
              <a:ext cx="1048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99"/>
                  </a:solidFill>
                  <a:latin typeface="Geneva" charset="0"/>
                </a:rPr>
                <a:t>Lipoproteins</a:t>
              </a:r>
            </a:p>
            <a:p>
              <a:r>
                <a:rPr lang="en-US" sz="1800" b="1" dirty="0">
                  <a:solidFill>
                    <a:srgbClr val="000099"/>
                  </a:solidFill>
                  <a:latin typeface="Geneva" charset="0"/>
                </a:rPr>
                <a:t>(Chylomicrons </a:t>
              </a:r>
            </a:p>
            <a:p>
              <a:r>
                <a:rPr lang="en-US" sz="1800" b="1" dirty="0">
                  <a:solidFill>
                    <a:srgbClr val="000099"/>
                  </a:solidFill>
                  <a:latin typeface="Geneva" charset="0"/>
                </a:rPr>
                <a:t>or VLDL)</a:t>
              </a:r>
              <a:endParaRPr lang="en-US" sz="18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16467" name="Arc 51"/>
            <p:cNvSpPr>
              <a:spLocks noChangeAspect="1"/>
            </p:cNvSpPr>
            <p:nvPr/>
          </p:nvSpPr>
          <p:spPr bwMode="auto">
            <a:xfrm>
              <a:off x="1670" y="909"/>
              <a:ext cx="217" cy="6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351"/>
                <a:gd name="T1" fmla="*/ 0 h 21600"/>
                <a:gd name="T2" fmla="*/ 21351 w 21351"/>
                <a:gd name="T3" fmla="*/ 18332 h 21600"/>
                <a:gd name="T4" fmla="*/ 0 w 2135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51" h="21600" fill="none" extrusionOk="0">
                  <a:moveTo>
                    <a:pt x="-1" y="0"/>
                  </a:moveTo>
                  <a:cubicBezTo>
                    <a:pt x="10667" y="0"/>
                    <a:pt x="19737" y="7787"/>
                    <a:pt x="21351" y="18331"/>
                  </a:cubicBezTo>
                </a:path>
                <a:path w="21351" h="21600" stroke="0" extrusionOk="0">
                  <a:moveTo>
                    <a:pt x="-1" y="0"/>
                  </a:moveTo>
                  <a:cubicBezTo>
                    <a:pt x="10667" y="0"/>
                    <a:pt x="19737" y="7787"/>
                    <a:pt x="21351" y="1833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69" name="Rectangle 53"/>
            <p:cNvSpPr>
              <a:spLocks noChangeAspect="1" noChangeArrowheads="1"/>
            </p:cNvSpPr>
            <p:nvPr/>
          </p:nvSpPr>
          <p:spPr bwMode="auto">
            <a:xfrm>
              <a:off x="1772" y="610"/>
              <a:ext cx="1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99"/>
                  </a:solidFill>
                  <a:latin typeface="Geneva" charset="0"/>
                </a:rPr>
                <a:t>[2]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16499" name="Arc 83"/>
            <p:cNvSpPr>
              <a:spLocks noChangeAspect="1"/>
            </p:cNvSpPr>
            <p:nvPr/>
          </p:nvSpPr>
          <p:spPr bwMode="auto">
            <a:xfrm>
              <a:off x="1200" y="432"/>
              <a:ext cx="217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351"/>
                <a:gd name="T1" fmla="*/ 0 h 21600"/>
                <a:gd name="T2" fmla="*/ 21351 w 21351"/>
                <a:gd name="T3" fmla="*/ 18332 h 21600"/>
                <a:gd name="T4" fmla="*/ 0 w 2135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51" h="21600" fill="none" extrusionOk="0">
                  <a:moveTo>
                    <a:pt x="-1" y="0"/>
                  </a:moveTo>
                  <a:cubicBezTo>
                    <a:pt x="10667" y="0"/>
                    <a:pt x="19737" y="7787"/>
                    <a:pt x="21351" y="18331"/>
                  </a:cubicBezTo>
                </a:path>
                <a:path w="21351" h="21600" stroke="0" extrusionOk="0">
                  <a:moveTo>
                    <a:pt x="-1" y="0"/>
                  </a:moveTo>
                  <a:cubicBezTo>
                    <a:pt x="10667" y="0"/>
                    <a:pt x="19737" y="7787"/>
                    <a:pt x="21351" y="1833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37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6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6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31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1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1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1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31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1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Energetics Of Beta oxidation </a:t>
            </a:r>
            <a:br>
              <a:rPr lang="en-US" sz="5400" b="1" dirty="0" smtClean="0"/>
            </a:br>
            <a:r>
              <a:rPr lang="en-US" sz="5400" b="1" dirty="0" smtClean="0"/>
              <a:t>Of Palmitate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55571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38912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0000"/>
                </a:solidFill>
              </a:rPr>
              <a:t>Oxidation of Palmitic </a:t>
            </a:r>
            <a:r>
              <a:rPr lang="en-US" sz="4800" dirty="0">
                <a:solidFill>
                  <a:srgbClr val="000000"/>
                </a:solidFill>
              </a:rPr>
              <a:t>Acid </a:t>
            </a:r>
            <a:r>
              <a:rPr lang="en-US" sz="4800" b="1" dirty="0" smtClean="0">
                <a:solidFill>
                  <a:srgbClr val="000000"/>
                </a:solidFill>
              </a:rPr>
              <a:t>C16 </a:t>
            </a:r>
            <a:r>
              <a:rPr lang="en-US" sz="4800" dirty="0" smtClean="0">
                <a:solidFill>
                  <a:srgbClr val="000000"/>
                </a:solidFill>
              </a:rPr>
              <a:t>Number </a:t>
            </a:r>
            <a:r>
              <a:rPr lang="en-US" sz="4800" dirty="0">
                <a:solidFill>
                  <a:srgbClr val="000000"/>
                </a:solidFill>
              </a:rPr>
              <a:t>of turns of fatty acid spiral = </a:t>
            </a:r>
            <a:r>
              <a:rPr lang="en-US" sz="4800" b="1" dirty="0">
                <a:solidFill>
                  <a:srgbClr val="000000"/>
                </a:solidFill>
              </a:rPr>
              <a:t>8-1 = 7 </a:t>
            </a:r>
            <a:r>
              <a:rPr lang="en-US" sz="4800" b="1" dirty="0" smtClean="0">
                <a:solidFill>
                  <a:srgbClr val="000000"/>
                </a:solidFill>
              </a:rPr>
              <a:t>Cycles </a:t>
            </a:r>
            <a:r>
              <a:rPr lang="en-US" sz="4800" dirty="0" smtClean="0">
                <a:solidFill>
                  <a:srgbClr val="000000"/>
                </a:solidFill>
              </a:rPr>
              <a:t>of beta oxidation proper.</a:t>
            </a:r>
          </a:p>
          <a:p>
            <a:r>
              <a:rPr lang="en-US" sz="4800" b="1" dirty="0" smtClean="0">
                <a:solidFill>
                  <a:srgbClr val="000000"/>
                </a:solidFill>
              </a:rPr>
              <a:t>Generates </a:t>
            </a:r>
            <a:r>
              <a:rPr lang="en-US" sz="4800" b="1" dirty="0">
                <a:solidFill>
                  <a:srgbClr val="000000"/>
                </a:solidFill>
              </a:rPr>
              <a:t>8 Acetyl CoA</a:t>
            </a:r>
          </a:p>
          <a:p>
            <a:endParaRPr lang="en-US" sz="4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321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During </a:t>
            </a:r>
            <a:r>
              <a:rPr lang="en-US" b="1" dirty="0"/>
              <a:t>Electron Transport and Oxidative </a:t>
            </a:r>
            <a:r>
              <a:rPr lang="en-US" b="1" dirty="0" smtClean="0"/>
              <a:t>Phosphorylation</a:t>
            </a:r>
            <a:br>
              <a:rPr lang="en-US" b="1" dirty="0" smtClean="0"/>
            </a:br>
            <a:r>
              <a:rPr lang="en-US" b="1" dirty="0" smtClean="0"/>
              <a:t>Each </a:t>
            </a:r>
            <a:r>
              <a:rPr lang="en-US" b="1" dirty="0"/>
              <a:t>FADH2 yield 1.5 </a:t>
            </a:r>
            <a:r>
              <a:rPr lang="en-US" b="1" dirty="0" smtClean="0"/>
              <a:t>ATP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/>
              <a:t>and NADH 2.5 </a:t>
            </a:r>
            <a:r>
              <a:rPr lang="en-US" b="1" dirty="0" smtClean="0"/>
              <a:t>ATP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94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219200"/>
            <a:ext cx="9601200" cy="5105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A</a:t>
            </a:r>
            <a:r>
              <a:rPr lang="en-US" sz="4800" b="1" dirty="0" smtClean="0">
                <a:solidFill>
                  <a:srgbClr val="C00000"/>
                </a:solidFill>
              </a:rPr>
              <a:t> long chain </a:t>
            </a:r>
            <a:r>
              <a:rPr lang="en-US" sz="4800" dirty="0" smtClean="0"/>
              <a:t>Fatty acid is termed as </a:t>
            </a:r>
            <a:r>
              <a:rPr lang="en-US" sz="4800" b="1" dirty="0" smtClean="0"/>
              <a:t>Acyl chain.</a:t>
            </a:r>
          </a:p>
          <a:p>
            <a:pPr marL="0" indent="0">
              <a:buNone/>
            </a:pPr>
            <a:endParaRPr lang="en-US" sz="4800" b="1" dirty="0" smtClean="0"/>
          </a:p>
          <a:p>
            <a:r>
              <a:rPr lang="en-US" sz="4800" b="1" dirty="0" smtClean="0">
                <a:solidFill>
                  <a:srgbClr val="C00000"/>
                </a:solidFill>
              </a:rPr>
              <a:t>Every Fatty acid </a:t>
            </a:r>
            <a:r>
              <a:rPr lang="en-US" sz="4800" dirty="0" smtClean="0"/>
              <a:t>which undergoes </a:t>
            </a:r>
            <a:r>
              <a:rPr lang="el-GR" sz="4800" dirty="0" smtClean="0"/>
              <a:t>β</a:t>
            </a:r>
            <a:r>
              <a:rPr lang="en-US" sz="4800" dirty="0" smtClean="0"/>
              <a:t> Oxidation of Fatty acid is </a:t>
            </a:r>
            <a:r>
              <a:rPr lang="en-US" sz="4800" b="1" dirty="0" smtClean="0"/>
              <a:t>first activated </a:t>
            </a:r>
            <a:r>
              <a:rPr lang="en-US" sz="4800" dirty="0" smtClean="0"/>
              <a:t>to </a:t>
            </a:r>
            <a:r>
              <a:rPr lang="en-US" sz="4800" b="1" dirty="0" smtClean="0"/>
              <a:t>Acyl-CoA.</a:t>
            </a:r>
          </a:p>
        </p:txBody>
      </p:sp>
    </p:spTree>
    <p:extLst>
      <p:ext uri="{BB962C8B-B14F-4D97-AF65-F5344CB8AC3E}">
        <p14:creationId xmlns:p14="http://schemas.microsoft.com/office/powerpoint/2010/main" val="39718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9296399" cy="6553199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b="1" dirty="0" smtClean="0"/>
              <a:t>Energetics of Fatty Acid  Beta Oxidation </a:t>
            </a:r>
          </a:p>
          <a:p>
            <a:pPr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b="1" dirty="0" smtClean="0"/>
              <a:t>      e.g. Palmitic (16C):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b="1" dirty="0" smtClean="0"/>
          </a:p>
          <a:p>
            <a:pPr eaLnBrk="1" hangingPunct="1">
              <a:spcBef>
                <a:spcPct val="0"/>
              </a:spcBef>
              <a:buFont typeface="Bodoni MT" pitchFamily="18" charset="0"/>
              <a:buAutoNum type="arabicPeriod"/>
            </a:pPr>
            <a:r>
              <a:rPr lang="el-GR" dirty="0" smtClean="0">
                <a:solidFill>
                  <a:srgbClr val="C00000"/>
                </a:solidFill>
              </a:rPr>
              <a:t>β</a:t>
            </a:r>
            <a:r>
              <a:rPr lang="en-US" dirty="0" smtClean="0">
                <a:solidFill>
                  <a:srgbClr val="C00000"/>
                </a:solidFill>
              </a:rPr>
              <a:t>-oxidation of Palmitic acid</a:t>
            </a:r>
            <a:r>
              <a:rPr lang="en-US" dirty="0" smtClean="0"/>
              <a:t> will be repeated in </a:t>
            </a:r>
            <a:r>
              <a:rPr lang="en-US" b="1" dirty="0" smtClean="0">
                <a:solidFill>
                  <a:srgbClr val="C00000"/>
                </a:solidFill>
              </a:rPr>
              <a:t>7 cycles 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 smtClean="0"/>
              <a:t>producing </a:t>
            </a:r>
            <a:r>
              <a:rPr lang="en-US" b="1" i="1" dirty="0" smtClean="0">
                <a:solidFill>
                  <a:srgbClr val="C00000"/>
                </a:solidFill>
              </a:rPr>
              <a:t>8 molecules of Acetyl COA</a:t>
            </a:r>
            <a:r>
              <a:rPr lang="en-US" b="1" i="1" dirty="0" smtClean="0"/>
              <a:t>.</a:t>
            </a:r>
          </a:p>
          <a:p>
            <a:pPr eaLnBrk="1" hangingPunct="1">
              <a:spcBef>
                <a:spcPct val="0"/>
              </a:spcBef>
              <a:buFont typeface="Bodoni MT" pitchFamily="18" charset="0"/>
              <a:buAutoNum type="arabicPeriod"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 typeface="Bodoni MT" pitchFamily="18" charset="0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In each cycle 1 </a:t>
            </a:r>
            <a:r>
              <a:rPr lang="en-US" dirty="0" smtClean="0"/>
              <a:t>FADH2 and 1 NADH+H</a:t>
            </a:r>
            <a:r>
              <a:rPr lang="en-US" baseline="30000" dirty="0" smtClean="0"/>
              <a:t>+</a:t>
            </a:r>
            <a:r>
              <a:rPr lang="en-US" dirty="0" smtClean="0"/>
              <a:t> is produced and will be transported to the respiratory chain/ETC.</a:t>
            </a:r>
          </a:p>
          <a:p>
            <a:pPr lvl="1">
              <a:spcBef>
                <a:spcPct val="0"/>
              </a:spcBef>
            </a:pPr>
            <a:r>
              <a:rPr lang="en-US" sz="3200" dirty="0" smtClean="0"/>
              <a:t>FADH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	                                       1.5      ATP</a:t>
            </a:r>
          </a:p>
          <a:p>
            <a:pPr lvl="1">
              <a:spcBef>
                <a:spcPct val="0"/>
              </a:spcBef>
            </a:pPr>
            <a:r>
              <a:rPr lang="en-US" sz="3200" dirty="0" smtClean="0"/>
              <a:t>NADH + H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	                             2.5      ATP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sz="3200" dirty="0" smtClean="0"/>
          </a:p>
          <a:p>
            <a:pPr lvl="1">
              <a:spcBef>
                <a:spcPct val="0"/>
              </a:spcBef>
            </a:pPr>
            <a:r>
              <a:rPr lang="en-US" sz="2800" dirty="0" smtClean="0"/>
              <a:t>Thus Each cycle of </a:t>
            </a:r>
            <a:r>
              <a:rPr lang="el-GR" sz="2800" dirty="0">
                <a:solidFill>
                  <a:srgbClr val="C00000"/>
                </a:solidFill>
              </a:rPr>
              <a:t>β</a:t>
            </a:r>
            <a:r>
              <a:rPr lang="en-US" sz="2800" dirty="0">
                <a:solidFill>
                  <a:srgbClr val="C00000"/>
                </a:solidFill>
              </a:rPr>
              <a:t>-oxidation </a:t>
            </a:r>
            <a:r>
              <a:rPr lang="en-US" sz="2800" dirty="0" smtClean="0">
                <a:solidFill>
                  <a:srgbClr val="C00000"/>
                </a:solidFill>
              </a:rPr>
              <a:t>    </a:t>
            </a:r>
            <a:r>
              <a:rPr lang="en-US" sz="3200" b="1" dirty="0" smtClean="0">
                <a:solidFill>
                  <a:srgbClr val="C00000"/>
                </a:solidFill>
              </a:rPr>
              <a:t>04       ATP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800" dirty="0" smtClean="0"/>
              <a:t>So 7 cycles of </a:t>
            </a:r>
            <a:r>
              <a:rPr lang="el-GR" sz="2800" dirty="0">
                <a:solidFill>
                  <a:srgbClr val="C00000"/>
                </a:solidFill>
              </a:rPr>
              <a:t>β</a:t>
            </a:r>
            <a:r>
              <a:rPr lang="en-US" sz="2800" dirty="0">
                <a:solidFill>
                  <a:srgbClr val="C00000"/>
                </a:solidFill>
              </a:rPr>
              <a:t>-oxidation</a:t>
            </a:r>
            <a:r>
              <a:rPr lang="en-US" sz="2800" dirty="0" smtClean="0"/>
              <a:t>    </a:t>
            </a:r>
            <a:r>
              <a:rPr lang="en-US" sz="2800" b="1" dirty="0" smtClean="0">
                <a:solidFill>
                  <a:srgbClr val="C00000"/>
                </a:solidFill>
              </a:rPr>
              <a:t>4 </a:t>
            </a:r>
            <a:r>
              <a:rPr lang="en-US" sz="2800" b="1" dirty="0" smtClean="0"/>
              <a:t>x 7  =   </a:t>
            </a:r>
            <a:r>
              <a:rPr lang="en-US" sz="2800" b="1" dirty="0" smtClean="0">
                <a:solidFill>
                  <a:srgbClr val="C00000"/>
                </a:solidFill>
              </a:rPr>
              <a:t>28       ATP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27088" y="1484313"/>
            <a:ext cx="74168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99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1 Acetyl </a:t>
            </a:r>
            <a:r>
              <a:rPr lang="en-US" sz="6000" b="1" dirty="0"/>
              <a:t>CoA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Yields </a:t>
            </a:r>
            <a:r>
              <a:rPr lang="en-US" sz="6000" b="1" dirty="0" smtClean="0"/>
              <a:t>10 ATPs  </a:t>
            </a:r>
            <a:br>
              <a:rPr lang="en-US" sz="6000" b="1" dirty="0" smtClean="0"/>
            </a:br>
            <a:r>
              <a:rPr lang="en-US" sz="6000" b="1" dirty="0" smtClean="0"/>
              <a:t>via </a:t>
            </a:r>
            <a:br>
              <a:rPr lang="en-US" sz="6000" b="1" dirty="0" smtClean="0"/>
            </a:br>
            <a:r>
              <a:rPr lang="en-US" sz="6000" b="1" dirty="0" smtClean="0"/>
              <a:t>TCA Cycle</a:t>
            </a:r>
            <a:br>
              <a:rPr lang="en-US" sz="6000" b="1" dirty="0" smtClean="0"/>
            </a:b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9981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762000"/>
            <a:ext cx="8534400" cy="57912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Review ATP Generation –TCA/ </a:t>
            </a:r>
            <a:r>
              <a:rPr lang="en-US" sz="3600" b="1" dirty="0">
                <a:solidFill>
                  <a:srgbClr val="000000"/>
                </a:solidFill>
              </a:rPr>
              <a:t>Citric Acid </a:t>
            </a:r>
            <a:r>
              <a:rPr lang="en-US" sz="3600" b="1" dirty="0" smtClean="0">
                <a:solidFill>
                  <a:srgbClr val="000000"/>
                </a:solidFill>
              </a:rPr>
              <a:t>Cycle which  </a:t>
            </a:r>
            <a:r>
              <a:rPr lang="en-US" sz="3600" b="1" dirty="0">
                <a:solidFill>
                  <a:srgbClr val="000000"/>
                </a:solidFill>
              </a:rPr>
              <a:t>start with Acetyl CoA</a:t>
            </a:r>
          </a:p>
          <a:p>
            <a:r>
              <a:rPr lang="en-US" sz="3600" dirty="0">
                <a:solidFill>
                  <a:srgbClr val="000000"/>
                </a:solidFill>
              </a:rPr>
              <a:t>Step				</a:t>
            </a:r>
            <a:r>
              <a:rPr lang="en-US" sz="3600" dirty="0" smtClean="0">
                <a:solidFill>
                  <a:srgbClr val="000000"/>
                </a:solidFill>
              </a:rPr>
              <a:t>     ATP </a:t>
            </a:r>
            <a:r>
              <a:rPr lang="en-US" sz="3600" dirty="0">
                <a:solidFill>
                  <a:srgbClr val="000000"/>
                </a:solidFill>
              </a:rPr>
              <a:t>produced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Step </a:t>
            </a:r>
            <a:r>
              <a:rPr lang="en-US" sz="3600" dirty="0">
                <a:solidFill>
                  <a:srgbClr val="000000"/>
                </a:solidFill>
              </a:rPr>
              <a:t>4 (</a:t>
            </a:r>
            <a:r>
              <a:rPr lang="en-US" sz="3600" dirty="0" smtClean="0">
                <a:solidFill>
                  <a:srgbClr val="000000"/>
                </a:solidFill>
              </a:rPr>
              <a:t>NADH+H </a:t>
            </a:r>
            <a:r>
              <a:rPr lang="en-US" sz="3600" dirty="0">
                <a:solidFill>
                  <a:srgbClr val="000000"/>
                </a:solidFill>
              </a:rPr>
              <a:t>to </a:t>
            </a:r>
            <a:r>
              <a:rPr lang="en-US" sz="3600" dirty="0" smtClean="0">
                <a:solidFill>
                  <a:srgbClr val="000000"/>
                </a:solidFill>
              </a:rPr>
              <a:t>ETC)</a:t>
            </a:r>
            <a:r>
              <a:rPr lang="en-US" sz="3600" dirty="0">
                <a:solidFill>
                  <a:srgbClr val="000000"/>
                </a:solidFill>
              </a:rPr>
              <a:t>	</a:t>
            </a:r>
            <a:r>
              <a:rPr lang="en-US" sz="3600" dirty="0" smtClean="0">
                <a:solidFill>
                  <a:srgbClr val="000000"/>
                </a:solidFill>
              </a:rPr>
              <a:t>         2.5 ATP</a:t>
            </a:r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Step 6 (</a:t>
            </a:r>
            <a:r>
              <a:rPr lang="en-US" sz="3600" dirty="0" smtClean="0">
                <a:solidFill>
                  <a:srgbClr val="000000"/>
                </a:solidFill>
              </a:rPr>
              <a:t>NADH+H </a:t>
            </a:r>
            <a:r>
              <a:rPr lang="en-US" sz="3600" dirty="0">
                <a:solidFill>
                  <a:srgbClr val="000000"/>
                </a:solidFill>
              </a:rPr>
              <a:t>to E.T.C.) 	 </a:t>
            </a:r>
            <a:r>
              <a:rPr lang="en-US" sz="3600" dirty="0" smtClean="0">
                <a:solidFill>
                  <a:srgbClr val="000000"/>
                </a:solidFill>
              </a:rPr>
              <a:t>        2.5 ATP</a:t>
            </a:r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dirty="0" smtClean="0">
                <a:solidFill>
                  <a:srgbClr val="000000"/>
                </a:solidFill>
              </a:rPr>
              <a:t>Step 10 </a:t>
            </a:r>
            <a:r>
              <a:rPr lang="en-US" sz="3600" dirty="0">
                <a:solidFill>
                  <a:srgbClr val="000000"/>
                </a:solidFill>
              </a:rPr>
              <a:t>(</a:t>
            </a:r>
            <a:r>
              <a:rPr lang="en-US" sz="3600" dirty="0" smtClean="0">
                <a:solidFill>
                  <a:srgbClr val="000000"/>
                </a:solidFill>
              </a:rPr>
              <a:t>NADH+H </a:t>
            </a:r>
            <a:r>
              <a:rPr lang="en-US" sz="3600" dirty="0">
                <a:solidFill>
                  <a:srgbClr val="000000"/>
                </a:solidFill>
              </a:rPr>
              <a:t>to </a:t>
            </a:r>
            <a:r>
              <a:rPr lang="en-US" sz="3600" dirty="0" smtClean="0">
                <a:solidFill>
                  <a:srgbClr val="000000"/>
                </a:solidFill>
              </a:rPr>
              <a:t>ETC)</a:t>
            </a:r>
            <a:r>
              <a:rPr lang="en-US" sz="3600" dirty="0">
                <a:solidFill>
                  <a:srgbClr val="000000"/>
                </a:solidFill>
              </a:rPr>
              <a:t>	 </a:t>
            </a:r>
            <a:r>
              <a:rPr lang="en-US" sz="3600" dirty="0" smtClean="0">
                <a:solidFill>
                  <a:srgbClr val="000000"/>
                </a:solidFill>
              </a:rPr>
              <a:t>        2.5 ATP</a:t>
            </a:r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Step 8 (</a:t>
            </a:r>
            <a:r>
              <a:rPr lang="en-US" sz="3600" dirty="0" smtClean="0">
                <a:solidFill>
                  <a:srgbClr val="000000"/>
                </a:solidFill>
              </a:rPr>
              <a:t>FADH2 </a:t>
            </a:r>
            <a:r>
              <a:rPr lang="en-US" sz="3600" dirty="0">
                <a:solidFill>
                  <a:srgbClr val="000000"/>
                </a:solidFill>
              </a:rPr>
              <a:t>to E.T.C.)	</a:t>
            </a:r>
            <a:r>
              <a:rPr lang="en-US" sz="3600" dirty="0" smtClean="0">
                <a:solidFill>
                  <a:srgbClr val="000000"/>
                </a:solidFill>
              </a:rPr>
              <a:t>         1.5 ATP</a:t>
            </a:r>
          </a:p>
          <a:p>
            <a:r>
              <a:rPr lang="en-US" sz="3600" dirty="0">
                <a:solidFill>
                  <a:srgbClr val="000000"/>
                </a:solidFill>
              </a:rPr>
              <a:t>1 GTP		                           </a:t>
            </a:r>
            <a:r>
              <a:rPr lang="en-US" sz="3600" dirty="0" smtClean="0">
                <a:solidFill>
                  <a:srgbClr val="000000"/>
                </a:solidFill>
              </a:rPr>
              <a:t>        01 ATP</a:t>
            </a:r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b="1" dirty="0" smtClean="0">
                <a:solidFill>
                  <a:schemeClr val="accent2"/>
                </a:solidFill>
              </a:rPr>
              <a:t>NET per turn of TCA Cycle</a:t>
            </a:r>
            <a:r>
              <a:rPr lang="en-US" sz="3600" dirty="0">
                <a:solidFill>
                  <a:schemeClr val="accent2"/>
                </a:solidFill>
              </a:rPr>
              <a:t>	</a:t>
            </a:r>
            <a:r>
              <a:rPr lang="en-US" sz="3600" dirty="0" smtClean="0">
                <a:solidFill>
                  <a:schemeClr val="accent2"/>
                </a:solidFill>
              </a:rPr>
              <a:t>         </a:t>
            </a:r>
            <a:r>
              <a:rPr lang="en-US" sz="3600" b="1" dirty="0" smtClean="0">
                <a:solidFill>
                  <a:schemeClr val="accent2"/>
                </a:solidFill>
              </a:rPr>
              <a:t>10 ATP 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3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1 ATP converted to AMP 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/>
              <a:t>during activation of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Palmitic </a:t>
            </a:r>
            <a:r>
              <a:rPr lang="en-US" b="1" dirty="0"/>
              <a:t>acid to Palmitoyl-CoA</a:t>
            </a:r>
            <a:br>
              <a:rPr lang="en-US" b="1" dirty="0"/>
            </a:br>
            <a:r>
              <a:rPr lang="en-US" b="1" dirty="0" smtClean="0"/>
              <a:t>is equivalent to 2ATPs utilized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5181600"/>
          </a:xfrm>
        </p:spPr>
        <p:txBody>
          <a:bodyPr>
            <a:noAutofit/>
          </a:bodyPr>
          <a:lstStyle/>
          <a:p>
            <a:pPr marL="69723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3600" dirty="0" smtClean="0"/>
              <a:t>Each </a:t>
            </a:r>
            <a:r>
              <a:rPr lang="en-US" sz="3600" dirty="0">
                <a:solidFill>
                  <a:srgbClr val="C00000"/>
                </a:solidFill>
              </a:rPr>
              <a:t>A</a:t>
            </a:r>
            <a:r>
              <a:rPr lang="en-US" sz="3600" dirty="0" smtClean="0">
                <a:solidFill>
                  <a:srgbClr val="C00000"/>
                </a:solidFill>
              </a:rPr>
              <a:t>cetyl COA </a:t>
            </a:r>
            <a:r>
              <a:rPr lang="en-US" sz="3600" dirty="0" smtClean="0"/>
              <a:t>which is oxidized completely in citric cycle/TCA cycle  gives </a:t>
            </a:r>
            <a:r>
              <a:rPr lang="en-US" sz="3600" dirty="0" smtClean="0">
                <a:solidFill>
                  <a:srgbClr val="C00000"/>
                </a:solidFill>
              </a:rPr>
              <a:t>10 ATP</a:t>
            </a:r>
          </a:p>
          <a:p>
            <a:pPr marL="69723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3600" dirty="0" smtClean="0">
                <a:solidFill>
                  <a:srgbClr val="C00000"/>
                </a:solidFill>
              </a:rPr>
              <a:t>Hence 8 Acetyl CoA via TCA cycle </a:t>
            </a:r>
            <a:r>
              <a:rPr lang="en-US" sz="3600" dirty="0" smtClean="0"/>
              <a:t>(</a:t>
            </a:r>
            <a:r>
              <a:rPr lang="en-US" sz="3600" b="1" dirty="0" smtClean="0">
                <a:solidFill>
                  <a:srgbClr val="C00000"/>
                </a:solidFill>
              </a:rPr>
              <a:t>8</a:t>
            </a:r>
            <a:r>
              <a:rPr lang="en-US" sz="3600" b="1" dirty="0" smtClean="0"/>
              <a:t> x 10 = 80 ATP)</a:t>
            </a:r>
          </a:p>
          <a:p>
            <a:pPr marL="69723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endParaRPr lang="en-US" sz="3600" dirty="0" smtClean="0"/>
          </a:p>
          <a:p>
            <a:pPr marL="69723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3600" dirty="0" smtClean="0"/>
              <a:t>2 ATP are utilized in the activation of Fatty acid </a:t>
            </a:r>
            <a:endParaRPr lang="en-US" sz="3600" dirty="0"/>
          </a:p>
          <a:p>
            <a:pPr marL="69723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3600" dirty="0" smtClean="0"/>
              <a:t>Energy gain = Energy produced - Energy utilized</a:t>
            </a:r>
          </a:p>
          <a:p>
            <a:pPr marL="69723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3600" b="1" dirty="0" smtClean="0"/>
              <a:t>28 ATP + 80 ATP - 2 ATP = </a:t>
            </a:r>
            <a:r>
              <a:rPr lang="en-US" sz="3600" b="1" dirty="0" smtClean="0">
                <a:solidFill>
                  <a:srgbClr val="C00000"/>
                </a:solidFill>
              </a:rPr>
              <a:t>106 ATP 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Thus On Complete Oxidation of</a:t>
            </a:r>
            <a:br>
              <a:rPr lang="en-US" b="1" dirty="0" smtClean="0"/>
            </a:br>
            <a:r>
              <a:rPr lang="en-US" b="1" dirty="0" smtClean="0"/>
              <a:t> One molecule of Palmitate</a:t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106 molecules of  </a:t>
            </a:r>
            <a:r>
              <a:rPr lang="en-US" b="1" dirty="0">
                <a:solidFill>
                  <a:srgbClr val="C00000"/>
                </a:solidFill>
              </a:rPr>
              <a:t>ATP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 generated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Comic Sans MS" pitchFamily="66" charset="0"/>
              </a:rPr>
              <a:t>ATP Generation from </a:t>
            </a:r>
            <a:r>
              <a:rPr lang="en-US" alt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Palmitate Oxidation</a:t>
            </a:r>
            <a:endParaRPr lang="en-US" alt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152400" y="3200403"/>
            <a:ext cx="9144000" cy="2678114"/>
            <a:chOff x="72" y="2268"/>
            <a:chExt cx="5760" cy="1687"/>
          </a:xfrm>
        </p:grpSpPr>
        <p:sp>
          <p:nvSpPr>
            <p:cNvPr id="33797" name="Text Box 5"/>
            <p:cNvSpPr txBox="1">
              <a:spLocks noChangeArrowheads="1"/>
            </p:cNvSpPr>
            <p:nvPr/>
          </p:nvSpPr>
          <p:spPr bwMode="auto">
            <a:xfrm>
              <a:off x="72" y="2268"/>
              <a:ext cx="5760" cy="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accent2"/>
                  </a:solidFill>
                  <a:latin typeface="Comic Sans MS" pitchFamily="66" charset="0"/>
                </a:rPr>
                <a:t>Palmitoyl CoA + 7 HS-CoA + 7 FAD</a:t>
              </a:r>
              <a:r>
                <a:rPr lang="en-US" altLang="en-US" b="1" baseline="30000" dirty="0">
                  <a:solidFill>
                    <a:schemeClr val="accent2"/>
                  </a:solidFill>
                  <a:latin typeface="Comic Sans MS" pitchFamily="66" charset="0"/>
                </a:rPr>
                <a:t>+</a:t>
              </a:r>
              <a:r>
                <a:rPr lang="en-US" altLang="en-US" b="1" dirty="0">
                  <a:solidFill>
                    <a:schemeClr val="accent2"/>
                  </a:solidFill>
                  <a:latin typeface="Comic Sans MS" pitchFamily="66" charset="0"/>
                </a:rPr>
                <a:t> + 7 NAD</a:t>
              </a:r>
              <a:r>
                <a:rPr lang="en-US" altLang="en-US" b="1" baseline="30000" dirty="0">
                  <a:solidFill>
                    <a:schemeClr val="accent2"/>
                  </a:solidFill>
                  <a:latin typeface="Comic Sans MS" pitchFamily="66" charset="0"/>
                </a:rPr>
                <a:t>+</a:t>
              </a:r>
              <a:r>
                <a:rPr lang="en-US" altLang="en-US" b="1" dirty="0">
                  <a:solidFill>
                    <a:schemeClr val="accent2"/>
                  </a:solidFill>
                  <a:latin typeface="Comic Sans MS" pitchFamily="66" charset="0"/>
                </a:rPr>
                <a:t> + 7 H</a:t>
              </a:r>
              <a:r>
                <a:rPr lang="en-US" altLang="en-US" b="1" baseline="-25000" dirty="0">
                  <a:solidFill>
                    <a:schemeClr val="accent2"/>
                  </a:solidFill>
                  <a:latin typeface="Comic Sans MS" pitchFamily="66" charset="0"/>
                </a:rPr>
                <a:t>2</a:t>
              </a:r>
              <a:r>
                <a:rPr lang="en-US" altLang="en-US" b="1" dirty="0">
                  <a:solidFill>
                    <a:schemeClr val="accent2"/>
                  </a:solidFill>
                  <a:latin typeface="Comic Sans MS" pitchFamily="66" charset="0"/>
                </a:rPr>
                <a:t>O 		</a:t>
              </a:r>
              <a:endParaRPr lang="en-US" altLang="en-US" b="1" dirty="0" smtClean="0">
                <a:solidFill>
                  <a:schemeClr val="accent2"/>
                </a:solidFill>
                <a:latin typeface="Comic Sans MS" pitchFamily="66" charset="0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US" altLang="en-US" b="1" dirty="0" smtClean="0">
                  <a:solidFill>
                    <a:schemeClr val="accent2"/>
                  </a:solidFill>
                  <a:latin typeface="Comic Sans MS" pitchFamily="66" charset="0"/>
                </a:rPr>
                <a:t>   </a:t>
              </a:r>
            </a:p>
            <a:p>
              <a:pPr eaLnBrk="0" hangingPunct="0">
                <a:spcBef>
                  <a:spcPct val="50000"/>
                </a:spcBef>
              </a:pPr>
              <a:endParaRPr lang="en-US" altLang="en-US" b="1" dirty="0" smtClean="0">
                <a:solidFill>
                  <a:schemeClr val="accent2"/>
                </a:solidFill>
                <a:latin typeface="Comic Sans MS" pitchFamily="66" charset="0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C00000"/>
                  </a:solidFill>
                  <a:latin typeface="Comic Sans MS" pitchFamily="66" charset="0"/>
                </a:rPr>
                <a:t>8 </a:t>
              </a:r>
              <a:r>
                <a:rPr lang="en-US" altLang="en-US" sz="3200" b="1" dirty="0">
                  <a:solidFill>
                    <a:srgbClr val="C00000"/>
                  </a:solidFill>
                  <a:latin typeface="Comic Sans MS" pitchFamily="66" charset="0"/>
                </a:rPr>
                <a:t>Acetyl </a:t>
              </a:r>
              <a:r>
                <a:rPr lang="en-US" altLang="en-US" sz="3200" b="1" dirty="0" smtClean="0">
                  <a:solidFill>
                    <a:srgbClr val="C00000"/>
                  </a:solidFill>
                  <a:latin typeface="Comic Sans MS" pitchFamily="66" charset="0"/>
                </a:rPr>
                <a:t>CoA </a:t>
              </a:r>
              <a:r>
                <a:rPr lang="en-US" altLang="en-US" sz="3200" b="1" dirty="0">
                  <a:solidFill>
                    <a:srgbClr val="C00000"/>
                  </a:solidFill>
                  <a:latin typeface="Comic Sans MS" pitchFamily="66" charset="0"/>
                </a:rPr>
                <a:t>+ 7FADH</a:t>
              </a:r>
              <a:r>
                <a:rPr lang="en-US" altLang="en-US" sz="3200" b="1" baseline="-25000" dirty="0">
                  <a:solidFill>
                    <a:srgbClr val="C00000"/>
                  </a:solidFill>
                  <a:latin typeface="Comic Sans MS" pitchFamily="66" charset="0"/>
                </a:rPr>
                <a:t>2</a:t>
              </a:r>
              <a:r>
                <a:rPr lang="en-US" altLang="en-US" sz="3200" b="1" dirty="0">
                  <a:solidFill>
                    <a:srgbClr val="C00000"/>
                  </a:solidFill>
                  <a:latin typeface="Comic Sans MS" pitchFamily="66" charset="0"/>
                </a:rPr>
                <a:t> + 7 NADH + 7 H</a:t>
              </a:r>
              <a:r>
                <a:rPr lang="en-US" altLang="en-US" sz="3200" b="1" baseline="30000" dirty="0">
                  <a:solidFill>
                    <a:schemeClr val="accent2"/>
                  </a:solidFill>
                  <a:latin typeface="Comic Sans MS" pitchFamily="66" charset="0"/>
                </a:rPr>
                <a:t>+</a:t>
              </a:r>
              <a:r>
                <a:rPr lang="en-US" altLang="en-US" sz="3200" b="1" dirty="0">
                  <a:solidFill>
                    <a:schemeClr val="accent2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33798" name="Line 6"/>
            <p:cNvSpPr>
              <a:spLocks noChangeShapeType="1"/>
            </p:cNvSpPr>
            <p:nvPr/>
          </p:nvSpPr>
          <p:spPr bwMode="auto">
            <a:xfrm>
              <a:off x="2160" y="26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609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200" b="1" dirty="0">
                <a:solidFill>
                  <a:schemeClr val="accent2"/>
                </a:solidFill>
                <a:latin typeface="+mj-lt"/>
              </a:rPr>
              <a:t>Net yield of ATP per one oxidized P</a:t>
            </a:r>
            <a:r>
              <a:rPr lang="en-US" altLang="en-US" sz="3200" b="1" dirty="0" smtClean="0">
                <a:solidFill>
                  <a:schemeClr val="accent2"/>
                </a:solidFill>
                <a:latin typeface="+mj-lt"/>
              </a:rPr>
              <a:t>almitate</a:t>
            </a:r>
            <a:endParaRPr lang="en-US" altLang="en-US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81000" y="1203325"/>
            <a:ext cx="8610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000" b="1" dirty="0">
                <a:latin typeface="Comic Sans MS" pitchFamily="66" charset="0"/>
              </a:rPr>
              <a:t>Palmitate (</a:t>
            </a:r>
            <a:r>
              <a:rPr lang="en-US" sz="3000" b="1" dirty="0">
                <a:solidFill>
                  <a:schemeClr val="accent2"/>
                </a:solidFill>
                <a:latin typeface="Comic Sans MS" pitchFamily="66" charset="0"/>
              </a:rPr>
              <a:t>C</a:t>
            </a:r>
            <a:r>
              <a:rPr lang="en-US" sz="3000" b="1" baseline="-25000" dirty="0">
                <a:solidFill>
                  <a:schemeClr val="accent2"/>
                </a:solidFill>
                <a:latin typeface="Comic Sans MS" pitchFamily="66" charset="0"/>
              </a:rPr>
              <a:t>15</a:t>
            </a:r>
            <a:r>
              <a:rPr lang="en-US" sz="3000" b="1" dirty="0">
                <a:solidFill>
                  <a:schemeClr val="accent2"/>
                </a:solidFill>
                <a:latin typeface="Comic Sans MS" pitchFamily="66" charset="0"/>
              </a:rPr>
              <a:t>H</a:t>
            </a:r>
            <a:r>
              <a:rPr lang="en-US" sz="3000" b="1" baseline="-25000" dirty="0">
                <a:solidFill>
                  <a:schemeClr val="accent2"/>
                </a:solidFill>
                <a:latin typeface="Comic Sans MS" pitchFamily="66" charset="0"/>
              </a:rPr>
              <a:t>31</a:t>
            </a:r>
            <a:r>
              <a:rPr lang="en-US" sz="3000" b="1" dirty="0">
                <a:solidFill>
                  <a:schemeClr val="accent2"/>
                </a:solidFill>
                <a:latin typeface="Comic Sans MS" pitchFamily="66" charset="0"/>
              </a:rPr>
              <a:t>COOH</a:t>
            </a:r>
            <a:r>
              <a:rPr lang="en-US" sz="3000" b="1" dirty="0">
                <a:latin typeface="Comic Sans MS" pitchFamily="66" charset="0"/>
              </a:rPr>
              <a:t>) - 7 cycles – n/2-1</a:t>
            </a:r>
          </a:p>
        </p:txBody>
      </p:sp>
      <p:sp>
        <p:nvSpPr>
          <p:cNvPr id="2" name="Right Arrow 1"/>
          <p:cNvSpPr/>
          <p:nvPr/>
        </p:nvSpPr>
        <p:spPr>
          <a:xfrm rot="16200000" flipH="1" flipV="1">
            <a:off x="2990849" y="4171952"/>
            <a:ext cx="1371603" cy="419101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1752600"/>
            <a:ext cx="9372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600" dirty="0">
                <a:latin typeface="Comic Sans MS" pitchFamily="66" charset="0"/>
              </a:rPr>
              <a:t>					</a:t>
            </a:r>
            <a:r>
              <a:rPr lang="en-US" altLang="en-US" sz="3200" b="1" u="sng" dirty="0">
                <a:latin typeface="Comic Sans MS" pitchFamily="66" charset="0"/>
              </a:rPr>
              <a:t>ATP generated</a:t>
            </a:r>
            <a:r>
              <a:rPr lang="en-US" altLang="en-US" sz="3200" dirty="0">
                <a:latin typeface="Comic Sans MS" pitchFamily="66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8 </a:t>
            </a:r>
            <a:r>
              <a:rPr lang="en-US" altLang="en-US" sz="3200" dirty="0" smtClean="0">
                <a:latin typeface="+mj-lt"/>
              </a:rPr>
              <a:t>Acetyl CoA(TCA)</a:t>
            </a:r>
            <a:r>
              <a:rPr lang="en-US" altLang="en-US" sz="3200" dirty="0">
                <a:latin typeface="+mj-lt"/>
              </a:rPr>
              <a:t>			</a:t>
            </a:r>
            <a:r>
              <a:rPr lang="en-US" altLang="en-US" sz="3200" dirty="0" smtClean="0">
                <a:latin typeface="+mj-lt"/>
              </a:rPr>
              <a:t>10x8=80</a:t>
            </a:r>
            <a:r>
              <a:rPr lang="en-US" altLang="en-US" sz="3200" dirty="0">
                <a:latin typeface="+mj-lt"/>
              </a:rPr>
              <a:t/>
            </a:r>
            <a:br>
              <a:rPr lang="en-US" altLang="en-US" sz="3200" dirty="0">
                <a:latin typeface="+mj-lt"/>
              </a:rPr>
            </a:br>
            <a:r>
              <a:rPr lang="en-US" altLang="en-US" sz="3200" dirty="0">
                <a:latin typeface="+mj-lt"/>
              </a:rPr>
              <a:t>7 FADH</a:t>
            </a:r>
            <a:r>
              <a:rPr lang="en-US" altLang="en-US" sz="3200" baseline="-25000" dirty="0">
                <a:latin typeface="+mj-lt"/>
              </a:rPr>
              <a:t>2</a:t>
            </a:r>
            <a:r>
              <a:rPr lang="en-US" altLang="en-US" sz="3200" dirty="0">
                <a:latin typeface="+mj-lt"/>
              </a:rPr>
              <a:t>					7x1.5=10.5    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3200" dirty="0" smtClean="0">
                <a:latin typeface="+mj-lt"/>
              </a:rPr>
              <a:t>7 </a:t>
            </a:r>
            <a:r>
              <a:rPr lang="en-US" altLang="en-US" sz="3200" dirty="0">
                <a:latin typeface="+mj-lt"/>
              </a:rPr>
              <a:t>NADH			</a:t>
            </a:r>
            <a:r>
              <a:rPr lang="en-US" altLang="en-US" sz="3200" u="sng" dirty="0">
                <a:latin typeface="+mj-lt"/>
              </a:rPr>
              <a:t>		7x2.5=17.5	</a:t>
            </a:r>
            <a:r>
              <a:rPr lang="en-US" altLang="en-US" sz="3200" dirty="0">
                <a:latin typeface="+mj-lt"/>
              </a:rPr>
              <a:t>						</a:t>
            </a:r>
            <a:r>
              <a:rPr lang="en-US" altLang="en-US" sz="3200" b="1" dirty="0" smtClean="0">
                <a:latin typeface="+mj-lt"/>
              </a:rPr>
              <a:t>                   108 </a:t>
            </a:r>
            <a:r>
              <a:rPr lang="en-US" altLang="en-US" sz="3200" b="1" dirty="0">
                <a:latin typeface="+mj-lt"/>
              </a:rPr>
              <a:t>ATP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ATP expended to activate </a:t>
            </a:r>
            <a:r>
              <a:rPr lang="en-US" altLang="en-US" sz="3200" dirty="0" smtClean="0">
                <a:latin typeface="+mj-lt"/>
              </a:rPr>
              <a:t>Palmitate  </a:t>
            </a:r>
            <a:r>
              <a:rPr lang="en-US" altLang="en-US" sz="3200" b="1" u="sng" dirty="0" smtClean="0">
                <a:latin typeface="+mj-lt"/>
              </a:rPr>
              <a:t>-2 ATP</a:t>
            </a:r>
            <a:endParaRPr lang="en-US" altLang="en-US" sz="3200" b="1" u="sng" dirty="0">
              <a:latin typeface="+mj-lt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C00000"/>
                </a:solidFill>
                <a:latin typeface="+mj-lt"/>
              </a:rPr>
              <a:t>Net yield of  ATPs with Palmitate Oxidation: 106 </a:t>
            </a:r>
            <a:r>
              <a:rPr lang="en-US" altLang="en-US" sz="3200" b="1" dirty="0">
                <a:solidFill>
                  <a:srgbClr val="C00000"/>
                </a:solidFill>
                <a:latin typeface="+mj-lt"/>
              </a:rPr>
              <a:t>ATP </a:t>
            </a:r>
            <a:endParaRPr lang="en-US" altLang="en-US" sz="3200" b="1" u="sng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50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Total End Products</a:t>
            </a:r>
            <a:br>
              <a:rPr lang="en-US" b="1" dirty="0" smtClean="0"/>
            </a:br>
            <a:r>
              <a:rPr lang="en-US" b="1" dirty="0" smtClean="0"/>
              <a:t> Of </a:t>
            </a:r>
            <a:br>
              <a:rPr lang="en-US" b="1" dirty="0" smtClean="0"/>
            </a:br>
            <a:r>
              <a:rPr lang="en-US" b="1" dirty="0" smtClean="0"/>
              <a:t>Beta Oxidation </a:t>
            </a:r>
            <a:br>
              <a:rPr lang="en-US" b="1" dirty="0" smtClean="0"/>
            </a:br>
            <a:r>
              <a:rPr lang="en-US" b="1" dirty="0" smtClean="0"/>
              <a:t>Of  </a:t>
            </a:r>
            <a:br>
              <a:rPr lang="en-US" b="1" dirty="0" smtClean="0"/>
            </a:br>
            <a:r>
              <a:rPr lang="en-US" b="1" dirty="0" smtClean="0"/>
              <a:t>1 molecule of a Palmitic Acid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082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Palmitic </a:t>
            </a:r>
            <a:r>
              <a:rPr lang="en-US" b="1" dirty="0" smtClean="0"/>
              <a:t>acid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With 7 Turns of </a:t>
            </a:r>
            <a:br>
              <a:rPr lang="en-US" b="1" dirty="0" smtClean="0"/>
            </a:br>
            <a:r>
              <a:rPr lang="en-US" b="1" dirty="0" smtClean="0"/>
              <a:t>Beta Oxidation Proper</a:t>
            </a:r>
            <a:br>
              <a:rPr lang="en-US" b="1" dirty="0" smtClean="0"/>
            </a:br>
            <a:r>
              <a:rPr lang="en-US" b="1" dirty="0" smtClean="0"/>
              <a:t> Generates</a:t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8 </a:t>
            </a:r>
            <a:r>
              <a:rPr lang="en-US" b="1" dirty="0">
                <a:solidFill>
                  <a:srgbClr val="C00000"/>
                </a:solidFill>
              </a:rPr>
              <a:t>Molecules Of </a:t>
            </a:r>
            <a:r>
              <a:rPr lang="en-US" b="1" dirty="0" smtClean="0">
                <a:solidFill>
                  <a:srgbClr val="C00000"/>
                </a:solidFill>
              </a:rPr>
              <a:t>Acetyl-CoA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7 FADH2+7 NADH+H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067800" cy="46482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Activation </a:t>
            </a:r>
            <a:r>
              <a:rPr lang="en-US" sz="5400" b="1" dirty="0">
                <a:solidFill>
                  <a:srgbClr val="C00000"/>
                </a:solidFill>
              </a:rPr>
              <a:t>of </a:t>
            </a:r>
            <a:r>
              <a:rPr lang="en-US" sz="5400" b="1" dirty="0" smtClean="0">
                <a:solidFill>
                  <a:srgbClr val="C00000"/>
                </a:solidFill>
              </a:rPr>
              <a:t>a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C00000"/>
                </a:solidFill>
              </a:rPr>
              <a:t>Fatty </a:t>
            </a:r>
            <a:r>
              <a:rPr lang="en-US" sz="5400" b="1" dirty="0">
                <a:solidFill>
                  <a:srgbClr val="C00000"/>
                </a:solidFill>
              </a:rPr>
              <a:t>acid </a:t>
            </a:r>
            <a:r>
              <a:rPr lang="en-US" sz="5400" b="1" dirty="0" smtClean="0">
                <a:solidFill>
                  <a:srgbClr val="C00000"/>
                </a:solidFill>
              </a:rPr>
              <a:t>means:</a:t>
            </a:r>
          </a:p>
          <a:p>
            <a:r>
              <a:rPr lang="en-US" sz="5400" dirty="0" smtClean="0"/>
              <a:t>Linking of </a:t>
            </a:r>
            <a:r>
              <a:rPr lang="en-US" sz="5400" b="1" dirty="0" smtClean="0"/>
              <a:t>Acyl Chain </a:t>
            </a:r>
            <a:r>
              <a:rPr lang="en-US" sz="5400" dirty="0" smtClean="0"/>
              <a:t>to </a:t>
            </a:r>
            <a:r>
              <a:rPr lang="en-US" sz="5400" b="1" dirty="0" smtClean="0">
                <a:solidFill>
                  <a:srgbClr val="C00000"/>
                </a:solidFill>
              </a:rPr>
              <a:t>Coenzyme A </a:t>
            </a:r>
            <a:r>
              <a:rPr lang="en-US" sz="5400" dirty="0" smtClean="0"/>
              <a:t>to form </a:t>
            </a:r>
            <a:r>
              <a:rPr lang="en-US" sz="5400" b="1" dirty="0" smtClean="0"/>
              <a:t>Acyl</a:t>
            </a:r>
            <a:r>
              <a:rPr lang="en-US" sz="5400" dirty="0" smtClean="0"/>
              <a:t>-</a:t>
            </a:r>
            <a:r>
              <a:rPr lang="en-US" sz="5400" b="1" dirty="0" smtClean="0">
                <a:solidFill>
                  <a:srgbClr val="C00000"/>
                </a:solidFill>
              </a:rPr>
              <a:t>CoA with a high energy bond.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514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0690" name="Picture 2" descr="https://encrypted-tbn0.gstatic.com/images?q=tbn:ANd9GcSow3CXtmuZ6pue2ucAt7HM86qA9G35WcXJD6IVld5RckByh_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7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143000"/>
            <a:ext cx="9144000" cy="5086350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rgbClr val="FF0000"/>
                </a:solidFill>
                <a:cs typeface="Times New Roman" charset="0"/>
              </a:rPr>
              <a:t>Summary</a:t>
            </a:r>
            <a:r>
              <a:rPr lang="en-US" sz="2800" b="1" dirty="0">
                <a:cs typeface="Times New Roman" charset="0"/>
              </a:rPr>
              <a:t> of one </a:t>
            </a:r>
            <a:r>
              <a:rPr lang="en-US" sz="2800" b="1" dirty="0" smtClean="0">
                <a:cs typeface="Times New Roman" charset="0"/>
              </a:rPr>
              <a:t>round/turn/cycle  </a:t>
            </a:r>
            <a:r>
              <a:rPr lang="en-US" sz="2800" b="1" dirty="0">
                <a:cs typeface="Times New Roman" charset="0"/>
              </a:rPr>
              <a:t>of </a:t>
            </a:r>
            <a:r>
              <a:rPr lang="en-US" sz="2800" b="1" dirty="0" smtClean="0">
                <a:cs typeface="Times New Roman" charset="0"/>
              </a:rPr>
              <a:t>the</a:t>
            </a:r>
          </a:p>
          <a:p>
            <a:pPr marL="0" indent="0" algn="ctr"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sz="2800" b="1" dirty="0" smtClean="0">
                <a:cs typeface="Times New Roman" charset="0"/>
              </a:rPr>
              <a:t> </a:t>
            </a:r>
            <a:r>
              <a:rPr lang="en-US" sz="2800" b="1" dirty="0">
                <a:latin typeface="Symbol" pitchFamily="18" charset="2"/>
                <a:cs typeface="Times New Roman" charset="0"/>
              </a:rPr>
              <a:t>b</a:t>
            </a:r>
            <a:r>
              <a:rPr lang="en-US" sz="2800" b="1" dirty="0">
                <a:cs typeface="Times New Roman" charset="0"/>
              </a:rPr>
              <a:t>-oxidation pathway:</a:t>
            </a:r>
          </a:p>
          <a:p>
            <a:pPr marL="0" indent="0" algn="ctr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sz="3200" b="1" dirty="0">
                <a:solidFill>
                  <a:srgbClr val="000099"/>
                </a:solidFill>
                <a:cs typeface="Times New Roman" charset="0"/>
              </a:rPr>
              <a:t>F</a:t>
            </a:r>
            <a:r>
              <a:rPr lang="en-US" sz="3200" b="1" dirty="0" smtClean="0">
                <a:solidFill>
                  <a:srgbClr val="000099"/>
                </a:solidFill>
                <a:cs typeface="Times New Roman" charset="0"/>
              </a:rPr>
              <a:t>atty </a:t>
            </a:r>
            <a:r>
              <a:rPr lang="en-US" sz="3200" b="1" dirty="0">
                <a:solidFill>
                  <a:srgbClr val="000099"/>
                </a:solidFill>
                <a:cs typeface="Times New Roman" charset="0"/>
              </a:rPr>
              <a:t>A</a:t>
            </a:r>
            <a:r>
              <a:rPr lang="en-US" sz="3200" b="1" dirty="0" smtClean="0">
                <a:solidFill>
                  <a:srgbClr val="000099"/>
                </a:solidFill>
                <a:cs typeface="Times New Roman" charset="0"/>
              </a:rPr>
              <a:t>cyl-CoA </a:t>
            </a:r>
            <a:r>
              <a:rPr lang="en-US" sz="3200" b="1" dirty="0">
                <a:solidFill>
                  <a:srgbClr val="000099"/>
                </a:solidFill>
                <a:cs typeface="Times New Roman" charset="0"/>
              </a:rPr>
              <a:t>+ FAD + NAD</a:t>
            </a:r>
            <a:r>
              <a:rPr lang="en-US" sz="3200" b="1" baseline="30000" dirty="0">
                <a:solidFill>
                  <a:srgbClr val="000099"/>
                </a:solidFill>
                <a:cs typeface="Times New Roman" charset="0"/>
              </a:rPr>
              <a:t>+</a:t>
            </a:r>
            <a:r>
              <a:rPr lang="en-US" sz="3200" b="1" dirty="0">
                <a:solidFill>
                  <a:srgbClr val="000099"/>
                </a:solidFill>
                <a:cs typeface="Times New Roman" charset="0"/>
              </a:rPr>
              <a:t> + </a:t>
            </a:r>
            <a:r>
              <a:rPr lang="en-US" sz="3200" b="1" dirty="0" smtClean="0">
                <a:solidFill>
                  <a:srgbClr val="000099"/>
                </a:solidFill>
                <a:cs typeface="Times New Roman" charset="0"/>
              </a:rPr>
              <a:t>HS-CoA</a:t>
            </a:r>
            <a:endParaRPr lang="en-US" sz="3200" b="1" dirty="0">
              <a:cs typeface="Times New Roman" charset="0"/>
            </a:endParaRPr>
          </a:p>
          <a:p>
            <a:pPr marL="0" indent="0" algn="ctr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None/>
            </a:pPr>
            <a:endParaRPr lang="en-US" sz="3200" b="1" dirty="0" smtClean="0">
              <a:solidFill>
                <a:srgbClr val="000099"/>
              </a:solidFill>
              <a:cs typeface="Times New Roman" charset="0"/>
            </a:endParaRPr>
          </a:p>
          <a:p>
            <a:pPr marL="0" indent="0" algn="ctr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None/>
            </a:pPr>
            <a:endParaRPr lang="en-US" sz="3200" b="1" dirty="0">
              <a:solidFill>
                <a:srgbClr val="000099"/>
              </a:solidFill>
              <a:cs typeface="Times New Roman" charset="0"/>
            </a:endParaRPr>
          </a:p>
          <a:p>
            <a:pPr marL="0" indent="0" algn="ctr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None/>
            </a:pPr>
            <a:r>
              <a:rPr lang="en-US" sz="3200" b="1" dirty="0">
                <a:solidFill>
                  <a:srgbClr val="000099"/>
                </a:solidFill>
                <a:cs typeface="Times New Roman" charset="0"/>
              </a:rPr>
              <a:t>+Acetyl-CoA</a:t>
            </a:r>
          </a:p>
          <a:p>
            <a:pPr marL="0" indent="0" algn="ctr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000099"/>
                </a:solidFill>
                <a:cs typeface="Times New Roman" charset="0"/>
              </a:rPr>
              <a:t>Fatty </a:t>
            </a:r>
            <a:r>
              <a:rPr lang="en-US" sz="3200" b="1" dirty="0">
                <a:solidFill>
                  <a:srgbClr val="000099"/>
                </a:solidFill>
                <a:cs typeface="Times New Roman" charset="0"/>
              </a:rPr>
              <a:t>A</a:t>
            </a:r>
            <a:r>
              <a:rPr lang="en-US" sz="3200" b="1" dirty="0" smtClean="0">
                <a:solidFill>
                  <a:srgbClr val="000099"/>
                </a:solidFill>
                <a:cs typeface="Times New Roman" charset="0"/>
              </a:rPr>
              <a:t>cyl-CoA </a:t>
            </a:r>
            <a:r>
              <a:rPr lang="en-US" sz="3200" dirty="0">
                <a:cs typeface="Times New Roman" charset="0"/>
              </a:rPr>
              <a:t>(2 C less)</a:t>
            </a:r>
            <a:r>
              <a:rPr lang="en-US" sz="3200" b="1" dirty="0">
                <a:solidFill>
                  <a:srgbClr val="000099"/>
                </a:solidFill>
                <a:cs typeface="Times New Roman" charset="0"/>
              </a:rPr>
              <a:t> + FADH</a:t>
            </a:r>
            <a:r>
              <a:rPr lang="en-US" sz="3200" b="1" baseline="-30000" dirty="0">
                <a:solidFill>
                  <a:srgbClr val="000099"/>
                </a:solidFill>
                <a:cs typeface="Times New Roman" charset="0"/>
              </a:rPr>
              <a:t>2</a:t>
            </a:r>
            <a:r>
              <a:rPr lang="en-US" sz="3200" b="1" dirty="0">
                <a:solidFill>
                  <a:srgbClr val="000099"/>
                </a:solidFill>
                <a:cs typeface="Times New Roman" charset="0"/>
              </a:rPr>
              <a:t> + NADH + H</a:t>
            </a:r>
            <a:r>
              <a:rPr lang="en-US" sz="3200" b="1" baseline="30000" dirty="0">
                <a:solidFill>
                  <a:srgbClr val="000099"/>
                </a:solidFill>
                <a:cs typeface="Times New Roman" charset="0"/>
              </a:rPr>
              <a:t>+</a:t>
            </a:r>
            <a:r>
              <a:rPr lang="en-US" sz="3200" b="1" dirty="0">
                <a:solidFill>
                  <a:srgbClr val="000099"/>
                </a:solidFill>
                <a:cs typeface="Times New Roman" charset="0"/>
              </a:rPr>
              <a:t> </a:t>
            </a:r>
          </a:p>
          <a:p>
            <a:pPr marL="0" indent="0" algn="ctr"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sz="3200" b="1" dirty="0">
                <a:solidFill>
                  <a:srgbClr val="000099"/>
                </a:solidFill>
                <a:cs typeface="Times New Roman" charset="0"/>
              </a:rPr>
              <a:t> </a:t>
            </a:r>
          </a:p>
        </p:txBody>
      </p:sp>
      <p:sp>
        <p:nvSpPr>
          <p:cNvPr id="2" name="Down Arrow 1"/>
          <p:cNvSpPr/>
          <p:nvPr/>
        </p:nvSpPr>
        <p:spPr>
          <a:xfrm>
            <a:off x="4191000" y="298475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84667" y="31865"/>
            <a:ext cx="9059333" cy="914400"/>
          </a:xfrm>
          <a:solidFill>
            <a:schemeClr val="tx1"/>
          </a:solidFill>
        </p:spPr>
        <p:txBody>
          <a:bodyPr lIns="92075" tIns="46038" rIns="92075" bIns="46038">
            <a:normAutofit fontScale="90000"/>
          </a:bodyPr>
          <a:lstStyle/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</a:rPr>
              <a:t>Stoichiometry for 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Palmitic Acid Oxidation </a:t>
            </a:r>
          </a:p>
        </p:txBody>
      </p:sp>
      <p:graphicFrame>
        <p:nvGraphicFramePr>
          <p:cNvPr id="33795" name="Object 4"/>
          <p:cNvGraphicFramePr>
            <a:graphicFrameLocks noChangeAspect="1"/>
          </p:cNvGraphicFramePr>
          <p:nvPr>
            <p:extLst/>
          </p:nvPr>
        </p:nvGraphicFramePr>
        <p:xfrm>
          <a:off x="304800" y="2819400"/>
          <a:ext cx="8534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8" name="CS ChemDraw Drawing" r:id="rId3" imgW="5404104" imgH="1239012" progId="">
                  <p:embed/>
                </p:oleObj>
              </mc:Choice>
              <mc:Fallback>
                <p:oleObj name="CS ChemDraw Drawing" r:id="rId3" imgW="5404104" imgH="123901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19400"/>
                        <a:ext cx="8534400" cy="2286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77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2738" name="Picture 2" descr="http://themedicalbiochemistrypage.org/images/betaoxid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0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4667" y="76200"/>
            <a:ext cx="88900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</a:t>
            </a:r>
            <a:r>
              <a:rPr lang="en-US" sz="3600" b="1" dirty="0" smtClean="0">
                <a:cs typeface="Times New Roman" pitchFamily="18" charset="0"/>
              </a:rPr>
              <a:t>β-Oxidation Proper of Acyl-CoA</a:t>
            </a:r>
          </a:p>
        </p:txBody>
      </p:sp>
      <p:pic>
        <p:nvPicPr>
          <p:cNvPr id="32771" name="Picture 4" descr="LSM- L-16-1ST - METABOLISM CHPT 11-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4300"/>
            <a:ext cx="8458199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6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781800" y="228600"/>
            <a:ext cx="1752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858000" y="2286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800" dirty="0">
                <a:latin typeface="Arial" charset="0"/>
              </a:rPr>
              <a:t>Fatty </a:t>
            </a:r>
            <a:r>
              <a:rPr lang="en-US" altLang="en-US" sz="1800" dirty="0" err="1">
                <a:latin typeface="Arial" charset="0"/>
              </a:rPr>
              <a:t>acyl</a:t>
            </a:r>
            <a:r>
              <a:rPr lang="en-US" altLang="en-US" sz="1800" dirty="0">
                <a:latin typeface="Arial" charset="0"/>
              </a:rPr>
              <a:t> CoA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97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48"/>
              <a:ext cx="4320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18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endParaRPr lang="en-US" altLang="en-US" b="1"/>
            </a:p>
          </p:txBody>
        </p:sp>
        <p:grpSp>
          <p:nvGrpSpPr>
            <p:cNvPr id="29703" name="Group 7"/>
            <p:cNvGrpSpPr>
              <a:grpSpLocks/>
            </p:cNvGrpSpPr>
            <p:nvPr/>
          </p:nvGrpSpPr>
          <p:grpSpPr bwMode="auto">
            <a:xfrm>
              <a:off x="0" y="768"/>
              <a:ext cx="5712" cy="3552"/>
              <a:chOff x="48" y="720"/>
              <a:chExt cx="5712" cy="3552"/>
            </a:xfrm>
          </p:grpSpPr>
          <p:pic>
            <p:nvPicPr>
              <p:cNvPr id="2970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" y="720"/>
                <a:ext cx="4486" cy="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05" name="Rectangle 9"/>
              <p:cNvSpPr>
                <a:spLocks noChangeArrowheads="1"/>
              </p:cNvSpPr>
              <p:nvPr/>
            </p:nvSpPr>
            <p:spPr bwMode="auto">
              <a:xfrm>
                <a:off x="4416" y="1200"/>
                <a:ext cx="1344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sz="1800">
                  <a:latin typeface="Arial" charset="0"/>
                </a:endParaRPr>
              </a:p>
            </p:txBody>
          </p:sp>
        </p:grpSp>
        <p:graphicFrame>
          <p:nvGraphicFramePr>
            <p:cNvPr id="29706" name="Object 2"/>
            <p:cNvGraphicFramePr>
              <a:graphicFrameLocks noChangeAspect="1"/>
            </p:cNvGraphicFramePr>
            <p:nvPr/>
          </p:nvGraphicFramePr>
          <p:xfrm>
            <a:off x="3744" y="1086"/>
            <a:ext cx="2016" cy="8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63" name="Bitmap Image" r:id="rId6" imgW="3561905" imgH="1324160" progId="PBrush">
                    <p:embed/>
                  </p:oleObj>
                </mc:Choice>
                <mc:Fallback>
                  <p:oleObj name="Bitmap Image" r:id="rId6" imgW="3561905" imgH="1324160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1086"/>
                          <a:ext cx="2016" cy="8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867400" y="152400"/>
            <a:ext cx="3019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b="1" dirty="0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en-US" altLang="en-US" b="1" dirty="0">
                <a:solidFill>
                  <a:schemeClr val="accent2"/>
                </a:solidFill>
                <a:latin typeface="Comic Sans MS" pitchFamily="66" charset="0"/>
              </a:rPr>
              <a:t>-Oxidation of </a:t>
            </a:r>
            <a:r>
              <a:rPr lang="en-US" altLang="en-US" b="1" dirty="0" smtClean="0">
                <a:solidFill>
                  <a:schemeClr val="accent2"/>
                </a:solidFill>
                <a:latin typeface="Comic Sans MS" pitchFamily="66" charset="0"/>
              </a:rPr>
              <a:t>Saturated </a:t>
            </a:r>
            <a:r>
              <a:rPr lang="en-US" altLang="en-US" b="1" dirty="0">
                <a:solidFill>
                  <a:schemeClr val="accent2"/>
                </a:solidFill>
                <a:latin typeface="Comic Sans MS" pitchFamily="66" charset="0"/>
              </a:rPr>
              <a:t>fatty acids</a:t>
            </a:r>
            <a:endParaRPr lang="en-US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97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5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Regulation Of Beta Oxidation</a:t>
            </a:r>
            <a:br>
              <a:rPr lang="en-US" sz="4800" b="1" dirty="0" smtClean="0"/>
            </a:br>
            <a:r>
              <a:rPr lang="en-US" sz="4800" b="1" dirty="0" smtClean="0"/>
              <a:t> Of Fatty Acids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060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438912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Lipolysis and </a:t>
            </a:r>
          </a:p>
          <a:p>
            <a:pPr marL="0" indent="0">
              <a:buNone/>
            </a:pPr>
            <a:r>
              <a:rPr lang="en-US" sz="6000" dirty="0"/>
              <a:t> </a:t>
            </a:r>
            <a:r>
              <a:rPr lang="el-GR" sz="6000" dirty="0" smtClean="0"/>
              <a:t>β</a:t>
            </a:r>
            <a:r>
              <a:rPr lang="en-US" sz="6000" dirty="0" smtClean="0"/>
              <a:t> </a:t>
            </a:r>
            <a:r>
              <a:rPr lang="en-US" sz="6000" dirty="0"/>
              <a:t>O</a:t>
            </a:r>
            <a:r>
              <a:rPr lang="en-US" sz="6000" dirty="0" smtClean="0"/>
              <a:t>xidation of Fatty acids are well </a:t>
            </a:r>
            <a:r>
              <a:rPr lang="en-US" sz="6000" b="1" dirty="0" smtClean="0">
                <a:solidFill>
                  <a:srgbClr val="C00000"/>
                </a:solidFill>
              </a:rPr>
              <a:t>regulated </a:t>
            </a:r>
            <a:r>
              <a:rPr lang="en-US" sz="6000" b="1" dirty="0" smtClean="0">
                <a:solidFill>
                  <a:srgbClr val="C00000"/>
                </a:solidFill>
              </a:rPr>
              <a:t>under </a:t>
            </a:r>
            <a:r>
              <a:rPr lang="en-US" sz="6000" b="1" dirty="0" smtClean="0">
                <a:solidFill>
                  <a:srgbClr val="C00000"/>
                </a:solidFill>
              </a:rPr>
              <a:t>Hormonal </a:t>
            </a:r>
            <a:r>
              <a:rPr lang="en-US" sz="6000" b="1" dirty="0" smtClean="0">
                <a:solidFill>
                  <a:srgbClr val="C00000"/>
                </a:solidFill>
              </a:rPr>
              <a:t>influence</a:t>
            </a:r>
            <a:r>
              <a:rPr lang="en-US" sz="6000" b="1" dirty="0" smtClean="0"/>
              <a:t>.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92661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Insulin </a:t>
            </a:r>
            <a:r>
              <a:rPr lang="en-US" b="1" dirty="0" smtClean="0"/>
              <a:t> secretion is </a:t>
            </a:r>
            <a:br>
              <a:rPr lang="en-US" b="1" dirty="0" smtClean="0"/>
            </a:br>
            <a:r>
              <a:rPr lang="en-US" b="1" dirty="0" smtClean="0"/>
              <a:t>In </a:t>
            </a:r>
            <a:r>
              <a:rPr lang="en-US" b="1" dirty="0" smtClean="0"/>
              <a:t>Well Fed Condition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4038600"/>
          </a:xfrm>
        </p:spPr>
        <p:txBody>
          <a:bodyPr>
            <a:normAutofit lnSpcReduction="10000"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Insulin inhibits Lipolysis </a:t>
            </a:r>
            <a:r>
              <a:rPr lang="en-US" sz="4400" dirty="0" smtClean="0"/>
              <a:t>of Adipose Fat (TAG) and mobilization of Free Fatty acids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b="1" dirty="0" smtClean="0"/>
              <a:t>Insulin decreases </a:t>
            </a:r>
            <a:r>
              <a:rPr lang="el-GR" sz="4400" b="1" dirty="0" smtClean="0"/>
              <a:t>β</a:t>
            </a:r>
            <a:r>
              <a:rPr lang="en-US" sz="4400" b="1" dirty="0" smtClean="0"/>
              <a:t> Oxidation of Fatty acids.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709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Glucagon In Emergency Condition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When Cellular or Blood Glucose lowers down there is secretion of Glucagon.</a:t>
            </a:r>
          </a:p>
          <a:p>
            <a:r>
              <a:rPr lang="en-US" sz="4400" b="1" dirty="0" smtClean="0">
                <a:solidFill>
                  <a:srgbClr val="C00000"/>
                </a:solidFill>
              </a:rPr>
              <a:t>Glucagon and Epinephrine </a:t>
            </a:r>
            <a:r>
              <a:rPr lang="en-US" sz="4400" b="1" dirty="0" smtClean="0"/>
              <a:t>stimulates Lipolysis </a:t>
            </a:r>
            <a:r>
              <a:rPr lang="en-US" sz="4400" dirty="0" smtClean="0"/>
              <a:t>in emergency condition.</a:t>
            </a:r>
          </a:p>
        </p:txBody>
      </p:sp>
    </p:spTree>
    <p:extLst>
      <p:ext uri="{BB962C8B-B14F-4D97-AF65-F5344CB8AC3E}">
        <p14:creationId xmlns:p14="http://schemas.microsoft.com/office/powerpoint/2010/main" val="29692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47244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During Activation of 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Fatty acid (Acyl Chain)</a:t>
            </a:r>
          </a:p>
          <a:p>
            <a:pPr marL="0" indent="0" algn="ctr">
              <a:buNone/>
            </a:pPr>
            <a:endParaRPr lang="en-US" sz="4000" b="1" dirty="0" smtClean="0">
              <a:solidFill>
                <a:srgbClr val="C00000"/>
              </a:solidFill>
            </a:endParaRPr>
          </a:p>
          <a:p>
            <a:r>
              <a:rPr lang="en-US" sz="4000" dirty="0" smtClean="0"/>
              <a:t>‘</a:t>
            </a:r>
            <a:r>
              <a:rPr lang="en-US" sz="4000" b="1" dirty="0">
                <a:solidFill>
                  <a:srgbClr val="0070C0"/>
                </a:solidFill>
              </a:rPr>
              <a:t>H</a:t>
            </a:r>
            <a:r>
              <a:rPr lang="en-US" sz="4000" dirty="0"/>
              <a:t>’ </a:t>
            </a:r>
            <a:r>
              <a:rPr lang="en-US" sz="4000" dirty="0" smtClean="0"/>
              <a:t>of </a:t>
            </a:r>
            <a:r>
              <a:rPr lang="en-US" sz="4000" b="1" dirty="0" smtClean="0">
                <a:solidFill>
                  <a:srgbClr val="C00000"/>
                </a:solidFill>
              </a:rPr>
              <a:t>CoA-S</a:t>
            </a:r>
            <a:r>
              <a:rPr lang="en-US" sz="4000" b="1" dirty="0" smtClean="0">
                <a:solidFill>
                  <a:srgbClr val="0070C0"/>
                </a:solidFill>
              </a:rPr>
              <a:t>H (Coenzyme A)</a:t>
            </a:r>
            <a:r>
              <a:rPr lang="en-US" sz="4000" dirty="0" smtClean="0"/>
              <a:t> is </a:t>
            </a:r>
            <a:r>
              <a:rPr lang="en-US" sz="4000" dirty="0"/>
              <a:t>substituted by </a:t>
            </a:r>
            <a:r>
              <a:rPr lang="en-US" sz="4000" b="1" dirty="0"/>
              <a:t>Acyl </a:t>
            </a:r>
            <a:r>
              <a:rPr lang="en-US" sz="4000" b="1" dirty="0" smtClean="0"/>
              <a:t>chain</a:t>
            </a:r>
          </a:p>
          <a:p>
            <a:pPr marL="0" indent="0">
              <a:buNone/>
            </a:pPr>
            <a:endParaRPr lang="en-US" sz="4000" b="1" dirty="0" smtClean="0"/>
          </a:p>
          <a:p>
            <a:r>
              <a:rPr lang="en-US" sz="4000" dirty="0" smtClean="0"/>
              <a:t>To form </a:t>
            </a:r>
            <a:r>
              <a:rPr lang="en-US" sz="4000" b="1" dirty="0" smtClean="0">
                <a:solidFill>
                  <a:srgbClr val="C00000"/>
                </a:solidFill>
              </a:rPr>
              <a:t>CoA-S </a:t>
            </a:r>
            <a:r>
              <a:rPr lang="en-US" sz="4000" b="1" dirty="0" smtClean="0"/>
              <a:t>Acyl</a:t>
            </a:r>
            <a:r>
              <a:rPr lang="en-US" sz="4000" dirty="0" smtClean="0"/>
              <a:t>, </a:t>
            </a:r>
            <a:r>
              <a:rPr lang="en-US" sz="4000" dirty="0" smtClean="0"/>
              <a:t>i.e. </a:t>
            </a:r>
            <a:r>
              <a:rPr lang="en-US" sz="4000" b="1" dirty="0" smtClean="0"/>
              <a:t>Acyl-</a:t>
            </a:r>
            <a:r>
              <a:rPr lang="en-US" sz="4000" b="1" dirty="0" smtClean="0">
                <a:solidFill>
                  <a:srgbClr val="C00000"/>
                </a:solidFill>
              </a:rPr>
              <a:t>CoA </a:t>
            </a:r>
            <a:r>
              <a:rPr lang="en-US" sz="4000" dirty="0" smtClean="0"/>
              <a:t>an activated Fatty acid.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6998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486400"/>
          </a:xfrm>
        </p:spPr>
        <p:txBody>
          <a:bodyPr>
            <a:normAutofit fontScale="92500"/>
          </a:bodyPr>
          <a:lstStyle/>
          <a:p>
            <a:r>
              <a:rPr lang="en-US" sz="4800" b="1" dirty="0" smtClean="0"/>
              <a:t>Glucagon stimulates the Enzyme Hormone sensitive Lipase</a:t>
            </a:r>
            <a:r>
              <a:rPr lang="en-US" sz="4800" dirty="0" smtClean="0"/>
              <a:t> and hydrolyzes depot Fat(TAG).</a:t>
            </a:r>
          </a:p>
          <a:p>
            <a:r>
              <a:rPr lang="en-US" sz="4800" dirty="0" smtClean="0"/>
              <a:t>Glucagon mobilizes Free fatty acids  out into blood circulation</a:t>
            </a:r>
          </a:p>
          <a:p>
            <a:r>
              <a:rPr lang="en-US" sz="4800" b="1" dirty="0" smtClean="0">
                <a:solidFill>
                  <a:srgbClr val="C00000"/>
                </a:solidFill>
              </a:rPr>
              <a:t>Increases </a:t>
            </a:r>
            <a:r>
              <a:rPr lang="el-GR" sz="4800" b="1" dirty="0" smtClean="0">
                <a:solidFill>
                  <a:srgbClr val="C00000"/>
                </a:solidFill>
              </a:rPr>
              <a:t>β</a:t>
            </a:r>
            <a:r>
              <a:rPr lang="en-US" sz="4800" b="1" dirty="0" smtClean="0">
                <a:solidFill>
                  <a:srgbClr val="C00000"/>
                </a:solidFill>
              </a:rPr>
              <a:t> Oxidation of Fatty acids.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Regulation Of </a:t>
            </a:r>
            <a:br>
              <a:rPr lang="en-IN" b="1" dirty="0" smtClean="0"/>
            </a:br>
            <a:r>
              <a:rPr lang="en-IN" b="1" dirty="0" smtClean="0"/>
              <a:t>Beta Oxidation Of Fatty Acid</a:t>
            </a:r>
            <a:br>
              <a:rPr lang="en-IN" b="1" dirty="0" smtClean="0"/>
            </a:br>
            <a:r>
              <a:rPr lang="en-IN" b="1" dirty="0" smtClean="0">
                <a:solidFill>
                  <a:srgbClr val="0070C0"/>
                </a:solidFill>
              </a:rPr>
              <a:t>At Two Levels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525963"/>
          </a:xfrm>
        </p:spPr>
        <p:txBody>
          <a:bodyPr>
            <a:normAutofit/>
          </a:bodyPr>
          <a:lstStyle/>
          <a:p>
            <a:r>
              <a:rPr lang="en-IN" sz="5400" b="1" dirty="0" smtClean="0">
                <a:solidFill>
                  <a:srgbClr val="C00000"/>
                </a:solidFill>
              </a:rPr>
              <a:t>Carnitine Shuttle</a:t>
            </a:r>
          </a:p>
          <a:p>
            <a:r>
              <a:rPr lang="en-IN" sz="5400" b="1" dirty="0" smtClean="0">
                <a:solidFill>
                  <a:srgbClr val="C00000"/>
                </a:solidFill>
              </a:rPr>
              <a:t>Beta Oxidation Proper</a:t>
            </a:r>
            <a:endParaRPr lang="en-IN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2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7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Transport of Fatty Acyl CoA </a:t>
            </a:r>
            <a:r>
              <a:rPr lang="en-US" sz="5400" b="1" dirty="0" smtClean="0">
                <a:solidFill>
                  <a:srgbClr val="C00000"/>
                </a:solidFill>
              </a:rPr>
              <a:t/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from </a:t>
            </a:r>
            <a:r>
              <a:rPr lang="en-US" sz="5400" b="1" dirty="0" smtClean="0">
                <a:solidFill>
                  <a:srgbClr val="C00000"/>
                </a:solidFill>
              </a:rPr>
              <a:t>Cytosol </a:t>
            </a:r>
            <a:r>
              <a:rPr lang="en-US" sz="5400" b="1" dirty="0" smtClean="0">
                <a:solidFill>
                  <a:srgbClr val="C00000"/>
                </a:solidFill>
              </a:rPr>
              <a:t/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into  Via Carnitine Shuttle  </a:t>
            </a:r>
            <a:r>
              <a:rPr lang="en-US" sz="5400" b="1" dirty="0">
                <a:solidFill>
                  <a:srgbClr val="C00000"/>
                </a:solidFill>
              </a:rPr>
              <a:t/>
            </a:r>
            <a:br>
              <a:rPr lang="en-US" sz="5400" b="1" dirty="0">
                <a:solidFill>
                  <a:srgbClr val="C00000"/>
                </a:solidFill>
              </a:rPr>
            </a:br>
            <a:r>
              <a:rPr lang="en-US" sz="5400" b="1" dirty="0">
                <a:solidFill>
                  <a:srgbClr val="C00000"/>
                </a:solidFill>
              </a:rPr>
              <a:t>     Mitochondrial Matrix </a:t>
            </a:r>
            <a:r>
              <a:rPr lang="en-US" altLang="zh-CN" sz="5400" b="1" dirty="0" smtClean="0">
                <a:solidFill>
                  <a:prstClr val="black"/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 </a:t>
            </a:r>
            <a:br>
              <a:rPr lang="en-US" altLang="zh-CN" sz="5400" b="1" dirty="0" smtClean="0">
                <a:solidFill>
                  <a:prstClr val="black"/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</a:br>
            <a:r>
              <a:rPr lang="en-US" altLang="zh-CN" sz="5400" b="1" dirty="0" smtClean="0">
                <a:solidFill>
                  <a:srgbClr val="002060"/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Is a Rate-limiting step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Malonyl-CoA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Regulates Beta Oxidation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At Carnitine Transport </a:t>
            </a:r>
            <a:br>
              <a:rPr lang="en-US" b="1" dirty="0" smtClean="0"/>
            </a:br>
            <a:r>
              <a:rPr lang="en-US" b="1" dirty="0" smtClean="0"/>
              <a:t>Level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rgbClr val="C00000"/>
                </a:solidFill>
              </a:rPr>
              <a:t>Malonyl-CoA an intermediate of </a:t>
            </a:r>
            <a:r>
              <a:rPr lang="en-US" b="1" dirty="0" smtClean="0">
                <a:solidFill>
                  <a:srgbClr val="0070C0"/>
                </a:solidFill>
              </a:rPr>
              <a:t>Lipogenesis </a:t>
            </a:r>
            <a:r>
              <a:rPr lang="en-US" b="1" dirty="0" smtClean="0">
                <a:solidFill>
                  <a:srgbClr val="0070C0"/>
                </a:solidFill>
              </a:rPr>
              <a:t>Is an Inhibitor </a:t>
            </a:r>
            <a:r>
              <a:rPr lang="en-US" b="1" dirty="0" smtClean="0">
                <a:solidFill>
                  <a:srgbClr val="0070C0"/>
                </a:solidFill>
              </a:rPr>
              <a:t>of </a:t>
            </a:r>
            <a:r>
              <a:rPr lang="en-US" b="1" dirty="0" smtClean="0">
                <a:solidFill>
                  <a:srgbClr val="C00000"/>
                </a:solidFill>
              </a:rPr>
              <a:t>Carnitine Acyl Transferase I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2828925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057400" y="2600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31432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24574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3200400" y="2600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320040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31432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3457575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3457575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2428875" y="2857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9" name="Rectangle 13"/>
          <p:cNvSpPr>
            <a:spLocks noGrp="1" noChangeArrowheads="1"/>
          </p:cNvSpPr>
          <p:nvPr>
            <p:ph idx="1"/>
          </p:nvPr>
        </p:nvSpPr>
        <p:spPr>
          <a:xfrm>
            <a:off x="0" y="3448050"/>
            <a:ext cx="9143999" cy="3219450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2800" dirty="0"/>
              <a:t>Malonyl-CoA is produced from </a:t>
            </a:r>
            <a:r>
              <a:rPr lang="en-US" sz="2800" dirty="0" smtClean="0"/>
              <a:t>Acetyl-CoA </a:t>
            </a:r>
            <a:r>
              <a:rPr lang="en-US" sz="2800" dirty="0"/>
              <a:t>by the enzyme </a:t>
            </a:r>
            <a:r>
              <a:rPr lang="en-US" sz="2800" b="1" dirty="0">
                <a:solidFill>
                  <a:srgbClr val="000099"/>
                </a:solidFill>
              </a:rPr>
              <a:t>Acetyl-CoA </a:t>
            </a:r>
            <a:r>
              <a:rPr lang="en-US" sz="2800" b="1" dirty="0" smtClean="0">
                <a:solidFill>
                  <a:srgbClr val="000099"/>
                </a:solidFill>
              </a:rPr>
              <a:t>Carboxylase</a:t>
            </a:r>
            <a:r>
              <a:rPr lang="en-US" sz="2800" dirty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during Fatty acid biosynthesis.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sz="2800" b="1" dirty="0" smtClean="0">
                <a:solidFill>
                  <a:srgbClr val="000099"/>
                </a:solidFill>
              </a:rPr>
              <a:t>Malonyl-CoA</a:t>
            </a:r>
            <a:r>
              <a:rPr lang="en-US" sz="2800" dirty="0" smtClean="0"/>
              <a:t> </a:t>
            </a:r>
            <a:r>
              <a:rPr lang="en-US" sz="2800" dirty="0"/>
              <a:t>(which is </a:t>
            </a:r>
            <a:r>
              <a:rPr lang="en-US" sz="2800" dirty="0" smtClean="0"/>
              <a:t>a </a:t>
            </a:r>
            <a:r>
              <a:rPr lang="en-US" sz="2800" dirty="0"/>
              <a:t>precursor for fatty acid synthesis)</a:t>
            </a:r>
            <a:r>
              <a:rPr lang="en-US" sz="2800" b="1" dirty="0">
                <a:solidFill>
                  <a:srgbClr val="000099"/>
                </a:solidFill>
              </a:rPr>
              <a:t> inhibits Carnitine Palmitoyl Transferase I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This Control of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atty </a:t>
            </a:r>
            <a:r>
              <a:rPr lang="en-US" sz="2800" b="1" dirty="0">
                <a:solidFill>
                  <a:srgbClr val="FF0000"/>
                </a:solidFill>
              </a:rPr>
              <a:t>acid oxidation</a:t>
            </a:r>
            <a:r>
              <a:rPr lang="en-US" sz="2800" dirty="0"/>
              <a:t> is exerted mainly at the step of </a:t>
            </a:r>
            <a:r>
              <a:rPr lang="en-US" sz="2800" b="1" dirty="0" smtClean="0">
                <a:solidFill>
                  <a:srgbClr val="000099"/>
                </a:solidFill>
              </a:rPr>
              <a:t>Fatty </a:t>
            </a:r>
            <a:r>
              <a:rPr lang="en-US" sz="2800" b="1" dirty="0">
                <a:solidFill>
                  <a:srgbClr val="000099"/>
                </a:solidFill>
              </a:rPr>
              <a:t>acid entry</a:t>
            </a:r>
            <a:r>
              <a:rPr lang="en-US" sz="2800" dirty="0"/>
              <a:t> into mitochondria. </a:t>
            </a:r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3143250" y="268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1152" name="Object 16"/>
          <p:cNvGraphicFramePr>
            <a:graphicFrameLocks noChangeAspect="1"/>
          </p:cNvGraphicFramePr>
          <p:nvPr/>
        </p:nvGraphicFramePr>
        <p:xfrm>
          <a:off x="2862263" y="95250"/>
          <a:ext cx="3419475" cy="316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7" name="Picture" r:id="rId3" imgW="1542288" imgH="1427988" progId="Word.Picture.8">
                  <p:embed/>
                </p:oleObj>
              </mc:Choice>
              <mc:Fallback>
                <p:oleObj name="Picture" r:id="rId3" imgW="1542288" imgH="142798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63" y="95250"/>
                        <a:ext cx="3419475" cy="316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75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Acyl-CoA Dehydrogenase is Regulatory or </a:t>
            </a:r>
            <a:r>
              <a:rPr lang="en-US" sz="4800" b="1" dirty="0" smtClean="0">
                <a:solidFill>
                  <a:srgbClr val="C00000"/>
                </a:solidFill>
              </a:rPr>
              <a:t>Key </a:t>
            </a:r>
            <a:r>
              <a:rPr lang="en-US" sz="4800" b="1" dirty="0" smtClean="0">
                <a:solidFill>
                  <a:srgbClr val="C00000"/>
                </a:solidFill>
              </a:rPr>
              <a:t>Enzyme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 of </a:t>
            </a:r>
            <a:br>
              <a:rPr lang="en-US" sz="4800" b="1" dirty="0" smtClean="0"/>
            </a:br>
            <a:r>
              <a:rPr lang="en-US" sz="4800" b="1" dirty="0" smtClean="0"/>
              <a:t>Beta Oxidation Of Fatty Acids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9848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Significance Of Beta oxidation </a:t>
            </a:r>
            <a:br>
              <a:rPr lang="en-US" b="1" dirty="0"/>
            </a:br>
            <a:r>
              <a:rPr lang="en-US" b="1" dirty="0"/>
              <a:t>of a Fatty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1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389120"/>
          </a:xfrm>
        </p:spPr>
        <p:txBody>
          <a:bodyPr>
            <a:noAutofit/>
          </a:bodyPr>
          <a:lstStyle/>
          <a:p>
            <a:r>
              <a:rPr lang="en-US" sz="6600" dirty="0"/>
              <a:t>Beta oxidation cycles helps in </a:t>
            </a:r>
            <a:r>
              <a:rPr lang="en-US" sz="6600" b="1" dirty="0"/>
              <a:t>cleaving and shortening of a  long chain Fatty acid </a:t>
            </a:r>
            <a:endParaRPr lang="en-US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8671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305800" cy="4876800"/>
          </a:xfrm>
        </p:spPr>
        <p:txBody>
          <a:bodyPr>
            <a:noAutofit/>
          </a:bodyPr>
          <a:lstStyle/>
          <a:p>
            <a:r>
              <a:rPr lang="en-US" sz="5400" dirty="0" smtClean="0"/>
              <a:t>Oxidation of Beta carbon atom of a Fatty acid </a:t>
            </a:r>
            <a:r>
              <a:rPr lang="en-US" sz="5400" b="1" dirty="0" smtClean="0"/>
              <a:t>transforms </a:t>
            </a:r>
            <a:r>
              <a:rPr lang="en-US" sz="5400" b="1" dirty="0" smtClean="0"/>
              <a:t>stronger </a:t>
            </a:r>
            <a:r>
              <a:rPr lang="en-US" sz="5400" b="1" dirty="0" smtClean="0"/>
              <a:t>bond between alpha and beta carbon atom to a weaker bond</a:t>
            </a:r>
            <a:r>
              <a:rPr lang="en-US" sz="5400" dirty="0" smtClean="0"/>
              <a:t>.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043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/>
              <a:t>Transformation to </a:t>
            </a:r>
            <a:r>
              <a:rPr lang="en-US" sz="4400" b="1" dirty="0">
                <a:solidFill>
                  <a:srgbClr val="0070C0"/>
                </a:solidFill>
              </a:rPr>
              <a:t>a weaker bond helps in easy cleavage between alpha and beta carbon </a:t>
            </a:r>
            <a:endParaRPr lang="en-US" sz="4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During </a:t>
            </a:r>
            <a:r>
              <a:rPr lang="el-GR" sz="4400" dirty="0"/>
              <a:t>β</a:t>
            </a:r>
            <a:r>
              <a:rPr lang="en-US" sz="4400" dirty="0"/>
              <a:t> oxidation there is </a:t>
            </a:r>
            <a:r>
              <a:rPr lang="en-US" sz="4400" b="1" dirty="0"/>
              <a:t>dehydrogenation of beta carbon atom (CH2 to C=O)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6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458200" cy="4389120"/>
          </a:xfrm>
        </p:spPr>
        <p:txBody>
          <a:bodyPr/>
          <a:lstStyle/>
          <a:p>
            <a:r>
              <a:rPr lang="en-US" sz="6600" dirty="0"/>
              <a:t>Thus </a:t>
            </a:r>
            <a:r>
              <a:rPr lang="en-US" sz="6600" b="1" dirty="0" smtClean="0"/>
              <a:t>CoenzymeA</a:t>
            </a:r>
            <a:r>
              <a:rPr lang="en-US" sz="6600" dirty="0" smtClean="0"/>
              <a:t> </a:t>
            </a:r>
            <a:r>
              <a:rPr lang="en-US" sz="6600" dirty="0"/>
              <a:t>is a </a:t>
            </a:r>
            <a:r>
              <a:rPr lang="en-US" sz="6600" b="1" dirty="0">
                <a:solidFill>
                  <a:srgbClr val="C00000"/>
                </a:solidFill>
              </a:rPr>
              <a:t>carrier of Acyl chain</a:t>
            </a:r>
            <a:r>
              <a:rPr lang="en-US" sz="6600" dirty="0"/>
              <a:t> in </a:t>
            </a:r>
            <a:r>
              <a:rPr lang="en-US" sz="6600" dirty="0" smtClean="0"/>
              <a:t>an </a:t>
            </a:r>
            <a:r>
              <a:rPr lang="en-US" sz="6600" dirty="0"/>
              <a:t>activated fatty acid.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257800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/>
              <a:t>Hydrogen </a:t>
            </a:r>
            <a:r>
              <a:rPr lang="en-US" sz="4000" b="1" dirty="0"/>
              <a:t>atoms </a:t>
            </a:r>
            <a:r>
              <a:rPr lang="en-US" sz="4000" b="1" dirty="0" smtClean="0"/>
              <a:t>removed during beta oxidation</a:t>
            </a:r>
            <a:r>
              <a:rPr lang="en-US" sz="4000" dirty="0" smtClean="0"/>
              <a:t> </a:t>
            </a:r>
            <a:r>
              <a:rPr lang="en-US" sz="4000" dirty="0"/>
              <a:t>are </a:t>
            </a:r>
            <a:endParaRPr lang="en-US" sz="4000" dirty="0" smtClean="0"/>
          </a:p>
          <a:p>
            <a:r>
              <a:rPr lang="en-US" sz="4000" dirty="0" smtClean="0"/>
              <a:t>Temporarily </a:t>
            </a:r>
            <a:r>
              <a:rPr lang="en-US" sz="4000" dirty="0"/>
              <a:t>accepted by the </a:t>
            </a:r>
            <a:r>
              <a:rPr lang="en-US" sz="4000" dirty="0" smtClean="0"/>
              <a:t>oxidized coenzymes </a:t>
            </a:r>
            <a:r>
              <a:rPr lang="en-US" sz="4000" dirty="0"/>
              <a:t>(FAD and NAD</a:t>
            </a:r>
            <a:r>
              <a:rPr lang="en-US" sz="4000" baseline="30000" dirty="0"/>
              <a:t>+</a:t>
            </a:r>
            <a:r>
              <a:rPr lang="en-US" sz="4000" dirty="0"/>
              <a:t>) to </a:t>
            </a:r>
            <a:r>
              <a:rPr lang="en-US" sz="4000" b="1" dirty="0">
                <a:solidFill>
                  <a:srgbClr val="C00000"/>
                </a:solidFill>
              </a:rPr>
              <a:t>form reduced coenzymes</a:t>
            </a:r>
          </a:p>
          <a:p>
            <a:r>
              <a:rPr lang="en-US" sz="4000" dirty="0"/>
              <a:t>Reduced coenzymes then </a:t>
            </a:r>
            <a:r>
              <a:rPr lang="en-US" sz="4000" b="1" dirty="0"/>
              <a:t>finally enter ETC and get reoxidized</a:t>
            </a:r>
          </a:p>
          <a:p>
            <a:r>
              <a:rPr lang="en-US" sz="4000" dirty="0"/>
              <a:t>The byproduct of ETC is </a:t>
            </a:r>
            <a:r>
              <a:rPr lang="en-US" sz="4000" b="1" dirty="0"/>
              <a:t>ATP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181600"/>
          </a:xfrm>
        </p:spPr>
        <p:txBody>
          <a:bodyPr>
            <a:normAutofit lnSpcReduction="10000"/>
          </a:bodyPr>
          <a:lstStyle/>
          <a:p>
            <a:r>
              <a:rPr lang="en-US" sz="5400" dirty="0" smtClean="0"/>
              <a:t>Thus </a:t>
            </a:r>
            <a:r>
              <a:rPr lang="en-US" sz="5400" b="1" dirty="0" smtClean="0"/>
              <a:t>Beta oxidation </a:t>
            </a:r>
            <a:r>
              <a:rPr lang="en-US" sz="5400" dirty="0" smtClean="0"/>
              <a:t>of Fatty acid </a:t>
            </a:r>
          </a:p>
          <a:p>
            <a:r>
              <a:rPr lang="en-US" sz="5400" dirty="0" smtClean="0"/>
              <a:t>Metabolizes a long chain fatty acid with </a:t>
            </a:r>
            <a:r>
              <a:rPr lang="en-US" sz="5400" b="1" dirty="0" smtClean="0"/>
              <a:t>liberation of</a:t>
            </a:r>
            <a:r>
              <a:rPr lang="en-US" sz="5400" dirty="0" smtClean="0"/>
              <a:t> chemical form of energy </a:t>
            </a:r>
            <a:r>
              <a:rPr lang="en-US" sz="5400" b="1" dirty="0" smtClean="0"/>
              <a:t>ATP</a:t>
            </a:r>
            <a:r>
              <a:rPr lang="en-US" sz="5400" dirty="0" smtClean="0"/>
              <a:t> for cellular activities.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0475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noFill/>
          <a:ln/>
        </p:spPr>
        <p:txBody>
          <a:bodyPr/>
          <a:lstStyle/>
          <a:p>
            <a:pPr algn="ctr"/>
            <a:r>
              <a:rPr lang="en-US" b="1" dirty="0"/>
              <a:t>Summary of </a:t>
            </a:r>
            <a:r>
              <a:rPr lang="en-US" b="1" i="0" dirty="0">
                <a:latin typeface="Symbol" pitchFamily="18" charset="2"/>
              </a:rPr>
              <a:t></a:t>
            </a:r>
            <a:r>
              <a:rPr lang="en-US" b="1" dirty="0"/>
              <a:t>-Oxidation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1600200"/>
            <a:ext cx="9067800" cy="5105400"/>
          </a:xfrm>
          <a:noFill/>
          <a:ln/>
        </p:spPr>
        <p:txBody>
          <a:bodyPr>
            <a:normAutofit fontScale="92500"/>
          </a:bodyPr>
          <a:lstStyle/>
          <a:p>
            <a:pPr algn="ctr">
              <a:buFontTx/>
              <a:buNone/>
            </a:pPr>
            <a:r>
              <a:rPr lang="en-US" sz="3000" b="1" i="1" dirty="0">
                <a:solidFill>
                  <a:srgbClr val="C00000"/>
                </a:solidFill>
              </a:rPr>
              <a:t>Repetition of the </a:t>
            </a:r>
            <a:r>
              <a:rPr lang="en-US" sz="3200" b="1" dirty="0">
                <a:solidFill>
                  <a:srgbClr val="C00000"/>
                </a:solidFill>
                <a:latin typeface="Symbol" pitchFamily="18" charset="2"/>
              </a:rPr>
              <a:t></a:t>
            </a:r>
            <a:r>
              <a:rPr lang="en-US" sz="3000" b="1" i="1" dirty="0">
                <a:solidFill>
                  <a:srgbClr val="C00000"/>
                </a:solidFill>
              </a:rPr>
              <a:t>-Oxidation C</a:t>
            </a:r>
            <a:r>
              <a:rPr lang="en-US" sz="3000" b="1" i="1" dirty="0" smtClean="0">
                <a:solidFill>
                  <a:srgbClr val="C00000"/>
                </a:solidFill>
              </a:rPr>
              <a:t>ycle </a:t>
            </a:r>
            <a:r>
              <a:rPr lang="en-US" sz="3000" b="1" i="1" dirty="0">
                <a:solidFill>
                  <a:srgbClr val="C00000"/>
                </a:solidFill>
              </a:rPr>
              <a:t>yields a succession of </a:t>
            </a:r>
            <a:r>
              <a:rPr lang="en-US" sz="3000" b="1" i="1" dirty="0" smtClean="0">
                <a:solidFill>
                  <a:srgbClr val="C00000"/>
                </a:solidFill>
              </a:rPr>
              <a:t>Acetate </a:t>
            </a:r>
            <a:r>
              <a:rPr lang="en-US" sz="3000" b="1" i="1" dirty="0">
                <a:solidFill>
                  <a:srgbClr val="C00000"/>
                </a:solidFill>
              </a:rPr>
              <a:t>units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3600" dirty="0" smtClean="0"/>
              <a:t>Palmitic </a:t>
            </a:r>
            <a:r>
              <a:rPr lang="en-US" sz="3600" dirty="0"/>
              <a:t>acid yields </a:t>
            </a:r>
            <a:r>
              <a:rPr lang="en-US" sz="3600" b="1" dirty="0"/>
              <a:t>eight </a:t>
            </a:r>
            <a:r>
              <a:rPr lang="en-US" sz="3600" b="1" dirty="0" smtClean="0"/>
              <a:t>Acetyl-</a:t>
            </a:r>
            <a:r>
              <a:rPr lang="en-US" sz="3600" b="1" dirty="0" err="1" smtClean="0"/>
              <a:t>CoAs</a:t>
            </a:r>
            <a:r>
              <a:rPr lang="en-US" sz="3600" b="1" dirty="0" smtClean="0"/>
              <a:t> </a:t>
            </a:r>
            <a:endParaRPr lang="en-US" sz="3600" b="1" dirty="0"/>
          </a:p>
          <a:p>
            <a:r>
              <a:rPr lang="en-US" sz="3600" dirty="0"/>
              <a:t>Complete </a:t>
            </a:r>
            <a:r>
              <a:rPr lang="en-US" sz="3600" dirty="0">
                <a:latin typeface="Symbol" pitchFamily="18" charset="2"/>
              </a:rPr>
              <a:t></a:t>
            </a:r>
            <a:r>
              <a:rPr lang="en-US" sz="3600" dirty="0"/>
              <a:t>-oxidation of one </a:t>
            </a:r>
            <a:r>
              <a:rPr lang="en-US" sz="3600" dirty="0" smtClean="0"/>
              <a:t>Palmitic </a:t>
            </a:r>
            <a:r>
              <a:rPr lang="en-US" sz="3600" dirty="0"/>
              <a:t>acid yields </a:t>
            </a:r>
            <a:r>
              <a:rPr lang="en-US" sz="3600" b="1" dirty="0"/>
              <a:t>106 molecules of ATP </a:t>
            </a:r>
          </a:p>
          <a:p>
            <a:r>
              <a:rPr lang="en-US" sz="3600" dirty="0"/>
              <a:t>Large energy yield is consequence of the </a:t>
            </a:r>
            <a:r>
              <a:rPr lang="en-US" sz="3600" b="1" dirty="0">
                <a:solidFill>
                  <a:srgbClr val="C00000"/>
                </a:solidFill>
              </a:rPr>
              <a:t>highly reduced state of the carbon in fatty acids </a:t>
            </a:r>
          </a:p>
          <a:p>
            <a:r>
              <a:rPr lang="en-US" sz="3600" dirty="0"/>
              <a:t>This makes </a:t>
            </a:r>
            <a:r>
              <a:rPr lang="en-US" sz="3600" b="1" dirty="0"/>
              <a:t>fatty </a:t>
            </a:r>
            <a:r>
              <a:rPr lang="en-US" sz="3600" b="1" dirty="0" smtClean="0"/>
              <a:t>acid </a:t>
            </a:r>
            <a:r>
              <a:rPr lang="en-US" sz="3600" b="1" dirty="0"/>
              <a:t>the fuel of choice for migratory birds and many other animals </a:t>
            </a:r>
          </a:p>
        </p:txBody>
      </p:sp>
    </p:spTree>
    <p:extLst>
      <p:ext uri="{BB962C8B-B14F-4D97-AF65-F5344CB8AC3E}">
        <p14:creationId xmlns:p14="http://schemas.microsoft.com/office/powerpoint/2010/main" val="16589524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 autoUpdateAnimBg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Disorders OF Beta Oxidation</a:t>
            </a:r>
            <a:br>
              <a:rPr lang="en-US" sz="5400" b="1" dirty="0" smtClean="0"/>
            </a:br>
            <a:r>
              <a:rPr lang="en-US" sz="5400" b="1" dirty="0" smtClean="0"/>
              <a:t> Of Fatty Acids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920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Deficiencies of </a:t>
            </a:r>
            <a:r>
              <a:rPr lang="en-US" sz="5400" b="1" dirty="0" smtClean="0">
                <a:solidFill>
                  <a:srgbClr val="C00000"/>
                </a:solidFill>
              </a:rPr>
              <a:t>Carnitine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 OR 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Carnitine Transferase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 OR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Translocase </a:t>
            </a:r>
            <a:r>
              <a:rPr lang="en-US" sz="5400" b="1" dirty="0">
                <a:solidFill>
                  <a:srgbClr val="C00000"/>
                </a:solidFill>
              </a:rPr>
              <a:t>A</a:t>
            </a:r>
            <a:r>
              <a:rPr lang="en-US" sz="5400" b="1" dirty="0" smtClean="0">
                <a:solidFill>
                  <a:srgbClr val="C00000"/>
                </a:solidFill>
              </a:rPr>
              <a:t>ctivity 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>
                <a:solidFill>
                  <a:srgbClr val="C00000"/>
                </a:solidFill>
              </a:rPr>
              <a:t>A</a:t>
            </a:r>
            <a:r>
              <a:rPr lang="en-US" sz="5400" b="1" dirty="0" smtClean="0">
                <a:solidFill>
                  <a:srgbClr val="C00000"/>
                </a:solidFill>
              </a:rPr>
              <a:t>re 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Related </a:t>
            </a:r>
            <a:r>
              <a:rPr lang="en-US" sz="5400" b="1" dirty="0">
                <a:solidFill>
                  <a:srgbClr val="C00000"/>
                </a:solidFill>
              </a:rPr>
              <a:t>to </a:t>
            </a:r>
            <a:r>
              <a:rPr lang="en-US" sz="5400" b="1" dirty="0" smtClean="0">
                <a:solidFill>
                  <a:srgbClr val="C00000"/>
                </a:solidFill>
              </a:rPr>
              <a:t>Disease </a:t>
            </a:r>
            <a:r>
              <a:rPr lang="en-US" sz="5400" b="1" dirty="0">
                <a:solidFill>
                  <a:srgbClr val="C00000"/>
                </a:solidFill>
              </a:rPr>
              <a:t>S</a:t>
            </a:r>
            <a:r>
              <a:rPr lang="en-US" sz="5400" b="1" dirty="0" smtClean="0">
                <a:solidFill>
                  <a:srgbClr val="C00000"/>
                </a:solidFill>
              </a:rPr>
              <a:t>tate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Biochemical Consequences of Carnitine Shuttle Defect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05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Defect in Carnitine shuttle system</a:t>
            </a:r>
          </a:p>
          <a:p>
            <a:r>
              <a:rPr lang="en-US" sz="4000" dirty="0" smtClean="0"/>
              <a:t>No Beta Oxidation of Fatty acids</a:t>
            </a:r>
          </a:p>
          <a:p>
            <a:r>
              <a:rPr lang="en-US" sz="4000" dirty="0" smtClean="0"/>
              <a:t>No ATP generation</a:t>
            </a:r>
          </a:p>
          <a:p>
            <a:r>
              <a:rPr lang="en-US" sz="4000" dirty="0" smtClean="0"/>
              <a:t>All ATP dependent processes will be ceased</a:t>
            </a:r>
          </a:p>
          <a:p>
            <a:r>
              <a:rPr lang="en-US" sz="4000" dirty="0" smtClean="0"/>
              <a:t>Cell deaths</a:t>
            </a:r>
          </a:p>
          <a:p>
            <a:r>
              <a:rPr lang="en-US" sz="4000" dirty="0" smtClean="0"/>
              <a:t>Organ failures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4411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cs typeface="Aharoni" pitchFamily="2" charset="-79"/>
              </a:rPr>
              <a:t>Carnitine Shuttle Defects</a:t>
            </a:r>
            <a:endParaRPr lang="en-US" sz="4400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9144000" cy="46482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8400" dirty="0" smtClean="0"/>
          </a:p>
          <a:p>
            <a:r>
              <a:rPr lang="en-US" sz="19200" dirty="0"/>
              <a:t>Affects </a:t>
            </a:r>
            <a:r>
              <a:rPr lang="en-US" sz="19200" dirty="0" smtClean="0"/>
              <a:t>normal </a:t>
            </a:r>
            <a:r>
              <a:rPr lang="en-US" sz="19200" dirty="0" smtClean="0"/>
              <a:t>function of </a:t>
            </a:r>
            <a:r>
              <a:rPr lang="en-US" sz="19200" b="1" dirty="0" smtClean="0"/>
              <a:t>Muscles</a:t>
            </a:r>
            <a:r>
              <a:rPr lang="en-US" sz="19200" b="1" dirty="0"/>
              <a:t>, </a:t>
            </a:r>
            <a:r>
              <a:rPr lang="en-US" sz="19200" b="1" dirty="0" smtClean="0"/>
              <a:t>Kidney</a:t>
            </a:r>
            <a:r>
              <a:rPr lang="en-US" sz="19200" b="1" dirty="0"/>
              <a:t>, and </a:t>
            </a:r>
            <a:r>
              <a:rPr lang="en-US" sz="19200" b="1" dirty="0" smtClean="0"/>
              <a:t>Heart</a:t>
            </a:r>
            <a:r>
              <a:rPr lang="en-US" sz="19200" dirty="0" smtClean="0"/>
              <a:t>.</a:t>
            </a:r>
            <a:endParaRPr lang="en-US" sz="19200" dirty="0"/>
          </a:p>
        </p:txBody>
      </p:sp>
    </p:spTree>
    <p:extLst>
      <p:ext uri="{BB962C8B-B14F-4D97-AF65-F5344CB8AC3E}">
        <p14:creationId xmlns:p14="http://schemas.microsoft.com/office/powerpoint/2010/main" val="39146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txBody>
          <a:bodyPr>
            <a:normAutofit fontScale="47500" lnSpcReduction="20000"/>
          </a:bodyPr>
          <a:lstStyle/>
          <a:p>
            <a:r>
              <a:rPr lang="en-US" sz="9600" b="1" dirty="0">
                <a:solidFill>
                  <a:srgbClr val="C00000"/>
                </a:solidFill>
              </a:rPr>
              <a:t>Symptoms </a:t>
            </a:r>
            <a:r>
              <a:rPr lang="en-US" sz="9600" dirty="0"/>
              <a:t>include </a:t>
            </a:r>
            <a:r>
              <a:rPr lang="en-US" sz="9600" b="1" dirty="0" smtClean="0"/>
              <a:t>Muscle </a:t>
            </a:r>
            <a:r>
              <a:rPr lang="en-US" sz="9600" b="1" dirty="0"/>
              <a:t>cramping, </a:t>
            </a:r>
            <a:r>
              <a:rPr lang="en-US" sz="9600" dirty="0"/>
              <a:t>during exercise, </a:t>
            </a:r>
            <a:r>
              <a:rPr lang="en-US" sz="9600" b="1" dirty="0"/>
              <a:t>severe weakness </a:t>
            </a:r>
            <a:r>
              <a:rPr lang="en-US" sz="9600" dirty="0"/>
              <a:t>and death</a:t>
            </a:r>
            <a:r>
              <a:rPr lang="en-US" sz="9600" dirty="0" smtClean="0"/>
              <a:t>.</a:t>
            </a:r>
          </a:p>
          <a:p>
            <a:pPr marL="0" indent="0">
              <a:buNone/>
            </a:pPr>
            <a:endParaRPr lang="en-US" sz="9600" dirty="0"/>
          </a:p>
          <a:p>
            <a:r>
              <a:rPr lang="en-US" sz="9600" b="1" dirty="0">
                <a:solidFill>
                  <a:srgbClr val="C00000"/>
                </a:solidFill>
              </a:rPr>
              <a:t>Muscle weakness </a:t>
            </a:r>
            <a:r>
              <a:rPr lang="en-US" sz="9600" b="1" dirty="0" smtClean="0">
                <a:solidFill>
                  <a:srgbClr val="C00000"/>
                </a:solidFill>
              </a:rPr>
              <a:t>occurs </a:t>
            </a:r>
            <a:r>
              <a:rPr lang="en-US" sz="9600" dirty="0" smtClean="0"/>
              <a:t>since </a:t>
            </a:r>
            <a:r>
              <a:rPr lang="en-US" sz="9600" dirty="0"/>
              <a:t>they are related with </a:t>
            </a:r>
            <a:r>
              <a:rPr lang="en-US" sz="9600" b="1" dirty="0"/>
              <a:t>Fatty acid oxidation</a:t>
            </a:r>
            <a:r>
              <a:rPr lang="en-US" sz="9600" dirty="0"/>
              <a:t> for </a:t>
            </a:r>
            <a:r>
              <a:rPr lang="en-US" sz="9600" b="1" dirty="0"/>
              <a:t>long term energy source.</a:t>
            </a:r>
          </a:p>
          <a:p>
            <a:pPr marL="0" indent="0">
              <a:buNone/>
            </a:pPr>
            <a:endParaRPr lang="en-US" sz="9600" b="1" dirty="0"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9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Management Of Individuals with Carnitine Shuttle Defects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458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Note people </a:t>
            </a:r>
            <a:r>
              <a:rPr lang="en-US" sz="4400" b="1" dirty="0">
                <a:solidFill>
                  <a:srgbClr val="C00000"/>
                </a:solidFill>
              </a:rPr>
              <a:t>with </a:t>
            </a:r>
            <a:r>
              <a:rPr lang="en-US" sz="4400" b="1" dirty="0" smtClean="0">
                <a:solidFill>
                  <a:srgbClr val="C00000"/>
                </a:solidFill>
              </a:rPr>
              <a:t>the Carnitine Transporter Defect </a:t>
            </a:r>
            <a:endParaRPr lang="en-US" sz="4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 lvl="1"/>
            <a:r>
              <a:rPr lang="en-US" sz="4200" dirty="0"/>
              <a:t>S</a:t>
            </a:r>
            <a:r>
              <a:rPr lang="en-US" sz="4200" dirty="0" smtClean="0"/>
              <a:t>hould be </a:t>
            </a:r>
            <a:r>
              <a:rPr lang="en-US" sz="4200" b="1" dirty="0" smtClean="0"/>
              <a:t>supplemented with a </a:t>
            </a:r>
            <a:r>
              <a:rPr lang="en-US" sz="4200" b="1" dirty="0"/>
              <a:t>diet with medium chain fatty </a:t>
            </a:r>
            <a:r>
              <a:rPr lang="en-US" sz="4200" b="1" dirty="0" smtClean="0"/>
              <a:t>acids</a:t>
            </a:r>
          </a:p>
          <a:p>
            <a:pPr marL="457200" lvl="1" indent="0">
              <a:buNone/>
            </a:pPr>
            <a:r>
              <a:rPr lang="en-US" sz="4200" b="1" dirty="0" smtClean="0"/>
              <a:t> </a:t>
            </a:r>
            <a:endParaRPr lang="en-US" sz="4200" b="1" dirty="0" smtClean="0"/>
          </a:p>
          <a:p>
            <a:pPr lvl="1"/>
            <a:r>
              <a:rPr lang="en-US" sz="4200" dirty="0" smtClean="0"/>
              <a:t>Since </a:t>
            </a:r>
            <a:r>
              <a:rPr lang="en-US" sz="4200" b="1" dirty="0" smtClean="0"/>
              <a:t>MCFAs</a:t>
            </a:r>
            <a:r>
              <a:rPr lang="en-US" sz="4200" dirty="0" smtClean="0"/>
              <a:t> </a:t>
            </a:r>
            <a:r>
              <a:rPr lang="en-US" sz="4200" dirty="0" smtClean="0"/>
              <a:t>do </a:t>
            </a:r>
            <a:r>
              <a:rPr lang="en-US" sz="4200" b="1" dirty="0">
                <a:solidFill>
                  <a:srgbClr val="C00000"/>
                </a:solidFill>
              </a:rPr>
              <a:t>not require Carnitine shuttle to enter </a:t>
            </a:r>
            <a:r>
              <a:rPr lang="en-US" sz="4200" b="1" dirty="0" smtClean="0">
                <a:solidFill>
                  <a:srgbClr val="C00000"/>
                </a:solidFill>
              </a:rPr>
              <a:t>Mitochondria</a:t>
            </a:r>
            <a:r>
              <a:rPr lang="en-US" sz="4200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 smtClean="0"/>
              <a:t>Sudden Infant Death Syndrome</a:t>
            </a:r>
            <a:br>
              <a:rPr lang="en-US" sz="5300" b="1" dirty="0" smtClean="0"/>
            </a:br>
            <a:r>
              <a:rPr lang="en-US" sz="7300" b="1" dirty="0" smtClean="0"/>
              <a:t>(SIDS)</a:t>
            </a:r>
            <a:endParaRPr lang="en-US" sz="7300" b="1" dirty="0"/>
          </a:p>
        </p:txBody>
      </p:sp>
    </p:spTree>
    <p:extLst>
      <p:ext uri="{BB962C8B-B14F-4D97-AF65-F5344CB8AC3E}">
        <p14:creationId xmlns:p14="http://schemas.microsoft.com/office/powerpoint/2010/main" val="6507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Steps Of Fatty Acid Activation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31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</a:rPr>
              <a:t>SIDS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105400"/>
          </a:xfrm>
        </p:spPr>
        <p:txBody>
          <a:bodyPr>
            <a:normAutofit fontScale="92500"/>
          </a:bodyPr>
          <a:lstStyle/>
          <a:p>
            <a:r>
              <a:rPr lang="en-US" sz="4400" dirty="0" smtClean="0"/>
              <a:t>SIDS is a </a:t>
            </a:r>
            <a:r>
              <a:rPr lang="en-US" sz="4400" b="1" dirty="0" smtClean="0"/>
              <a:t>congenital rare disorder </a:t>
            </a:r>
            <a:r>
              <a:rPr lang="en-US" sz="4400" dirty="0" smtClean="0"/>
              <a:t>with an incidence of </a:t>
            </a:r>
            <a:r>
              <a:rPr lang="en-US" sz="4400" b="1" dirty="0" smtClean="0">
                <a:solidFill>
                  <a:srgbClr val="C00000"/>
                </a:solidFill>
              </a:rPr>
              <a:t>1 in 10,000 births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b="1" dirty="0" smtClean="0"/>
              <a:t>Biochemical Defect: </a:t>
            </a:r>
            <a:r>
              <a:rPr lang="en-US" sz="4400" dirty="0" smtClean="0"/>
              <a:t>Due to </a:t>
            </a:r>
            <a:r>
              <a:rPr lang="en-US" sz="4400" b="1" dirty="0" smtClean="0">
                <a:solidFill>
                  <a:srgbClr val="0070C0"/>
                </a:solidFill>
              </a:rPr>
              <a:t>congenital</a:t>
            </a:r>
            <a:r>
              <a:rPr lang="en-US" sz="4400" b="1" dirty="0" smtClean="0">
                <a:solidFill>
                  <a:srgbClr val="0070C0"/>
                </a:solidFill>
              </a:rPr>
              <a:t> defect </a:t>
            </a:r>
            <a:r>
              <a:rPr lang="en-US" sz="4400" dirty="0" smtClean="0"/>
              <a:t>of Enzyme </a:t>
            </a:r>
            <a:r>
              <a:rPr lang="en-US" sz="4400" b="1" dirty="0" smtClean="0">
                <a:solidFill>
                  <a:srgbClr val="C00000"/>
                </a:solidFill>
              </a:rPr>
              <a:t>Acyl-CoA </a:t>
            </a:r>
            <a:r>
              <a:rPr lang="en-US" sz="4400" b="1" dirty="0">
                <a:solidFill>
                  <a:srgbClr val="C00000"/>
                </a:solidFill>
              </a:rPr>
              <a:t>D</a:t>
            </a:r>
            <a:r>
              <a:rPr lang="en-US" sz="4400" b="1" dirty="0" smtClean="0">
                <a:solidFill>
                  <a:srgbClr val="C00000"/>
                </a:solidFill>
              </a:rPr>
              <a:t>ehydrogenase </a:t>
            </a:r>
            <a:r>
              <a:rPr lang="en-US" sz="4400" dirty="0" smtClean="0"/>
              <a:t>a regulatory enzyme of </a:t>
            </a:r>
            <a:r>
              <a:rPr lang="el-GR" sz="4400" dirty="0" smtClean="0"/>
              <a:t>β</a:t>
            </a:r>
            <a:r>
              <a:rPr lang="en-US" sz="4400" dirty="0" smtClean="0"/>
              <a:t> Oxidation of Fatty acid.</a:t>
            </a:r>
          </a:p>
          <a:p>
            <a:pPr marL="0" indent="0">
              <a:buNone/>
            </a:pP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9775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57150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Biochemical Consequences  </a:t>
            </a:r>
            <a:r>
              <a:rPr lang="en-US" sz="4800" b="1" dirty="0" smtClean="0">
                <a:solidFill>
                  <a:srgbClr val="C00000"/>
                </a:solidFill>
              </a:rPr>
              <a:t>Of </a:t>
            </a:r>
            <a:r>
              <a:rPr lang="en-US" sz="4800" b="1" dirty="0" smtClean="0">
                <a:solidFill>
                  <a:srgbClr val="C00000"/>
                </a:solidFill>
              </a:rPr>
              <a:t>SIDS</a:t>
            </a:r>
          </a:p>
          <a:p>
            <a:pPr marL="0" indent="0" algn="ctr">
              <a:buNone/>
            </a:pPr>
            <a:endParaRPr lang="en-US" sz="4800" b="1" dirty="0" smtClean="0">
              <a:solidFill>
                <a:srgbClr val="C00000"/>
              </a:solidFill>
            </a:endParaRPr>
          </a:p>
          <a:p>
            <a:r>
              <a:rPr lang="en-US" sz="4000" dirty="0" smtClean="0"/>
              <a:t>Deficiency of Acyl-CoA Dehydrogenase </a:t>
            </a:r>
          </a:p>
          <a:p>
            <a:r>
              <a:rPr lang="en-US" sz="4000" b="1" dirty="0" smtClean="0"/>
              <a:t>Blocks </a:t>
            </a:r>
            <a:r>
              <a:rPr lang="el-GR" sz="4000" b="1" dirty="0" smtClean="0"/>
              <a:t>β</a:t>
            </a:r>
            <a:r>
              <a:rPr lang="en-US" sz="4000" b="1" dirty="0" smtClean="0"/>
              <a:t> </a:t>
            </a:r>
            <a:r>
              <a:rPr lang="en-US" sz="4000" b="1" dirty="0" smtClean="0"/>
              <a:t>Oxidation </a:t>
            </a:r>
            <a:r>
              <a:rPr lang="en-US" sz="4000" dirty="0" smtClean="0"/>
              <a:t>of Fatty acid.</a:t>
            </a:r>
          </a:p>
          <a:p>
            <a:r>
              <a:rPr lang="en-US" sz="4000" b="1" dirty="0" smtClean="0"/>
              <a:t>Stops liberation </a:t>
            </a:r>
            <a:r>
              <a:rPr lang="en-US" sz="4000" dirty="0" smtClean="0"/>
              <a:t>and supply of energy in </a:t>
            </a:r>
            <a:r>
              <a:rPr lang="en-US" sz="4000" dirty="0" smtClean="0"/>
              <a:t>form </a:t>
            </a:r>
            <a:r>
              <a:rPr lang="en-US" sz="4000" b="1" dirty="0" smtClean="0">
                <a:solidFill>
                  <a:srgbClr val="FF0000"/>
                </a:solidFill>
              </a:rPr>
              <a:t>of ATPs in fasting condition</a:t>
            </a:r>
          </a:p>
          <a:p>
            <a:r>
              <a:rPr lang="en-US" sz="4000" dirty="0" smtClean="0"/>
              <a:t>Leads to </a:t>
            </a:r>
            <a:r>
              <a:rPr lang="en-US" sz="4000" b="1" dirty="0" smtClean="0">
                <a:solidFill>
                  <a:srgbClr val="C00000"/>
                </a:solidFill>
              </a:rPr>
              <a:t>unexpected death of an infant.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991600" cy="54483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Symptoms in defective Beta Oxidation of Fatty acids include:</a:t>
            </a:r>
            <a:endParaRPr lang="en-US" sz="3600" b="1" dirty="0">
              <a:solidFill>
                <a:srgbClr val="C00000"/>
              </a:solidFill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4000" b="1" dirty="0"/>
              <a:t>H</a:t>
            </a:r>
            <a:r>
              <a:rPr lang="en-US" sz="4000" b="1" dirty="0" smtClean="0"/>
              <a:t>ypoglycemia </a:t>
            </a:r>
            <a:r>
              <a:rPr lang="en-US" sz="4000" dirty="0" smtClean="0"/>
              <a:t> 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4000" b="1" dirty="0" smtClean="0"/>
              <a:t>Low Ketone </a:t>
            </a:r>
            <a:r>
              <a:rPr lang="en-US" sz="4000" b="1" dirty="0"/>
              <a:t>body </a:t>
            </a:r>
            <a:r>
              <a:rPr lang="en-US" sz="4000" dirty="0"/>
              <a:t>production during fasting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4000" b="1" dirty="0"/>
              <a:t>F</a:t>
            </a:r>
            <a:r>
              <a:rPr lang="en-US" sz="4000" b="1" dirty="0" smtClean="0"/>
              <a:t>atty</a:t>
            </a:r>
            <a:r>
              <a:rPr lang="en-US" sz="4000" dirty="0" smtClean="0"/>
              <a:t> </a:t>
            </a:r>
            <a:r>
              <a:rPr lang="en-US" sz="4000" b="1" dirty="0" smtClean="0"/>
              <a:t>Liver</a:t>
            </a:r>
            <a:endParaRPr lang="en-US" sz="4000" b="1" dirty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4000" b="1" dirty="0"/>
              <a:t>H</a:t>
            </a:r>
            <a:r>
              <a:rPr lang="en-US" sz="4000" b="1" dirty="0" smtClean="0"/>
              <a:t>eart </a:t>
            </a:r>
            <a:r>
              <a:rPr lang="en-US" sz="4000" b="1" dirty="0"/>
              <a:t>and/or </a:t>
            </a:r>
            <a:r>
              <a:rPr lang="en-US" sz="4000" b="1" dirty="0" smtClean="0"/>
              <a:t>Skeletal </a:t>
            </a:r>
            <a:r>
              <a:rPr lang="en-US" sz="4000" b="1" dirty="0"/>
              <a:t>muscle defects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4000" b="1" dirty="0"/>
              <a:t>C</a:t>
            </a:r>
            <a:r>
              <a:rPr lang="en-US" sz="4000" b="1" dirty="0" smtClean="0"/>
              <a:t>omplications of pregnancy</a:t>
            </a:r>
            <a:endParaRPr lang="en-US" sz="4000" b="1" dirty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4000" b="1" dirty="0"/>
              <a:t>S</a:t>
            </a:r>
            <a:r>
              <a:rPr lang="en-US" sz="4000" b="1" dirty="0" smtClean="0"/>
              <a:t>udden </a:t>
            </a:r>
            <a:r>
              <a:rPr lang="en-US" sz="4000" b="1" dirty="0"/>
              <a:t>infant death </a:t>
            </a:r>
            <a:r>
              <a:rPr lang="en-US" sz="4000" dirty="0"/>
              <a:t>(</a:t>
            </a:r>
            <a:r>
              <a:rPr lang="en-US" sz="4000" dirty="0" smtClean="0"/>
              <a:t>SID).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803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42" y="762000"/>
            <a:ext cx="8839200" cy="4312920"/>
          </a:xfrm>
        </p:spPr>
        <p:txBody>
          <a:bodyPr>
            <a:noAutofit/>
          </a:bodyPr>
          <a:lstStyle/>
          <a:p>
            <a:r>
              <a:rPr lang="en-US" sz="4800" dirty="0"/>
              <a:t>Hereditary deficiency of </a:t>
            </a:r>
            <a:r>
              <a:rPr lang="en-US" sz="4800" b="1" dirty="0">
                <a:solidFill>
                  <a:srgbClr val="000099"/>
                </a:solidFill>
              </a:rPr>
              <a:t>Medium Chain Acyl-CoA Dehydrogenase</a:t>
            </a:r>
            <a:r>
              <a:rPr lang="en-US" sz="4800" dirty="0"/>
              <a:t> (MCAD</a:t>
            </a:r>
            <a:r>
              <a:rPr lang="en-US" sz="4800" dirty="0" smtClean="0"/>
              <a:t>)</a:t>
            </a:r>
          </a:p>
          <a:p>
            <a:pPr marL="0" indent="0">
              <a:buNone/>
            </a:pPr>
            <a:endParaRPr lang="en-US" sz="4800" dirty="0" smtClean="0"/>
          </a:p>
          <a:p>
            <a:r>
              <a:rPr lang="en-US" sz="4800" b="1" dirty="0" smtClean="0">
                <a:solidFill>
                  <a:srgbClr val="C00000"/>
                </a:solidFill>
              </a:rPr>
              <a:t>Most </a:t>
            </a:r>
            <a:r>
              <a:rPr lang="en-US" sz="4800" b="1" dirty="0">
                <a:solidFill>
                  <a:srgbClr val="C00000"/>
                </a:solidFill>
              </a:rPr>
              <a:t>common genetic disease </a:t>
            </a:r>
            <a:r>
              <a:rPr lang="en-US" sz="4800" dirty="0"/>
              <a:t>relating to fatty acid catabolism, has been </a:t>
            </a:r>
            <a:r>
              <a:rPr lang="en-US" sz="4800" b="1" dirty="0">
                <a:solidFill>
                  <a:srgbClr val="C00000"/>
                </a:solidFill>
              </a:rPr>
              <a:t>linked to SIDS.</a:t>
            </a:r>
            <a:r>
              <a:rPr lang="en-US" sz="4800" dirty="0"/>
              <a:t>  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1408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Jamaican Vomiting Sickness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91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Jamaican Vomiting Syndrome is due to </a:t>
            </a:r>
            <a:r>
              <a:rPr lang="en-US" sz="5400" b="1" dirty="0" smtClean="0">
                <a:solidFill>
                  <a:srgbClr val="C00000"/>
                </a:solidFill>
              </a:rPr>
              <a:t>ingestion of </a:t>
            </a:r>
            <a:r>
              <a:rPr lang="en-US" sz="5400" b="1" dirty="0" smtClean="0">
                <a:solidFill>
                  <a:srgbClr val="0070C0"/>
                </a:solidFill>
              </a:rPr>
              <a:t>unripe Ackee fruit</a:t>
            </a:r>
            <a:r>
              <a:rPr lang="en-US" sz="5400" b="1" dirty="0" smtClean="0">
                <a:solidFill>
                  <a:srgbClr val="C00000"/>
                </a:solidFill>
              </a:rPr>
              <a:t> by people in Jamaica 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</a:rPr>
              <a:t>(</a:t>
            </a:r>
            <a:r>
              <a:rPr lang="en-US" sz="5400" b="1" dirty="0" smtClean="0"/>
              <a:t>Jamaica</a:t>
            </a:r>
            <a:r>
              <a:rPr lang="en-US" sz="5400" b="1" dirty="0" smtClean="0">
                <a:solidFill>
                  <a:srgbClr val="C00000"/>
                </a:solidFill>
              </a:rPr>
              <a:t>-</a:t>
            </a:r>
            <a:r>
              <a:rPr lang="en-US" sz="4800" dirty="0" smtClean="0"/>
              <a:t>Country of Caribbean</a:t>
            </a:r>
            <a:r>
              <a:rPr lang="en-US" sz="5400" b="1" dirty="0" smtClean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858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Ackee Fruit</a:t>
            </a:r>
            <a:endParaRPr lang="en-US" sz="6600" b="1" dirty="0"/>
          </a:p>
        </p:txBody>
      </p:sp>
      <p:pic>
        <p:nvPicPr>
          <p:cNvPr id="6129666" name="Picture 2" descr="http://pubs.acs.org/cen/images/8223/8223hypoglyc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8001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2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Ackee</a:t>
            </a:r>
            <a:r>
              <a:rPr lang="en-US" sz="4400" dirty="0" smtClean="0"/>
              <a:t> </a:t>
            </a:r>
            <a:r>
              <a:rPr lang="en-US" sz="4400" dirty="0"/>
              <a:t>fruit is rich in </a:t>
            </a:r>
            <a:r>
              <a:rPr lang="en-US" sz="4400" b="1" dirty="0">
                <a:solidFill>
                  <a:srgbClr val="C00000"/>
                </a:solidFill>
              </a:rPr>
              <a:t>Hypoglycin –A</a:t>
            </a:r>
          </a:p>
          <a:p>
            <a:pPr marL="0" indent="0">
              <a:buNone/>
            </a:pPr>
            <a:endParaRPr lang="en-US" sz="4400" b="1" dirty="0">
              <a:solidFill>
                <a:srgbClr val="C00000"/>
              </a:solidFill>
            </a:endParaRPr>
          </a:p>
          <a:p>
            <a:r>
              <a:rPr lang="en-US" sz="4400" b="1" dirty="0">
                <a:solidFill>
                  <a:srgbClr val="C00000"/>
                </a:solidFill>
              </a:rPr>
              <a:t>Hypoglycin </a:t>
            </a:r>
            <a:r>
              <a:rPr lang="en-US" sz="4400" b="1" dirty="0">
                <a:solidFill>
                  <a:srgbClr val="0070C0"/>
                </a:solidFill>
              </a:rPr>
              <a:t>is an inhibitor of </a:t>
            </a:r>
            <a:r>
              <a:rPr lang="en-US" sz="4400" dirty="0"/>
              <a:t>regulatory Enzyme </a:t>
            </a:r>
            <a:r>
              <a:rPr lang="el-GR" sz="4400" dirty="0"/>
              <a:t>β</a:t>
            </a:r>
            <a:r>
              <a:rPr lang="en-US" sz="4400" dirty="0"/>
              <a:t> Oxidation Proper </a:t>
            </a:r>
            <a:r>
              <a:rPr lang="en-US" sz="4400" b="1" dirty="0">
                <a:solidFill>
                  <a:srgbClr val="0070C0"/>
                </a:solidFill>
              </a:rPr>
              <a:t>Acyl-CoA Dehydrogenase</a:t>
            </a:r>
            <a:r>
              <a:rPr lang="en-US" sz="4400" b="1" dirty="0">
                <a:solidFill>
                  <a:srgbClr val="C00000"/>
                </a:solidFill>
              </a:rPr>
              <a:t>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709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534400" cy="6324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Jamaican </a:t>
            </a:r>
            <a:r>
              <a:rPr lang="en-US" sz="4000" b="1" dirty="0" smtClean="0">
                <a:solidFill>
                  <a:srgbClr val="0070C0"/>
                </a:solidFill>
              </a:rPr>
              <a:t>Vomiting Disease </a:t>
            </a:r>
            <a:r>
              <a:rPr lang="en-US" sz="4000" dirty="0" smtClean="0"/>
              <a:t>leads to </a:t>
            </a:r>
            <a:r>
              <a:rPr lang="en-US" sz="4000" b="1" dirty="0" smtClean="0">
                <a:solidFill>
                  <a:srgbClr val="0070C0"/>
                </a:solidFill>
              </a:rPr>
              <a:t>complications </a:t>
            </a:r>
            <a:r>
              <a:rPr lang="en-US" sz="4000" dirty="0" smtClean="0"/>
              <a:t>characterized by :</a:t>
            </a:r>
          </a:p>
          <a:p>
            <a:pPr lvl="1"/>
            <a:r>
              <a:rPr lang="en-US" sz="4000" b="1" dirty="0" smtClean="0">
                <a:solidFill>
                  <a:srgbClr val="C00000"/>
                </a:solidFill>
              </a:rPr>
              <a:t>Severe </a:t>
            </a:r>
            <a:r>
              <a:rPr lang="en-US" sz="4000" b="1" dirty="0" smtClean="0">
                <a:solidFill>
                  <a:srgbClr val="C00000"/>
                </a:solidFill>
              </a:rPr>
              <a:t>Vomiting (throwing out)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pPr lvl="1"/>
            <a:r>
              <a:rPr lang="en-US" sz="4000" b="1" dirty="0" smtClean="0"/>
              <a:t>Hypoglycemia</a:t>
            </a:r>
          </a:p>
          <a:p>
            <a:pPr lvl="1"/>
            <a:r>
              <a:rPr lang="en-US" sz="4000" b="1" dirty="0" smtClean="0"/>
              <a:t>Water Electrolyte Imbalance</a:t>
            </a:r>
            <a:endParaRPr lang="en-US" sz="4000" b="1" dirty="0" smtClean="0"/>
          </a:p>
          <a:p>
            <a:pPr lvl="1"/>
            <a:r>
              <a:rPr lang="en-US" sz="4000" b="1" dirty="0" smtClean="0"/>
              <a:t>Convulsions</a:t>
            </a:r>
          </a:p>
          <a:p>
            <a:pPr lvl="1"/>
            <a:r>
              <a:rPr lang="en-US" sz="4000" b="1" dirty="0" smtClean="0"/>
              <a:t>Coma </a:t>
            </a:r>
          </a:p>
          <a:p>
            <a:pPr lvl="1"/>
            <a:r>
              <a:rPr lang="en-US" sz="4000" b="1" dirty="0" smtClean="0"/>
              <a:t>Death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404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0"/>
            <a:ext cx="8305800" cy="2819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Beta Oxidation </a:t>
            </a:r>
            <a:br>
              <a:rPr lang="en-US" b="1" dirty="0" smtClean="0"/>
            </a:br>
            <a:r>
              <a:rPr lang="en-US" b="1" dirty="0" smtClean="0"/>
              <a:t>Of </a:t>
            </a:r>
            <a:br>
              <a:rPr lang="en-US" b="1" dirty="0" smtClean="0"/>
            </a:br>
            <a:r>
              <a:rPr lang="en-US" b="1" dirty="0" smtClean="0"/>
              <a:t>Odd Chain Saturated Fatty Acids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90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Activation Of a Fatty Acid </a:t>
            </a:r>
            <a:br>
              <a:rPr lang="en-US" sz="5400" b="1" dirty="0" smtClean="0"/>
            </a:br>
            <a:r>
              <a:rPr lang="en-US" sz="5400" b="1" dirty="0" smtClean="0">
                <a:solidFill>
                  <a:srgbClr val="00B0F0"/>
                </a:solidFill>
              </a:rPr>
              <a:t>Is ATP Dependent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>
                <a:solidFill>
                  <a:srgbClr val="C00000"/>
                </a:solidFill>
              </a:rPr>
              <a:t>Converts ATP to AMP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/>
              <a:t>Hence  Requirement is equivalent to 2 ATPs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4539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8213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6000" dirty="0" smtClean="0"/>
              <a:t>Ingestion of Odd </a:t>
            </a:r>
            <a:r>
              <a:rPr lang="en-US" sz="6000" dirty="0"/>
              <a:t>chain </a:t>
            </a:r>
            <a:r>
              <a:rPr lang="en-US" sz="6000" dirty="0" smtClean="0"/>
              <a:t>carbon Fatty </a:t>
            </a:r>
            <a:r>
              <a:rPr lang="en-US" sz="6000" dirty="0"/>
              <a:t>acids are </a:t>
            </a:r>
            <a:r>
              <a:rPr lang="en-US" sz="6000" b="1" dirty="0">
                <a:solidFill>
                  <a:srgbClr val="C00000"/>
                </a:solidFill>
              </a:rPr>
              <a:t>less </a:t>
            </a:r>
            <a:r>
              <a:rPr lang="en-US" sz="6000" b="1" dirty="0" smtClean="0">
                <a:solidFill>
                  <a:srgbClr val="C00000"/>
                </a:solidFill>
              </a:rPr>
              <a:t>common in human body</a:t>
            </a:r>
            <a:r>
              <a:rPr lang="en-US" sz="6000" b="1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6000" b="1" dirty="0"/>
          </a:p>
          <a:p>
            <a:pPr>
              <a:lnSpc>
                <a:spcPct val="90000"/>
              </a:lnSpc>
            </a:pPr>
            <a:r>
              <a:rPr lang="en-US" sz="6000" dirty="0" smtClean="0"/>
              <a:t>Odd chain Fatty acids are formed </a:t>
            </a:r>
            <a:r>
              <a:rPr lang="en-US" sz="6000" dirty="0"/>
              <a:t>by </a:t>
            </a:r>
            <a:r>
              <a:rPr lang="en-US" sz="6000" b="1" dirty="0"/>
              <a:t>some bacteria in the stomachs </a:t>
            </a:r>
            <a:r>
              <a:rPr lang="en-US" sz="6000" dirty="0"/>
              <a:t>of </a:t>
            </a:r>
            <a:r>
              <a:rPr lang="en-US" sz="6000" dirty="0" smtClean="0"/>
              <a:t>ruminants </a:t>
            </a:r>
            <a:r>
              <a:rPr lang="en-US" sz="6000" dirty="0"/>
              <a:t>and the </a:t>
            </a:r>
            <a:r>
              <a:rPr lang="en-US" sz="6000" b="1" dirty="0">
                <a:solidFill>
                  <a:srgbClr val="C00000"/>
                </a:solidFill>
              </a:rPr>
              <a:t>human colon.</a:t>
            </a:r>
          </a:p>
          <a:p>
            <a:pPr>
              <a:lnSpc>
                <a:spcPct val="90000"/>
              </a:lnSpc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000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400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l-GR" sz="5200" dirty="0" smtClean="0"/>
              <a:t>β</a:t>
            </a:r>
            <a:r>
              <a:rPr lang="en-US" sz="5200" dirty="0" smtClean="0"/>
              <a:t>-oxidation of odd chain Saturated  Fatty acid occurs </a:t>
            </a:r>
            <a:r>
              <a:rPr lang="en-US" sz="5200" b="1" dirty="0" smtClean="0">
                <a:solidFill>
                  <a:srgbClr val="C00000"/>
                </a:solidFill>
              </a:rPr>
              <a:t>same as even chain Fatty acid </a:t>
            </a:r>
            <a:r>
              <a:rPr lang="en-US" sz="5200" b="1" dirty="0" smtClean="0">
                <a:solidFill>
                  <a:srgbClr val="C00000"/>
                </a:solidFill>
              </a:rPr>
              <a:t>oxidation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5200" b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5200" b="1" dirty="0" smtClean="0"/>
              <a:t>Releasing </a:t>
            </a:r>
            <a:r>
              <a:rPr lang="en-US" sz="5200" b="1" dirty="0"/>
              <a:t>Acetyl CoA (2C) in every turn</a:t>
            </a:r>
            <a:r>
              <a:rPr lang="en-US" sz="5200" b="1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5200" b="1" dirty="0" smtClean="0"/>
          </a:p>
          <a:p>
            <a:pPr>
              <a:lnSpc>
                <a:spcPct val="90000"/>
              </a:lnSpc>
            </a:pPr>
            <a:r>
              <a:rPr lang="en-US" sz="5200" b="1" dirty="0" smtClean="0">
                <a:solidFill>
                  <a:srgbClr val="C00000"/>
                </a:solidFill>
              </a:rPr>
              <a:t>Until the final Thiolase cleavage </a:t>
            </a:r>
            <a:endParaRPr lang="en-US" sz="52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5200" b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5200" dirty="0" smtClean="0"/>
              <a:t>Which results in a </a:t>
            </a:r>
            <a:r>
              <a:rPr lang="en-US" sz="5200" b="1" dirty="0" smtClean="0">
                <a:solidFill>
                  <a:srgbClr val="C00000"/>
                </a:solidFill>
              </a:rPr>
              <a:t>3 Carbon Acyl-CoA</a:t>
            </a:r>
            <a:r>
              <a:rPr lang="en-US" sz="5200" dirty="0" smtClean="0"/>
              <a:t> </a:t>
            </a:r>
            <a:r>
              <a:rPr lang="en-US" sz="5200" b="1" dirty="0"/>
              <a:t>/</a:t>
            </a:r>
            <a:r>
              <a:rPr lang="en-US" sz="5200" b="1" dirty="0" smtClean="0">
                <a:solidFill>
                  <a:srgbClr val="FF0000"/>
                </a:solidFill>
              </a:rPr>
              <a:t>Propionyl-CoA</a:t>
            </a:r>
            <a:r>
              <a:rPr lang="en-US" sz="5200" b="1" dirty="0" smtClean="0"/>
              <a:t> in last cycle and  last step of beta oxidation.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End Products Of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Odd </a:t>
            </a:r>
            <a:r>
              <a:rPr lang="en-US" b="1" dirty="0" smtClean="0"/>
              <a:t>Chain Fatty Acid Oxidation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47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935480"/>
            <a:ext cx="9296400" cy="438912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End </a:t>
            </a:r>
            <a:r>
              <a:rPr lang="en-US" sz="5400" b="1" dirty="0" smtClean="0">
                <a:solidFill>
                  <a:srgbClr val="C00000"/>
                </a:solidFill>
              </a:rPr>
              <a:t>products </a:t>
            </a:r>
            <a:r>
              <a:rPr lang="en-US" sz="5400" b="1" dirty="0">
                <a:solidFill>
                  <a:srgbClr val="C00000"/>
                </a:solidFill>
              </a:rPr>
              <a:t>of </a:t>
            </a:r>
            <a:r>
              <a:rPr lang="en-US" sz="5400" b="1" dirty="0">
                <a:solidFill>
                  <a:srgbClr val="C00000"/>
                </a:solidFill>
                <a:latin typeface="Symbol" pitchFamily="18" charset="2"/>
              </a:rPr>
              <a:t>b</a:t>
            </a:r>
            <a:r>
              <a:rPr lang="en-US" sz="5400" b="1" dirty="0">
                <a:solidFill>
                  <a:srgbClr val="C00000"/>
                </a:solidFill>
              </a:rPr>
              <a:t>-oxidation of an odd-number </a:t>
            </a:r>
            <a:r>
              <a:rPr lang="en-US" sz="5400" dirty="0" smtClean="0"/>
              <a:t>Fatty </a:t>
            </a:r>
            <a:r>
              <a:rPr lang="en-US" sz="5400" dirty="0"/>
              <a:t>acid is </a:t>
            </a:r>
            <a:r>
              <a:rPr lang="en-US" sz="5400" dirty="0" smtClean="0"/>
              <a:t>:</a:t>
            </a:r>
          </a:p>
          <a:p>
            <a:pPr lvl="1"/>
            <a:r>
              <a:rPr lang="en-US" sz="5200" b="1" dirty="0" smtClean="0">
                <a:solidFill>
                  <a:schemeClr val="accent1"/>
                </a:solidFill>
              </a:rPr>
              <a:t>Acetyl-CoA(C2)</a:t>
            </a:r>
          </a:p>
          <a:p>
            <a:pPr lvl="1"/>
            <a:r>
              <a:rPr lang="en-US" sz="5200" b="1" dirty="0" smtClean="0">
                <a:solidFill>
                  <a:schemeClr val="accent1"/>
                </a:solidFill>
              </a:rPr>
              <a:t>Propionyl-CoA(C3)</a:t>
            </a:r>
            <a:endParaRPr lang="en-US" sz="5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37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Fate Of Acetyl-CoA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38912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Acetyl CoA released from beta oxidation of odd chain fatty acid </a:t>
            </a:r>
          </a:p>
          <a:p>
            <a:r>
              <a:rPr lang="en-US" sz="5400" b="1" dirty="0" smtClean="0">
                <a:solidFill>
                  <a:srgbClr val="C00000"/>
                </a:solidFill>
              </a:rPr>
              <a:t>Enter in TCA cycle </a:t>
            </a:r>
            <a:r>
              <a:rPr lang="en-US" sz="5400" dirty="0" smtClean="0"/>
              <a:t>and get </a:t>
            </a:r>
            <a:r>
              <a:rPr lang="en-US" sz="5400" b="1" dirty="0" smtClean="0">
                <a:solidFill>
                  <a:srgbClr val="002060"/>
                </a:solidFill>
              </a:rPr>
              <a:t>completely oxidized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357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3505200"/>
            <a:ext cx="10363200" cy="1143000"/>
          </a:xfrm>
        </p:spPr>
        <p:txBody>
          <a:bodyPr>
            <a:noAutofit/>
          </a:bodyPr>
          <a:lstStyle/>
          <a:p>
            <a:r>
              <a:rPr lang="en-US" sz="5400" b="1" dirty="0"/>
              <a:t>Fate Of </a:t>
            </a:r>
            <a:r>
              <a:rPr lang="en-US" sz="5400" b="1" dirty="0" smtClean="0"/>
              <a:t>Propionyl-CoA</a:t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OR</a:t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Metabolism </a:t>
            </a:r>
            <a:r>
              <a:rPr lang="en-US" sz="5400" b="1" dirty="0" smtClean="0"/>
              <a:t>Of Propionyl CoA</a:t>
            </a:r>
            <a:br>
              <a:rPr lang="en-US" sz="5400" b="1" dirty="0" smtClean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00110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Propionyl </a:t>
            </a:r>
            <a:r>
              <a:rPr lang="en-US" sz="5400" b="1" dirty="0" smtClean="0">
                <a:solidFill>
                  <a:srgbClr val="FF0000"/>
                </a:solidFill>
              </a:rPr>
              <a:t>CoA </a:t>
            </a:r>
            <a:r>
              <a:rPr lang="en-US" sz="5400" b="1" dirty="0" smtClean="0">
                <a:solidFill>
                  <a:srgbClr val="FF0000"/>
                </a:solidFill>
              </a:rPr>
              <a:t>(3C)</a:t>
            </a:r>
            <a:r>
              <a:rPr lang="en-US" sz="5400" b="1" dirty="0" smtClean="0">
                <a:solidFill>
                  <a:srgbClr val="FF0000"/>
                </a:solidFill>
              </a:rPr>
              <a:t/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An End Product Of Odd Chain Fatty Acid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/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>
                <a:solidFill>
                  <a:srgbClr val="FF0000"/>
                </a:solidFill>
              </a:rPr>
              <a:t>Is Converted into </a:t>
            </a:r>
            <a:r>
              <a:rPr lang="en-US" sz="5400" b="1" dirty="0" smtClean="0">
                <a:solidFill>
                  <a:srgbClr val="FF0000"/>
                </a:solidFill>
              </a:rPr>
              <a:t/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>
                <a:solidFill>
                  <a:schemeClr val="accent1"/>
                </a:solidFill>
              </a:rPr>
              <a:t>Succinyl </a:t>
            </a:r>
            <a:r>
              <a:rPr lang="en-US" sz="5400" b="1" dirty="0" smtClean="0">
                <a:solidFill>
                  <a:schemeClr val="accent1"/>
                </a:solidFill>
              </a:rPr>
              <a:t>CoA (4C)</a:t>
            </a:r>
            <a:r>
              <a:rPr lang="en-US" sz="5400" b="1" dirty="0">
                <a:solidFill>
                  <a:schemeClr val="accent1"/>
                </a:solidFill>
              </a:rPr>
              <a:t/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b="1" dirty="0" smtClean="0">
                <a:solidFill>
                  <a:schemeClr val="accent1"/>
                </a:solidFill>
              </a:rPr>
              <a:t>A TCA </a:t>
            </a:r>
            <a:r>
              <a:rPr lang="en-US" sz="5400" b="1" dirty="0">
                <a:solidFill>
                  <a:schemeClr val="accent1"/>
                </a:solidFill>
              </a:rPr>
              <a:t>intermediate 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/>
            </a:r>
            <a:br>
              <a:rPr lang="en-US" sz="5400" b="1" dirty="0">
                <a:solidFill>
                  <a:srgbClr val="FF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Metabolism Of Propionyl-CoA</a:t>
            </a:r>
            <a:endParaRPr lang="en-US" b="1" dirty="0"/>
          </a:p>
        </p:txBody>
      </p:sp>
      <p:pic>
        <p:nvPicPr>
          <p:cNvPr id="15362" name="Picture 2" descr="https://upload.wikimedia.org/wikipedia/commons/thumb/0/02/Beta_oxidation_of_odd-numbered_fatty_acids.svg/775px-Beta_oxidation_of_odd-numbered_fatty_acids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686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067800" cy="5181600"/>
          </a:xfrm>
          <a:noFill/>
          <a:ln/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4400" b="1" dirty="0" smtClean="0"/>
              <a:t>Metabolism of Propionyl-CoA</a:t>
            </a:r>
          </a:p>
          <a:p>
            <a:pPr marL="0" indent="0" algn="ctr">
              <a:buNone/>
            </a:pPr>
            <a:endParaRPr lang="en-US" sz="4400" b="1" dirty="0" smtClean="0"/>
          </a:p>
          <a:p>
            <a:r>
              <a:rPr lang="en-US" sz="5400" dirty="0"/>
              <a:t>The Propionyl-CoA is </a:t>
            </a:r>
            <a:r>
              <a:rPr lang="en-US" sz="5400" b="1" dirty="0">
                <a:solidFill>
                  <a:srgbClr val="C00000"/>
                </a:solidFill>
              </a:rPr>
              <a:t>converted</a:t>
            </a:r>
            <a:r>
              <a:rPr lang="en-US" sz="5400" dirty="0"/>
              <a:t> to </a:t>
            </a:r>
            <a:r>
              <a:rPr lang="en-US" sz="5400" b="1" dirty="0" smtClean="0"/>
              <a:t>Succinyl-CoA</a:t>
            </a:r>
            <a:r>
              <a:rPr lang="en-US" sz="5400" b="1" dirty="0" smtClean="0"/>
              <a:t>.</a:t>
            </a:r>
          </a:p>
          <a:p>
            <a:endParaRPr lang="en-US" sz="5400" b="1" dirty="0"/>
          </a:p>
          <a:p>
            <a:pPr marL="0" indent="0">
              <a:buNone/>
            </a:pPr>
            <a:endParaRPr lang="en-US" sz="5400" b="1" dirty="0" smtClean="0"/>
          </a:p>
          <a:p>
            <a:r>
              <a:rPr lang="en-US" sz="5400" dirty="0" smtClean="0"/>
              <a:t>Which is </a:t>
            </a:r>
            <a:r>
              <a:rPr lang="en-US" sz="5400" b="1" dirty="0" smtClean="0">
                <a:solidFill>
                  <a:srgbClr val="C00000"/>
                </a:solidFill>
              </a:rPr>
              <a:t>an </a:t>
            </a:r>
            <a:r>
              <a:rPr lang="en-US" sz="5400" b="1" dirty="0">
                <a:solidFill>
                  <a:srgbClr val="C00000"/>
                </a:solidFill>
              </a:rPr>
              <a:t>intermediate of TCA/Citric acid cycle</a:t>
            </a:r>
          </a:p>
          <a:p>
            <a:pPr marL="0" indent="0">
              <a:buNone/>
            </a:pPr>
            <a:endParaRPr lang="en-US" sz="5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170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 autoUpdateAnimBg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15400" cy="4922520"/>
          </a:xfrm>
        </p:spPr>
        <p:txBody>
          <a:bodyPr/>
          <a:lstStyle/>
          <a:p>
            <a:r>
              <a:rPr lang="en-US" sz="4400" dirty="0" smtClean="0"/>
              <a:t>Propionyl </a:t>
            </a:r>
            <a:r>
              <a:rPr lang="en-US" sz="4400" dirty="0"/>
              <a:t>CoA metabolism is </a:t>
            </a:r>
            <a:r>
              <a:rPr lang="en-US" sz="4400" b="1" dirty="0"/>
              <a:t>dependent </a:t>
            </a:r>
            <a:r>
              <a:rPr lang="en-US" sz="4400" b="1" dirty="0" smtClean="0"/>
              <a:t>on </a:t>
            </a:r>
            <a:r>
              <a:rPr lang="en-US" sz="4400" b="1" dirty="0" smtClean="0">
                <a:solidFill>
                  <a:srgbClr val="C00000"/>
                </a:solidFill>
              </a:rPr>
              <a:t>Two </a:t>
            </a:r>
            <a:r>
              <a:rPr lang="en-US" sz="4400" b="1" dirty="0">
                <a:solidFill>
                  <a:srgbClr val="C00000"/>
                </a:solidFill>
              </a:rPr>
              <a:t>Vitamin B complex </a:t>
            </a:r>
            <a:r>
              <a:rPr lang="en-US" sz="4400" b="1" dirty="0" smtClean="0">
                <a:solidFill>
                  <a:srgbClr val="C00000"/>
                </a:solidFill>
              </a:rPr>
              <a:t>members: </a:t>
            </a:r>
          </a:p>
          <a:p>
            <a:pPr lvl="1"/>
            <a:r>
              <a:rPr lang="en-US" sz="6000" b="1" dirty="0" smtClean="0"/>
              <a:t>Biotin  </a:t>
            </a:r>
          </a:p>
          <a:p>
            <a:pPr lvl="1"/>
            <a:r>
              <a:rPr lang="en-US" sz="6000" b="1" dirty="0" smtClean="0"/>
              <a:t>Vitamin </a:t>
            </a:r>
            <a:r>
              <a:rPr lang="en-US" sz="6000" b="1" dirty="0"/>
              <a:t>B</a:t>
            </a:r>
            <a:r>
              <a:rPr lang="en-US" sz="6000" b="1" baseline="-25000" dirty="0"/>
              <a:t>12</a:t>
            </a:r>
            <a:r>
              <a:rPr lang="en-US" sz="6000" b="1" dirty="0"/>
              <a:t> </a:t>
            </a:r>
          </a:p>
          <a:p>
            <a:pPr lvl="1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990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392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6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4983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/>
              <a:t>Special </a:t>
            </a:r>
            <a:r>
              <a:rPr lang="en-US" sz="4800" b="1" dirty="0"/>
              <a:t>set of 3 </a:t>
            </a:r>
            <a:r>
              <a:rPr lang="en-US" sz="4800" b="1" dirty="0" smtClean="0"/>
              <a:t>Enzymes </a:t>
            </a:r>
            <a:r>
              <a:rPr lang="en-US" sz="4800" b="1" dirty="0"/>
              <a:t>are required </a:t>
            </a:r>
            <a:r>
              <a:rPr lang="en-US" sz="4800" dirty="0"/>
              <a:t>to further </a:t>
            </a:r>
            <a:r>
              <a:rPr lang="en-US" sz="4800" dirty="0" smtClean="0"/>
              <a:t>metabolize Propionyl-CoA </a:t>
            </a:r>
            <a:r>
              <a:rPr lang="en-US" sz="4800" dirty="0"/>
              <a:t>to </a:t>
            </a:r>
            <a:r>
              <a:rPr lang="en-US" sz="4800" dirty="0" smtClean="0"/>
              <a:t>Succinyl -</a:t>
            </a:r>
            <a:r>
              <a:rPr lang="en-US" sz="4800" dirty="0"/>
              <a:t>CoA</a:t>
            </a:r>
            <a:r>
              <a:rPr lang="en-US" sz="48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4800" dirty="0"/>
          </a:p>
          <a:p>
            <a:pPr>
              <a:lnSpc>
                <a:spcPct val="90000"/>
              </a:lnSpc>
            </a:pPr>
            <a:r>
              <a:rPr lang="en-US" sz="4800" dirty="0"/>
              <a:t>Final Product </a:t>
            </a:r>
            <a:r>
              <a:rPr lang="en-US" sz="4800" b="1" dirty="0"/>
              <a:t>Succinyl-CoA enters TCA cycle and get metabolized.</a:t>
            </a:r>
          </a:p>
          <a:p>
            <a:endParaRPr lang="en-US" sz="48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854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066800"/>
            <a:ext cx="9906000" cy="5257800"/>
          </a:xfrm>
        </p:spPr>
        <p:txBody>
          <a:bodyPr>
            <a:normAutofit/>
          </a:bodyPr>
          <a:lstStyle/>
          <a:p>
            <a:r>
              <a:rPr lang="en-US" sz="4800" b="1" dirty="0"/>
              <a:t>Three </a:t>
            </a:r>
            <a:r>
              <a:rPr lang="en-US" sz="4800" b="1" dirty="0" smtClean="0"/>
              <a:t>Enzymes </a:t>
            </a:r>
            <a:r>
              <a:rPr lang="en-US" sz="4800" b="1" dirty="0"/>
              <a:t>convert </a:t>
            </a:r>
            <a:r>
              <a:rPr lang="en-US" sz="4800" b="1" dirty="0">
                <a:solidFill>
                  <a:srgbClr val="C00000"/>
                </a:solidFill>
              </a:rPr>
              <a:t>Propionyl-CoA to </a:t>
            </a:r>
            <a:r>
              <a:rPr lang="en-US" sz="4800" b="1" dirty="0" smtClean="0">
                <a:solidFill>
                  <a:srgbClr val="C00000"/>
                </a:solidFill>
              </a:rPr>
              <a:t>Succinyl-CoA: </a:t>
            </a:r>
          </a:p>
          <a:p>
            <a:pPr marL="1600200" lvl="1" indent="-1143000">
              <a:buFont typeface="+mj-lt"/>
              <a:buAutoNum type="arabicPeriod"/>
            </a:pPr>
            <a:r>
              <a:rPr lang="en-US" sz="5700" b="1" dirty="0" smtClean="0">
                <a:solidFill>
                  <a:schemeClr val="accent1"/>
                </a:solidFill>
              </a:rPr>
              <a:t>Carboxylase </a:t>
            </a:r>
          </a:p>
          <a:p>
            <a:pPr marL="1600200" lvl="1" indent="-1143000">
              <a:buFont typeface="+mj-lt"/>
              <a:buAutoNum type="arabicPeriod"/>
            </a:pPr>
            <a:r>
              <a:rPr lang="en-US" sz="5700" b="1" dirty="0" smtClean="0">
                <a:solidFill>
                  <a:schemeClr val="accent1"/>
                </a:solidFill>
              </a:rPr>
              <a:t>Epimerase </a:t>
            </a:r>
          </a:p>
          <a:p>
            <a:pPr marL="1600200" lvl="1" indent="-1143000">
              <a:buFont typeface="+mj-lt"/>
              <a:buAutoNum type="arabicPeriod"/>
            </a:pPr>
            <a:r>
              <a:rPr lang="en-US" sz="5700" b="1" dirty="0" smtClean="0">
                <a:solidFill>
                  <a:schemeClr val="accent1"/>
                </a:solidFill>
              </a:rPr>
              <a:t>Mutase </a:t>
            </a:r>
            <a:endParaRPr lang="en-US" sz="5700" b="1" dirty="0">
              <a:solidFill>
                <a:schemeClr val="accent1"/>
              </a:solidFill>
            </a:endParaRPr>
          </a:p>
          <a:p>
            <a:endParaRPr lang="en-US" sz="5700" dirty="0"/>
          </a:p>
        </p:txBody>
      </p:sp>
    </p:spTree>
    <p:extLst>
      <p:ext uri="{BB962C8B-B14F-4D97-AF65-F5344CB8AC3E}">
        <p14:creationId xmlns:p14="http://schemas.microsoft.com/office/powerpoint/2010/main" val="39000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igure_17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750"/>
            <a:ext cx="7605713" cy="65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9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  <a:cs typeface="Times New Roman" pitchFamily="18" charset="0"/>
              </a:rPr>
              <a:t>Step1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915400" cy="43891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Propionyl CoA </a:t>
            </a:r>
            <a:r>
              <a:rPr lang="en-US" sz="4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is </a:t>
            </a:r>
            <a:r>
              <a:rPr lang="en-US" sz="4000" b="1" dirty="0" smtClean="0">
                <a:latin typeface="+mj-lt"/>
                <a:cs typeface="Times New Roman" pitchFamily="18" charset="0"/>
              </a:rPr>
              <a:t>Carboxylated</a:t>
            </a:r>
            <a:r>
              <a:rPr lang="en-US" sz="4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to yield </a:t>
            </a:r>
            <a:endParaRPr lang="en-US" sz="40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D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Methylmalonyl CoA. </a:t>
            </a:r>
            <a:endParaRPr lang="en-US" sz="4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Enzyme: </a:t>
            </a:r>
            <a:r>
              <a:rPr lang="en-US" sz="4000" b="1" dirty="0" smtClean="0">
                <a:latin typeface="+mj-lt"/>
                <a:cs typeface="Times New Roman" pitchFamily="18" charset="0"/>
              </a:rPr>
              <a:t>Propionyl CoA Carboxylase</a:t>
            </a:r>
          </a:p>
          <a:p>
            <a:r>
              <a:rPr lang="en-US" sz="4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Coenzyme: </a:t>
            </a:r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Cyto Biotin</a:t>
            </a:r>
          </a:p>
          <a:p>
            <a:r>
              <a:rPr lang="en-US" sz="4000" dirty="0" smtClean="0">
                <a:solidFill>
                  <a:srgbClr val="000000"/>
                </a:solidFill>
                <a:cs typeface="Times New Roman" pitchFamily="18" charset="0"/>
              </a:rPr>
              <a:t>An </a:t>
            </a:r>
            <a:r>
              <a:rPr lang="en-US" sz="4000" b="1" dirty="0">
                <a:cs typeface="Times New Roman" pitchFamily="18" charset="0"/>
              </a:rPr>
              <a:t>ATP is required</a:t>
            </a:r>
            <a:endParaRPr lang="en-US" sz="4000" b="1" dirty="0" smtClean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078788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7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  <a:cs typeface="Times New Roman" pitchFamily="18" charset="0"/>
              </a:rPr>
              <a:t>Step2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935480"/>
            <a:ext cx="9753600" cy="4389120"/>
          </a:xfrm>
        </p:spPr>
        <p:txBody>
          <a:bodyPr>
            <a:normAutofit lnSpcReduction="10000"/>
          </a:bodyPr>
          <a:lstStyle/>
          <a:p>
            <a:r>
              <a:rPr lang="en-US" sz="5400" b="1" dirty="0" smtClean="0">
                <a:cs typeface="Times New Roman" pitchFamily="18" charset="0"/>
              </a:rPr>
              <a:t>The </a:t>
            </a:r>
            <a:r>
              <a:rPr lang="en-US" sz="5400" b="1" dirty="0" smtClean="0">
                <a:solidFill>
                  <a:srgbClr val="C00000"/>
                </a:solidFill>
                <a:cs typeface="Times New Roman" pitchFamily="18" charset="0"/>
              </a:rPr>
              <a:t>D Methylmalonyl CoA </a:t>
            </a:r>
          </a:p>
          <a:p>
            <a:pPr marL="0" indent="0">
              <a:buNone/>
            </a:pPr>
            <a:r>
              <a:rPr lang="en-US" sz="5400" b="1" dirty="0">
                <a:cs typeface="Times New Roman" pitchFamily="18" charset="0"/>
              </a:rPr>
              <a:t> </a:t>
            </a:r>
            <a:r>
              <a:rPr lang="en-US" sz="5400" b="1" dirty="0" smtClean="0">
                <a:cs typeface="Times New Roman" pitchFamily="18" charset="0"/>
              </a:rPr>
              <a:t> is racemized to the   </a:t>
            </a:r>
          </a:p>
          <a:p>
            <a:pPr marL="0" indent="0">
              <a:buNone/>
            </a:pPr>
            <a:r>
              <a:rPr lang="en-US" sz="5400" b="1" dirty="0" smtClean="0">
                <a:cs typeface="Times New Roman" pitchFamily="18" charset="0"/>
              </a:rPr>
              <a:t>  </a:t>
            </a:r>
            <a:r>
              <a:rPr lang="en-US" sz="5400" b="1" dirty="0" smtClean="0">
                <a:solidFill>
                  <a:srgbClr val="0070C0"/>
                </a:solidFill>
                <a:cs typeface="Times New Roman" pitchFamily="18" charset="0"/>
              </a:rPr>
              <a:t>L Methylmalonyl CoA</a:t>
            </a:r>
            <a:r>
              <a:rPr lang="en-US" sz="5400" b="1" dirty="0" smtClean="0">
                <a:cs typeface="Times New Roman" pitchFamily="18" charset="0"/>
              </a:rPr>
              <a:t>. </a:t>
            </a:r>
          </a:p>
          <a:p>
            <a:r>
              <a:rPr lang="en-US" sz="5400" b="1" dirty="0" smtClean="0">
                <a:cs typeface="Times New Roman" pitchFamily="18" charset="0"/>
              </a:rPr>
              <a:t>Enzyme: Methylmalonyl-CoA Racemase/ Epimerase</a:t>
            </a:r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738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7138" name="Picture 2" descr="http://library.med.utah.edu/NetBiochem/mml/fa_memacoa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0"/>
            <a:ext cx="65532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68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  <a:latin typeface="Comic Sans MS" pitchFamily="66" charset="0"/>
              </a:rPr>
              <a:t>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800600"/>
          </a:xfrm>
        </p:spPr>
        <p:txBody>
          <a:bodyPr>
            <a:normAutofit lnSpcReduction="10000"/>
          </a:bodyPr>
          <a:lstStyle/>
          <a:p>
            <a:r>
              <a:rPr lang="en-US" sz="4400" b="1" dirty="0" smtClean="0">
                <a:cs typeface="Times New Roman" pitchFamily="18" charset="0"/>
              </a:rPr>
              <a:t>L Methylmalonyl CoA is  converted into Succinyl CoA by an intramolecular rearrangement</a:t>
            </a:r>
          </a:p>
          <a:p>
            <a:r>
              <a:rPr lang="en-US" sz="4400" b="1" dirty="0" smtClean="0">
                <a:cs typeface="Times New Roman" pitchFamily="18" charset="0"/>
              </a:rPr>
              <a:t>Enzyme: Methylmalonyl CoA Mutase</a:t>
            </a:r>
          </a:p>
          <a:p>
            <a:r>
              <a:rPr lang="en-US" sz="4400" b="1" dirty="0" smtClean="0">
                <a:cs typeface="Times New Roman" pitchFamily="18" charset="0"/>
              </a:rPr>
              <a:t>Coenzyme of Vitamin B12 :</a:t>
            </a:r>
            <a:r>
              <a:rPr lang="en-US" sz="4400" b="1" dirty="0" smtClean="0">
                <a:solidFill>
                  <a:srgbClr val="C00000"/>
                </a:solidFill>
                <a:cs typeface="Times New Roman" pitchFamily="18" charset="0"/>
              </a:rPr>
              <a:t>Deoxy </a:t>
            </a:r>
            <a:r>
              <a:rPr lang="en-US" sz="4400" b="1" dirty="0" err="1" smtClean="0">
                <a:solidFill>
                  <a:srgbClr val="C00000"/>
                </a:solidFill>
                <a:cs typeface="Times New Roman" pitchFamily="18" charset="0"/>
              </a:rPr>
              <a:t>Adenosyl</a:t>
            </a:r>
            <a:r>
              <a:rPr lang="en-US" sz="44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cs typeface="Times New Roman" pitchFamily="18" charset="0"/>
              </a:rPr>
              <a:t>Cobalamin</a:t>
            </a:r>
            <a:endParaRPr lang="en-US" sz="4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58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535987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Fates Of Succinyl </a:t>
            </a:r>
            <a:r>
              <a:rPr lang="en-US" b="1" dirty="0"/>
              <a:t>CoA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5257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Succinyl CoA</a:t>
            </a:r>
          </a:p>
          <a:p>
            <a:r>
              <a:rPr lang="en-US" sz="3600" b="1" dirty="0" smtClean="0"/>
              <a:t>Enters TCA  cycle </a:t>
            </a:r>
            <a:r>
              <a:rPr lang="en-US" sz="3600" dirty="0" smtClean="0"/>
              <a:t>and get metabolized</a:t>
            </a:r>
          </a:p>
          <a:p>
            <a:r>
              <a:rPr lang="en-US" sz="3600" dirty="0" smtClean="0"/>
              <a:t>Serve as </a:t>
            </a:r>
            <a:r>
              <a:rPr lang="en-US" sz="3600" b="1" dirty="0" smtClean="0">
                <a:solidFill>
                  <a:srgbClr val="C00000"/>
                </a:solidFill>
              </a:rPr>
              <a:t>Glucogenic precursor </a:t>
            </a:r>
            <a:r>
              <a:rPr lang="en-US" sz="3600" dirty="0" smtClean="0"/>
              <a:t>for Glucose biosynthesis in emergency condition</a:t>
            </a:r>
          </a:p>
          <a:p>
            <a:r>
              <a:rPr lang="en-US" sz="3600" dirty="0" smtClean="0"/>
              <a:t>Used as a </a:t>
            </a:r>
            <a:r>
              <a:rPr lang="en-US" sz="3600" b="1" dirty="0" smtClean="0">
                <a:solidFill>
                  <a:srgbClr val="FF0000"/>
                </a:solidFill>
              </a:rPr>
              <a:t>precursor for Heme biosynthesis</a:t>
            </a:r>
          </a:p>
          <a:p>
            <a:r>
              <a:rPr lang="en-US" sz="3600" dirty="0" smtClean="0"/>
              <a:t>Involves in </a:t>
            </a:r>
            <a:r>
              <a:rPr lang="en-US" sz="3600" b="1" dirty="0" smtClean="0">
                <a:solidFill>
                  <a:srgbClr val="C00000"/>
                </a:solidFill>
              </a:rPr>
              <a:t>Thiophorase reaction  </a:t>
            </a:r>
            <a:r>
              <a:rPr lang="en-US" sz="3600" dirty="0" smtClean="0"/>
              <a:t>of </a:t>
            </a:r>
            <a:r>
              <a:rPr lang="en-US" sz="3600" b="1" dirty="0" smtClean="0"/>
              <a:t>Ketolysis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:\Garrett\ch24\GA24_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 b="60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981200" y="12032"/>
          <a:ext cx="51816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1" name="Image" r:id="rId3" imgW="4040946" imgH="8399576" progId="">
                  <p:embed/>
                </p:oleObj>
              </mc:Choice>
              <mc:Fallback>
                <p:oleObj name="Image" r:id="rId3" imgW="4040946" imgH="83995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032"/>
                        <a:ext cx="51816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6"/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-228600"/>
            <a:ext cx="8466137" cy="1600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3600" b="1" dirty="0" smtClean="0">
                <a:solidFill>
                  <a:schemeClr val="accent2"/>
                </a:solidFill>
                <a:cs typeface="Times New Roman" pitchFamily="18" charset="0"/>
              </a:rPr>
              <a:t>Oxidation of Odd-chain Fatty Acids</a:t>
            </a:r>
            <a:r>
              <a:rPr lang="en-US" sz="3200" b="1" dirty="0" smtClean="0">
                <a:solidFill>
                  <a:schemeClr val="accent2"/>
                </a:solidFill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Conversion of Propionyl-CoA to Succinyl-CoA</a:t>
            </a:r>
          </a:p>
        </p:txBody>
      </p:sp>
      <p:sp>
        <p:nvSpPr>
          <p:cNvPr id="35843" name="Rectangle 38"/>
          <p:cNvSpPr>
            <a:spLocks noChangeArrowheads="1"/>
          </p:cNvSpPr>
          <p:nvPr/>
        </p:nvSpPr>
        <p:spPr bwMode="auto">
          <a:xfrm>
            <a:off x="846667" y="1676400"/>
            <a:ext cx="77681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endParaRPr lang="en-US" sz="32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5" name="Picture 42" descr="LSM- L-16-2ND - METABOLISM CHPT 11-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7" y="1447800"/>
            <a:ext cx="776816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12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Defects In Propionyl CoA Metabolism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105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Deficiency of </a:t>
            </a:r>
            <a:r>
              <a:rPr lang="en-US" sz="4400" b="1" dirty="0" smtClean="0"/>
              <a:t>Enzyme</a:t>
            </a:r>
            <a:r>
              <a:rPr lang="en-US" sz="4400" dirty="0" smtClean="0"/>
              <a:t> </a:t>
            </a:r>
            <a:r>
              <a:rPr lang="en-US" sz="4400" b="1" dirty="0" smtClean="0"/>
              <a:t>Propionyl-CoA Carboxylase </a:t>
            </a:r>
            <a:r>
              <a:rPr lang="en-US" sz="4400" dirty="0" smtClean="0"/>
              <a:t>will block the metabolism of Propionyl-CoA.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Accumulates Propionyl-CoA  in blood leading to </a:t>
            </a:r>
            <a:r>
              <a:rPr lang="en-US" sz="4400" b="1" dirty="0" smtClean="0">
                <a:solidFill>
                  <a:srgbClr val="C00000"/>
                </a:solidFill>
              </a:rPr>
              <a:t>Propionicacidemia.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15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Deficiency </a:t>
            </a:r>
            <a:r>
              <a:rPr lang="en-US" sz="4400" dirty="0" smtClean="0"/>
              <a:t>of </a:t>
            </a:r>
            <a:r>
              <a:rPr lang="en-US" sz="4400" b="1" dirty="0" smtClean="0"/>
              <a:t>Vitamin B Complex members</a:t>
            </a:r>
            <a:r>
              <a:rPr lang="en-US" sz="4400" dirty="0" smtClean="0"/>
              <a:t> affects </a:t>
            </a:r>
            <a:r>
              <a:rPr lang="en-US" sz="4400" dirty="0"/>
              <a:t>P</a:t>
            </a:r>
            <a:r>
              <a:rPr lang="en-US" sz="4400" dirty="0" smtClean="0"/>
              <a:t>ropionyl CoA metabolism to Succinyl –CoA.</a:t>
            </a:r>
          </a:p>
          <a:p>
            <a:r>
              <a:rPr lang="en-US" sz="4400" b="1" dirty="0" smtClean="0"/>
              <a:t>Vitamin B12 </a:t>
            </a:r>
            <a:r>
              <a:rPr lang="en-US" sz="4400" dirty="0" smtClean="0"/>
              <a:t>deficiency </a:t>
            </a:r>
            <a:r>
              <a:rPr lang="en-US" sz="4400" b="1" dirty="0" smtClean="0"/>
              <a:t>blocks</a:t>
            </a:r>
            <a:r>
              <a:rPr lang="en-US" sz="4400" dirty="0" smtClean="0"/>
              <a:t> the </a:t>
            </a:r>
            <a:r>
              <a:rPr lang="en-US" sz="4400" b="1" dirty="0" smtClean="0">
                <a:solidFill>
                  <a:srgbClr val="C00000"/>
                </a:solidFill>
              </a:rPr>
              <a:t>Mutase reaction</a:t>
            </a:r>
          </a:p>
          <a:p>
            <a:r>
              <a:rPr lang="en-US" sz="4400" b="1" dirty="0" smtClean="0"/>
              <a:t>Accumulates L-Methyl Malonyl-CoA </a:t>
            </a:r>
            <a:r>
              <a:rPr lang="en-US" sz="4400" dirty="0" smtClean="0"/>
              <a:t>leading to </a:t>
            </a:r>
            <a:r>
              <a:rPr lang="en-US" sz="4400" b="1" dirty="0" smtClean="0">
                <a:solidFill>
                  <a:srgbClr val="C00000"/>
                </a:solidFill>
              </a:rPr>
              <a:t>Methyl Malonylaciduria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082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Alpha Oxidation Of Fatty Acid</a:t>
            </a:r>
            <a:r>
              <a:rPr lang="en-US" sz="4800" b="1" dirty="0">
                <a:solidFill>
                  <a:srgbClr val="C00000"/>
                </a:solidFill>
              </a:rPr>
              <a:t/>
            </a:r>
            <a:br>
              <a:rPr lang="en-US" sz="4800" b="1" dirty="0">
                <a:solidFill>
                  <a:srgbClr val="C00000"/>
                </a:solidFill>
              </a:rPr>
            </a:br>
            <a:r>
              <a:rPr lang="en-US" sz="4800" b="1" dirty="0" smtClean="0"/>
              <a:t>OR</a:t>
            </a:r>
            <a:br>
              <a:rPr lang="en-US" sz="4800" b="1" dirty="0" smtClean="0"/>
            </a:br>
            <a:r>
              <a:rPr lang="en-US" sz="4800" b="1" dirty="0" smtClean="0"/>
              <a:t>Oxidation </a:t>
            </a:r>
            <a:r>
              <a:rPr lang="en-US" sz="4800" b="1" dirty="0"/>
              <a:t>Of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Branched-Chain </a:t>
            </a:r>
            <a:r>
              <a:rPr lang="en-US" sz="4800" b="1" dirty="0"/>
              <a:t>Fatty </a:t>
            </a:r>
            <a:r>
              <a:rPr lang="en-US" sz="4800" b="1" dirty="0" smtClean="0"/>
              <a:t>Acid</a:t>
            </a:r>
            <a:br>
              <a:rPr lang="en-US" sz="4800" b="1" dirty="0" smtClean="0"/>
            </a:br>
            <a:r>
              <a:rPr lang="en-US" sz="4800" b="1" dirty="0" smtClean="0"/>
              <a:t>OR</a:t>
            </a: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>
                <a:solidFill>
                  <a:srgbClr val="0070C0"/>
                </a:solidFill>
              </a:rPr>
              <a:t>Phytanic Acid </a:t>
            </a:r>
            <a:r>
              <a:rPr lang="en-US" sz="4800" b="1" dirty="0" smtClean="0">
                <a:solidFill>
                  <a:srgbClr val="0070C0"/>
                </a:solidFill>
              </a:rPr>
              <a:t>Oxidation</a:t>
            </a:r>
            <a:br>
              <a:rPr lang="en-US" sz="4800" b="1" dirty="0" smtClean="0">
                <a:solidFill>
                  <a:srgbClr val="0070C0"/>
                </a:solidFill>
              </a:rPr>
            </a:br>
            <a:r>
              <a:rPr lang="en-US" sz="4800" b="1" dirty="0"/>
              <a:t>3,7,11,15-tetramethyl </a:t>
            </a:r>
            <a:r>
              <a:rPr lang="en-US" sz="4800" b="1" dirty="0"/>
              <a:t>H</a:t>
            </a:r>
            <a:r>
              <a:rPr lang="en-US" sz="4800" b="1" dirty="0" smtClean="0"/>
              <a:t>exadecanoic </a:t>
            </a:r>
            <a:r>
              <a:rPr lang="en-US" sz="4800" b="1" dirty="0"/>
              <a:t>acid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91" y="762000"/>
            <a:ext cx="8991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sz="6000" dirty="0"/>
              <a:t>S</a:t>
            </a:r>
            <a:r>
              <a:rPr lang="en-US" sz="6000" dirty="0" smtClean="0"/>
              <a:t>ource </a:t>
            </a:r>
            <a:r>
              <a:rPr lang="en-US" sz="6000" dirty="0"/>
              <a:t>of </a:t>
            </a:r>
            <a:r>
              <a:rPr lang="en-US" sz="6000" b="1" dirty="0"/>
              <a:t>Phytanic acid in </a:t>
            </a:r>
            <a:r>
              <a:rPr lang="en-US" sz="6000" b="1" dirty="0" smtClean="0"/>
              <a:t>human body </a:t>
            </a:r>
            <a:r>
              <a:rPr lang="en-US" sz="6000" dirty="0"/>
              <a:t>is through ingestion of </a:t>
            </a:r>
            <a:r>
              <a:rPr lang="en-US" sz="6000" b="1" dirty="0" smtClean="0">
                <a:solidFill>
                  <a:srgbClr val="FF0000"/>
                </a:solidFill>
              </a:rPr>
              <a:t>animal</a:t>
            </a:r>
            <a:r>
              <a:rPr lang="en-US" sz="6000" dirty="0" smtClean="0"/>
              <a:t> </a:t>
            </a:r>
            <a:r>
              <a:rPr lang="en-US" sz="6000" b="1" dirty="0" smtClean="0">
                <a:solidFill>
                  <a:srgbClr val="C00000"/>
                </a:solidFill>
              </a:rPr>
              <a:t>Foods.</a:t>
            </a:r>
            <a:endParaRPr lang="en-US" sz="6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6000" b="1" dirty="0" smtClean="0">
              <a:cs typeface="Times New Roman" charset="0"/>
            </a:endParaRPr>
          </a:p>
          <a:p>
            <a:r>
              <a:rPr lang="en-US" sz="6000" b="1" dirty="0" smtClean="0">
                <a:cs typeface="Times New Roman" charset="0"/>
              </a:rPr>
              <a:t>Phytanic acid </a:t>
            </a:r>
            <a:r>
              <a:rPr lang="en-US" sz="6000" dirty="0" smtClean="0">
                <a:cs typeface="Times New Roman" charset="0"/>
              </a:rPr>
              <a:t>is a </a:t>
            </a:r>
            <a:r>
              <a:rPr lang="en-US" sz="6000" b="1" dirty="0">
                <a:solidFill>
                  <a:srgbClr val="0070C0"/>
                </a:solidFill>
                <a:cs typeface="Times New Roman" charset="0"/>
              </a:rPr>
              <a:t>breakdown product of </a:t>
            </a:r>
            <a:r>
              <a:rPr lang="en-US" sz="6000" b="1" dirty="0" smtClean="0">
                <a:solidFill>
                  <a:srgbClr val="0070C0"/>
                </a:solidFill>
                <a:cs typeface="Times New Roman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cs typeface="Times New Roman" charset="0"/>
              </a:rPr>
              <a:t>Phytol </a:t>
            </a:r>
            <a:r>
              <a:rPr lang="en-US" sz="6000" b="1" dirty="0" smtClean="0">
                <a:solidFill>
                  <a:srgbClr val="0070C0"/>
                </a:solidFill>
                <a:cs typeface="Times New Roman" charset="0"/>
              </a:rPr>
              <a:t>component of plant chlorophyll</a:t>
            </a:r>
            <a:r>
              <a:rPr lang="en-US" sz="6000" dirty="0" smtClean="0">
                <a:cs typeface="Times New Roman" charset="0"/>
              </a:rPr>
              <a:t>.</a:t>
            </a:r>
          </a:p>
          <a:p>
            <a:pPr marL="0" indent="0">
              <a:buNone/>
            </a:pP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881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4600"/>
            <a:ext cx="9144000" cy="16002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Why Phytanic Acid </a:t>
            </a:r>
            <a:br>
              <a:rPr lang="en-US" sz="5400" b="1" dirty="0" smtClean="0"/>
            </a:br>
            <a:r>
              <a:rPr lang="en-US" sz="5400" b="1" dirty="0" smtClean="0"/>
              <a:t>Does Not Initiate With </a:t>
            </a:r>
            <a:br>
              <a:rPr lang="en-US" sz="5400" b="1" dirty="0" smtClean="0"/>
            </a:br>
            <a:r>
              <a:rPr lang="en-US" sz="5400" b="1" dirty="0" smtClean="0"/>
              <a:t>Beta Oxidation Process?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0587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22228" cy="5638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Phytanic acid is a 16 Carbon Branched chain Fatty Acid. </a:t>
            </a:r>
          </a:p>
          <a:p>
            <a:r>
              <a:rPr lang="en-US" sz="4400" dirty="0"/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Has Four Methyl branches at odd-number carbons</a:t>
            </a:r>
            <a:r>
              <a:rPr lang="en-US" sz="4400" dirty="0"/>
              <a:t> </a:t>
            </a:r>
            <a:r>
              <a:rPr lang="en-US" sz="4400" b="1" dirty="0" smtClean="0"/>
              <a:t>3,7,11 and 15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Which is not </a:t>
            </a:r>
            <a:r>
              <a:rPr lang="en-US" sz="4400" b="1" dirty="0" smtClean="0"/>
              <a:t>good substrates for </a:t>
            </a:r>
            <a:r>
              <a:rPr lang="en-US" sz="4400" b="1" dirty="0" smtClean="0">
                <a:sym typeface="Symbol" pitchFamily="18" charset="2"/>
              </a:rPr>
              <a:t></a:t>
            </a:r>
            <a:r>
              <a:rPr lang="en-US" sz="4400" b="1" dirty="0" smtClean="0"/>
              <a:t>-oxidation</a:t>
            </a:r>
            <a:r>
              <a:rPr lang="en-US" sz="4400" dirty="0" smtClean="0"/>
              <a:t>.</a:t>
            </a:r>
          </a:p>
          <a:p>
            <a:endParaRPr lang="en-US" dirty="0"/>
          </a:p>
        </p:txBody>
      </p:sp>
      <p:pic>
        <p:nvPicPr>
          <p:cNvPr id="6219778" name="Picture 2" descr="http://dmd.aspetjournals.org/content/dmd/30/5/531/F1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43400"/>
            <a:ext cx="9122229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9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458200" cy="5791200"/>
          </a:xfrm>
        </p:spPr>
        <p:txBody>
          <a:bodyPr>
            <a:noAutofit/>
          </a:bodyPr>
          <a:lstStyle/>
          <a:p>
            <a:r>
              <a:rPr lang="en-US" sz="4800" dirty="0"/>
              <a:t>B</a:t>
            </a:r>
            <a:r>
              <a:rPr lang="en-US" sz="4800" dirty="0" smtClean="0"/>
              <a:t>ranched </a:t>
            </a:r>
            <a:r>
              <a:rPr lang="en-US" sz="4800" dirty="0" smtClean="0"/>
              <a:t>chain Phytanic acid </a:t>
            </a:r>
            <a:r>
              <a:rPr lang="en-US" sz="4800" b="1" dirty="0" smtClean="0"/>
              <a:t>contains Methyl (CH3) </a:t>
            </a:r>
            <a:r>
              <a:rPr lang="en-US" sz="4800" dirty="0" smtClean="0"/>
              <a:t>group </a:t>
            </a:r>
            <a:r>
              <a:rPr lang="en-US" sz="4800" b="1" dirty="0" smtClean="0">
                <a:solidFill>
                  <a:srgbClr val="C00000"/>
                </a:solidFill>
              </a:rPr>
              <a:t>at </a:t>
            </a:r>
            <a:r>
              <a:rPr lang="el-GR" sz="4800" b="1" dirty="0" smtClean="0">
                <a:solidFill>
                  <a:srgbClr val="C00000"/>
                </a:solidFill>
              </a:rPr>
              <a:t>β</a:t>
            </a:r>
            <a:r>
              <a:rPr lang="en-US" sz="4800" b="1" dirty="0" smtClean="0">
                <a:solidFill>
                  <a:srgbClr val="C00000"/>
                </a:solidFill>
              </a:rPr>
              <a:t> Carbon atom.</a:t>
            </a:r>
          </a:p>
          <a:p>
            <a:pPr marL="0" indent="0">
              <a:buNone/>
            </a:pPr>
            <a:endParaRPr lang="en-US" sz="4800" b="1" dirty="0" smtClean="0">
              <a:solidFill>
                <a:srgbClr val="C00000"/>
              </a:solidFill>
            </a:endParaRPr>
          </a:p>
          <a:p>
            <a:r>
              <a:rPr lang="en-US" sz="4800" dirty="0" smtClean="0"/>
              <a:t>Hence it </a:t>
            </a:r>
            <a:r>
              <a:rPr lang="en-US" sz="4800" b="1" dirty="0" smtClean="0"/>
              <a:t>cannot get oxidized initially via </a:t>
            </a:r>
            <a:r>
              <a:rPr lang="el-GR" sz="4800" b="1" dirty="0" smtClean="0"/>
              <a:t>β</a:t>
            </a:r>
            <a:r>
              <a:rPr lang="en-US" sz="4800" b="1" dirty="0" smtClean="0"/>
              <a:t> oxidation</a:t>
            </a:r>
            <a:r>
              <a:rPr lang="en-US" sz="4800" dirty="0" smtClean="0"/>
              <a:t> pathway </a:t>
            </a:r>
          </a:p>
        </p:txBody>
      </p:sp>
    </p:spTree>
    <p:extLst>
      <p:ext uri="{BB962C8B-B14F-4D97-AF65-F5344CB8AC3E}">
        <p14:creationId xmlns:p14="http://schemas.microsoft.com/office/powerpoint/2010/main" val="23662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Stages And Reaction Steps </a:t>
            </a:r>
            <a:br>
              <a:rPr lang="en-US" b="1" dirty="0" smtClean="0"/>
            </a:br>
            <a:r>
              <a:rPr lang="en-US" b="1" dirty="0" smtClean="0"/>
              <a:t>Of Beta Oxidation Of Fatty Acids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626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438912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4400" b="1" dirty="0">
                <a:solidFill>
                  <a:srgbClr val="C00000"/>
                </a:solidFill>
              </a:rPr>
              <a:t>Acyl-CoA </a:t>
            </a:r>
            <a:r>
              <a:rPr lang="en-US" sz="4400" b="1" dirty="0" smtClean="0">
                <a:solidFill>
                  <a:srgbClr val="C00000"/>
                </a:solidFill>
              </a:rPr>
              <a:t>Synthetase/</a:t>
            </a:r>
          </a:p>
          <a:p>
            <a:pPr algn="ctr">
              <a:buFontTx/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Fatty </a:t>
            </a:r>
            <a:r>
              <a:rPr lang="en-US" sz="4400" b="1" dirty="0">
                <a:solidFill>
                  <a:srgbClr val="C00000"/>
                </a:solidFill>
              </a:rPr>
              <a:t>Acid Thiokinase</a:t>
            </a:r>
          </a:p>
          <a:p>
            <a:pPr algn="ctr">
              <a:buFontTx/>
              <a:buNone/>
            </a:pPr>
            <a:r>
              <a:rPr lang="en-US" sz="4400" b="1" dirty="0">
                <a:solidFill>
                  <a:srgbClr val="C00000"/>
                </a:solidFill>
              </a:rPr>
              <a:t> condenses Fatty acids with CoA, </a:t>
            </a:r>
            <a:r>
              <a:rPr lang="en-US" sz="4400" dirty="0"/>
              <a:t>with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dirty="0"/>
              <a:t>simultaneous hydrolysis of ATP to AMP and PP</a:t>
            </a:r>
            <a:r>
              <a:rPr lang="en-US" sz="4400" baseline="-25000" dirty="0"/>
              <a:t>i </a:t>
            </a:r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259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105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In </a:t>
            </a:r>
            <a:r>
              <a:rPr lang="el-GR" sz="4800" dirty="0" smtClean="0"/>
              <a:t>α</a:t>
            </a:r>
            <a:r>
              <a:rPr lang="en-US" sz="4800" dirty="0" smtClean="0"/>
              <a:t> Oxidation of Phytanic acid </a:t>
            </a:r>
            <a:r>
              <a:rPr lang="en-US" sz="4800" b="1" dirty="0" smtClean="0"/>
              <a:t>Alpha </a:t>
            </a:r>
            <a:r>
              <a:rPr lang="en-US" sz="4800" b="1" dirty="0" smtClean="0"/>
              <a:t>Carbon atom is oxidized </a:t>
            </a:r>
          </a:p>
          <a:p>
            <a:pPr marL="0" indent="0">
              <a:buNone/>
            </a:pPr>
            <a:endParaRPr lang="en-US" sz="4800" b="1" dirty="0" smtClean="0"/>
          </a:p>
          <a:p>
            <a:r>
              <a:rPr lang="en-US" sz="4800" dirty="0" smtClean="0"/>
              <a:t>With the release of one Carbon unit </a:t>
            </a:r>
            <a:r>
              <a:rPr lang="en-US" sz="4800" b="1" dirty="0" smtClean="0"/>
              <a:t>CO2 </a:t>
            </a:r>
            <a:r>
              <a:rPr lang="en-US" sz="4800" b="1" dirty="0" smtClean="0"/>
              <a:t>at one time.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47054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763000" cy="6096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Thus initially </a:t>
            </a:r>
            <a:r>
              <a:rPr lang="en-US" sz="6000" dirty="0"/>
              <a:t>Phytanic acid </a:t>
            </a:r>
            <a:r>
              <a:rPr lang="en-US" sz="6000" b="1" dirty="0">
                <a:solidFill>
                  <a:srgbClr val="C00000"/>
                </a:solidFill>
              </a:rPr>
              <a:t>follows </a:t>
            </a:r>
            <a:r>
              <a:rPr lang="el-GR" sz="6000" b="1" dirty="0">
                <a:solidFill>
                  <a:srgbClr val="C00000"/>
                </a:solidFill>
              </a:rPr>
              <a:t>α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smtClean="0">
                <a:solidFill>
                  <a:srgbClr val="C00000"/>
                </a:solidFill>
              </a:rPr>
              <a:t>Oxidation</a:t>
            </a:r>
          </a:p>
          <a:p>
            <a:r>
              <a:rPr lang="en-US" sz="6000" b="1" dirty="0" smtClean="0"/>
              <a:t>Modify Phytanic acid to Pristanic acid  </a:t>
            </a:r>
            <a:r>
              <a:rPr lang="en-US" sz="6000" dirty="0" smtClean="0"/>
              <a:t>and</a:t>
            </a:r>
          </a:p>
          <a:p>
            <a:r>
              <a:rPr lang="en-US" sz="6000" b="1" dirty="0" smtClean="0">
                <a:solidFill>
                  <a:srgbClr val="C00000"/>
                </a:solidFill>
              </a:rPr>
              <a:t>Further present it for </a:t>
            </a:r>
            <a:r>
              <a:rPr lang="en-US" sz="6000" b="1" dirty="0">
                <a:solidFill>
                  <a:srgbClr val="C00000"/>
                </a:solidFill>
              </a:rPr>
              <a:t>Beta Oxidation process.</a:t>
            </a:r>
          </a:p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681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Occurrence Of Alpha Oxidation Of Phytanic Acid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0314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Predominantly Alpha Oxidation </a:t>
            </a:r>
            <a:br>
              <a:rPr lang="en-US" sz="4800" b="1" dirty="0" smtClean="0"/>
            </a:br>
            <a:r>
              <a:rPr lang="en-US" sz="4800" b="1" dirty="0" smtClean="0"/>
              <a:t>Of Phytanic Acid </a:t>
            </a:r>
            <a:br>
              <a:rPr lang="en-US" sz="4800" b="1" dirty="0" smtClean="0"/>
            </a:br>
            <a:r>
              <a:rPr lang="en-US" sz="4800" b="1" dirty="0" smtClean="0"/>
              <a:t>Takes Place in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>
                <a:solidFill>
                  <a:srgbClr val="C00000"/>
                </a:solidFill>
              </a:rPr>
              <a:t>Endoplasmic Reticulum</a:t>
            </a:r>
            <a:br>
              <a:rPr lang="en-US" sz="4800" b="1" dirty="0" smtClean="0">
                <a:solidFill>
                  <a:srgbClr val="C00000"/>
                </a:solidFill>
              </a:rPr>
            </a:br>
            <a:r>
              <a:rPr lang="en-US" sz="4800" b="1" dirty="0" smtClean="0">
                <a:solidFill>
                  <a:srgbClr val="C00000"/>
                </a:solidFill>
              </a:rPr>
              <a:t> of Brain Cells</a:t>
            </a:r>
            <a:br>
              <a:rPr lang="en-US" sz="4800" b="1" dirty="0" smtClean="0">
                <a:solidFill>
                  <a:srgbClr val="C00000"/>
                </a:solidFill>
              </a:rPr>
            </a:br>
            <a:r>
              <a:rPr lang="en-US" sz="4800" b="1" dirty="0" smtClean="0">
                <a:solidFill>
                  <a:srgbClr val="C00000"/>
                </a:solidFill>
              </a:rPr>
              <a:t/>
            </a:r>
            <a:br>
              <a:rPr lang="en-US" sz="4800" b="1" dirty="0" smtClean="0">
                <a:solidFill>
                  <a:srgbClr val="C00000"/>
                </a:solidFill>
              </a:rPr>
            </a:br>
            <a:r>
              <a:rPr lang="en-US" sz="4800" b="1" dirty="0" smtClean="0">
                <a:solidFill>
                  <a:srgbClr val="0070C0"/>
                </a:solidFill>
              </a:rPr>
              <a:t>Also In Peroxisomes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3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Mechanism Of Alpha Oxidation Of Phytanic Acid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5429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05600"/>
          </a:xfrm>
        </p:spPr>
        <p:txBody>
          <a:bodyPr>
            <a:noAutofit/>
          </a:bodyPr>
          <a:lstStyle/>
          <a:p>
            <a:r>
              <a:rPr lang="en-IN" sz="5400" dirty="0"/>
              <a:t> </a:t>
            </a:r>
            <a:r>
              <a:rPr lang="en-IN" sz="5400" dirty="0" smtClean="0"/>
              <a:t>Phytanic acid </a:t>
            </a:r>
            <a:r>
              <a:rPr lang="en-IN" sz="5400" b="1" dirty="0" smtClean="0"/>
              <a:t>3,7,11,15-Tetramethyl </a:t>
            </a:r>
            <a:r>
              <a:rPr lang="en-IN" sz="5400" b="1" dirty="0"/>
              <a:t>H</a:t>
            </a:r>
            <a:r>
              <a:rPr lang="en-IN" sz="5400" b="1" dirty="0" smtClean="0"/>
              <a:t>exadecanoic acid</a:t>
            </a:r>
          </a:p>
          <a:p>
            <a:r>
              <a:rPr lang="en-US" sz="5400" dirty="0" smtClean="0"/>
              <a:t>Alpha oxidation </a:t>
            </a:r>
            <a:r>
              <a:rPr lang="en-US" sz="5400" b="1" dirty="0" smtClean="0"/>
              <a:t>removes </a:t>
            </a:r>
            <a:r>
              <a:rPr lang="en-US" sz="5400" b="1" dirty="0" smtClean="0"/>
              <a:t> </a:t>
            </a:r>
            <a:r>
              <a:rPr lang="en-US" sz="5400" b="1" dirty="0" smtClean="0"/>
              <a:t>Methyl groups </a:t>
            </a:r>
            <a:r>
              <a:rPr lang="en-US" sz="5400" dirty="0" smtClean="0"/>
              <a:t>at beta carbon.</a:t>
            </a:r>
          </a:p>
          <a:p>
            <a:r>
              <a:rPr lang="en-US" sz="5400" b="1" dirty="0" smtClean="0"/>
              <a:t>Later</a:t>
            </a:r>
            <a:r>
              <a:rPr lang="en-US" sz="5400" dirty="0" smtClean="0"/>
              <a:t> making </a:t>
            </a:r>
            <a:r>
              <a:rPr lang="en-US" sz="5400" dirty="0" smtClean="0"/>
              <a:t>Fatty </a:t>
            </a:r>
            <a:r>
              <a:rPr lang="en-US" sz="5400" dirty="0" smtClean="0"/>
              <a:t>acid ready for </a:t>
            </a:r>
            <a:r>
              <a:rPr lang="en-US" sz="5400" b="1" dirty="0" smtClean="0"/>
              <a:t>beta oxidation process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632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D:\Garrett\ch24\GA24_2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 b="60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4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0960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During </a:t>
            </a:r>
            <a:r>
              <a:rPr lang="el-GR" sz="4400" b="1" dirty="0" smtClean="0"/>
              <a:t>α</a:t>
            </a:r>
            <a:r>
              <a:rPr lang="en-US" sz="4400" b="1" dirty="0" smtClean="0"/>
              <a:t> Oxidation there occurs:</a:t>
            </a:r>
          </a:p>
          <a:p>
            <a:pPr marL="0" indent="0">
              <a:buNone/>
            </a:pPr>
            <a:endParaRPr lang="en-US" sz="4400" b="1" dirty="0" smtClean="0"/>
          </a:p>
          <a:p>
            <a:r>
              <a:rPr lang="en-US" sz="4400" dirty="0" smtClean="0"/>
              <a:t> </a:t>
            </a:r>
            <a:r>
              <a:rPr lang="en-US" sz="4400" b="1" dirty="0" smtClean="0"/>
              <a:t>Hydroxylation at </a:t>
            </a:r>
            <a:r>
              <a:rPr lang="el-GR" sz="4400" b="1" dirty="0" smtClean="0"/>
              <a:t>α</a:t>
            </a:r>
            <a:r>
              <a:rPr lang="en-US" sz="4400" b="1" dirty="0" smtClean="0"/>
              <a:t> Carbon </a:t>
            </a:r>
            <a:r>
              <a:rPr lang="en-US" sz="4400" dirty="0" smtClean="0"/>
              <a:t>in presence of Enzyme </a:t>
            </a:r>
            <a:r>
              <a:rPr lang="en-US" sz="4400" b="1" dirty="0" smtClean="0">
                <a:solidFill>
                  <a:srgbClr val="C00000"/>
                </a:solidFill>
              </a:rPr>
              <a:t>Hydroxylase or Monoxygenase .</a:t>
            </a:r>
          </a:p>
          <a:p>
            <a:pPr marL="0" indent="0">
              <a:buNone/>
            </a:pPr>
            <a:endParaRPr lang="en-US" sz="4400" b="1" dirty="0" smtClean="0">
              <a:solidFill>
                <a:srgbClr val="C00000"/>
              </a:solidFill>
            </a:endParaRPr>
          </a:p>
          <a:p>
            <a:r>
              <a:rPr lang="en-US" sz="4400" dirty="0" smtClean="0"/>
              <a:t>This reaction is </a:t>
            </a:r>
            <a:r>
              <a:rPr lang="en-US" sz="4400" b="1" dirty="0" smtClean="0">
                <a:solidFill>
                  <a:srgbClr val="C00000"/>
                </a:solidFill>
              </a:rPr>
              <a:t>Vitamin C dependent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smtClean="0"/>
              <a:t>forming </a:t>
            </a:r>
            <a:r>
              <a:rPr lang="el-GR" sz="4400" b="1" dirty="0"/>
              <a:t>α</a:t>
            </a:r>
            <a:r>
              <a:rPr lang="en-US" sz="4400" b="1" dirty="0"/>
              <a:t> </a:t>
            </a:r>
            <a:r>
              <a:rPr lang="en-US" sz="4400" b="1" dirty="0" smtClean="0"/>
              <a:t>Hydroxy Acyl-CoA.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90658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24600"/>
          </a:xfrm>
        </p:spPr>
        <p:txBody>
          <a:bodyPr>
            <a:noAutofit/>
          </a:bodyPr>
          <a:lstStyle/>
          <a:p>
            <a:r>
              <a:rPr lang="el-GR" sz="4800" dirty="0"/>
              <a:t>α</a:t>
            </a:r>
            <a:r>
              <a:rPr lang="en-US" sz="4800" dirty="0"/>
              <a:t> Hydroxy </a:t>
            </a:r>
            <a:r>
              <a:rPr lang="en-US" sz="4800" dirty="0" smtClean="0"/>
              <a:t>Acyl-CoA is then oxidized to </a:t>
            </a:r>
            <a:r>
              <a:rPr lang="el-GR" sz="4800" b="1" dirty="0"/>
              <a:t>α</a:t>
            </a:r>
            <a:r>
              <a:rPr lang="en-US" sz="4800" b="1" dirty="0"/>
              <a:t> </a:t>
            </a:r>
            <a:r>
              <a:rPr lang="en-US" sz="4800" b="1" dirty="0" smtClean="0"/>
              <a:t>Keto Acyl-CoA</a:t>
            </a:r>
            <a:r>
              <a:rPr lang="en-US" sz="4800" dirty="0" smtClean="0"/>
              <a:t>.</a:t>
            </a:r>
          </a:p>
          <a:p>
            <a:pPr marL="0" indent="0">
              <a:buNone/>
            </a:pPr>
            <a:endParaRPr lang="en-US" sz="4800" dirty="0" smtClean="0"/>
          </a:p>
          <a:p>
            <a:r>
              <a:rPr lang="en-US" sz="4800" b="1" dirty="0" smtClean="0">
                <a:solidFill>
                  <a:srgbClr val="C00000"/>
                </a:solidFill>
              </a:rPr>
              <a:t>Ketonic </a:t>
            </a:r>
            <a:r>
              <a:rPr lang="en-US" sz="4800" b="1" dirty="0" smtClean="0">
                <a:solidFill>
                  <a:srgbClr val="C00000"/>
                </a:solidFill>
              </a:rPr>
              <a:t>group at </a:t>
            </a:r>
            <a:r>
              <a:rPr lang="el-GR" sz="4800" b="1" dirty="0" smtClean="0">
                <a:solidFill>
                  <a:srgbClr val="C00000"/>
                </a:solidFill>
              </a:rPr>
              <a:t>α</a:t>
            </a:r>
            <a:r>
              <a:rPr lang="en-US" sz="4800" b="1" dirty="0" smtClean="0">
                <a:solidFill>
                  <a:srgbClr val="C00000"/>
                </a:solidFill>
              </a:rPr>
              <a:t> Carbon </a:t>
            </a:r>
            <a:r>
              <a:rPr lang="en-US" sz="4800" dirty="0" smtClean="0"/>
              <a:t>atom is decarboxylated</a:t>
            </a:r>
          </a:p>
          <a:p>
            <a:pPr marL="0" indent="0">
              <a:buNone/>
            </a:pPr>
            <a:endParaRPr lang="en-US" sz="4800" dirty="0" smtClean="0"/>
          </a:p>
          <a:p>
            <a:r>
              <a:rPr lang="en-US" sz="4800" b="1" dirty="0" smtClean="0"/>
              <a:t>Yielding CO2 molecule </a:t>
            </a:r>
            <a:r>
              <a:rPr lang="en-US" sz="4800" dirty="0" smtClean="0"/>
              <a:t>and a Fatty acid with one Carbon atom less.</a:t>
            </a:r>
          </a:p>
        </p:txBody>
      </p:sp>
    </p:spTree>
    <p:extLst>
      <p:ext uri="{BB962C8B-B14F-4D97-AF65-F5344CB8AC3E}">
        <p14:creationId xmlns:p14="http://schemas.microsoft.com/office/powerpoint/2010/main" val="19470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0198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Phytanic acid </a:t>
            </a:r>
            <a:r>
              <a:rPr lang="en-US" sz="4800" dirty="0" smtClean="0"/>
              <a:t>on alpha oxidation is </a:t>
            </a:r>
            <a:r>
              <a:rPr lang="en-US" sz="4800" b="1" dirty="0" smtClean="0">
                <a:solidFill>
                  <a:srgbClr val="C00000"/>
                </a:solidFill>
              </a:rPr>
              <a:t>converted to Pristanic acid</a:t>
            </a:r>
          </a:p>
          <a:p>
            <a:pPr marL="0" indent="0">
              <a:buNone/>
            </a:pPr>
            <a:endParaRPr lang="en-US" sz="4800" b="1" dirty="0" smtClean="0">
              <a:solidFill>
                <a:srgbClr val="C00000"/>
              </a:solidFill>
            </a:endParaRPr>
          </a:p>
          <a:p>
            <a:r>
              <a:rPr lang="en-US" sz="4800" dirty="0" smtClean="0"/>
              <a:t>Which is </a:t>
            </a:r>
            <a:r>
              <a:rPr lang="en-US" sz="4800" b="1" dirty="0" smtClean="0"/>
              <a:t>further metabolized via beta oxidation process </a:t>
            </a:r>
            <a:r>
              <a:rPr lang="en-US" sz="4800" dirty="0" smtClean="0"/>
              <a:t>to generate Propionyl-CoA.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746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610600" cy="4465320"/>
          </a:xfrm>
        </p:spPr>
        <p:txBody>
          <a:bodyPr>
            <a:normAutofit/>
          </a:bodyPr>
          <a:lstStyle/>
          <a:p>
            <a:r>
              <a:rPr lang="en-US" sz="6600" dirty="0"/>
              <a:t>A</a:t>
            </a:r>
            <a:r>
              <a:rPr lang="en-US" sz="6600" dirty="0" smtClean="0"/>
              <a:t>n </a:t>
            </a:r>
            <a:r>
              <a:rPr lang="en-US" sz="6600" b="1" dirty="0" smtClean="0"/>
              <a:t>Acyl-CoA is an </a:t>
            </a:r>
            <a:r>
              <a:rPr lang="en-US" sz="6600" b="1" dirty="0" smtClean="0">
                <a:solidFill>
                  <a:srgbClr val="FF0000"/>
                </a:solidFill>
              </a:rPr>
              <a:t>activated energetic compound </a:t>
            </a:r>
            <a:r>
              <a:rPr lang="en-US" sz="6600" b="1" dirty="0" smtClean="0"/>
              <a:t>having </a:t>
            </a:r>
            <a:r>
              <a:rPr lang="en-US" sz="6600" b="1" dirty="0" smtClean="0">
                <a:solidFill>
                  <a:srgbClr val="00B0F0"/>
                </a:solidFill>
              </a:rPr>
              <a:t>high energy </a:t>
            </a:r>
            <a:r>
              <a:rPr lang="en-US" sz="6600" b="1" dirty="0" smtClean="0">
                <a:solidFill>
                  <a:srgbClr val="00B0F0"/>
                </a:solidFill>
              </a:rPr>
              <a:t>bond in it.</a:t>
            </a:r>
            <a:endParaRPr lang="en-US" sz="6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Products of Phytanic Acid Oxidation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Alpha oxidation of Phytanic acid Generates</a:t>
            </a:r>
          </a:p>
          <a:p>
            <a:pPr lvl="1" algn="ctr"/>
            <a:r>
              <a:rPr lang="en-US" sz="5000" b="1" dirty="0" smtClean="0"/>
              <a:t>Acetyl-CoA</a:t>
            </a:r>
          </a:p>
          <a:p>
            <a:pPr lvl="1" algn="ctr"/>
            <a:r>
              <a:rPr lang="en-US" sz="5000" b="1" dirty="0" smtClean="0"/>
              <a:t>Propionyl-CoA</a:t>
            </a:r>
          </a:p>
          <a:p>
            <a:pPr lvl="1" algn="ctr"/>
            <a:r>
              <a:rPr lang="en-US" sz="5000" b="1" dirty="0" smtClean="0"/>
              <a:t>Isobutryl-CoA</a:t>
            </a:r>
          </a:p>
          <a:p>
            <a:pPr algn="ctr"/>
            <a:endParaRPr lang="en-US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20754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Disorders Associated </a:t>
            </a:r>
            <a:br>
              <a:rPr lang="en-US" sz="6000" b="1" dirty="0" smtClean="0"/>
            </a:br>
            <a:r>
              <a:rPr lang="en-US" sz="6000" b="1" dirty="0" smtClean="0"/>
              <a:t>With </a:t>
            </a:r>
            <a:br>
              <a:rPr lang="en-US" sz="6000" b="1" dirty="0" smtClean="0"/>
            </a:br>
            <a:r>
              <a:rPr lang="en-US" sz="6000" b="1" dirty="0" smtClean="0"/>
              <a:t>Defective </a:t>
            </a:r>
            <a:r>
              <a:rPr lang="el-GR" sz="6000" b="1" dirty="0" smtClean="0"/>
              <a:t>α</a:t>
            </a:r>
            <a:r>
              <a:rPr lang="en-US" sz="6000" b="1" dirty="0" smtClean="0"/>
              <a:t> Oxidation </a:t>
            </a:r>
            <a:br>
              <a:rPr lang="en-US" sz="6000" b="1" dirty="0" smtClean="0"/>
            </a:br>
            <a:r>
              <a:rPr lang="en-US" sz="6000" b="1" dirty="0" smtClean="0"/>
              <a:t>Of Phytanic Acid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90274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05200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Refsums Disease</a:t>
            </a:r>
            <a:br>
              <a:rPr lang="en-US" sz="8000" b="1" dirty="0" smtClean="0"/>
            </a:b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7474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1054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Refsums disease </a:t>
            </a:r>
            <a:r>
              <a:rPr lang="en-US" sz="6000" dirty="0" smtClean="0"/>
              <a:t>is a </a:t>
            </a:r>
            <a:r>
              <a:rPr lang="en-US" sz="6000" b="1" dirty="0" smtClean="0"/>
              <a:t>rare </a:t>
            </a:r>
            <a:r>
              <a:rPr lang="en-US" sz="6000" dirty="0" smtClean="0"/>
              <a:t>but </a:t>
            </a:r>
            <a:r>
              <a:rPr lang="en-US" sz="6000" b="1" dirty="0" smtClean="0">
                <a:solidFill>
                  <a:srgbClr val="C00000"/>
                </a:solidFill>
              </a:rPr>
              <a:t>severe neurological disorder.</a:t>
            </a:r>
          </a:p>
          <a:p>
            <a:r>
              <a:rPr lang="en-US" sz="6000" dirty="0" smtClean="0"/>
              <a:t>Caused due to </a:t>
            </a:r>
            <a:r>
              <a:rPr lang="en-US" sz="6000" b="1" dirty="0" smtClean="0"/>
              <a:t>defect in </a:t>
            </a:r>
            <a:r>
              <a:rPr lang="el-GR" sz="6000" b="1" dirty="0" smtClean="0"/>
              <a:t>α</a:t>
            </a:r>
            <a:r>
              <a:rPr lang="en-US" sz="6000" b="1" dirty="0" smtClean="0"/>
              <a:t> Oxidation </a:t>
            </a:r>
            <a:r>
              <a:rPr lang="en-US" sz="6000" dirty="0" smtClean="0"/>
              <a:t>of Phytanic acid</a:t>
            </a:r>
          </a:p>
        </p:txBody>
      </p:sp>
    </p:spTree>
    <p:extLst>
      <p:ext uri="{BB962C8B-B14F-4D97-AF65-F5344CB8AC3E}">
        <p14:creationId xmlns:p14="http://schemas.microsoft.com/office/powerpoint/2010/main" val="7131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Enzyme Defects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68880"/>
            <a:ext cx="8991600" cy="438912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D</a:t>
            </a:r>
            <a:r>
              <a:rPr lang="en-US" sz="4800" b="1" dirty="0" smtClean="0">
                <a:solidFill>
                  <a:srgbClr val="C00000"/>
                </a:solidFill>
              </a:rPr>
              <a:t>eficiency</a:t>
            </a:r>
            <a:r>
              <a:rPr lang="en-US" sz="4800" b="1" dirty="0" smtClean="0"/>
              <a:t> </a:t>
            </a:r>
            <a:r>
              <a:rPr lang="en-US" sz="4800" dirty="0"/>
              <a:t>of </a:t>
            </a:r>
            <a:r>
              <a:rPr lang="en-US" sz="4800" b="1" dirty="0"/>
              <a:t>Enzyme </a:t>
            </a:r>
            <a:r>
              <a:rPr lang="en-US" sz="4800" b="1" dirty="0">
                <a:solidFill>
                  <a:srgbClr val="FF0000"/>
                </a:solidFill>
              </a:rPr>
              <a:t>Phytanic </a:t>
            </a:r>
            <a:r>
              <a:rPr lang="en-US" sz="4800" b="1" dirty="0" smtClean="0">
                <a:solidFill>
                  <a:srgbClr val="FF0000"/>
                </a:solidFill>
              </a:rPr>
              <a:t>acid </a:t>
            </a:r>
            <a:r>
              <a:rPr lang="el-GR" sz="4800" b="1" dirty="0" smtClean="0">
                <a:solidFill>
                  <a:srgbClr val="FF0000"/>
                </a:solidFill>
              </a:rPr>
              <a:t>α</a:t>
            </a:r>
            <a:r>
              <a:rPr lang="en-US" sz="4800" b="1" dirty="0" smtClean="0">
                <a:solidFill>
                  <a:srgbClr val="FF0000"/>
                </a:solidFill>
              </a:rPr>
              <a:t> Oxidase/ Phytanol-CoA Dioxygenase </a:t>
            </a:r>
            <a:r>
              <a:rPr lang="en-US" sz="4800" dirty="0" smtClean="0"/>
              <a:t>leads to Refsum's disease.</a:t>
            </a:r>
          </a:p>
          <a:p>
            <a:r>
              <a:rPr lang="en-US" sz="4800" b="1" dirty="0" smtClean="0"/>
              <a:t>Autosomal Recessive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7102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534400" cy="5257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Biochemical Consequence Of Refsums disease Is:</a:t>
            </a:r>
          </a:p>
          <a:p>
            <a:r>
              <a:rPr lang="en-US" sz="4000" dirty="0" smtClean="0"/>
              <a:t>No Oxidation of Phytanic acid</a:t>
            </a:r>
          </a:p>
          <a:p>
            <a:r>
              <a:rPr lang="en-US" sz="4000" b="1" dirty="0" smtClean="0"/>
              <a:t>Accumulation of Phytanic acid in Brain cells and Other Tissues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Dysfunction of Brain 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Manifesting Neurological disorder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0802" name="Picture 2" descr="https://image.slidesharecdn.com/refsumpresentation-121021141416-phpapp01/95/refsum-disease-2-638.jpg?cb=13508292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6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915400" cy="438912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Management Of Refsums disease is :</a:t>
            </a:r>
          </a:p>
          <a:p>
            <a:r>
              <a:rPr lang="en-US" sz="5400" b="1" dirty="0" smtClean="0"/>
              <a:t>Avoid eating  diet containing Phytol /Phytanic acid.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0103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Omega Oxidation Of Fatty Acids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1568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3726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sz="6600" dirty="0" smtClean="0"/>
              <a:t>Omega Oxidation of  Fatty acid  is:</a:t>
            </a:r>
          </a:p>
          <a:p>
            <a:pPr marL="0" indent="0">
              <a:buNone/>
            </a:pPr>
            <a:r>
              <a:rPr lang="en-US" sz="6600" dirty="0" smtClean="0"/>
              <a:t> </a:t>
            </a:r>
          </a:p>
          <a:p>
            <a:r>
              <a:rPr lang="en-US" sz="6600" b="1" dirty="0" smtClean="0"/>
              <a:t>Oxidation of Omega Carbon atom (CH3) of a Fatty acid.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915400" cy="4525963"/>
          </a:xfrm>
        </p:spPr>
        <p:txBody>
          <a:bodyPr/>
          <a:lstStyle/>
          <a:p>
            <a:r>
              <a:rPr lang="en-US" sz="5400" dirty="0" smtClean="0"/>
              <a:t>Thus formation </a:t>
            </a:r>
            <a:r>
              <a:rPr lang="en-US" sz="5400" dirty="0"/>
              <a:t>of </a:t>
            </a:r>
            <a:r>
              <a:rPr lang="en-US" sz="5400" dirty="0" smtClean="0"/>
              <a:t>Acyl–CoA is an </a:t>
            </a:r>
            <a:r>
              <a:rPr lang="en-US" sz="5400" b="1" dirty="0" smtClean="0">
                <a:solidFill>
                  <a:srgbClr val="C00000"/>
                </a:solidFill>
              </a:rPr>
              <a:t>expensive </a:t>
            </a:r>
            <a:r>
              <a:rPr lang="en-US" sz="5400" b="1" dirty="0">
                <a:solidFill>
                  <a:srgbClr val="C00000"/>
                </a:solidFill>
              </a:rPr>
              <a:t>energetically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/>
              <a:t>When Does Omega Oxidation </a:t>
            </a:r>
            <a:br>
              <a:rPr lang="en-US" sz="4800" b="1" dirty="0"/>
            </a:br>
            <a:r>
              <a:rPr lang="en-US" sz="4800" b="1" dirty="0"/>
              <a:t>Of Fatty Acid Occurs?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20297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38912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Omega Oxidation takes place </a:t>
            </a:r>
            <a:r>
              <a:rPr lang="en-US" sz="5400" b="1" dirty="0" smtClean="0">
                <a:solidFill>
                  <a:srgbClr val="FF0000"/>
                </a:solidFill>
              </a:rPr>
              <a:t>when there is defect in </a:t>
            </a:r>
            <a:r>
              <a:rPr lang="el-GR" sz="5400" b="1" dirty="0" smtClean="0">
                <a:solidFill>
                  <a:srgbClr val="FF0000"/>
                </a:solidFill>
              </a:rPr>
              <a:t>β</a:t>
            </a:r>
            <a:r>
              <a:rPr lang="en-US" sz="5400" b="1" dirty="0" smtClean="0">
                <a:solidFill>
                  <a:srgbClr val="FF0000"/>
                </a:solidFill>
              </a:rPr>
              <a:t> Oxidation of fatty acid.</a:t>
            </a:r>
          </a:p>
          <a:p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549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59436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</a:rPr>
              <a:t>During </a:t>
            </a:r>
            <a:r>
              <a:rPr lang="el-GR" sz="7200" b="1" dirty="0" smtClean="0">
                <a:solidFill>
                  <a:srgbClr val="C00000"/>
                </a:solidFill>
              </a:rPr>
              <a:t>ω</a:t>
            </a:r>
            <a:r>
              <a:rPr lang="en-US" sz="7200" b="1" dirty="0" smtClean="0">
                <a:solidFill>
                  <a:srgbClr val="C00000"/>
                </a:solidFill>
              </a:rPr>
              <a:t> Oxidation of Fatty acid </a:t>
            </a:r>
          </a:p>
          <a:p>
            <a:r>
              <a:rPr lang="el-GR" sz="7200" b="1" dirty="0" smtClean="0"/>
              <a:t>ω</a:t>
            </a:r>
            <a:r>
              <a:rPr lang="en-US" sz="7200" b="1" dirty="0" smtClean="0"/>
              <a:t> Carbon atom (CH3) of a Fatty acid is  </a:t>
            </a:r>
            <a:r>
              <a:rPr lang="en-US" sz="7200" dirty="0" smtClean="0"/>
              <a:t>transformed to -</a:t>
            </a:r>
            <a:r>
              <a:rPr lang="en-US" sz="7200" b="1" dirty="0" smtClean="0"/>
              <a:t>COOH</a:t>
            </a:r>
            <a:r>
              <a:rPr lang="en-US" sz="7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87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77000"/>
          </a:xfrm>
        </p:spPr>
        <p:txBody>
          <a:bodyPr>
            <a:normAutofit/>
          </a:bodyPr>
          <a:lstStyle/>
          <a:p>
            <a:r>
              <a:rPr lang="en-US" sz="4800" dirty="0"/>
              <a:t>O</a:t>
            </a:r>
            <a:r>
              <a:rPr lang="en-US" sz="4800" dirty="0" smtClean="0"/>
              <a:t>mega </a:t>
            </a:r>
            <a:r>
              <a:rPr lang="en-US" sz="4800" dirty="0" smtClean="0"/>
              <a:t>oxidation forms </a:t>
            </a:r>
            <a:r>
              <a:rPr lang="en-US" sz="4800" b="1" dirty="0"/>
              <a:t>Dicarboxylic acid </a:t>
            </a:r>
            <a:endParaRPr lang="en-US" sz="4800" b="1" dirty="0" smtClean="0"/>
          </a:p>
          <a:p>
            <a:r>
              <a:rPr lang="en-US" sz="4800" dirty="0" smtClean="0"/>
              <a:t>Which </a:t>
            </a:r>
            <a:r>
              <a:rPr lang="en-US" sz="4800" b="1" dirty="0" smtClean="0">
                <a:solidFill>
                  <a:srgbClr val="C00000"/>
                </a:solidFill>
              </a:rPr>
              <a:t>further undergo </a:t>
            </a:r>
            <a:r>
              <a:rPr lang="en-US" sz="4800" b="1" dirty="0">
                <a:solidFill>
                  <a:srgbClr val="C00000"/>
                </a:solidFill>
              </a:rPr>
              <a:t>oxidation </a:t>
            </a:r>
            <a:endParaRPr lang="en-US" sz="4800" b="1" dirty="0" smtClean="0">
              <a:solidFill>
                <a:srgbClr val="C00000"/>
              </a:solidFill>
            </a:endParaRPr>
          </a:p>
          <a:p>
            <a:r>
              <a:rPr lang="en-US" sz="4800" b="1" dirty="0" smtClean="0"/>
              <a:t>Form </a:t>
            </a:r>
            <a:r>
              <a:rPr lang="en-US" sz="4800" b="1" dirty="0"/>
              <a:t>more short </a:t>
            </a:r>
            <a:r>
              <a:rPr lang="en-US" sz="4800" b="1" dirty="0" smtClean="0"/>
              <a:t>Dicarboxylic acids </a:t>
            </a:r>
            <a:r>
              <a:rPr lang="en-US" sz="4800" b="1" dirty="0" smtClean="0">
                <a:solidFill>
                  <a:srgbClr val="0070C0"/>
                </a:solidFill>
              </a:rPr>
              <a:t>Adipic acid and Succinic acid  </a:t>
            </a:r>
          </a:p>
          <a:p>
            <a:r>
              <a:rPr lang="en-US" sz="4800" b="1" dirty="0" smtClean="0">
                <a:solidFill>
                  <a:srgbClr val="C00000"/>
                </a:solidFill>
              </a:rPr>
              <a:t>Which are more </a:t>
            </a:r>
            <a:r>
              <a:rPr lang="en-US" sz="4800" b="1" dirty="0">
                <a:solidFill>
                  <a:srgbClr val="C00000"/>
                </a:solidFill>
              </a:rPr>
              <a:t>polar excreted out in Urine.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740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8763000" cy="1143000"/>
          </a:xfrm>
        </p:spPr>
        <p:txBody>
          <a:bodyPr>
            <a:noAutofit/>
          </a:bodyPr>
          <a:lstStyle/>
          <a:p>
            <a:pPr algn="ctr"/>
            <a:r>
              <a:rPr lang="el-GR" sz="6000" b="1" dirty="0">
                <a:cs typeface="Arial" charset="0"/>
              </a:rPr>
              <a:t>ω</a:t>
            </a:r>
            <a:r>
              <a:rPr lang="en-US" sz="6000" b="1" dirty="0">
                <a:cs typeface="Arial" charset="0"/>
              </a:rPr>
              <a:t>-Oxidation </a:t>
            </a:r>
            <a:r>
              <a:rPr lang="en-US" sz="6000" b="1" dirty="0" smtClean="0">
                <a:cs typeface="Arial" charset="0"/>
              </a:rPr>
              <a:t>of Fatty acids</a:t>
            </a:r>
            <a:br>
              <a:rPr lang="en-US" sz="6000" b="1" dirty="0" smtClean="0">
                <a:cs typeface="Arial" charset="0"/>
              </a:rPr>
            </a:br>
            <a:r>
              <a:rPr lang="en-US" sz="6000" b="1" dirty="0" smtClean="0">
                <a:cs typeface="Arial" charset="0"/>
              </a:rPr>
              <a:t> Occur in </a:t>
            </a:r>
            <a:br>
              <a:rPr lang="en-US" sz="6000" b="1" dirty="0" smtClean="0">
                <a:cs typeface="Arial" charset="0"/>
              </a:rPr>
            </a:br>
            <a:r>
              <a:rPr lang="en-US" sz="6000" b="1" dirty="0" smtClean="0">
                <a:solidFill>
                  <a:srgbClr val="C00000"/>
                </a:solidFill>
                <a:cs typeface="Arial" charset="0"/>
              </a:rPr>
              <a:t>Endoplasmic Reticulum</a:t>
            </a:r>
            <a:br>
              <a:rPr lang="en-US" sz="6000" b="1" dirty="0" smtClean="0">
                <a:solidFill>
                  <a:srgbClr val="C00000"/>
                </a:solidFill>
                <a:cs typeface="Arial" charset="0"/>
              </a:rPr>
            </a:br>
            <a:r>
              <a:rPr lang="en-US" sz="6000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6000" b="1" dirty="0">
                <a:solidFill>
                  <a:srgbClr val="C00000"/>
                </a:solidFill>
                <a:cs typeface="Arial" charset="0"/>
              </a:rPr>
              <a:t>of Liver Cells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Mechanism Of </a:t>
            </a:r>
            <a:r>
              <a:rPr lang="el-GR" b="1" dirty="0" smtClean="0"/>
              <a:t>ω</a:t>
            </a:r>
            <a:r>
              <a:rPr lang="en-US" b="1" dirty="0" smtClean="0"/>
              <a:t> Oxidation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8686800" cy="4389120"/>
          </a:xfrm>
        </p:spPr>
        <p:txBody>
          <a:bodyPr>
            <a:normAutofit/>
          </a:bodyPr>
          <a:lstStyle/>
          <a:p>
            <a:r>
              <a:rPr lang="el-GR" sz="6600" dirty="0"/>
              <a:t>ω</a:t>
            </a:r>
            <a:r>
              <a:rPr lang="en-US" sz="6600" dirty="0"/>
              <a:t> </a:t>
            </a:r>
            <a:r>
              <a:rPr lang="en-US" sz="6600" dirty="0" smtClean="0"/>
              <a:t>Oxidation of Fatty acid is a </a:t>
            </a:r>
            <a:r>
              <a:rPr lang="en-US" sz="6600" b="1" dirty="0" smtClean="0">
                <a:solidFill>
                  <a:srgbClr val="C00000"/>
                </a:solidFill>
              </a:rPr>
              <a:t>minor alternative oxidative Pathway.</a:t>
            </a: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981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0593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Omega Oxidation of a Fatty acid takes place with:</a:t>
            </a:r>
          </a:p>
          <a:p>
            <a:pPr lvl="1"/>
            <a:r>
              <a:rPr lang="en-US" sz="5400" b="1" dirty="0" smtClean="0">
                <a:solidFill>
                  <a:srgbClr val="C00000"/>
                </a:solidFill>
              </a:rPr>
              <a:t>Hydroxylation Reaction</a:t>
            </a:r>
          </a:p>
          <a:p>
            <a:pPr lvl="1"/>
            <a:r>
              <a:rPr lang="en-US" sz="5400" b="1" dirty="0" smtClean="0">
                <a:solidFill>
                  <a:srgbClr val="C00000"/>
                </a:solidFill>
              </a:rPr>
              <a:t>Oxidation Reaction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"/>
            <a:ext cx="510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2735263"/>
            <a:ext cx="266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ω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Omega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letter in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Greek 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alphabet</a:t>
            </a:r>
            <a:endParaRPr lang="el-G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6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9666" name="Picture 2" descr="http://image.slidesharecdn.com/fattyacidoxidation-121019130652-phpapp01/95/fatty-acid-oxidation-40-638.jpg?cb=13506523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 </a:t>
            </a:r>
            <a:r>
              <a:rPr lang="el-GR" sz="3600" dirty="0"/>
              <a:t>ω</a:t>
            </a:r>
            <a:r>
              <a:rPr lang="en-US" sz="3600" dirty="0"/>
              <a:t> Oxidation of Fatty acid </a:t>
            </a:r>
            <a:r>
              <a:rPr lang="en-US" sz="3600" dirty="0" smtClean="0"/>
              <a:t>there occurs </a:t>
            </a:r>
            <a:r>
              <a:rPr lang="en-US" sz="3600" b="1" dirty="0" smtClean="0">
                <a:solidFill>
                  <a:srgbClr val="C00000"/>
                </a:solidFill>
              </a:rPr>
              <a:t>Hydroxylation at </a:t>
            </a:r>
            <a:r>
              <a:rPr lang="el-GR" sz="3600" b="1" dirty="0">
                <a:solidFill>
                  <a:srgbClr val="C00000"/>
                </a:solidFill>
              </a:rPr>
              <a:t>ω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Carbon </a:t>
            </a:r>
            <a:r>
              <a:rPr lang="en-US" sz="3600" b="1" dirty="0" smtClean="0">
                <a:solidFill>
                  <a:srgbClr val="C00000"/>
                </a:solidFill>
              </a:rPr>
              <a:t>atom</a:t>
            </a:r>
          </a:p>
          <a:p>
            <a:pPr marL="0" indent="0">
              <a:buNone/>
            </a:pPr>
            <a:endParaRPr lang="en-US" sz="3600" b="1" dirty="0" smtClean="0">
              <a:solidFill>
                <a:srgbClr val="C00000"/>
              </a:solidFill>
            </a:endParaRPr>
          </a:p>
          <a:p>
            <a:r>
              <a:rPr lang="en-US" sz="3600" b="1" dirty="0" smtClean="0"/>
              <a:t>Converting</a:t>
            </a:r>
            <a:r>
              <a:rPr lang="en-US" sz="3600" dirty="0" smtClean="0"/>
              <a:t> into </a:t>
            </a:r>
            <a:r>
              <a:rPr lang="en-US" sz="3600" b="1" dirty="0" smtClean="0">
                <a:solidFill>
                  <a:srgbClr val="0070C0"/>
                </a:solidFill>
              </a:rPr>
              <a:t>Primary terminal Alcohol 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  </a:t>
            </a:r>
            <a:r>
              <a:rPr lang="en-US" sz="3600" b="1" dirty="0" smtClean="0">
                <a:solidFill>
                  <a:srgbClr val="0070C0"/>
                </a:solidFill>
              </a:rPr>
              <a:t>(-</a:t>
            </a:r>
            <a:r>
              <a:rPr lang="en-US" sz="3600" b="1" dirty="0" smtClean="0">
                <a:solidFill>
                  <a:srgbClr val="0070C0"/>
                </a:solidFill>
              </a:rPr>
              <a:t>CH2OH) group</a:t>
            </a:r>
            <a:r>
              <a:rPr lang="en-US" sz="3600" b="1" dirty="0" smtClean="0"/>
              <a:t>.</a:t>
            </a:r>
          </a:p>
          <a:p>
            <a:pPr marL="0" indent="0">
              <a:buNone/>
            </a:pPr>
            <a:endParaRPr lang="en-US" sz="3600" b="1" dirty="0" smtClean="0"/>
          </a:p>
          <a:p>
            <a:r>
              <a:rPr lang="en-US" sz="3600" dirty="0" smtClean="0"/>
              <a:t>This reaction is catalyzed by NADPH+H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 dependent </a:t>
            </a:r>
            <a:r>
              <a:rPr lang="en-US" sz="3600" b="1" dirty="0" smtClean="0"/>
              <a:t>Cytochrome P450 </a:t>
            </a:r>
            <a:r>
              <a:rPr lang="en-US" sz="3600" b="1" dirty="0" smtClean="0"/>
              <a:t>system</a:t>
            </a:r>
          </a:p>
          <a:p>
            <a:pPr marL="0" indent="0">
              <a:buNone/>
            </a:pPr>
            <a:endParaRPr lang="en-US" sz="3600" b="1" dirty="0" smtClean="0"/>
          </a:p>
          <a:p>
            <a:r>
              <a:rPr lang="en-US" sz="3600" b="1" dirty="0" smtClean="0"/>
              <a:t>Next</a:t>
            </a:r>
            <a:r>
              <a:rPr lang="en-US" sz="3600" dirty="0" smtClean="0"/>
              <a:t> </a:t>
            </a:r>
            <a:r>
              <a:rPr lang="en-US" sz="3600" dirty="0" smtClean="0"/>
              <a:t>primary </a:t>
            </a:r>
            <a:r>
              <a:rPr lang="en-US" sz="3600" dirty="0" smtClean="0"/>
              <a:t>terminal Alcohol group is </a:t>
            </a:r>
            <a:r>
              <a:rPr lang="en-US" sz="3600" b="1" dirty="0" smtClean="0"/>
              <a:t>oxidized to form -COOH group 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0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Fatty acid </a:t>
            </a:r>
            <a:r>
              <a:rPr lang="en-US" sz="5400" b="1" dirty="0" smtClean="0">
                <a:solidFill>
                  <a:srgbClr val="FF0000"/>
                </a:solidFill>
              </a:rPr>
              <a:t>Activation </a:t>
            </a:r>
            <a:r>
              <a:rPr lang="en-US" sz="5400" b="1" dirty="0">
                <a:solidFill>
                  <a:srgbClr val="FF0000"/>
                </a:solidFill>
              </a:rPr>
              <a:t/>
            </a:r>
            <a:br>
              <a:rPr lang="en-US" sz="5400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648200"/>
          </a:xfrm>
        </p:spPr>
        <p:txBody>
          <a:bodyPr>
            <a:normAutofit/>
          </a:bodyPr>
          <a:lstStyle/>
          <a:p>
            <a:r>
              <a:rPr lang="en-US" sz="3600" dirty="0"/>
              <a:t>Activation of Fatty acids is </a:t>
            </a:r>
            <a:r>
              <a:rPr lang="en-US" sz="3600" b="1" dirty="0">
                <a:solidFill>
                  <a:srgbClr val="000099"/>
                </a:solidFill>
              </a:rPr>
              <a:t>esterification of Fatty acid with Coenzyme </a:t>
            </a:r>
            <a:r>
              <a:rPr lang="en-US" sz="3600" b="1" dirty="0" smtClean="0">
                <a:solidFill>
                  <a:srgbClr val="000099"/>
                </a:solidFill>
              </a:rPr>
              <a:t>A</a:t>
            </a:r>
          </a:p>
          <a:p>
            <a:r>
              <a:rPr lang="en-US" sz="3600" dirty="0" smtClean="0"/>
              <a:t>In </a:t>
            </a:r>
            <a:r>
              <a:rPr lang="en-US" sz="3600" dirty="0"/>
              <a:t>presence of </a:t>
            </a:r>
            <a:r>
              <a:rPr lang="en-US" sz="3600" b="1" dirty="0">
                <a:solidFill>
                  <a:srgbClr val="000099"/>
                </a:solidFill>
              </a:rPr>
              <a:t>Acyl-CoA </a:t>
            </a:r>
            <a:r>
              <a:rPr lang="en-US" sz="3600" b="1" dirty="0" smtClean="0">
                <a:solidFill>
                  <a:srgbClr val="000099"/>
                </a:solidFill>
              </a:rPr>
              <a:t>Synthetase </a:t>
            </a:r>
            <a:r>
              <a:rPr lang="en-US" sz="3600" dirty="0"/>
              <a:t>(</a:t>
            </a:r>
            <a:r>
              <a:rPr lang="en-US" sz="3600" b="1" dirty="0" smtClean="0"/>
              <a:t>Thiokinase</a:t>
            </a:r>
            <a:r>
              <a:rPr lang="en-US" sz="3600" dirty="0" smtClean="0"/>
              <a:t>) </a:t>
            </a:r>
            <a:r>
              <a:rPr lang="en-US" sz="3600" b="1" dirty="0"/>
              <a:t>forming an activated Fatty acid as Acyl-CoA.</a:t>
            </a:r>
          </a:p>
          <a:p>
            <a:r>
              <a:rPr lang="en-US" sz="3600" dirty="0"/>
              <a:t>This process is </a:t>
            </a:r>
            <a:r>
              <a:rPr lang="en-US" sz="3600" b="1" dirty="0">
                <a:solidFill>
                  <a:srgbClr val="000099"/>
                </a:solidFill>
              </a:rPr>
              <a:t>ATP-dependent</a:t>
            </a:r>
            <a:r>
              <a:rPr lang="en-US" sz="3600" dirty="0"/>
              <a:t>, &amp; occurs in </a:t>
            </a:r>
            <a:r>
              <a:rPr lang="en-US" sz="3600" b="1" dirty="0"/>
              <a:t>2 steps. 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1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"/>
            <a:ext cx="8534400" cy="6477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5400" dirty="0" smtClean="0"/>
          </a:p>
          <a:p>
            <a:r>
              <a:rPr lang="en-US" sz="5400" dirty="0" smtClean="0"/>
              <a:t>Further </a:t>
            </a:r>
            <a:r>
              <a:rPr lang="en-US" sz="5400" b="1" dirty="0" smtClean="0">
                <a:solidFill>
                  <a:srgbClr val="FF0000"/>
                </a:solidFill>
              </a:rPr>
              <a:t>Dicarboxylic </a:t>
            </a:r>
            <a:r>
              <a:rPr lang="en-US" sz="5400" b="1" dirty="0" smtClean="0">
                <a:solidFill>
                  <a:srgbClr val="FF0000"/>
                </a:solidFill>
              </a:rPr>
              <a:t>acid generated through Omega Oxidation</a:t>
            </a:r>
            <a:r>
              <a:rPr lang="en-US" sz="5400" dirty="0" smtClean="0"/>
              <a:t> undergoes beta oxidation </a:t>
            </a:r>
          </a:p>
          <a:p>
            <a:r>
              <a:rPr lang="en-US" sz="5400" dirty="0" smtClean="0"/>
              <a:t>To </a:t>
            </a:r>
            <a:r>
              <a:rPr lang="en-US" sz="5400" b="1" dirty="0" smtClean="0">
                <a:solidFill>
                  <a:srgbClr val="FF0000"/>
                </a:solidFill>
              </a:rPr>
              <a:t>produce short chain Dicarboxylic acids as Adipic acid and Succinic acid </a:t>
            </a:r>
          </a:p>
          <a:p>
            <a:r>
              <a:rPr lang="en-US" sz="5400" dirty="0" smtClean="0"/>
              <a:t>Which are </a:t>
            </a:r>
            <a:r>
              <a:rPr lang="en-US" sz="5400" b="1" dirty="0" smtClean="0">
                <a:solidFill>
                  <a:srgbClr val="002060"/>
                </a:solidFill>
              </a:rPr>
              <a:t>polar and excreted out through Urine</a:t>
            </a:r>
            <a:r>
              <a:rPr lang="en-US" sz="5400" b="1" dirty="0" smtClean="0"/>
              <a:t>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11865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04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Significance Of Omega Oxidation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04" y="1676400"/>
            <a:ext cx="8458200" cy="4922520"/>
          </a:xfrm>
        </p:spPr>
        <p:txBody>
          <a:bodyPr>
            <a:normAutofit fontScale="85000" lnSpcReduction="20000"/>
          </a:bodyPr>
          <a:lstStyle/>
          <a:p>
            <a:r>
              <a:rPr lang="en-US" sz="5400" dirty="0" smtClean="0"/>
              <a:t>Omega Oxidation </a:t>
            </a:r>
            <a:r>
              <a:rPr lang="en-US" sz="5400" b="1" dirty="0" smtClean="0"/>
              <a:t>transforms a non polar Fatty acid to polar </a:t>
            </a:r>
            <a:r>
              <a:rPr lang="en-US" sz="5400" dirty="0" smtClean="0"/>
              <a:t>Dicarboxylic fatty acid.</a:t>
            </a:r>
          </a:p>
          <a:p>
            <a:r>
              <a:rPr lang="en-US" sz="5400" dirty="0" smtClean="0"/>
              <a:t>Omega Oxidation of fatty acid </a:t>
            </a:r>
            <a:r>
              <a:rPr lang="en-US" sz="5400" b="1" dirty="0" smtClean="0"/>
              <a:t>facilitates excretion of accumulated fatty acids </a:t>
            </a:r>
            <a:r>
              <a:rPr lang="en-US" sz="5400" dirty="0" smtClean="0"/>
              <a:t>due to defective normal </a:t>
            </a:r>
            <a:r>
              <a:rPr lang="el-GR" sz="5400" dirty="0" smtClean="0"/>
              <a:t>β</a:t>
            </a:r>
            <a:r>
              <a:rPr lang="en-US" sz="5400" dirty="0" smtClean="0"/>
              <a:t> Oxidation in </a:t>
            </a:r>
            <a:r>
              <a:rPr lang="en-US" sz="5400" dirty="0" smtClean="0"/>
              <a:t>cells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503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19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Peroxisomal Oxidation Of </a:t>
            </a:r>
            <a:br>
              <a:rPr lang="en-US" sz="5400" b="1" dirty="0" smtClean="0"/>
            </a:br>
            <a:r>
              <a:rPr lang="en-US" sz="5400" b="1" dirty="0" smtClean="0"/>
              <a:t>Fatty Acids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6044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209550" y="444787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+mj-lt"/>
              </a:rPr>
              <a:t>OXIDATION OF FATTY ACIDS IN PEROXISOMES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38100" y="1337846"/>
            <a:ext cx="91059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4400" b="1" dirty="0">
                <a:solidFill>
                  <a:srgbClr val="C00000"/>
                </a:solidFill>
                <a:latin typeface="+mj-lt"/>
              </a:rPr>
              <a:t>Peroxisomes</a:t>
            </a:r>
            <a:r>
              <a:rPr lang="en-US" sz="4400" i="1" dirty="0">
                <a:latin typeface="+mj-lt"/>
              </a:rPr>
              <a:t> </a:t>
            </a:r>
            <a:r>
              <a:rPr lang="en-US" sz="4400" i="1" dirty="0" smtClean="0">
                <a:latin typeface="+mj-lt"/>
              </a:rPr>
              <a:t>–</a:t>
            </a:r>
            <a:r>
              <a:rPr lang="en-US" sz="4400" dirty="0" smtClean="0">
                <a:latin typeface="+mj-lt"/>
              </a:rPr>
              <a:t> Cell  organelles </a:t>
            </a:r>
            <a:r>
              <a:rPr lang="en-US" sz="4400" dirty="0">
                <a:latin typeface="+mj-lt"/>
              </a:rPr>
              <a:t>containing </a:t>
            </a:r>
            <a:r>
              <a:rPr lang="en-US" sz="4400" dirty="0" smtClean="0">
                <a:latin typeface="+mj-lt"/>
              </a:rPr>
              <a:t>Enzymes </a:t>
            </a:r>
            <a:r>
              <a:rPr lang="en-US" sz="4400" b="1" i="1" dirty="0">
                <a:solidFill>
                  <a:srgbClr val="C00000"/>
                </a:solidFill>
                <a:latin typeface="+mj-lt"/>
              </a:rPr>
              <a:t>Peroxidase </a:t>
            </a:r>
            <a:r>
              <a:rPr lang="en-US" sz="4400" dirty="0" smtClean="0">
                <a:latin typeface="+mj-lt"/>
              </a:rPr>
              <a:t>and  </a:t>
            </a:r>
            <a:r>
              <a:rPr lang="en-US" sz="4400" b="1" i="1" dirty="0" smtClean="0">
                <a:solidFill>
                  <a:srgbClr val="C00000"/>
                </a:solidFill>
                <a:latin typeface="+mj-lt"/>
              </a:rPr>
              <a:t>Catalase</a:t>
            </a:r>
            <a:r>
              <a:rPr lang="en-US" sz="4400" dirty="0" smtClean="0">
                <a:latin typeface="+mj-lt"/>
              </a:rPr>
              <a:t> </a:t>
            </a:r>
            <a:endParaRPr lang="en-US" sz="4400" dirty="0" smtClean="0">
              <a:latin typeface="+mj-lt"/>
            </a:endParaRPr>
          </a:p>
          <a:p>
            <a:endParaRPr lang="en-US" sz="4400" dirty="0" smtClean="0">
              <a:latin typeface="+mj-lt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4400" dirty="0" smtClean="0">
                <a:latin typeface="+mj-lt"/>
              </a:rPr>
              <a:t>These Enzymes </a:t>
            </a:r>
            <a:r>
              <a:rPr lang="en-US" sz="4400" dirty="0">
                <a:latin typeface="+mj-lt"/>
              </a:rPr>
              <a:t>catalyzes 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>
                <a:latin typeface="+mj-lt"/>
              </a:rPr>
              <a:t>dismutation of </a:t>
            </a:r>
            <a:r>
              <a:rPr lang="en-US" sz="4400" b="1" dirty="0" smtClean="0">
                <a:latin typeface="+mj-lt"/>
              </a:rPr>
              <a:t>Hydrogen </a:t>
            </a:r>
            <a:r>
              <a:rPr lang="en-US" sz="4400" b="1" dirty="0">
                <a:latin typeface="+mj-lt"/>
              </a:rPr>
              <a:t>peroxide </a:t>
            </a:r>
            <a:r>
              <a:rPr lang="en-US" sz="4400" dirty="0">
                <a:latin typeface="+mj-lt"/>
              </a:rPr>
              <a:t>into 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water and molecular oxygen</a:t>
            </a:r>
          </a:p>
        </p:txBody>
      </p:sp>
    </p:spTree>
    <p:extLst>
      <p:ext uri="{BB962C8B-B14F-4D97-AF65-F5344CB8AC3E}">
        <p14:creationId xmlns:p14="http://schemas.microsoft.com/office/powerpoint/2010/main" val="39598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When </a:t>
            </a:r>
            <a:r>
              <a:rPr lang="en-US" sz="5400" b="1" dirty="0"/>
              <a:t>?</a:t>
            </a:r>
            <a:r>
              <a:rPr lang="en-US" sz="5400" b="1" dirty="0" smtClean="0"/>
              <a:t> Why? How? </a:t>
            </a:r>
            <a:br>
              <a:rPr lang="en-US" sz="5400" b="1" dirty="0" smtClean="0"/>
            </a:br>
            <a:r>
              <a:rPr lang="en-US" sz="5400" b="1" dirty="0" smtClean="0"/>
              <a:t>Does </a:t>
            </a:r>
            <a:br>
              <a:rPr lang="en-US" sz="5400" b="1" dirty="0" smtClean="0"/>
            </a:br>
            <a:r>
              <a:rPr lang="en-US" sz="5400" b="1" dirty="0" smtClean="0"/>
              <a:t>Peroxisomal Oxidation </a:t>
            </a:r>
            <a:br>
              <a:rPr lang="en-US" sz="5400" b="1" dirty="0" smtClean="0"/>
            </a:br>
            <a:r>
              <a:rPr lang="en-US" sz="5400" b="1" dirty="0" smtClean="0"/>
              <a:t>OF</a:t>
            </a:r>
            <a:br>
              <a:rPr lang="en-US" sz="5400" b="1" dirty="0" smtClean="0"/>
            </a:br>
            <a:r>
              <a:rPr lang="en-US" sz="5400" b="1" dirty="0" smtClean="0"/>
              <a:t>Fatty Acid Occurs?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3344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5" r:id="rId3" imgW="2801112" imgH="1828800" progId="">
                  <p:embed/>
                </p:oleObj>
              </mc:Choice>
              <mc:Fallback>
                <p:oleObj r:id="rId3" imgW="2801112" imgH="182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54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idx="1"/>
          </p:nvPr>
        </p:nvSpPr>
        <p:spPr>
          <a:xfrm>
            <a:off x="38100" y="1143000"/>
            <a:ext cx="8402637" cy="192405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4800" b="1" dirty="0">
                <a:solidFill>
                  <a:srgbClr val="000099"/>
                </a:solidFill>
                <a:latin typeface="Symbol" pitchFamily="18" charset="2"/>
                <a:cs typeface="Times New Roman" charset="0"/>
              </a:rPr>
              <a:t>b</a:t>
            </a:r>
            <a:r>
              <a:rPr lang="en-US" sz="4800" b="1" dirty="0">
                <a:solidFill>
                  <a:srgbClr val="000099"/>
                </a:solidFill>
                <a:cs typeface="Times New Roman" charset="0"/>
              </a:rPr>
              <a:t>-Oxidation</a:t>
            </a:r>
            <a:r>
              <a:rPr lang="en-US" sz="4800" dirty="0">
                <a:cs typeface="Times New Roman" charset="0"/>
              </a:rPr>
              <a:t> </a:t>
            </a:r>
            <a:r>
              <a:rPr lang="en-US" sz="4800" b="1" dirty="0">
                <a:solidFill>
                  <a:srgbClr val="000099"/>
                </a:solidFill>
                <a:cs typeface="Times New Roman" charset="0"/>
              </a:rPr>
              <a:t>of very long-chain fatty </a:t>
            </a:r>
            <a:r>
              <a:rPr lang="en-US" sz="4800" b="1" dirty="0" smtClean="0">
                <a:solidFill>
                  <a:srgbClr val="000099"/>
                </a:solidFill>
                <a:cs typeface="Times New Roman" charset="0"/>
              </a:rPr>
              <a:t>acids(&gt;C22)</a:t>
            </a:r>
            <a:r>
              <a:rPr lang="en-US" sz="4800" dirty="0" smtClean="0">
                <a:cs typeface="Times New Roman" charset="0"/>
              </a:rPr>
              <a:t> occurs </a:t>
            </a:r>
            <a:r>
              <a:rPr lang="en-US" sz="4800" dirty="0">
                <a:cs typeface="Times New Roman" charset="0"/>
              </a:rPr>
              <a:t>within </a:t>
            </a:r>
            <a:r>
              <a:rPr lang="en-US" sz="4800" b="1" dirty="0" smtClean="0">
                <a:solidFill>
                  <a:srgbClr val="000099"/>
                </a:solidFill>
                <a:cs typeface="Times New Roman" charset="0"/>
              </a:rPr>
              <a:t>Peroxisomes </a:t>
            </a:r>
            <a:r>
              <a:rPr lang="en-US" sz="4800" b="1" dirty="0" smtClean="0">
                <a:cs typeface="Times New Roman" charset="0"/>
              </a:rPr>
              <a:t>initially 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4800" b="1" dirty="0" smtClean="0">
                <a:cs typeface="Times New Roman" charset="0"/>
              </a:rPr>
              <a:t> Later undergoes </a:t>
            </a:r>
            <a:r>
              <a:rPr lang="en-US" sz="4800" b="1" dirty="0" smtClean="0">
                <a:solidFill>
                  <a:srgbClr val="000099"/>
                </a:solidFill>
                <a:cs typeface="Times New Roman" charset="0"/>
              </a:rPr>
              <a:t>Mitochondrial </a:t>
            </a:r>
            <a:r>
              <a:rPr lang="el-GR" sz="4800" b="1" dirty="0" smtClean="0">
                <a:solidFill>
                  <a:srgbClr val="000099"/>
                </a:solidFill>
                <a:cs typeface="Times New Roman" charset="0"/>
              </a:rPr>
              <a:t>β</a:t>
            </a:r>
            <a:r>
              <a:rPr lang="en-US" sz="4800" b="1" dirty="0" smtClean="0">
                <a:solidFill>
                  <a:srgbClr val="000099"/>
                </a:solidFill>
                <a:cs typeface="Times New Roman" charset="0"/>
              </a:rPr>
              <a:t> Oxidation </a:t>
            </a:r>
            <a:r>
              <a:rPr lang="en-US" sz="4800" dirty="0" smtClean="0">
                <a:cs typeface="Times New Roman" charset="0"/>
              </a:rPr>
              <a:t>. </a:t>
            </a:r>
            <a:endParaRPr lang="en-US" sz="4800" dirty="0">
              <a:cs typeface="Times New Roman" charset="0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2828925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2057400" y="2600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31432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24574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3200400" y="2600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320040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3114675" y="231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3257550" y="268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3171825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r>
              <a:rPr lang="en-US" sz="4800" b="1" dirty="0">
                <a:solidFill>
                  <a:srgbClr val="000099"/>
                </a:solidFill>
              </a:rPr>
              <a:t>Carnitine</a:t>
            </a:r>
            <a:r>
              <a:rPr lang="en-US" sz="4800" dirty="0"/>
              <a:t> is involved in transfer of </a:t>
            </a:r>
            <a:r>
              <a:rPr lang="en-US" sz="4800" dirty="0" smtClean="0"/>
              <a:t>Very long Chain Fatty </a:t>
            </a:r>
            <a:r>
              <a:rPr lang="en-US" sz="4800" dirty="0"/>
              <a:t>acids </a:t>
            </a:r>
            <a:r>
              <a:rPr lang="en-US" sz="4800" dirty="0" smtClean="0"/>
              <a:t>(</a:t>
            </a:r>
            <a:r>
              <a:rPr lang="en-US" sz="4800" b="1" dirty="0"/>
              <a:t>VLCFAS</a:t>
            </a:r>
            <a:r>
              <a:rPr lang="en-US" sz="4800" dirty="0"/>
              <a:t> </a:t>
            </a:r>
            <a:r>
              <a:rPr lang="en-US" sz="4800" dirty="0" smtClean="0"/>
              <a:t>&gt;</a:t>
            </a:r>
            <a:r>
              <a:rPr lang="en-US" sz="4800" b="1" dirty="0" smtClean="0">
                <a:solidFill>
                  <a:srgbClr val="C00000"/>
                </a:solidFill>
              </a:rPr>
              <a:t>C22</a:t>
            </a:r>
            <a:r>
              <a:rPr lang="en-US" sz="4800" dirty="0" smtClean="0"/>
              <a:t>) </a:t>
            </a:r>
            <a:r>
              <a:rPr lang="en-US" sz="4800" b="1" dirty="0" smtClean="0"/>
              <a:t>into </a:t>
            </a:r>
            <a:r>
              <a:rPr lang="en-US" sz="4800" b="1" dirty="0"/>
              <a:t>and out of </a:t>
            </a:r>
            <a:r>
              <a:rPr lang="en-US" sz="4800" b="1" dirty="0" smtClean="0"/>
              <a:t>Peroxisomes</a:t>
            </a:r>
            <a:r>
              <a:rPr lang="en-US" sz="4800" b="1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181600"/>
          </a:xfrm>
        </p:spPr>
        <p:txBody>
          <a:bodyPr>
            <a:noAutofit/>
          </a:bodyPr>
          <a:lstStyle/>
          <a:p>
            <a:r>
              <a:rPr lang="en-US" sz="4800" dirty="0" smtClean="0"/>
              <a:t>Peroxisomal Fatty acid oxidation is </a:t>
            </a:r>
            <a:r>
              <a:rPr lang="en-US" sz="4800" b="1" dirty="0" smtClean="0"/>
              <a:t>induced by a high Fat diet with VLCFAs.</a:t>
            </a:r>
          </a:p>
          <a:p>
            <a:r>
              <a:rPr lang="en-US" sz="4800" b="1" dirty="0" smtClean="0">
                <a:solidFill>
                  <a:srgbClr val="C00000"/>
                </a:solidFill>
              </a:rPr>
              <a:t>To </a:t>
            </a:r>
            <a:r>
              <a:rPr lang="en-US" sz="4800" b="1" dirty="0" smtClean="0">
                <a:solidFill>
                  <a:srgbClr val="C00000"/>
                </a:solidFill>
              </a:rPr>
              <a:t>shortens </a:t>
            </a:r>
            <a:r>
              <a:rPr lang="en-US" sz="4800" b="1" dirty="0" smtClean="0">
                <a:solidFill>
                  <a:srgbClr val="C00000"/>
                </a:solidFill>
              </a:rPr>
              <a:t>VLCFAs into LCFAs </a:t>
            </a:r>
          </a:p>
          <a:p>
            <a:r>
              <a:rPr lang="en-US" sz="4800" dirty="0" smtClean="0"/>
              <a:t>Which are </a:t>
            </a:r>
            <a:r>
              <a:rPr lang="en-US" sz="4800" b="1" dirty="0" smtClean="0"/>
              <a:t>further degraded by Beta oxidation process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697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noFill/>
          <a:ln/>
        </p:spPr>
        <p:txBody>
          <a:bodyPr/>
          <a:lstStyle/>
          <a:p>
            <a:pPr algn="ctr"/>
            <a:r>
              <a:rPr lang="en-US" b="1" dirty="0"/>
              <a:t>Peroxisomal </a:t>
            </a:r>
            <a:r>
              <a:rPr lang="en-US" b="1" i="0" dirty="0">
                <a:latin typeface="Symbol" pitchFamily="18" charset="2"/>
              </a:rPr>
              <a:t></a:t>
            </a:r>
            <a:r>
              <a:rPr lang="en-US" b="1" i="0" dirty="0"/>
              <a:t>-</a:t>
            </a:r>
            <a:r>
              <a:rPr lang="en-US" b="1" dirty="0"/>
              <a:t>Oxidation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610600" cy="4724400"/>
          </a:xfrm>
          <a:noFill/>
          <a:ln/>
        </p:spPr>
        <p:txBody>
          <a:bodyPr>
            <a:normAutofit fontScale="55000" lnSpcReduction="20000"/>
          </a:bodyPr>
          <a:lstStyle/>
          <a:p>
            <a:pPr algn="ctr">
              <a:buFontTx/>
              <a:buNone/>
            </a:pPr>
            <a:r>
              <a:rPr lang="en-US" sz="3100" i="1" dirty="0">
                <a:solidFill>
                  <a:srgbClr val="00CCFF"/>
                </a:solidFill>
              </a:rPr>
              <a:t>  </a:t>
            </a:r>
            <a:endParaRPr lang="en-US" sz="3100" dirty="0"/>
          </a:p>
          <a:p>
            <a:r>
              <a:rPr lang="en-US" sz="9300" dirty="0"/>
              <a:t>Similar to </a:t>
            </a:r>
            <a:r>
              <a:rPr lang="en-US" sz="9300" dirty="0" smtClean="0"/>
              <a:t>Mitochondrial </a:t>
            </a:r>
            <a:r>
              <a:rPr lang="en-US" sz="9300" dirty="0">
                <a:latin typeface="Symbol" pitchFamily="18" charset="2"/>
              </a:rPr>
              <a:t></a:t>
            </a:r>
            <a:r>
              <a:rPr lang="en-US" sz="9300" dirty="0"/>
              <a:t>-oxidation, </a:t>
            </a:r>
            <a:endParaRPr lang="en-US" sz="9300" dirty="0" smtClean="0"/>
          </a:p>
          <a:p>
            <a:pPr marL="0" indent="0">
              <a:buNone/>
            </a:pPr>
            <a:endParaRPr lang="en-US" sz="9300" dirty="0" smtClean="0"/>
          </a:p>
          <a:p>
            <a:r>
              <a:rPr lang="en-US" sz="9300" dirty="0" smtClean="0"/>
              <a:t>Initial </a:t>
            </a:r>
            <a:r>
              <a:rPr lang="en-US" sz="9300" dirty="0"/>
              <a:t>double bond formation is </a:t>
            </a:r>
            <a:r>
              <a:rPr lang="en-US" sz="9300" dirty="0" smtClean="0"/>
              <a:t>catalyzed by </a:t>
            </a:r>
            <a:r>
              <a:rPr lang="en-US" sz="9300" b="1" dirty="0">
                <a:solidFill>
                  <a:srgbClr val="C00000"/>
                </a:solidFill>
              </a:rPr>
              <a:t>F</a:t>
            </a:r>
            <a:r>
              <a:rPr lang="en-US" sz="9300" b="1" dirty="0" smtClean="0">
                <a:solidFill>
                  <a:srgbClr val="C00000"/>
                </a:solidFill>
              </a:rPr>
              <a:t>lavoprotein </a:t>
            </a:r>
            <a:r>
              <a:rPr lang="en-US" sz="9300" b="1" dirty="0" smtClean="0"/>
              <a:t>Acyl-CoA </a:t>
            </a:r>
            <a:r>
              <a:rPr lang="en-US" sz="9300" b="1" dirty="0"/>
              <a:t>O</a:t>
            </a:r>
            <a:r>
              <a:rPr lang="en-US" sz="9300" b="1" dirty="0" smtClean="0"/>
              <a:t>xidase </a:t>
            </a:r>
          </a:p>
        </p:txBody>
      </p:sp>
    </p:spTree>
    <p:extLst>
      <p:ext uri="{BB962C8B-B14F-4D97-AF65-F5344CB8AC3E}">
        <p14:creationId xmlns:p14="http://schemas.microsoft.com/office/powerpoint/2010/main" val="22459075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4876800"/>
          </a:xfrm>
        </p:spPr>
        <p:txBody>
          <a:bodyPr>
            <a:normAutofit/>
          </a:bodyPr>
          <a:lstStyle/>
          <a:p>
            <a:r>
              <a:rPr lang="en-US" sz="4400" dirty="0"/>
              <a:t>During the activation of Fatty acid </a:t>
            </a:r>
            <a:r>
              <a:rPr lang="en-US" sz="4400" b="1" dirty="0">
                <a:solidFill>
                  <a:srgbClr val="C00000"/>
                </a:solidFill>
              </a:rPr>
              <a:t>ATP is converted to AMP  and </a:t>
            </a:r>
            <a:r>
              <a:rPr lang="en-US" sz="4400" b="1" dirty="0" err="1">
                <a:solidFill>
                  <a:srgbClr val="C00000"/>
                </a:solidFill>
              </a:rPr>
              <a:t>ppi</a:t>
            </a:r>
            <a:r>
              <a:rPr lang="en-US" sz="4400" b="1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en-US" sz="4400" b="1" dirty="0">
              <a:solidFill>
                <a:srgbClr val="C00000"/>
              </a:solidFill>
            </a:endParaRPr>
          </a:p>
          <a:p>
            <a:r>
              <a:rPr lang="en-US" sz="4400" b="1" dirty="0"/>
              <a:t>Two high energy bonds </a:t>
            </a:r>
            <a:r>
              <a:rPr lang="en-US" sz="4400" dirty="0"/>
              <a:t>of </a:t>
            </a:r>
            <a:r>
              <a:rPr lang="en-US" sz="4400" b="1" dirty="0"/>
              <a:t>ATP</a:t>
            </a:r>
            <a:r>
              <a:rPr lang="en-US" sz="4400" dirty="0"/>
              <a:t> are </a:t>
            </a:r>
            <a:r>
              <a:rPr lang="en-US" sz="4400" b="1" dirty="0"/>
              <a:t>cleaved </a:t>
            </a:r>
            <a:r>
              <a:rPr lang="en-US" sz="4400" dirty="0"/>
              <a:t>and </a:t>
            </a:r>
            <a:r>
              <a:rPr lang="en-US" sz="4400" b="1" dirty="0"/>
              <a:t>utilized</a:t>
            </a:r>
            <a:r>
              <a:rPr lang="en-US" sz="4400" dirty="0"/>
              <a:t> in this activation which is </a:t>
            </a:r>
            <a:r>
              <a:rPr lang="en-US" sz="4400" b="1" dirty="0">
                <a:solidFill>
                  <a:srgbClr val="C00000"/>
                </a:solidFill>
              </a:rPr>
              <a:t>equivalent to 2 ATPs.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0690" name="Picture 2" descr="http://image.slidesharecdn.com/fattyacidoxidation-121019130652-phpapp01/95/fatty-acid-oxidation-43-638.jpg?cb=13506523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7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467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304800" y="4395697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+mj-lt"/>
              </a:rPr>
              <a:t>Acyl CoA 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Oxidase–FAD transfers 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electrons to O</a:t>
            </a:r>
            <a:r>
              <a:rPr lang="en-US" sz="3600" b="1" baseline="-25000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to yield 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H</a:t>
            </a:r>
            <a:r>
              <a:rPr lang="en-US" sz="3600" b="1" baseline="-25000" dirty="0" smtClean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O</a:t>
            </a:r>
            <a:r>
              <a:rPr lang="en-US" sz="3600" b="1" baseline="-25000" dirty="0" smtClean="0">
                <a:solidFill>
                  <a:srgbClr val="C00000"/>
                </a:solidFill>
                <a:latin typeface="+mj-lt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9919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99"/>
                </a:solidFill>
                <a:cs typeface="Times New Roman" charset="0"/>
              </a:rPr>
              <a:t>Coenzyme FAD</a:t>
            </a:r>
            <a:r>
              <a:rPr lang="en-US" sz="4800" dirty="0" smtClean="0">
                <a:cs typeface="Times New Roman" charset="0"/>
              </a:rPr>
              <a:t> </a:t>
            </a:r>
            <a:r>
              <a:rPr lang="en-US" sz="4800" dirty="0">
                <a:cs typeface="Times New Roman" charset="0"/>
              </a:rPr>
              <a:t>is e</a:t>
            </a:r>
            <a:r>
              <a:rPr lang="en-US" sz="4800" baseline="30000" dirty="0">
                <a:latin typeface="Symbol" pitchFamily="18" charset="2"/>
                <a:cs typeface="Times New Roman" charset="0"/>
              </a:rPr>
              <a:t>-</a:t>
            </a:r>
            <a:r>
              <a:rPr lang="en-US" sz="4800" dirty="0">
                <a:cs typeface="Times New Roman" charset="0"/>
              </a:rPr>
              <a:t> acceptor for </a:t>
            </a:r>
            <a:r>
              <a:rPr lang="en-US" sz="4800" dirty="0" smtClean="0">
                <a:cs typeface="Times New Roman" charset="0"/>
              </a:rPr>
              <a:t>Peroxisomal </a:t>
            </a:r>
            <a:r>
              <a:rPr lang="en-US" sz="4800" b="1" dirty="0">
                <a:cs typeface="Times New Roman" charset="0"/>
              </a:rPr>
              <a:t>Acyl-CoA Oxidase, </a:t>
            </a:r>
            <a:r>
              <a:rPr lang="en-US" sz="4800" dirty="0">
                <a:cs typeface="Times New Roman" charset="0"/>
              </a:rPr>
              <a:t>which catalyzes </a:t>
            </a:r>
            <a:r>
              <a:rPr lang="en-US" sz="4800" dirty="0" smtClean="0">
                <a:cs typeface="Times New Roman" charset="0"/>
              </a:rPr>
              <a:t> </a:t>
            </a:r>
            <a:r>
              <a:rPr lang="en-US" sz="4800" dirty="0">
                <a:cs typeface="Times New Roman" charset="0"/>
              </a:rPr>
              <a:t>1</a:t>
            </a:r>
            <a:r>
              <a:rPr lang="en-US" sz="4800" baseline="30000" dirty="0">
                <a:cs typeface="Times New Roman" charset="0"/>
              </a:rPr>
              <a:t>st</a:t>
            </a:r>
            <a:r>
              <a:rPr lang="en-US" sz="4800" dirty="0">
                <a:cs typeface="Times New Roman" charset="0"/>
              </a:rPr>
              <a:t> oxidative step of </a:t>
            </a:r>
            <a:r>
              <a:rPr lang="en-US" sz="4800" dirty="0" smtClean="0">
                <a:cs typeface="Times New Roman" charset="0"/>
              </a:rPr>
              <a:t>pathway</a:t>
            </a:r>
            <a:r>
              <a:rPr lang="en-US" sz="4800" dirty="0">
                <a:cs typeface="Times New Roman" charset="0"/>
              </a:rPr>
              <a:t>. 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416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77000"/>
          </a:xfrm>
        </p:spPr>
        <p:txBody>
          <a:bodyPr>
            <a:normAutofit/>
          </a:bodyPr>
          <a:lstStyle/>
          <a:p>
            <a:r>
              <a:rPr lang="en-US" sz="4800" b="1" dirty="0"/>
              <a:t>FADH2 generated </a:t>
            </a:r>
            <a:r>
              <a:rPr lang="en-US" sz="4800" dirty="0"/>
              <a:t>at this step  instead of transferring </a:t>
            </a:r>
            <a:r>
              <a:rPr lang="en-US" sz="4800" dirty="0" smtClean="0"/>
              <a:t>high-energy </a:t>
            </a:r>
            <a:r>
              <a:rPr lang="en-US" sz="4800" dirty="0"/>
              <a:t>electrons to ETC, as occurs in Mitochondrial </a:t>
            </a:r>
            <a:r>
              <a:rPr lang="en-US" altLang="en-US" sz="4800" dirty="0"/>
              <a:t>beta-</a:t>
            </a:r>
            <a:r>
              <a:rPr lang="en-US" sz="4800" dirty="0"/>
              <a:t>oxidation.</a:t>
            </a:r>
          </a:p>
          <a:p>
            <a:r>
              <a:rPr lang="en-US" sz="4800" dirty="0"/>
              <a:t>Electrons  of </a:t>
            </a:r>
            <a:r>
              <a:rPr lang="en-US" sz="4800" b="1" dirty="0"/>
              <a:t>FADH2 </a:t>
            </a:r>
            <a:r>
              <a:rPr lang="en-US" sz="4800" b="1" dirty="0" smtClean="0"/>
              <a:t> directly </a:t>
            </a:r>
            <a:r>
              <a:rPr lang="en-US" sz="4800" b="1" dirty="0"/>
              <a:t>go to O</a:t>
            </a:r>
            <a:r>
              <a:rPr lang="en-US" sz="4800" b="1" baseline="-25000" dirty="0"/>
              <a:t>2</a:t>
            </a:r>
            <a:r>
              <a:rPr lang="en-US" sz="4800" b="1" dirty="0"/>
              <a:t> at reaction level to </a:t>
            </a:r>
            <a:r>
              <a:rPr lang="en-US" sz="4800" b="1" dirty="0">
                <a:solidFill>
                  <a:srgbClr val="C00000"/>
                </a:solidFill>
              </a:rPr>
              <a:t>generate H2O2</a:t>
            </a:r>
            <a:r>
              <a:rPr lang="en-US" sz="4800" b="1" dirty="0"/>
              <a:t> </a:t>
            </a:r>
            <a:r>
              <a:rPr lang="en-US" sz="4800" dirty="0"/>
              <a:t>in </a:t>
            </a:r>
            <a:r>
              <a:rPr lang="en-US" sz="4800" b="1" dirty="0">
                <a:solidFill>
                  <a:srgbClr val="0070C0"/>
                </a:solidFill>
              </a:rPr>
              <a:t>Peroxisomes. </a:t>
            </a:r>
          </a:p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5184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cs typeface="Times New Roman" charset="0"/>
              </a:rPr>
              <a:t>Thus FADH2</a:t>
            </a:r>
            <a:r>
              <a:rPr lang="en-US" sz="4400" dirty="0" smtClean="0">
                <a:cs typeface="Times New Roman" charset="0"/>
              </a:rPr>
              <a:t> generated </a:t>
            </a:r>
            <a:r>
              <a:rPr lang="en-US" sz="4400" b="1" dirty="0" smtClean="0">
                <a:cs typeface="Times New Roman" charset="0"/>
              </a:rPr>
              <a:t>in Peroxisomes </a:t>
            </a:r>
            <a:r>
              <a:rPr lang="en-US" sz="4400" dirty="0" smtClean="0">
                <a:cs typeface="Times New Roman" charset="0"/>
              </a:rPr>
              <a:t>by  Fatty acid oxidation </a:t>
            </a:r>
            <a:r>
              <a:rPr lang="en-US" sz="4400" b="1" dirty="0" smtClean="0">
                <a:cs typeface="Times New Roman" charset="0"/>
              </a:rPr>
              <a:t>do not enter ETC to liberate ATPs</a:t>
            </a:r>
            <a:r>
              <a:rPr lang="en-US" sz="4400" b="1" dirty="0" smtClean="0">
                <a:cs typeface="Times New Roman" charset="0"/>
              </a:rPr>
              <a:t>.</a:t>
            </a:r>
          </a:p>
          <a:p>
            <a:pPr marL="0" indent="0">
              <a:buNone/>
            </a:pPr>
            <a:endParaRPr lang="en-US" sz="4400" b="1" dirty="0" smtClean="0">
              <a:cs typeface="Times New Roman" charset="0"/>
            </a:endParaRPr>
          </a:p>
          <a:p>
            <a:r>
              <a:rPr lang="en-US" sz="4400" b="1" dirty="0" smtClean="0">
                <a:solidFill>
                  <a:srgbClr val="C00000"/>
                </a:solidFill>
                <a:cs typeface="Times New Roman" charset="0"/>
              </a:rPr>
              <a:t>Instead</a:t>
            </a:r>
            <a:r>
              <a:rPr lang="en-US" sz="4400" dirty="0" smtClean="0">
                <a:cs typeface="Times New Roman" charset="0"/>
              </a:rPr>
              <a:t> </a:t>
            </a:r>
            <a:r>
              <a:rPr lang="en-US" sz="4400" dirty="0" smtClean="0">
                <a:cs typeface="Times New Roman" charset="0"/>
              </a:rPr>
              <a:t>peroxisome</a:t>
            </a:r>
            <a:r>
              <a:rPr lang="en-US" sz="4400" dirty="0">
                <a:cs typeface="Times New Roman" charset="0"/>
              </a:rPr>
              <a:t>, </a:t>
            </a:r>
            <a:r>
              <a:rPr lang="en-US" sz="4400" b="1" dirty="0">
                <a:solidFill>
                  <a:srgbClr val="000099"/>
                </a:solidFill>
                <a:cs typeface="Times New Roman" charset="0"/>
              </a:rPr>
              <a:t>FADH</a:t>
            </a:r>
            <a:r>
              <a:rPr lang="en-US" sz="4400" b="1" baseline="-30000" dirty="0">
                <a:solidFill>
                  <a:srgbClr val="000099"/>
                </a:solidFill>
                <a:cs typeface="Times New Roman" charset="0"/>
              </a:rPr>
              <a:t>2</a:t>
            </a:r>
            <a:r>
              <a:rPr lang="en-US" sz="4400" dirty="0">
                <a:cs typeface="Times New Roman" charset="0"/>
              </a:rPr>
              <a:t> generated by fatty acid oxidation by </a:t>
            </a:r>
            <a:r>
              <a:rPr lang="en-US" sz="4400" b="1" dirty="0">
                <a:solidFill>
                  <a:srgbClr val="C00000"/>
                </a:solidFill>
                <a:cs typeface="Times New Roman" charset="0"/>
              </a:rPr>
              <a:t>Acyl CoA Oxidase </a:t>
            </a:r>
            <a:r>
              <a:rPr lang="en-US" sz="4400" dirty="0">
                <a:cs typeface="Times New Roman" charset="0"/>
              </a:rPr>
              <a:t>is </a:t>
            </a:r>
            <a:r>
              <a:rPr lang="en-US" sz="4400" b="1" dirty="0">
                <a:solidFill>
                  <a:srgbClr val="C00000"/>
                </a:solidFill>
                <a:cs typeface="Times New Roman" charset="0"/>
              </a:rPr>
              <a:t>reoxidized producing Hydrogen </a:t>
            </a:r>
            <a:r>
              <a:rPr lang="en-US" sz="4400" b="1" dirty="0" smtClean="0">
                <a:solidFill>
                  <a:srgbClr val="C00000"/>
                </a:solidFill>
                <a:cs typeface="Times New Roman" charset="0"/>
              </a:rPr>
              <a:t>peroxide</a:t>
            </a:r>
            <a:r>
              <a:rPr lang="en-US" sz="4400" dirty="0">
                <a:cs typeface="Times New Roman" charset="0"/>
              </a:rPr>
              <a:t>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582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4819650"/>
          </a:xfrm>
        </p:spPr>
        <p:txBody>
          <a:bodyPr>
            <a:no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000080"/>
                </a:solidFill>
                <a:cs typeface="Times New Roman" charset="0"/>
              </a:rPr>
              <a:t>      FADH</a:t>
            </a:r>
            <a:r>
              <a:rPr lang="en-US" sz="4000" b="1" baseline="-30000" dirty="0" smtClean="0">
                <a:solidFill>
                  <a:srgbClr val="000080"/>
                </a:solidFill>
                <a:cs typeface="Times New Roman" charset="0"/>
              </a:rPr>
              <a:t>2</a:t>
            </a:r>
            <a:r>
              <a:rPr lang="en-US" sz="4000" b="1" dirty="0" smtClean="0">
                <a:solidFill>
                  <a:srgbClr val="000080"/>
                </a:solidFill>
                <a:cs typeface="Times New Roman" charset="0"/>
              </a:rPr>
              <a:t> </a:t>
            </a:r>
            <a:r>
              <a:rPr lang="en-US" sz="4000" b="1" dirty="0">
                <a:solidFill>
                  <a:srgbClr val="000080"/>
                </a:solidFill>
                <a:cs typeface="Times New Roman" charset="0"/>
              </a:rPr>
              <a:t>+ O</a:t>
            </a:r>
            <a:r>
              <a:rPr lang="en-US" sz="4000" b="1" baseline="-30000" dirty="0">
                <a:solidFill>
                  <a:srgbClr val="000080"/>
                </a:solidFill>
                <a:cs typeface="Times New Roman" charset="0"/>
              </a:rPr>
              <a:t>2</a:t>
            </a:r>
            <a:r>
              <a:rPr lang="en-US" sz="4000" b="1" dirty="0">
                <a:solidFill>
                  <a:srgbClr val="000080"/>
                </a:solidFill>
                <a:cs typeface="Times New Roman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cs typeface="Times New Roman" charset="0"/>
                <a:sym typeface="Wingdings" pitchFamily="2" charset="2"/>
              </a:rPr>
              <a:t></a:t>
            </a:r>
            <a:r>
              <a:rPr lang="en-US" sz="4000" b="1" dirty="0">
                <a:solidFill>
                  <a:srgbClr val="000080"/>
                </a:solidFill>
                <a:cs typeface="Times New Roman" charset="0"/>
              </a:rPr>
              <a:t> FAD + H</a:t>
            </a:r>
            <a:r>
              <a:rPr lang="en-US" sz="4000" b="1" baseline="-30000" dirty="0">
                <a:solidFill>
                  <a:srgbClr val="000080"/>
                </a:solidFill>
                <a:cs typeface="Times New Roman" charset="0"/>
              </a:rPr>
              <a:t>2</a:t>
            </a:r>
            <a:r>
              <a:rPr lang="en-US" sz="4000" b="1" dirty="0">
                <a:solidFill>
                  <a:srgbClr val="000080"/>
                </a:solidFill>
                <a:cs typeface="Times New Roman" charset="0"/>
              </a:rPr>
              <a:t>O</a:t>
            </a:r>
            <a:r>
              <a:rPr lang="en-US" sz="4000" b="1" baseline="-30000" dirty="0">
                <a:solidFill>
                  <a:srgbClr val="000080"/>
                </a:solidFill>
                <a:cs typeface="Times New Roman" charset="0"/>
              </a:rPr>
              <a:t>2</a:t>
            </a:r>
            <a:r>
              <a:rPr lang="en-US" sz="4000" b="1" dirty="0">
                <a:solidFill>
                  <a:srgbClr val="000080"/>
                </a:solidFill>
                <a:cs typeface="Times New Roman" charset="0"/>
              </a:rPr>
              <a:t> </a:t>
            </a:r>
            <a:endParaRPr lang="en-US" sz="4000" b="1" dirty="0" smtClean="0">
              <a:solidFill>
                <a:srgbClr val="000080"/>
              </a:solidFill>
              <a:cs typeface="Times New Roman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rgbClr val="FF0000"/>
              </a:buClr>
              <a:buFont typeface="Wingdings" pitchFamily="2" charset="2"/>
              <a:buNone/>
            </a:pPr>
            <a:endParaRPr lang="en-US" sz="4000" dirty="0">
              <a:cs typeface="Times New Roman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sz="4000" dirty="0" smtClean="0">
                <a:cs typeface="Times New Roman" charset="0"/>
              </a:rPr>
              <a:t>Peroxisomal </a:t>
            </a:r>
            <a:r>
              <a:rPr lang="en-US" sz="4000" dirty="0">
                <a:cs typeface="Times New Roman" charset="0"/>
              </a:rPr>
              <a:t>enzyme </a:t>
            </a:r>
            <a:r>
              <a:rPr lang="en-US" sz="4000" b="1" dirty="0">
                <a:solidFill>
                  <a:srgbClr val="000099"/>
                </a:solidFill>
                <a:cs typeface="Times New Roman" charset="0"/>
              </a:rPr>
              <a:t>Catalase</a:t>
            </a:r>
            <a:r>
              <a:rPr lang="en-US" sz="4000" dirty="0">
                <a:cs typeface="Times New Roman" charset="0"/>
              </a:rPr>
              <a:t> degrades H</a:t>
            </a:r>
            <a:r>
              <a:rPr lang="en-US" sz="4000" baseline="-30000" dirty="0">
                <a:cs typeface="Times New Roman" charset="0"/>
              </a:rPr>
              <a:t>2</a:t>
            </a:r>
            <a:r>
              <a:rPr lang="en-US" sz="4000" dirty="0">
                <a:cs typeface="Times New Roman" charset="0"/>
              </a:rPr>
              <a:t>O</a:t>
            </a:r>
            <a:r>
              <a:rPr lang="en-US" sz="4000" baseline="-30000" dirty="0">
                <a:cs typeface="Times New Roman" charset="0"/>
              </a:rPr>
              <a:t>2</a:t>
            </a:r>
            <a:r>
              <a:rPr lang="en-US" sz="4000" dirty="0">
                <a:cs typeface="Times New Roman" charset="0"/>
              </a:rPr>
              <a:t>: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000080"/>
                </a:solidFill>
                <a:cs typeface="Times New Roman" charset="0"/>
              </a:rPr>
              <a:t>    </a:t>
            </a:r>
            <a:r>
              <a:rPr lang="en-US" sz="4000" b="1" dirty="0" smtClean="0">
                <a:solidFill>
                  <a:srgbClr val="000080"/>
                </a:solidFill>
                <a:cs typeface="Times New Roman" charset="0"/>
              </a:rPr>
              <a:t>  2 </a:t>
            </a:r>
            <a:r>
              <a:rPr lang="en-US" sz="4000" b="1" dirty="0">
                <a:solidFill>
                  <a:srgbClr val="000080"/>
                </a:solidFill>
                <a:cs typeface="Times New Roman" charset="0"/>
              </a:rPr>
              <a:t>H</a:t>
            </a:r>
            <a:r>
              <a:rPr lang="en-US" sz="4000" b="1" baseline="-30000" dirty="0">
                <a:solidFill>
                  <a:srgbClr val="000080"/>
                </a:solidFill>
                <a:cs typeface="Times New Roman" charset="0"/>
              </a:rPr>
              <a:t>2</a:t>
            </a:r>
            <a:r>
              <a:rPr lang="en-US" sz="4000" b="1" dirty="0">
                <a:solidFill>
                  <a:srgbClr val="000080"/>
                </a:solidFill>
                <a:cs typeface="Times New Roman" charset="0"/>
              </a:rPr>
              <a:t>O</a:t>
            </a:r>
            <a:r>
              <a:rPr lang="en-US" sz="4000" b="1" baseline="-30000" dirty="0">
                <a:solidFill>
                  <a:srgbClr val="000080"/>
                </a:solidFill>
                <a:cs typeface="Times New Roman" charset="0"/>
              </a:rPr>
              <a:t>2</a:t>
            </a:r>
            <a:r>
              <a:rPr lang="en-US" sz="4000" b="1" dirty="0">
                <a:solidFill>
                  <a:srgbClr val="000080"/>
                </a:solidFill>
                <a:cs typeface="Times New Roman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cs typeface="Times New Roman" charset="0"/>
                <a:sym typeface="Wingdings" pitchFamily="2" charset="2"/>
              </a:rPr>
              <a:t></a:t>
            </a:r>
            <a:r>
              <a:rPr lang="en-US" sz="4000" b="1" dirty="0">
                <a:solidFill>
                  <a:srgbClr val="000080"/>
                </a:solidFill>
                <a:cs typeface="Times New Roman" charset="0"/>
              </a:rPr>
              <a:t> 2 H</a:t>
            </a:r>
            <a:r>
              <a:rPr lang="en-US" sz="4000" b="1" baseline="-30000" dirty="0">
                <a:solidFill>
                  <a:srgbClr val="000080"/>
                </a:solidFill>
                <a:cs typeface="Times New Roman" charset="0"/>
              </a:rPr>
              <a:t>2</a:t>
            </a:r>
            <a:r>
              <a:rPr lang="en-US" sz="4000" b="1" dirty="0">
                <a:solidFill>
                  <a:srgbClr val="000080"/>
                </a:solidFill>
                <a:cs typeface="Times New Roman" charset="0"/>
              </a:rPr>
              <a:t>O + </a:t>
            </a:r>
            <a:r>
              <a:rPr lang="en-US" sz="4000" b="1" dirty="0" smtClean="0">
                <a:solidFill>
                  <a:srgbClr val="000080"/>
                </a:solidFill>
                <a:cs typeface="Times New Roman" charset="0"/>
              </a:rPr>
              <a:t>O</a:t>
            </a:r>
            <a:r>
              <a:rPr lang="en-US" sz="4000" b="1" baseline="-30000" dirty="0" smtClean="0">
                <a:solidFill>
                  <a:srgbClr val="000080"/>
                </a:solidFill>
                <a:cs typeface="Times New Roman" charset="0"/>
              </a:rPr>
              <a:t>2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Font typeface="Wingdings" pitchFamily="2" charset="2"/>
              <a:buNone/>
            </a:pPr>
            <a:endParaRPr lang="en-US" sz="4000" dirty="0">
              <a:cs typeface="Times New Roman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sz="4000" dirty="0">
                <a:cs typeface="Times New Roman" charset="0"/>
              </a:rPr>
              <a:t>These reactions produce </a:t>
            </a:r>
            <a:r>
              <a:rPr lang="en-US" sz="4000" b="1" dirty="0">
                <a:solidFill>
                  <a:srgbClr val="FF0000"/>
                </a:solidFill>
                <a:cs typeface="Times New Roman" charset="0"/>
              </a:rPr>
              <a:t>N</a:t>
            </a:r>
            <a:r>
              <a:rPr lang="en-US" sz="4000" b="1" dirty="0" smtClean="0">
                <a:solidFill>
                  <a:srgbClr val="FF0000"/>
                </a:solidFill>
                <a:cs typeface="Times New Roman" charset="0"/>
              </a:rPr>
              <a:t>o </a:t>
            </a:r>
            <a:r>
              <a:rPr lang="en-US" sz="4000" b="1" dirty="0">
                <a:solidFill>
                  <a:srgbClr val="FF0000"/>
                </a:solidFill>
                <a:cs typeface="Times New Roman" charset="0"/>
              </a:rPr>
              <a:t>ATP</a:t>
            </a:r>
            <a:r>
              <a:rPr lang="en-US" sz="4000" dirty="0" smtClean="0">
                <a:cs typeface="Times New Roman" charset="0"/>
              </a:rPr>
              <a:t>.</a:t>
            </a:r>
            <a:endParaRPr lang="en-US" sz="4000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684520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cs typeface="Times New Roman" charset="0"/>
              </a:rPr>
              <a:t>Once </a:t>
            </a:r>
            <a:r>
              <a:rPr lang="en-US" sz="4400" dirty="0" smtClean="0">
                <a:cs typeface="Times New Roman" charset="0"/>
              </a:rPr>
              <a:t>Very Long Chain Fatty </a:t>
            </a:r>
            <a:r>
              <a:rPr lang="en-US" sz="4400" dirty="0">
                <a:cs typeface="Times New Roman" charset="0"/>
              </a:rPr>
              <a:t>acids are reduced in length within the </a:t>
            </a:r>
            <a:r>
              <a:rPr lang="en-US" sz="4400" dirty="0" smtClean="0">
                <a:cs typeface="Times New Roman" charset="0"/>
              </a:rPr>
              <a:t>Peroxisomes </a:t>
            </a:r>
            <a:endParaRPr lang="en-US" sz="4400" dirty="0" smtClean="0">
              <a:cs typeface="Times New Roman" charset="0"/>
            </a:endParaRPr>
          </a:p>
          <a:p>
            <a:endParaRPr lang="en-US" sz="4400" dirty="0">
              <a:cs typeface="Times New Roman" charset="0"/>
            </a:endParaRPr>
          </a:p>
          <a:p>
            <a:pPr marL="0" indent="0">
              <a:buNone/>
            </a:pPr>
            <a:endParaRPr lang="en-US" sz="4400" dirty="0" smtClean="0">
              <a:cs typeface="Times New Roman" charset="0"/>
            </a:endParaRPr>
          </a:p>
          <a:p>
            <a:r>
              <a:rPr lang="en-US" sz="4400" dirty="0" smtClean="0">
                <a:cs typeface="Times New Roman" charset="0"/>
              </a:rPr>
              <a:t>They </a:t>
            </a:r>
            <a:r>
              <a:rPr lang="en-US" sz="4400" dirty="0">
                <a:cs typeface="Times New Roman" charset="0"/>
              </a:rPr>
              <a:t>may shift </a:t>
            </a:r>
            <a:r>
              <a:rPr lang="en-US" sz="4400" dirty="0" smtClean="0">
                <a:cs typeface="Times New Roman" charset="0"/>
              </a:rPr>
              <a:t>to </a:t>
            </a:r>
            <a:r>
              <a:rPr lang="en-US" sz="4400" dirty="0">
                <a:cs typeface="Times New Roman" charset="0"/>
              </a:rPr>
              <a:t>M</a:t>
            </a:r>
            <a:r>
              <a:rPr lang="en-US" sz="4400" dirty="0" smtClean="0">
                <a:cs typeface="Times New Roman" charset="0"/>
              </a:rPr>
              <a:t>itochondrial beta oxidation for further catabolism of fatty acids. </a:t>
            </a:r>
            <a:endParaRPr lang="en-US" sz="4400" dirty="0">
              <a:cs typeface="Times New Roman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23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38912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No </a:t>
            </a:r>
            <a:r>
              <a:rPr lang="en-US" sz="7200" dirty="0">
                <a:solidFill>
                  <a:srgbClr val="C00000"/>
                </a:solidFill>
              </a:rPr>
              <a:t>ATPs </a:t>
            </a:r>
            <a:r>
              <a:rPr lang="en-US" sz="7200" dirty="0"/>
              <a:t>result from </a:t>
            </a:r>
            <a:r>
              <a:rPr lang="en-US" sz="7200" dirty="0" smtClean="0"/>
              <a:t>steps of Peroxisomal </a:t>
            </a:r>
            <a:r>
              <a:rPr lang="en-US" sz="7200" dirty="0" smtClean="0"/>
              <a:t>oxidation of VLCFAs.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903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781800"/>
          </a:xfrm>
        </p:spPr>
        <p:txBody>
          <a:bodyPr>
            <a:noAutofit/>
          </a:bodyPr>
          <a:lstStyle/>
          <a:p>
            <a:r>
              <a:rPr lang="en-US" sz="6000" dirty="0" smtClean="0"/>
              <a:t>Steps of Peroxisomal Oxidation of Fatty acid </a:t>
            </a:r>
            <a:r>
              <a:rPr lang="en-US" sz="6000" b="1" dirty="0" smtClean="0">
                <a:solidFill>
                  <a:srgbClr val="C00000"/>
                </a:solidFill>
              </a:rPr>
              <a:t>does not generate </a:t>
            </a:r>
            <a:r>
              <a:rPr lang="en-US" sz="6000" b="1" dirty="0" smtClean="0">
                <a:solidFill>
                  <a:srgbClr val="C00000"/>
                </a:solidFill>
              </a:rPr>
              <a:t>ATPs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endParaRPr lang="en-US" sz="6000" b="1" dirty="0" smtClean="0">
              <a:solidFill>
                <a:srgbClr val="C00000"/>
              </a:solidFill>
            </a:endParaRPr>
          </a:p>
          <a:p>
            <a:r>
              <a:rPr lang="en-US" sz="6000" dirty="0" smtClean="0"/>
              <a:t>Instead </a:t>
            </a:r>
            <a:r>
              <a:rPr lang="en-US" sz="6000" b="1" dirty="0" smtClean="0"/>
              <a:t>energy </a:t>
            </a:r>
            <a:r>
              <a:rPr lang="en-US" sz="6000" b="1" dirty="0" smtClean="0"/>
              <a:t>dissipated</a:t>
            </a:r>
            <a:r>
              <a:rPr lang="en-US" sz="6000" dirty="0" smtClean="0"/>
              <a:t> in </a:t>
            </a:r>
            <a:r>
              <a:rPr lang="en-US" sz="6000" b="1" dirty="0" smtClean="0">
                <a:solidFill>
                  <a:srgbClr val="C00000"/>
                </a:solidFill>
              </a:rPr>
              <a:t>form </a:t>
            </a:r>
            <a:r>
              <a:rPr lang="en-US" sz="6000" b="1" dirty="0" smtClean="0">
                <a:solidFill>
                  <a:srgbClr val="C00000"/>
                </a:solidFill>
              </a:rPr>
              <a:t>of heat.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009650"/>
            <a:ext cx="8820150" cy="4446270"/>
          </a:xfrm>
        </p:spPr>
        <p:txBody>
          <a:bodyPr>
            <a:noAutofit/>
          </a:bodyPr>
          <a:lstStyle/>
          <a:p>
            <a:r>
              <a:rPr lang="en-US" sz="4400" dirty="0" smtClean="0"/>
              <a:t>Many </a:t>
            </a:r>
            <a:r>
              <a:rPr lang="en-US" sz="4400" b="1" dirty="0" smtClean="0">
                <a:solidFill>
                  <a:srgbClr val="FF0000"/>
                </a:solidFill>
              </a:rPr>
              <a:t>drugs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/>
              <a:t>commercially available in market for </a:t>
            </a:r>
            <a:r>
              <a:rPr lang="en-US" sz="4400" b="1" dirty="0" smtClean="0">
                <a:solidFill>
                  <a:srgbClr val="FF0000"/>
                </a:solidFill>
              </a:rPr>
              <a:t>reducing obesity </a:t>
            </a:r>
          </a:p>
          <a:p>
            <a:r>
              <a:rPr lang="en-US" sz="4400" b="1" dirty="0" smtClean="0">
                <a:solidFill>
                  <a:srgbClr val="C00000"/>
                </a:solidFill>
              </a:rPr>
              <a:t>Stimulate </a:t>
            </a:r>
            <a:r>
              <a:rPr lang="en-US" sz="4400" b="1" dirty="0">
                <a:solidFill>
                  <a:srgbClr val="C00000"/>
                </a:solidFill>
              </a:rPr>
              <a:t>P</a:t>
            </a:r>
            <a:r>
              <a:rPr lang="en-US" sz="4400" b="1" dirty="0" smtClean="0">
                <a:solidFill>
                  <a:srgbClr val="C00000"/>
                </a:solidFill>
              </a:rPr>
              <a:t>eroxisomal beta oxidation </a:t>
            </a:r>
          </a:p>
          <a:p>
            <a:r>
              <a:rPr lang="en-US" sz="4400" dirty="0" smtClean="0"/>
              <a:t>Where </a:t>
            </a:r>
            <a:r>
              <a:rPr lang="en-US" sz="4400" b="1" dirty="0" smtClean="0"/>
              <a:t>Fatty </a:t>
            </a:r>
            <a:r>
              <a:rPr lang="en-US" sz="4400" b="1" dirty="0" smtClean="0"/>
              <a:t>acids are oxidized without much liberation of calories (ATPs).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965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389120"/>
          </a:xfrm>
        </p:spPr>
        <p:txBody>
          <a:bodyPr>
            <a:noAutofit/>
          </a:bodyPr>
          <a:lstStyle/>
          <a:p>
            <a:r>
              <a:rPr lang="en-US" sz="4400" dirty="0" smtClean="0"/>
              <a:t>Subsequent </a:t>
            </a:r>
            <a:r>
              <a:rPr lang="en-US" sz="4400" dirty="0"/>
              <a:t>hydrolysis of PP</a:t>
            </a:r>
            <a:r>
              <a:rPr lang="en-US" sz="4400" baseline="-25000" dirty="0"/>
              <a:t>i</a:t>
            </a:r>
            <a:r>
              <a:rPr lang="en-US" sz="4400" dirty="0"/>
              <a:t> </a:t>
            </a:r>
            <a:r>
              <a:rPr lang="en-US" sz="4400" dirty="0" smtClean="0"/>
              <a:t> from ATP drives </a:t>
            </a:r>
            <a:r>
              <a:rPr lang="en-US" sz="4400" dirty="0"/>
              <a:t>the </a:t>
            </a:r>
            <a:r>
              <a:rPr lang="en-US" sz="4400" b="1" dirty="0"/>
              <a:t>reaction strongly </a:t>
            </a:r>
            <a:r>
              <a:rPr lang="en-US" sz="4400" b="1" dirty="0" smtClean="0"/>
              <a:t>forward. </a:t>
            </a:r>
            <a:endParaRPr lang="en-US" sz="4400" b="1" dirty="0"/>
          </a:p>
          <a:p>
            <a:r>
              <a:rPr lang="en-US" sz="4400" dirty="0" smtClean="0"/>
              <a:t>Note the </a:t>
            </a:r>
            <a:r>
              <a:rPr lang="en-US" sz="4400" b="1" dirty="0" smtClean="0"/>
              <a:t>Acyl- Adenylate</a:t>
            </a:r>
            <a:r>
              <a:rPr lang="en-US" sz="4400" dirty="0" smtClean="0"/>
              <a:t> is an </a:t>
            </a:r>
            <a:r>
              <a:rPr lang="en-US" sz="4400" b="1" dirty="0" smtClean="0">
                <a:solidFill>
                  <a:srgbClr val="C00000"/>
                </a:solidFill>
              </a:rPr>
              <a:t>intermediate</a:t>
            </a:r>
            <a:r>
              <a:rPr lang="en-US" sz="4400" dirty="0" smtClean="0"/>
              <a:t> in the mechanism.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3898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181600"/>
          </a:xfrm>
        </p:spPr>
        <p:txBody>
          <a:bodyPr>
            <a:normAutofit fontScale="92500"/>
          </a:bodyPr>
          <a:lstStyle/>
          <a:p>
            <a:r>
              <a:rPr lang="en-US" sz="5400" dirty="0" smtClean="0"/>
              <a:t>Peroxisomal Oxidation of Fatty acid efficiently takes place in:</a:t>
            </a:r>
          </a:p>
          <a:p>
            <a:pPr lvl="1"/>
            <a:r>
              <a:rPr lang="en-US" sz="5200" dirty="0" smtClean="0">
                <a:solidFill>
                  <a:srgbClr val="C00000"/>
                </a:solidFill>
              </a:rPr>
              <a:t>Obese persons </a:t>
            </a:r>
          </a:p>
          <a:p>
            <a:pPr lvl="1"/>
            <a:r>
              <a:rPr lang="en-US" sz="5200" dirty="0" smtClean="0">
                <a:solidFill>
                  <a:srgbClr val="C00000"/>
                </a:solidFill>
              </a:rPr>
              <a:t>Persons taking Hypolipidemic drugs(Clofibrate).</a:t>
            </a:r>
            <a:endParaRPr lang="en-US" sz="5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2850" name="Picture 2" descr="https://www.researchgate.net/profile/Luis_Godinho/publication/272519391/figure/fig1/AS:294827364241418@1447303730000/Fig-3-Comparison-of-peroxisomal-and-mitochondrial-fatty-acid-b-oxidation-pathways-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50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3762" name="Picture 2" descr="http://image.slidesharecdn.com/fattyacidmetabolismfam02-150426101042-conversion-gate01/95/fatty-acid-metabolism-fam-02-7-638.jpg?cb=14300431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3429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Zellwegers Syndrome</a:t>
            </a:r>
            <a:br>
              <a:rPr lang="en-US" sz="4800" b="1" dirty="0" smtClean="0"/>
            </a:br>
            <a:r>
              <a:rPr lang="en-US" sz="4800" b="1" dirty="0" smtClean="0"/>
              <a:t>OR</a:t>
            </a:r>
            <a:br>
              <a:rPr lang="en-US" sz="4800" b="1" dirty="0" smtClean="0"/>
            </a:br>
            <a:r>
              <a:rPr lang="en-US" sz="4800" b="1" dirty="0">
                <a:solidFill>
                  <a:srgbClr val="C00000"/>
                </a:solidFill>
              </a:rPr>
              <a:t>C</a:t>
            </a:r>
            <a:r>
              <a:rPr lang="en-US" sz="4800" b="1" dirty="0" smtClean="0">
                <a:solidFill>
                  <a:srgbClr val="C00000"/>
                </a:solidFill>
              </a:rPr>
              <a:t>erebro</a:t>
            </a:r>
            <a:r>
              <a:rPr lang="en-US" sz="4800" b="1" dirty="0" smtClean="0">
                <a:solidFill>
                  <a:srgbClr val="0070C0"/>
                </a:solidFill>
              </a:rPr>
              <a:t>hepato</a:t>
            </a:r>
            <a:r>
              <a:rPr lang="en-US" sz="4800" b="1" dirty="0" smtClean="0"/>
              <a:t>renal Syndrome</a:t>
            </a:r>
            <a:endParaRPr lang="en-US" sz="4800" b="1" dirty="0"/>
          </a:p>
        </p:txBody>
      </p:sp>
      <p:pic>
        <p:nvPicPr>
          <p:cNvPr id="16386" name="Picture 2" descr="https://ars.els-cdn.com/content/image/1-s2.0-B9780444595652000289-f163-06-97804445956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8839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9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Peroxisomal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Disorder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52400" y="1981200"/>
            <a:ext cx="4724400" cy="4724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 dirty="0" err="1">
                <a:solidFill>
                  <a:srgbClr val="800080"/>
                </a:solidFill>
              </a:rPr>
              <a:t>Zellweger</a:t>
            </a:r>
            <a:r>
              <a:rPr lang="en-US" sz="4800" dirty="0">
                <a:solidFill>
                  <a:srgbClr val="800080"/>
                </a:solidFill>
              </a:rPr>
              <a:t> </a:t>
            </a:r>
            <a:r>
              <a:rPr lang="en-US" sz="4800" dirty="0" smtClean="0">
                <a:solidFill>
                  <a:srgbClr val="800080"/>
                </a:solidFill>
              </a:rPr>
              <a:t>Syndrome</a:t>
            </a:r>
          </a:p>
          <a:p>
            <a:pPr>
              <a:lnSpc>
                <a:spcPct val="80000"/>
              </a:lnSpc>
            </a:pPr>
            <a:r>
              <a:rPr lang="en-US" sz="4800" dirty="0" err="1" smtClean="0">
                <a:solidFill>
                  <a:srgbClr val="800080"/>
                </a:solidFill>
              </a:rPr>
              <a:t>Cerebro</a:t>
            </a:r>
            <a:r>
              <a:rPr lang="en-US" sz="4800" dirty="0" smtClean="0">
                <a:solidFill>
                  <a:srgbClr val="800080"/>
                </a:solidFill>
              </a:rPr>
              <a:t>-</a:t>
            </a:r>
            <a:r>
              <a:rPr lang="en-US" sz="4800" dirty="0" err="1" smtClean="0">
                <a:solidFill>
                  <a:srgbClr val="800080"/>
                </a:solidFill>
              </a:rPr>
              <a:t>Hepato</a:t>
            </a:r>
            <a:r>
              <a:rPr lang="en-US" sz="4800" dirty="0" smtClean="0">
                <a:solidFill>
                  <a:srgbClr val="800080"/>
                </a:solidFill>
              </a:rPr>
              <a:t>-Renal Syndrome</a:t>
            </a:r>
            <a:endParaRPr lang="en-US" sz="4800" dirty="0">
              <a:solidFill>
                <a:srgbClr val="800080"/>
              </a:solidFill>
            </a:endParaRPr>
          </a:p>
        </p:txBody>
      </p:sp>
      <p:pic>
        <p:nvPicPr>
          <p:cNvPr id="56324" name="Picture 4" descr="Zellweg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14943" r="25076" b="49425"/>
          <a:stretch>
            <a:fillRect/>
          </a:stretch>
        </p:blipFill>
        <p:spPr>
          <a:xfrm>
            <a:off x="4724400" y="1447800"/>
            <a:ext cx="4419600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6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/>
              <a:t>Biochemical Causes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8293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0292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Rare genetic autosomal recessive disorder.</a:t>
            </a:r>
            <a:r>
              <a:rPr lang="en-US" sz="6000" dirty="0" smtClean="0"/>
              <a:t> </a:t>
            </a:r>
          </a:p>
          <a:p>
            <a:r>
              <a:rPr lang="en-US" sz="6000" dirty="0" smtClean="0"/>
              <a:t>Characterized by </a:t>
            </a:r>
            <a:r>
              <a:rPr lang="en-US" sz="6000" b="1" dirty="0" smtClean="0">
                <a:solidFill>
                  <a:srgbClr val="C00000"/>
                </a:solidFill>
              </a:rPr>
              <a:t>absence of functional Peroxisomes.     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dirty="0" smtClean="0"/>
              <a:t>Gene mutations in </a:t>
            </a:r>
            <a:r>
              <a:rPr lang="en-US" sz="6600" b="1" dirty="0" smtClean="0">
                <a:solidFill>
                  <a:srgbClr val="C00000"/>
                </a:solidFill>
              </a:rPr>
              <a:t>PEX Genes </a:t>
            </a:r>
            <a:r>
              <a:rPr lang="en-US" sz="6600" dirty="0" smtClean="0"/>
              <a:t>leads to Zellwegers Syndrome.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Biochemical Alterations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cs typeface="Times New Roman" charset="0"/>
              </a:rPr>
              <a:t>No oxidation </a:t>
            </a:r>
            <a:r>
              <a:rPr lang="en-US" sz="5400" dirty="0">
                <a:cs typeface="Times New Roman" charset="0"/>
              </a:rPr>
              <a:t>of </a:t>
            </a:r>
            <a:r>
              <a:rPr lang="en-US" sz="5400" b="1" dirty="0">
                <a:cs typeface="Times New Roman" charset="0"/>
              </a:rPr>
              <a:t>very long chain Fatty acids</a:t>
            </a:r>
            <a:r>
              <a:rPr lang="en-US" sz="5400" dirty="0">
                <a:cs typeface="Times New Roman" charset="0"/>
              </a:rPr>
              <a:t> and </a:t>
            </a:r>
            <a:r>
              <a:rPr lang="en-US" sz="5400" b="1" dirty="0">
                <a:cs typeface="Times New Roman" charset="0"/>
              </a:rPr>
              <a:t>branched chain fatty acids </a:t>
            </a:r>
            <a:r>
              <a:rPr lang="en-US" sz="5400" dirty="0">
                <a:cs typeface="Times New Roman" charset="0"/>
              </a:rPr>
              <a:t>in </a:t>
            </a:r>
            <a:r>
              <a:rPr lang="en-US" sz="5400" b="1" dirty="0" smtClean="0">
                <a:solidFill>
                  <a:srgbClr val="C00000"/>
                </a:solidFill>
                <a:cs typeface="Times New Roman" charset="0"/>
              </a:rPr>
              <a:t>Peroxisomes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6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487680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ct val="70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5400" b="1" dirty="0">
                <a:cs typeface="Times New Roman" charset="0"/>
              </a:rPr>
              <a:t>Accumulation</a:t>
            </a:r>
            <a:r>
              <a:rPr lang="en-US" sz="5400" dirty="0">
                <a:cs typeface="Times New Roman" charset="0"/>
              </a:rPr>
              <a:t> of large abnormal amounts of </a:t>
            </a:r>
            <a:r>
              <a:rPr lang="en-US" sz="5400" b="1" dirty="0">
                <a:cs typeface="Times New Roman" charset="0"/>
              </a:rPr>
              <a:t>VLCFAs</a:t>
            </a:r>
            <a:r>
              <a:rPr lang="en-US" sz="5400" dirty="0">
                <a:cs typeface="Times New Roman" charset="0"/>
              </a:rPr>
              <a:t> in </a:t>
            </a:r>
            <a:r>
              <a:rPr lang="en-US" sz="5400" dirty="0" smtClean="0">
                <a:cs typeface="Times New Roman" charset="0"/>
              </a:rPr>
              <a:t>Peroxisomes of tissues.</a:t>
            </a:r>
            <a:endParaRPr lang="en-US" sz="5400" dirty="0">
              <a:cs typeface="Times New Roman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70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5400" b="1" dirty="0" smtClean="0">
                <a:cs typeface="Times New Roman" charset="0"/>
              </a:rPr>
              <a:t>No </a:t>
            </a:r>
            <a:r>
              <a:rPr lang="en-US" sz="5400" b="1" dirty="0" smtClean="0">
                <a:solidFill>
                  <a:srgbClr val="C00000"/>
                </a:solidFill>
                <a:cs typeface="Times New Roman" charset="0"/>
              </a:rPr>
              <a:t>normal </a:t>
            </a:r>
            <a:r>
              <a:rPr lang="en-US" sz="5400" b="1" dirty="0">
                <a:solidFill>
                  <a:srgbClr val="C00000"/>
                </a:solidFill>
                <a:cs typeface="Times New Roman" charset="0"/>
              </a:rPr>
              <a:t>function of </a:t>
            </a:r>
            <a:r>
              <a:rPr lang="en-US" sz="5400" b="1" dirty="0" smtClean="0">
                <a:solidFill>
                  <a:srgbClr val="C00000"/>
                </a:solidFill>
                <a:cs typeface="Times New Roman" charset="0"/>
              </a:rPr>
              <a:t>Peroxisomes</a:t>
            </a:r>
            <a:r>
              <a:rPr lang="en-US" sz="5400" dirty="0">
                <a:cs typeface="Times New Roman" charset="0"/>
              </a:rPr>
              <a:t>.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406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693920"/>
          </a:xfrm>
        </p:spPr>
        <p:txBody>
          <a:bodyPr>
            <a:normAutofit/>
          </a:bodyPr>
          <a:lstStyle/>
          <a:p>
            <a:r>
              <a:rPr lang="en-US" sz="5400" dirty="0"/>
              <a:t>There are </a:t>
            </a:r>
            <a:r>
              <a:rPr lang="en-US" sz="5400" b="1" dirty="0"/>
              <a:t>different Acyl-CoA </a:t>
            </a:r>
            <a:r>
              <a:rPr lang="en-US" sz="5400" b="1" dirty="0" smtClean="0"/>
              <a:t>Synthetase </a:t>
            </a:r>
            <a:r>
              <a:rPr lang="en-US" sz="5400" dirty="0"/>
              <a:t>for fatty acids of </a:t>
            </a:r>
            <a:r>
              <a:rPr lang="en-US" sz="5400" b="1" dirty="0">
                <a:solidFill>
                  <a:srgbClr val="C00000"/>
                </a:solidFill>
              </a:rPr>
              <a:t>different chain lengths</a:t>
            </a:r>
            <a:r>
              <a:rPr lang="en-US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31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en-US" sz="5400" dirty="0"/>
              <a:t>Progressive degeneration of </a:t>
            </a:r>
            <a:r>
              <a:rPr lang="en-US" sz="5400" b="1" dirty="0"/>
              <a:t>Brain/Liver/Kidney, </a:t>
            </a:r>
            <a:r>
              <a:rPr lang="en-US" sz="5400" dirty="0"/>
              <a:t>with </a:t>
            </a:r>
            <a:r>
              <a:rPr lang="en-US" sz="5400" b="1" dirty="0">
                <a:solidFill>
                  <a:srgbClr val="C00000"/>
                </a:solidFill>
              </a:rPr>
              <a:t>death ~6 month after onset.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1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Signs and Symptoms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5257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Defect</a:t>
            </a:r>
            <a:r>
              <a:rPr lang="en-US" sz="3200" dirty="0" smtClean="0"/>
              <a:t> in normal function of </a:t>
            </a:r>
            <a:r>
              <a:rPr lang="en-US" sz="3200" b="1" dirty="0" smtClean="0">
                <a:solidFill>
                  <a:srgbClr val="C00000"/>
                </a:solidFill>
              </a:rPr>
              <a:t>multiple organ system.</a:t>
            </a:r>
          </a:p>
          <a:p>
            <a:r>
              <a:rPr lang="en-US" sz="3200" b="1" dirty="0" smtClean="0"/>
              <a:t>Impaired</a:t>
            </a:r>
            <a:r>
              <a:rPr lang="en-US" sz="3200" dirty="0" smtClean="0"/>
              <a:t> neuronal migration, positioning and </a:t>
            </a:r>
            <a:r>
              <a:rPr lang="en-US" sz="3200" b="1" dirty="0" smtClean="0">
                <a:solidFill>
                  <a:srgbClr val="C00000"/>
                </a:solidFill>
              </a:rPr>
              <a:t>brain development.</a:t>
            </a:r>
          </a:p>
          <a:p>
            <a:r>
              <a:rPr lang="en-US" sz="3200" dirty="0" smtClean="0"/>
              <a:t>Hypomyelination </a:t>
            </a:r>
            <a:r>
              <a:rPr lang="en-US" sz="3200" b="1" dirty="0" smtClean="0">
                <a:solidFill>
                  <a:srgbClr val="C00000"/>
                </a:solidFill>
              </a:rPr>
              <a:t>affecting nerve impulse transmission.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Hepatomegaly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Renal Cysts</a:t>
            </a:r>
          </a:p>
          <a:p>
            <a:r>
              <a:rPr lang="en-US" sz="3200" dirty="0"/>
              <a:t>Typical </a:t>
            </a:r>
            <a:r>
              <a:rPr lang="en-US" sz="3200" b="1" dirty="0" smtClean="0">
                <a:solidFill>
                  <a:srgbClr val="C00000"/>
                </a:solidFill>
              </a:rPr>
              <a:t>Dysmorphic </a:t>
            </a:r>
            <a:r>
              <a:rPr lang="en-US" sz="3200" b="1" dirty="0">
                <a:solidFill>
                  <a:srgbClr val="C00000"/>
                </a:solidFill>
              </a:rPr>
              <a:t>facies.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95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Diagnosis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05800" cy="40687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C00CC"/>
                </a:solidFill>
              </a:rPr>
              <a:t>Detection of Increased levels of Serum </a:t>
            </a:r>
            <a:r>
              <a:rPr lang="en-US" sz="6000" b="1" dirty="0">
                <a:solidFill>
                  <a:srgbClr val="CC00CC"/>
                </a:solidFill>
              </a:rPr>
              <a:t>Very Long Chain Fatty Acids- VLCFAs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1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4786" name="Picture 2" descr="http://image.slidesharecdn.com/fattyacidoxidation-121019130652-phpapp01/95/fatty-acid-oxidation-46-638.jpg?cb=13506523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7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229600" cy="14478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Oxidation Of Unsaturated </a:t>
            </a:r>
            <a:br>
              <a:rPr lang="en-US" sz="5400" b="1" dirty="0" smtClean="0"/>
            </a:br>
            <a:r>
              <a:rPr lang="en-US" sz="5400" b="1" dirty="0" smtClean="0"/>
              <a:t>Fatty Acids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708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PUFAs</a:t>
            </a:r>
            <a:r>
              <a:rPr lang="en-US" sz="4400" dirty="0" smtClean="0"/>
              <a:t> having </a:t>
            </a:r>
            <a:r>
              <a:rPr lang="en-US" sz="4400" b="1" dirty="0" smtClean="0"/>
              <a:t>double bonds </a:t>
            </a:r>
            <a:r>
              <a:rPr lang="en-US" sz="4400" dirty="0" smtClean="0"/>
              <a:t>in their structure </a:t>
            </a:r>
            <a:r>
              <a:rPr lang="en-US" sz="4400" b="1" dirty="0" smtClean="0"/>
              <a:t>are unstable</a:t>
            </a:r>
            <a:r>
              <a:rPr lang="en-US" sz="4400" dirty="0" smtClean="0"/>
              <a:t>.</a:t>
            </a:r>
          </a:p>
          <a:p>
            <a:r>
              <a:rPr lang="en-US" sz="4400" b="1" dirty="0" smtClean="0">
                <a:solidFill>
                  <a:srgbClr val="C00000"/>
                </a:solidFill>
              </a:rPr>
              <a:t>Double </a:t>
            </a:r>
            <a:r>
              <a:rPr lang="en-US" sz="4400" b="1" dirty="0" smtClean="0">
                <a:solidFill>
                  <a:srgbClr val="C00000"/>
                </a:solidFill>
              </a:rPr>
              <a:t>bonds </a:t>
            </a:r>
            <a:r>
              <a:rPr lang="en-US" sz="4400" dirty="0" smtClean="0"/>
              <a:t>are hydrolyzed and </a:t>
            </a:r>
            <a:r>
              <a:rPr lang="en-US" sz="4400" b="1" dirty="0" smtClean="0"/>
              <a:t>metabolized faster </a:t>
            </a:r>
            <a:r>
              <a:rPr lang="en-US" sz="4400" dirty="0" smtClean="0"/>
              <a:t>than </a:t>
            </a:r>
            <a:r>
              <a:rPr lang="en-US" sz="4400" b="1" dirty="0" smtClean="0">
                <a:solidFill>
                  <a:srgbClr val="0070C0"/>
                </a:solidFill>
              </a:rPr>
              <a:t>saturated bonds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Thus dietary </a:t>
            </a:r>
            <a:r>
              <a:rPr lang="en-US" sz="4400" b="1" dirty="0" smtClean="0"/>
              <a:t>intake of PUFA get readily metabolized</a:t>
            </a:r>
          </a:p>
          <a:p>
            <a:r>
              <a:rPr lang="en-US" sz="4400" b="1" dirty="0" smtClean="0"/>
              <a:t>Which reduces risk of Atherosclerosis.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1966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5562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PUFAs are less reduced than SFAs </a:t>
            </a:r>
          </a:p>
          <a:p>
            <a:pPr marL="0" indent="0">
              <a:buNone/>
            </a:pPr>
            <a:endParaRPr lang="en-US" sz="5400" dirty="0" smtClean="0"/>
          </a:p>
          <a:p>
            <a:r>
              <a:rPr lang="en-US" sz="5400" dirty="0" smtClean="0"/>
              <a:t>Hence PUFAs are less energetic than SFAs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9659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Mechanism Of Oxidation Of Unsaturated Fatty Acids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68085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15400" cy="4389120"/>
          </a:xfrm>
        </p:spPr>
        <p:txBody>
          <a:bodyPr>
            <a:normAutofit lnSpcReduction="10000"/>
          </a:bodyPr>
          <a:lstStyle/>
          <a:p>
            <a:r>
              <a:rPr lang="en-US" sz="5400" b="1" dirty="0" smtClean="0"/>
              <a:t>Initial and later </a:t>
            </a:r>
            <a:r>
              <a:rPr lang="en-US" sz="5400" b="1" dirty="0" smtClean="0">
                <a:solidFill>
                  <a:srgbClr val="C00000"/>
                </a:solidFill>
              </a:rPr>
              <a:t>Oxidation </a:t>
            </a:r>
            <a:r>
              <a:rPr lang="en-US" sz="5400" b="1" dirty="0" smtClean="0">
                <a:solidFill>
                  <a:srgbClr val="C00000"/>
                </a:solidFill>
              </a:rPr>
              <a:t>of PUFAs  </a:t>
            </a:r>
            <a:r>
              <a:rPr lang="en-US" sz="5400" dirty="0" smtClean="0"/>
              <a:t>is </a:t>
            </a:r>
            <a:r>
              <a:rPr lang="en-US" sz="5400" dirty="0" smtClean="0"/>
              <a:t>by</a:t>
            </a:r>
          </a:p>
          <a:p>
            <a:pPr marL="0" indent="0">
              <a:buNone/>
            </a:pPr>
            <a:endParaRPr lang="en-US" sz="5400" dirty="0" smtClean="0"/>
          </a:p>
          <a:p>
            <a:r>
              <a:rPr lang="en-US" sz="5400" b="1" dirty="0" smtClean="0"/>
              <a:t>Similar steps of </a:t>
            </a:r>
            <a:r>
              <a:rPr lang="el-GR" sz="5400" b="1" dirty="0" smtClean="0"/>
              <a:t>β</a:t>
            </a:r>
            <a:r>
              <a:rPr lang="en-US" sz="5400" b="1" dirty="0" smtClean="0"/>
              <a:t> Oxidation </a:t>
            </a:r>
            <a:r>
              <a:rPr lang="en-US" sz="5400" dirty="0" smtClean="0"/>
              <a:t>in </a:t>
            </a:r>
            <a:r>
              <a:rPr lang="en-US" sz="5400" dirty="0" smtClean="0"/>
              <a:t>parts</a:t>
            </a:r>
            <a:r>
              <a:rPr lang="en-US" sz="5400" dirty="0" smtClean="0"/>
              <a:t>, of </a:t>
            </a:r>
            <a:r>
              <a:rPr lang="en-US" sz="5400" b="1" dirty="0" smtClean="0"/>
              <a:t>saturated bonds</a:t>
            </a:r>
            <a:r>
              <a:rPr lang="en-US" sz="54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220200" cy="6096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7030A0"/>
                </a:solidFill>
              </a:rPr>
              <a:t>D</a:t>
            </a:r>
            <a:r>
              <a:rPr lang="en-US" sz="4400" b="1" dirty="0" smtClean="0">
                <a:solidFill>
                  <a:srgbClr val="7030A0"/>
                </a:solidFill>
              </a:rPr>
              <a:t>ouble </a:t>
            </a:r>
            <a:r>
              <a:rPr lang="en-US" sz="4400" b="1" dirty="0" smtClean="0">
                <a:solidFill>
                  <a:srgbClr val="7030A0"/>
                </a:solidFill>
              </a:rPr>
              <a:t>bonds of UFAs are cleaved by </a:t>
            </a:r>
            <a:r>
              <a:rPr lang="en-US" sz="4400" b="1" dirty="0" smtClean="0">
                <a:solidFill>
                  <a:srgbClr val="7030A0"/>
                </a:solidFill>
              </a:rPr>
              <a:t>action </a:t>
            </a:r>
            <a:r>
              <a:rPr lang="en-US" sz="4400" b="1" dirty="0" smtClean="0">
                <a:solidFill>
                  <a:srgbClr val="7030A0"/>
                </a:solidFill>
              </a:rPr>
              <a:t>of Extra Enzymes:</a:t>
            </a:r>
          </a:p>
          <a:p>
            <a:pPr lvl="1"/>
            <a:r>
              <a:rPr lang="en-US" sz="4200" dirty="0" smtClean="0"/>
              <a:t> </a:t>
            </a:r>
            <a:r>
              <a:rPr lang="en-US" sz="4800" b="1" dirty="0" smtClean="0"/>
              <a:t>Isomerase </a:t>
            </a:r>
            <a:r>
              <a:rPr lang="en-US" sz="4800" b="1" dirty="0" smtClean="0">
                <a:solidFill>
                  <a:srgbClr val="0070C0"/>
                </a:solidFill>
              </a:rPr>
              <a:t>(</a:t>
            </a:r>
            <a:r>
              <a:rPr lang="en-US" sz="3500" b="1" dirty="0" smtClean="0">
                <a:solidFill>
                  <a:srgbClr val="0070C0"/>
                </a:solidFill>
              </a:rPr>
              <a:t>Enoyl CoA Isomerase)</a:t>
            </a:r>
          </a:p>
          <a:p>
            <a:pPr marL="457200" lvl="1" indent="0">
              <a:buNone/>
            </a:pPr>
            <a:r>
              <a:rPr lang="en-US" sz="3500" b="1" dirty="0" smtClean="0">
                <a:solidFill>
                  <a:srgbClr val="C00000"/>
                </a:solidFill>
              </a:rPr>
              <a:t>(For odd numbered double bonds MUFAs)</a:t>
            </a:r>
          </a:p>
          <a:p>
            <a:pPr lvl="1"/>
            <a:r>
              <a:rPr lang="en-US" sz="4800" b="1" dirty="0" smtClean="0"/>
              <a:t>Reductase </a:t>
            </a:r>
            <a:r>
              <a:rPr lang="en-US" sz="3600" b="1" dirty="0" smtClean="0">
                <a:solidFill>
                  <a:srgbClr val="0070C0"/>
                </a:solidFill>
              </a:rPr>
              <a:t>(2,4 Dienoyl CoA Reductase)</a:t>
            </a:r>
          </a:p>
          <a:p>
            <a:pPr marL="457200" lvl="1" indent="0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(For even numbered double bonds PUFAS)</a:t>
            </a:r>
          </a:p>
          <a:p>
            <a:pPr lvl="1"/>
            <a:r>
              <a:rPr lang="en-US" sz="4400" b="1" dirty="0" smtClean="0"/>
              <a:t>Epimerase</a:t>
            </a:r>
          </a:p>
          <a:p>
            <a:pPr marL="457200" lvl="1" indent="0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(Converts </a:t>
            </a:r>
            <a:r>
              <a:rPr lang="en-US" sz="3600" b="1" dirty="0" smtClean="0">
                <a:solidFill>
                  <a:srgbClr val="C00000"/>
                </a:solidFill>
              </a:rPr>
              <a:t>D-Isomer  </a:t>
            </a:r>
            <a:r>
              <a:rPr lang="en-US" sz="3600" b="1" dirty="0">
                <a:solidFill>
                  <a:srgbClr val="C00000"/>
                </a:solidFill>
              </a:rPr>
              <a:t>to </a:t>
            </a:r>
            <a:r>
              <a:rPr lang="en-US" sz="3600" b="1" dirty="0" smtClean="0">
                <a:solidFill>
                  <a:srgbClr val="C00000"/>
                </a:solidFill>
              </a:rPr>
              <a:t>L-Isomer</a:t>
            </a:r>
            <a:r>
              <a:rPr lang="en-US" sz="3600" b="1" dirty="0">
                <a:solidFill>
                  <a:srgbClr val="C00000"/>
                </a:solidFill>
              </a:rPr>
              <a:t>)</a:t>
            </a:r>
          </a:p>
          <a:p>
            <a:pPr lvl="1"/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41167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Activated Fatty Acid (Acyl-CoA)  </a:t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is a High Energy Compound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70C0"/>
                </a:solidFill>
              </a:rPr>
              <a:t>Which Facilitates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Second </a:t>
            </a:r>
            <a:r>
              <a:rPr lang="en-US" b="1" dirty="0" smtClean="0">
                <a:solidFill>
                  <a:srgbClr val="0070C0"/>
                </a:solidFill>
              </a:rPr>
              <a:t>Stage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/>
              <a:t>Of </a:t>
            </a:r>
            <a:br>
              <a:rPr lang="en-US" b="1" dirty="0" smtClean="0"/>
            </a:br>
            <a:r>
              <a:rPr lang="en-US" b="1" dirty="0" smtClean="0"/>
              <a:t>Beta Oxidation Of Fatty Acid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39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95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Enoyl CoA Isomerase </a:t>
            </a:r>
            <a:r>
              <a:rPr lang="en-US" sz="4800" dirty="0" smtClean="0"/>
              <a:t>handles </a:t>
            </a:r>
            <a:r>
              <a:rPr lang="en-US" sz="4800" b="1" dirty="0" smtClean="0">
                <a:solidFill>
                  <a:srgbClr val="C00000"/>
                </a:solidFill>
              </a:rPr>
              <a:t>odd numbered double bonds </a:t>
            </a:r>
            <a:r>
              <a:rPr lang="en-US" sz="4800" dirty="0" smtClean="0"/>
              <a:t>in MUFAs.</a:t>
            </a:r>
          </a:p>
          <a:p>
            <a:r>
              <a:rPr lang="en-US" sz="4800" b="1" dirty="0" smtClean="0"/>
              <a:t>2,4 Dienoyl CoA Reductase </a:t>
            </a:r>
            <a:r>
              <a:rPr lang="en-US" sz="4800" dirty="0" smtClean="0"/>
              <a:t>handles </a:t>
            </a:r>
            <a:r>
              <a:rPr lang="en-US" sz="4800" b="1" dirty="0" smtClean="0">
                <a:solidFill>
                  <a:srgbClr val="C00000"/>
                </a:solidFill>
              </a:rPr>
              <a:t>even numbered double bonds </a:t>
            </a:r>
            <a:r>
              <a:rPr lang="en-US" sz="4800" dirty="0" smtClean="0"/>
              <a:t>in PUFAs.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8207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381000"/>
            <a:ext cx="8763000" cy="5562600"/>
          </a:xfrm>
        </p:spPr>
        <p:txBody>
          <a:bodyPr>
            <a:noAutofit/>
          </a:bodyPr>
          <a:lstStyle/>
          <a:p>
            <a:r>
              <a:rPr lang="en-US" sz="4800" dirty="0"/>
              <a:t>Usually natural unsaturated fatty acids have </a:t>
            </a:r>
            <a:r>
              <a:rPr lang="en-US" sz="4800" b="1" dirty="0"/>
              <a:t>cis </a:t>
            </a:r>
            <a:r>
              <a:rPr lang="en-US" sz="4800" b="1" dirty="0" smtClean="0"/>
              <a:t>double bonds. </a:t>
            </a:r>
          </a:p>
          <a:p>
            <a:r>
              <a:rPr lang="en-US" sz="4800" dirty="0" smtClean="0"/>
              <a:t>Which </a:t>
            </a:r>
            <a:r>
              <a:rPr lang="en-US" sz="4800" dirty="0"/>
              <a:t>is </a:t>
            </a:r>
            <a:r>
              <a:rPr lang="en-US" sz="4800" b="1" dirty="0">
                <a:solidFill>
                  <a:srgbClr val="C00000"/>
                </a:solidFill>
              </a:rPr>
              <a:t>transformed to </a:t>
            </a:r>
            <a:r>
              <a:rPr lang="en-US" sz="4800" b="1" i="1" dirty="0" smtClean="0">
                <a:solidFill>
                  <a:srgbClr val="C00000"/>
                </a:solidFill>
              </a:rPr>
              <a:t>trans double bonds</a:t>
            </a:r>
            <a:r>
              <a:rPr lang="en-US" sz="4800" i="1" dirty="0" smtClean="0"/>
              <a:t> </a:t>
            </a:r>
            <a:r>
              <a:rPr lang="en-US" sz="4800" dirty="0"/>
              <a:t>by the action of an </a:t>
            </a:r>
            <a:r>
              <a:rPr lang="en-US" sz="4800" b="1" dirty="0" smtClean="0"/>
              <a:t>Isomerase .</a:t>
            </a:r>
          </a:p>
          <a:p>
            <a:r>
              <a:rPr lang="en-US" sz="4800" dirty="0" smtClean="0"/>
              <a:t>As </a:t>
            </a:r>
            <a:r>
              <a:rPr lang="en-US" sz="4800" dirty="0" smtClean="0"/>
              <a:t>next </a:t>
            </a:r>
            <a:r>
              <a:rPr lang="en-US" sz="4800" dirty="0" smtClean="0"/>
              <a:t>enzyme to act is  </a:t>
            </a:r>
            <a:r>
              <a:rPr lang="en-US" sz="4800" b="1" dirty="0" smtClean="0"/>
              <a:t>Enoyl Hydratase ,which </a:t>
            </a:r>
            <a:r>
              <a:rPr lang="en-US" sz="4800" b="1" dirty="0" smtClean="0">
                <a:solidFill>
                  <a:srgbClr val="C00000"/>
                </a:solidFill>
              </a:rPr>
              <a:t>acts </a:t>
            </a:r>
            <a:r>
              <a:rPr lang="en-US" sz="4800" b="1" dirty="0">
                <a:solidFill>
                  <a:srgbClr val="C00000"/>
                </a:solidFill>
              </a:rPr>
              <a:t>only on </a:t>
            </a:r>
            <a:r>
              <a:rPr lang="en-US" sz="4800" b="1" i="1" dirty="0">
                <a:solidFill>
                  <a:srgbClr val="C00000"/>
                </a:solidFill>
              </a:rPr>
              <a:t>trans</a:t>
            </a:r>
            <a:r>
              <a:rPr lang="en-US" sz="4800" b="1" dirty="0">
                <a:solidFill>
                  <a:srgbClr val="C00000"/>
                </a:solidFill>
              </a:rPr>
              <a:t> double bonds.</a:t>
            </a:r>
          </a:p>
          <a:p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181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 smtClean="0"/>
              <a:t>Enoyl-CoA </a:t>
            </a:r>
            <a:r>
              <a:rPr lang="en-US" sz="4800" b="1" dirty="0"/>
              <a:t>I</a:t>
            </a:r>
            <a:r>
              <a:rPr lang="en-US" sz="4800" b="1" dirty="0" smtClean="0"/>
              <a:t>somerase </a:t>
            </a:r>
            <a:r>
              <a:rPr lang="en-US" sz="4800" dirty="0"/>
              <a:t>converts </a:t>
            </a:r>
            <a:r>
              <a:rPr lang="en-US" sz="4800" dirty="0" smtClean="0"/>
              <a:t>Cis unsaturated Fatty acids  </a:t>
            </a:r>
            <a:r>
              <a:rPr lang="en-US" sz="4800" dirty="0"/>
              <a:t>to </a:t>
            </a:r>
            <a:r>
              <a:rPr lang="en-US" sz="4800" b="1" dirty="0"/>
              <a:t>T</a:t>
            </a:r>
            <a:r>
              <a:rPr lang="en-US" sz="4800" b="1" dirty="0" smtClean="0"/>
              <a:t>rans- </a:t>
            </a:r>
            <a:r>
              <a:rPr lang="en-US" sz="4800" b="1" dirty="0">
                <a:solidFill>
                  <a:srgbClr val="FF0000"/>
                </a:solidFill>
                <a:latin typeface="Symbol" pitchFamily="18" charset="2"/>
              </a:rPr>
              <a:t> </a:t>
            </a:r>
            <a:r>
              <a:rPr lang="en-US" sz="4800" b="1" baseline="30000" dirty="0"/>
              <a:t>2</a:t>
            </a:r>
            <a:r>
              <a:rPr lang="en-US" sz="4800" b="1" dirty="0"/>
              <a:t> </a:t>
            </a:r>
            <a:r>
              <a:rPr lang="en-US" sz="4800" b="1" dirty="0" smtClean="0"/>
              <a:t>Enoyl-CoA</a:t>
            </a:r>
          </a:p>
          <a:p>
            <a:pPr marL="0" indent="0">
              <a:lnSpc>
                <a:spcPct val="90000"/>
              </a:lnSpc>
              <a:buNone/>
            </a:pPr>
            <a:endParaRPr lang="en-US" sz="4800" b="1" dirty="0"/>
          </a:p>
          <a:p>
            <a:pPr>
              <a:lnSpc>
                <a:spcPct val="90000"/>
              </a:lnSpc>
            </a:pPr>
            <a:r>
              <a:rPr lang="en-US" sz="4800" dirty="0"/>
              <a:t>Now </a:t>
            </a:r>
            <a:r>
              <a:rPr lang="el-GR" sz="4800" dirty="0" smtClean="0"/>
              <a:t>β</a:t>
            </a:r>
            <a:r>
              <a:rPr lang="en-US" sz="4800" dirty="0"/>
              <a:t>-oxidation can </a:t>
            </a:r>
            <a:r>
              <a:rPr lang="en-US" sz="4800" dirty="0" smtClean="0"/>
              <a:t>continue </a:t>
            </a:r>
            <a:r>
              <a:rPr lang="en-US" sz="4800" dirty="0"/>
              <a:t>with </a:t>
            </a:r>
            <a:r>
              <a:rPr lang="en-US" sz="4800" dirty="0" smtClean="0"/>
              <a:t>hydration </a:t>
            </a:r>
            <a:r>
              <a:rPr lang="en-US" sz="4800" dirty="0"/>
              <a:t>of </a:t>
            </a:r>
            <a:r>
              <a:rPr lang="en-US" sz="4800" dirty="0" smtClean="0"/>
              <a:t>trans-</a:t>
            </a:r>
            <a:r>
              <a:rPr lang="en-US" sz="4800" dirty="0" smtClean="0">
                <a:solidFill>
                  <a:srgbClr val="FF0000"/>
                </a:solidFill>
                <a:latin typeface="Symbol" pitchFamily="18" charset="2"/>
              </a:rPr>
              <a:t> </a:t>
            </a:r>
            <a:r>
              <a:rPr lang="en-US" sz="4800" baseline="30000" dirty="0" smtClean="0"/>
              <a:t>2</a:t>
            </a:r>
            <a:r>
              <a:rPr lang="en-US" sz="4800" dirty="0" smtClean="0"/>
              <a:t>-Enoyl-CoA by Enoyl CoA Hydratase</a:t>
            </a:r>
            <a:endParaRPr lang="en-US" sz="48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81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9308"/>
            <a:ext cx="7772400" cy="9144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Oxidation Of </a:t>
            </a:r>
            <a:br>
              <a:rPr lang="en-US" b="1" dirty="0" smtClean="0"/>
            </a:br>
            <a:r>
              <a:rPr lang="en-US" b="1" dirty="0" smtClean="0"/>
              <a:t>Monounsaturated </a:t>
            </a:r>
            <a:r>
              <a:rPr lang="en-US" b="1" dirty="0"/>
              <a:t>Fatty Acids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562600"/>
          </a:xfrm>
          <a:noFill/>
          <a:ln/>
        </p:spPr>
        <p:txBody>
          <a:bodyPr>
            <a:noAutofit/>
          </a:bodyPr>
          <a:lstStyle/>
          <a:p>
            <a:r>
              <a:rPr lang="en-US" sz="4400" dirty="0" smtClean="0"/>
              <a:t>Oleic </a:t>
            </a:r>
            <a:r>
              <a:rPr lang="en-US" sz="4400" dirty="0"/>
              <a:t>acid, P</a:t>
            </a:r>
            <a:r>
              <a:rPr lang="en-US" sz="4400" dirty="0" smtClean="0"/>
              <a:t>almitoleic </a:t>
            </a:r>
            <a:r>
              <a:rPr lang="en-US" sz="4400" dirty="0"/>
              <a:t>acid </a:t>
            </a:r>
          </a:p>
          <a:p>
            <a:r>
              <a:rPr lang="en-US" sz="4400" dirty="0"/>
              <a:t>Normal </a:t>
            </a:r>
            <a:r>
              <a:rPr lang="en-US" sz="4400" dirty="0">
                <a:latin typeface="Symbol" pitchFamily="18" charset="2"/>
              </a:rPr>
              <a:t></a:t>
            </a:r>
            <a:r>
              <a:rPr lang="en-US" sz="4400" dirty="0"/>
              <a:t>-oxidation for three cycles </a:t>
            </a:r>
          </a:p>
          <a:p>
            <a:r>
              <a:rPr lang="en-US" sz="4400" dirty="0"/>
              <a:t>C</a:t>
            </a:r>
            <a:r>
              <a:rPr lang="en-US" sz="4400" dirty="0" smtClean="0"/>
              <a:t>is-</a:t>
            </a:r>
            <a:r>
              <a:rPr lang="en-US" sz="4400" dirty="0">
                <a:latin typeface="Symbol" pitchFamily="18" charset="2"/>
              </a:rPr>
              <a:t></a:t>
            </a:r>
            <a:r>
              <a:rPr lang="en-US" sz="4400" baseline="30000" dirty="0"/>
              <a:t>3</a:t>
            </a:r>
            <a:r>
              <a:rPr lang="en-US" sz="4400" dirty="0"/>
              <a:t> </a:t>
            </a:r>
            <a:r>
              <a:rPr lang="en-US" sz="4400" dirty="0" smtClean="0"/>
              <a:t>Acyl-CoA </a:t>
            </a:r>
            <a:r>
              <a:rPr lang="en-US" sz="4400" b="1" dirty="0">
                <a:solidFill>
                  <a:srgbClr val="C00000"/>
                </a:solidFill>
              </a:rPr>
              <a:t>cannot be utilized by </a:t>
            </a:r>
            <a:r>
              <a:rPr lang="en-US" sz="4400" b="1" dirty="0" smtClean="0">
                <a:solidFill>
                  <a:srgbClr val="C00000"/>
                </a:solidFill>
              </a:rPr>
              <a:t>Acyl-CoA </a:t>
            </a:r>
            <a:r>
              <a:rPr lang="en-US" sz="4400" b="1" dirty="0">
                <a:solidFill>
                  <a:srgbClr val="C00000"/>
                </a:solidFill>
              </a:rPr>
              <a:t>dehydrogenase </a:t>
            </a:r>
          </a:p>
          <a:p>
            <a:r>
              <a:rPr lang="en-US" sz="4400" b="1" dirty="0"/>
              <a:t>Enoyl-CoA I</a:t>
            </a:r>
            <a:r>
              <a:rPr lang="en-US" sz="4400" b="1" dirty="0" smtClean="0"/>
              <a:t>somerase </a:t>
            </a:r>
            <a:r>
              <a:rPr lang="en-US" sz="4400" dirty="0"/>
              <a:t>converts this to trans- </a:t>
            </a:r>
            <a:r>
              <a:rPr lang="en-US" sz="4400" dirty="0">
                <a:latin typeface="Symbol" pitchFamily="18" charset="2"/>
              </a:rPr>
              <a:t></a:t>
            </a:r>
            <a:r>
              <a:rPr lang="en-US" sz="4400" baseline="30000" dirty="0"/>
              <a:t>2</a:t>
            </a:r>
            <a:r>
              <a:rPr lang="en-US" sz="4400" dirty="0"/>
              <a:t> A</a:t>
            </a:r>
            <a:r>
              <a:rPr lang="en-US" sz="4400" dirty="0" smtClean="0"/>
              <a:t>cyl </a:t>
            </a:r>
            <a:r>
              <a:rPr lang="en-US" sz="4400" dirty="0"/>
              <a:t>CoA </a:t>
            </a:r>
          </a:p>
          <a:p>
            <a:r>
              <a:rPr lang="en-US" sz="4400" dirty="0">
                <a:latin typeface="Symbol" pitchFamily="18" charset="2"/>
              </a:rPr>
              <a:t></a:t>
            </a:r>
            <a:r>
              <a:rPr lang="en-US" sz="4400" dirty="0"/>
              <a:t>-oxidation continues from this point </a:t>
            </a:r>
          </a:p>
        </p:txBody>
      </p:sp>
    </p:spTree>
    <p:extLst>
      <p:ext uri="{BB962C8B-B14F-4D97-AF65-F5344CB8AC3E}">
        <p14:creationId xmlns:p14="http://schemas.microsoft.com/office/powerpoint/2010/main" val="28209610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 autoUpdateAnimBg="0"/>
    </p:bld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026" descr="D:\Garrett\ch24\GA24_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 b="6061"/>
          <a:stretch>
            <a:fillRect/>
          </a:stretch>
        </p:blipFill>
        <p:spPr bwMode="auto">
          <a:xfrm>
            <a:off x="609600" y="0"/>
            <a:ext cx="792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4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Oxidation Of </a:t>
            </a:r>
            <a:br>
              <a:rPr lang="en-US" b="1" dirty="0" smtClean="0"/>
            </a:br>
            <a:r>
              <a:rPr lang="en-US" b="1" dirty="0" smtClean="0"/>
              <a:t>Polyunsaturated </a:t>
            </a:r>
            <a:r>
              <a:rPr lang="en-US" b="1" dirty="0"/>
              <a:t>Fatty Acids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791200"/>
          </a:xfrm>
          <a:noFill/>
          <a:ln/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US" sz="3900" b="1" i="1" dirty="0"/>
              <a:t>Slightly more complicated</a:t>
            </a:r>
            <a:r>
              <a:rPr lang="en-US" sz="3900" b="1" dirty="0"/>
              <a:t> </a:t>
            </a:r>
          </a:p>
          <a:p>
            <a:r>
              <a:rPr lang="en-US" sz="2800" dirty="0"/>
              <a:t>Same as for </a:t>
            </a:r>
            <a:r>
              <a:rPr lang="en-US" sz="2800" dirty="0" smtClean="0"/>
              <a:t>Oleic </a:t>
            </a:r>
            <a:r>
              <a:rPr lang="en-US" sz="2800" dirty="0"/>
              <a:t>acid, but only up to a point:</a:t>
            </a:r>
          </a:p>
          <a:p>
            <a:endParaRPr lang="en-US" sz="2800" dirty="0"/>
          </a:p>
          <a:p>
            <a:pPr lvl="1"/>
            <a:r>
              <a:rPr lang="en-US" sz="2800" dirty="0"/>
              <a:t>3 cycles of </a:t>
            </a:r>
            <a:r>
              <a:rPr lang="en-US" sz="2800" dirty="0">
                <a:latin typeface="Symbol" pitchFamily="18" charset="2"/>
              </a:rPr>
              <a:t></a:t>
            </a:r>
            <a:r>
              <a:rPr lang="en-US" sz="2800" dirty="0"/>
              <a:t>-oxidation </a:t>
            </a:r>
          </a:p>
          <a:p>
            <a:endParaRPr lang="en-US" sz="2800" dirty="0"/>
          </a:p>
          <a:p>
            <a:pPr lvl="1"/>
            <a:r>
              <a:rPr lang="en-US" sz="2800" dirty="0"/>
              <a:t>E</a:t>
            </a:r>
            <a:r>
              <a:rPr lang="en-US" sz="2800" dirty="0" smtClean="0"/>
              <a:t>noyl-CoA </a:t>
            </a:r>
            <a:r>
              <a:rPr lang="en-US" sz="2800" dirty="0"/>
              <a:t>I</a:t>
            </a:r>
            <a:r>
              <a:rPr lang="en-US" sz="2800" dirty="0" smtClean="0"/>
              <a:t>somerase </a:t>
            </a:r>
            <a:endParaRPr lang="en-US" sz="2800" dirty="0"/>
          </a:p>
          <a:p>
            <a:endParaRPr lang="en-US" sz="2800" dirty="0"/>
          </a:p>
          <a:p>
            <a:pPr lvl="1"/>
            <a:r>
              <a:rPr lang="en-US" sz="2800" dirty="0"/>
              <a:t>1 more round of </a:t>
            </a:r>
            <a:r>
              <a:rPr lang="en-US" sz="2800" dirty="0">
                <a:latin typeface="Symbol" pitchFamily="18" charset="2"/>
              </a:rPr>
              <a:t></a:t>
            </a:r>
            <a:r>
              <a:rPr lang="en-US" sz="2800" dirty="0"/>
              <a:t>-oxidation </a:t>
            </a:r>
          </a:p>
          <a:p>
            <a:endParaRPr lang="en-US" sz="2800" dirty="0"/>
          </a:p>
          <a:p>
            <a:pPr lvl="1"/>
            <a:r>
              <a:rPr lang="en-US" sz="2800" dirty="0" smtClean="0"/>
              <a:t>Trans- </a:t>
            </a:r>
            <a:r>
              <a:rPr lang="en-US" sz="2800" dirty="0">
                <a:latin typeface="Symbol" pitchFamily="18" charset="2"/>
              </a:rPr>
              <a:t></a:t>
            </a:r>
            <a:r>
              <a:rPr lang="en-US" sz="2800" baseline="30000" dirty="0"/>
              <a:t>2</a:t>
            </a:r>
            <a:r>
              <a:rPr lang="en-US" sz="2800" dirty="0"/>
              <a:t>, cis- </a:t>
            </a:r>
            <a:r>
              <a:rPr lang="en-US" sz="2800" dirty="0">
                <a:latin typeface="Symbol" pitchFamily="18" charset="2"/>
              </a:rPr>
              <a:t></a:t>
            </a:r>
            <a:r>
              <a:rPr lang="en-US" sz="2800" baseline="30000" dirty="0"/>
              <a:t>4</a:t>
            </a:r>
            <a:r>
              <a:rPr lang="en-US" sz="2800" dirty="0"/>
              <a:t> structure is a </a:t>
            </a:r>
            <a:r>
              <a:rPr lang="en-US" sz="2800" dirty="0" smtClean="0"/>
              <a:t>problem.</a:t>
            </a:r>
            <a:endParaRPr lang="en-US" sz="2800" dirty="0"/>
          </a:p>
          <a:p>
            <a:r>
              <a:rPr lang="en-US" sz="2800" dirty="0"/>
              <a:t>2,4-Dienoyl-CoA </a:t>
            </a:r>
            <a:r>
              <a:rPr lang="en-US" sz="2800" b="1" dirty="0"/>
              <a:t>R</a:t>
            </a:r>
            <a:r>
              <a:rPr lang="en-US" sz="2800" b="1" dirty="0" smtClean="0"/>
              <a:t>eductase </a:t>
            </a:r>
            <a:r>
              <a:rPr lang="en-US" sz="2800" dirty="0"/>
              <a:t> </a:t>
            </a:r>
            <a:r>
              <a:rPr lang="en-US" sz="2800" dirty="0" smtClean="0"/>
              <a:t>transform it to odd numbered.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56021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4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4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 autoUpdateAnimBg="0"/>
    </p:bld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410200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b="1" dirty="0" smtClean="0"/>
              <a:t>NADPH dependent 2,4-Dienoyl- Co A Reductase</a:t>
            </a:r>
            <a:r>
              <a:rPr lang="en-US" sz="4000" dirty="0" smtClean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reduces and merges two double bonds </a:t>
            </a:r>
            <a:r>
              <a:rPr lang="en-US" sz="4000" dirty="0" smtClean="0"/>
              <a:t>to form </a:t>
            </a:r>
            <a:r>
              <a:rPr lang="en-US" sz="4000" b="1" dirty="0" smtClean="0"/>
              <a:t>one Trans at C3</a:t>
            </a:r>
          </a:p>
          <a:p>
            <a:pPr marL="0" indent="0">
              <a:buNone/>
            </a:pPr>
            <a:endParaRPr lang="en-US" sz="4000" b="1" dirty="0" smtClean="0"/>
          </a:p>
          <a:p>
            <a:r>
              <a:rPr lang="en-US" sz="4000" dirty="0" smtClean="0"/>
              <a:t>That is then isomerized by Enoyl CoA Isomerase to C2- Trans double bond.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4893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0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8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5810" name="Picture 2" descr="http://4.bp.blogspot.com/-_eLwep0bCtI/ThQOW-Z6TuI/AAAAAAAAABg/52pHOxptSYI/s640/Oxidation+of+PUF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9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0413"/>
            <a:ext cx="5475288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610600" cy="8382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Oxidation of Unsaturated Fatty Acids (Remember they are cis!)</a:t>
            </a:r>
          </a:p>
        </p:txBody>
      </p:sp>
    </p:spTree>
    <p:extLst>
      <p:ext uri="{BB962C8B-B14F-4D97-AF65-F5344CB8AC3E}">
        <p14:creationId xmlns:p14="http://schemas.microsoft.com/office/powerpoint/2010/main" val="26729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Stage II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Translocation Of Acyl-CoA </a:t>
            </a:r>
            <a:br>
              <a:rPr lang="en-US" b="1" dirty="0" smtClean="0"/>
            </a:br>
            <a:r>
              <a:rPr lang="en-US" b="1" dirty="0" smtClean="0">
                <a:solidFill>
                  <a:srgbClr val="0070C0"/>
                </a:solidFill>
              </a:rPr>
              <a:t>From Cytosol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Into Mitochondrial Matrix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With The Help Of Carnitine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617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en-US" sz="3600" b="1" dirty="0">
                <a:solidFill>
                  <a:schemeClr val="accent2"/>
                </a:solidFill>
                <a:latin typeface="Comic Sans MS" pitchFamily="66" charset="0"/>
              </a:rPr>
              <a:t>-oxidation of fatty acids with even numbered double bonds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443788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0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 smtClean="0"/>
              <a:t>The Oxidation of PUFAs </a:t>
            </a:r>
            <a:r>
              <a:rPr lang="en-US" sz="4800" b="1" dirty="0" smtClean="0"/>
              <a:t>provide less energy </a:t>
            </a:r>
            <a:r>
              <a:rPr lang="en-US" sz="4800" dirty="0" smtClean="0"/>
              <a:t>than saturated Fatty acids as they are </a:t>
            </a:r>
            <a:r>
              <a:rPr lang="en-US" sz="4800" b="1" dirty="0" smtClean="0"/>
              <a:t>less reduced compounds</a:t>
            </a:r>
            <a:r>
              <a:rPr lang="en-US" sz="4800" dirty="0" smtClean="0"/>
              <a:t>.</a:t>
            </a:r>
          </a:p>
          <a:p>
            <a:r>
              <a:rPr lang="en-US" sz="4800" dirty="0" smtClean="0"/>
              <a:t>At double bonds the Isomerase act and convert it into </a:t>
            </a:r>
            <a:r>
              <a:rPr lang="en-US" sz="4800" b="1" dirty="0" smtClean="0"/>
              <a:t>Trans –Enoyl CoA.</a:t>
            </a:r>
          </a:p>
          <a:p>
            <a:r>
              <a:rPr lang="en-US" sz="4800" dirty="0" smtClean="0"/>
              <a:t>This </a:t>
            </a:r>
            <a:r>
              <a:rPr lang="en-US" sz="4800" b="1" dirty="0" smtClean="0">
                <a:solidFill>
                  <a:srgbClr val="C00000"/>
                </a:solidFill>
              </a:rPr>
              <a:t>bypasses the Acyl-CoA Dehydrogenas</a:t>
            </a:r>
            <a:r>
              <a:rPr lang="en-US" sz="4800" b="1" dirty="0">
                <a:solidFill>
                  <a:srgbClr val="C00000"/>
                </a:solidFill>
              </a:rPr>
              <a:t>e</a:t>
            </a:r>
            <a:r>
              <a:rPr lang="en-US" sz="4800" b="1" dirty="0" smtClean="0">
                <a:solidFill>
                  <a:srgbClr val="C00000"/>
                </a:solidFill>
              </a:rPr>
              <a:t> –FAD linked beta oxidation reaction</a:t>
            </a:r>
            <a:r>
              <a:rPr lang="en-US" sz="4800" dirty="0" smtClean="0"/>
              <a:t>.</a:t>
            </a:r>
          </a:p>
          <a:p>
            <a:r>
              <a:rPr lang="en-US" sz="4800" dirty="0" smtClean="0"/>
              <a:t>1.5 ATP less per double bond.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564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4800600"/>
          </a:xfrm>
        </p:spPr>
        <p:txBody>
          <a:bodyPr/>
          <a:lstStyle/>
          <a:p>
            <a:r>
              <a:rPr lang="en-US" sz="6000" dirty="0"/>
              <a:t>β-oxidation proper occurs </a:t>
            </a:r>
            <a:r>
              <a:rPr lang="en-US" sz="6000" dirty="0" smtClean="0"/>
              <a:t>in </a:t>
            </a:r>
            <a:r>
              <a:rPr lang="en-US" sz="6000" dirty="0"/>
              <a:t>Mitochondrial </a:t>
            </a:r>
            <a:r>
              <a:rPr lang="en-US" sz="6000" dirty="0" smtClean="0"/>
              <a:t>matrix.</a:t>
            </a:r>
          </a:p>
          <a:p>
            <a:pPr marL="0" indent="0">
              <a:buNone/>
            </a:pPr>
            <a:r>
              <a:rPr lang="en-US" sz="6000" dirty="0" smtClean="0"/>
              <a:t> </a:t>
            </a:r>
            <a:endParaRPr lang="en-US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 Three Stages </a:t>
            </a:r>
            <a:r>
              <a:rPr lang="en-US" b="1" dirty="0"/>
              <a:t>Of Beta Oxidation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For</a:t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Oxidation Fatty </a:t>
            </a:r>
            <a:r>
              <a:rPr lang="en-US" b="1" dirty="0">
                <a:solidFill>
                  <a:srgbClr val="C00000"/>
                </a:solidFill>
              </a:rPr>
              <a:t>acid Palmitate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6626" y="34636"/>
            <a:ext cx="9160625" cy="5486400"/>
          </a:xfrm>
        </p:spPr>
        <p:txBody>
          <a:bodyPr>
            <a:noAutofit/>
          </a:bodyPr>
          <a:lstStyle/>
          <a:p>
            <a:r>
              <a:rPr lang="en-US" sz="4800" b="1" dirty="0"/>
              <a:t>CoA is a complex structure</a:t>
            </a:r>
            <a:r>
              <a:rPr lang="en-US" sz="4800" b="1" dirty="0" smtClean="0"/>
              <a:t>.</a:t>
            </a:r>
          </a:p>
          <a:p>
            <a:r>
              <a:rPr lang="en-US" sz="4800" b="1" dirty="0" smtClean="0"/>
              <a:t>CoA</a:t>
            </a:r>
            <a:r>
              <a:rPr lang="en-US" sz="4800" dirty="0" smtClean="0"/>
              <a:t> </a:t>
            </a:r>
            <a:r>
              <a:rPr lang="en-US" sz="4800" dirty="0"/>
              <a:t>part of </a:t>
            </a:r>
            <a:r>
              <a:rPr lang="en-US" sz="4800" dirty="0" smtClean="0"/>
              <a:t>Palmitoyl-CoA </a:t>
            </a:r>
            <a:r>
              <a:rPr lang="en-US" sz="4800" dirty="0"/>
              <a:t>is </a:t>
            </a:r>
            <a:r>
              <a:rPr lang="en-US" sz="4800" b="1" dirty="0" smtClean="0">
                <a:solidFill>
                  <a:srgbClr val="C00000"/>
                </a:solidFill>
              </a:rPr>
              <a:t>impermeable to inner membrane of Mitochondria</a:t>
            </a:r>
          </a:p>
          <a:p>
            <a:pPr marL="0" indent="0">
              <a:buNone/>
            </a:pPr>
            <a:endParaRPr lang="en-US" sz="4800" b="1" dirty="0" smtClean="0">
              <a:solidFill>
                <a:srgbClr val="C00000"/>
              </a:solidFill>
            </a:endParaRPr>
          </a:p>
        </p:txBody>
      </p:sp>
      <p:pic>
        <p:nvPicPr>
          <p:cNvPr id="3" name="Picture 2" descr="Image result for Complex str of Palmitoyl-C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0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4389120"/>
          </a:xfrm>
        </p:spPr>
        <p:txBody>
          <a:bodyPr>
            <a:normAutofit fontScale="92500" lnSpcReduction="20000"/>
          </a:bodyPr>
          <a:lstStyle/>
          <a:p>
            <a:r>
              <a:rPr lang="en-US" sz="4400" b="1" dirty="0" smtClean="0"/>
              <a:t>Long-chain </a:t>
            </a:r>
            <a:r>
              <a:rPr lang="en-US" sz="4400" b="1" dirty="0"/>
              <a:t>F</a:t>
            </a:r>
            <a:r>
              <a:rPr lang="en-US" sz="4400" b="1" dirty="0" smtClean="0"/>
              <a:t>atty </a:t>
            </a:r>
            <a:r>
              <a:rPr lang="en-US" sz="4400" b="1" dirty="0"/>
              <a:t>acids </a:t>
            </a:r>
            <a:r>
              <a:rPr lang="en-US" sz="4400" b="1" dirty="0" smtClean="0"/>
              <a:t>more than 12 Carbon atoms </a:t>
            </a:r>
            <a:r>
              <a:rPr lang="en-US" sz="4400" b="1" dirty="0" smtClean="0">
                <a:solidFill>
                  <a:srgbClr val="C00000"/>
                </a:solidFill>
              </a:rPr>
              <a:t>cannot </a:t>
            </a:r>
            <a:r>
              <a:rPr lang="en-US" sz="4400" b="1" dirty="0">
                <a:solidFill>
                  <a:srgbClr val="C00000"/>
                </a:solidFill>
              </a:rPr>
              <a:t>be directly </a:t>
            </a:r>
            <a:r>
              <a:rPr lang="en-US" sz="4400" b="1" dirty="0" smtClean="0">
                <a:solidFill>
                  <a:srgbClr val="C00000"/>
                </a:solidFill>
              </a:rPr>
              <a:t>translocated</a:t>
            </a:r>
            <a:r>
              <a:rPr lang="en-US" sz="4400" dirty="0" smtClean="0"/>
              <a:t> </a:t>
            </a:r>
            <a:r>
              <a:rPr lang="en-US" sz="4400" dirty="0"/>
              <a:t>into the M</a:t>
            </a:r>
            <a:r>
              <a:rPr lang="en-US" sz="4400" dirty="0" smtClean="0"/>
              <a:t>itochondrial matrix.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However </a:t>
            </a:r>
            <a:r>
              <a:rPr lang="en-US" sz="4400" b="1" dirty="0" smtClean="0">
                <a:solidFill>
                  <a:srgbClr val="FF0000"/>
                </a:solidFill>
              </a:rPr>
              <a:t>short </a:t>
            </a:r>
            <a:r>
              <a:rPr lang="en-US" sz="4400" b="1" dirty="0">
                <a:solidFill>
                  <a:srgbClr val="FF0000"/>
                </a:solidFill>
              </a:rPr>
              <a:t>chain Fatty acids are </a:t>
            </a:r>
            <a:r>
              <a:rPr lang="en-US" sz="4400" b="1" dirty="0" smtClean="0">
                <a:solidFill>
                  <a:srgbClr val="FF0000"/>
                </a:solidFill>
              </a:rPr>
              <a:t>directly translocated </a:t>
            </a:r>
            <a:r>
              <a:rPr lang="en-US" sz="4400" dirty="0"/>
              <a:t>into the Mitochondrial matrix </a:t>
            </a:r>
          </a:p>
          <a:p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181600"/>
          </a:xfrm>
        </p:spPr>
        <p:txBody>
          <a:bodyPr>
            <a:normAutofit/>
          </a:bodyPr>
          <a:lstStyle/>
          <a:p>
            <a:r>
              <a:rPr lang="en-US" sz="4000" b="1" dirty="0"/>
              <a:t>To </a:t>
            </a:r>
            <a:r>
              <a:rPr lang="en-US" sz="4000" b="1" dirty="0" smtClean="0"/>
              <a:t>translocate </a:t>
            </a:r>
            <a:r>
              <a:rPr lang="en-US" sz="4000" b="1" dirty="0" smtClean="0"/>
              <a:t>an </a:t>
            </a:r>
            <a:r>
              <a:rPr lang="en-US" sz="4000" b="1" dirty="0" smtClean="0"/>
              <a:t>activated </a:t>
            </a:r>
            <a:r>
              <a:rPr lang="en-US" sz="4000" b="1" dirty="0" smtClean="0"/>
              <a:t>long chain Fatty </a:t>
            </a:r>
            <a:r>
              <a:rPr lang="en-US" sz="4000" b="1" dirty="0"/>
              <a:t>acid </a:t>
            </a:r>
            <a:r>
              <a:rPr lang="en-US" sz="4000" dirty="0"/>
              <a:t>(Acyl-CoA) from </a:t>
            </a:r>
            <a:r>
              <a:rPr lang="en-US" sz="4000" b="1" dirty="0" smtClean="0"/>
              <a:t>cytosol </a:t>
            </a:r>
            <a:r>
              <a:rPr lang="en-US" sz="4000" b="1" dirty="0"/>
              <a:t>to </a:t>
            </a:r>
            <a:r>
              <a:rPr lang="en-US" sz="4000" b="1" dirty="0" smtClean="0"/>
              <a:t>mitochondrial </a:t>
            </a:r>
            <a:r>
              <a:rPr lang="en-US" sz="4000" b="1" dirty="0"/>
              <a:t>matrix </a:t>
            </a: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r>
              <a:rPr lang="en-US" sz="4000" b="1" dirty="0" smtClean="0">
                <a:solidFill>
                  <a:srgbClr val="C00000"/>
                </a:solidFill>
              </a:rPr>
              <a:t>Across </a:t>
            </a:r>
            <a:r>
              <a:rPr lang="en-US" sz="4000" b="1" dirty="0" smtClean="0">
                <a:solidFill>
                  <a:srgbClr val="C00000"/>
                </a:solidFill>
              </a:rPr>
              <a:t>mitochondrial </a:t>
            </a:r>
            <a:r>
              <a:rPr lang="en-US" sz="4000" b="1" dirty="0">
                <a:solidFill>
                  <a:srgbClr val="C00000"/>
                </a:solidFill>
              </a:rPr>
              <a:t>membrane </a:t>
            </a:r>
            <a:r>
              <a:rPr lang="en-US" sz="4000" dirty="0"/>
              <a:t>operates a </a:t>
            </a:r>
            <a:r>
              <a:rPr lang="en-US" sz="4000" b="1" dirty="0">
                <a:solidFill>
                  <a:srgbClr val="0070C0"/>
                </a:solidFill>
              </a:rPr>
              <a:t>specialized Carnitine Carrier System.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5757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What Is Carnitine?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1828800"/>
            <a:ext cx="8991600" cy="469392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Carnitine</a:t>
            </a:r>
            <a:r>
              <a:rPr lang="en-US" sz="4800" dirty="0"/>
              <a:t> is a </a:t>
            </a:r>
            <a:r>
              <a:rPr lang="en-US" sz="4800" b="1" dirty="0" smtClean="0">
                <a:solidFill>
                  <a:srgbClr val="0070C0"/>
                </a:solidFill>
              </a:rPr>
              <a:t>functional</a:t>
            </a:r>
            <a:r>
              <a:rPr lang="en-US" sz="4800" dirty="0" smtClean="0">
                <a:solidFill>
                  <a:srgbClr val="0070C0"/>
                </a:solidFill>
              </a:rPr>
              <a:t>, </a:t>
            </a:r>
            <a:r>
              <a:rPr lang="en-US" sz="4800" b="1" dirty="0">
                <a:solidFill>
                  <a:srgbClr val="0070C0"/>
                </a:solidFill>
              </a:rPr>
              <a:t>Non Protein Nitrogenous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/>
              <a:t>(NPN) substance.</a:t>
            </a:r>
          </a:p>
          <a:p>
            <a:r>
              <a:rPr lang="en-US" sz="4800" dirty="0"/>
              <a:t>Carnitine is </a:t>
            </a:r>
            <a:r>
              <a:rPr lang="en-US" sz="4800" b="1" dirty="0"/>
              <a:t>biosynthesized</a:t>
            </a:r>
            <a:r>
              <a:rPr lang="en-US" sz="4800" dirty="0"/>
              <a:t> in the body </a:t>
            </a:r>
            <a:r>
              <a:rPr lang="en-US" sz="4800" b="1" dirty="0">
                <a:solidFill>
                  <a:srgbClr val="C00000"/>
                </a:solidFill>
              </a:rPr>
              <a:t>by amino acids </a:t>
            </a:r>
            <a:r>
              <a:rPr lang="en-US" sz="4800" b="1" dirty="0">
                <a:solidFill>
                  <a:srgbClr val="0070C0"/>
                </a:solidFill>
              </a:rPr>
              <a:t>Lysine and Methionine</a:t>
            </a:r>
            <a:r>
              <a:rPr lang="en-US" sz="4800" b="1" dirty="0" smtClean="0">
                <a:solidFill>
                  <a:srgbClr val="0070C0"/>
                </a:solidFill>
              </a:rPr>
              <a:t>.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76200"/>
                <a:ext cx="8915400" cy="304800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 algn="ctr">
                  <a:buNone/>
                </a:pPr>
                <a:r>
                  <a:rPr lang="en-US" sz="13500" b="1" dirty="0" smtClean="0">
                    <a:solidFill>
                      <a:srgbClr val="0070C0"/>
                    </a:solidFill>
                  </a:rPr>
                  <a:t>Carnitine</a:t>
                </a:r>
                <a:r>
                  <a:rPr lang="en-US" sz="13500" dirty="0"/>
                  <a:t> chemically </a:t>
                </a:r>
                <a:r>
                  <a:rPr lang="en-US" sz="13500" dirty="0" smtClean="0"/>
                  <a:t>is</a:t>
                </a:r>
              </a:p>
              <a:p>
                <a:pPr marL="0" indent="0">
                  <a:buNone/>
                </a:pPr>
                <a:endParaRPr lang="en-US" sz="135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35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l-GR" sz="13500" b="1">
                        <a:solidFill>
                          <a:srgbClr val="C00000"/>
                        </a:solidFill>
                        <a:latin typeface="Cambria Math"/>
                      </a:rPr>
                      <m:t>𝛃</m:t>
                    </m:r>
                  </m:oMath>
                </a14:m>
                <a:r>
                  <a:rPr lang="en-US" sz="13500" b="1" dirty="0">
                    <a:solidFill>
                      <a:srgbClr val="C00000"/>
                    </a:solidFill>
                  </a:rPr>
                  <a:t> Hydroxy- γ Tri Methyl </a:t>
                </a:r>
                <a:r>
                  <a:rPr lang="en-US" sz="13500" b="1" dirty="0" smtClean="0">
                    <a:solidFill>
                      <a:srgbClr val="C00000"/>
                    </a:solidFill>
                  </a:rPr>
                  <a:t>Ammonium Butyrate</a:t>
                </a:r>
                <a:endParaRPr lang="en-US" sz="13500" b="1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13500" b="1" dirty="0" smtClean="0">
                    <a:solidFill>
                      <a:srgbClr val="0070C0"/>
                    </a:solidFill>
                  </a:rPr>
                  <a:t>OR</a:t>
                </a:r>
                <a:endParaRPr lang="en-US" sz="135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13500" b="1" dirty="0" smtClean="0"/>
                  <a:t> </a:t>
                </a:r>
                <a:r>
                  <a:rPr lang="en-US" sz="13500" b="1" dirty="0" smtClean="0"/>
                  <a:t>3-Hydroxy </a:t>
                </a:r>
                <a:r>
                  <a:rPr lang="en-US" sz="13500" b="1" dirty="0"/>
                  <a:t>4- Tri Methyl  </a:t>
                </a:r>
                <a:r>
                  <a:rPr lang="en-US" sz="13500" b="1" dirty="0" smtClean="0"/>
                  <a:t>Ammonium </a:t>
                </a:r>
                <a:r>
                  <a:rPr lang="en-US" sz="13500" b="1" dirty="0"/>
                  <a:t>Butyrate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0" b="1" i="0">
                          <a:latin typeface="Cambria Math"/>
                        </a:rPr>
                        <m:t>   </m:t>
                      </m:r>
                      <m:r>
                        <a:rPr lang="en-US" sz="13500" b="1" i="0" smtClean="0">
                          <a:latin typeface="Cambria Math"/>
                        </a:rPr>
                        <m:t>     </m:t>
                      </m:r>
                    </m:oMath>
                  </m:oMathPara>
                </a14:m>
                <a:endParaRPr lang="en-US" sz="13500" dirty="0"/>
              </a:p>
              <a:p>
                <a:endParaRPr lang="en-US" sz="4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76200"/>
                <a:ext cx="8915400" cy="3048000"/>
              </a:xfrm>
              <a:blipFill rotWithShape="0">
                <a:blip r:embed="rId2"/>
                <a:stretch>
                  <a:fillRect l="-821" t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thedecrapitationsociety.com/wp-content/uploads/2012/03/carnit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24283"/>
            <a:ext cx="8382000" cy="359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    </a:t>
            </a:r>
            <a:endParaRPr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Long chain Acyl CoA </a:t>
            </a:r>
            <a:r>
              <a:rPr lang="en-US" sz="4800" dirty="0" smtClean="0"/>
              <a:t>traverses </a:t>
            </a:r>
            <a:r>
              <a:rPr lang="en-US" sz="4800" dirty="0" smtClean="0"/>
              <a:t>an </a:t>
            </a:r>
            <a:r>
              <a:rPr lang="en-US" sz="4800" dirty="0" smtClean="0"/>
              <a:t>inner mitochondrial </a:t>
            </a:r>
            <a:r>
              <a:rPr lang="en-US" sz="4800" dirty="0" smtClean="0"/>
              <a:t>membrane with a </a:t>
            </a:r>
            <a:r>
              <a:rPr lang="en-US" sz="4800" dirty="0" smtClean="0">
                <a:solidFill>
                  <a:srgbClr val="FF0000"/>
                </a:solidFill>
              </a:rPr>
              <a:t>special transport mechanism</a:t>
            </a:r>
            <a:r>
              <a:rPr lang="en-US" sz="4800" dirty="0" smtClean="0"/>
              <a:t> called </a:t>
            </a:r>
            <a:r>
              <a:rPr lang="en-US" sz="4800" b="1" u="sng" dirty="0" smtClean="0">
                <a:solidFill>
                  <a:srgbClr val="C00000"/>
                </a:solidFill>
              </a:rPr>
              <a:t>Carnitine Shuttle</a:t>
            </a:r>
            <a:r>
              <a:rPr lang="en-US" sz="4800" dirty="0" smtClean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83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Significance Of Acyl-CoA Formation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High energy bond of Acyl-CoA releases high energy which helps in condensation of Acyl with Carnitine for further translocation.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78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Mechanism Of Carnitine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70C0"/>
                </a:solidFill>
              </a:rPr>
              <a:t>In Transport Of 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Fatty </a:t>
            </a:r>
            <a:r>
              <a:rPr lang="en-US" b="1" dirty="0" smtClean="0">
                <a:solidFill>
                  <a:srgbClr val="0070C0"/>
                </a:solidFill>
              </a:rPr>
              <a:t>Acyl CoA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From Cytosol To Mitochondrial Matrix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figure-17-06.jpg                                               00002B9CArt                            BB1CF510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748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Garrett\ch24\GA24_0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2" b="16162"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1" y="990600"/>
            <a:ext cx="9106469" cy="54559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Stage I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Activation of 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Long Chain Fatty acid (Acyl </a:t>
            </a:r>
            <a:r>
              <a:rPr lang="en-US" sz="4000" b="1" dirty="0" smtClean="0">
                <a:solidFill>
                  <a:srgbClr val="C00000"/>
                </a:solidFill>
              </a:rPr>
              <a:t>Chain</a:t>
            </a:r>
            <a:r>
              <a:rPr lang="en-US" sz="4000" b="1" dirty="0" smtClean="0">
                <a:solidFill>
                  <a:srgbClr val="C0000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 To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 Acyl-CoA  In Cytosol</a:t>
            </a:r>
          </a:p>
          <a:p>
            <a:pPr marL="0" indent="0" algn="ctr">
              <a:buNone/>
            </a:pPr>
            <a:endParaRPr lang="en-US" sz="4000" b="1" dirty="0" smtClean="0">
              <a:solidFill>
                <a:srgbClr val="C00000"/>
              </a:solidFill>
            </a:endParaRPr>
          </a:p>
          <a:p>
            <a:pPr lvl="1"/>
            <a:r>
              <a:rPr lang="en-US" sz="4400" b="1" dirty="0" smtClean="0"/>
              <a:t> Palmitate to Palmitoyl-CoA </a:t>
            </a:r>
          </a:p>
          <a:p>
            <a:pPr marL="457200" lvl="1" indent="0">
              <a:buNone/>
            </a:pPr>
            <a:r>
              <a:rPr lang="en-US" sz="4400" b="1" dirty="0"/>
              <a:t> </a:t>
            </a:r>
            <a:r>
              <a:rPr lang="en-US" sz="4400" b="1" dirty="0" smtClean="0"/>
              <a:t> 			      </a:t>
            </a:r>
            <a:r>
              <a:rPr lang="en-US" sz="4400" b="1" dirty="0" smtClean="0">
                <a:solidFill>
                  <a:srgbClr val="0070C0"/>
                </a:solidFill>
              </a:rPr>
              <a:t>In Cytosol</a:t>
            </a:r>
          </a:p>
        </p:txBody>
      </p:sp>
    </p:spTree>
    <p:extLst>
      <p:ext uri="{BB962C8B-B14F-4D97-AF65-F5344CB8AC3E}">
        <p14:creationId xmlns:p14="http://schemas.microsoft.com/office/powerpoint/2010/main" val="554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077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6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7618" name="Picture 2" descr="http://library.med.utah.edu/NetBiochem/mml/fa_carnac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686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8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867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Acyl-CoA a high energy compound </a:t>
            </a:r>
            <a:r>
              <a:rPr lang="en-US" sz="4800" b="1" dirty="0" smtClean="0"/>
              <a:t>cleave its high energy bond in </a:t>
            </a:r>
            <a:r>
              <a:rPr lang="en-US" sz="4800" b="1" dirty="0" smtClean="0"/>
              <a:t>second </a:t>
            </a:r>
            <a:r>
              <a:rPr lang="en-US" sz="4800" b="1" dirty="0" smtClean="0"/>
              <a:t>stage.</a:t>
            </a:r>
          </a:p>
          <a:p>
            <a:pPr marL="0" indent="0">
              <a:buNone/>
            </a:pPr>
            <a:endParaRPr lang="en-US" sz="4800" b="1" dirty="0" smtClean="0"/>
          </a:p>
          <a:p>
            <a:r>
              <a:rPr lang="en-US" sz="4800" dirty="0"/>
              <a:t>B</a:t>
            </a:r>
            <a:r>
              <a:rPr lang="en-US" sz="4800" dirty="0" smtClean="0"/>
              <a:t>ond </a:t>
            </a:r>
            <a:r>
              <a:rPr lang="en-US" sz="4800" dirty="0" smtClean="0"/>
              <a:t>energy released is used up for </a:t>
            </a:r>
            <a:r>
              <a:rPr lang="en-US" sz="4800" b="1" dirty="0" smtClean="0">
                <a:solidFill>
                  <a:srgbClr val="C00000"/>
                </a:solidFill>
              </a:rPr>
              <a:t>linking </a:t>
            </a:r>
            <a:r>
              <a:rPr lang="en-US" sz="4800" b="1" dirty="0" smtClean="0">
                <a:solidFill>
                  <a:srgbClr val="C00000"/>
                </a:solidFill>
              </a:rPr>
              <a:t>Carnitine </a:t>
            </a:r>
            <a:r>
              <a:rPr lang="en-US" sz="4800" b="1" dirty="0" smtClean="0">
                <a:solidFill>
                  <a:srgbClr val="C00000"/>
                </a:solidFill>
              </a:rPr>
              <a:t>to Acyl chain to form Acyl-Carnitine.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381000"/>
            <a:ext cx="8686800" cy="6019800"/>
          </a:xfrm>
          <a:noFill/>
          <a:ln/>
        </p:spPr>
        <p:txBody>
          <a:bodyPr>
            <a:normAutofit/>
          </a:bodyPr>
          <a:lstStyle/>
          <a:p>
            <a:r>
              <a:rPr lang="en-US" sz="4800" dirty="0" smtClean="0"/>
              <a:t>Long-chain FA </a:t>
            </a:r>
            <a:r>
              <a:rPr lang="en-US" sz="4800" dirty="0"/>
              <a:t>are converted to </a:t>
            </a:r>
            <a:r>
              <a:rPr lang="en-US" sz="4800" dirty="0" smtClean="0"/>
              <a:t>Acyl Carnitine </a:t>
            </a:r>
            <a:r>
              <a:rPr lang="en-US" sz="4800" dirty="0"/>
              <a:t>and are then transported </a:t>
            </a:r>
            <a:r>
              <a:rPr lang="en-US" sz="4800" dirty="0" smtClean="0"/>
              <a:t> </a:t>
            </a:r>
            <a:endParaRPr lang="en-US" sz="4800" dirty="0" smtClean="0"/>
          </a:p>
          <a:p>
            <a:pPr marL="0" indent="0">
              <a:buNone/>
            </a:pPr>
            <a:endParaRPr lang="en-US" sz="4800" dirty="0"/>
          </a:p>
          <a:p>
            <a:r>
              <a:rPr lang="en-US" sz="4800" dirty="0"/>
              <a:t>Acyl-CoA </a:t>
            </a:r>
            <a:r>
              <a:rPr lang="en-US" sz="4800" dirty="0" smtClean="0"/>
              <a:t> </a:t>
            </a:r>
            <a:r>
              <a:rPr lang="en-US" sz="4800" dirty="0"/>
              <a:t>are </a:t>
            </a:r>
            <a:r>
              <a:rPr lang="en-US" sz="4800" dirty="0" smtClean="0"/>
              <a:t>reformed </a:t>
            </a:r>
            <a:r>
              <a:rPr lang="en-US" sz="4800" dirty="0"/>
              <a:t>inside </a:t>
            </a:r>
            <a:r>
              <a:rPr lang="en-US" sz="4800" dirty="0" smtClean="0"/>
              <a:t>an</a:t>
            </a:r>
            <a:r>
              <a:rPr lang="en-US" sz="4800" dirty="0" smtClean="0"/>
              <a:t> inner membrane of   mitochondrial </a:t>
            </a:r>
            <a:r>
              <a:rPr lang="en-US" sz="4800" dirty="0" smtClean="0"/>
              <a:t>matrix.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158050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04800"/>
            <a:ext cx="9067800" cy="6767512"/>
          </a:xfrm>
        </p:spPr>
        <p:txBody>
          <a:bodyPr>
            <a:normAutofit/>
          </a:bodyPr>
          <a:lstStyle/>
          <a:p>
            <a:pPr marL="754380" indent="-5715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1000"/>
              <a:buFont typeface="Wingdings" pitchFamily="2" charset="2"/>
              <a:buChar char="q"/>
              <a:defRPr/>
            </a:pPr>
            <a:r>
              <a:rPr lang="en-US" sz="3600" dirty="0" smtClean="0">
                <a:latin typeface="Arial" charset="0"/>
                <a:cs typeface="Arial" charset="0"/>
              </a:rPr>
              <a:t>Acyl groups from 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Acyl-COA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latin typeface="Arial" charset="0"/>
                <a:cs typeface="Arial" charset="0"/>
              </a:rPr>
              <a:t>is transferred to </a:t>
            </a:r>
            <a:r>
              <a:rPr lang="en-US" sz="3600" dirty="0">
                <a:latin typeface="Arial" charset="0"/>
                <a:cs typeface="Arial" charset="0"/>
              </a:rPr>
              <a:t>C</a:t>
            </a:r>
            <a:r>
              <a:rPr lang="en-US" sz="3600" dirty="0" smtClean="0">
                <a:latin typeface="Arial" charset="0"/>
                <a:cs typeface="Arial" charset="0"/>
              </a:rPr>
              <a:t>arnitine to form </a:t>
            </a:r>
            <a:r>
              <a:rPr lang="en-US" sz="3600" dirty="0" smtClean="0">
                <a:latin typeface="Arial" charset="0"/>
                <a:cs typeface="Arial" charset="0"/>
              </a:rPr>
              <a:t>Acyl- </a:t>
            </a:r>
            <a:r>
              <a:rPr lang="en-US" sz="3600" dirty="0" smtClean="0">
                <a:latin typeface="Arial" charset="0"/>
                <a:cs typeface="Arial" charset="0"/>
              </a:rPr>
              <a:t>Carnitine catalyzed by 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Carnitine Acyl Transferase 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</a:t>
            </a:r>
            <a:r>
              <a:rPr lang="en-US" sz="3600" b="1" dirty="0" smtClean="0">
                <a:latin typeface="Arial" charset="0"/>
                <a:cs typeface="Arial" charset="0"/>
              </a:rPr>
              <a:t> (CAT I)</a:t>
            </a:r>
          </a:p>
          <a:p>
            <a:pPr marL="182880" indent="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1000"/>
              <a:buNone/>
              <a:defRPr/>
            </a:pPr>
            <a:endParaRPr lang="en-US" sz="3600" b="1" dirty="0" smtClean="0">
              <a:latin typeface="Arial" charset="0"/>
              <a:cs typeface="Arial" charset="0"/>
            </a:endParaRPr>
          </a:p>
          <a:p>
            <a:pPr marL="754380" indent="-5715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1000"/>
              <a:buFont typeface="Wingdings" pitchFamily="2" charset="2"/>
              <a:buChar char="q"/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CAT I is present associated to outer mitochondrial membrane</a:t>
            </a:r>
          </a:p>
          <a:p>
            <a:pPr marL="182880" indent="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1000"/>
              <a:buNone/>
              <a:defRPr/>
            </a:pPr>
            <a:r>
              <a:rPr lang="en-US" sz="36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.</a:t>
            </a:r>
          </a:p>
          <a:p>
            <a:pPr marL="754380" indent="-5715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1000"/>
              <a:buFont typeface="Wingdings" pitchFamily="2" charset="2"/>
              <a:buChar char="q"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Acylcarnitine</a:t>
            </a:r>
            <a:r>
              <a:rPr lang="en-US" sz="3600" b="1" dirty="0" smtClean="0"/>
              <a:t> is then shuttled across </a:t>
            </a:r>
            <a:r>
              <a:rPr lang="en-US" sz="3600" dirty="0" smtClean="0"/>
              <a:t>an</a:t>
            </a:r>
            <a:r>
              <a:rPr lang="en-US" sz="3600" dirty="0" smtClean="0"/>
              <a:t> </a:t>
            </a:r>
            <a:r>
              <a:rPr lang="en-US" sz="3600" dirty="0" smtClean="0"/>
              <a:t>inner mitochondrial membrane by </a:t>
            </a:r>
            <a:r>
              <a:rPr lang="en-US" sz="3600" b="1" dirty="0" smtClean="0"/>
              <a:t>a </a:t>
            </a:r>
            <a:r>
              <a:rPr lang="en-US" sz="3600" b="1" dirty="0"/>
              <a:t>T</a:t>
            </a:r>
            <a:r>
              <a:rPr lang="en-US" sz="3600" b="1" dirty="0" smtClean="0"/>
              <a:t>ranslocase </a:t>
            </a:r>
            <a:r>
              <a:rPr lang="en-US" sz="3600" dirty="0" smtClean="0"/>
              <a:t>enzyme. </a:t>
            </a:r>
          </a:p>
          <a:p>
            <a:pPr marL="697230" indent="-5143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1000"/>
              <a:buFont typeface="+mj-lt"/>
              <a:buAutoNum type="arabicPeriod"/>
              <a:defRPr/>
            </a:pPr>
            <a:endParaRPr lang="en-US" sz="120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697230" indent="-514350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 smtClean="0"/>
              <a:t> </a:t>
            </a:r>
            <a:endParaRPr lang="en-US" b="1" dirty="0" smtClean="0"/>
          </a:p>
          <a:p>
            <a:pPr marL="69723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698500" indent="-514350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686800" cy="5791200"/>
          </a:xfrm>
        </p:spPr>
        <p:txBody>
          <a:bodyPr>
            <a:normAutofit/>
          </a:bodyPr>
          <a:lstStyle/>
          <a:p>
            <a:pPr marL="697230" indent="-5143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1000"/>
              <a:buFont typeface="Wingdings" pitchFamily="2" charset="2"/>
              <a:buChar char="q"/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Acyl </a:t>
            </a:r>
            <a:r>
              <a:rPr lang="en-US" sz="3600" dirty="0">
                <a:solidFill>
                  <a:srgbClr val="FF0000"/>
                </a:solidFill>
              </a:rPr>
              <a:t>group </a:t>
            </a:r>
            <a:r>
              <a:rPr lang="en-US" sz="3600" dirty="0"/>
              <a:t>is </a:t>
            </a:r>
            <a:r>
              <a:rPr lang="en-US" sz="3600" dirty="0" smtClean="0"/>
              <a:t>linked</a:t>
            </a:r>
            <a:r>
              <a:rPr lang="en-US" sz="3600" dirty="0" smtClean="0"/>
              <a:t> </a:t>
            </a:r>
            <a:r>
              <a:rPr lang="en-US" sz="3600" dirty="0"/>
              <a:t>to </a:t>
            </a:r>
            <a:r>
              <a:rPr lang="en-US" sz="3600" dirty="0">
                <a:solidFill>
                  <a:srgbClr val="FF0000"/>
                </a:solidFill>
              </a:rPr>
              <a:t>CoA of </a:t>
            </a:r>
            <a:r>
              <a:rPr lang="en-US" sz="3600" dirty="0" smtClean="0">
                <a:solidFill>
                  <a:srgbClr val="FF0000"/>
                </a:solidFill>
              </a:rPr>
              <a:t>Mitochondrial </a:t>
            </a:r>
            <a:r>
              <a:rPr lang="en-US" sz="3600" dirty="0">
                <a:solidFill>
                  <a:srgbClr val="FF0000"/>
                </a:solidFill>
              </a:rPr>
              <a:t>pool </a:t>
            </a:r>
            <a:r>
              <a:rPr lang="en-US" sz="3600" dirty="0"/>
              <a:t> in mitochondrial matrix by </a:t>
            </a:r>
            <a:r>
              <a:rPr lang="en-US" sz="3600" b="1" dirty="0"/>
              <a:t>Carnitine Acyl Transferase </a:t>
            </a:r>
            <a:r>
              <a:rPr lang="en-US" sz="3600" b="1" dirty="0" smtClean="0"/>
              <a:t>II (CAT II)  to regenerate Acyl-CoA in mitochondrial matrix.</a:t>
            </a:r>
          </a:p>
          <a:p>
            <a:pPr marL="182880" indent="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1000"/>
              <a:buNone/>
              <a:defRPr/>
            </a:pPr>
            <a:endParaRPr lang="en-US" sz="3600" b="1" dirty="0"/>
          </a:p>
          <a:p>
            <a:pPr marL="697230" indent="-5143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1000"/>
              <a:buFont typeface="Wingdings" pitchFamily="2" charset="2"/>
              <a:buChar char="q"/>
              <a:defRPr/>
            </a:pPr>
            <a:endParaRPr lang="en-US" sz="3600" b="1" dirty="0"/>
          </a:p>
          <a:p>
            <a:pPr marL="697230" indent="-5143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1000"/>
              <a:buFont typeface="Wingdings" pitchFamily="2" charset="2"/>
              <a:buChar char="q"/>
              <a:defRPr/>
            </a:pPr>
            <a:r>
              <a:rPr lang="en-US" sz="3600" dirty="0"/>
              <a:t>Finally, Carnitine is returned </a:t>
            </a:r>
            <a:r>
              <a:rPr lang="en-US" sz="3600" dirty="0" smtClean="0"/>
              <a:t>to </a:t>
            </a:r>
            <a:r>
              <a:rPr lang="en-US" sz="3600" dirty="0"/>
              <a:t>cytosolic side by </a:t>
            </a:r>
            <a:r>
              <a:rPr lang="en-US" sz="3600" b="1" dirty="0"/>
              <a:t>P</a:t>
            </a:r>
            <a:r>
              <a:rPr lang="en-US" sz="3600" b="1" dirty="0" smtClean="0"/>
              <a:t>rotein Translocase</a:t>
            </a:r>
            <a:r>
              <a:rPr lang="en-US" sz="3600" dirty="0"/>
              <a:t>, in exchange for an incoming Acyl Carnitine.</a:t>
            </a:r>
          </a:p>
          <a:p>
            <a:pPr marL="69723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800" b="1" dirty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Points To Remember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Cell maintains two separate pools of Coenzyme-A:</a:t>
            </a:r>
          </a:p>
          <a:p>
            <a:pPr lvl="1"/>
            <a:r>
              <a:rPr lang="en-US" sz="4600" b="1" dirty="0" smtClean="0">
                <a:solidFill>
                  <a:srgbClr val="C00000"/>
                </a:solidFill>
              </a:rPr>
              <a:t>Cytosolic pool of CoA</a:t>
            </a:r>
          </a:p>
          <a:p>
            <a:pPr lvl="1"/>
            <a:r>
              <a:rPr lang="en-US" sz="4600" b="1" dirty="0" smtClean="0">
                <a:solidFill>
                  <a:srgbClr val="C00000"/>
                </a:solidFill>
              </a:rPr>
              <a:t>Mitochondrial pool of CoA</a:t>
            </a:r>
          </a:p>
        </p:txBody>
      </p:sp>
    </p:spTree>
    <p:extLst>
      <p:ext uri="{BB962C8B-B14F-4D97-AF65-F5344CB8AC3E}">
        <p14:creationId xmlns:p14="http://schemas.microsoft.com/office/powerpoint/2010/main" val="2672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8674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4600" b="1" dirty="0" smtClean="0">
                <a:solidFill>
                  <a:srgbClr val="C00000"/>
                </a:solidFill>
              </a:rPr>
              <a:t>CoA is complex structure </a:t>
            </a:r>
            <a:r>
              <a:rPr lang="en-US" sz="4600" b="1" dirty="0"/>
              <a:t>cannot transport across </a:t>
            </a:r>
            <a:r>
              <a:rPr lang="en-US" sz="4600" b="1" dirty="0" smtClean="0"/>
              <a:t>Mitochondrial membrane</a:t>
            </a:r>
          </a:p>
          <a:p>
            <a:pPr marL="457200" lvl="1" indent="0">
              <a:buNone/>
            </a:pPr>
            <a:endParaRPr lang="en-US" sz="4600" b="1" dirty="0" smtClean="0"/>
          </a:p>
          <a:p>
            <a:pPr lvl="1"/>
            <a:r>
              <a:rPr lang="en-US" sz="4600" b="1" dirty="0" smtClean="0"/>
              <a:t>CoA </a:t>
            </a:r>
            <a:r>
              <a:rPr lang="en-US" sz="4600" b="1" dirty="0"/>
              <a:t>linked to Fatty acid in </a:t>
            </a:r>
            <a:r>
              <a:rPr lang="en-US" sz="4600" b="1" dirty="0" smtClean="0"/>
              <a:t>Mitochondria </a:t>
            </a:r>
            <a:r>
              <a:rPr lang="en-US" sz="4600" b="1" dirty="0"/>
              <a:t>is different from that CoA used for Fatty acid activation.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7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25755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320040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415925" y="1809750"/>
            <a:ext cx="3052763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5000"/>
              </a:lnSpc>
              <a:spcAft>
                <a:spcPct val="40000"/>
              </a:spcAft>
              <a:buClr>
                <a:srgbClr val="FF0000"/>
              </a:buClr>
              <a:buFont typeface="Wingdings" pitchFamily="2" charset="2"/>
              <a:buNone/>
              <a:tabLst>
                <a:tab pos="514350" algn="l"/>
              </a:tabLst>
            </a:pPr>
            <a:endParaRPr lang="en-US" sz="2800">
              <a:cs typeface="Times New Roman" charset="0"/>
            </a:endParaRP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152401" y="1143000"/>
            <a:ext cx="89916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5000"/>
              </a:lnSpc>
              <a:spcAft>
                <a:spcPct val="20000"/>
              </a:spcAft>
              <a:buClr>
                <a:srgbClr val="FF0000"/>
              </a:buClr>
              <a:buFont typeface="Wingdings" pitchFamily="2" charset="2"/>
              <a:buNone/>
            </a:pPr>
            <a:endParaRPr lang="en-US" sz="4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19450"/>
            <a:ext cx="845819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Translocation of </a:t>
            </a:r>
            <a:r>
              <a:rPr lang="en-US" sz="5400" b="1" dirty="0" smtClean="0"/>
              <a:t>Palmitoyl-CoA</a:t>
            </a:r>
            <a:br>
              <a:rPr lang="en-US" sz="5400" b="1" dirty="0" smtClean="0"/>
            </a:br>
            <a:r>
              <a:rPr lang="en-US" sz="5400" b="1" dirty="0" smtClean="0"/>
              <a:t>Across</a:t>
            </a:r>
            <a:br>
              <a:rPr lang="en-US" sz="5400" b="1" dirty="0" smtClean="0"/>
            </a:br>
            <a:r>
              <a:rPr lang="en-US" sz="5400" b="1" dirty="0" smtClean="0"/>
              <a:t> Mitochondrial Membrane</a:t>
            </a:r>
            <a:r>
              <a:rPr lang="en-US" sz="5400" b="1" dirty="0"/>
              <a:t/>
            </a:r>
            <a:br>
              <a:rPr lang="en-US" sz="5400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53" name="Rectangle 65"/>
          <p:cNvSpPr>
            <a:spLocks noChangeArrowheads="1"/>
          </p:cNvSpPr>
          <p:nvPr/>
        </p:nvSpPr>
        <p:spPr bwMode="auto">
          <a:xfrm>
            <a:off x="152400" y="5594350"/>
            <a:ext cx="899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200" b="1" dirty="0" smtClean="0">
                <a:solidFill>
                  <a:srgbClr val="000099"/>
                </a:solidFill>
              </a:rPr>
              <a:t> </a:t>
            </a:r>
            <a:r>
              <a:rPr lang="en-US" sz="2200" b="1" dirty="0">
                <a:solidFill>
                  <a:srgbClr val="000099"/>
                </a:solidFill>
              </a:rPr>
              <a:t>Activation of P</a:t>
            </a:r>
            <a:r>
              <a:rPr lang="en-US" sz="2200" b="1" dirty="0" smtClean="0">
                <a:solidFill>
                  <a:srgbClr val="000099"/>
                </a:solidFill>
              </a:rPr>
              <a:t>almitate </a:t>
            </a:r>
            <a:r>
              <a:rPr lang="en-US" sz="2200" b="1" dirty="0">
                <a:solidFill>
                  <a:srgbClr val="000099"/>
                </a:solidFill>
              </a:rPr>
              <a:t>to P</a:t>
            </a:r>
            <a:r>
              <a:rPr lang="en-US" sz="2200" b="1" dirty="0" smtClean="0">
                <a:solidFill>
                  <a:srgbClr val="000099"/>
                </a:solidFill>
              </a:rPr>
              <a:t>almitoyl </a:t>
            </a:r>
            <a:r>
              <a:rPr lang="en-US" sz="2200" b="1" dirty="0">
                <a:solidFill>
                  <a:srgbClr val="000099"/>
                </a:solidFill>
              </a:rPr>
              <a:t>CoA </a:t>
            </a:r>
            <a:r>
              <a:rPr lang="en-US" sz="2200" b="1" dirty="0" smtClean="0">
                <a:solidFill>
                  <a:srgbClr val="000099"/>
                </a:solidFill>
              </a:rPr>
              <a:t>and </a:t>
            </a:r>
            <a:r>
              <a:rPr lang="en-US" sz="2200" b="1" dirty="0">
                <a:solidFill>
                  <a:srgbClr val="000099"/>
                </a:solidFill>
              </a:rPr>
              <a:t>conversion to P</a:t>
            </a:r>
            <a:r>
              <a:rPr lang="en-US" sz="2200" b="1" dirty="0" smtClean="0">
                <a:solidFill>
                  <a:srgbClr val="000099"/>
                </a:solidFill>
              </a:rPr>
              <a:t>almitoyl </a:t>
            </a:r>
            <a:r>
              <a:rPr lang="en-US" sz="2200" b="1" dirty="0">
                <a:solidFill>
                  <a:srgbClr val="000099"/>
                </a:solidFill>
              </a:rPr>
              <a:t>C</a:t>
            </a:r>
            <a:r>
              <a:rPr lang="en-US" sz="2200" b="1" dirty="0" smtClean="0">
                <a:solidFill>
                  <a:srgbClr val="000099"/>
                </a:solidFill>
              </a:rPr>
              <a:t>arnitine</a:t>
            </a:r>
            <a:endParaRPr lang="en-US" sz="2200" b="1" dirty="0">
              <a:solidFill>
                <a:srgbClr val="000099"/>
              </a:solidFill>
            </a:endParaRPr>
          </a:p>
        </p:txBody>
      </p:sp>
      <p:sp>
        <p:nvSpPr>
          <p:cNvPr id="319591" name="Rectangle 103"/>
          <p:cNvSpPr>
            <a:spLocks noChangeAspect="1" noChangeArrowheads="1"/>
          </p:cNvSpPr>
          <p:nvPr/>
        </p:nvSpPr>
        <p:spPr bwMode="auto">
          <a:xfrm>
            <a:off x="823913" y="4840288"/>
            <a:ext cx="1651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Geneva" charset="0"/>
              </a:rPr>
              <a:t>Intermembrane</a:t>
            </a:r>
          </a:p>
          <a:p>
            <a:r>
              <a:rPr lang="en-US" sz="1800" b="1">
                <a:solidFill>
                  <a:srgbClr val="990033"/>
                </a:solidFill>
                <a:latin typeface="Geneva" charset="0"/>
              </a:rPr>
              <a:t>Space</a:t>
            </a:r>
            <a:endParaRPr lang="en-US" sz="1800" b="1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319592" name="Line 104"/>
          <p:cNvSpPr>
            <a:spLocks noChangeAspect="1" noChangeShapeType="1"/>
          </p:cNvSpPr>
          <p:nvPr/>
        </p:nvSpPr>
        <p:spPr bwMode="auto">
          <a:xfrm>
            <a:off x="1465263" y="3559175"/>
            <a:ext cx="7294562" cy="0"/>
          </a:xfrm>
          <a:prstGeom prst="line">
            <a:avLst/>
          </a:prstGeom>
          <a:noFill/>
          <a:ln w="127000">
            <a:pattFill prst="sphere">
              <a:fgClr>
                <a:srgbClr val="996633"/>
              </a:fgClr>
              <a:bgClr>
                <a:srgbClr val="FFFFFF"/>
              </a:bgClr>
            </a:patt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33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319593" name="Rectangle 105"/>
          <p:cNvSpPr>
            <a:spLocks noChangeAspect="1" noChangeArrowheads="1"/>
          </p:cNvSpPr>
          <p:nvPr/>
        </p:nvSpPr>
        <p:spPr bwMode="auto">
          <a:xfrm>
            <a:off x="6362700" y="2503488"/>
            <a:ext cx="19431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Geneva" charset="0"/>
              </a:rPr>
              <a:t>OUTER</a:t>
            </a:r>
          </a:p>
          <a:p>
            <a:r>
              <a:rPr lang="en-US" sz="1800" b="1">
                <a:solidFill>
                  <a:srgbClr val="990033"/>
                </a:solidFill>
                <a:latin typeface="Geneva" charset="0"/>
              </a:rPr>
              <a:t>MITOCHONDRIAL</a:t>
            </a:r>
          </a:p>
          <a:p>
            <a:r>
              <a:rPr lang="en-US" sz="1800" b="1">
                <a:solidFill>
                  <a:srgbClr val="990033"/>
                </a:solidFill>
                <a:latin typeface="Geneva" charset="0"/>
              </a:rPr>
              <a:t>MEMBRANE</a:t>
            </a:r>
            <a:endParaRPr lang="en-US" sz="1800" b="1">
              <a:solidFill>
                <a:srgbClr val="990033"/>
              </a:solidFill>
              <a:latin typeface="Times New Roman" pitchFamily="18" charset="0"/>
            </a:endParaRPr>
          </a:p>
        </p:txBody>
      </p:sp>
      <p:grpSp>
        <p:nvGrpSpPr>
          <p:cNvPr id="319594" name="Group 106"/>
          <p:cNvGrpSpPr>
            <a:grpSpLocks/>
          </p:cNvGrpSpPr>
          <p:nvPr/>
        </p:nvGrpSpPr>
        <p:grpSpPr bwMode="auto">
          <a:xfrm>
            <a:off x="5246688" y="3609975"/>
            <a:ext cx="2538412" cy="1541463"/>
            <a:chOff x="3305" y="2274"/>
            <a:chExt cx="1599" cy="971"/>
          </a:xfrm>
        </p:grpSpPr>
        <p:sp>
          <p:nvSpPr>
            <p:cNvPr id="319595" name="Rectangle 107"/>
            <p:cNvSpPr>
              <a:spLocks noChangeAspect="1" noChangeArrowheads="1"/>
            </p:cNvSpPr>
            <p:nvPr/>
          </p:nvSpPr>
          <p:spPr bwMode="auto">
            <a:xfrm>
              <a:off x="3552" y="3072"/>
              <a:ext cx="12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99"/>
                  </a:solidFill>
                  <a:latin typeface="Geneva" charset="0"/>
                </a:rPr>
                <a:t>palmitoyl-carnitine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19596" name="Rectangle 108"/>
            <p:cNvSpPr>
              <a:spLocks noChangeAspect="1" noChangeArrowheads="1"/>
            </p:cNvSpPr>
            <p:nvPr/>
          </p:nvSpPr>
          <p:spPr bwMode="auto">
            <a:xfrm>
              <a:off x="4608" y="2450"/>
              <a:ext cx="2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99"/>
                  </a:solidFill>
                  <a:latin typeface="Geneva" charset="0"/>
                </a:rPr>
                <a:t>CoA</a:t>
              </a:r>
              <a:endParaRPr lang="en-US" sz="18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19597" name="Line 109"/>
            <p:cNvSpPr>
              <a:spLocks noChangeAspect="1" noChangeShapeType="1"/>
            </p:cNvSpPr>
            <p:nvPr/>
          </p:nvSpPr>
          <p:spPr bwMode="auto">
            <a:xfrm>
              <a:off x="3449" y="3179"/>
              <a:ext cx="1" cy="1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98" name="Arc 110"/>
            <p:cNvSpPr>
              <a:spLocks noChangeAspect="1"/>
            </p:cNvSpPr>
            <p:nvPr/>
          </p:nvSpPr>
          <p:spPr bwMode="auto">
            <a:xfrm>
              <a:off x="3305" y="2274"/>
              <a:ext cx="1091" cy="8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302"/>
                <a:gd name="T1" fmla="*/ 0 h 21600"/>
                <a:gd name="T2" fmla="*/ 21302 w 21302"/>
                <a:gd name="T3" fmla="*/ 18022 h 21600"/>
                <a:gd name="T4" fmla="*/ 0 w 2130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02" h="21600" fill="none" extrusionOk="0">
                  <a:moveTo>
                    <a:pt x="-1" y="0"/>
                  </a:moveTo>
                  <a:cubicBezTo>
                    <a:pt x="10548" y="0"/>
                    <a:pt x="19554" y="7619"/>
                    <a:pt x="21301" y="18022"/>
                  </a:cubicBezTo>
                </a:path>
                <a:path w="21302" h="21600" stroke="0" extrusionOk="0">
                  <a:moveTo>
                    <a:pt x="-1" y="0"/>
                  </a:moveTo>
                  <a:cubicBezTo>
                    <a:pt x="10548" y="0"/>
                    <a:pt x="19554" y="7619"/>
                    <a:pt x="21301" y="1802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99" name="Line 111"/>
            <p:cNvSpPr>
              <a:spLocks noChangeAspect="1" noChangeShapeType="1"/>
            </p:cNvSpPr>
            <p:nvPr/>
          </p:nvSpPr>
          <p:spPr bwMode="auto">
            <a:xfrm>
              <a:off x="3917" y="2437"/>
              <a:ext cx="565" cy="41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9600" name="Rectangle 112"/>
          <p:cNvSpPr>
            <a:spLocks noChangeAspect="1" noChangeArrowheads="1"/>
          </p:cNvSpPr>
          <p:nvPr/>
        </p:nvSpPr>
        <p:spPr bwMode="auto">
          <a:xfrm>
            <a:off x="1257300" y="4076700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99"/>
                </a:solidFill>
                <a:latin typeface="Geneva" charset="0"/>
              </a:rPr>
              <a:t>palmitoyl-CoA</a:t>
            </a:r>
            <a:endParaRPr lang="en-US" sz="1800">
              <a:solidFill>
                <a:srgbClr val="000099"/>
              </a:solidFill>
              <a:latin typeface="Times New Roman" pitchFamily="18" charset="0"/>
            </a:endParaRPr>
          </a:p>
        </p:txBody>
      </p:sp>
      <p:grpSp>
        <p:nvGrpSpPr>
          <p:cNvPr id="319601" name="Group 113"/>
          <p:cNvGrpSpPr>
            <a:grpSpLocks/>
          </p:cNvGrpSpPr>
          <p:nvPr/>
        </p:nvGrpSpPr>
        <p:grpSpPr bwMode="auto">
          <a:xfrm>
            <a:off x="2352675" y="3641725"/>
            <a:ext cx="2852738" cy="1598613"/>
            <a:chOff x="1482" y="2294"/>
            <a:chExt cx="1797" cy="1007"/>
          </a:xfrm>
        </p:grpSpPr>
        <p:sp>
          <p:nvSpPr>
            <p:cNvPr id="319602" name="Rectangle 114"/>
            <p:cNvSpPr>
              <a:spLocks noChangeAspect="1" noChangeArrowheads="1"/>
            </p:cNvSpPr>
            <p:nvPr/>
          </p:nvSpPr>
          <p:spPr bwMode="auto">
            <a:xfrm>
              <a:off x="2185" y="3128"/>
              <a:ext cx="6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 err="1">
                  <a:solidFill>
                    <a:srgbClr val="000099"/>
                  </a:solidFill>
                  <a:latin typeface="Geneva" charset="0"/>
                </a:rPr>
                <a:t>carnitine</a:t>
              </a:r>
              <a:endParaRPr lang="en-US" sz="18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19603" name="Arc 115"/>
            <p:cNvSpPr>
              <a:spLocks noChangeAspect="1"/>
            </p:cNvSpPr>
            <p:nvPr/>
          </p:nvSpPr>
          <p:spPr bwMode="auto">
            <a:xfrm>
              <a:off x="2290" y="2294"/>
              <a:ext cx="989" cy="82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04" name="Arc 116"/>
            <p:cNvSpPr>
              <a:spLocks noChangeAspect="1"/>
            </p:cNvSpPr>
            <p:nvPr/>
          </p:nvSpPr>
          <p:spPr bwMode="auto">
            <a:xfrm>
              <a:off x="2296" y="2300"/>
              <a:ext cx="983" cy="81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05" name="Arc 117"/>
            <p:cNvSpPr>
              <a:spLocks noChangeAspect="1"/>
            </p:cNvSpPr>
            <p:nvPr/>
          </p:nvSpPr>
          <p:spPr bwMode="auto">
            <a:xfrm>
              <a:off x="1925" y="2685"/>
              <a:ext cx="508" cy="273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06" name="Arc 118"/>
            <p:cNvSpPr>
              <a:spLocks noChangeAspect="1"/>
            </p:cNvSpPr>
            <p:nvPr/>
          </p:nvSpPr>
          <p:spPr bwMode="auto">
            <a:xfrm>
              <a:off x="1925" y="2685"/>
              <a:ext cx="501" cy="26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07" name="Arc 119"/>
            <p:cNvSpPr>
              <a:spLocks noChangeAspect="1"/>
            </p:cNvSpPr>
            <p:nvPr/>
          </p:nvSpPr>
          <p:spPr bwMode="auto">
            <a:xfrm>
              <a:off x="1482" y="2776"/>
              <a:ext cx="431" cy="182"/>
            </a:xfrm>
            <a:custGeom>
              <a:avLst/>
              <a:gdLst>
                <a:gd name="G0" fmla="+- 21600 0 0"/>
                <a:gd name="G1" fmla="+- 29 0 0"/>
                <a:gd name="G2" fmla="+- 21600 0 0"/>
                <a:gd name="T0" fmla="*/ 21588 w 21600"/>
                <a:gd name="T1" fmla="*/ 21629 h 21629"/>
                <a:gd name="T2" fmla="*/ 0 w 21600"/>
                <a:gd name="T3" fmla="*/ 0 h 21629"/>
                <a:gd name="T4" fmla="*/ 21600 w 21600"/>
                <a:gd name="T5" fmla="*/ 29 h 2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29" fill="none" extrusionOk="0">
                  <a:moveTo>
                    <a:pt x="21588" y="21628"/>
                  </a:moveTo>
                  <a:cubicBezTo>
                    <a:pt x="9663" y="21622"/>
                    <a:pt x="0" y="11953"/>
                    <a:pt x="0" y="29"/>
                  </a:cubicBezTo>
                  <a:cubicBezTo>
                    <a:pt x="-1" y="19"/>
                    <a:pt x="0" y="9"/>
                    <a:pt x="0" y="0"/>
                  </a:cubicBezTo>
                </a:path>
                <a:path w="21600" h="21629" stroke="0" extrusionOk="0">
                  <a:moveTo>
                    <a:pt x="21588" y="21628"/>
                  </a:moveTo>
                  <a:cubicBezTo>
                    <a:pt x="9663" y="21622"/>
                    <a:pt x="0" y="11953"/>
                    <a:pt x="0" y="29"/>
                  </a:cubicBezTo>
                  <a:cubicBezTo>
                    <a:pt x="-1" y="19"/>
                    <a:pt x="0" y="9"/>
                    <a:pt x="0" y="0"/>
                  </a:cubicBezTo>
                  <a:lnTo>
                    <a:pt x="21600" y="29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08" name="Arc 120"/>
            <p:cNvSpPr>
              <a:spLocks noChangeAspect="1"/>
            </p:cNvSpPr>
            <p:nvPr/>
          </p:nvSpPr>
          <p:spPr bwMode="auto">
            <a:xfrm>
              <a:off x="1489" y="2776"/>
              <a:ext cx="424" cy="176"/>
            </a:xfrm>
            <a:custGeom>
              <a:avLst/>
              <a:gdLst>
                <a:gd name="G0" fmla="+- 21600 0 0"/>
                <a:gd name="G1" fmla="+- 29 0 0"/>
                <a:gd name="G2" fmla="+- 21600 0 0"/>
                <a:gd name="T0" fmla="*/ 21588 w 21600"/>
                <a:gd name="T1" fmla="*/ 21629 h 21629"/>
                <a:gd name="T2" fmla="*/ 0 w 21600"/>
                <a:gd name="T3" fmla="*/ 0 h 21629"/>
                <a:gd name="T4" fmla="*/ 21600 w 21600"/>
                <a:gd name="T5" fmla="*/ 29 h 2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29" fill="none" extrusionOk="0">
                  <a:moveTo>
                    <a:pt x="21588" y="21628"/>
                  </a:moveTo>
                  <a:cubicBezTo>
                    <a:pt x="9663" y="21622"/>
                    <a:pt x="0" y="11953"/>
                    <a:pt x="0" y="29"/>
                  </a:cubicBezTo>
                  <a:cubicBezTo>
                    <a:pt x="-1" y="19"/>
                    <a:pt x="0" y="9"/>
                    <a:pt x="0" y="0"/>
                  </a:cubicBezTo>
                </a:path>
                <a:path w="21600" h="21629" stroke="0" extrusionOk="0">
                  <a:moveTo>
                    <a:pt x="21588" y="21628"/>
                  </a:moveTo>
                  <a:cubicBezTo>
                    <a:pt x="9663" y="21622"/>
                    <a:pt x="0" y="11953"/>
                    <a:pt x="0" y="29"/>
                  </a:cubicBezTo>
                  <a:cubicBezTo>
                    <a:pt x="-1" y="19"/>
                    <a:pt x="0" y="9"/>
                    <a:pt x="0" y="0"/>
                  </a:cubicBezTo>
                  <a:lnTo>
                    <a:pt x="21600" y="29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9609" name="Rectangle 121"/>
          <p:cNvSpPr>
            <a:spLocks noChangeAspect="1" noChangeArrowheads="1"/>
          </p:cNvSpPr>
          <p:nvPr/>
        </p:nvSpPr>
        <p:spPr bwMode="auto">
          <a:xfrm>
            <a:off x="6259513" y="1862138"/>
            <a:ext cx="1298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990033"/>
                </a:solidFill>
                <a:latin typeface="Geneva" charset="0"/>
              </a:rPr>
              <a:t>Cytoplasm</a:t>
            </a:r>
            <a:endParaRPr lang="en-US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319610" name="Line 122"/>
          <p:cNvSpPr>
            <a:spLocks noChangeAspect="1" noChangeShapeType="1"/>
          </p:cNvSpPr>
          <p:nvPr/>
        </p:nvSpPr>
        <p:spPr bwMode="auto">
          <a:xfrm>
            <a:off x="1465263" y="2400300"/>
            <a:ext cx="7254875" cy="0"/>
          </a:xfrm>
          <a:prstGeom prst="line">
            <a:avLst/>
          </a:prstGeom>
          <a:noFill/>
          <a:ln w="127000">
            <a:pattFill prst="sphere">
              <a:fgClr>
                <a:srgbClr val="996633"/>
              </a:fgClr>
              <a:bgClr>
                <a:srgbClr val="FFFFFF"/>
              </a:bgClr>
            </a:patt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33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grpSp>
        <p:nvGrpSpPr>
          <p:cNvPr id="319611" name="Group 123"/>
          <p:cNvGrpSpPr>
            <a:grpSpLocks/>
          </p:cNvGrpSpPr>
          <p:nvPr/>
        </p:nvGrpSpPr>
        <p:grpSpPr bwMode="auto">
          <a:xfrm>
            <a:off x="2290763" y="566738"/>
            <a:ext cx="2611437" cy="1843087"/>
            <a:chOff x="1443" y="357"/>
            <a:chExt cx="1645" cy="1161"/>
          </a:xfrm>
        </p:grpSpPr>
        <p:sp>
          <p:nvSpPr>
            <p:cNvPr id="319612" name="Rectangle 124"/>
            <p:cNvSpPr>
              <a:spLocks noChangeAspect="1" noChangeArrowheads="1"/>
            </p:cNvSpPr>
            <p:nvPr/>
          </p:nvSpPr>
          <p:spPr bwMode="auto">
            <a:xfrm>
              <a:off x="2112" y="815"/>
              <a:ext cx="9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99"/>
                  </a:solidFill>
                  <a:latin typeface="Geneva" charset="0"/>
                </a:rPr>
                <a:t>palmitoyl-CoA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19613" name="Arc 125"/>
            <p:cNvSpPr>
              <a:spLocks noChangeAspect="1"/>
            </p:cNvSpPr>
            <p:nvPr/>
          </p:nvSpPr>
          <p:spPr bwMode="auto">
            <a:xfrm>
              <a:off x="1522" y="1004"/>
              <a:ext cx="677" cy="51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014 w 21014"/>
                <a:gd name="T1" fmla="*/ 4996 h 21600"/>
                <a:gd name="T2" fmla="*/ 0 w 21014"/>
                <a:gd name="T3" fmla="*/ 21600 h 21600"/>
                <a:gd name="T4" fmla="*/ 0 w 2101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14" h="21600" fill="none" extrusionOk="0">
                  <a:moveTo>
                    <a:pt x="21014" y="4996"/>
                  </a:moveTo>
                  <a:cubicBezTo>
                    <a:pt x="18700" y="14729"/>
                    <a:pt x="10004" y="21599"/>
                    <a:pt x="0" y="21600"/>
                  </a:cubicBezTo>
                </a:path>
                <a:path w="21014" h="21600" stroke="0" extrusionOk="0">
                  <a:moveTo>
                    <a:pt x="21014" y="4996"/>
                  </a:moveTo>
                  <a:cubicBezTo>
                    <a:pt x="18700" y="14729"/>
                    <a:pt x="10004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14" name="Arc 126"/>
            <p:cNvSpPr>
              <a:spLocks noChangeAspect="1"/>
            </p:cNvSpPr>
            <p:nvPr/>
          </p:nvSpPr>
          <p:spPr bwMode="auto">
            <a:xfrm>
              <a:off x="1443" y="497"/>
              <a:ext cx="511" cy="1009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441 w 21441"/>
                <a:gd name="T1" fmla="*/ 2613 h 21600"/>
                <a:gd name="T2" fmla="*/ 0 w 21441"/>
                <a:gd name="T3" fmla="*/ 21600 h 21600"/>
                <a:gd name="T4" fmla="*/ 0 w 21441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41" h="21600" fill="none" extrusionOk="0">
                  <a:moveTo>
                    <a:pt x="21441" y="2613"/>
                  </a:moveTo>
                  <a:cubicBezTo>
                    <a:pt x="20120" y="13451"/>
                    <a:pt x="10918" y="21599"/>
                    <a:pt x="0" y="21600"/>
                  </a:cubicBezTo>
                </a:path>
                <a:path w="21441" h="21600" stroke="0" extrusionOk="0">
                  <a:moveTo>
                    <a:pt x="21441" y="2613"/>
                  </a:moveTo>
                  <a:cubicBezTo>
                    <a:pt x="20120" y="13451"/>
                    <a:pt x="10918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15" name="Rectangle 127"/>
            <p:cNvSpPr>
              <a:spLocks noChangeAspect="1" noChangeArrowheads="1"/>
            </p:cNvSpPr>
            <p:nvPr/>
          </p:nvSpPr>
          <p:spPr bwMode="auto">
            <a:xfrm>
              <a:off x="1656" y="357"/>
              <a:ext cx="70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99"/>
                  </a:solidFill>
                  <a:latin typeface="Geneva" charset="0"/>
                </a:rPr>
                <a:t>AMP + PP</a:t>
              </a:r>
              <a:r>
                <a:rPr lang="en-US" sz="1800" b="1" baseline="-25000" dirty="0">
                  <a:solidFill>
                    <a:srgbClr val="000099"/>
                  </a:solidFill>
                  <a:latin typeface="Geneva" charset="0"/>
                </a:rPr>
                <a:t>i</a:t>
              </a:r>
              <a:endParaRPr lang="en-US" sz="18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19616" name="Group 128"/>
          <p:cNvGrpSpPr>
            <a:grpSpLocks/>
          </p:cNvGrpSpPr>
          <p:nvPr/>
        </p:nvGrpSpPr>
        <p:grpSpPr bwMode="auto">
          <a:xfrm>
            <a:off x="533400" y="457200"/>
            <a:ext cx="1635125" cy="1922463"/>
            <a:chOff x="336" y="288"/>
            <a:chExt cx="1030" cy="1211"/>
          </a:xfrm>
        </p:grpSpPr>
        <p:sp>
          <p:nvSpPr>
            <p:cNvPr id="319617" name="Rectangle 129"/>
            <p:cNvSpPr>
              <a:spLocks noChangeAspect="1" noChangeArrowheads="1"/>
            </p:cNvSpPr>
            <p:nvPr/>
          </p:nvSpPr>
          <p:spPr bwMode="auto">
            <a:xfrm>
              <a:off x="584" y="288"/>
              <a:ext cx="7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99"/>
                  </a:solidFill>
                  <a:latin typeface="Geneva" charset="0"/>
                </a:rPr>
                <a:t>ATP + CoA</a:t>
              </a:r>
              <a:endParaRPr lang="en-US" sz="18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19618" name="Arc 130"/>
            <p:cNvSpPr>
              <a:spLocks noChangeAspect="1"/>
            </p:cNvSpPr>
            <p:nvPr/>
          </p:nvSpPr>
          <p:spPr bwMode="auto">
            <a:xfrm>
              <a:off x="864" y="1044"/>
              <a:ext cx="501" cy="436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19" name="Arc 131"/>
            <p:cNvSpPr>
              <a:spLocks noChangeAspect="1"/>
            </p:cNvSpPr>
            <p:nvPr/>
          </p:nvSpPr>
          <p:spPr bwMode="auto">
            <a:xfrm>
              <a:off x="1040" y="536"/>
              <a:ext cx="326" cy="96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564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564" y="21599"/>
                  </a:moveTo>
                  <a:cubicBezTo>
                    <a:pt x="9648" y="21580"/>
                    <a:pt x="0" y="11915"/>
                    <a:pt x="0" y="0"/>
                  </a:cubicBezTo>
                </a:path>
                <a:path w="21600" h="21600" stroke="0" extrusionOk="0">
                  <a:moveTo>
                    <a:pt x="21564" y="21599"/>
                  </a:moveTo>
                  <a:cubicBezTo>
                    <a:pt x="9648" y="21580"/>
                    <a:pt x="0" y="11915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20" name="Rectangle 132"/>
            <p:cNvSpPr>
              <a:spLocks noChangeAspect="1" noChangeArrowheads="1"/>
            </p:cNvSpPr>
            <p:nvPr/>
          </p:nvSpPr>
          <p:spPr bwMode="auto">
            <a:xfrm>
              <a:off x="336" y="80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99"/>
                  </a:solidFill>
                  <a:latin typeface="Geneva" charset="0"/>
                </a:rPr>
                <a:t> palmitate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19621" name="Group 133"/>
          <p:cNvGrpSpPr>
            <a:grpSpLocks/>
          </p:cNvGrpSpPr>
          <p:nvPr/>
        </p:nvGrpSpPr>
        <p:grpSpPr bwMode="auto">
          <a:xfrm>
            <a:off x="4368800" y="2432050"/>
            <a:ext cx="1574800" cy="1136650"/>
            <a:chOff x="2752" y="1532"/>
            <a:chExt cx="807" cy="716"/>
          </a:xfrm>
        </p:grpSpPr>
        <p:sp>
          <p:nvSpPr>
            <p:cNvPr id="319622" name="AutoShape 134"/>
            <p:cNvSpPr>
              <a:spLocks noChangeAspect="1" noChangeArrowheads="1"/>
            </p:cNvSpPr>
            <p:nvPr/>
          </p:nvSpPr>
          <p:spPr bwMode="auto">
            <a:xfrm>
              <a:off x="2752" y="1532"/>
              <a:ext cx="807" cy="716"/>
            </a:xfrm>
            <a:prstGeom prst="roundRect">
              <a:avLst>
                <a:gd name="adj" fmla="val 0"/>
              </a:avLst>
            </a:prstGeom>
            <a:solidFill>
              <a:srgbClr val="00E000"/>
            </a:solidFill>
            <a:ln w="38100">
              <a:prstDash val="dash"/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E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19623" name="Rectangle 135"/>
            <p:cNvSpPr>
              <a:spLocks noChangeAspect="1" noChangeArrowheads="1"/>
            </p:cNvSpPr>
            <p:nvPr/>
          </p:nvSpPr>
          <p:spPr bwMode="auto">
            <a:xfrm>
              <a:off x="2927" y="1813"/>
              <a:ext cx="3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E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Arial Black" pitchFamily="34" charset="0"/>
                </a:rPr>
                <a:t>CPT-I  </a:t>
              </a:r>
            </a:p>
          </p:txBody>
        </p:sp>
        <p:sp>
          <p:nvSpPr>
            <p:cNvPr id="319624" name="Rectangle 136"/>
            <p:cNvSpPr>
              <a:spLocks noChangeAspect="1" noChangeArrowheads="1"/>
            </p:cNvSpPr>
            <p:nvPr/>
          </p:nvSpPr>
          <p:spPr bwMode="auto">
            <a:xfrm>
              <a:off x="3101" y="1972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E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Arial Black" pitchFamily="34" charset="0"/>
                </a:rPr>
                <a:t>[2]</a:t>
              </a:r>
            </a:p>
          </p:txBody>
        </p:sp>
      </p:grpSp>
      <p:sp>
        <p:nvSpPr>
          <p:cNvPr id="319625" name="Line 137"/>
          <p:cNvSpPr>
            <a:spLocks noChangeAspect="1" noChangeShapeType="1"/>
          </p:cNvSpPr>
          <p:nvPr/>
        </p:nvSpPr>
        <p:spPr bwMode="auto">
          <a:xfrm rot="459685" flipH="1">
            <a:off x="2909888" y="1604963"/>
            <a:ext cx="863600" cy="2492375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9626" name="Group 138"/>
          <p:cNvGrpSpPr>
            <a:grpSpLocks/>
          </p:cNvGrpSpPr>
          <p:nvPr/>
        </p:nvGrpSpPr>
        <p:grpSpPr bwMode="auto">
          <a:xfrm>
            <a:off x="1536700" y="2409825"/>
            <a:ext cx="1363663" cy="1136650"/>
            <a:chOff x="968" y="1518"/>
            <a:chExt cx="859" cy="716"/>
          </a:xfrm>
        </p:grpSpPr>
        <p:sp>
          <p:nvSpPr>
            <p:cNvPr id="319627" name="Oval 139"/>
            <p:cNvSpPr>
              <a:spLocks noChangeAspect="1" noChangeArrowheads="1"/>
            </p:cNvSpPr>
            <p:nvPr/>
          </p:nvSpPr>
          <p:spPr bwMode="auto">
            <a:xfrm>
              <a:off x="968" y="1518"/>
              <a:ext cx="859" cy="716"/>
            </a:xfrm>
            <a:prstGeom prst="ellipse">
              <a:avLst/>
            </a:prstGeom>
            <a:solidFill>
              <a:srgbClr val="E391C8"/>
            </a:solidFill>
            <a:ln w="57150">
              <a:prstDash val="sysDot"/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E391C8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19628" name="Rectangle 140"/>
            <p:cNvSpPr>
              <a:spLocks noChangeAspect="1" noChangeArrowheads="1"/>
            </p:cNvSpPr>
            <p:nvPr/>
          </p:nvSpPr>
          <p:spPr bwMode="auto">
            <a:xfrm>
              <a:off x="1235" y="1680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Arial Black" pitchFamily="34" charset="0"/>
                </a:rPr>
                <a:t>ACS</a:t>
              </a:r>
            </a:p>
          </p:txBody>
        </p:sp>
        <p:sp>
          <p:nvSpPr>
            <p:cNvPr id="319629" name="Rectangle 141"/>
            <p:cNvSpPr>
              <a:spLocks noChangeAspect="1" noChangeArrowheads="1"/>
            </p:cNvSpPr>
            <p:nvPr/>
          </p:nvSpPr>
          <p:spPr bwMode="auto">
            <a:xfrm>
              <a:off x="1314" y="1941"/>
              <a:ext cx="2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Arial Black" pitchFamily="34" charset="0"/>
                </a:rPr>
                <a:t>[1]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45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1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1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1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1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1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600" grpId="0"/>
      <p:bldP spid="3196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3891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Stage II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Translocation </a:t>
            </a:r>
            <a:r>
              <a:rPr lang="en-US" sz="4400" b="1" dirty="0">
                <a:solidFill>
                  <a:srgbClr val="0070C0"/>
                </a:solidFill>
              </a:rPr>
              <a:t>of Activated Fatty acid  </a:t>
            </a:r>
            <a:endParaRPr lang="en-US" sz="44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From </a:t>
            </a:r>
            <a:r>
              <a:rPr lang="en-US" sz="4400" b="1" dirty="0">
                <a:solidFill>
                  <a:srgbClr val="0070C0"/>
                </a:solidFill>
              </a:rPr>
              <a:t>Cytosol into Mitochondrial Matrix </a:t>
            </a:r>
            <a:endParaRPr lang="en-US" sz="44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/>
              <a:t>Through </a:t>
            </a:r>
            <a:r>
              <a:rPr lang="en-US" sz="4400" b="1" dirty="0" smtClean="0"/>
              <a:t>Role </a:t>
            </a:r>
            <a:r>
              <a:rPr lang="en-US" sz="4400" b="1" dirty="0"/>
              <a:t>of Carnitine </a:t>
            </a:r>
            <a:endParaRPr lang="en-US" sz="4400" b="1" dirty="0" smtClean="0"/>
          </a:p>
          <a:p>
            <a:pPr marL="0" indent="0" algn="ctr">
              <a:buNone/>
            </a:pPr>
            <a:r>
              <a:rPr lang="en-US" sz="4400" b="1" dirty="0">
                <a:solidFill>
                  <a:srgbClr val="C00000"/>
                </a:solidFill>
              </a:rPr>
              <a:t>(Carnitine Shuttle)</a:t>
            </a:r>
            <a:endParaRPr lang="en-US" sz="4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44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159" name="Text Box 79"/>
          <p:cNvSpPr txBox="1">
            <a:spLocks noChangeArrowheads="1"/>
          </p:cNvSpPr>
          <p:nvPr/>
        </p:nvSpPr>
        <p:spPr bwMode="auto">
          <a:xfrm>
            <a:off x="304800" y="5566320"/>
            <a:ext cx="8534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rgbClr val="000099"/>
                </a:solidFill>
              </a:rPr>
              <a:t>Mitochondrial </a:t>
            </a:r>
            <a:r>
              <a:rPr lang="en-US" sz="2200" b="1" dirty="0">
                <a:solidFill>
                  <a:srgbClr val="000099"/>
                </a:solidFill>
              </a:rPr>
              <a:t>uptake via of </a:t>
            </a:r>
            <a:r>
              <a:rPr lang="en-US" sz="2200" b="1" dirty="0" smtClean="0">
                <a:solidFill>
                  <a:srgbClr val="000099"/>
                </a:solidFill>
              </a:rPr>
              <a:t>Palmitoyl-</a:t>
            </a:r>
            <a:r>
              <a:rPr lang="en-US" sz="2200" b="1" dirty="0">
                <a:solidFill>
                  <a:srgbClr val="000099"/>
                </a:solidFill>
              </a:rPr>
              <a:t>C</a:t>
            </a:r>
            <a:r>
              <a:rPr lang="en-US" sz="2200" b="1" dirty="0" smtClean="0">
                <a:solidFill>
                  <a:srgbClr val="000099"/>
                </a:solidFill>
              </a:rPr>
              <a:t>arnitine </a:t>
            </a:r>
            <a:r>
              <a:rPr lang="en-US" sz="2200" b="1" dirty="0">
                <a:solidFill>
                  <a:srgbClr val="000099"/>
                </a:solidFill>
              </a:rPr>
              <a:t>via the </a:t>
            </a:r>
            <a:r>
              <a:rPr lang="en-US" sz="2200" b="1" dirty="0" smtClean="0">
                <a:solidFill>
                  <a:srgbClr val="000099"/>
                </a:solidFill>
              </a:rPr>
              <a:t>Carnitine-</a:t>
            </a:r>
            <a:r>
              <a:rPr lang="en-US" sz="2200" b="1" dirty="0">
                <a:solidFill>
                  <a:srgbClr val="000099"/>
                </a:solidFill>
              </a:rPr>
              <a:t>A</a:t>
            </a:r>
            <a:r>
              <a:rPr lang="en-US" sz="2200" b="1" dirty="0" smtClean="0">
                <a:solidFill>
                  <a:srgbClr val="000099"/>
                </a:solidFill>
              </a:rPr>
              <a:t>cylcarnitine Translocase </a:t>
            </a:r>
            <a:r>
              <a:rPr lang="en-US" sz="2200" b="1" dirty="0">
                <a:solidFill>
                  <a:srgbClr val="000099"/>
                </a:solidFill>
              </a:rPr>
              <a:t>(CAT) </a:t>
            </a:r>
          </a:p>
        </p:txBody>
      </p:sp>
      <p:sp>
        <p:nvSpPr>
          <p:cNvPr id="302197" name="Line 117"/>
          <p:cNvSpPr>
            <a:spLocks noChangeShapeType="1"/>
          </p:cNvSpPr>
          <p:nvPr/>
        </p:nvSpPr>
        <p:spPr bwMode="auto">
          <a:xfrm>
            <a:off x="1136650" y="3657600"/>
            <a:ext cx="7526338" cy="0"/>
          </a:xfrm>
          <a:prstGeom prst="line">
            <a:avLst/>
          </a:prstGeom>
          <a:noFill/>
          <a:ln w="127000">
            <a:pattFill prst="sphere">
              <a:fgClr>
                <a:srgbClr val="996633"/>
              </a:fgClr>
              <a:bgClr>
                <a:srgbClr val="FFFFFF"/>
              </a:bgClr>
            </a:patt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33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302198" name="Rectangle 118"/>
          <p:cNvSpPr>
            <a:spLocks noChangeArrowheads="1"/>
          </p:cNvSpPr>
          <p:nvPr/>
        </p:nvSpPr>
        <p:spPr bwMode="auto">
          <a:xfrm>
            <a:off x="762000" y="3810000"/>
            <a:ext cx="674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Geneva" charset="0"/>
              </a:rPr>
              <a:t>Matrix</a:t>
            </a:r>
            <a:endParaRPr lang="en-US" sz="180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302199" name="Rectangle 119"/>
          <p:cNvSpPr>
            <a:spLocks noChangeArrowheads="1"/>
          </p:cNvSpPr>
          <p:nvPr/>
        </p:nvSpPr>
        <p:spPr bwMode="auto">
          <a:xfrm>
            <a:off x="6553200" y="2743200"/>
            <a:ext cx="17256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E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>
                <a:solidFill>
                  <a:srgbClr val="990033"/>
                </a:solidFill>
                <a:latin typeface="Geneva" charset="0"/>
              </a:rPr>
              <a:t>INNER</a:t>
            </a:r>
          </a:p>
          <a:p>
            <a:pPr>
              <a:lnSpc>
                <a:spcPct val="80000"/>
              </a:lnSpc>
            </a:pPr>
            <a:r>
              <a:rPr lang="en-US" sz="1600" b="1">
                <a:solidFill>
                  <a:srgbClr val="990033"/>
                </a:solidFill>
                <a:latin typeface="Geneva" charset="0"/>
              </a:rPr>
              <a:t>MITOCHONDRIAL</a:t>
            </a:r>
          </a:p>
          <a:p>
            <a:pPr>
              <a:lnSpc>
                <a:spcPct val="80000"/>
              </a:lnSpc>
            </a:pPr>
            <a:r>
              <a:rPr lang="en-US" sz="1600" b="1">
                <a:solidFill>
                  <a:srgbClr val="990033"/>
                </a:solidFill>
                <a:latin typeface="Geneva" charset="0"/>
              </a:rPr>
              <a:t>MEMBRANE</a:t>
            </a:r>
            <a:endParaRPr lang="en-US" sz="1600" b="1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302200" name="Line 120"/>
          <p:cNvSpPr>
            <a:spLocks noChangeShapeType="1"/>
          </p:cNvSpPr>
          <p:nvPr/>
        </p:nvSpPr>
        <p:spPr bwMode="auto">
          <a:xfrm>
            <a:off x="1095375" y="2625725"/>
            <a:ext cx="7588250" cy="11113"/>
          </a:xfrm>
          <a:prstGeom prst="line">
            <a:avLst/>
          </a:prstGeom>
          <a:noFill/>
          <a:ln w="127000">
            <a:pattFill prst="sphere">
              <a:fgClr>
                <a:srgbClr val="996633"/>
              </a:fgClr>
              <a:bgClr>
                <a:srgbClr val="FFFFFF"/>
              </a:bgClr>
            </a:patt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33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302201" name="Rectangle 121"/>
          <p:cNvSpPr>
            <a:spLocks noChangeArrowheads="1"/>
          </p:cNvSpPr>
          <p:nvPr/>
        </p:nvSpPr>
        <p:spPr bwMode="auto">
          <a:xfrm>
            <a:off x="381000" y="1981200"/>
            <a:ext cx="2514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Geneva" charset="0"/>
              </a:rPr>
              <a:t>Intermembrane Space</a:t>
            </a:r>
            <a:endParaRPr lang="en-US" sz="1800" b="1">
              <a:solidFill>
                <a:srgbClr val="990033"/>
              </a:solidFill>
              <a:latin typeface="Times New Roman" pitchFamily="18" charset="0"/>
            </a:endParaRPr>
          </a:p>
        </p:txBody>
      </p:sp>
      <p:grpSp>
        <p:nvGrpSpPr>
          <p:cNvPr id="302202" name="Group 122"/>
          <p:cNvGrpSpPr>
            <a:grpSpLocks/>
          </p:cNvGrpSpPr>
          <p:nvPr/>
        </p:nvGrpSpPr>
        <p:grpSpPr bwMode="auto">
          <a:xfrm>
            <a:off x="990600" y="1295400"/>
            <a:ext cx="6688138" cy="1023938"/>
            <a:chOff x="576" y="384"/>
            <a:chExt cx="4213" cy="645"/>
          </a:xfrm>
        </p:grpSpPr>
        <p:sp>
          <p:nvSpPr>
            <p:cNvPr id="302203" name="Line 123"/>
            <p:cNvSpPr>
              <a:spLocks noChangeShapeType="1"/>
            </p:cNvSpPr>
            <p:nvPr/>
          </p:nvSpPr>
          <p:spPr bwMode="auto">
            <a:xfrm>
              <a:off x="3301" y="884"/>
              <a:ext cx="0" cy="0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204" name="Rectangle 124"/>
            <p:cNvSpPr>
              <a:spLocks noChangeArrowheads="1"/>
            </p:cNvSpPr>
            <p:nvPr/>
          </p:nvSpPr>
          <p:spPr bwMode="auto">
            <a:xfrm>
              <a:off x="3074" y="812"/>
              <a:ext cx="132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 smtClean="0">
                  <a:solidFill>
                    <a:srgbClr val="000099"/>
                  </a:solidFill>
                  <a:latin typeface="Geneva" charset="0"/>
                </a:rPr>
                <a:t>P</a:t>
              </a:r>
              <a:r>
                <a:rPr lang="en-US" sz="1800" b="1" dirty="0" smtClean="0">
                  <a:solidFill>
                    <a:srgbClr val="000099"/>
                  </a:solidFill>
                  <a:latin typeface="Geneva" charset="0"/>
                </a:rPr>
                <a:t>almitoyl-</a:t>
              </a:r>
              <a:r>
                <a:rPr lang="en-US" b="1" dirty="0">
                  <a:solidFill>
                    <a:srgbClr val="000099"/>
                  </a:solidFill>
                  <a:latin typeface="Geneva" charset="0"/>
                </a:rPr>
                <a:t>C</a:t>
              </a:r>
              <a:r>
                <a:rPr lang="en-US" sz="1800" b="1" dirty="0" smtClean="0">
                  <a:solidFill>
                    <a:srgbClr val="000099"/>
                  </a:solidFill>
                  <a:latin typeface="Geneva" charset="0"/>
                </a:rPr>
                <a:t>arnitine</a:t>
              </a:r>
              <a:endParaRPr lang="en-US" sz="18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02205" name="Rectangle 125"/>
            <p:cNvSpPr>
              <a:spLocks noChangeArrowheads="1"/>
            </p:cNvSpPr>
            <p:nvPr/>
          </p:nvSpPr>
          <p:spPr bwMode="auto">
            <a:xfrm>
              <a:off x="1920" y="855"/>
              <a:ext cx="63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99"/>
                  </a:solidFill>
                  <a:latin typeface="Geneva" charset="0"/>
                </a:rPr>
                <a:t>C</a:t>
              </a:r>
              <a:r>
                <a:rPr lang="en-US" sz="1800" b="1" dirty="0" smtClean="0">
                  <a:solidFill>
                    <a:srgbClr val="000099"/>
                  </a:solidFill>
                  <a:latin typeface="Geneva" charset="0"/>
                </a:rPr>
                <a:t>arnitine</a:t>
              </a:r>
              <a:endParaRPr lang="en-US" sz="18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02206" name="Arc 126"/>
            <p:cNvSpPr>
              <a:spLocks/>
            </p:cNvSpPr>
            <p:nvPr/>
          </p:nvSpPr>
          <p:spPr bwMode="auto">
            <a:xfrm>
              <a:off x="3154" y="384"/>
              <a:ext cx="1121" cy="4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302"/>
                <a:gd name="T1" fmla="*/ 0 h 21600"/>
                <a:gd name="T2" fmla="*/ 21302 w 21302"/>
                <a:gd name="T3" fmla="*/ 18022 h 21600"/>
                <a:gd name="T4" fmla="*/ 0 w 2130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02" h="21600" fill="none" extrusionOk="0">
                  <a:moveTo>
                    <a:pt x="-1" y="0"/>
                  </a:moveTo>
                  <a:cubicBezTo>
                    <a:pt x="10548" y="0"/>
                    <a:pt x="19554" y="7619"/>
                    <a:pt x="21301" y="18022"/>
                  </a:cubicBezTo>
                </a:path>
                <a:path w="21302" h="21600" stroke="0" extrusionOk="0">
                  <a:moveTo>
                    <a:pt x="-1" y="0"/>
                  </a:moveTo>
                  <a:cubicBezTo>
                    <a:pt x="10548" y="0"/>
                    <a:pt x="19554" y="7619"/>
                    <a:pt x="21301" y="1802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207" name="Arc 127"/>
            <p:cNvSpPr>
              <a:spLocks/>
            </p:cNvSpPr>
            <p:nvPr/>
          </p:nvSpPr>
          <p:spPr bwMode="auto">
            <a:xfrm>
              <a:off x="2109" y="395"/>
              <a:ext cx="1017" cy="4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208" name="Arc 128"/>
            <p:cNvSpPr>
              <a:spLocks/>
            </p:cNvSpPr>
            <p:nvPr/>
          </p:nvSpPr>
          <p:spPr bwMode="auto">
            <a:xfrm>
              <a:off x="2117" y="398"/>
              <a:ext cx="1009" cy="4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209" name="Line 129"/>
            <p:cNvSpPr>
              <a:spLocks noChangeShapeType="1"/>
            </p:cNvSpPr>
            <p:nvPr/>
          </p:nvSpPr>
          <p:spPr bwMode="auto">
            <a:xfrm>
              <a:off x="3783" y="474"/>
              <a:ext cx="581" cy="23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210" name="Rectangle 130"/>
            <p:cNvSpPr>
              <a:spLocks noChangeArrowheads="1"/>
            </p:cNvSpPr>
            <p:nvPr/>
          </p:nvSpPr>
          <p:spPr bwMode="auto">
            <a:xfrm>
              <a:off x="4492" y="481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99"/>
                  </a:solidFill>
                  <a:latin typeface="Geneva" charset="0"/>
                </a:rPr>
                <a:t>CoA</a:t>
              </a:r>
              <a:endParaRPr lang="en-US" sz="18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02211" name="Rectangle 131"/>
            <p:cNvSpPr>
              <a:spLocks noChangeArrowheads="1"/>
            </p:cNvSpPr>
            <p:nvPr/>
          </p:nvSpPr>
          <p:spPr bwMode="auto">
            <a:xfrm>
              <a:off x="576" y="432"/>
              <a:ext cx="9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99"/>
                  </a:solidFill>
                  <a:latin typeface="Geneva" charset="0"/>
                </a:rPr>
                <a:t>palmitoyl-CoA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02212" name="Arc 132"/>
            <p:cNvSpPr>
              <a:spLocks/>
            </p:cNvSpPr>
            <p:nvPr/>
          </p:nvSpPr>
          <p:spPr bwMode="auto">
            <a:xfrm>
              <a:off x="1733" y="611"/>
              <a:ext cx="523" cy="15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213" name="Arc 133"/>
            <p:cNvSpPr>
              <a:spLocks/>
            </p:cNvSpPr>
            <p:nvPr/>
          </p:nvSpPr>
          <p:spPr bwMode="auto">
            <a:xfrm>
              <a:off x="1733" y="611"/>
              <a:ext cx="516" cy="14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214" name="Arc 134"/>
            <p:cNvSpPr>
              <a:spLocks/>
            </p:cNvSpPr>
            <p:nvPr/>
          </p:nvSpPr>
          <p:spPr bwMode="auto">
            <a:xfrm>
              <a:off x="1279" y="661"/>
              <a:ext cx="443" cy="101"/>
            </a:xfrm>
            <a:custGeom>
              <a:avLst/>
              <a:gdLst>
                <a:gd name="G0" fmla="+- 21600 0 0"/>
                <a:gd name="G1" fmla="+- 29 0 0"/>
                <a:gd name="G2" fmla="+- 21600 0 0"/>
                <a:gd name="T0" fmla="*/ 21588 w 21600"/>
                <a:gd name="T1" fmla="*/ 21629 h 21629"/>
                <a:gd name="T2" fmla="*/ 0 w 21600"/>
                <a:gd name="T3" fmla="*/ 0 h 21629"/>
                <a:gd name="T4" fmla="*/ 21600 w 21600"/>
                <a:gd name="T5" fmla="*/ 29 h 2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29" fill="none" extrusionOk="0">
                  <a:moveTo>
                    <a:pt x="21588" y="21628"/>
                  </a:moveTo>
                  <a:cubicBezTo>
                    <a:pt x="9663" y="21622"/>
                    <a:pt x="0" y="11953"/>
                    <a:pt x="0" y="29"/>
                  </a:cubicBezTo>
                  <a:cubicBezTo>
                    <a:pt x="-1" y="19"/>
                    <a:pt x="0" y="9"/>
                    <a:pt x="0" y="0"/>
                  </a:cubicBezTo>
                </a:path>
                <a:path w="21600" h="21629" stroke="0" extrusionOk="0">
                  <a:moveTo>
                    <a:pt x="21588" y="21628"/>
                  </a:moveTo>
                  <a:cubicBezTo>
                    <a:pt x="9663" y="21622"/>
                    <a:pt x="0" y="11953"/>
                    <a:pt x="0" y="29"/>
                  </a:cubicBezTo>
                  <a:cubicBezTo>
                    <a:pt x="-1" y="19"/>
                    <a:pt x="0" y="9"/>
                    <a:pt x="0" y="0"/>
                  </a:cubicBezTo>
                  <a:lnTo>
                    <a:pt x="21600" y="29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215" name="Arc 135"/>
            <p:cNvSpPr>
              <a:spLocks/>
            </p:cNvSpPr>
            <p:nvPr/>
          </p:nvSpPr>
          <p:spPr bwMode="auto">
            <a:xfrm>
              <a:off x="1286" y="661"/>
              <a:ext cx="436" cy="97"/>
            </a:xfrm>
            <a:custGeom>
              <a:avLst/>
              <a:gdLst>
                <a:gd name="G0" fmla="+- 21600 0 0"/>
                <a:gd name="G1" fmla="+- 29 0 0"/>
                <a:gd name="G2" fmla="+- 21600 0 0"/>
                <a:gd name="T0" fmla="*/ 21588 w 21600"/>
                <a:gd name="T1" fmla="*/ 21629 h 21629"/>
                <a:gd name="T2" fmla="*/ 0 w 21600"/>
                <a:gd name="T3" fmla="*/ 0 h 21629"/>
                <a:gd name="T4" fmla="*/ 21600 w 21600"/>
                <a:gd name="T5" fmla="*/ 29 h 2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29" fill="none" extrusionOk="0">
                  <a:moveTo>
                    <a:pt x="21588" y="21628"/>
                  </a:moveTo>
                  <a:cubicBezTo>
                    <a:pt x="9663" y="21622"/>
                    <a:pt x="0" y="11953"/>
                    <a:pt x="0" y="29"/>
                  </a:cubicBezTo>
                  <a:cubicBezTo>
                    <a:pt x="-1" y="19"/>
                    <a:pt x="0" y="9"/>
                    <a:pt x="0" y="0"/>
                  </a:cubicBezTo>
                </a:path>
                <a:path w="21600" h="21629" stroke="0" extrusionOk="0">
                  <a:moveTo>
                    <a:pt x="21588" y="21628"/>
                  </a:moveTo>
                  <a:cubicBezTo>
                    <a:pt x="9663" y="21622"/>
                    <a:pt x="0" y="11953"/>
                    <a:pt x="0" y="29"/>
                  </a:cubicBezTo>
                  <a:cubicBezTo>
                    <a:pt x="-1" y="19"/>
                    <a:pt x="0" y="9"/>
                    <a:pt x="0" y="0"/>
                  </a:cubicBezTo>
                  <a:lnTo>
                    <a:pt x="21600" y="29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2216" name="Group 136"/>
          <p:cNvGrpSpPr>
            <a:grpSpLocks/>
          </p:cNvGrpSpPr>
          <p:nvPr/>
        </p:nvGrpSpPr>
        <p:grpSpPr bwMode="auto">
          <a:xfrm>
            <a:off x="3429000" y="2590800"/>
            <a:ext cx="2209800" cy="1066800"/>
            <a:chOff x="2112" y="1200"/>
            <a:chExt cx="1392" cy="672"/>
          </a:xfrm>
        </p:grpSpPr>
        <p:sp>
          <p:nvSpPr>
            <p:cNvPr id="302217" name="AutoShape 137"/>
            <p:cNvSpPr>
              <a:spLocks noChangeArrowheads="1"/>
            </p:cNvSpPr>
            <p:nvPr/>
          </p:nvSpPr>
          <p:spPr bwMode="auto">
            <a:xfrm>
              <a:off x="2112" y="1200"/>
              <a:ext cx="1392" cy="672"/>
            </a:xfrm>
            <a:prstGeom prst="flowChartPunchedTape">
              <a:avLst/>
            </a:prstGeom>
            <a:solidFill>
              <a:srgbClr val="FF3737"/>
            </a:solidFill>
            <a:ln w="5715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3737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02218" name="Rectangle 138"/>
            <p:cNvSpPr>
              <a:spLocks noChangeArrowheads="1"/>
            </p:cNvSpPr>
            <p:nvPr/>
          </p:nvSpPr>
          <p:spPr bwMode="auto">
            <a:xfrm>
              <a:off x="2707" y="1392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Arial Black" pitchFamily="34" charset="0"/>
                </a:rPr>
                <a:t>CAT</a:t>
              </a:r>
            </a:p>
          </p:txBody>
        </p:sp>
      </p:grpSp>
      <p:sp>
        <p:nvSpPr>
          <p:cNvPr id="302219" name="Line 139"/>
          <p:cNvSpPr>
            <a:spLocks noChangeShapeType="1"/>
          </p:cNvSpPr>
          <p:nvPr/>
        </p:nvSpPr>
        <p:spPr bwMode="auto">
          <a:xfrm flipV="1">
            <a:off x="3352800" y="2362200"/>
            <a:ext cx="228600" cy="16986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2220" name="Group 140"/>
          <p:cNvGrpSpPr>
            <a:grpSpLocks/>
          </p:cNvGrpSpPr>
          <p:nvPr/>
        </p:nvGrpSpPr>
        <p:grpSpPr bwMode="auto">
          <a:xfrm>
            <a:off x="5226050" y="2286000"/>
            <a:ext cx="846138" cy="1752600"/>
            <a:chOff x="3244" y="1104"/>
            <a:chExt cx="533" cy="1008"/>
          </a:xfrm>
        </p:grpSpPr>
        <p:sp>
          <p:nvSpPr>
            <p:cNvPr id="302221" name="Rectangle 141"/>
            <p:cNvSpPr>
              <a:spLocks noChangeArrowheads="1"/>
            </p:cNvSpPr>
            <p:nvPr/>
          </p:nvSpPr>
          <p:spPr bwMode="auto">
            <a:xfrm>
              <a:off x="3601" y="1392"/>
              <a:ext cx="17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99"/>
                  </a:solidFill>
                  <a:latin typeface="Geneva" charset="0"/>
                </a:rPr>
                <a:t>[3]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02222" name="Line 142"/>
            <p:cNvSpPr>
              <a:spLocks noChangeShapeType="1"/>
            </p:cNvSpPr>
            <p:nvPr/>
          </p:nvSpPr>
          <p:spPr bwMode="auto">
            <a:xfrm>
              <a:off x="3244" y="1104"/>
              <a:ext cx="500" cy="100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2223" name="Rectangle 143"/>
          <p:cNvSpPr>
            <a:spLocks noChangeArrowheads="1"/>
          </p:cNvSpPr>
          <p:nvPr/>
        </p:nvSpPr>
        <p:spPr bwMode="auto">
          <a:xfrm>
            <a:off x="5867400" y="4038600"/>
            <a:ext cx="203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99"/>
                </a:solidFill>
                <a:latin typeface="Geneva" charset="0"/>
              </a:rPr>
              <a:t>palmitoyl-carnitine</a:t>
            </a:r>
            <a:endParaRPr lang="en-US" sz="1800">
              <a:solidFill>
                <a:srgbClr val="000099"/>
              </a:solidFill>
              <a:latin typeface="Times New Roman" pitchFamily="18" charset="0"/>
            </a:endParaRPr>
          </a:p>
        </p:txBody>
      </p:sp>
      <p:grpSp>
        <p:nvGrpSpPr>
          <p:cNvPr id="302224" name="Group 144"/>
          <p:cNvGrpSpPr>
            <a:grpSpLocks/>
          </p:cNvGrpSpPr>
          <p:nvPr/>
        </p:nvGrpSpPr>
        <p:grpSpPr bwMode="auto">
          <a:xfrm>
            <a:off x="4114800" y="3657600"/>
            <a:ext cx="977900" cy="457200"/>
            <a:chOff x="2592" y="2544"/>
            <a:chExt cx="616" cy="288"/>
          </a:xfrm>
        </p:grpSpPr>
        <p:sp>
          <p:nvSpPr>
            <p:cNvPr id="302225" name="AutoShape 145"/>
            <p:cNvSpPr>
              <a:spLocks noChangeArrowheads="1"/>
            </p:cNvSpPr>
            <p:nvPr/>
          </p:nvSpPr>
          <p:spPr bwMode="auto">
            <a:xfrm>
              <a:off x="2592" y="2544"/>
              <a:ext cx="616" cy="288"/>
            </a:xfrm>
            <a:prstGeom prst="roundRect">
              <a:avLst>
                <a:gd name="adj" fmla="val 0"/>
              </a:avLst>
            </a:prstGeom>
            <a:solidFill>
              <a:srgbClr val="6262D8"/>
            </a:solidFill>
            <a:ln w="38100">
              <a:prstDash val="dash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262D8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02226" name="Rectangle 146"/>
            <p:cNvSpPr>
              <a:spLocks noChangeArrowheads="1"/>
            </p:cNvSpPr>
            <p:nvPr/>
          </p:nvSpPr>
          <p:spPr bwMode="auto">
            <a:xfrm>
              <a:off x="2688" y="2592"/>
              <a:ext cx="4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FFFF00"/>
                  </a:solidFill>
                  <a:latin typeface="Arial Black" pitchFamily="34" charset="0"/>
                </a:rPr>
                <a:t>CPT-II</a:t>
              </a:r>
            </a:p>
          </p:txBody>
        </p:sp>
      </p:grpSp>
      <p:grpSp>
        <p:nvGrpSpPr>
          <p:cNvPr id="302227" name="Group 147"/>
          <p:cNvGrpSpPr>
            <a:grpSpLocks/>
          </p:cNvGrpSpPr>
          <p:nvPr/>
        </p:nvGrpSpPr>
        <p:grpSpPr bwMode="auto">
          <a:xfrm>
            <a:off x="2209800" y="4038600"/>
            <a:ext cx="3975100" cy="884238"/>
            <a:chOff x="1392" y="2784"/>
            <a:chExt cx="2504" cy="557"/>
          </a:xfrm>
        </p:grpSpPr>
        <p:sp>
          <p:nvSpPr>
            <p:cNvPr id="302228" name="Rectangle 148"/>
            <p:cNvSpPr>
              <a:spLocks noChangeArrowheads="1"/>
            </p:cNvSpPr>
            <p:nvPr/>
          </p:nvSpPr>
          <p:spPr bwMode="auto">
            <a:xfrm>
              <a:off x="1536" y="2784"/>
              <a:ext cx="63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99"/>
                  </a:solidFill>
                  <a:latin typeface="Geneva" charset="0"/>
                </a:rPr>
                <a:t>C</a:t>
              </a:r>
              <a:r>
                <a:rPr lang="en-US" sz="1800" b="1" dirty="0" smtClean="0">
                  <a:solidFill>
                    <a:srgbClr val="000099"/>
                  </a:solidFill>
                  <a:latin typeface="Geneva" charset="0"/>
                </a:rPr>
                <a:t>arnitine</a:t>
              </a:r>
              <a:endParaRPr lang="en-US" sz="18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02229" name="Rectangle 149"/>
            <p:cNvSpPr>
              <a:spLocks noChangeArrowheads="1"/>
            </p:cNvSpPr>
            <p:nvPr/>
          </p:nvSpPr>
          <p:spPr bwMode="auto">
            <a:xfrm>
              <a:off x="3600" y="3168"/>
              <a:ext cx="2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99"/>
                  </a:solidFill>
                  <a:latin typeface="Geneva" charset="0"/>
                </a:rPr>
                <a:t>CoA</a:t>
              </a:r>
              <a:endParaRPr lang="en-US" sz="18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02230" name="Rectangle 150"/>
            <p:cNvSpPr>
              <a:spLocks noChangeArrowheads="1"/>
            </p:cNvSpPr>
            <p:nvPr/>
          </p:nvSpPr>
          <p:spPr bwMode="auto">
            <a:xfrm>
              <a:off x="1392" y="3168"/>
              <a:ext cx="9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99"/>
                  </a:solidFill>
                  <a:latin typeface="Geneva" charset="0"/>
                </a:rPr>
                <a:t>palmitoyl-CoA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02231" name="Rectangle 151"/>
            <p:cNvSpPr>
              <a:spLocks noChangeArrowheads="1"/>
            </p:cNvSpPr>
            <p:nvPr/>
          </p:nvSpPr>
          <p:spPr bwMode="auto">
            <a:xfrm>
              <a:off x="2832" y="2928"/>
              <a:ext cx="1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99"/>
                  </a:solidFill>
                  <a:latin typeface="Geneva" charset="0"/>
                </a:rPr>
                <a:t>[4]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02232" name="Line 152"/>
            <p:cNvSpPr>
              <a:spLocks noChangeShapeType="1"/>
            </p:cNvSpPr>
            <p:nvPr/>
          </p:nvSpPr>
          <p:spPr bwMode="auto">
            <a:xfrm flipH="1">
              <a:off x="2219" y="2832"/>
              <a:ext cx="1429" cy="19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233" name="Arc 153"/>
            <p:cNvSpPr>
              <a:spLocks/>
            </p:cNvSpPr>
            <p:nvPr/>
          </p:nvSpPr>
          <p:spPr bwMode="auto">
            <a:xfrm>
              <a:off x="3113" y="2851"/>
              <a:ext cx="537" cy="28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234" name="Arc 154"/>
            <p:cNvSpPr>
              <a:spLocks/>
            </p:cNvSpPr>
            <p:nvPr/>
          </p:nvSpPr>
          <p:spPr bwMode="auto">
            <a:xfrm flipH="1">
              <a:off x="2130" y="2851"/>
              <a:ext cx="536" cy="28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2235" name="Line 155"/>
          <p:cNvSpPr>
            <a:spLocks noChangeAspect="1" noChangeShapeType="1"/>
          </p:cNvSpPr>
          <p:nvPr/>
        </p:nvSpPr>
        <p:spPr bwMode="auto">
          <a:xfrm>
            <a:off x="1143000" y="1295400"/>
            <a:ext cx="7294563" cy="0"/>
          </a:xfrm>
          <a:prstGeom prst="line">
            <a:avLst/>
          </a:prstGeom>
          <a:noFill/>
          <a:ln w="127000">
            <a:pattFill prst="sphere">
              <a:fgClr>
                <a:srgbClr val="996633"/>
              </a:fgClr>
              <a:bgClr>
                <a:srgbClr val="FFFFFF"/>
              </a:bgClr>
            </a:patt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33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grpSp>
        <p:nvGrpSpPr>
          <p:cNvPr id="302236" name="Group 156"/>
          <p:cNvGrpSpPr>
            <a:grpSpLocks/>
          </p:cNvGrpSpPr>
          <p:nvPr/>
        </p:nvGrpSpPr>
        <p:grpSpPr bwMode="auto">
          <a:xfrm>
            <a:off x="4267200" y="381000"/>
            <a:ext cx="1600200" cy="908050"/>
            <a:chOff x="2752" y="1532"/>
            <a:chExt cx="807" cy="716"/>
          </a:xfrm>
        </p:grpSpPr>
        <p:sp>
          <p:nvSpPr>
            <p:cNvPr id="302237" name="AutoShape 157"/>
            <p:cNvSpPr>
              <a:spLocks noChangeAspect="1" noChangeArrowheads="1"/>
            </p:cNvSpPr>
            <p:nvPr/>
          </p:nvSpPr>
          <p:spPr bwMode="auto">
            <a:xfrm>
              <a:off x="2752" y="1532"/>
              <a:ext cx="807" cy="716"/>
            </a:xfrm>
            <a:prstGeom prst="roundRect">
              <a:avLst>
                <a:gd name="adj" fmla="val 0"/>
              </a:avLst>
            </a:prstGeom>
            <a:solidFill>
              <a:srgbClr val="00E000"/>
            </a:solidFill>
            <a:ln w="38100">
              <a:prstDash val="dash"/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E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02238" name="Rectangle 158"/>
            <p:cNvSpPr>
              <a:spLocks noChangeAspect="1" noChangeArrowheads="1"/>
            </p:cNvSpPr>
            <p:nvPr/>
          </p:nvSpPr>
          <p:spPr bwMode="auto">
            <a:xfrm>
              <a:off x="2927" y="1812"/>
              <a:ext cx="37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E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Arial Black" pitchFamily="34" charset="0"/>
                </a:rPr>
                <a:t>CPT-I  </a:t>
              </a:r>
            </a:p>
          </p:txBody>
        </p:sp>
        <p:sp>
          <p:nvSpPr>
            <p:cNvPr id="302239" name="Rectangle 159"/>
            <p:cNvSpPr>
              <a:spLocks noChangeAspect="1" noChangeArrowheads="1"/>
            </p:cNvSpPr>
            <p:nvPr/>
          </p:nvSpPr>
          <p:spPr bwMode="auto">
            <a:xfrm>
              <a:off x="3101" y="1973"/>
              <a:ext cx="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E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80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25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0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0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0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0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219" grpId="0" animBg="1"/>
      <p:bldP spid="30222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718" name="Line 206"/>
          <p:cNvSpPr>
            <a:spLocks noChangeShapeType="1"/>
          </p:cNvSpPr>
          <p:nvPr/>
        </p:nvSpPr>
        <p:spPr bwMode="auto">
          <a:xfrm flipV="1">
            <a:off x="1019175" y="4114800"/>
            <a:ext cx="5915025" cy="34925"/>
          </a:xfrm>
          <a:prstGeom prst="line">
            <a:avLst/>
          </a:prstGeom>
          <a:noFill/>
          <a:ln w="57150">
            <a:pattFill prst="sphere">
              <a:fgClr>
                <a:srgbClr val="996633"/>
              </a:fgClr>
              <a:bgClr>
                <a:srgbClr val="FFFFFF"/>
              </a:bgClr>
            </a:patt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33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320719" name="Line 207"/>
          <p:cNvSpPr>
            <a:spLocks noChangeShapeType="1"/>
          </p:cNvSpPr>
          <p:nvPr/>
        </p:nvSpPr>
        <p:spPr bwMode="auto">
          <a:xfrm flipV="1">
            <a:off x="1060450" y="5105400"/>
            <a:ext cx="5797550" cy="76200"/>
          </a:xfrm>
          <a:prstGeom prst="line">
            <a:avLst/>
          </a:prstGeom>
          <a:noFill/>
          <a:ln w="57150">
            <a:pattFill prst="sphere">
              <a:fgClr>
                <a:srgbClr val="996633"/>
              </a:fgClr>
              <a:bgClr>
                <a:srgbClr val="FFFFFF"/>
              </a:bgClr>
            </a:patt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33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grpSp>
        <p:nvGrpSpPr>
          <p:cNvPr id="320720" name="Group 208"/>
          <p:cNvGrpSpPr>
            <a:grpSpLocks/>
          </p:cNvGrpSpPr>
          <p:nvPr/>
        </p:nvGrpSpPr>
        <p:grpSpPr bwMode="auto">
          <a:xfrm>
            <a:off x="3429000" y="4191000"/>
            <a:ext cx="2209800" cy="1066800"/>
            <a:chOff x="2112" y="1200"/>
            <a:chExt cx="1392" cy="672"/>
          </a:xfrm>
        </p:grpSpPr>
        <p:sp>
          <p:nvSpPr>
            <p:cNvPr id="320721" name="AutoShape 209"/>
            <p:cNvSpPr>
              <a:spLocks noChangeArrowheads="1"/>
            </p:cNvSpPr>
            <p:nvPr/>
          </p:nvSpPr>
          <p:spPr bwMode="auto">
            <a:xfrm>
              <a:off x="2112" y="1200"/>
              <a:ext cx="1392" cy="672"/>
            </a:xfrm>
            <a:prstGeom prst="flowChartPunchedTape">
              <a:avLst/>
            </a:prstGeom>
            <a:solidFill>
              <a:srgbClr val="FF3737"/>
            </a:solidFill>
            <a:ln w="5715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3737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0722" name="Rectangle 210"/>
            <p:cNvSpPr>
              <a:spLocks noChangeArrowheads="1"/>
            </p:cNvSpPr>
            <p:nvPr/>
          </p:nvSpPr>
          <p:spPr bwMode="auto">
            <a:xfrm>
              <a:off x="2707" y="1392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Arial Black" pitchFamily="34" charset="0"/>
                </a:rPr>
                <a:t>CAT</a:t>
              </a:r>
            </a:p>
          </p:txBody>
        </p:sp>
      </p:grpSp>
      <p:sp>
        <p:nvSpPr>
          <p:cNvPr id="320723" name="Rectangle 211"/>
          <p:cNvSpPr>
            <a:spLocks noChangeAspect="1" noChangeArrowheads="1"/>
          </p:cNvSpPr>
          <p:nvPr/>
        </p:nvSpPr>
        <p:spPr bwMode="auto">
          <a:xfrm>
            <a:off x="6858000" y="2819400"/>
            <a:ext cx="14684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990033"/>
                </a:solidFill>
                <a:latin typeface="Geneva" charset="0"/>
              </a:rPr>
              <a:t>Intermembrane</a:t>
            </a:r>
          </a:p>
          <a:p>
            <a:r>
              <a:rPr lang="en-US" sz="1600" b="1">
                <a:solidFill>
                  <a:srgbClr val="990033"/>
                </a:solidFill>
                <a:latin typeface="Geneva" charset="0"/>
              </a:rPr>
              <a:t>Space</a:t>
            </a:r>
            <a:endParaRPr lang="en-US" sz="1600" b="1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320724" name="Line 212"/>
          <p:cNvSpPr>
            <a:spLocks noChangeAspect="1" noChangeShapeType="1"/>
          </p:cNvSpPr>
          <p:nvPr/>
        </p:nvSpPr>
        <p:spPr bwMode="auto">
          <a:xfrm>
            <a:off x="1300163" y="2605088"/>
            <a:ext cx="5407025" cy="0"/>
          </a:xfrm>
          <a:prstGeom prst="line">
            <a:avLst/>
          </a:prstGeom>
          <a:noFill/>
          <a:ln w="57150">
            <a:pattFill prst="sphere">
              <a:fgClr>
                <a:srgbClr val="996633"/>
              </a:fgClr>
              <a:bgClr>
                <a:srgbClr val="FFFFFF"/>
              </a:bgClr>
            </a:patt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33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320725" name="Rectangle 213"/>
          <p:cNvSpPr>
            <a:spLocks noChangeAspect="1" noChangeArrowheads="1"/>
          </p:cNvSpPr>
          <p:nvPr/>
        </p:nvSpPr>
        <p:spPr bwMode="auto">
          <a:xfrm>
            <a:off x="6934200" y="1600200"/>
            <a:ext cx="17256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990033"/>
                </a:solidFill>
                <a:latin typeface="Geneva" charset="0"/>
              </a:rPr>
              <a:t>OUTER</a:t>
            </a:r>
          </a:p>
          <a:p>
            <a:r>
              <a:rPr lang="en-US" sz="1600" b="1">
                <a:solidFill>
                  <a:srgbClr val="990033"/>
                </a:solidFill>
                <a:latin typeface="Geneva" charset="0"/>
              </a:rPr>
              <a:t>MITOCHONDRIAL</a:t>
            </a:r>
          </a:p>
          <a:p>
            <a:r>
              <a:rPr lang="en-US" sz="1600" b="1">
                <a:solidFill>
                  <a:srgbClr val="990033"/>
                </a:solidFill>
                <a:latin typeface="Geneva" charset="0"/>
              </a:rPr>
              <a:t>MEMBRANE</a:t>
            </a:r>
            <a:endParaRPr lang="en-US" sz="1600" b="1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320726" name="Line 214"/>
          <p:cNvSpPr>
            <a:spLocks noChangeAspect="1" noChangeShapeType="1"/>
          </p:cNvSpPr>
          <p:nvPr/>
        </p:nvSpPr>
        <p:spPr bwMode="auto">
          <a:xfrm rot="459685" flipH="1">
            <a:off x="2371725" y="1155700"/>
            <a:ext cx="639763" cy="184785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0727" name="Group 215"/>
          <p:cNvGrpSpPr>
            <a:grpSpLocks noChangeAspect="1"/>
          </p:cNvGrpSpPr>
          <p:nvPr/>
        </p:nvGrpSpPr>
        <p:grpSpPr bwMode="auto">
          <a:xfrm>
            <a:off x="4103688" y="2641600"/>
            <a:ext cx="2322512" cy="1214438"/>
            <a:chOff x="3305" y="2274"/>
            <a:chExt cx="1974" cy="1032"/>
          </a:xfrm>
        </p:grpSpPr>
        <p:sp>
          <p:nvSpPr>
            <p:cNvPr id="320728" name="Rectangle 216"/>
            <p:cNvSpPr>
              <a:spLocks noChangeAspect="1" noChangeArrowheads="1"/>
            </p:cNvSpPr>
            <p:nvPr/>
          </p:nvSpPr>
          <p:spPr bwMode="auto">
            <a:xfrm>
              <a:off x="3552" y="3072"/>
              <a:ext cx="172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99"/>
                  </a:solidFill>
                  <a:latin typeface="Geneva" charset="0"/>
                </a:rPr>
                <a:t>palmitoyl-carnitine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20729" name="Rectangle 217"/>
            <p:cNvSpPr>
              <a:spLocks noChangeAspect="1" noChangeArrowheads="1"/>
            </p:cNvSpPr>
            <p:nvPr/>
          </p:nvSpPr>
          <p:spPr bwMode="auto">
            <a:xfrm>
              <a:off x="4608" y="2451"/>
              <a:ext cx="40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99"/>
                  </a:solidFill>
                  <a:latin typeface="Geneva" charset="0"/>
                </a:rPr>
                <a:t>CoA</a:t>
              </a:r>
              <a:endParaRPr lang="en-US" sz="18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20730" name="Line 218"/>
            <p:cNvSpPr>
              <a:spLocks noChangeAspect="1" noChangeShapeType="1"/>
            </p:cNvSpPr>
            <p:nvPr/>
          </p:nvSpPr>
          <p:spPr bwMode="auto">
            <a:xfrm>
              <a:off x="3449" y="3179"/>
              <a:ext cx="1" cy="1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731" name="Arc 219"/>
            <p:cNvSpPr>
              <a:spLocks noChangeAspect="1"/>
            </p:cNvSpPr>
            <p:nvPr/>
          </p:nvSpPr>
          <p:spPr bwMode="auto">
            <a:xfrm>
              <a:off x="3305" y="2274"/>
              <a:ext cx="1091" cy="8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302"/>
                <a:gd name="T1" fmla="*/ 0 h 21600"/>
                <a:gd name="T2" fmla="*/ 21302 w 21302"/>
                <a:gd name="T3" fmla="*/ 18022 h 21600"/>
                <a:gd name="T4" fmla="*/ 0 w 2130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02" h="21600" fill="none" extrusionOk="0">
                  <a:moveTo>
                    <a:pt x="-1" y="0"/>
                  </a:moveTo>
                  <a:cubicBezTo>
                    <a:pt x="10548" y="0"/>
                    <a:pt x="19554" y="7619"/>
                    <a:pt x="21301" y="18022"/>
                  </a:cubicBezTo>
                </a:path>
                <a:path w="21302" h="21600" stroke="0" extrusionOk="0">
                  <a:moveTo>
                    <a:pt x="-1" y="0"/>
                  </a:moveTo>
                  <a:cubicBezTo>
                    <a:pt x="10548" y="0"/>
                    <a:pt x="19554" y="7619"/>
                    <a:pt x="21301" y="1802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732" name="Line 220"/>
            <p:cNvSpPr>
              <a:spLocks noChangeAspect="1" noChangeShapeType="1"/>
            </p:cNvSpPr>
            <p:nvPr/>
          </p:nvSpPr>
          <p:spPr bwMode="auto">
            <a:xfrm>
              <a:off x="3917" y="2437"/>
              <a:ext cx="565" cy="41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0733" name="Group 221"/>
          <p:cNvGrpSpPr>
            <a:grpSpLocks noChangeAspect="1"/>
          </p:cNvGrpSpPr>
          <p:nvPr/>
        </p:nvGrpSpPr>
        <p:grpSpPr bwMode="auto">
          <a:xfrm>
            <a:off x="1957388" y="2665412"/>
            <a:ext cx="2114550" cy="1258477"/>
            <a:chOff x="1482" y="2294"/>
            <a:chExt cx="1797" cy="1069"/>
          </a:xfrm>
        </p:grpSpPr>
        <p:sp>
          <p:nvSpPr>
            <p:cNvPr id="320734" name="Rectangle 222"/>
            <p:cNvSpPr>
              <a:spLocks noChangeAspect="1" noChangeArrowheads="1"/>
            </p:cNvSpPr>
            <p:nvPr/>
          </p:nvSpPr>
          <p:spPr bwMode="auto">
            <a:xfrm>
              <a:off x="2185" y="3128"/>
              <a:ext cx="850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 smtClean="0">
                  <a:solidFill>
                    <a:srgbClr val="000099"/>
                  </a:solidFill>
                  <a:latin typeface="Geneva" charset="0"/>
                </a:rPr>
                <a:t>Carnitine</a:t>
              </a:r>
              <a:endParaRPr lang="en-US" sz="18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20735" name="Arc 223"/>
            <p:cNvSpPr>
              <a:spLocks noChangeAspect="1"/>
            </p:cNvSpPr>
            <p:nvPr/>
          </p:nvSpPr>
          <p:spPr bwMode="auto">
            <a:xfrm>
              <a:off x="2290" y="2294"/>
              <a:ext cx="989" cy="82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736" name="Arc 224"/>
            <p:cNvSpPr>
              <a:spLocks noChangeAspect="1"/>
            </p:cNvSpPr>
            <p:nvPr/>
          </p:nvSpPr>
          <p:spPr bwMode="auto">
            <a:xfrm>
              <a:off x="2296" y="2300"/>
              <a:ext cx="983" cy="81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737" name="Arc 225"/>
            <p:cNvSpPr>
              <a:spLocks noChangeAspect="1"/>
            </p:cNvSpPr>
            <p:nvPr/>
          </p:nvSpPr>
          <p:spPr bwMode="auto">
            <a:xfrm>
              <a:off x="1925" y="2685"/>
              <a:ext cx="508" cy="273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738" name="Arc 226"/>
            <p:cNvSpPr>
              <a:spLocks noChangeAspect="1"/>
            </p:cNvSpPr>
            <p:nvPr/>
          </p:nvSpPr>
          <p:spPr bwMode="auto">
            <a:xfrm>
              <a:off x="1925" y="2685"/>
              <a:ext cx="501" cy="26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739" name="Arc 227"/>
            <p:cNvSpPr>
              <a:spLocks noChangeAspect="1"/>
            </p:cNvSpPr>
            <p:nvPr/>
          </p:nvSpPr>
          <p:spPr bwMode="auto">
            <a:xfrm>
              <a:off x="1482" y="2776"/>
              <a:ext cx="431" cy="182"/>
            </a:xfrm>
            <a:custGeom>
              <a:avLst/>
              <a:gdLst>
                <a:gd name="G0" fmla="+- 21600 0 0"/>
                <a:gd name="G1" fmla="+- 29 0 0"/>
                <a:gd name="G2" fmla="+- 21600 0 0"/>
                <a:gd name="T0" fmla="*/ 21588 w 21600"/>
                <a:gd name="T1" fmla="*/ 21629 h 21629"/>
                <a:gd name="T2" fmla="*/ 0 w 21600"/>
                <a:gd name="T3" fmla="*/ 0 h 21629"/>
                <a:gd name="T4" fmla="*/ 21600 w 21600"/>
                <a:gd name="T5" fmla="*/ 29 h 2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29" fill="none" extrusionOk="0">
                  <a:moveTo>
                    <a:pt x="21588" y="21628"/>
                  </a:moveTo>
                  <a:cubicBezTo>
                    <a:pt x="9663" y="21622"/>
                    <a:pt x="0" y="11953"/>
                    <a:pt x="0" y="29"/>
                  </a:cubicBezTo>
                  <a:cubicBezTo>
                    <a:pt x="-1" y="19"/>
                    <a:pt x="0" y="9"/>
                    <a:pt x="0" y="0"/>
                  </a:cubicBezTo>
                </a:path>
                <a:path w="21600" h="21629" stroke="0" extrusionOk="0">
                  <a:moveTo>
                    <a:pt x="21588" y="21628"/>
                  </a:moveTo>
                  <a:cubicBezTo>
                    <a:pt x="9663" y="21622"/>
                    <a:pt x="0" y="11953"/>
                    <a:pt x="0" y="29"/>
                  </a:cubicBezTo>
                  <a:cubicBezTo>
                    <a:pt x="-1" y="19"/>
                    <a:pt x="0" y="9"/>
                    <a:pt x="0" y="0"/>
                  </a:cubicBezTo>
                  <a:lnTo>
                    <a:pt x="21600" y="29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740" name="Arc 228"/>
            <p:cNvSpPr>
              <a:spLocks noChangeAspect="1"/>
            </p:cNvSpPr>
            <p:nvPr/>
          </p:nvSpPr>
          <p:spPr bwMode="auto">
            <a:xfrm>
              <a:off x="1489" y="2776"/>
              <a:ext cx="424" cy="176"/>
            </a:xfrm>
            <a:custGeom>
              <a:avLst/>
              <a:gdLst>
                <a:gd name="G0" fmla="+- 21600 0 0"/>
                <a:gd name="G1" fmla="+- 29 0 0"/>
                <a:gd name="G2" fmla="+- 21600 0 0"/>
                <a:gd name="T0" fmla="*/ 21588 w 21600"/>
                <a:gd name="T1" fmla="*/ 21629 h 21629"/>
                <a:gd name="T2" fmla="*/ 0 w 21600"/>
                <a:gd name="T3" fmla="*/ 0 h 21629"/>
                <a:gd name="T4" fmla="*/ 21600 w 21600"/>
                <a:gd name="T5" fmla="*/ 29 h 2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29" fill="none" extrusionOk="0">
                  <a:moveTo>
                    <a:pt x="21588" y="21628"/>
                  </a:moveTo>
                  <a:cubicBezTo>
                    <a:pt x="9663" y="21622"/>
                    <a:pt x="0" y="11953"/>
                    <a:pt x="0" y="29"/>
                  </a:cubicBezTo>
                  <a:cubicBezTo>
                    <a:pt x="-1" y="19"/>
                    <a:pt x="0" y="9"/>
                    <a:pt x="0" y="0"/>
                  </a:cubicBezTo>
                </a:path>
                <a:path w="21600" h="21629" stroke="0" extrusionOk="0">
                  <a:moveTo>
                    <a:pt x="21588" y="21628"/>
                  </a:moveTo>
                  <a:cubicBezTo>
                    <a:pt x="9663" y="21622"/>
                    <a:pt x="0" y="11953"/>
                    <a:pt x="0" y="29"/>
                  </a:cubicBezTo>
                  <a:cubicBezTo>
                    <a:pt x="-1" y="19"/>
                    <a:pt x="0" y="9"/>
                    <a:pt x="0" y="0"/>
                  </a:cubicBezTo>
                  <a:lnTo>
                    <a:pt x="21600" y="29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0741" name="Rectangle 229"/>
          <p:cNvSpPr>
            <a:spLocks noChangeAspect="1" noChangeArrowheads="1"/>
          </p:cNvSpPr>
          <p:nvPr/>
        </p:nvSpPr>
        <p:spPr bwMode="auto">
          <a:xfrm>
            <a:off x="5105400" y="609600"/>
            <a:ext cx="1168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Geneva" charset="0"/>
              </a:rPr>
              <a:t>Cytoplasm</a:t>
            </a:r>
            <a:endParaRPr lang="en-US" sz="180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320742" name="Line 230"/>
          <p:cNvSpPr>
            <a:spLocks noChangeAspect="1" noChangeShapeType="1"/>
          </p:cNvSpPr>
          <p:nvPr/>
        </p:nvSpPr>
        <p:spPr bwMode="auto">
          <a:xfrm>
            <a:off x="1300163" y="1744663"/>
            <a:ext cx="5378450" cy="0"/>
          </a:xfrm>
          <a:prstGeom prst="line">
            <a:avLst/>
          </a:prstGeom>
          <a:noFill/>
          <a:ln w="57150">
            <a:pattFill prst="sphere">
              <a:fgClr>
                <a:srgbClr val="996633"/>
              </a:fgClr>
              <a:bgClr>
                <a:srgbClr val="FFFFFF"/>
              </a:bgClr>
            </a:patt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33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grpSp>
        <p:nvGrpSpPr>
          <p:cNvPr id="320743" name="Group 231"/>
          <p:cNvGrpSpPr>
            <a:grpSpLocks noChangeAspect="1"/>
          </p:cNvGrpSpPr>
          <p:nvPr/>
        </p:nvGrpSpPr>
        <p:grpSpPr bwMode="auto">
          <a:xfrm>
            <a:off x="1912938" y="385763"/>
            <a:ext cx="2336800" cy="1366837"/>
            <a:chOff x="1443" y="357"/>
            <a:chExt cx="1986" cy="1161"/>
          </a:xfrm>
        </p:grpSpPr>
        <p:sp>
          <p:nvSpPr>
            <p:cNvPr id="320744" name="Rectangle 232"/>
            <p:cNvSpPr>
              <a:spLocks noChangeAspect="1" noChangeArrowheads="1"/>
            </p:cNvSpPr>
            <p:nvPr/>
          </p:nvSpPr>
          <p:spPr bwMode="auto">
            <a:xfrm>
              <a:off x="2112" y="815"/>
              <a:ext cx="131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99"/>
                  </a:solidFill>
                  <a:latin typeface="Geneva" charset="0"/>
                </a:rPr>
                <a:t>palmitoyl-CoA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20745" name="Arc 233"/>
            <p:cNvSpPr>
              <a:spLocks noChangeAspect="1"/>
            </p:cNvSpPr>
            <p:nvPr/>
          </p:nvSpPr>
          <p:spPr bwMode="auto">
            <a:xfrm>
              <a:off x="1522" y="1004"/>
              <a:ext cx="677" cy="51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014 w 21014"/>
                <a:gd name="T1" fmla="*/ 4996 h 21600"/>
                <a:gd name="T2" fmla="*/ 0 w 21014"/>
                <a:gd name="T3" fmla="*/ 21600 h 21600"/>
                <a:gd name="T4" fmla="*/ 0 w 2101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14" h="21600" fill="none" extrusionOk="0">
                  <a:moveTo>
                    <a:pt x="21014" y="4996"/>
                  </a:moveTo>
                  <a:cubicBezTo>
                    <a:pt x="18700" y="14729"/>
                    <a:pt x="10004" y="21599"/>
                    <a:pt x="0" y="21600"/>
                  </a:cubicBezTo>
                </a:path>
                <a:path w="21014" h="21600" stroke="0" extrusionOk="0">
                  <a:moveTo>
                    <a:pt x="21014" y="4996"/>
                  </a:moveTo>
                  <a:cubicBezTo>
                    <a:pt x="18700" y="14729"/>
                    <a:pt x="10004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746" name="Arc 234"/>
            <p:cNvSpPr>
              <a:spLocks noChangeAspect="1"/>
            </p:cNvSpPr>
            <p:nvPr/>
          </p:nvSpPr>
          <p:spPr bwMode="auto">
            <a:xfrm>
              <a:off x="1443" y="497"/>
              <a:ext cx="511" cy="1009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441 w 21441"/>
                <a:gd name="T1" fmla="*/ 2613 h 21600"/>
                <a:gd name="T2" fmla="*/ 0 w 21441"/>
                <a:gd name="T3" fmla="*/ 21600 h 21600"/>
                <a:gd name="T4" fmla="*/ 0 w 21441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41" h="21600" fill="none" extrusionOk="0">
                  <a:moveTo>
                    <a:pt x="21441" y="2613"/>
                  </a:moveTo>
                  <a:cubicBezTo>
                    <a:pt x="20120" y="13451"/>
                    <a:pt x="10918" y="21599"/>
                    <a:pt x="0" y="21600"/>
                  </a:cubicBezTo>
                </a:path>
                <a:path w="21441" h="21600" stroke="0" extrusionOk="0">
                  <a:moveTo>
                    <a:pt x="21441" y="2613"/>
                  </a:moveTo>
                  <a:cubicBezTo>
                    <a:pt x="20120" y="13451"/>
                    <a:pt x="10918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747" name="Rectangle 235"/>
            <p:cNvSpPr>
              <a:spLocks noChangeAspect="1" noChangeArrowheads="1"/>
            </p:cNvSpPr>
            <p:nvPr/>
          </p:nvSpPr>
          <p:spPr bwMode="auto">
            <a:xfrm>
              <a:off x="1656" y="357"/>
              <a:ext cx="9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99"/>
                  </a:solidFill>
                  <a:latin typeface="Geneva" charset="0"/>
                </a:rPr>
                <a:t>AMP + PP</a:t>
              </a:r>
              <a:r>
                <a:rPr lang="en-US" sz="1800" b="1" baseline="-25000" dirty="0">
                  <a:solidFill>
                    <a:srgbClr val="000099"/>
                  </a:solidFill>
                  <a:latin typeface="Geneva" charset="0"/>
                </a:rPr>
                <a:t>i</a:t>
              </a:r>
              <a:endParaRPr lang="en-US" sz="18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0748" name="Group 236"/>
          <p:cNvGrpSpPr>
            <a:grpSpLocks/>
          </p:cNvGrpSpPr>
          <p:nvPr/>
        </p:nvGrpSpPr>
        <p:grpSpPr bwMode="auto">
          <a:xfrm>
            <a:off x="304800" y="304800"/>
            <a:ext cx="1784350" cy="1425575"/>
            <a:chOff x="192" y="192"/>
            <a:chExt cx="1124" cy="898"/>
          </a:xfrm>
        </p:grpSpPr>
        <p:sp>
          <p:nvSpPr>
            <p:cNvPr id="320749" name="Rectangle 237"/>
            <p:cNvSpPr>
              <a:spLocks noChangeAspect="1" noChangeArrowheads="1"/>
            </p:cNvSpPr>
            <p:nvPr/>
          </p:nvSpPr>
          <p:spPr bwMode="auto">
            <a:xfrm>
              <a:off x="568" y="192"/>
              <a:ext cx="7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99"/>
                  </a:solidFill>
                  <a:latin typeface="Geneva" charset="0"/>
                </a:rPr>
                <a:t>ATP + CoA</a:t>
              </a:r>
              <a:endParaRPr lang="en-US" sz="18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20750" name="Arc 238"/>
            <p:cNvSpPr>
              <a:spLocks noChangeAspect="1"/>
            </p:cNvSpPr>
            <p:nvPr/>
          </p:nvSpPr>
          <p:spPr bwMode="auto">
            <a:xfrm>
              <a:off x="775" y="753"/>
              <a:ext cx="371" cy="32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751" name="Arc 239"/>
            <p:cNvSpPr>
              <a:spLocks noChangeAspect="1"/>
            </p:cNvSpPr>
            <p:nvPr/>
          </p:nvSpPr>
          <p:spPr bwMode="auto">
            <a:xfrm>
              <a:off x="906" y="376"/>
              <a:ext cx="241" cy="71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564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564" y="21599"/>
                  </a:moveTo>
                  <a:cubicBezTo>
                    <a:pt x="9648" y="21580"/>
                    <a:pt x="0" y="11915"/>
                    <a:pt x="0" y="0"/>
                  </a:cubicBezTo>
                </a:path>
                <a:path w="21600" h="21600" stroke="0" extrusionOk="0">
                  <a:moveTo>
                    <a:pt x="21564" y="21599"/>
                  </a:moveTo>
                  <a:cubicBezTo>
                    <a:pt x="9648" y="21580"/>
                    <a:pt x="0" y="11915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752" name="Rectangle 240"/>
            <p:cNvSpPr>
              <a:spLocks noChangeAspect="1" noChangeArrowheads="1"/>
            </p:cNvSpPr>
            <p:nvPr/>
          </p:nvSpPr>
          <p:spPr bwMode="auto">
            <a:xfrm>
              <a:off x="192" y="57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99"/>
                  </a:solidFill>
                  <a:latin typeface="Geneva" charset="0"/>
                </a:rPr>
                <a:t> palmitate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sp>
        <p:nvSpPr>
          <p:cNvPr id="320753" name="Rectangle 241"/>
          <p:cNvSpPr>
            <a:spLocks noChangeAspect="1" noChangeArrowheads="1"/>
          </p:cNvSpPr>
          <p:nvPr/>
        </p:nvSpPr>
        <p:spPr bwMode="auto">
          <a:xfrm>
            <a:off x="1146175" y="298767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99"/>
                </a:solidFill>
                <a:latin typeface="Geneva" charset="0"/>
              </a:rPr>
              <a:t>palmitoyl-CoA</a:t>
            </a:r>
            <a:endParaRPr lang="en-US" sz="18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20754" name="Rectangle 242"/>
          <p:cNvSpPr>
            <a:spLocks noChangeArrowheads="1"/>
          </p:cNvSpPr>
          <p:nvPr/>
        </p:nvSpPr>
        <p:spPr bwMode="auto">
          <a:xfrm>
            <a:off x="685800" y="5715000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990033"/>
                </a:solidFill>
                <a:latin typeface="Geneva" charset="0"/>
              </a:rPr>
              <a:t>Matrix</a:t>
            </a:r>
            <a:endParaRPr lang="en-US" sz="160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320755" name="Rectangle 243"/>
          <p:cNvSpPr>
            <a:spLocks noChangeArrowheads="1"/>
          </p:cNvSpPr>
          <p:nvPr/>
        </p:nvSpPr>
        <p:spPr bwMode="auto">
          <a:xfrm>
            <a:off x="6972300" y="4267200"/>
            <a:ext cx="17256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>
                <a:solidFill>
                  <a:srgbClr val="990033"/>
                </a:solidFill>
                <a:latin typeface="Geneva" charset="0"/>
              </a:rPr>
              <a:t>INNER</a:t>
            </a:r>
          </a:p>
          <a:p>
            <a:pPr>
              <a:lnSpc>
                <a:spcPct val="80000"/>
              </a:lnSpc>
            </a:pPr>
            <a:r>
              <a:rPr lang="en-US" sz="1600" b="1">
                <a:solidFill>
                  <a:srgbClr val="990033"/>
                </a:solidFill>
                <a:latin typeface="Geneva" charset="0"/>
              </a:rPr>
              <a:t>MITOCHONDRIAL</a:t>
            </a:r>
          </a:p>
          <a:p>
            <a:pPr>
              <a:lnSpc>
                <a:spcPct val="80000"/>
              </a:lnSpc>
            </a:pPr>
            <a:r>
              <a:rPr lang="en-US" sz="1600" b="1">
                <a:solidFill>
                  <a:srgbClr val="990033"/>
                </a:solidFill>
                <a:latin typeface="Geneva" charset="0"/>
              </a:rPr>
              <a:t>MEMBRANE</a:t>
            </a:r>
            <a:endParaRPr lang="en-US" sz="1600" b="1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320756" name="Line 244"/>
          <p:cNvSpPr>
            <a:spLocks noChangeShapeType="1"/>
          </p:cNvSpPr>
          <p:nvPr/>
        </p:nvSpPr>
        <p:spPr bwMode="auto">
          <a:xfrm flipV="1">
            <a:off x="3276600" y="3886200"/>
            <a:ext cx="228600" cy="1698625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0757" name="Group 245"/>
          <p:cNvGrpSpPr>
            <a:grpSpLocks/>
          </p:cNvGrpSpPr>
          <p:nvPr/>
        </p:nvGrpSpPr>
        <p:grpSpPr bwMode="auto">
          <a:xfrm>
            <a:off x="5149850" y="3962400"/>
            <a:ext cx="846138" cy="1600200"/>
            <a:chOff x="3244" y="1104"/>
            <a:chExt cx="533" cy="1008"/>
          </a:xfrm>
        </p:grpSpPr>
        <p:sp>
          <p:nvSpPr>
            <p:cNvPr id="320758" name="Rectangle 246"/>
            <p:cNvSpPr>
              <a:spLocks noChangeArrowheads="1"/>
            </p:cNvSpPr>
            <p:nvPr/>
          </p:nvSpPr>
          <p:spPr bwMode="auto">
            <a:xfrm>
              <a:off x="3601" y="1392"/>
              <a:ext cx="1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99"/>
                  </a:solidFill>
                  <a:latin typeface="Geneva" charset="0"/>
                </a:rPr>
                <a:t>[3]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20759" name="Line 247"/>
            <p:cNvSpPr>
              <a:spLocks noChangeShapeType="1"/>
            </p:cNvSpPr>
            <p:nvPr/>
          </p:nvSpPr>
          <p:spPr bwMode="auto">
            <a:xfrm>
              <a:off x="3244" y="1104"/>
              <a:ext cx="500" cy="1008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0760" name="Rectangle 248"/>
          <p:cNvSpPr>
            <a:spLocks noChangeArrowheads="1"/>
          </p:cNvSpPr>
          <p:nvPr/>
        </p:nvSpPr>
        <p:spPr bwMode="auto">
          <a:xfrm>
            <a:off x="5791200" y="5562600"/>
            <a:ext cx="203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99"/>
                </a:solidFill>
                <a:latin typeface="Geneva" charset="0"/>
              </a:rPr>
              <a:t>palmitoyl-carnitine</a:t>
            </a:r>
            <a:endParaRPr lang="en-US" sz="18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20761" name="Rectangle 249"/>
          <p:cNvSpPr>
            <a:spLocks noChangeArrowheads="1"/>
          </p:cNvSpPr>
          <p:nvPr/>
        </p:nvSpPr>
        <p:spPr bwMode="auto">
          <a:xfrm>
            <a:off x="2362200" y="5562600"/>
            <a:ext cx="952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 dirty="0" err="1">
                <a:solidFill>
                  <a:srgbClr val="000099"/>
                </a:solidFill>
                <a:latin typeface="Geneva" charset="0"/>
              </a:rPr>
              <a:t>carnitine</a:t>
            </a:r>
            <a:endParaRPr lang="en-US" sz="18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20762" name="Rectangle 250"/>
          <p:cNvSpPr>
            <a:spLocks noChangeArrowheads="1"/>
          </p:cNvSpPr>
          <p:nvPr/>
        </p:nvSpPr>
        <p:spPr bwMode="auto">
          <a:xfrm>
            <a:off x="5638800" y="6172200"/>
            <a:ext cx="469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 dirty="0">
                <a:solidFill>
                  <a:srgbClr val="000099"/>
                </a:solidFill>
                <a:latin typeface="Geneva" charset="0"/>
              </a:rPr>
              <a:t>CoA</a:t>
            </a:r>
            <a:endParaRPr lang="en-US" sz="18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20763" name="Rectangle 251"/>
          <p:cNvSpPr>
            <a:spLocks noChangeArrowheads="1"/>
          </p:cNvSpPr>
          <p:nvPr/>
        </p:nvSpPr>
        <p:spPr bwMode="auto">
          <a:xfrm>
            <a:off x="2133600" y="6172200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99"/>
                </a:solidFill>
                <a:latin typeface="Geneva" charset="0"/>
              </a:rPr>
              <a:t>palmitoyl-CoA</a:t>
            </a:r>
            <a:endParaRPr lang="en-US" sz="18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20764" name="Rectangle 252"/>
          <p:cNvSpPr>
            <a:spLocks noChangeArrowheads="1"/>
          </p:cNvSpPr>
          <p:nvPr/>
        </p:nvSpPr>
        <p:spPr bwMode="auto">
          <a:xfrm>
            <a:off x="4419600" y="5791200"/>
            <a:ext cx="27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99"/>
                </a:solidFill>
                <a:latin typeface="Geneva" charset="0"/>
              </a:rPr>
              <a:t>[4]</a:t>
            </a:r>
            <a:endParaRPr lang="en-US" sz="18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20765" name="Line 253"/>
          <p:cNvSpPr>
            <a:spLocks noChangeShapeType="1"/>
          </p:cNvSpPr>
          <p:nvPr/>
        </p:nvSpPr>
        <p:spPr bwMode="auto">
          <a:xfrm flipH="1">
            <a:off x="3446463" y="5638800"/>
            <a:ext cx="2268537" cy="30163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766" name="Arc 254"/>
          <p:cNvSpPr>
            <a:spLocks/>
          </p:cNvSpPr>
          <p:nvPr/>
        </p:nvSpPr>
        <p:spPr bwMode="auto">
          <a:xfrm>
            <a:off x="4865688" y="5668963"/>
            <a:ext cx="852487" cy="4556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767" name="Arc 255"/>
          <p:cNvSpPr>
            <a:spLocks/>
          </p:cNvSpPr>
          <p:nvPr/>
        </p:nvSpPr>
        <p:spPr bwMode="auto">
          <a:xfrm flipH="1">
            <a:off x="3305175" y="5668963"/>
            <a:ext cx="850900" cy="4556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0768" name="Group 256"/>
          <p:cNvGrpSpPr>
            <a:grpSpLocks/>
          </p:cNvGrpSpPr>
          <p:nvPr/>
        </p:nvGrpSpPr>
        <p:grpSpPr bwMode="auto">
          <a:xfrm>
            <a:off x="3581400" y="1676400"/>
            <a:ext cx="1143000" cy="901700"/>
            <a:chOff x="2832" y="1632"/>
            <a:chExt cx="720" cy="616"/>
          </a:xfrm>
        </p:grpSpPr>
        <p:sp>
          <p:nvSpPr>
            <p:cNvPr id="320769" name="AutoShape 257"/>
            <p:cNvSpPr>
              <a:spLocks noChangeAspect="1" noChangeArrowheads="1"/>
            </p:cNvSpPr>
            <p:nvPr/>
          </p:nvSpPr>
          <p:spPr bwMode="auto">
            <a:xfrm>
              <a:off x="2832" y="1632"/>
              <a:ext cx="720" cy="616"/>
            </a:xfrm>
            <a:prstGeom prst="roundRect">
              <a:avLst>
                <a:gd name="adj" fmla="val 0"/>
              </a:avLst>
            </a:prstGeom>
            <a:solidFill>
              <a:srgbClr val="00E000"/>
            </a:solidFill>
            <a:ln w="38100">
              <a:prstDash val="dash"/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E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20770" name="Rectangle 258"/>
            <p:cNvSpPr>
              <a:spLocks noChangeAspect="1" noChangeArrowheads="1"/>
            </p:cNvSpPr>
            <p:nvPr/>
          </p:nvSpPr>
          <p:spPr bwMode="auto">
            <a:xfrm>
              <a:off x="2967" y="1813"/>
              <a:ext cx="46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E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Arial Black" pitchFamily="34" charset="0"/>
                </a:rPr>
                <a:t>CPT-I  </a:t>
              </a:r>
            </a:p>
          </p:txBody>
        </p:sp>
        <p:sp>
          <p:nvSpPr>
            <p:cNvPr id="320771" name="Rectangle 259"/>
            <p:cNvSpPr>
              <a:spLocks noChangeAspect="1" noChangeArrowheads="1"/>
            </p:cNvSpPr>
            <p:nvPr/>
          </p:nvSpPr>
          <p:spPr bwMode="auto">
            <a:xfrm>
              <a:off x="3181" y="1973"/>
              <a:ext cx="20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E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Arial Black" pitchFamily="34" charset="0"/>
                </a:rPr>
                <a:t>[2]</a:t>
              </a:r>
            </a:p>
          </p:txBody>
        </p:sp>
      </p:grpSp>
      <p:sp>
        <p:nvSpPr>
          <p:cNvPr id="320772" name="Oval 260"/>
          <p:cNvSpPr>
            <a:spLocks noChangeAspect="1" noChangeArrowheads="1"/>
          </p:cNvSpPr>
          <p:nvPr/>
        </p:nvSpPr>
        <p:spPr bwMode="auto">
          <a:xfrm>
            <a:off x="1447800" y="1676400"/>
            <a:ext cx="1143000" cy="990600"/>
          </a:xfrm>
          <a:prstGeom prst="ellipse">
            <a:avLst/>
          </a:prstGeom>
          <a:solidFill>
            <a:srgbClr val="E391C8"/>
          </a:solidFill>
          <a:ln w="57150">
            <a:prstDash val="sysDot"/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391C8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320773" name="Rectangle 261"/>
          <p:cNvSpPr>
            <a:spLocks noChangeAspect="1" noChangeArrowheads="1"/>
          </p:cNvSpPr>
          <p:nvPr/>
        </p:nvSpPr>
        <p:spPr bwMode="auto">
          <a:xfrm>
            <a:off x="1689100" y="1905000"/>
            <a:ext cx="52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 Black" pitchFamily="34" charset="0"/>
              </a:rPr>
              <a:t>ACS</a:t>
            </a:r>
          </a:p>
        </p:txBody>
      </p:sp>
      <p:sp>
        <p:nvSpPr>
          <p:cNvPr id="320774" name="Rectangle 262"/>
          <p:cNvSpPr>
            <a:spLocks noChangeAspect="1" noChangeArrowheads="1"/>
          </p:cNvSpPr>
          <p:nvPr/>
        </p:nvSpPr>
        <p:spPr bwMode="auto">
          <a:xfrm>
            <a:off x="1798638" y="2181225"/>
            <a:ext cx="330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 Black" pitchFamily="34" charset="0"/>
              </a:rPr>
              <a:t>[1]</a:t>
            </a:r>
          </a:p>
        </p:txBody>
      </p:sp>
      <p:grpSp>
        <p:nvGrpSpPr>
          <p:cNvPr id="320775" name="Group 263"/>
          <p:cNvGrpSpPr>
            <a:grpSpLocks/>
          </p:cNvGrpSpPr>
          <p:nvPr/>
        </p:nvGrpSpPr>
        <p:grpSpPr bwMode="auto">
          <a:xfrm>
            <a:off x="3962400" y="5181600"/>
            <a:ext cx="977900" cy="457200"/>
            <a:chOff x="2592" y="2544"/>
            <a:chExt cx="616" cy="288"/>
          </a:xfrm>
        </p:grpSpPr>
        <p:sp>
          <p:nvSpPr>
            <p:cNvPr id="320776" name="AutoShape 264"/>
            <p:cNvSpPr>
              <a:spLocks noChangeArrowheads="1"/>
            </p:cNvSpPr>
            <p:nvPr/>
          </p:nvSpPr>
          <p:spPr bwMode="auto">
            <a:xfrm>
              <a:off x="2592" y="2544"/>
              <a:ext cx="616" cy="288"/>
            </a:xfrm>
            <a:prstGeom prst="roundRect">
              <a:avLst>
                <a:gd name="adj" fmla="val 0"/>
              </a:avLst>
            </a:prstGeom>
            <a:solidFill>
              <a:srgbClr val="6262D8"/>
            </a:solidFill>
            <a:ln w="38100">
              <a:prstDash val="dash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262D8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20777" name="Rectangle 265"/>
            <p:cNvSpPr>
              <a:spLocks noChangeArrowheads="1"/>
            </p:cNvSpPr>
            <p:nvPr/>
          </p:nvSpPr>
          <p:spPr bwMode="auto">
            <a:xfrm>
              <a:off x="2688" y="2592"/>
              <a:ext cx="4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00"/>
                  </a:solidFill>
                  <a:latin typeface="Arial Black" pitchFamily="34" charset="0"/>
                </a:rPr>
                <a:t>CPT-II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124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476250" y="5810250"/>
            <a:ext cx="323850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476250" y="4495800"/>
            <a:ext cx="323850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2828925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057400" y="2600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1432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4574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200400" y="2600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320040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1432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3457575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3457575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2428875" y="2857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95" name="Rectangle 15"/>
          <p:cNvSpPr>
            <a:spLocks noGrp="1" noChangeArrowheads="1"/>
          </p:cNvSpPr>
          <p:nvPr>
            <p:ph idx="1"/>
          </p:nvPr>
        </p:nvSpPr>
        <p:spPr>
          <a:xfrm>
            <a:off x="504825" y="3467100"/>
            <a:ext cx="8382000" cy="31623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n-US" sz="2800" dirty="0"/>
              <a:t>Carnitine-mediated transfer of the </a:t>
            </a:r>
            <a:r>
              <a:rPr lang="en-US" sz="2800" dirty="0" err="1" smtClean="0"/>
              <a:t>fattyAcyl</a:t>
            </a:r>
            <a:r>
              <a:rPr lang="en-US" sz="2800" dirty="0" smtClean="0"/>
              <a:t> </a:t>
            </a:r>
            <a:r>
              <a:rPr lang="en-US" sz="2800" dirty="0"/>
              <a:t>moiety into the mitochondrial matrix is a 3-step process: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n-US" sz="2800" dirty="0"/>
              <a:t>1. </a:t>
            </a:r>
            <a:r>
              <a:rPr lang="en-US" sz="2800" b="1" dirty="0">
                <a:solidFill>
                  <a:srgbClr val="000099"/>
                </a:solidFill>
                <a:cs typeface="Times New Roman" charset="0"/>
              </a:rPr>
              <a:t>Carnitine Palmitoyl Transferase I</a:t>
            </a:r>
            <a:r>
              <a:rPr lang="en-US" sz="2800" dirty="0">
                <a:cs typeface="Times New Roman" charset="0"/>
              </a:rPr>
              <a:t>, an enzyme on the cytosolic surface of the outer mitochondrial membrane, transfers a fatty acid from CoA to the OH on C</a:t>
            </a:r>
            <a:r>
              <a:rPr lang="en-US" sz="2800" dirty="0" smtClean="0">
                <a:cs typeface="Times New Roman" charset="0"/>
              </a:rPr>
              <a:t>arnitine</a:t>
            </a:r>
            <a:r>
              <a:rPr lang="en-US" sz="2800" dirty="0">
                <a:cs typeface="Times New Roman" charset="0"/>
              </a:rPr>
              <a:t>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n-US" sz="2800" dirty="0">
                <a:cs typeface="Times New Roman" charset="0"/>
              </a:rPr>
              <a:t>2. </a:t>
            </a:r>
            <a:r>
              <a:rPr lang="en-US" sz="2800" dirty="0" smtClean="0">
                <a:cs typeface="Times New Roman" charset="0"/>
              </a:rPr>
              <a:t>An </a:t>
            </a:r>
            <a:r>
              <a:rPr lang="en-US" sz="2800" b="1" dirty="0" smtClean="0">
                <a:solidFill>
                  <a:srgbClr val="002060"/>
                </a:solidFill>
                <a:cs typeface="Times New Roman" charset="0"/>
              </a:rPr>
              <a:t>Translocase</a:t>
            </a:r>
            <a:r>
              <a:rPr lang="en-US" sz="2800" dirty="0" smtClean="0">
                <a:cs typeface="Times New Roman" charset="0"/>
              </a:rPr>
              <a:t>/</a:t>
            </a:r>
            <a:r>
              <a:rPr lang="en-US" sz="2800" b="1" dirty="0" err="1" smtClean="0">
                <a:solidFill>
                  <a:srgbClr val="000099"/>
                </a:solidFill>
                <a:cs typeface="Times New Roman" charset="0"/>
              </a:rPr>
              <a:t>Antiporter</a:t>
            </a:r>
            <a:r>
              <a:rPr lang="en-US" sz="2800" dirty="0" smtClean="0">
                <a:cs typeface="Times New Roman" charset="0"/>
              </a:rPr>
              <a:t> </a:t>
            </a:r>
            <a:r>
              <a:rPr lang="en-US" sz="2800" dirty="0">
                <a:cs typeface="Times New Roman" charset="0"/>
              </a:rPr>
              <a:t>in the inner mitochondrial membrane mediates exchange of C</a:t>
            </a:r>
            <a:r>
              <a:rPr lang="en-US" sz="2800" dirty="0" smtClean="0">
                <a:cs typeface="Times New Roman" charset="0"/>
              </a:rPr>
              <a:t>arnitine </a:t>
            </a:r>
            <a:r>
              <a:rPr lang="en-US" sz="2800" dirty="0">
                <a:cs typeface="Times New Roman" charset="0"/>
              </a:rPr>
              <a:t>for </a:t>
            </a:r>
            <a:r>
              <a:rPr lang="en-US" sz="2800" dirty="0" smtClean="0">
                <a:cs typeface="Times New Roman" charset="0"/>
              </a:rPr>
              <a:t>Acylcarnitine</a:t>
            </a:r>
            <a:r>
              <a:rPr lang="en-US" sz="2800" dirty="0">
                <a:cs typeface="Times New Roman" charset="0"/>
              </a:rPr>
              <a:t>. </a:t>
            </a: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3143250" y="268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1701" name="Object 21"/>
          <p:cNvGraphicFramePr>
            <a:graphicFrameLocks noChangeAspect="1"/>
          </p:cNvGraphicFramePr>
          <p:nvPr/>
        </p:nvGraphicFramePr>
        <p:xfrm>
          <a:off x="1204913" y="19050"/>
          <a:ext cx="6773862" cy="338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Picture" r:id="rId3" imgW="2971800" imgH="1485900" progId="Word.Picture.8">
                  <p:embed/>
                </p:oleObj>
              </mc:Choice>
              <mc:Fallback>
                <p:oleObj name="Picture" r:id="rId3" imgW="2971800" imgH="14859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19050"/>
                        <a:ext cx="6773862" cy="338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07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19100" y="4419600"/>
            <a:ext cx="323850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828925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057400" y="2600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31432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24574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3200400" y="2600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320040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31432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3457575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3457575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2428875" y="2857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27" name="Rectangle 15"/>
          <p:cNvSpPr>
            <a:spLocks noGrp="1" noChangeArrowheads="1"/>
          </p:cNvSpPr>
          <p:nvPr>
            <p:ph idx="1"/>
          </p:nvPr>
        </p:nvSpPr>
        <p:spPr>
          <a:xfrm>
            <a:off x="428625" y="4286250"/>
            <a:ext cx="8286750" cy="20193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sz="2800" dirty="0">
                <a:cs typeface="Times New Roman" charset="0"/>
              </a:rPr>
              <a:t>3. </a:t>
            </a:r>
            <a:r>
              <a:rPr lang="en-US" sz="2800" b="1" dirty="0">
                <a:solidFill>
                  <a:srgbClr val="000099"/>
                </a:solidFill>
                <a:cs typeface="Times New Roman" charset="0"/>
              </a:rPr>
              <a:t>Carnitine Palmitoyl Transferase II</a:t>
            </a:r>
            <a:r>
              <a:rPr lang="en-US" sz="2800" dirty="0">
                <a:cs typeface="Times New Roman" charset="0"/>
              </a:rPr>
              <a:t>, an enzyme within the matrix, transfers the fatty acid from C</a:t>
            </a:r>
            <a:r>
              <a:rPr lang="en-US" sz="2800" dirty="0" smtClean="0">
                <a:cs typeface="Times New Roman" charset="0"/>
              </a:rPr>
              <a:t>arnitine </a:t>
            </a:r>
            <a:r>
              <a:rPr lang="en-US" sz="2800" dirty="0">
                <a:cs typeface="Times New Roman" charset="0"/>
              </a:rPr>
              <a:t>to CoA. (Carnitine exits the matrix in step 2.) 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sz="2800" dirty="0">
                <a:cs typeface="Times New Roman" charset="0"/>
              </a:rPr>
              <a:t>The fatty acid is now esterified to CoA in the </a:t>
            </a:r>
            <a:r>
              <a:rPr lang="en-US" sz="2800" dirty="0" smtClean="0">
                <a:cs typeface="Times New Roman" charset="0"/>
              </a:rPr>
              <a:t>mitochondrial matrix</a:t>
            </a:r>
            <a:r>
              <a:rPr lang="en-US" sz="2800" dirty="0">
                <a:cs typeface="Times New Roman" charset="0"/>
              </a:rPr>
              <a:t>.</a:t>
            </a:r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3143250" y="268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90129" name="Object 17"/>
          <p:cNvGraphicFramePr>
            <a:graphicFrameLocks noChangeAspect="1"/>
          </p:cNvGraphicFramePr>
          <p:nvPr/>
        </p:nvGraphicFramePr>
        <p:xfrm>
          <a:off x="1204913" y="666750"/>
          <a:ext cx="6773862" cy="338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Picture" r:id="rId3" imgW="2971800" imgH="1485900" progId="Word.Picture.8">
                  <p:embed/>
                </p:oleObj>
              </mc:Choice>
              <mc:Fallback>
                <p:oleObj name="Picture" r:id="rId3" imgW="2971800" imgH="14859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666750"/>
                        <a:ext cx="6773862" cy="338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8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991600" cy="6096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Stage III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Steps </a:t>
            </a:r>
            <a:r>
              <a:rPr lang="en-US" sz="4000" b="1" dirty="0">
                <a:solidFill>
                  <a:srgbClr val="FF0000"/>
                </a:solidFill>
              </a:rPr>
              <a:t>of Beta Oxidation </a:t>
            </a:r>
            <a:r>
              <a:rPr lang="en-US" sz="4000" b="1" dirty="0" smtClean="0">
                <a:solidFill>
                  <a:srgbClr val="FF0000"/>
                </a:solidFill>
              </a:rPr>
              <a:t>Proper/Cycle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In Mitochondrial Matrix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FF0000"/>
              </a:solidFill>
            </a:endParaRPr>
          </a:p>
          <a:p>
            <a:pPr lvl="5"/>
            <a:r>
              <a:rPr lang="en-US" sz="4400" b="1" dirty="0"/>
              <a:t>Oxidation Reaction</a:t>
            </a:r>
          </a:p>
          <a:p>
            <a:pPr lvl="5"/>
            <a:r>
              <a:rPr lang="en-US" sz="4400" b="1" dirty="0"/>
              <a:t>Hydration Reaction</a:t>
            </a:r>
          </a:p>
          <a:p>
            <a:pPr lvl="5"/>
            <a:r>
              <a:rPr lang="en-US" sz="4400" b="1" dirty="0"/>
              <a:t>Oxidation Reaction</a:t>
            </a:r>
          </a:p>
          <a:p>
            <a:pPr lvl="5"/>
            <a:r>
              <a:rPr lang="en-US" sz="4400" b="1" dirty="0"/>
              <a:t>Cleavage Reaction</a:t>
            </a:r>
          </a:p>
          <a:p>
            <a:pPr lvl="4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276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Site/Occurrence Of </a:t>
            </a:r>
            <a:br>
              <a:rPr lang="en-US" b="1" dirty="0" smtClean="0"/>
            </a:br>
            <a:r>
              <a:rPr lang="en-US" b="1" dirty="0" smtClean="0"/>
              <a:t>β </a:t>
            </a:r>
            <a:r>
              <a:rPr lang="en-US" b="1" dirty="0"/>
              <a:t>– </a:t>
            </a:r>
            <a:r>
              <a:rPr lang="en-US" b="1" dirty="0" smtClean="0"/>
              <a:t>Oxidation </a:t>
            </a:r>
            <a:r>
              <a:rPr lang="en-US" b="1" dirty="0"/>
              <a:t>Proper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296400" cy="4389120"/>
          </a:xfrm>
        </p:spPr>
        <p:txBody>
          <a:bodyPr>
            <a:normAutofit lnSpcReduction="10000"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I</a:t>
            </a:r>
            <a:r>
              <a:rPr lang="en-US" sz="5400" dirty="0" smtClean="0">
                <a:solidFill>
                  <a:srgbClr val="C00000"/>
                </a:solidFill>
              </a:rPr>
              <a:t>n </a:t>
            </a:r>
            <a:r>
              <a:rPr lang="en-US" sz="5400" b="1" dirty="0" smtClean="0">
                <a:solidFill>
                  <a:srgbClr val="C00000"/>
                </a:solidFill>
              </a:rPr>
              <a:t>Mitochondrial </a:t>
            </a:r>
            <a:r>
              <a:rPr lang="en-US" sz="5400" b="1" dirty="0">
                <a:solidFill>
                  <a:srgbClr val="C00000"/>
                </a:solidFill>
              </a:rPr>
              <a:t>M</a:t>
            </a:r>
            <a:r>
              <a:rPr lang="en-US" sz="5400" b="1" dirty="0" smtClean="0">
                <a:solidFill>
                  <a:srgbClr val="C00000"/>
                </a:solidFill>
              </a:rPr>
              <a:t>atrix </a:t>
            </a:r>
            <a:r>
              <a:rPr lang="en-US" sz="5400" dirty="0" smtClean="0">
                <a:solidFill>
                  <a:srgbClr val="C00000"/>
                </a:solidFill>
              </a:rPr>
              <a:t>of Cells.</a:t>
            </a:r>
          </a:p>
          <a:p>
            <a:pPr marL="0" indent="0">
              <a:buNone/>
            </a:pPr>
            <a:endParaRPr lang="en-US" sz="5400" dirty="0" smtClean="0">
              <a:solidFill>
                <a:srgbClr val="C00000"/>
              </a:solidFill>
            </a:endParaRPr>
          </a:p>
          <a:p>
            <a:r>
              <a:rPr lang="en-US" sz="5400" b="1" dirty="0" smtClean="0">
                <a:solidFill>
                  <a:srgbClr val="0070C0"/>
                </a:solidFill>
              </a:rPr>
              <a:t>After </a:t>
            </a:r>
            <a:r>
              <a:rPr lang="en-US" sz="5400" b="1" dirty="0" smtClean="0">
                <a:solidFill>
                  <a:srgbClr val="0070C0"/>
                </a:solidFill>
              </a:rPr>
              <a:t>translocation of Acyl-CoA </a:t>
            </a:r>
            <a:r>
              <a:rPr lang="en-US" sz="5400" b="1" dirty="0" smtClean="0">
                <a:solidFill>
                  <a:srgbClr val="C00000"/>
                </a:solidFill>
              </a:rPr>
              <a:t>in Mitochondrial matrix</a:t>
            </a:r>
            <a:r>
              <a:rPr lang="en-US" sz="5400" dirty="0" smtClean="0">
                <a:solidFill>
                  <a:srgbClr val="C00000"/>
                </a:solidFill>
              </a:rPr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945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71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Mechanism Of Reactions </a:t>
            </a:r>
            <a:br>
              <a:rPr lang="en-US" sz="5400" b="1" dirty="0" smtClean="0"/>
            </a:br>
            <a:r>
              <a:rPr lang="en-US" sz="5400" b="1" dirty="0" smtClean="0"/>
              <a:t>Of </a:t>
            </a:r>
            <a:br>
              <a:rPr lang="en-US" sz="5400" b="1" dirty="0" smtClean="0"/>
            </a:br>
            <a:r>
              <a:rPr lang="en-US" sz="5400" b="1" dirty="0" smtClean="0"/>
              <a:t>Beta Oxidation Proper </a:t>
            </a:r>
            <a:br>
              <a:rPr lang="en-US" sz="5400" b="1" dirty="0" smtClean="0"/>
            </a:br>
            <a:r>
              <a:rPr lang="en-US" sz="5400" b="1" dirty="0" smtClean="0"/>
              <a:t>of</a:t>
            </a:r>
            <a:br>
              <a:rPr lang="en-US" sz="5400" b="1" dirty="0" smtClean="0"/>
            </a:br>
            <a:r>
              <a:rPr lang="en-US" sz="5400" b="1" dirty="0" smtClean="0"/>
              <a:t> Palmitoyl-CoA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37342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-17-08a-1.jpg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08"/>
          <a:stretch>
            <a:fillRect/>
          </a:stretch>
        </p:blipFill>
        <p:spPr bwMode="auto">
          <a:xfrm>
            <a:off x="0" y="2916236"/>
            <a:ext cx="91249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4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9050" y="38100"/>
            <a:ext cx="9124950" cy="66675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Step I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:</a:t>
            </a:r>
            <a:r>
              <a:rPr lang="en-US" sz="4000" b="1" dirty="0" smtClean="0">
                <a:latin typeface="+mj-lt"/>
                <a:cs typeface="Arial" pitchFamily="34" charset="0"/>
              </a:rPr>
              <a:t> Oxidation</a:t>
            </a:r>
            <a:r>
              <a:rPr lang="en-US" sz="4000" dirty="0" smtClean="0">
                <a:latin typeface="+mj-lt"/>
                <a:cs typeface="Arial" pitchFamily="34" charset="0"/>
              </a:rPr>
              <a:t> by </a:t>
            </a:r>
            <a:endParaRPr lang="en-US" sz="4000" dirty="0" smtClean="0">
              <a:latin typeface="+mj-lt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FAD </a:t>
            </a:r>
            <a:r>
              <a:rPr lang="en-US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linked  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Acyl 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CoA  Dehydrogenase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Step II</a:t>
            </a:r>
            <a:r>
              <a:rPr lang="en-US" sz="4000" b="1" dirty="0">
                <a:latin typeface="+mj-lt"/>
                <a:cs typeface="Arial" pitchFamily="34" charset="0"/>
              </a:rPr>
              <a:t>:</a:t>
            </a:r>
            <a:r>
              <a:rPr lang="en-US" sz="4000" b="1" dirty="0" smtClean="0">
                <a:latin typeface="+mj-lt"/>
                <a:cs typeface="Arial" pitchFamily="34" charset="0"/>
              </a:rPr>
              <a:t> Hydration</a:t>
            </a:r>
            <a:r>
              <a:rPr lang="en-US" sz="4000" dirty="0" smtClean="0">
                <a:latin typeface="+mj-lt"/>
                <a:cs typeface="Arial" pitchFamily="34" charset="0"/>
              </a:rPr>
              <a:t> </a:t>
            </a:r>
            <a:r>
              <a:rPr lang="en-US" sz="4000" dirty="0" smtClean="0">
                <a:latin typeface="+mj-lt"/>
                <a:cs typeface="Arial" pitchFamily="34" charset="0"/>
              </a:rPr>
              <a:t>by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Enoyl CoA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Hydratase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Step III</a:t>
            </a:r>
            <a:r>
              <a:rPr lang="en-US" sz="4000" b="1" dirty="0" smtClean="0">
                <a:latin typeface="+mj-lt"/>
                <a:cs typeface="Arial" pitchFamily="34" charset="0"/>
              </a:rPr>
              <a:t>: Oxidation </a:t>
            </a:r>
            <a:r>
              <a:rPr lang="en-US" sz="4000" dirty="0" smtClean="0">
                <a:latin typeface="+mj-lt"/>
                <a:cs typeface="Arial" pitchFamily="34" charset="0"/>
              </a:rPr>
              <a:t>by </a:t>
            </a:r>
            <a:r>
              <a:rPr lang="en-US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NAD linked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el-GR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β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eta Hydroxy Acyl CoA Dehydrogenase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Step IV</a:t>
            </a:r>
            <a:r>
              <a:rPr lang="en-US" sz="4000" b="1" dirty="0" smtClean="0">
                <a:latin typeface="+mj-lt"/>
                <a:cs typeface="Arial" pitchFamily="34" charset="0"/>
              </a:rPr>
              <a:t>: Thiolytic</a:t>
            </a:r>
            <a:r>
              <a:rPr lang="en-US" sz="4000" dirty="0" smtClean="0">
                <a:latin typeface="+mj-lt"/>
                <a:cs typeface="Arial" pitchFamily="34" charset="0"/>
              </a:rPr>
              <a:t>  </a:t>
            </a:r>
            <a:r>
              <a:rPr lang="en-US" sz="4000" b="1" dirty="0" smtClean="0">
                <a:latin typeface="+mj-lt"/>
                <a:cs typeface="Arial" pitchFamily="34" charset="0"/>
              </a:rPr>
              <a:t>Cleavage by</a:t>
            </a:r>
            <a:r>
              <a:rPr lang="en-US" sz="4000" dirty="0" smtClean="0">
                <a:latin typeface="+mj-lt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Keto Thiolase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50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figure-17-08.jpg                                               00002B9CArt                            BB1CF510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"/>
            <a:ext cx="9144000" cy="6759575"/>
          </a:xfrm>
        </p:spPr>
      </p:pic>
    </p:spTree>
    <p:extLst>
      <p:ext uri="{BB962C8B-B14F-4D97-AF65-F5344CB8AC3E}">
        <p14:creationId xmlns:p14="http://schemas.microsoft.com/office/powerpoint/2010/main" val="21045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534400" cy="4724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Stage III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Steps </a:t>
            </a:r>
            <a:r>
              <a:rPr lang="en-US" sz="4000" b="1" dirty="0">
                <a:solidFill>
                  <a:srgbClr val="FF0000"/>
                </a:solidFill>
              </a:rPr>
              <a:t>of Beta Oxidation </a:t>
            </a:r>
            <a:r>
              <a:rPr lang="en-US" sz="4000" b="1" dirty="0" smtClean="0">
                <a:solidFill>
                  <a:srgbClr val="FF0000"/>
                </a:solidFill>
              </a:rPr>
              <a:t>Proper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In Mitochondrial Matrix</a:t>
            </a:r>
            <a:endParaRPr lang="en-US" sz="4000" b="1" dirty="0">
              <a:solidFill>
                <a:srgbClr val="0070C0"/>
              </a:solidFill>
            </a:endParaRPr>
          </a:p>
          <a:p>
            <a:pPr lvl="5"/>
            <a:r>
              <a:rPr lang="en-US" sz="4400" b="1" dirty="0"/>
              <a:t>Oxidation Reaction</a:t>
            </a:r>
          </a:p>
          <a:p>
            <a:pPr lvl="5"/>
            <a:r>
              <a:rPr lang="en-US" sz="4400" b="1" dirty="0"/>
              <a:t>Hydration Reaction</a:t>
            </a:r>
          </a:p>
          <a:p>
            <a:pPr lvl="5"/>
            <a:r>
              <a:rPr lang="en-US" sz="4400" b="1" dirty="0"/>
              <a:t>Oxidation Reaction</a:t>
            </a:r>
          </a:p>
          <a:p>
            <a:pPr lvl="5"/>
            <a:r>
              <a:rPr lang="en-US" sz="4400" b="1" dirty="0"/>
              <a:t>Cleavage Reaction</a:t>
            </a:r>
          </a:p>
          <a:p>
            <a:pPr lvl="4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742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2738" name="Picture 2" descr="http://www.namrata.co/wp-content/uploads/2015/07/Beta-oxidation-spi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1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90" name="Text Box 154"/>
          <p:cNvSpPr txBox="1">
            <a:spLocks noChangeArrowheads="1"/>
          </p:cNvSpPr>
          <p:nvPr/>
        </p:nvSpPr>
        <p:spPr bwMode="auto">
          <a:xfrm>
            <a:off x="6696075" y="3302041"/>
            <a:ext cx="23622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  </a:t>
            </a:r>
            <a:endParaRPr lang="en-US" sz="2400" b="1" dirty="0">
              <a:solidFill>
                <a:srgbClr val="000099"/>
              </a:solidFill>
            </a:endParaRPr>
          </a:p>
          <a:p>
            <a:r>
              <a:rPr lang="en-US" sz="2400" b="1" dirty="0">
                <a:solidFill>
                  <a:srgbClr val="000099"/>
                </a:solidFill>
                <a:sym typeface="Symbol" pitchFamily="18" charset="2"/>
              </a:rPr>
              <a:t></a:t>
            </a:r>
            <a:r>
              <a:rPr lang="en-US" sz="2400" b="1" dirty="0" smtClean="0">
                <a:solidFill>
                  <a:srgbClr val="000099"/>
                </a:solidFill>
              </a:rPr>
              <a:t>-Oxidation </a:t>
            </a:r>
            <a:r>
              <a:rPr lang="en-US" sz="2400" b="1" dirty="0">
                <a:solidFill>
                  <a:srgbClr val="000099"/>
                </a:solidFill>
              </a:rPr>
              <a:t>of P</a:t>
            </a:r>
            <a:r>
              <a:rPr lang="en-US" sz="2400" b="1" dirty="0" smtClean="0">
                <a:solidFill>
                  <a:srgbClr val="000099"/>
                </a:solidFill>
              </a:rPr>
              <a:t>almitoyl </a:t>
            </a:r>
            <a:r>
              <a:rPr lang="en-US" sz="2400" b="1" dirty="0">
                <a:solidFill>
                  <a:srgbClr val="000099"/>
                </a:solidFill>
              </a:rPr>
              <a:t>CoA</a:t>
            </a:r>
          </a:p>
        </p:txBody>
      </p:sp>
      <p:sp>
        <p:nvSpPr>
          <p:cNvPr id="321691" name="Line 155"/>
          <p:cNvSpPr>
            <a:spLocks noChangeShapeType="1"/>
          </p:cNvSpPr>
          <p:nvPr/>
        </p:nvSpPr>
        <p:spPr bwMode="auto">
          <a:xfrm flipV="1">
            <a:off x="1962150" y="685800"/>
            <a:ext cx="5915025" cy="34925"/>
          </a:xfrm>
          <a:prstGeom prst="line">
            <a:avLst/>
          </a:prstGeom>
          <a:noFill/>
          <a:ln w="57150">
            <a:pattFill prst="sphere">
              <a:fgClr>
                <a:srgbClr val="996633"/>
              </a:fgClr>
              <a:bgClr>
                <a:srgbClr val="FFFFFF"/>
              </a:bgClr>
            </a:patt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33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321692" name="Line 156"/>
          <p:cNvSpPr>
            <a:spLocks noChangeShapeType="1"/>
          </p:cNvSpPr>
          <p:nvPr/>
        </p:nvSpPr>
        <p:spPr bwMode="auto">
          <a:xfrm flipV="1">
            <a:off x="1962150" y="1489075"/>
            <a:ext cx="5915025" cy="34925"/>
          </a:xfrm>
          <a:prstGeom prst="line">
            <a:avLst/>
          </a:prstGeom>
          <a:noFill/>
          <a:ln w="101600">
            <a:pattFill prst="sphere">
              <a:fgClr>
                <a:srgbClr val="996633"/>
              </a:fgClr>
              <a:bgClr>
                <a:srgbClr val="FFFFFF"/>
              </a:bgClr>
            </a:patt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33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321693" name="Rectangle 157"/>
          <p:cNvSpPr>
            <a:spLocks noChangeAspect="1" noChangeArrowheads="1"/>
          </p:cNvSpPr>
          <p:nvPr/>
        </p:nvSpPr>
        <p:spPr bwMode="auto">
          <a:xfrm>
            <a:off x="1962150" y="1782763"/>
            <a:ext cx="1206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CC3300"/>
                </a:solidFill>
                <a:latin typeface="Geneva" charset="0"/>
              </a:rPr>
              <a:t>matrix side</a:t>
            </a:r>
            <a:endParaRPr lang="en-US" sz="1800" b="1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321694" name="Rectangle 158"/>
          <p:cNvSpPr>
            <a:spLocks noChangeAspect="1" noChangeArrowheads="1"/>
          </p:cNvSpPr>
          <p:nvPr/>
        </p:nvSpPr>
        <p:spPr bwMode="auto">
          <a:xfrm>
            <a:off x="152400" y="769938"/>
            <a:ext cx="1955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990033"/>
                </a:solidFill>
                <a:latin typeface="Geneva" charset="0"/>
              </a:rPr>
              <a:t> </a:t>
            </a:r>
            <a:r>
              <a:rPr lang="en-US" sz="1600" b="1">
                <a:solidFill>
                  <a:srgbClr val="CC3300"/>
                </a:solidFill>
                <a:latin typeface="Geneva" charset="0"/>
              </a:rPr>
              <a:t>inner mitochondrial</a:t>
            </a:r>
          </a:p>
          <a:p>
            <a:pPr algn="ctr"/>
            <a:r>
              <a:rPr lang="en-US" sz="1600" b="1">
                <a:solidFill>
                  <a:srgbClr val="CC3300"/>
                </a:solidFill>
                <a:latin typeface="Geneva" charset="0"/>
              </a:rPr>
              <a:t>membrane</a:t>
            </a:r>
            <a:endParaRPr lang="en-US" sz="1600" b="1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321695" name="Rectangle 159"/>
          <p:cNvSpPr>
            <a:spLocks noChangeAspect="1" noChangeArrowheads="1"/>
          </p:cNvSpPr>
          <p:nvPr/>
        </p:nvSpPr>
        <p:spPr bwMode="auto">
          <a:xfrm>
            <a:off x="6000750" y="1828800"/>
            <a:ext cx="8036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Geneva" charset="0"/>
              </a:rPr>
              <a:t>1.5</a:t>
            </a:r>
            <a:r>
              <a:rPr lang="en-US" sz="1800" dirty="0" smtClean="0">
                <a:solidFill>
                  <a:srgbClr val="000099"/>
                </a:solidFill>
                <a:latin typeface="Geneva" charset="0"/>
              </a:rPr>
              <a:t> </a:t>
            </a:r>
            <a:r>
              <a:rPr lang="en-US" sz="1800" dirty="0">
                <a:solidFill>
                  <a:srgbClr val="000099"/>
                </a:solidFill>
                <a:latin typeface="Geneva" charset="0"/>
              </a:rPr>
              <a:t>ATP</a:t>
            </a:r>
            <a:endParaRPr lang="en-US" sz="18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21696" name="Rectangle 160"/>
          <p:cNvSpPr>
            <a:spLocks noChangeAspect="1" noChangeArrowheads="1"/>
          </p:cNvSpPr>
          <p:nvPr/>
        </p:nvSpPr>
        <p:spPr bwMode="auto">
          <a:xfrm>
            <a:off x="6804025" y="2125663"/>
            <a:ext cx="8036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Geneva" charset="0"/>
              </a:rPr>
              <a:t>2.5</a:t>
            </a:r>
            <a:r>
              <a:rPr lang="en-US" sz="1800" dirty="0" smtClean="0">
                <a:solidFill>
                  <a:srgbClr val="000099"/>
                </a:solidFill>
                <a:latin typeface="Geneva" charset="0"/>
              </a:rPr>
              <a:t> </a:t>
            </a:r>
            <a:r>
              <a:rPr lang="en-US" sz="1800" dirty="0">
                <a:solidFill>
                  <a:srgbClr val="000099"/>
                </a:solidFill>
                <a:latin typeface="Geneva" charset="0"/>
              </a:rPr>
              <a:t>ATP</a:t>
            </a:r>
            <a:endParaRPr lang="en-US" sz="18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grpSp>
        <p:nvGrpSpPr>
          <p:cNvPr id="2" name="Group 161"/>
          <p:cNvGrpSpPr>
            <a:grpSpLocks/>
          </p:cNvGrpSpPr>
          <p:nvPr/>
        </p:nvGrpSpPr>
        <p:grpSpPr bwMode="auto">
          <a:xfrm>
            <a:off x="6054725" y="769938"/>
            <a:ext cx="2003425" cy="542925"/>
            <a:chOff x="3922" y="485"/>
            <a:chExt cx="1262" cy="342"/>
          </a:xfrm>
        </p:grpSpPr>
        <p:sp>
          <p:nvSpPr>
            <p:cNvPr id="321698" name="Oval 162"/>
            <p:cNvSpPr>
              <a:spLocks noChangeAspect="1" noChangeArrowheads="1"/>
            </p:cNvSpPr>
            <p:nvPr/>
          </p:nvSpPr>
          <p:spPr bwMode="auto">
            <a:xfrm>
              <a:off x="3922" y="485"/>
              <a:ext cx="1262" cy="34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699" name="Rectangle 163"/>
            <p:cNvSpPr>
              <a:spLocks noChangeAspect="1" noChangeArrowheads="1"/>
            </p:cNvSpPr>
            <p:nvPr/>
          </p:nvSpPr>
          <p:spPr bwMode="auto">
            <a:xfrm>
              <a:off x="3992" y="571"/>
              <a:ext cx="10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  <a:latin typeface="Geneva" charset="0"/>
                </a:rPr>
                <a:t>respiratory chain</a:t>
              </a:r>
              <a:endParaRPr lang="en-US" sz="1800">
                <a:solidFill>
                  <a:srgbClr val="0066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64"/>
          <p:cNvGrpSpPr>
            <a:grpSpLocks/>
          </p:cNvGrpSpPr>
          <p:nvPr/>
        </p:nvGrpSpPr>
        <p:grpSpPr bwMode="auto">
          <a:xfrm>
            <a:off x="1428750" y="2801938"/>
            <a:ext cx="2124075" cy="2924175"/>
            <a:chOff x="1008" y="1765"/>
            <a:chExt cx="1338" cy="1842"/>
          </a:xfrm>
        </p:grpSpPr>
        <p:grpSp>
          <p:nvGrpSpPr>
            <p:cNvPr id="4" name="Group 165"/>
            <p:cNvGrpSpPr>
              <a:grpSpLocks/>
            </p:cNvGrpSpPr>
            <p:nvPr/>
          </p:nvGrpSpPr>
          <p:grpSpPr bwMode="auto">
            <a:xfrm>
              <a:off x="1577" y="1765"/>
              <a:ext cx="769" cy="1842"/>
              <a:chOff x="1577" y="1765"/>
              <a:chExt cx="769" cy="1842"/>
            </a:xfrm>
          </p:grpSpPr>
          <p:sp>
            <p:nvSpPr>
              <p:cNvPr id="321702" name="Arc 166"/>
              <p:cNvSpPr>
                <a:spLocks noChangeAspect="1"/>
              </p:cNvSpPr>
              <p:nvPr/>
            </p:nvSpPr>
            <p:spPr bwMode="auto">
              <a:xfrm>
                <a:off x="1581" y="1765"/>
                <a:ext cx="765" cy="707"/>
              </a:xfrm>
              <a:custGeom>
                <a:avLst/>
                <a:gdLst>
                  <a:gd name="G0" fmla="+- 21600 0 0"/>
                  <a:gd name="G1" fmla="+- 21442 0 0"/>
                  <a:gd name="G2" fmla="+- 21600 0 0"/>
                  <a:gd name="T0" fmla="*/ 0 w 21600"/>
                  <a:gd name="T1" fmla="*/ 21442 h 21442"/>
                  <a:gd name="T2" fmla="*/ 18992 w 21600"/>
                  <a:gd name="T3" fmla="*/ 0 h 21442"/>
                  <a:gd name="T4" fmla="*/ 21600 w 21600"/>
                  <a:gd name="T5" fmla="*/ 21442 h 2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442" fill="none" extrusionOk="0">
                    <a:moveTo>
                      <a:pt x="0" y="21442"/>
                    </a:moveTo>
                    <a:cubicBezTo>
                      <a:pt x="0" y="10521"/>
                      <a:pt x="8151" y="1318"/>
                      <a:pt x="18992" y="0"/>
                    </a:cubicBezTo>
                  </a:path>
                  <a:path w="21600" h="21442" stroke="0" extrusionOk="0">
                    <a:moveTo>
                      <a:pt x="0" y="21442"/>
                    </a:moveTo>
                    <a:cubicBezTo>
                      <a:pt x="0" y="10521"/>
                      <a:pt x="8151" y="1318"/>
                      <a:pt x="18992" y="0"/>
                    </a:cubicBezTo>
                    <a:lnTo>
                      <a:pt x="21600" y="21442"/>
                    </a:lnTo>
                    <a:close/>
                  </a:path>
                </a:pathLst>
              </a:cu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03" name="Line 167"/>
              <p:cNvSpPr>
                <a:spLocks noChangeAspect="1" noChangeShapeType="1"/>
              </p:cNvSpPr>
              <p:nvPr/>
            </p:nvSpPr>
            <p:spPr bwMode="auto">
              <a:xfrm>
                <a:off x="1577" y="2462"/>
                <a:ext cx="0" cy="851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04" name="Arc 168"/>
              <p:cNvSpPr>
                <a:spLocks noChangeAspect="1"/>
              </p:cNvSpPr>
              <p:nvPr/>
            </p:nvSpPr>
            <p:spPr bwMode="auto">
              <a:xfrm>
                <a:off x="1577" y="3304"/>
                <a:ext cx="151" cy="303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05" name="Arc 169"/>
              <p:cNvSpPr>
                <a:spLocks noChangeAspect="1"/>
              </p:cNvSpPr>
              <p:nvPr/>
            </p:nvSpPr>
            <p:spPr bwMode="auto">
              <a:xfrm>
                <a:off x="1581" y="3304"/>
                <a:ext cx="147" cy="298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1706" name="Rectangle 170"/>
            <p:cNvSpPr>
              <a:spLocks noChangeAspect="1" noChangeArrowheads="1"/>
            </p:cNvSpPr>
            <p:nvPr/>
          </p:nvSpPr>
          <p:spPr bwMode="auto">
            <a:xfrm>
              <a:off x="1008" y="2640"/>
              <a:ext cx="46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99"/>
                  </a:solidFill>
                  <a:latin typeface="Geneva" charset="0"/>
                </a:rPr>
                <a:t>recycle</a:t>
              </a:r>
            </a:p>
            <a:p>
              <a:r>
                <a:rPr lang="en-US" sz="1800">
                  <a:solidFill>
                    <a:srgbClr val="000099"/>
                  </a:solidFill>
                  <a:latin typeface="Geneva" charset="0"/>
                </a:rPr>
                <a:t>6 times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sp>
        <p:nvSpPr>
          <p:cNvPr id="321707" name="Oval 171" descr="Solid diamond"/>
          <p:cNvSpPr>
            <a:spLocks noChangeAspect="1" noChangeArrowheads="1"/>
          </p:cNvSpPr>
          <p:nvPr/>
        </p:nvSpPr>
        <p:spPr bwMode="auto">
          <a:xfrm>
            <a:off x="4171950" y="830263"/>
            <a:ext cx="404813" cy="465137"/>
          </a:xfrm>
          <a:prstGeom prst="ellipse">
            <a:avLst/>
          </a:prstGeom>
          <a:pattFill prst="solidDmnd">
            <a:fgClr>
              <a:schemeClr val="accent2"/>
            </a:fgClr>
            <a:bgClr>
              <a:srgbClr val="FFFFFF"/>
            </a:bgClr>
          </a:pattFill>
          <a:ln w="127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321708" name="Rectangle 172"/>
          <p:cNvSpPr>
            <a:spLocks noChangeAspect="1" noChangeArrowheads="1"/>
          </p:cNvSpPr>
          <p:nvPr/>
        </p:nvSpPr>
        <p:spPr bwMode="auto">
          <a:xfrm>
            <a:off x="4705350" y="762000"/>
            <a:ext cx="1168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solidFill>
                  <a:srgbClr val="990033"/>
                </a:solidFill>
                <a:latin typeface="Geneva" charset="0"/>
              </a:rPr>
              <a:t>Carnitine</a:t>
            </a:r>
          </a:p>
          <a:p>
            <a:r>
              <a:rPr lang="en-US" sz="1800" dirty="0" err="1">
                <a:solidFill>
                  <a:srgbClr val="990033"/>
                </a:solidFill>
                <a:latin typeface="Geneva" charset="0"/>
              </a:rPr>
              <a:t>translocase</a:t>
            </a:r>
            <a:endParaRPr lang="en-US" sz="1800" dirty="0">
              <a:solidFill>
                <a:srgbClr val="990033"/>
              </a:solidFill>
              <a:latin typeface="Times New Roman" pitchFamily="18" charset="0"/>
            </a:endParaRPr>
          </a:p>
        </p:txBody>
      </p:sp>
      <p:grpSp>
        <p:nvGrpSpPr>
          <p:cNvPr id="5" name="Group 173"/>
          <p:cNvGrpSpPr>
            <a:grpSpLocks/>
          </p:cNvGrpSpPr>
          <p:nvPr/>
        </p:nvGrpSpPr>
        <p:grpSpPr bwMode="auto">
          <a:xfrm>
            <a:off x="3567113" y="228600"/>
            <a:ext cx="1957387" cy="1747838"/>
            <a:chOff x="2355" y="144"/>
            <a:chExt cx="1233" cy="1101"/>
          </a:xfrm>
        </p:grpSpPr>
        <p:sp>
          <p:nvSpPr>
            <p:cNvPr id="321710" name="Rectangle 174"/>
            <p:cNvSpPr>
              <a:spLocks noChangeAspect="1" noChangeArrowheads="1"/>
            </p:cNvSpPr>
            <p:nvPr/>
          </p:nvSpPr>
          <p:spPr bwMode="auto">
            <a:xfrm>
              <a:off x="2460" y="144"/>
              <a:ext cx="1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99"/>
                  </a:solidFill>
                  <a:latin typeface="Geneva" charset="0"/>
                </a:rPr>
                <a:t>Palmitoylcarnitine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21711" name="Rectangle 175"/>
            <p:cNvSpPr>
              <a:spLocks noChangeAspect="1" noChangeArrowheads="1"/>
            </p:cNvSpPr>
            <p:nvPr/>
          </p:nvSpPr>
          <p:spPr bwMode="auto">
            <a:xfrm>
              <a:off x="2355" y="1008"/>
              <a:ext cx="1197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800">
                  <a:solidFill>
                    <a:srgbClr val="000099"/>
                  </a:solidFill>
                  <a:latin typeface="Geneva" charset="0"/>
                </a:rPr>
                <a:t>Palmitoylcarnitine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21712" name="Line 176"/>
            <p:cNvSpPr>
              <a:spLocks noChangeAspect="1" noChangeShapeType="1"/>
            </p:cNvSpPr>
            <p:nvPr/>
          </p:nvSpPr>
          <p:spPr bwMode="auto">
            <a:xfrm>
              <a:off x="2858" y="315"/>
              <a:ext cx="0" cy="68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77"/>
          <p:cNvGrpSpPr>
            <a:grpSpLocks/>
          </p:cNvGrpSpPr>
          <p:nvPr/>
        </p:nvGrpSpPr>
        <p:grpSpPr bwMode="auto">
          <a:xfrm>
            <a:off x="3714750" y="1981200"/>
            <a:ext cx="1447800" cy="655638"/>
            <a:chOff x="2448" y="1248"/>
            <a:chExt cx="912" cy="413"/>
          </a:xfrm>
        </p:grpSpPr>
        <p:sp>
          <p:nvSpPr>
            <p:cNvPr id="321714" name="Rectangle 178"/>
            <p:cNvSpPr>
              <a:spLocks noChangeAspect="1" noChangeArrowheads="1"/>
            </p:cNvSpPr>
            <p:nvPr/>
          </p:nvSpPr>
          <p:spPr bwMode="auto">
            <a:xfrm>
              <a:off x="2448" y="1488"/>
              <a:ext cx="9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99"/>
                  </a:solidFill>
                  <a:latin typeface="Geneva" charset="0"/>
                </a:rPr>
                <a:t>Palmitoyl-CoA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21715" name="Line 179"/>
            <p:cNvSpPr>
              <a:spLocks noChangeAspect="1" noChangeShapeType="1"/>
            </p:cNvSpPr>
            <p:nvPr/>
          </p:nvSpPr>
          <p:spPr bwMode="auto">
            <a:xfrm>
              <a:off x="2832" y="1248"/>
              <a:ext cx="0" cy="256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80"/>
          <p:cNvGrpSpPr>
            <a:grpSpLocks/>
          </p:cNvGrpSpPr>
          <p:nvPr/>
        </p:nvGrpSpPr>
        <p:grpSpPr bwMode="auto">
          <a:xfrm>
            <a:off x="5543550" y="1295400"/>
            <a:ext cx="655638" cy="1811338"/>
            <a:chOff x="3640" y="827"/>
            <a:chExt cx="413" cy="1141"/>
          </a:xfrm>
        </p:grpSpPr>
        <p:sp>
          <p:nvSpPr>
            <p:cNvPr id="321717" name="Line 181"/>
            <p:cNvSpPr>
              <a:spLocks noChangeAspect="1" noChangeShapeType="1"/>
            </p:cNvSpPr>
            <p:nvPr/>
          </p:nvSpPr>
          <p:spPr bwMode="auto">
            <a:xfrm flipV="1">
              <a:off x="3640" y="827"/>
              <a:ext cx="413" cy="114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18" name="Line 182"/>
            <p:cNvSpPr>
              <a:spLocks noChangeAspect="1" noChangeShapeType="1"/>
            </p:cNvSpPr>
            <p:nvPr/>
          </p:nvSpPr>
          <p:spPr bwMode="auto">
            <a:xfrm>
              <a:off x="4053" y="827"/>
              <a:ext cx="0" cy="2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83"/>
          <p:cNvGrpSpPr>
            <a:grpSpLocks/>
          </p:cNvGrpSpPr>
          <p:nvPr/>
        </p:nvGrpSpPr>
        <p:grpSpPr bwMode="auto">
          <a:xfrm>
            <a:off x="5613400" y="1312863"/>
            <a:ext cx="1371600" cy="3259137"/>
            <a:chOff x="3644" y="827"/>
            <a:chExt cx="864" cy="2053"/>
          </a:xfrm>
        </p:grpSpPr>
        <p:sp>
          <p:nvSpPr>
            <p:cNvPr id="321720" name="Line 184"/>
            <p:cNvSpPr>
              <a:spLocks noChangeAspect="1" noChangeShapeType="1"/>
            </p:cNvSpPr>
            <p:nvPr/>
          </p:nvSpPr>
          <p:spPr bwMode="auto">
            <a:xfrm flipH="1">
              <a:off x="3644" y="827"/>
              <a:ext cx="864" cy="20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21" name="Line 185"/>
            <p:cNvSpPr>
              <a:spLocks noChangeAspect="1" noChangeShapeType="1"/>
            </p:cNvSpPr>
            <p:nvPr/>
          </p:nvSpPr>
          <p:spPr bwMode="auto">
            <a:xfrm>
              <a:off x="4508" y="827"/>
              <a:ext cx="0" cy="4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86"/>
          <p:cNvGrpSpPr>
            <a:grpSpLocks/>
          </p:cNvGrpSpPr>
          <p:nvPr/>
        </p:nvGrpSpPr>
        <p:grpSpPr bwMode="auto">
          <a:xfrm>
            <a:off x="2600325" y="5646738"/>
            <a:ext cx="3536950" cy="815975"/>
            <a:chOff x="1746" y="3557"/>
            <a:chExt cx="2228" cy="514"/>
          </a:xfrm>
        </p:grpSpPr>
        <p:sp>
          <p:nvSpPr>
            <p:cNvPr id="321723" name="Rectangle 187"/>
            <p:cNvSpPr>
              <a:spLocks noChangeAspect="1" noChangeArrowheads="1"/>
            </p:cNvSpPr>
            <p:nvPr/>
          </p:nvSpPr>
          <p:spPr bwMode="auto">
            <a:xfrm>
              <a:off x="3138" y="3578"/>
              <a:ext cx="8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99"/>
                  </a:solidFill>
                  <a:latin typeface="Geneva" charset="0"/>
                </a:rPr>
                <a:t>+ Acetyl CoA</a:t>
              </a:r>
              <a:endParaRPr lang="en-US" sz="18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10" name="Group 188"/>
            <p:cNvGrpSpPr>
              <a:grpSpLocks/>
            </p:cNvGrpSpPr>
            <p:nvPr/>
          </p:nvGrpSpPr>
          <p:grpSpPr bwMode="auto">
            <a:xfrm>
              <a:off x="1746" y="3557"/>
              <a:ext cx="1343" cy="514"/>
              <a:chOff x="1746" y="3557"/>
              <a:chExt cx="1343" cy="514"/>
            </a:xfrm>
          </p:grpSpPr>
          <p:sp>
            <p:nvSpPr>
              <p:cNvPr id="321725" name="Rectangle 189"/>
              <p:cNvSpPr>
                <a:spLocks noChangeAspect="1" noChangeArrowheads="1"/>
              </p:cNvSpPr>
              <p:nvPr/>
            </p:nvSpPr>
            <p:spPr bwMode="auto">
              <a:xfrm>
                <a:off x="1746" y="3557"/>
                <a:ext cx="134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99"/>
                    </a:solidFill>
                    <a:latin typeface="Geneva" charset="0"/>
                  </a:rPr>
                  <a:t>CH</a:t>
                </a:r>
                <a:r>
                  <a:rPr lang="en-US" sz="1800" baseline="-25000">
                    <a:solidFill>
                      <a:srgbClr val="000099"/>
                    </a:solidFill>
                    <a:latin typeface="Geneva" charset="0"/>
                  </a:rPr>
                  <a:t>3</a:t>
                </a:r>
                <a:r>
                  <a:rPr lang="en-US" sz="1800">
                    <a:solidFill>
                      <a:srgbClr val="000099"/>
                    </a:solidFill>
                    <a:latin typeface="Geneva" charset="0"/>
                  </a:rPr>
                  <a:t>-(CH)</a:t>
                </a:r>
                <a:r>
                  <a:rPr lang="en-US" sz="1800" baseline="-25000">
                    <a:solidFill>
                      <a:srgbClr val="000099"/>
                    </a:solidFill>
                    <a:latin typeface="Geneva" charset="0"/>
                  </a:rPr>
                  <a:t>12</a:t>
                </a:r>
                <a:r>
                  <a:rPr lang="en-US" sz="1800">
                    <a:solidFill>
                      <a:srgbClr val="000099"/>
                    </a:solidFill>
                    <a:latin typeface="Geneva" charset="0"/>
                  </a:rPr>
                  <a:t>-C-S-CoA</a:t>
                </a:r>
                <a:endParaRPr lang="en-US" sz="1800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726" name="Line 190"/>
              <p:cNvSpPr>
                <a:spLocks noChangeAspect="1" noChangeShapeType="1"/>
              </p:cNvSpPr>
              <p:nvPr/>
            </p:nvSpPr>
            <p:spPr bwMode="auto">
              <a:xfrm>
                <a:off x="2566" y="3728"/>
                <a:ext cx="1" cy="11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27" name="Line 191"/>
              <p:cNvSpPr>
                <a:spLocks noChangeAspect="1" noChangeShapeType="1"/>
              </p:cNvSpPr>
              <p:nvPr/>
            </p:nvSpPr>
            <p:spPr bwMode="auto">
              <a:xfrm>
                <a:off x="2604" y="3728"/>
                <a:ext cx="0" cy="11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28" name="Rectangle 192"/>
              <p:cNvSpPr>
                <a:spLocks noChangeAspect="1" noChangeArrowheads="1"/>
              </p:cNvSpPr>
              <p:nvPr/>
            </p:nvSpPr>
            <p:spPr bwMode="auto">
              <a:xfrm>
                <a:off x="2528" y="3898"/>
                <a:ext cx="11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99"/>
                    </a:solidFill>
                    <a:latin typeface="Geneva" charset="0"/>
                  </a:rPr>
                  <a:t>O</a:t>
                </a:r>
                <a:endParaRPr lang="en-US" sz="1800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1" name="Group 193"/>
          <p:cNvGrpSpPr>
            <a:grpSpLocks/>
          </p:cNvGrpSpPr>
          <p:nvPr/>
        </p:nvGrpSpPr>
        <p:grpSpPr bwMode="auto">
          <a:xfrm>
            <a:off x="3257550" y="2667000"/>
            <a:ext cx="2470150" cy="747713"/>
            <a:chOff x="2160" y="1680"/>
            <a:chExt cx="1556" cy="471"/>
          </a:xfrm>
        </p:grpSpPr>
        <p:grpSp>
          <p:nvGrpSpPr>
            <p:cNvPr id="12" name="Group 194"/>
            <p:cNvGrpSpPr>
              <a:grpSpLocks/>
            </p:cNvGrpSpPr>
            <p:nvPr/>
          </p:nvGrpSpPr>
          <p:grpSpPr bwMode="auto">
            <a:xfrm>
              <a:off x="2160" y="1680"/>
              <a:ext cx="1556" cy="471"/>
              <a:chOff x="2160" y="1680"/>
              <a:chExt cx="1556" cy="471"/>
            </a:xfrm>
          </p:grpSpPr>
          <p:sp>
            <p:nvSpPr>
              <p:cNvPr id="321731" name="Rectangle 195"/>
              <p:cNvSpPr>
                <a:spLocks noChangeAspect="1" noChangeArrowheads="1"/>
              </p:cNvSpPr>
              <p:nvPr/>
            </p:nvSpPr>
            <p:spPr bwMode="auto">
              <a:xfrm>
                <a:off x="2160" y="1824"/>
                <a:ext cx="5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CC00CC"/>
                    </a:solidFill>
                    <a:latin typeface="Geneva" charset="0"/>
                  </a:rPr>
                  <a:t>oxidation</a:t>
                </a:r>
                <a:endParaRPr lang="en-US" sz="1800">
                  <a:solidFill>
                    <a:srgbClr val="CC00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732" name="Rectangle 196"/>
              <p:cNvSpPr>
                <a:spLocks noChangeAspect="1" noChangeArrowheads="1"/>
              </p:cNvSpPr>
              <p:nvPr/>
            </p:nvSpPr>
            <p:spPr bwMode="auto">
              <a:xfrm>
                <a:off x="3166" y="1680"/>
                <a:ext cx="28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99"/>
                    </a:solidFill>
                    <a:latin typeface="Geneva" charset="0"/>
                  </a:rPr>
                  <a:t>FAD</a:t>
                </a:r>
                <a:endParaRPr lang="en-US" sz="1800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733" name="Rectangle 197"/>
              <p:cNvSpPr>
                <a:spLocks noChangeAspect="1" noChangeArrowheads="1"/>
              </p:cNvSpPr>
              <p:nvPr/>
            </p:nvSpPr>
            <p:spPr bwMode="auto">
              <a:xfrm>
                <a:off x="3271" y="1978"/>
                <a:ext cx="44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99"/>
                    </a:solidFill>
                    <a:latin typeface="Geneva" charset="0"/>
                  </a:rPr>
                  <a:t>FADH</a:t>
                </a:r>
                <a:r>
                  <a:rPr lang="en-US" sz="1800" baseline="-25000">
                    <a:solidFill>
                      <a:srgbClr val="000099"/>
                    </a:solidFill>
                    <a:latin typeface="Geneva" charset="0"/>
                  </a:rPr>
                  <a:t>2</a:t>
                </a:r>
                <a:endParaRPr lang="en-US" sz="1800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21734" name="Arc 198"/>
            <p:cNvSpPr>
              <a:spLocks noChangeAspect="1"/>
            </p:cNvSpPr>
            <p:nvPr/>
          </p:nvSpPr>
          <p:spPr bwMode="auto">
            <a:xfrm>
              <a:off x="2873" y="1746"/>
              <a:ext cx="255" cy="12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35" name="Arc 199"/>
            <p:cNvSpPr>
              <a:spLocks noChangeAspect="1"/>
            </p:cNvSpPr>
            <p:nvPr/>
          </p:nvSpPr>
          <p:spPr bwMode="auto">
            <a:xfrm>
              <a:off x="2878" y="1751"/>
              <a:ext cx="250" cy="11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36" name="Arc 200"/>
            <p:cNvSpPr>
              <a:spLocks noChangeAspect="1"/>
            </p:cNvSpPr>
            <p:nvPr/>
          </p:nvSpPr>
          <p:spPr bwMode="auto">
            <a:xfrm>
              <a:off x="2878" y="1850"/>
              <a:ext cx="378" cy="2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6142 w 21600"/>
                <a:gd name="T1" fmla="*/ 20899 h 20899"/>
                <a:gd name="T2" fmla="*/ 0 w 21600"/>
                <a:gd name="T3" fmla="*/ 0 h 20899"/>
                <a:gd name="T4" fmla="*/ 21600 w 21600"/>
                <a:gd name="T5" fmla="*/ 0 h 20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99" fill="none" extrusionOk="0">
                  <a:moveTo>
                    <a:pt x="16141" y="20899"/>
                  </a:moveTo>
                  <a:cubicBezTo>
                    <a:pt x="6633" y="18415"/>
                    <a:pt x="0" y="9827"/>
                    <a:pt x="0" y="0"/>
                  </a:cubicBezTo>
                </a:path>
                <a:path w="21600" h="20899" stroke="0" extrusionOk="0">
                  <a:moveTo>
                    <a:pt x="16141" y="20899"/>
                  </a:moveTo>
                  <a:cubicBezTo>
                    <a:pt x="6633" y="18415"/>
                    <a:pt x="0" y="9827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37" name="Line 201"/>
            <p:cNvSpPr>
              <a:spLocks noChangeAspect="1" noChangeShapeType="1"/>
            </p:cNvSpPr>
            <p:nvPr/>
          </p:nvSpPr>
          <p:spPr bwMode="auto">
            <a:xfrm>
              <a:off x="2858" y="1722"/>
              <a:ext cx="0" cy="42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02"/>
          <p:cNvGrpSpPr>
            <a:grpSpLocks/>
          </p:cNvGrpSpPr>
          <p:nvPr/>
        </p:nvGrpSpPr>
        <p:grpSpPr bwMode="auto">
          <a:xfrm>
            <a:off x="3281363" y="3478213"/>
            <a:ext cx="2033587" cy="609600"/>
            <a:chOff x="2183" y="2191"/>
            <a:chExt cx="1281" cy="384"/>
          </a:xfrm>
        </p:grpSpPr>
        <p:sp>
          <p:nvSpPr>
            <p:cNvPr id="321739" name="Rectangle 203"/>
            <p:cNvSpPr>
              <a:spLocks noChangeAspect="1" noChangeArrowheads="1"/>
            </p:cNvSpPr>
            <p:nvPr/>
          </p:nvSpPr>
          <p:spPr bwMode="auto">
            <a:xfrm>
              <a:off x="2183" y="2256"/>
              <a:ext cx="5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CC00CC"/>
                  </a:solidFill>
                  <a:latin typeface="Geneva" charset="0"/>
                </a:rPr>
                <a:t>hydration</a:t>
              </a:r>
              <a:endParaRPr lang="en-US" sz="1800">
                <a:solidFill>
                  <a:srgbClr val="CC00CC"/>
                </a:solidFill>
                <a:latin typeface="Times New Roman" pitchFamily="18" charset="0"/>
              </a:endParaRPr>
            </a:p>
          </p:txBody>
        </p:sp>
        <p:sp>
          <p:nvSpPr>
            <p:cNvPr id="321740" name="Rectangle 204"/>
            <p:cNvSpPr>
              <a:spLocks noChangeAspect="1" noChangeArrowheads="1"/>
            </p:cNvSpPr>
            <p:nvPr/>
          </p:nvSpPr>
          <p:spPr bwMode="auto">
            <a:xfrm>
              <a:off x="3195" y="2191"/>
              <a:ext cx="2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99"/>
                  </a:solidFill>
                  <a:latin typeface="Geneva" charset="0"/>
                </a:rPr>
                <a:t>H</a:t>
              </a:r>
              <a:r>
                <a:rPr lang="en-US" sz="1800" baseline="-25000">
                  <a:solidFill>
                    <a:srgbClr val="000099"/>
                  </a:solidFill>
                  <a:latin typeface="Geneva" charset="0"/>
                </a:rPr>
                <a:t>2</a:t>
              </a:r>
              <a:r>
                <a:rPr lang="en-US" sz="1800">
                  <a:solidFill>
                    <a:srgbClr val="000099"/>
                  </a:solidFill>
                  <a:latin typeface="Geneva" charset="0"/>
                </a:rPr>
                <a:t>O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21741" name="Arc 205"/>
            <p:cNvSpPr>
              <a:spLocks noChangeAspect="1"/>
            </p:cNvSpPr>
            <p:nvPr/>
          </p:nvSpPr>
          <p:spPr bwMode="auto">
            <a:xfrm>
              <a:off x="2882" y="2257"/>
              <a:ext cx="256" cy="12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77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77"/>
                  </a:moveTo>
                  <a:cubicBezTo>
                    <a:pt x="12" y="9656"/>
                    <a:pt x="9679" y="0"/>
                    <a:pt x="21599" y="0"/>
                  </a:cubicBezTo>
                </a:path>
                <a:path w="21600" h="21600" stroke="0" extrusionOk="0">
                  <a:moveTo>
                    <a:pt x="0" y="21577"/>
                  </a:moveTo>
                  <a:cubicBezTo>
                    <a:pt x="12" y="9656"/>
                    <a:pt x="967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42" name="Arc 206"/>
            <p:cNvSpPr>
              <a:spLocks noChangeAspect="1"/>
            </p:cNvSpPr>
            <p:nvPr/>
          </p:nvSpPr>
          <p:spPr bwMode="auto">
            <a:xfrm>
              <a:off x="2887" y="2262"/>
              <a:ext cx="251" cy="11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77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77"/>
                  </a:moveTo>
                  <a:cubicBezTo>
                    <a:pt x="12" y="9656"/>
                    <a:pt x="9679" y="0"/>
                    <a:pt x="21599" y="0"/>
                  </a:cubicBezTo>
                </a:path>
                <a:path w="21600" h="21600" stroke="0" extrusionOk="0">
                  <a:moveTo>
                    <a:pt x="0" y="21577"/>
                  </a:moveTo>
                  <a:cubicBezTo>
                    <a:pt x="12" y="9656"/>
                    <a:pt x="967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43" name="Line 207"/>
            <p:cNvSpPr>
              <a:spLocks noChangeAspect="1" noChangeShapeType="1"/>
            </p:cNvSpPr>
            <p:nvPr/>
          </p:nvSpPr>
          <p:spPr bwMode="auto">
            <a:xfrm>
              <a:off x="2858" y="2234"/>
              <a:ext cx="0" cy="34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208"/>
          <p:cNvGrpSpPr>
            <a:grpSpLocks/>
          </p:cNvGrpSpPr>
          <p:nvPr/>
        </p:nvGrpSpPr>
        <p:grpSpPr bwMode="auto">
          <a:xfrm>
            <a:off x="3278188" y="4919663"/>
            <a:ext cx="1990725" cy="522287"/>
            <a:chOff x="2173" y="3099"/>
            <a:chExt cx="1254" cy="329"/>
          </a:xfrm>
        </p:grpSpPr>
        <p:sp>
          <p:nvSpPr>
            <p:cNvPr id="321745" name="Rectangle 209"/>
            <p:cNvSpPr>
              <a:spLocks noChangeAspect="1" noChangeArrowheads="1"/>
            </p:cNvSpPr>
            <p:nvPr/>
          </p:nvSpPr>
          <p:spPr bwMode="auto">
            <a:xfrm>
              <a:off x="2173" y="3099"/>
              <a:ext cx="5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CC00CC"/>
                  </a:solidFill>
                  <a:latin typeface="Geneva" charset="0"/>
                </a:rPr>
                <a:t>cleavage</a:t>
              </a:r>
              <a:endParaRPr lang="en-US" sz="1800">
                <a:solidFill>
                  <a:srgbClr val="CC00CC"/>
                </a:solidFill>
                <a:latin typeface="Times New Roman" pitchFamily="18" charset="0"/>
              </a:endParaRPr>
            </a:p>
          </p:txBody>
        </p:sp>
        <p:sp>
          <p:nvSpPr>
            <p:cNvPr id="321746" name="Rectangle 210"/>
            <p:cNvSpPr>
              <a:spLocks noChangeAspect="1" noChangeArrowheads="1"/>
            </p:cNvSpPr>
            <p:nvPr/>
          </p:nvSpPr>
          <p:spPr bwMode="auto">
            <a:xfrm>
              <a:off x="3147" y="3146"/>
              <a:ext cx="2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99"/>
                  </a:solidFill>
                  <a:latin typeface="Geneva" charset="0"/>
                </a:rPr>
                <a:t>CoA</a:t>
              </a:r>
              <a:endParaRPr lang="en-US" sz="18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21747" name="Arc 211"/>
            <p:cNvSpPr>
              <a:spLocks noChangeAspect="1"/>
            </p:cNvSpPr>
            <p:nvPr/>
          </p:nvSpPr>
          <p:spPr bwMode="auto">
            <a:xfrm>
              <a:off x="2854" y="3194"/>
              <a:ext cx="255" cy="12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77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77"/>
                  </a:moveTo>
                  <a:cubicBezTo>
                    <a:pt x="12" y="9656"/>
                    <a:pt x="9679" y="0"/>
                    <a:pt x="21599" y="0"/>
                  </a:cubicBezTo>
                </a:path>
                <a:path w="21600" h="21600" stroke="0" extrusionOk="0">
                  <a:moveTo>
                    <a:pt x="0" y="21577"/>
                  </a:moveTo>
                  <a:cubicBezTo>
                    <a:pt x="12" y="9656"/>
                    <a:pt x="967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48" name="Arc 212"/>
            <p:cNvSpPr>
              <a:spLocks noChangeAspect="1"/>
            </p:cNvSpPr>
            <p:nvPr/>
          </p:nvSpPr>
          <p:spPr bwMode="auto">
            <a:xfrm>
              <a:off x="2859" y="3199"/>
              <a:ext cx="250" cy="11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77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77"/>
                  </a:moveTo>
                  <a:cubicBezTo>
                    <a:pt x="12" y="9656"/>
                    <a:pt x="9679" y="0"/>
                    <a:pt x="21599" y="0"/>
                  </a:cubicBezTo>
                </a:path>
                <a:path w="21600" h="21600" stroke="0" extrusionOk="0">
                  <a:moveTo>
                    <a:pt x="0" y="21577"/>
                  </a:moveTo>
                  <a:cubicBezTo>
                    <a:pt x="12" y="9656"/>
                    <a:pt x="967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49" name="Line 213"/>
            <p:cNvSpPr>
              <a:spLocks noChangeAspect="1" noChangeShapeType="1"/>
            </p:cNvSpPr>
            <p:nvPr/>
          </p:nvSpPr>
          <p:spPr bwMode="auto">
            <a:xfrm>
              <a:off x="2858" y="3172"/>
              <a:ext cx="0" cy="25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214"/>
          <p:cNvGrpSpPr>
            <a:grpSpLocks/>
          </p:cNvGrpSpPr>
          <p:nvPr/>
        </p:nvGrpSpPr>
        <p:grpSpPr bwMode="auto">
          <a:xfrm>
            <a:off x="3257550" y="4087813"/>
            <a:ext cx="2411413" cy="820737"/>
            <a:chOff x="2160" y="2575"/>
            <a:chExt cx="1519" cy="517"/>
          </a:xfrm>
        </p:grpSpPr>
        <p:sp>
          <p:nvSpPr>
            <p:cNvPr id="321751" name="Rectangle 215"/>
            <p:cNvSpPr>
              <a:spLocks noChangeAspect="1" noChangeArrowheads="1"/>
            </p:cNvSpPr>
            <p:nvPr/>
          </p:nvSpPr>
          <p:spPr bwMode="auto">
            <a:xfrm>
              <a:off x="2160" y="2688"/>
              <a:ext cx="5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CC00CC"/>
                  </a:solidFill>
                  <a:latin typeface="Geneva" charset="0"/>
                </a:rPr>
                <a:t>oxidation</a:t>
              </a:r>
              <a:endParaRPr lang="en-US" sz="1800">
                <a:solidFill>
                  <a:srgbClr val="CC00CC"/>
                </a:solidFill>
                <a:latin typeface="Times New Roman" pitchFamily="18" charset="0"/>
              </a:endParaRPr>
            </a:p>
          </p:txBody>
        </p:sp>
        <p:sp>
          <p:nvSpPr>
            <p:cNvPr id="321752" name="Rectangle 216"/>
            <p:cNvSpPr>
              <a:spLocks noChangeAspect="1" noChangeArrowheads="1"/>
            </p:cNvSpPr>
            <p:nvPr/>
          </p:nvSpPr>
          <p:spPr bwMode="auto">
            <a:xfrm>
              <a:off x="3195" y="2575"/>
              <a:ext cx="3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99"/>
                  </a:solidFill>
                  <a:latin typeface="Geneva" charset="0"/>
                </a:rPr>
                <a:t>NAD</a:t>
              </a:r>
              <a:r>
                <a:rPr lang="en-US" sz="1800" baseline="30000">
                  <a:solidFill>
                    <a:srgbClr val="000099"/>
                  </a:solidFill>
                  <a:latin typeface="Geneva" charset="0"/>
                </a:rPr>
                <a:t>+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21753" name="Rectangle 217"/>
            <p:cNvSpPr>
              <a:spLocks noChangeAspect="1" noChangeArrowheads="1"/>
            </p:cNvSpPr>
            <p:nvPr/>
          </p:nvSpPr>
          <p:spPr bwMode="auto">
            <a:xfrm>
              <a:off x="3271" y="2919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99"/>
                  </a:solidFill>
                  <a:latin typeface="Geneva" charset="0"/>
                </a:rPr>
                <a:t>NADH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21754" name="Arc 218"/>
            <p:cNvSpPr>
              <a:spLocks noChangeAspect="1"/>
            </p:cNvSpPr>
            <p:nvPr/>
          </p:nvSpPr>
          <p:spPr bwMode="auto">
            <a:xfrm>
              <a:off x="2873" y="2617"/>
              <a:ext cx="255" cy="12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55" name="Arc 219"/>
            <p:cNvSpPr>
              <a:spLocks noChangeAspect="1"/>
            </p:cNvSpPr>
            <p:nvPr/>
          </p:nvSpPr>
          <p:spPr bwMode="auto">
            <a:xfrm>
              <a:off x="2878" y="2621"/>
              <a:ext cx="250" cy="11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56" name="Line 220"/>
            <p:cNvSpPr>
              <a:spLocks noChangeAspect="1" noChangeShapeType="1"/>
            </p:cNvSpPr>
            <p:nvPr/>
          </p:nvSpPr>
          <p:spPr bwMode="auto">
            <a:xfrm>
              <a:off x="2858" y="2660"/>
              <a:ext cx="0" cy="34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57" name="Arc 221"/>
            <p:cNvSpPr>
              <a:spLocks noChangeAspect="1"/>
            </p:cNvSpPr>
            <p:nvPr/>
          </p:nvSpPr>
          <p:spPr bwMode="auto">
            <a:xfrm>
              <a:off x="2858" y="2745"/>
              <a:ext cx="379" cy="2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6142 w 21600"/>
                <a:gd name="T1" fmla="*/ 20899 h 20899"/>
                <a:gd name="T2" fmla="*/ 0 w 21600"/>
                <a:gd name="T3" fmla="*/ 0 h 20899"/>
                <a:gd name="T4" fmla="*/ 21600 w 21600"/>
                <a:gd name="T5" fmla="*/ 0 h 20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99" fill="none" extrusionOk="0">
                  <a:moveTo>
                    <a:pt x="16141" y="20899"/>
                  </a:moveTo>
                  <a:cubicBezTo>
                    <a:pt x="6633" y="18415"/>
                    <a:pt x="0" y="9827"/>
                    <a:pt x="0" y="0"/>
                  </a:cubicBezTo>
                </a:path>
                <a:path w="21600" h="20899" stroke="0" extrusionOk="0">
                  <a:moveTo>
                    <a:pt x="16141" y="20899"/>
                  </a:moveTo>
                  <a:cubicBezTo>
                    <a:pt x="6633" y="18415"/>
                    <a:pt x="0" y="9827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222"/>
          <p:cNvGrpSpPr>
            <a:grpSpLocks/>
          </p:cNvGrpSpPr>
          <p:nvPr/>
        </p:nvGrpSpPr>
        <p:grpSpPr bwMode="auto">
          <a:xfrm>
            <a:off x="6176963" y="5710238"/>
            <a:ext cx="2117725" cy="998537"/>
            <a:chOff x="3999" y="3597"/>
            <a:chExt cx="1334" cy="629"/>
          </a:xfrm>
        </p:grpSpPr>
        <p:sp>
          <p:nvSpPr>
            <p:cNvPr id="321759" name="Oval 223"/>
            <p:cNvSpPr>
              <a:spLocks noChangeAspect="1" noChangeArrowheads="1"/>
            </p:cNvSpPr>
            <p:nvPr/>
          </p:nvSpPr>
          <p:spPr bwMode="auto">
            <a:xfrm>
              <a:off x="4080" y="3696"/>
              <a:ext cx="576" cy="53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60" name="Rectangle 224"/>
            <p:cNvSpPr>
              <a:spLocks noChangeAspect="1" noChangeArrowheads="1"/>
            </p:cNvSpPr>
            <p:nvPr/>
          </p:nvSpPr>
          <p:spPr bwMode="auto">
            <a:xfrm>
              <a:off x="4224" y="3744"/>
              <a:ext cx="328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>
                  <a:solidFill>
                    <a:srgbClr val="006600"/>
                  </a:solidFill>
                  <a:latin typeface="Geneva" charset="0"/>
                </a:rPr>
                <a:t>Citric</a:t>
              </a:r>
            </a:p>
            <a:p>
              <a:pPr>
                <a:lnSpc>
                  <a:spcPct val="80000"/>
                </a:lnSpc>
              </a:pPr>
              <a:r>
                <a:rPr lang="en-US" sz="1800">
                  <a:solidFill>
                    <a:srgbClr val="006600"/>
                  </a:solidFill>
                  <a:latin typeface="Geneva" charset="0"/>
                </a:rPr>
                <a:t>acid </a:t>
              </a:r>
            </a:p>
            <a:p>
              <a:pPr>
                <a:lnSpc>
                  <a:spcPct val="80000"/>
                </a:lnSpc>
              </a:pPr>
              <a:r>
                <a:rPr lang="en-US" sz="1800">
                  <a:solidFill>
                    <a:srgbClr val="006600"/>
                  </a:solidFill>
                  <a:latin typeface="Geneva" charset="0"/>
                </a:rPr>
                <a:t>cycle</a:t>
              </a:r>
              <a:endParaRPr lang="en-US" sz="1800">
                <a:solidFill>
                  <a:srgbClr val="006600"/>
                </a:solidFill>
                <a:latin typeface="Times New Roman" pitchFamily="18" charset="0"/>
              </a:endParaRPr>
            </a:p>
          </p:txBody>
        </p:sp>
        <p:sp>
          <p:nvSpPr>
            <p:cNvPr id="321761" name="Rectangle 225"/>
            <p:cNvSpPr>
              <a:spLocks noChangeAspect="1" noChangeArrowheads="1"/>
            </p:cNvSpPr>
            <p:nvPr/>
          </p:nvSpPr>
          <p:spPr bwMode="auto">
            <a:xfrm>
              <a:off x="4944" y="3984"/>
              <a:ext cx="38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99"/>
                  </a:solidFill>
                  <a:latin typeface="Geneva" charset="0"/>
                </a:rPr>
                <a:t>2 CO</a:t>
              </a:r>
              <a:r>
                <a:rPr lang="en-US" sz="1800" baseline="-25000">
                  <a:solidFill>
                    <a:srgbClr val="000099"/>
                  </a:solidFill>
                  <a:latin typeface="Geneva" charset="0"/>
                </a:rPr>
                <a:t>2</a:t>
              </a:r>
              <a:endParaRPr lang="en-US" sz="1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321762" name="Arc 226"/>
            <p:cNvSpPr>
              <a:spLocks noChangeAspect="1"/>
            </p:cNvSpPr>
            <p:nvPr/>
          </p:nvSpPr>
          <p:spPr bwMode="auto">
            <a:xfrm>
              <a:off x="3999" y="3597"/>
              <a:ext cx="171" cy="171"/>
            </a:xfrm>
            <a:custGeom>
              <a:avLst/>
              <a:gdLst>
                <a:gd name="G0" fmla="+- 21600 0 0"/>
                <a:gd name="G1" fmla="+- 11 0 0"/>
                <a:gd name="G2" fmla="+- 21600 0 0"/>
                <a:gd name="T0" fmla="*/ 21589 w 21600"/>
                <a:gd name="T1" fmla="*/ 21611 h 21611"/>
                <a:gd name="T2" fmla="*/ 0 w 21600"/>
                <a:gd name="T3" fmla="*/ 0 h 21611"/>
                <a:gd name="T4" fmla="*/ 21600 w 21600"/>
                <a:gd name="T5" fmla="*/ 11 h 2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11" fill="none" extrusionOk="0">
                  <a:moveTo>
                    <a:pt x="21589" y="21610"/>
                  </a:moveTo>
                  <a:cubicBezTo>
                    <a:pt x="9663" y="21604"/>
                    <a:pt x="0" y="11936"/>
                    <a:pt x="0" y="11"/>
                  </a:cubicBezTo>
                  <a:cubicBezTo>
                    <a:pt x="-1" y="7"/>
                    <a:pt x="0" y="3"/>
                    <a:pt x="0" y="0"/>
                  </a:cubicBezTo>
                </a:path>
                <a:path w="21600" h="21611" stroke="0" extrusionOk="0">
                  <a:moveTo>
                    <a:pt x="21589" y="21610"/>
                  </a:moveTo>
                  <a:cubicBezTo>
                    <a:pt x="9663" y="21604"/>
                    <a:pt x="0" y="11936"/>
                    <a:pt x="0" y="11"/>
                  </a:cubicBezTo>
                  <a:cubicBezTo>
                    <a:pt x="-1" y="7"/>
                    <a:pt x="0" y="3"/>
                    <a:pt x="0" y="0"/>
                  </a:cubicBezTo>
                  <a:lnTo>
                    <a:pt x="21600" y="1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63" name="Arc 227"/>
            <p:cNvSpPr>
              <a:spLocks noChangeAspect="1"/>
            </p:cNvSpPr>
            <p:nvPr/>
          </p:nvSpPr>
          <p:spPr bwMode="auto">
            <a:xfrm>
              <a:off x="4004" y="3597"/>
              <a:ext cx="166" cy="166"/>
            </a:xfrm>
            <a:custGeom>
              <a:avLst/>
              <a:gdLst>
                <a:gd name="G0" fmla="+- 21600 0 0"/>
                <a:gd name="G1" fmla="+- 11 0 0"/>
                <a:gd name="G2" fmla="+- 21600 0 0"/>
                <a:gd name="T0" fmla="*/ 21589 w 21600"/>
                <a:gd name="T1" fmla="*/ 21611 h 21611"/>
                <a:gd name="T2" fmla="*/ 0 w 21600"/>
                <a:gd name="T3" fmla="*/ 0 h 21611"/>
                <a:gd name="T4" fmla="*/ 21600 w 21600"/>
                <a:gd name="T5" fmla="*/ 11 h 2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11" fill="none" extrusionOk="0">
                  <a:moveTo>
                    <a:pt x="21589" y="21610"/>
                  </a:moveTo>
                  <a:cubicBezTo>
                    <a:pt x="9663" y="21604"/>
                    <a:pt x="0" y="11936"/>
                    <a:pt x="0" y="11"/>
                  </a:cubicBezTo>
                  <a:cubicBezTo>
                    <a:pt x="-1" y="7"/>
                    <a:pt x="0" y="3"/>
                    <a:pt x="0" y="0"/>
                  </a:cubicBezTo>
                </a:path>
                <a:path w="21600" h="21611" stroke="0" extrusionOk="0">
                  <a:moveTo>
                    <a:pt x="21589" y="21610"/>
                  </a:moveTo>
                  <a:cubicBezTo>
                    <a:pt x="9663" y="21604"/>
                    <a:pt x="0" y="11936"/>
                    <a:pt x="0" y="11"/>
                  </a:cubicBezTo>
                  <a:cubicBezTo>
                    <a:pt x="-1" y="7"/>
                    <a:pt x="0" y="3"/>
                    <a:pt x="0" y="0"/>
                  </a:cubicBezTo>
                  <a:lnTo>
                    <a:pt x="21600" y="11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64" name="Arc 228"/>
            <p:cNvSpPr>
              <a:spLocks noChangeAspect="1"/>
            </p:cNvSpPr>
            <p:nvPr/>
          </p:nvSpPr>
          <p:spPr bwMode="auto">
            <a:xfrm>
              <a:off x="4620" y="3812"/>
              <a:ext cx="379" cy="2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6142 w 21600"/>
                <a:gd name="T1" fmla="*/ 20899 h 20899"/>
                <a:gd name="T2" fmla="*/ 0 w 21600"/>
                <a:gd name="T3" fmla="*/ 0 h 20899"/>
                <a:gd name="T4" fmla="*/ 21600 w 21600"/>
                <a:gd name="T5" fmla="*/ 0 h 20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99" fill="none" extrusionOk="0">
                  <a:moveTo>
                    <a:pt x="16141" y="20899"/>
                  </a:moveTo>
                  <a:cubicBezTo>
                    <a:pt x="6633" y="18415"/>
                    <a:pt x="0" y="9827"/>
                    <a:pt x="0" y="0"/>
                  </a:cubicBezTo>
                </a:path>
                <a:path w="21600" h="20899" stroke="0" extrusionOk="0">
                  <a:moveTo>
                    <a:pt x="16141" y="20899"/>
                  </a:moveTo>
                  <a:cubicBezTo>
                    <a:pt x="6633" y="18415"/>
                    <a:pt x="0" y="9827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463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695" grpId="0"/>
      <p:bldP spid="32169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0802" name="Picture 2" descr="http://intranet.tdmu.edu.ua/data/kafedra/internal/chemistry/classes_stud/en/stomat/ptn/2/05.%20Metabolism%20of%20lipids.files/image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8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610600" cy="5562600"/>
          </a:xfrm>
          <a:noFill/>
          <a:ln/>
        </p:spPr>
        <p:txBody>
          <a:bodyPr>
            <a:noAutofit/>
          </a:bodyPr>
          <a:lstStyle/>
          <a:p>
            <a:r>
              <a:rPr lang="en-US" sz="4400" dirty="0" smtClean="0"/>
              <a:t>Strategy of </a:t>
            </a:r>
            <a:r>
              <a:rPr lang="en-US" sz="4400" b="1" dirty="0" smtClean="0"/>
              <a:t>First 3 reactions </a:t>
            </a:r>
            <a:r>
              <a:rPr lang="en-US" sz="4400" dirty="0" smtClean="0"/>
              <a:t>of Beta Oxidation proper is to</a:t>
            </a:r>
          </a:p>
          <a:p>
            <a:r>
              <a:rPr lang="en-US" sz="4400" b="1" dirty="0" smtClean="0"/>
              <a:t>Create </a:t>
            </a:r>
            <a:r>
              <a:rPr lang="en-US" sz="4400" b="1" dirty="0"/>
              <a:t>a </a:t>
            </a:r>
            <a:r>
              <a:rPr lang="en-US" sz="4400" b="1" dirty="0" smtClean="0"/>
              <a:t>Carbonyl </a:t>
            </a:r>
            <a:r>
              <a:rPr lang="en-US" sz="4400" b="1" dirty="0"/>
              <a:t>group</a:t>
            </a:r>
            <a:r>
              <a:rPr lang="en-US" sz="4400" dirty="0"/>
              <a:t> </a:t>
            </a:r>
            <a:r>
              <a:rPr lang="en-US" sz="4400" dirty="0" smtClean="0"/>
              <a:t>(C=O) on </a:t>
            </a:r>
            <a:r>
              <a:rPr lang="en-US" sz="4400" b="1" dirty="0" smtClean="0">
                <a:latin typeface="Symbol" pitchFamily="18" charset="2"/>
              </a:rPr>
              <a:t></a:t>
            </a:r>
            <a:r>
              <a:rPr lang="en-US" sz="4400" b="1" dirty="0"/>
              <a:t>-</a:t>
            </a:r>
            <a:r>
              <a:rPr lang="en-US" sz="4400" b="1" dirty="0" smtClean="0"/>
              <a:t>Carbon atom (CH2) </a:t>
            </a:r>
            <a:r>
              <a:rPr lang="en-US" sz="4400" dirty="0" smtClean="0"/>
              <a:t>of a Fatty acid.</a:t>
            </a:r>
          </a:p>
          <a:p>
            <a:r>
              <a:rPr lang="en-US" sz="4400" dirty="0" smtClean="0"/>
              <a:t>This </a:t>
            </a:r>
            <a:r>
              <a:rPr lang="en-US" sz="4400" b="1" dirty="0" smtClean="0">
                <a:solidFill>
                  <a:srgbClr val="C00000"/>
                </a:solidFill>
              </a:rPr>
              <a:t>weakens </a:t>
            </a:r>
            <a:r>
              <a:rPr lang="en-US" sz="4400" b="1" dirty="0" smtClean="0">
                <a:solidFill>
                  <a:srgbClr val="C00000"/>
                </a:solidFill>
              </a:rPr>
              <a:t>bond </a:t>
            </a:r>
            <a:r>
              <a:rPr lang="en-US" sz="4400" b="1" dirty="0">
                <a:solidFill>
                  <a:srgbClr val="C00000"/>
                </a:solidFill>
              </a:rPr>
              <a:t>between </a:t>
            </a:r>
            <a:r>
              <a:rPr lang="el-GR" sz="4400" b="1" dirty="0">
                <a:solidFill>
                  <a:srgbClr val="C00000"/>
                </a:solidFill>
              </a:rPr>
              <a:t>α</a:t>
            </a:r>
            <a:r>
              <a:rPr lang="en-US" sz="4400" b="1" dirty="0">
                <a:solidFill>
                  <a:srgbClr val="C00000"/>
                </a:solidFill>
              </a:rPr>
              <a:t> and </a:t>
            </a:r>
            <a:r>
              <a:rPr lang="el-GR" sz="4400" b="1" dirty="0">
                <a:solidFill>
                  <a:srgbClr val="C00000"/>
                </a:solidFill>
              </a:rPr>
              <a:t>β</a:t>
            </a:r>
            <a:r>
              <a:rPr lang="en-US" sz="4400" b="1" dirty="0">
                <a:solidFill>
                  <a:srgbClr val="C00000"/>
                </a:solidFill>
              </a:rPr>
              <a:t> Carbon </a:t>
            </a:r>
            <a:r>
              <a:rPr lang="en-US" sz="4400" b="1" dirty="0" smtClean="0">
                <a:solidFill>
                  <a:srgbClr val="C00000"/>
                </a:solidFill>
              </a:rPr>
              <a:t>atoms </a:t>
            </a:r>
            <a:r>
              <a:rPr lang="en-US" sz="4400" dirty="0" smtClean="0"/>
              <a:t>of Fatty acid.</a:t>
            </a: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 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83221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Fourth reaction </a:t>
            </a:r>
            <a:r>
              <a:rPr lang="en-US" sz="5400" dirty="0" smtClean="0"/>
              <a:t>cleaves </a:t>
            </a:r>
            <a:r>
              <a:rPr lang="en-US" sz="5400" b="1" dirty="0" smtClean="0">
                <a:solidFill>
                  <a:srgbClr val="C00000"/>
                </a:solidFill>
              </a:rPr>
              <a:t>"</a:t>
            </a:r>
            <a:r>
              <a:rPr lang="en-US" sz="5400" b="1" dirty="0">
                <a:solidFill>
                  <a:srgbClr val="C00000"/>
                </a:solidFill>
                <a:latin typeface="Symbol" pitchFamily="18" charset="2"/>
              </a:rPr>
              <a:t></a:t>
            </a:r>
            <a:r>
              <a:rPr lang="en-US" sz="5400" b="1" dirty="0" smtClean="0">
                <a:solidFill>
                  <a:srgbClr val="C00000"/>
                </a:solidFill>
              </a:rPr>
              <a:t>-</a:t>
            </a:r>
            <a:r>
              <a:rPr lang="en-US" sz="5400" b="1" dirty="0">
                <a:solidFill>
                  <a:srgbClr val="C00000"/>
                </a:solidFill>
              </a:rPr>
              <a:t>K</a:t>
            </a:r>
            <a:r>
              <a:rPr lang="en-US" sz="5400" b="1" dirty="0" smtClean="0">
                <a:solidFill>
                  <a:srgbClr val="C00000"/>
                </a:solidFill>
              </a:rPr>
              <a:t>eto </a:t>
            </a:r>
            <a:r>
              <a:rPr lang="en-US" sz="5400" b="1" dirty="0">
                <a:solidFill>
                  <a:srgbClr val="C00000"/>
                </a:solidFill>
              </a:rPr>
              <a:t>ester" </a:t>
            </a:r>
            <a:r>
              <a:rPr lang="en-US" sz="5400" dirty="0"/>
              <a:t>in a </a:t>
            </a:r>
            <a:r>
              <a:rPr lang="en-US" sz="5400" b="1" dirty="0"/>
              <a:t>reverse Claisen condensation reaction.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84" y="1143000"/>
            <a:ext cx="8915400" cy="4389120"/>
          </a:xfrm>
        </p:spPr>
        <p:txBody>
          <a:bodyPr>
            <a:normAutofit/>
          </a:bodyPr>
          <a:lstStyle/>
          <a:p>
            <a:r>
              <a:rPr lang="en-US" sz="4800" b="1" dirty="0"/>
              <a:t>Products</a:t>
            </a:r>
            <a:r>
              <a:rPr lang="en-US" sz="4800" dirty="0"/>
              <a:t> of Each turn/cycle of </a:t>
            </a:r>
            <a:r>
              <a:rPr lang="en-US" sz="4800" b="1" dirty="0">
                <a:solidFill>
                  <a:srgbClr val="C00000"/>
                </a:solidFill>
              </a:rPr>
              <a:t>beta oxidation </a:t>
            </a:r>
            <a:r>
              <a:rPr lang="en-US" sz="4800" b="1" dirty="0" smtClean="0">
                <a:solidFill>
                  <a:srgbClr val="C00000"/>
                </a:solidFill>
              </a:rPr>
              <a:t>proper are </a:t>
            </a:r>
            <a:r>
              <a:rPr lang="en-US" sz="4800" dirty="0" smtClean="0"/>
              <a:t>: </a:t>
            </a:r>
          </a:p>
          <a:p>
            <a:pPr lvl="1"/>
            <a:r>
              <a:rPr lang="en-US" sz="4600" b="1" dirty="0" smtClean="0"/>
              <a:t>Acetyl-CoA</a:t>
            </a:r>
            <a:r>
              <a:rPr lang="en-US" sz="4600" dirty="0" smtClean="0"/>
              <a:t>  </a:t>
            </a:r>
          </a:p>
          <a:p>
            <a:pPr lvl="1"/>
            <a:r>
              <a:rPr lang="en-US" sz="4600" b="1" dirty="0" smtClean="0"/>
              <a:t>Acyl-CoA</a:t>
            </a:r>
            <a:r>
              <a:rPr lang="en-US" sz="4600" dirty="0" smtClean="0"/>
              <a:t> </a:t>
            </a:r>
            <a:r>
              <a:rPr lang="en-US" sz="4600" dirty="0"/>
              <a:t>with </a:t>
            </a:r>
            <a:r>
              <a:rPr lang="en-US" sz="4600" b="1" dirty="0">
                <a:solidFill>
                  <a:srgbClr val="C00000"/>
                </a:solidFill>
              </a:rPr>
              <a:t>two carbons shorter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1714" name="Picture 2" descr="http://image.slidesharecdn.com/metabolism2fats-151127013936-lva1-app6891/95/the-metabolism-of-fats-11-638.jpg?cb=14485885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6096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cs typeface="Times New Roman" charset="0"/>
              </a:rPr>
              <a:t>Step </a:t>
            </a:r>
            <a:r>
              <a:rPr lang="en-US" sz="4800" b="1" dirty="0" smtClean="0">
                <a:cs typeface="Times New Roman" charset="0"/>
              </a:rPr>
              <a:t>1</a:t>
            </a:r>
            <a:br>
              <a:rPr lang="en-US" sz="4800" b="1" dirty="0" smtClean="0">
                <a:cs typeface="Times New Roman" charset="0"/>
              </a:rPr>
            </a:br>
            <a:r>
              <a:rPr lang="en-US" sz="4800" b="1" dirty="0" smtClean="0">
                <a:cs typeface="Times New Roman" charset="0"/>
              </a:rPr>
              <a:t/>
            </a:r>
            <a:br>
              <a:rPr lang="en-US" sz="4800" b="1" dirty="0" smtClean="0">
                <a:cs typeface="Times New Roman" charset="0"/>
              </a:rPr>
            </a:br>
            <a:r>
              <a:rPr lang="en-US" b="1" dirty="0" smtClean="0"/>
              <a:t>Role Of </a:t>
            </a:r>
            <a:br>
              <a:rPr lang="en-US" b="1" dirty="0" smtClean="0"/>
            </a:br>
            <a:r>
              <a:rPr lang="en-US" b="1" dirty="0" smtClean="0"/>
              <a:t>Acyl-CoA </a:t>
            </a:r>
            <a:r>
              <a:rPr lang="en-US" b="1" dirty="0"/>
              <a:t>Dehydrogenase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3733800"/>
            <a:ext cx="7772400" cy="1447800"/>
          </a:xfrm>
          <a:noFill/>
          <a:ln/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18500" b="1" i="1" dirty="0" smtClean="0">
                <a:solidFill>
                  <a:srgbClr val="C00000"/>
                </a:solidFill>
              </a:rPr>
              <a:t>To Bring</a:t>
            </a:r>
          </a:p>
          <a:p>
            <a:pPr algn="ctr">
              <a:buNone/>
            </a:pPr>
            <a:r>
              <a:rPr lang="en-US" sz="18500" b="1" i="1" dirty="0" smtClean="0">
                <a:solidFill>
                  <a:srgbClr val="C00000"/>
                </a:solidFill>
              </a:rPr>
              <a:t>Oxidation </a:t>
            </a:r>
            <a:r>
              <a:rPr lang="en-US" sz="18500" b="1" i="1" dirty="0">
                <a:solidFill>
                  <a:srgbClr val="C00000"/>
                </a:solidFill>
              </a:rPr>
              <a:t>of the C</a:t>
            </a:r>
            <a:r>
              <a:rPr lang="en-US" sz="18500" b="1" i="1" baseline="-25000" dirty="0">
                <a:solidFill>
                  <a:srgbClr val="C00000"/>
                </a:solidFill>
                <a:latin typeface="Symbol" pitchFamily="18" charset="2"/>
              </a:rPr>
              <a:t></a:t>
            </a:r>
            <a:r>
              <a:rPr lang="en-US" sz="18500" b="1" i="1" dirty="0">
                <a:solidFill>
                  <a:srgbClr val="C00000"/>
                </a:solidFill>
              </a:rPr>
              <a:t>-C</a:t>
            </a:r>
            <a:r>
              <a:rPr lang="en-US" sz="18500" b="1" i="1" baseline="-25000" dirty="0">
                <a:solidFill>
                  <a:srgbClr val="C00000"/>
                </a:solidFill>
                <a:latin typeface="Symbol" pitchFamily="18" charset="2"/>
              </a:rPr>
              <a:t></a:t>
            </a:r>
            <a:r>
              <a:rPr lang="en-US" sz="18500" b="1" i="1" dirty="0">
                <a:solidFill>
                  <a:srgbClr val="C00000"/>
                </a:solidFill>
              </a:rPr>
              <a:t> bond</a:t>
            </a:r>
            <a:r>
              <a:rPr lang="en-US" sz="18500" b="1" dirty="0">
                <a:solidFill>
                  <a:srgbClr val="C00000"/>
                </a:solidFill>
              </a:rPr>
              <a:t> </a:t>
            </a:r>
            <a:r>
              <a:rPr lang="en-US" sz="18500" b="1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r>
              <a:rPr lang="en-US" sz="18500" b="1" dirty="0" smtClean="0">
                <a:solidFill>
                  <a:srgbClr val="C00000"/>
                </a:solidFill>
              </a:rPr>
              <a:t>of Fatty acid</a:t>
            </a:r>
            <a:endParaRPr lang="en-US" sz="18500" b="1" dirty="0">
              <a:solidFill>
                <a:srgbClr val="C00000"/>
              </a:solidFill>
            </a:endParaRPr>
          </a:p>
          <a:p>
            <a:pPr algn="ctr">
              <a:buFontTx/>
              <a:buNone/>
            </a:pP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943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Acyl CoA Dehydrogenase </a:t>
            </a:r>
            <a:r>
              <a:rPr lang="en-US" sz="5400" dirty="0"/>
              <a:t>is a </a:t>
            </a:r>
            <a:r>
              <a:rPr lang="en-US" sz="5400" b="1" dirty="0"/>
              <a:t>FAD linked </a:t>
            </a:r>
            <a:r>
              <a:rPr lang="en-US" sz="5400" b="1" dirty="0" smtClean="0"/>
              <a:t>Enzyme </a:t>
            </a:r>
            <a:r>
              <a:rPr lang="en-US" sz="5400" b="1" dirty="0">
                <a:solidFill>
                  <a:srgbClr val="C00000"/>
                </a:solidFill>
              </a:rPr>
              <a:t>(Flavoprotein)</a:t>
            </a:r>
            <a:br>
              <a:rPr lang="en-US" sz="5400" b="1" dirty="0">
                <a:solidFill>
                  <a:srgbClr val="C0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5450"/>
            <a:ext cx="9144000" cy="5181600"/>
          </a:xfrm>
        </p:spPr>
        <p:txBody>
          <a:bodyPr>
            <a:noAutofit/>
          </a:bodyPr>
          <a:lstStyle/>
          <a:p>
            <a:r>
              <a:rPr lang="en-US" sz="4800" dirty="0" smtClean="0"/>
              <a:t>Acyl CoA Dehydrogenase </a:t>
            </a:r>
            <a:r>
              <a:rPr lang="en-US" sz="4800" b="1" dirty="0" smtClean="0"/>
              <a:t>catalyzes Oxidation reaction</a:t>
            </a:r>
          </a:p>
          <a:p>
            <a:r>
              <a:rPr lang="en-US" sz="4800" dirty="0" smtClean="0"/>
              <a:t>Where there is a </a:t>
            </a:r>
            <a:r>
              <a:rPr lang="en-US" sz="4800" b="1" dirty="0" smtClean="0"/>
              <a:t>removal of Hydrogen</a:t>
            </a:r>
            <a:r>
              <a:rPr lang="en-US" sz="4800" dirty="0" smtClean="0"/>
              <a:t> from </a:t>
            </a:r>
            <a:r>
              <a:rPr lang="en-US" sz="4800" b="1" dirty="0" smtClean="0">
                <a:solidFill>
                  <a:srgbClr val="C00000"/>
                </a:solidFill>
              </a:rPr>
              <a:t>alpha and beta carbon atoms </a:t>
            </a:r>
            <a:r>
              <a:rPr lang="en-US" sz="4800" dirty="0" smtClean="0"/>
              <a:t>of Acyl-CoA.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5461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</a:rPr>
              <a:t>Stage I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 smtClean="0"/>
              <a:t>Activation Of Fatty acid</a:t>
            </a:r>
            <a:br>
              <a:rPr lang="en-US" sz="6600" b="1" dirty="0" smtClean="0"/>
            </a:br>
            <a:r>
              <a:rPr lang="en-US" sz="6600" b="1" dirty="0" smtClean="0"/>
              <a:t>In Cytosol </a:t>
            </a:r>
            <a:br>
              <a:rPr lang="en-US" sz="6600" b="1" dirty="0" smtClean="0"/>
            </a:br>
            <a:r>
              <a:rPr lang="en-US" sz="6600" b="1" dirty="0" smtClean="0">
                <a:solidFill>
                  <a:srgbClr val="0070C0"/>
                </a:solidFill>
              </a:rPr>
              <a:t>Is a Preparative Phase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389120"/>
          </a:xfrm>
        </p:spPr>
        <p:txBody>
          <a:bodyPr>
            <a:normAutofit/>
          </a:bodyPr>
          <a:lstStyle/>
          <a:p>
            <a:r>
              <a:rPr lang="en-US" sz="4400" dirty="0"/>
              <a:t>There </a:t>
            </a:r>
            <a:r>
              <a:rPr lang="en-US" sz="4400" b="1" dirty="0"/>
              <a:t>forms a double bond </a:t>
            </a:r>
            <a:r>
              <a:rPr lang="en-US" sz="4400" dirty="0"/>
              <a:t>between </a:t>
            </a:r>
            <a:r>
              <a:rPr lang="en-US" sz="4400" b="1" dirty="0"/>
              <a:t>C</a:t>
            </a:r>
            <a:r>
              <a:rPr lang="el-GR" sz="4400" b="1" dirty="0">
                <a:solidFill>
                  <a:srgbClr val="FF0000"/>
                </a:solidFill>
              </a:rPr>
              <a:t> α</a:t>
            </a:r>
            <a:r>
              <a:rPr lang="en-US" sz="4400" b="1" dirty="0">
                <a:solidFill>
                  <a:srgbClr val="FF0000"/>
                </a:solidFill>
              </a:rPr>
              <a:t>-</a:t>
            </a:r>
            <a:r>
              <a:rPr lang="en-US" sz="4400" b="1" dirty="0"/>
              <a:t>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l-GR" sz="4400" b="1" dirty="0">
                <a:solidFill>
                  <a:srgbClr val="FF0000"/>
                </a:solidFill>
              </a:rPr>
              <a:t>β</a:t>
            </a:r>
            <a:r>
              <a:rPr lang="en-US" sz="4400" b="1" dirty="0">
                <a:solidFill>
                  <a:srgbClr val="FF0000"/>
                </a:solidFill>
              </a:rPr>
              <a:t> / </a:t>
            </a:r>
            <a:r>
              <a:rPr lang="en-US" sz="4400" b="1" dirty="0"/>
              <a:t>C2 and C3 </a:t>
            </a:r>
            <a:r>
              <a:rPr lang="en-US" sz="4400" dirty="0"/>
              <a:t>of Fatty Acid.</a:t>
            </a:r>
          </a:p>
          <a:p>
            <a:r>
              <a:rPr lang="en-US" sz="4400" dirty="0"/>
              <a:t>The product of this oxidation reaction is </a:t>
            </a:r>
            <a:r>
              <a:rPr lang="el-GR" sz="4400" b="1" dirty="0">
                <a:solidFill>
                  <a:srgbClr val="FF0000"/>
                </a:solidFill>
              </a:rPr>
              <a:t>α</a:t>
            </a:r>
            <a:r>
              <a:rPr lang="en-US" sz="4400" b="1" dirty="0">
                <a:solidFill>
                  <a:srgbClr val="FF0000"/>
                </a:solidFill>
              </a:rPr>
              <a:t>-</a:t>
            </a:r>
            <a:r>
              <a:rPr lang="el-GR" sz="4400" b="1" dirty="0">
                <a:solidFill>
                  <a:srgbClr val="FF0000"/>
                </a:solidFill>
              </a:rPr>
              <a:t>β</a:t>
            </a:r>
            <a:r>
              <a:rPr lang="en-US" sz="4400" b="1" dirty="0">
                <a:solidFill>
                  <a:srgbClr val="FF0000"/>
                </a:solidFill>
              </a:rPr>
              <a:t> U</a:t>
            </a:r>
            <a:r>
              <a:rPr lang="en-US" sz="4400" b="1" dirty="0" smtClean="0">
                <a:solidFill>
                  <a:srgbClr val="FF0000"/>
                </a:solidFill>
              </a:rPr>
              <a:t>nsaturated </a:t>
            </a:r>
            <a:r>
              <a:rPr lang="en-US" sz="4400" b="1" dirty="0">
                <a:solidFill>
                  <a:srgbClr val="FF0000"/>
                </a:solidFill>
              </a:rPr>
              <a:t>Acyl CoA</a:t>
            </a:r>
            <a:r>
              <a:rPr lang="en-US" sz="4400" b="1" dirty="0"/>
              <a:t> </a:t>
            </a:r>
            <a:r>
              <a:rPr lang="en-US" sz="4400" dirty="0" smtClean="0"/>
              <a:t>/</a:t>
            </a:r>
            <a:r>
              <a:rPr lang="en-US" sz="4400" b="1" dirty="0" smtClean="0"/>
              <a:t>Trans Enoyl CoA. </a:t>
            </a:r>
            <a:endParaRPr lang="en-US" sz="4400" b="1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396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sz="4000" dirty="0"/>
              <a:t>Coenzyme </a:t>
            </a:r>
            <a:r>
              <a:rPr lang="en-US" sz="4000" b="1" dirty="0"/>
              <a:t>FAD</a:t>
            </a:r>
            <a:r>
              <a:rPr lang="en-US" sz="4000" dirty="0"/>
              <a:t> is the </a:t>
            </a:r>
            <a:r>
              <a:rPr lang="en-US" sz="4000" b="1" dirty="0" smtClean="0"/>
              <a:t>temporary hydrogen </a:t>
            </a:r>
            <a:r>
              <a:rPr lang="en-US" sz="4000" b="1" dirty="0"/>
              <a:t>acceptor </a:t>
            </a:r>
            <a:r>
              <a:rPr lang="en-US" sz="4000" dirty="0"/>
              <a:t>in this oxidation reaction </a:t>
            </a:r>
            <a:r>
              <a:rPr lang="en-US" sz="4000" dirty="0" smtClean="0"/>
              <a:t>.</a:t>
            </a:r>
          </a:p>
          <a:p>
            <a:r>
              <a:rPr lang="en-US" sz="4000" dirty="0"/>
              <a:t>The </a:t>
            </a:r>
            <a:r>
              <a:rPr lang="en-US" sz="4000" b="1" dirty="0"/>
              <a:t>reduced FADH2 </a:t>
            </a:r>
            <a:r>
              <a:rPr lang="en-US" sz="4000" dirty="0"/>
              <a:t>is generated by oxidation reaction of Acyl CoA </a:t>
            </a:r>
            <a:r>
              <a:rPr lang="en-US" sz="4000" dirty="0" smtClean="0"/>
              <a:t>Dehydrogenase.</a:t>
            </a:r>
            <a:endParaRPr lang="en-US" sz="4000" dirty="0"/>
          </a:p>
          <a:p>
            <a:r>
              <a:rPr lang="en-US" sz="4000" b="1" dirty="0"/>
              <a:t>FADH2 </a:t>
            </a:r>
            <a:r>
              <a:rPr lang="en-US" sz="4000" dirty="0"/>
              <a:t>is then </a:t>
            </a:r>
            <a:r>
              <a:rPr lang="en-US" sz="4000" b="1" dirty="0"/>
              <a:t>reoxidized</a:t>
            </a:r>
            <a:r>
              <a:rPr lang="en-US" sz="4000" dirty="0"/>
              <a:t>, after its enter into  </a:t>
            </a:r>
            <a:r>
              <a:rPr lang="en-US" sz="4000" b="1" dirty="0" smtClean="0">
                <a:solidFill>
                  <a:srgbClr val="C00000"/>
                </a:solidFill>
              </a:rPr>
              <a:t>Electron Transport Chain </a:t>
            </a:r>
            <a:endParaRPr lang="en-US" sz="4000" b="1" dirty="0">
              <a:solidFill>
                <a:srgbClr val="C00000"/>
              </a:solidFill>
            </a:endParaRP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973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029200"/>
          </a:xfrm>
        </p:spPr>
        <p:txBody>
          <a:bodyPr>
            <a:noAutofit/>
          </a:bodyPr>
          <a:lstStyle/>
          <a:p>
            <a:r>
              <a:rPr lang="en-US" sz="4400" b="1" dirty="0"/>
              <a:t>Mechanism of Acyl CoA Dehydrogenase involves :</a:t>
            </a:r>
          </a:p>
          <a:p>
            <a:pPr lvl="1"/>
            <a:r>
              <a:rPr lang="en-US" sz="4400" dirty="0"/>
              <a:t>Proton </a:t>
            </a:r>
            <a:r>
              <a:rPr lang="en-US" sz="4400" b="1" dirty="0" smtClean="0"/>
              <a:t>Abstraction/Removes </a:t>
            </a:r>
            <a:r>
              <a:rPr lang="en-US" sz="4400" b="1" dirty="0"/>
              <a:t>Hydrogen</a:t>
            </a:r>
          </a:p>
          <a:p>
            <a:pPr lvl="1"/>
            <a:r>
              <a:rPr lang="en-US" sz="4400" b="1" dirty="0"/>
              <a:t>Double bond formation  </a:t>
            </a:r>
          </a:p>
          <a:p>
            <a:pPr lvl="1"/>
            <a:r>
              <a:rPr lang="en-US" sz="4400" b="1" dirty="0">
                <a:solidFill>
                  <a:srgbClr val="C00000"/>
                </a:solidFill>
              </a:rPr>
              <a:t>Hydride removal by FAD</a:t>
            </a:r>
          </a:p>
          <a:p>
            <a:pPr lvl="1"/>
            <a:r>
              <a:rPr lang="en-US" sz="4400" dirty="0"/>
              <a:t>Generation of </a:t>
            </a:r>
            <a:r>
              <a:rPr lang="en-US" sz="4400" b="1" dirty="0"/>
              <a:t>reduced FADH2 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066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25438" y="387350"/>
            <a:ext cx="8423275" cy="61198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b="1" dirty="0" smtClean="0">
                <a:solidFill>
                  <a:srgbClr val="C43D1F"/>
                </a:solidFill>
              </a:rPr>
              <a:t>  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705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8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/>
            <a:endParaRPr lang="en-US" sz="4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28600" y="1295400"/>
            <a:ext cx="8458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spcAft>
                <a:spcPct val="30000"/>
              </a:spcAft>
              <a:buFontTx/>
              <a:buChar char="•"/>
            </a:pP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FADH2 is oxidized </a:t>
            </a:r>
            <a:r>
              <a:rPr lang="en-US" sz="4800" dirty="0" smtClean="0"/>
              <a:t>by entering into </a:t>
            </a:r>
            <a:r>
              <a:rPr lang="en-US" sz="4800" b="1" dirty="0" smtClean="0"/>
              <a:t>ETC.</a:t>
            </a:r>
          </a:p>
          <a:p>
            <a:r>
              <a:rPr lang="en-US" sz="4800" dirty="0" smtClean="0"/>
              <a:t>Electrons  </a:t>
            </a:r>
            <a:r>
              <a:rPr lang="en-US" sz="4800" dirty="0"/>
              <a:t>from </a:t>
            </a:r>
            <a:r>
              <a:rPr lang="en-US" sz="4800" b="1" dirty="0"/>
              <a:t>FADH2 are passed to </a:t>
            </a:r>
            <a:r>
              <a:rPr lang="en-US" sz="4800" b="1" dirty="0" smtClean="0"/>
              <a:t>Electron </a:t>
            </a:r>
            <a:r>
              <a:rPr lang="en-US" sz="4800" b="1" dirty="0"/>
              <a:t>transport </a:t>
            </a:r>
            <a:r>
              <a:rPr lang="en-US" sz="4800" b="1" dirty="0" smtClean="0"/>
              <a:t>chain components</a:t>
            </a:r>
            <a:r>
              <a:rPr lang="en-US" sz="4800" dirty="0" smtClean="0"/>
              <a:t>, </a:t>
            </a:r>
          </a:p>
          <a:p>
            <a:r>
              <a:rPr lang="en-US" sz="4800" dirty="0" smtClean="0"/>
              <a:t>Coupled with phosphorylation to  </a:t>
            </a:r>
            <a:r>
              <a:rPr lang="en-US" sz="4800" dirty="0"/>
              <a:t>generate </a:t>
            </a:r>
            <a:r>
              <a:rPr lang="en-US" sz="4800" b="1" dirty="0"/>
              <a:t>1.5 </a:t>
            </a:r>
            <a:r>
              <a:rPr lang="en-US" sz="4800" b="1" dirty="0" smtClean="0"/>
              <a:t>ATP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(By Oxidative Phosphorylation).</a:t>
            </a:r>
            <a:endParaRPr lang="en-US" sz="48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089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2828925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2057400" y="2600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31432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24574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3200400" y="2600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20040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31432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3286125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381000" y="1428750"/>
            <a:ext cx="24193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Aft>
                <a:spcPct val="30000"/>
              </a:spcAft>
            </a:pPr>
            <a:endParaRPr lang="en-US" sz="2800">
              <a:cs typeface="Times New Roman" charset="0"/>
            </a:endParaRP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3286125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4766" name="Object 14"/>
          <p:cNvGraphicFramePr>
            <a:graphicFrameLocks noChangeAspect="1"/>
          </p:cNvGraphicFramePr>
          <p:nvPr>
            <p:extLst/>
          </p:nvPr>
        </p:nvGraphicFramePr>
        <p:xfrm>
          <a:off x="533400" y="609600"/>
          <a:ext cx="8000999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r:id="rId3" imgW="2572512" imgH="1600200" progId="">
                  <p:embed/>
                </p:oleObj>
              </mc:Choice>
              <mc:Fallback>
                <p:oleObj r:id="rId3" imgW="2572512" imgH="1600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0"/>
                        <a:ext cx="8000999" cy="579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1671637" y="1676400"/>
            <a:ext cx="350996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5000"/>
              </a:lnSpc>
              <a:spcAft>
                <a:spcPct val="200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15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086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5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>
            <p:extLst/>
          </p:nvPr>
        </p:nvGraphicFramePr>
        <p:xfrm>
          <a:off x="0" y="1733550"/>
          <a:ext cx="9067800" cy="405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" name="Image" r:id="rId3" imgW="9365337" imgH="4002824" progId="">
                  <p:embed/>
                </p:oleObj>
              </mc:Choice>
              <mc:Fallback>
                <p:oleObj name="Image" r:id="rId3" imgW="9365337" imgH="40028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33550"/>
                        <a:ext cx="9067800" cy="405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85800" y="7620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latin typeface="Comic Sans MS" pitchFamily="66" charset="0"/>
              </a:rPr>
              <a:t>Acyl-CoA Dehydrogenase</a:t>
            </a:r>
          </a:p>
        </p:txBody>
      </p:sp>
    </p:spTree>
    <p:extLst>
      <p:ext uri="{BB962C8B-B14F-4D97-AF65-F5344CB8AC3E}">
        <p14:creationId xmlns:p14="http://schemas.microsoft.com/office/powerpoint/2010/main" val="40491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18160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 typeface="Wingdings" pitchFamily="2" charset="2"/>
              <a:buChar char="§"/>
            </a:pPr>
            <a:r>
              <a:rPr lang="en-US" sz="4000" dirty="0"/>
              <a:t>There are </a:t>
            </a:r>
            <a:r>
              <a:rPr lang="en-US" sz="4000" b="1" dirty="0"/>
              <a:t>different</a:t>
            </a:r>
            <a:r>
              <a:rPr lang="en-US" sz="4000" dirty="0"/>
              <a:t> </a:t>
            </a:r>
            <a:r>
              <a:rPr lang="en-US" sz="4000" b="1" dirty="0"/>
              <a:t>Acyl-CoA Dehydrogenases </a:t>
            </a:r>
            <a:r>
              <a:rPr lang="en-US" sz="4000" b="1" dirty="0" smtClean="0"/>
              <a:t>: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 typeface="Wingdings" pitchFamily="2" charset="2"/>
              <a:buChar char="§"/>
            </a:pPr>
            <a:r>
              <a:rPr lang="en-US" sz="4000" dirty="0"/>
              <a:t>S</a:t>
            </a:r>
            <a:r>
              <a:rPr lang="en-US" sz="4000" dirty="0" smtClean="0"/>
              <a:t>hort  Chain Fatty acids </a:t>
            </a:r>
            <a:r>
              <a:rPr lang="en-US" sz="4000" dirty="0"/>
              <a:t>(4-6 C), </a:t>
            </a:r>
            <a:endParaRPr lang="en-US" sz="4000" dirty="0" smtClean="0"/>
          </a:p>
          <a:p>
            <a:pPr lvl="1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 typeface="Wingdings" pitchFamily="2" charset="2"/>
              <a:buChar char="§"/>
            </a:pPr>
            <a:r>
              <a:rPr lang="en-US" sz="4000" dirty="0" smtClean="0"/>
              <a:t>Medium Chain Fatty Acids </a:t>
            </a:r>
            <a:r>
              <a:rPr lang="en-US" sz="4000" dirty="0"/>
              <a:t>(6-10 C</a:t>
            </a:r>
            <a:r>
              <a:rPr lang="en-US" sz="4000" dirty="0" smtClean="0"/>
              <a:t>),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 typeface="Wingdings" pitchFamily="2" charset="2"/>
              <a:buChar char="§"/>
            </a:pPr>
            <a:r>
              <a:rPr lang="en-US" sz="4000" dirty="0" smtClean="0"/>
              <a:t>Long </a:t>
            </a:r>
            <a:r>
              <a:rPr lang="en-US" sz="4000" dirty="0"/>
              <a:t>(12-18 C)</a:t>
            </a:r>
            <a:r>
              <a:rPr lang="en-US" sz="4000" dirty="0" smtClean="0"/>
              <a:t> </a:t>
            </a:r>
            <a:r>
              <a:rPr lang="en-US" sz="4000" dirty="0"/>
              <a:t>and very long </a:t>
            </a:r>
            <a:r>
              <a:rPr lang="en-US" sz="4000" dirty="0" smtClean="0"/>
              <a:t>(22 and more)chain Fatty </a:t>
            </a:r>
            <a:r>
              <a:rPr lang="en-US" sz="4000" dirty="0"/>
              <a:t>acids. </a:t>
            </a:r>
          </a:p>
          <a:p>
            <a:pPr lvl="1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119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Inhibitor Of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 Acyl CoA Dehydrogenase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4525963"/>
          </a:xfrm>
        </p:spPr>
        <p:txBody>
          <a:bodyPr>
            <a:noAutofit/>
          </a:bodyPr>
          <a:lstStyle/>
          <a:p>
            <a:r>
              <a:rPr lang="en-US" sz="6000" dirty="0"/>
              <a:t>Acyl CoA Dehydrogenase is </a:t>
            </a:r>
            <a:r>
              <a:rPr lang="en-US" sz="6000" b="1" dirty="0">
                <a:solidFill>
                  <a:srgbClr val="C00000"/>
                </a:solidFill>
              </a:rPr>
              <a:t>inhibited by </a:t>
            </a:r>
            <a:r>
              <a:rPr lang="en-US" sz="6000" dirty="0" smtClean="0"/>
              <a:t>a </a:t>
            </a:r>
            <a:r>
              <a:rPr lang="en-US" sz="6000" b="1" dirty="0" smtClean="0"/>
              <a:t>Hypoglycin </a:t>
            </a:r>
            <a:r>
              <a:rPr lang="en-US" sz="6000" dirty="0"/>
              <a:t>(from </a:t>
            </a:r>
            <a:r>
              <a:rPr lang="en-US" sz="6000" b="1" dirty="0"/>
              <a:t>Akee fruit</a:t>
            </a:r>
            <a:r>
              <a:rPr lang="en-US" sz="6000" dirty="0"/>
              <a:t>)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359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/>
          <a:lstStyle/>
          <a:p>
            <a:pPr algn="ctr"/>
            <a:r>
              <a:rPr lang="en-US" sz="5400" b="1" dirty="0" smtClean="0"/>
              <a:t>Site Of Fatty </a:t>
            </a:r>
            <a:r>
              <a:rPr lang="en-US" sz="5400" b="1" dirty="0"/>
              <a:t>acid Activation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8839200" cy="3733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Fatty acid(Acyl Chain) is activated in </a:t>
            </a:r>
            <a:r>
              <a:rPr lang="en-US" sz="4800" b="1" dirty="0" smtClean="0"/>
              <a:t>Cytosol</a:t>
            </a:r>
            <a:r>
              <a:rPr lang="en-US" sz="4800" dirty="0" smtClean="0"/>
              <a:t> to </a:t>
            </a:r>
            <a:r>
              <a:rPr lang="en-US" sz="4800" b="1" dirty="0" smtClean="0"/>
              <a:t>Acyl-CoA</a:t>
            </a:r>
            <a:r>
              <a:rPr lang="en-US" sz="4800" dirty="0"/>
              <a:t> </a:t>
            </a:r>
            <a:r>
              <a:rPr lang="en-US" sz="4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60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524000"/>
            <a:ext cx="7772400" cy="6096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cs typeface="Times New Roman" charset="0"/>
              </a:rPr>
              <a:t>Step </a:t>
            </a:r>
            <a:r>
              <a:rPr lang="en-US" sz="4800" b="1" dirty="0" smtClean="0">
                <a:solidFill>
                  <a:srgbClr val="C00000"/>
                </a:solidFill>
                <a:cs typeface="Times New Roman" charset="0"/>
              </a:rPr>
              <a:t>2 </a:t>
            </a:r>
            <a:br>
              <a:rPr lang="en-US" sz="4800" b="1" dirty="0" smtClean="0">
                <a:solidFill>
                  <a:srgbClr val="C00000"/>
                </a:solidFill>
                <a:cs typeface="Times New Roman" charset="0"/>
              </a:rPr>
            </a:br>
            <a:r>
              <a:rPr lang="en-US" b="1" dirty="0" smtClean="0">
                <a:solidFill>
                  <a:srgbClr val="C00000"/>
                </a:solidFill>
              </a:rPr>
              <a:t>Role Of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Enoyl CoA Hydratase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971800"/>
            <a:ext cx="9144000" cy="438912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4000" b="1" dirty="0" smtClean="0"/>
              <a:t>To add </a:t>
            </a:r>
            <a:r>
              <a:rPr lang="en-US" sz="4000" b="1" dirty="0"/>
              <a:t>water across the </a:t>
            </a:r>
            <a:r>
              <a:rPr lang="en-US" sz="4000" b="1" dirty="0" smtClean="0"/>
              <a:t>double </a:t>
            </a:r>
            <a:r>
              <a:rPr lang="en-US" sz="4000" b="1" dirty="0"/>
              <a:t>bond </a:t>
            </a:r>
            <a:endParaRPr lang="en-US" sz="4000" b="1" dirty="0" smtClean="0"/>
          </a:p>
          <a:p>
            <a:pPr algn="ctr">
              <a:buFontTx/>
              <a:buNone/>
            </a:pPr>
            <a:r>
              <a:rPr lang="en-US" sz="4000" b="1" dirty="0" smtClean="0"/>
              <a:t>C</a:t>
            </a:r>
            <a:r>
              <a:rPr lang="el-GR" sz="4000" b="1" dirty="0" smtClean="0"/>
              <a:t>α</a:t>
            </a:r>
            <a:r>
              <a:rPr lang="en-US" sz="4000" b="1" dirty="0" smtClean="0"/>
              <a:t> = C</a:t>
            </a:r>
            <a:r>
              <a:rPr lang="el-GR" sz="4000" b="1" dirty="0" smtClean="0"/>
              <a:t>β</a:t>
            </a:r>
            <a:r>
              <a:rPr lang="en-US" sz="4000" b="1" dirty="0" smtClean="0"/>
              <a:t> of Trans-Enoyl-CoA </a:t>
            </a:r>
          </a:p>
          <a:p>
            <a:pPr algn="ctr">
              <a:buFontTx/>
              <a:buNone/>
            </a:pPr>
            <a:r>
              <a:rPr lang="en-US" sz="4000" b="1" dirty="0" smtClean="0"/>
              <a:t>Saturate the double bond of Enoyl-CoA</a:t>
            </a:r>
          </a:p>
          <a:p>
            <a:pPr algn="ctr">
              <a:buFontTx/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Generate Hydroxyl group at beta carbon 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335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0782" y="1447800"/>
            <a:ext cx="9144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4400" b="1" dirty="0">
                <a:solidFill>
                  <a:srgbClr val="000099"/>
                </a:solidFill>
                <a:cs typeface="Times New Roman" charset="0"/>
              </a:rPr>
              <a:t>Enoyl-CoA Hydratase</a:t>
            </a:r>
            <a:r>
              <a:rPr lang="en-US" sz="4400" dirty="0">
                <a:cs typeface="Times New Roman" charset="0"/>
              </a:rPr>
              <a:t> catalyzes stereospecific </a:t>
            </a:r>
            <a:r>
              <a:rPr lang="en-US" sz="4400" b="1" dirty="0">
                <a:solidFill>
                  <a:srgbClr val="000099"/>
                </a:solidFill>
                <a:cs typeface="Times New Roman" charset="0"/>
              </a:rPr>
              <a:t>hydration</a:t>
            </a:r>
            <a:r>
              <a:rPr lang="en-US" sz="4400" dirty="0">
                <a:cs typeface="Times New Roman" charset="0"/>
              </a:rPr>
              <a:t> of the trans double bond</a:t>
            </a:r>
            <a:endParaRPr lang="en-US" sz="4400" b="1" dirty="0" smtClean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4400" dirty="0" smtClean="0">
                <a:cs typeface="Times New Roman" charset="0"/>
              </a:rPr>
              <a:t>It adds </a:t>
            </a:r>
            <a:r>
              <a:rPr lang="en-US" sz="4400" dirty="0">
                <a:cs typeface="Times New Roman" charset="0"/>
              </a:rPr>
              <a:t>water across the double bond </a:t>
            </a:r>
            <a:r>
              <a:rPr lang="en-US" sz="4400" b="1" dirty="0" smtClean="0">
                <a:cs typeface="Times New Roman" charset="0"/>
              </a:rPr>
              <a:t>at C2 and C3 </a:t>
            </a:r>
            <a:r>
              <a:rPr lang="en-US" sz="4400" dirty="0" smtClean="0">
                <a:cs typeface="Times New Roman" charset="0"/>
              </a:rPr>
              <a:t>of </a:t>
            </a:r>
            <a:r>
              <a:rPr lang="en-US" sz="4400" b="1" dirty="0" smtClean="0">
                <a:cs typeface="Times New Roman" charset="0"/>
              </a:rPr>
              <a:t>Trans Enoyl CoA</a:t>
            </a:r>
          </a:p>
        </p:txBody>
      </p:sp>
    </p:spTree>
    <p:extLst>
      <p:ext uri="{BB962C8B-B14F-4D97-AF65-F5344CB8AC3E}">
        <p14:creationId xmlns:p14="http://schemas.microsoft.com/office/powerpoint/2010/main" val="398308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4400" dirty="0">
                <a:cs typeface="Times New Roman" charset="0"/>
              </a:rPr>
              <a:t>This </a:t>
            </a:r>
            <a:r>
              <a:rPr lang="en-US" sz="4400" dirty="0" smtClean="0">
                <a:cs typeface="Times New Roman" charset="0"/>
              </a:rPr>
              <a:t>hydration reaction </a:t>
            </a:r>
            <a:r>
              <a:rPr lang="en-US" sz="4400" b="1" dirty="0" smtClean="0">
                <a:cs typeface="Times New Roman" charset="0"/>
              </a:rPr>
              <a:t>generates Hydroxyl (</a:t>
            </a:r>
            <a:r>
              <a:rPr lang="en-US" sz="4400" b="1" dirty="0">
                <a:cs typeface="Times New Roman" charset="0"/>
              </a:rPr>
              <a:t>OH) group </a:t>
            </a:r>
            <a:r>
              <a:rPr lang="en-US" sz="4400" dirty="0">
                <a:cs typeface="Times New Roman" charset="0"/>
              </a:rPr>
              <a:t>at beta carbon atom of FA</a:t>
            </a:r>
          </a:p>
          <a:p>
            <a:pPr marL="342900" indent="-342900">
              <a:buFontTx/>
              <a:buChar char="•"/>
            </a:pPr>
            <a:r>
              <a:rPr lang="en-US" sz="4400" b="1" dirty="0" smtClean="0">
                <a:solidFill>
                  <a:srgbClr val="C00000"/>
                </a:solidFill>
                <a:cs typeface="Times New Roman" charset="0"/>
              </a:rPr>
              <a:t>Converts </a:t>
            </a:r>
            <a:r>
              <a:rPr lang="en-US" sz="4400" b="1" dirty="0">
                <a:solidFill>
                  <a:srgbClr val="C00000"/>
                </a:solidFill>
                <a:cs typeface="Times New Roman" charset="0"/>
              </a:rPr>
              <a:t>Trans-Enoyl-CoA </a:t>
            </a:r>
            <a:r>
              <a:rPr lang="en-US" sz="4400" dirty="0" smtClean="0">
                <a:cs typeface="Times New Roman" charset="0"/>
              </a:rPr>
              <a:t>to </a:t>
            </a:r>
          </a:p>
          <a:p>
            <a:pPr marL="0" indent="0">
              <a:buNone/>
            </a:pPr>
            <a:r>
              <a:rPr lang="en-US" sz="4400" dirty="0">
                <a:cs typeface="Times New Roman" charset="0"/>
              </a:rPr>
              <a:t> </a:t>
            </a:r>
            <a:r>
              <a:rPr lang="en-US" sz="4400" dirty="0" smtClean="0">
                <a:cs typeface="Times New Roman" charset="0"/>
              </a:rPr>
              <a:t> L </a:t>
            </a:r>
            <a:r>
              <a:rPr lang="en-US" sz="4400" b="1" dirty="0" smtClean="0">
                <a:cs typeface="Times New Roman" charset="0"/>
              </a:rPr>
              <a:t>β-Hydroxyacyl-CoA </a:t>
            </a:r>
            <a:endParaRPr lang="en-US" sz="4400" b="1" dirty="0">
              <a:cs typeface="Times New Roman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3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28600" y="304800"/>
          <a:ext cx="87630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" r:id="rId3" imgW="2572512" imgH="2514600" progId="Word.Picture.8">
                  <p:embed/>
                </p:oleObj>
              </mc:Choice>
              <mc:Fallback>
                <p:oleObj r:id="rId3" imgW="2572512" imgH="25146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4800"/>
                        <a:ext cx="8763000" cy="624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22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001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1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6096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7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72400" cy="12192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800" b="1" dirty="0">
                <a:cs typeface="Times New Roman" charset="0"/>
              </a:rPr>
              <a:t>Step </a:t>
            </a:r>
            <a:r>
              <a:rPr lang="en-US" sz="4800" b="1" dirty="0" smtClean="0">
                <a:cs typeface="Times New Roman" charset="0"/>
              </a:rPr>
              <a:t>3 </a:t>
            </a:r>
            <a:br>
              <a:rPr lang="en-US" sz="4800" b="1" dirty="0" smtClean="0">
                <a:cs typeface="Times New Roman" charset="0"/>
              </a:rPr>
            </a:br>
            <a:r>
              <a:rPr lang="en-US" b="1" dirty="0" smtClean="0"/>
              <a:t>Role Of</a:t>
            </a:r>
            <a:br>
              <a:rPr lang="en-US" b="1" dirty="0" smtClean="0"/>
            </a:br>
            <a:r>
              <a:rPr lang="en-US" b="1" dirty="0" smtClean="0"/>
              <a:t>Hydroxyacyl-CoA </a:t>
            </a:r>
            <a:r>
              <a:rPr lang="en-US" b="1" dirty="0"/>
              <a:t>Dehydrogenase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3466405"/>
            <a:ext cx="76961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To Oxidizes </a:t>
            </a:r>
            <a:r>
              <a:rPr lang="en-US" sz="3600" b="1" dirty="0">
                <a:solidFill>
                  <a:srgbClr val="C00000"/>
                </a:solidFill>
              </a:rPr>
              <a:t>the </a:t>
            </a:r>
            <a:r>
              <a:rPr lang="en-US" sz="3600" b="1" dirty="0">
                <a:solidFill>
                  <a:srgbClr val="C00000"/>
                </a:solidFill>
                <a:latin typeface="Symbol" pitchFamily="18" charset="2"/>
              </a:rPr>
              <a:t></a:t>
            </a:r>
            <a:r>
              <a:rPr lang="en-US" sz="3600" b="1" dirty="0">
                <a:solidFill>
                  <a:srgbClr val="C00000"/>
                </a:solidFill>
              </a:rPr>
              <a:t>-Hydroxyl Group </a:t>
            </a:r>
            <a:r>
              <a:rPr lang="en-US" sz="3600" b="1" dirty="0" smtClean="0">
                <a:solidFill>
                  <a:srgbClr val="C00000"/>
                </a:solidFill>
              </a:rPr>
              <a:t> of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cs typeface="Times New Roman" charset="0"/>
              </a:rPr>
              <a:t>β-</a:t>
            </a:r>
            <a:r>
              <a:rPr lang="en-US" sz="3600" b="1" dirty="0" err="1" smtClean="0">
                <a:solidFill>
                  <a:srgbClr val="C00000"/>
                </a:solidFill>
                <a:cs typeface="Times New Roman" charset="0"/>
              </a:rPr>
              <a:t>Hydroxyacyl</a:t>
            </a:r>
            <a:r>
              <a:rPr lang="en-US" sz="3600" b="1" dirty="0" smtClean="0">
                <a:solidFill>
                  <a:srgbClr val="C00000"/>
                </a:solidFill>
                <a:cs typeface="Times New Roman" charset="0"/>
              </a:rPr>
              <a:t>-CoA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cs typeface="Times New Roman" charset="0"/>
              </a:rPr>
              <a:t>And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cs typeface="Times New Roman" charset="0"/>
              </a:rPr>
              <a:t>Transform it into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cs typeface="Times New Roman" charset="0"/>
              </a:rPr>
              <a:t>β-Ketoacyl-CoA</a:t>
            </a:r>
            <a:endParaRPr lang="en-US" sz="3600" b="1" dirty="0">
              <a:solidFill>
                <a:srgbClr val="C00000"/>
              </a:solidFill>
              <a:cs typeface="Times New Roman" charset="0"/>
            </a:endParaRP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cs typeface="Times New Roman" charset="0"/>
              </a:rPr>
              <a:t>  </a:t>
            </a:r>
            <a:endParaRPr lang="en-US" sz="3600" b="1" dirty="0">
              <a:solidFill>
                <a:srgbClr val="C00000"/>
              </a:solidFill>
              <a:cs typeface="Times New Roman" charset="0"/>
            </a:endParaRPr>
          </a:p>
          <a:p>
            <a:pPr algn="ctr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998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334000"/>
          </a:xfrm>
        </p:spPr>
        <p:txBody>
          <a:bodyPr>
            <a:normAutofit fontScale="92500" lnSpcReduction="10000"/>
          </a:bodyPr>
          <a:lstStyle/>
          <a:p>
            <a:r>
              <a:rPr lang="el-GR" sz="4400" b="1" dirty="0" smtClean="0">
                <a:solidFill>
                  <a:srgbClr val="000099"/>
                </a:solidFill>
                <a:cs typeface="Times New Roman" charset="0"/>
              </a:rPr>
              <a:t>β</a:t>
            </a:r>
            <a:r>
              <a:rPr lang="en-US" sz="4400" b="1" dirty="0" smtClean="0">
                <a:solidFill>
                  <a:srgbClr val="000099"/>
                </a:solidFill>
                <a:cs typeface="Times New Roman" charset="0"/>
              </a:rPr>
              <a:t>-Hydroxyacyl-CoA </a:t>
            </a:r>
            <a:r>
              <a:rPr lang="en-US" sz="4400" b="1" dirty="0">
                <a:solidFill>
                  <a:srgbClr val="000099"/>
                </a:solidFill>
                <a:cs typeface="Times New Roman" charset="0"/>
              </a:rPr>
              <a:t>Dehydrogenase </a:t>
            </a:r>
            <a:r>
              <a:rPr lang="en-US" sz="4400" b="1" dirty="0" smtClean="0">
                <a:solidFill>
                  <a:srgbClr val="000099"/>
                </a:solidFill>
                <a:cs typeface="Times New Roman" charset="0"/>
              </a:rPr>
              <a:t>is NAD</a:t>
            </a:r>
            <a:r>
              <a:rPr lang="en-US" sz="4400" b="1" baseline="30000" dirty="0" smtClean="0">
                <a:solidFill>
                  <a:srgbClr val="000099"/>
                </a:solidFill>
                <a:cs typeface="Times New Roman" charset="0"/>
              </a:rPr>
              <a:t>+</a:t>
            </a:r>
            <a:r>
              <a:rPr lang="en-US" sz="4400" b="1" dirty="0" smtClean="0">
                <a:solidFill>
                  <a:srgbClr val="000099"/>
                </a:solidFill>
                <a:cs typeface="Times New Roman" charset="0"/>
              </a:rPr>
              <a:t> dependent</a:t>
            </a:r>
          </a:p>
          <a:p>
            <a:r>
              <a:rPr lang="en-US" sz="4400" dirty="0" smtClean="0">
                <a:cs typeface="Times New Roman" charset="0"/>
              </a:rPr>
              <a:t>It catalyzes </a:t>
            </a:r>
            <a:r>
              <a:rPr lang="en-US" sz="4400" dirty="0">
                <a:cs typeface="Times New Roman" charset="0"/>
              </a:rPr>
              <a:t>specific oxidation of the Hydroxyl </a:t>
            </a:r>
            <a:r>
              <a:rPr lang="en-US" sz="4400" dirty="0" smtClean="0">
                <a:cs typeface="Times New Roman" charset="0"/>
              </a:rPr>
              <a:t>group in </a:t>
            </a:r>
            <a:r>
              <a:rPr lang="en-US" sz="4400" dirty="0">
                <a:cs typeface="Times New Roman" charset="0"/>
              </a:rPr>
              <a:t>the </a:t>
            </a:r>
            <a:r>
              <a:rPr lang="en-US" sz="4400" dirty="0">
                <a:latin typeface="Symbol" pitchFamily="18" charset="2"/>
                <a:cs typeface="Times New Roman" charset="0"/>
              </a:rPr>
              <a:t>b</a:t>
            </a:r>
            <a:r>
              <a:rPr lang="en-US" sz="4400" dirty="0">
                <a:cs typeface="Times New Roman" charset="0"/>
              </a:rPr>
              <a:t> position (C3) </a:t>
            </a:r>
            <a:r>
              <a:rPr lang="en-US" sz="4400" dirty="0" smtClean="0">
                <a:cs typeface="Times New Roman" charset="0"/>
              </a:rPr>
              <a:t>to form </a:t>
            </a:r>
            <a:r>
              <a:rPr lang="en-US" sz="4400" dirty="0">
                <a:cs typeface="Times New Roman" charset="0"/>
              </a:rPr>
              <a:t>a ketone group</a:t>
            </a:r>
            <a:r>
              <a:rPr lang="en-US" sz="4400" dirty="0" smtClean="0">
                <a:cs typeface="Times New Roman" charset="0"/>
              </a:rPr>
              <a:t>.</a:t>
            </a:r>
          </a:p>
          <a:p>
            <a:r>
              <a:rPr lang="en-US" sz="4400" b="1" dirty="0">
                <a:solidFill>
                  <a:srgbClr val="000099"/>
                </a:solidFill>
                <a:cs typeface="Times New Roman" charset="0"/>
              </a:rPr>
              <a:t>NAD</a:t>
            </a:r>
            <a:r>
              <a:rPr lang="en-US" sz="4400" b="1" baseline="30000" dirty="0">
                <a:solidFill>
                  <a:srgbClr val="000099"/>
                </a:solidFill>
                <a:cs typeface="Times New Roman" charset="0"/>
              </a:rPr>
              <a:t>+</a:t>
            </a:r>
            <a:r>
              <a:rPr lang="en-US" sz="4400" dirty="0">
                <a:cs typeface="Times New Roman" charset="0"/>
              </a:rPr>
              <a:t> is the </a:t>
            </a:r>
            <a:r>
              <a:rPr lang="en-US" sz="4400" dirty="0" smtClean="0">
                <a:cs typeface="Times New Roman" charset="0"/>
              </a:rPr>
              <a:t>temporary electron </a:t>
            </a:r>
            <a:r>
              <a:rPr lang="en-US" sz="4400" dirty="0">
                <a:cs typeface="Times New Roman" charset="0"/>
              </a:rPr>
              <a:t>acceptor for this step which generates </a:t>
            </a:r>
            <a:r>
              <a:rPr lang="en-US" sz="4400" dirty="0" smtClean="0">
                <a:cs typeface="Times New Roman" charset="0"/>
              </a:rPr>
              <a:t>reduced form </a:t>
            </a:r>
            <a:r>
              <a:rPr lang="en-US" sz="4400" b="1" dirty="0" smtClean="0">
                <a:cs typeface="Times New Roman" charset="0"/>
              </a:rPr>
              <a:t>NADH+H</a:t>
            </a:r>
            <a:r>
              <a:rPr lang="en-US" sz="4400" b="1" baseline="30000" dirty="0">
                <a:cs typeface="Times New Roman" charset="0"/>
              </a:rPr>
              <a:t>+</a:t>
            </a:r>
          </a:p>
          <a:p>
            <a:endParaRPr lang="en-US" sz="4400" dirty="0"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389120"/>
          </a:xfrm>
        </p:spPr>
        <p:txBody>
          <a:bodyPr>
            <a:normAutofit/>
          </a:bodyPr>
          <a:lstStyle/>
          <a:p>
            <a:r>
              <a:rPr lang="en-US" sz="5400" b="1" dirty="0"/>
              <a:t>The</a:t>
            </a:r>
            <a:r>
              <a:rPr lang="en-US" sz="5400" b="1" dirty="0">
                <a:solidFill>
                  <a:srgbClr val="C43D1F"/>
                </a:solidFill>
              </a:rPr>
              <a:t> </a:t>
            </a:r>
            <a:r>
              <a:rPr lang="en-US" sz="5400" b="1" dirty="0" smtClean="0"/>
              <a:t>oxidation</a:t>
            </a:r>
            <a:r>
              <a:rPr lang="en-US" sz="5400" dirty="0" smtClean="0"/>
              <a:t> </a:t>
            </a:r>
            <a:r>
              <a:rPr lang="en-US" sz="5400" dirty="0"/>
              <a:t>of </a:t>
            </a:r>
            <a:endParaRPr lang="en-US" sz="5400" dirty="0" smtClean="0"/>
          </a:p>
          <a:p>
            <a:pPr marL="0" indent="0">
              <a:buNone/>
            </a:pPr>
            <a:r>
              <a:rPr lang="en-US" sz="5400" dirty="0"/>
              <a:t> </a:t>
            </a:r>
            <a:r>
              <a:rPr lang="el-GR" sz="5400" dirty="0" smtClean="0"/>
              <a:t>β</a:t>
            </a:r>
            <a:r>
              <a:rPr lang="en-US" sz="5400" dirty="0" smtClean="0"/>
              <a:t>-Hydroxyacyl </a:t>
            </a:r>
            <a:r>
              <a:rPr lang="en-US" sz="5400" dirty="0"/>
              <a:t>CoA  </a:t>
            </a:r>
            <a:r>
              <a:rPr lang="en-US" sz="5400" dirty="0" smtClean="0"/>
              <a:t>produces a product  </a:t>
            </a:r>
            <a:r>
              <a:rPr lang="el-GR" sz="5400" b="1" dirty="0"/>
              <a:t>β</a:t>
            </a:r>
            <a:r>
              <a:rPr lang="en-US" sz="5400" b="1" dirty="0" smtClean="0"/>
              <a:t>- Ketoacyl-CoA.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1409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077200" cy="50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3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Requirements of FA Activation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3" y="1676400"/>
            <a:ext cx="8991600" cy="4495800"/>
          </a:xfrm>
        </p:spPr>
        <p:txBody>
          <a:bodyPr>
            <a:normAutofit fontScale="92500"/>
          </a:bodyPr>
          <a:lstStyle/>
          <a:p>
            <a:pPr lvl="1"/>
            <a:r>
              <a:rPr lang="en-US" sz="4600" b="1" dirty="0" smtClean="0">
                <a:solidFill>
                  <a:srgbClr val="0070C0"/>
                </a:solidFill>
              </a:rPr>
              <a:t>Enzyme: </a:t>
            </a:r>
            <a:endParaRPr lang="en-US" sz="4600" b="1" dirty="0">
              <a:solidFill>
                <a:srgbClr val="0070C0"/>
              </a:solidFill>
            </a:endParaRPr>
          </a:p>
          <a:p>
            <a:pPr lvl="2"/>
            <a:r>
              <a:rPr lang="en-US" sz="4300" b="1" dirty="0">
                <a:solidFill>
                  <a:srgbClr val="C00000"/>
                </a:solidFill>
              </a:rPr>
              <a:t>Thiokinase </a:t>
            </a:r>
            <a:r>
              <a:rPr lang="en-US" sz="4300" dirty="0"/>
              <a:t>/</a:t>
            </a:r>
            <a:r>
              <a:rPr lang="en-US" sz="4300" b="1" dirty="0">
                <a:solidFill>
                  <a:srgbClr val="C00000"/>
                </a:solidFill>
              </a:rPr>
              <a:t>Acyl CoA Synthe</a:t>
            </a:r>
            <a:r>
              <a:rPr lang="en-US" sz="4300" b="1" dirty="0">
                <a:solidFill>
                  <a:srgbClr val="0070C0"/>
                </a:solidFill>
              </a:rPr>
              <a:t>tase</a:t>
            </a:r>
            <a:endParaRPr lang="en-US" sz="4300" dirty="0">
              <a:solidFill>
                <a:srgbClr val="0070C0"/>
              </a:solidFill>
            </a:endParaRPr>
          </a:p>
          <a:p>
            <a:pPr lvl="1"/>
            <a:r>
              <a:rPr lang="en-US" sz="4600" b="1" dirty="0" smtClean="0">
                <a:solidFill>
                  <a:srgbClr val="0070C0"/>
                </a:solidFill>
              </a:rPr>
              <a:t>Coenzymes/Cofactors:</a:t>
            </a:r>
            <a:endParaRPr lang="en-US" sz="4600" b="1" dirty="0">
              <a:solidFill>
                <a:srgbClr val="0070C0"/>
              </a:solidFill>
            </a:endParaRPr>
          </a:p>
          <a:p>
            <a:pPr lvl="2"/>
            <a:r>
              <a:rPr lang="en-US" sz="3900" b="1" dirty="0"/>
              <a:t>CoA-SH </a:t>
            </a:r>
            <a:r>
              <a:rPr lang="en-US" sz="3900" b="1" dirty="0" smtClean="0">
                <a:solidFill>
                  <a:srgbClr val="FF0000"/>
                </a:solidFill>
              </a:rPr>
              <a:t>derived from Pantothenic acid</a:t>
            </a:r>
            <a:endParaRPr lang="en-US" sz="3900" b="1" dirty="0">
              <a:solidFill>
                <a:srgbClr val="FF0000"/>
              </a:solidFill>
            </a:endParaRPr>
          </a:p>
          <a:p>
            <a:pPr lvl="2"/>
            <a:r>
              <a:rPr lang="en-US" sz="4300" b="1" dirty="0"/>
              <a:t>ATP </a:t>
            </a:r>
          </a:p>
          <a:p>
            <a:pPr lvl="2"/>
            <a:r>
              <a:rPr lang="en-US" sz="4300" b="1" dirty="0"/>
              <a:t>Magnesium ions (</a:t>
            </a:r>
            <a:r>
              <a:rPr lang="en-US" sz="4500" b="1" dirty="0"/>
              <a:t>Mg</a:t>
            </a:r>
            <a:r>
              <a:rPr lang="en-US" sz="4500" b="1" baseline="30000" dirty="0"/>
              <a:t>++</a:t>
            </a:r>
            <a:r>
              <a:rPr lang="en-US" sz="4500" b="1" dirty="0"/>
              <a:t>)</a:t>
            </a:r>
            <a:endParaRPr lang="en-US" sz="4300" b="1" dirty="0"/>
          </a:p>
          <a:p>
            <a:pPr lvl="1"/>
            <a:endParaRPr lang="en-US" sz="4600" dirty="0"/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162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3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026" descr="D:\Garrett\ch24\GA24_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4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95000"/>
              </a:lnSpc>
              <a:spcAft>
                <a:spcPct val="20000"/>
              </a:spcAft>
            </a:pPr>
            <a:r>
              <a:rPr lang="en-US" sz="5400" b="1" dirty="0">
                <a:cs typeface="Times New Roman" charset="0"/>
              </a:rPr>
              <a:t>Step </a:t>
            </a:r>
            <a:r>
              <a:rPr lang="en-US" sz="5400" b="1" dirty="0" smtClean="0">
                <a:cs typeface="Times New Roman" charset="0"/>
              </a:rPr>
              <a:t>4 </a:t>
            </a:r>
            <a:r>
              <a:rPr lang="en-US" sz="5400" b="1" dirty="0">
                <a:cs typeface="Times New Roman" charset="0"/>
              </a:rPr>
              <a:t/>
            </a:r>
            <a:br>
              <a:rPr lang="en-US" sz="5400" b="1" dirty="0">
                <a:cs typeface="Times New Roman" charset="0"/>
              </a:rPr>
            </a:br>
            <a:r>
              <a:rPr lang="en-US" sz="5400" b="1" dirty="0" smtClean="0">
                <a:cs typeface="Times New Roman" charset="0"/>
              </a:rPr>
              <a:t>Role Of </a:t>
            </a:r>
            <a:r>
              <a:rPr lang="en-US" sz="5400" b="1" dirty="0" smtClean="0">
                <a:solidFill>
                  <a:srgbClr val="000099"/>
                </a:solidFill>
                <a:latin typeface="Symbol" pitchFamily="18" charset="2"/>
                <a:cs typeface="Times New Roman" charset="0"/>
              </a:rPr>
              <a:t>b</a:t>
            </a:r>
            <a:r>
              <a:rPr lang="en-US" sz="5400" b="1" dirty="0" smtClean="0">
                <a:cs typeface="Times New Roman" charset="0"/>
              </a:rPr>
              <a:t>- Ketothiolase /Thiolase</a:t>
            </a:r>
            <a:r>
              <a:rPr lang="en-US" sz="5400" dirty="0">
                <a:solidFill>
                  <a:srgbClr val="C00000"/>
                </a:solidFill>
                <a:cs typeface="Times New Roman" charset="0"/>
              </a:rPr>
              <a:t/>
            </a:r>
            <a:br>
              <a:rPr lang="en-US" sz="5400" dirty="0">
                <a:solidFill>
                  <a:srgbClr val="C00000"/>
                </a:solidFill>
                <a:cs typeface="Times New Roman" charset="0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3429000"/>
            <a:ext cx="899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cs typeface="Times New Roman" charset="0"/>
              </a:rPr>
              <a:t>Catalyzes </a:t>
            </a:r>
            <a:r>
              <a:rPr lang="en-US" sz="3600" b="1" dirty="0">
                <a:solidFill>
                  <a:srgbClr val="C00000"/>
                </a:solidFill>
                <a:cs typeface="Times New Roman" charset="0"/>
              </a:rPr>
              <a:t>Thiolytic </a:t>
            </a:r>
            <a:r>
              <a:rPr lang="en-US" sz="3600" b="1" dirty="0" smtClean="0">
                <a:solidFill>
                  <a:srgbClr val="C00000"/>
                </a:solidFill>
                <a:cs typeface="Times New Roman" charset="0"/>
              </a:rPr>
              <a:t>cleavage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C00000"/>
                </a:solidFill>
                <a:cs typeface="Times New Roman" charset="0"/>
              </a:rPr>
              <a:t>of the </a:t>
            </a:r>
            <a:endParaRPr lang="en-US" sz="3600" b="1" dirty="0" smtClean="0">
              <a:solidFill>
                <a:srgbClr val="C00000"/>
              </a:solidFill>
              <a:cs typeface="Times New Roman" charset="0"/>
            </a:endParaRP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cs typeface="Times New Roman" charset="0"/>
              </a:rPr>
              <a:t>two </a:t>
            </a:r>
            <a:r>
              <a:rPr lang="en-US" sz="3600" b="1" dirty="0">
                <a:solidFill>
                  <a:srgbClr val="C00000"/>
                </a:solidFill>
                <a:cs typeface="Times New Roman" charset="0"/>
              </a:rPr>
              <a:t>carbon </a:t>
            </a:r>
            <a:r>
              <a:rPr lang="en-US" sz="3600" b="1" dirty="0" smtClean="0">
                <a:solidFill>
                  <a:srgbClr val="C00000"/>
                </a:solidFill>
                <a:cs typeface="Times New Roman" charset="0"/>
              </a:rPr>
              <a:t>fragment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cs typeface="Times New Roman" charset="0"/>
              </a:rPr>
              <a:t>by </a:t>
            </a:r>
            <a:r>
              <a:rPr lang="en-US" sz="3600" b="1" dirty="0">
                <a:solidFill>
                  <a:srgbClr val="C00000"/>
                </a:solidFill>
                <a:cs typeface="Times New Roman" charset="0"/>
              </a:rPr>
              <a:t>splitting the </a:t>
            </a:r>
            <a:endParaRPr lang="en-US" sz="3600" b="1" dirty="0" smtClean="0">
              <a:solidFill>
                <a:srgbClr val="C00000"/>
              </a:solidFill>
              <a:cs typeface="Times New Roman" charset="0"/>
            </a:endParaRP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cs typeface="Times New Roman" charset="0"/>
              </a:rPr>
              <a:t>bond </a:t>
            </a:r>
            <a:r>
              <a:rPr lang="en-US" sz="3600" b="1" dirty="0">
                <a:solidFill>
                  <a:srgbClr val="C00000"/>
                </a:solidFill>
                <a:cs typeface="Times New Roman" charset="0"/>
              </a:rPr>
              <a:t>between </a:t>
            </a:r>
            <a:r>
              <a:rPr lang="el-GR" sz="3600" b="1" dirty="0">
                <a:solidFill>
                  <a:srgbClr val="C00000"/>
                </a:solidFill>
                <a:cs typeface="Times New Roman" charset="0"/>
              </a:rPr>
              <a:t>α</a:t>
            </a:r>
            <a:r>
              <a:rPr lang="en-US" sz="3600" b="1" dirty="0">
                <a:solidFill>
                  <a:srgbClr val="C00000"/>
                </a:solidFill>
                <a:cs typeface="Times New Roman" charset="0"/>
              </a:rPr>
              <a:t> and </a:t>
            </a:r>
            <a:r>
              <a:rPr lang="el-GR" sz="3600" b="1" dirty="0">
                <a:solidFill>
                  <a:srgbClr val="C00000"/>
                </a:solidFill>
                <a:cs typeface="Times New Roman" charset="0"/>
              </a:rPr>
              <a:t>β</a:t>
            </a:r>
            <a:r>
              <a:rPr lang="en-US" sz="3600" b="1" dirty="0">
                <a:solidFill>
                  <a:srgbClr val="C00000"/>
                </a:solidFill>
                <a:cs typeface="Times New Roman" charset="0"/>
              </a:rPr>
              <a:t> carbons</a:t>
            </a:r>
          </a:p>
        </p:txBody>
      </p:sp>
    </p:spTree>
    <p:extLst>
      <p:ext uri="{BB962C8B-B14F-4D97-AF65-F5344CB8AC3E}">
        <p14:creationId xmlns:p14="http://schemas.microsoft.com/office/powerpoint/2010/main" val="17374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448800" cy="5486400"/>
          </a:xfrm>
          <a:noFill/>
          <a:ln/>
        </p:spPr>
        <p:txBody>
          <a:bodyPr>
            <a:noAutofit/>
          </a:bodyPr>
          <a:lstStyle/>
          <a:p>
            <a:r>
              <a:rPr lang="en-US" sz="4400" dirty="0" smtClean="0"/>
              <a:t>An enzyme </a:t>
            </a:r>
            <a:r>
              <a:rPr lang="en-US" sz="4400" dirty="0" smtClean="0">
                <a:latin typeface="Symbol" pitchFamily="18" charset="2"/>
              </a:rPr>
              <a:t>-</a:t>
            </a:r>
            <a:r>
              <a:rPr lang="en-US" sz="4400" dirty="0" smtClean="0"/>
              <a:t>Keto Thiolase  attacks </a:t>
            </a:r>
            <a:r>
              <a:rPr lang="en-US" sz="4400" dirty="0"/>
              <a:t>the </a:t>
            </a:r>
            <a:r>
              <a:rPr lang="en-US" sz="4400" dirty="0">
                <a:latin typeface="Symbol" pitchFamily="18" charset="2"/>
              </a:rPr>
              <a:t></a:t>
            </a:r>
            <a:r>
              <a:rPr lang="en-US" sz="4400" dirty="0"/>
              <a:t>-carbonyl group </a:t>
            </a:r>
            <a:r>
              <a:rPr lang="en-US" sz="4400" dirty="0" smtClean="0"/>
              <a:t>of </a:t>
            </a:r>
            <a:r>
              <a:rPr lang="el-GR" sz="4400" dirty="0"/>
              <a:t>β</a:t>
            </a:r>
            <a:r>
              <a:rPr lang="en-US" sz="4400" dirty="0"/>
              <a:t>-</a:t>
            </a:r>
            <a:r>
              <a:rPr lang="en-US" sz="4400" dirty="0" err="1"/>
              <a:t>Ketoacyl</a:t>
            </a:r>
            <a:r>
              <a:rPr lang="en-US" sz="4400" dirty="0"/>
              <a:t>-CoA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This results </a:t>
            </a:r>
            <a:r>
              <a:rPr lang="en-US" sz="4400" dirty="0"/>
              <a:t>in the </a:t>
            </a:r>
            <a:r>
              <a:rPr lang="en-US" sz="4400" b="1" dirty="0"/>
              <a:t>cleavage of </a:t>
            </a:r>
            <a:r>
              <a:rPr lang="en-US" sz="4400" b="1" dirty="0" smtClean="0"/>
              <a:t>the</a:t>
            </a:r>
          </a:p>
          <a:p>
            <a:pPr>
              <a:buNone/>
            </a:pPr>
            <a:r>
              <a:rPr lang="en-US" sz="4400" b="1" dirty="0" smtClean="0"/>
              <a:t>  C</a:t>
            </a:r>
            <a:r>
              <a:rPr lang="en-US" sz="4400" b="1" baseline="-25000" dirty="0" smtClean="0"/>
              <a:t>α</a:t>
            </a:r>
            <a:r>
              <a:rPr lang="en-US" sz="4400" b="1" dirty="0" smtClean="0"/>
              <a:t>-C</a:t>
            </a:r>
            <a:r>
              <a:rPr lang="en-US" sz="4400" b="1" baseline="-25000" dirty="0"/>
              <a:t>β</a:t>
            </a:r>
            <a:r>
              <a:rPr lang="en-US" sz="4400" b="1" baseline="-25000" dirty="0" smtClean="0"/>
              <a:t> </a:t>
            </a:r>
            <a:r>
              <a:rPr lang="en-US" sz="4400" b="1" dirty="0"/>
              <a:t>bond. </a:t>
            </a:r>
          </a:p>
          <a:p>
            <a:r>
              <a:rPr lang="en-US" sz="4400" dirty="0" smtClean="0"/>
              <a:t>Releases </a:t>
            </a:r>
            <a:r>
              <a:rPr lang="en-US" sz="4400" b="1" dirty="0" smtClean="0">
                <a:solidFill>
                  <a:srgbClr val="C00000"/>
                </a:solidFill>
              </a:rPr>
              <a:t>Acetyl-CoA</a:t>
            </a:r>
            <a:r>
              <a:rPr lang="en-US" sz="4400" dirty="0" smtClean="0"/>
              <a:t>(2C</a:t>
            </a:r>
            <a:r>
              <a:rPr lang="en-US" sz="4400" dirty="0"/>
              <a:t>) and an </a:t>
            </a:r>
            <a:r>
              <a:rPr lang="en-US" sz="4400" b="1" dirty="0"/>
              <a:t>Acyl-CoA</a:t>
            </a:r>
            <a:r>
              <a:rPr lang="en-US" sz="4400" dirty="0"/>
              <a:t> (-</a:t>
            </a:r>
            <a:r>
              <a:rPr lang="en-US" sz="4400" dirty="0" smtClean="0"/>
              <a:t>2carbons shorter ).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466434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77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0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382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6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2828925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057400" y="2600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1432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24574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3200400" y="2600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320040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31432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3343275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7838" name="Object 14"/>
          <p:cNvGraphicFramePr>
            <a:graphicFrameLocks noChangeAspect="1"/>
          </p:cNvGraphicFramePr>
          <p:nvPr>
            <p:extLst/>
          </p:nvPr>
        </p:nvGraphicFramePr>
        <p:xfrm>
          <a:off x="495300" y="1143000"/>
          <a:ext cx="83439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" name="Picture" r:id="rId3" imgW="2459263" imgH="1830327" progId="Word.Picture.8">
                  <p:embed/>
                </p:oleObj>
              </mc:Choice>
              <mc:Fallback>
                <p:oleObj name="Picture" r:id="rId3" imgW="2459263" imgH="1830327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143000"/>
                        <a:ext cx="8343900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49530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843" name="Rectangle 19"/>
          <p:cNvSpPr>
            <a:spLocks noChangeArrowheads="1"/>
          </p:cNvSpPr>
          <p:nvPr/>
        </p:nvSpPr>
        <p:spPr bwMode="auto">
          <a:xfrm>
            <a:off x="514350" y="2609850"/>
            <a:ext cx="2971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5000"/>
              </a:lnSpc>
              <a:spcAft>
                <a:spcPct val="20000"/>
              </a:spcAft>
            </a:pPr>
            <a:endParaRPr lang="en-US" sz="2800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85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026" descr="D:\Garrett\ch24\GA24_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4350"/>
            <a:ext cx="81534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8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85800" y="304800"/>
          <a:ext cx="7924800" cy="612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5" r:id="rId3" imgW="2458212" imgH="2514600" progId="Word.Picture.8">
                  <p:embed/>
                </p:oleObj>
              </mc:Choice>
              <mc:Fallback>
                <p:oleObj r:id="rId3" imgW="2458212" imgH="25146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4800"/>
                        <a:ext cx="7924800" cy="612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16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Repetitions Of 4 Steps Of </a:t>
            </a:r>
            <a:br>
              <a:rPr lang="en-US" b="1" dirty="0" smtClean="0"/>
            </a:br>
            <a:r>
              <a:rPr lang="en-US" b="1" dirty="0" smtClean="0"/>
              <a:t>Beta Oxidation Proper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The </a:t>
            </a:r>
            <a:r>
              <a:rPr lang="en-US" sz="4400" dirty="0">
                <a:latin typeface="Symbol" pitchFamily="18" charset="2"/>
              </a:rPr>
              <a:t>b</a:t>
            </a:r>
            <a:r>
              <a:rPr lang="en-US" sz="4400" dirty="0"/>
              <a:t>-oxidation </a:t>
            </a:r>
            <a:r>
              <a:rPr lang="en-US" sz="4400" dirty="0" smtClean="0"/>
              <a:t>proper pathway </a:t>
            </a:r>
            <a:r>
              <a:rPr lang="en-US" sz="4400" dirty="0"/>
              <a:t>is </a:t>
            </a:r>
            <a:r>
              <a:rPr lang="en-US" sz="4400" b="1" dirty="0">
                <a:solidFill>
                  <a:srgbClr val="FF0000"/>
                </a:solidFill>
              </a:rPr>
              <a:t>cyclic</a:t>
            </a:r>
            <a:r>
              <a:rPr lang="en-US" sz="4400" dirty="0"/>
              <a:t>. </a:t>
            </a:r>
            <a:endParaRPr lang="en-US" sz="4400" dirty="0" smtClean="0"/>
          </a:p>
          <a:p>
            <a:r>
              <a:rPr lang="en-US" sz="4400" dirty="0"/>
              <a:t>4  Steps of Beta Oxidation proper are repeated </a:t>
            </a:r>
            <a:endParaRPr lang="en-US" sz="4400" dirty="0" smtClean="0"/>
          </a:p>
          <a:p>
            <a:r>
              <a:rPr lang="en-US" sz="4400" b="1" dirty="0" smtClean="0">
                <a:solidFill>
                  <a:srgbClr val="C00000"/>
                </a:solidFill>
              </a:rPr>
              <a:t>Till </a:t>
            </a:r>
            <a:r>
              <a:rPr lang="en-US" sz="4400" b="1" dirty="0">
                <a:solidFill>
                  <a:srgbClr val="C00000"/>
                </a:solidFill>
              </a:rPr>
              <a:t>whole chain of Fatty acid is </a:t>
            </a:r>
            <a:r>
              <a:rPr lang="en-US" sz="4400" b="1" dirty="0" smtClean="0">
                <a:solidFill>
                  <a:srgbClr val="C00000"/>
                </a:solidFill>
              </a:rPr>
              <a:t>oxidized completely.</a:t>
            </a:r>
            <a:endParaRPr lang="en-US" sz="4400" b="1" dirty="0">
              <a:solidFill>
                <a:srgbClr val="C00000"/>
              </a:solidFill>
            </a:endParaRPr>
          </a:p>
          <a:p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5110</Words>
  <Application>Microsoft Office PowerPoint</Application>
  <PresentationFormat>On-screen Show (4:3)</PresentationFormat>
  <Paragraphs>902</Paragraphs>
  <Slides>282</Slides>
  <Notes>26</Notes>
  <HiddenSlides>1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282</vt:i4>
      </vt:variant>
    </vt:vector>
  </HeadingPairs>
  <TitlesOfParts>
    <vt:vector size="302" baseType="lpstr">
      <vt:lpstr>Arial Unicode MS</vt:lpstr>
      <vt:lpstr>Aharoni</vt:lpstr>
      <vt:lpstr>Arial</vt:lpstr>
      <vt:lpstr>Arial Black</vt:lpstr>
      <vt:lpstr>Bodoni MT</vt:lpstr>
      <vt:lpstr>Calibri</vt:lpstr>
      <vt:lpstr>Cambria Math</vt:lpstr>
      <vt:lpstr>Comic Sans MS</vt:lpstr>
      <vt:lpstr>Geneva</vt:lpstr>
      <vt:lpstr>MingLiU</vt:lpstr>
      <vt:lpstr>Symbol</vt:lpstr>
      <vt:lpstr>Times New Roman</vt:lpstr>
      <vt:lpstr>Wingdings</vt:lpstr>
      <vt:lpstr>Wingdings 2</vt:lpstr>
      <vt:lpstr>Office Theme</vt:lpstr>
      <vt:lpstr>Picture</vt:lpstr>
      <vt:lpstr>Image</vt:lpstr>
      <vt:lpstr>Microsoft Word Picture</vt:lpstr>
      <vt:lpstr>Bitmap Image</vt:lpstr>
      <vt:lpstr>CS ChemDraw Drawing</vt:lpstr>
      <vt:lpstr>LIPID METABOLISM</vt:lpstr>
      <vt:lpstr> Stages And Reaction Steps  Of Beta Oxidation Of Fatty Acids</vt:lpstr>
      <vt:lpstr> Three Stages Of Beta Oxidation  For Oxidation Fatty acid Palmitate</vt:lpstr>
      <vt:lpstr>PowerPoint Presentation</vt:lpstr>
      <vt:lpstr>PowerPoint Presentation</vt:lpstr>
      <vt:lpstr>PowerPoint Presentation</vt:lpstr>
      <vt:lpstr>Stage I Activation Of Fatty acid In Cytosol  Is a Preparative Phase</vt:lpstr>
      <vt:lpstr>Site Of Fatty acid Activation</vt:lpstr>
      <vt:lpstr>Requirements of FA Activation</vt:lpstr>
      <vt:lpstr>CoezymeA (CoA-SH)  Activates  Fatty Acids  for Beta Oxidation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Steps Of Fatty Acid Activation</vt:lpstr>
      <vt:lpstr>Activation Of a Fatty Acid  Is ATP Dependent Converts ATP to AMP Hence  Requirement is equivalent to 2 ATPs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Fatty acid Activation  </vt:lpstr>
      <vt:lpstr>PowerPoint Presentation</vt:lpstr>
      <vt:lpstr>PowerPoint Presentation</vt:lpstr>
      <vt:lpstr>PowerPoint Presentation</vt:lpstr>
      <vt:lpstr>Activated Fatty Acid (Acyl-CoA)   is a High Energy Compound   Which Facilitates  Second Stage  Of  Beta Oxidation Of Fatty Acid</vt:lpstr>
      <vt:lpstr>Stage II Translocation Of Acyl-CoA  From Cytosol  Into Mitochondrial Matrix With The Help Of Carnitine</vt:lpstr>
      <vt:lpstr>PowerPoint Presentation</vt:lpstr>
      <vt:lpstr>PowerPoint Presentation</vt:lpstr>
      <vt:lpstr>PowerPoint Presentation</vt:lpstr>
      <vt:lpstr>PowerPoint Presentation</vt:lpstr>
      <vt:lpstr>What Is Carnitine?</vt:lpstr>
      <vt:lpstr>PowerPoint Presentation</vt:lpstr>
      <vt:lpstr>     </vt:lpstr>
      <vt:lpstr>Significance Of Acyl-CoA Formation</vt:lpstr>
      <vt:lpstr>Mechanism Of Carnitine  In Transport Of  Fatty Acyl CoA  From Cytosol To Mitochondrial Matrix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Points To Remember</vt:lpstr>
      <vt:lpstr>PowerPoint Presentation</vt:lpstr>
      <vt:lpstr>Translocation of Palmitoyl-CoA Across  Mitochondrial Membrane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Site/Occurrence Of  β – Oxidation Proper  </vt:lpstr>
      <vt:lpstr>Mechanism Of Reactions  Of  Beta Oxidation Proper  of  Palmitoyl-CoA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1  Role Of  Acyl-CoA Dehydrogenase</vt:lpstr>
      <vt:lpstr>Acyl CoA Dehydrogenase is a FAD linked Enzyme (Flavoprotein)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Inhibitor Of  Acyl CoA Dehydrogenase</vt:lpstr>
      <vt:lpstr>Step 2  Role Of  Enoyl CoA Hydratase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Step 3  Role Of Hydroxyacyl-CoA Dehydrogenase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4  Role Of b- Ketothiolase /Thiolase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Repetitions Of 4 Steps Of  Beta Oxidation Proper</vt:lpstr>
      <vt:lpstr>PowerPoint Presentation</vt:lpstr>
      <vt:lpstr>PowerPoint Presentation</vt:lpstr>
      <vt:lpstr>PowerPoint Presentation</vt:lpstr>
      <vt:lpstr>Products Of Each Turn  Of  Beta Oxidation Proper</vt:lpstr>
      <vt:lpstr>PowerPoint Presentation</vt:lpstr>
      <vt:lpstr>  Steps Of  -Oxidation  Proper  of Fatty Acids Continues With A Repeated Sequence  of 4 Reactions   Till A Long Fatty Acyl Chain Is Completely Oxidized </vt:lpstr>
      <vt:lpstr>PowerPoint Presentation</vt:lpstr>
      <vt:lpstr>Beta Oxidation</vt:lpstr>
      <vt:lpstr>Fates of the products  of  β-oxidation of Fatty Acid</vt:lpstr>
      <vt:lpstr>PowerPoint Presentation</vt:lpstr>
      <vt:lpstr>Complete Oxidation Of Fatty Acids</vt:lpstr>
      <vt:lpstr>PowerPoint Presentation</vt:lpstr>
      <vt:lpstr>PowerPoint Presentation</vt:lpstr>
      <vt:lpstr>1</vt:lpstr>
      <vt:lpstr>PowerPoint Presentation</vt:lpstr>
      <vt:lpstr>Β-Oxidation Overall Flow</vt:lpstr>
      <vt:lpstr>PowerPoint Presentation</vt:lpstr>
      <vt:lpstr>Energetics Of Beta oxidation  Of Palmitate</vt:lpstr>
      <vt:lpstr>PowerPoint Presentation</vt:lpstr>
      <vt:lpstr>During Electron Transport and Oxidative Phosphorylation Each FADH2 yield 1.5 ATP  and NADH 2.5 ATP</vt:lpstr>
      <vt:lpstr>PowerPoint Presentation</vt:lpstr>
      <vt:lpstr>1 Acetyl CoA  Yields 10 ATPs   via  TCA Cycle </vt:lpstr>
      <vt:lpstr>PowerPoint Presentation</vt:lpstr>
      <vt:lpstr>1 ATP converted to AMP   during activation of  Palmitic acid to Palmitoyl-CoA is equivalent to 2ATPs utilized</vt:lpstr>
      <vt:lpstr>PowerPoint Presentation</vt:lpstr>
      <vt:lpstr>Thus On Complete Oxidation of  One molecule of Palmitate 106 molecules of  ATP  are generated</vt:lpstr>
      <vt:lpstr>ATP Generation from Palmitate Oxidation</vt:lpstr>
      <vt:lpstr>PowerPoint Presentation</vt:lpstr>
      <vt:lpstr>Total End Products  Of  Beta Oxidation  Of   1 molecule of a Palmitic Acid </vt:lpstr>
      <vt:lpstr>Palmitic acid With 7 Turns of  Beta Oxidation Proper  Generates 8 Molecules Of Acetyl-CoA 7 FADH2+7 NADH+H+ </vt:lpstr>
      <vt:lpstr>PowerPoint Presentation</vt:lpstr>
      <vt:lpstr>PowerPoint Presentation</vt:lpstr>
      <vt:lpstr>Stoichiometry for  Palmitic Acid Oxidation </vt:lpstr>
      <vt:lpstr>PowerPoint Presentation</vt:lpstr>
      <vt:lpstr>                β-Oxidation Proper of Acyl-CoA</vt:lpstr>
      <vt:lpstr>PowerPoint Presentation</vt:lpstr>
      <vt:lpstr>Regulation Of Beta Oxidation  Of Fatty Acids</vt:lpstr>
      <vt:lpstr>PowerPoint Presentation</vt:lpstr>
      <vt:lpstr>Insulin  secretion is  In Well Fed Condition</vt:lpstr>
      <vt:lpstr>Glucagon In Emergency Condition</vt:lpstr>
      <vt:lpstr>PowerPoint Presentation</vt:lpstr>
      <vt:lpstr>Regulation Of  Beta Oxidation Of Fatty Acid At Two Levels</vt:lpstr>
      <vt:lpstr>Transport of Fatty Acyl CoA  from Cytosol  into  Via Carnitine Shuttle        Mitochondrial Matrix   Is a Rate-limiting step</vt:lpstr>
      <vt:lpstr>Malonyl-CoA  Regulates Beta Oxidation At Carnitine Transport  Level  Malonyl-CoA an intermediate of Lipogenesis Is an Inhibitor of Carnitine Acyl Transferase I</vt:lpstr>
      <vt:lpstr>PowerPoint Presentation</vt:lpstr>
      <vt:lpstr>Acyl-CoA Dehydrogenase is Regulatory or Key Enzyme  of  Beta Oxidation Of Fatty Acids</vt:lpstr>
      <vt:lpstr>Significance Of Beta oxidation  of a Fatty acid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-Oxidation</vt:lpstr>
      <vt:lpstr>Disorders OF Beta Oxidation  Of Fatty Acids</vt:lpstr>
      <vt:lpstr>Deficiencies of Carnitine  OR  Carnitine Transferase  OR Translocase Activity  Are  Related to Disease State</vt:lpstr>
      <vt:lpstr>Biochemical Consequences of Carnitine Shuttle Defect</vt:lpstr>
      <vt:lpstr>Carnitine Shuttle Defects</vt:lpstr>
      <vt:lpstr>PowerPoint Presentation</vt:lpstr>
      <vt:lpstr>Management Of Individuals with Carnitine Shuttle Defects</vt:lpstr>
      <vt:lpstr>Sudden Infant Death Syndrome (SIDS)</vt:lpstr>
      <vt:lpstr>SIDS</vt:lpstr>
      <vt:lpstr>PowerPoint Presentation</vt:lpstr>
      <vt:lpstr>PowerPoint Presentation</vt:lpstr>
      <vt:lpstr>PowerPoint Presentation</vt:lpstr>
      <vt:lpstr>Jamaican Vomiting Sickness</vt:lpstr>
      <vt:lpstr>PowerPoint Presentation</vt:lpstr>
      <vt:lpstr>Ackee Fruit</vt:lpstr>
      <vt:lpstr>PowerPoint Presentation</vt:lpstr>
      <vt:lpstr>PowerPoint Presentation</vt:lpstr>
      <vt:lpstr>Beta Oxidation  Of  Odd Chain Saturated Fatty Acids</vt:lpstr>
      <vt:lpstr>PowerPoint Presentation</vt:lpstr>
      <vt:lpstr>PowerPoint Presentation</vt:lpstr>
      <vt:lpstr>End Products Of  Odd Chain Fatty Acid Oxidation</vt:lpstr>
      <vt:lpstr>PowerPoint Presentation</vt:lpstr>
      <vt:lpstr>Fate Of Acetyl-CoA</vt:lpstr>
      <vt:lpstr>Fate Of Propionyl-CoA  OR  Metabolism Of Propionyl CoA </vt:lpstr>
      <vt:lpstr>Propionyl CoA (3C) An End Product Of Odd Chain Fatty Acid   Is Converted into  Succinyl CoA (4C) A TCA intermediate   </vt:lpstr>
      <vt:lpstr>Metabolism Of Propionyl-CoA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Step1</vt:lpstr>
      <vt:lpstr>PowerPoint Presentation</vt:lpstr>
      <vt:lpstr>Step2</vt:lpstr>
      <vt:lpstr>PowerPoint Presentation</vt:lpstr>
      <vt:lpstr>Step 3</vt:lpstr>
      <vt:lpstr>PowerPoint Presentation</vt:lpstr>
      <vt:lpstr>Fates Of Succinyl CoA </vt:lpstr>
      <vt:lpstr>PowerPoint Presentation</vt:lpstr>
      <vt:lpstr>  Oxidation of Odd-chain Fatty Acids Conversion of Propionyl-CoA to Succinyl-CoA</vt:lpstr>
      <vt:lpstr>Defects In Propionyl CoA Metabolism</vt:lpstr>
      <vt:lpstr>PowerPoint Presentation</vt:lpstr>
      <vt:lpstr>PowerPoint Presentation</vt:lpstr>
      <vt:lpstr>Alpha Oxidation Of Fatty Acid OR Oxidation Of  Branched-Chain Fatty Acid OR  Phytanic Acid Oxidation 3,7,11,15-tetramethyl Hexadecanoic acid</vt:lpstr>
      <vt:lpstr>PowerPoint Presentation</vt:lpstr>
      <vt:lpstr>Why Phytanic Acid  Does Not Initiate With  Beta Oxidation Process?</vt:lpstr>
      <vt:lpstr>PowerPoint Presentation</vt:lpstr>
      <vt:lpstr>PowerPoint Presentation</vt:lpstr>
      <vt:lpstr>PowerPoint Presentation</vt:lpstr>
      <vt:lpstr>PowerPoint Presentation</vt:lpstr>
      <vt:lpstr>Occurrence Of Alpha Oxidation Of Phytanic Acid</vt:lpstr>
      <vt:lpstr>Predominantly Alpha Oxidation  Of Phytanic Acid  Takes Place in   Endoplasmic Reticulum  of Brain Cells  Also In Peroxisomes</vt:lpstr>
      <vt:lpstr>Mechanism Of Alpha Oxidation Of Phytanic Acid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Products of Phytanic Acid Oxidation</vt:lpstr>
      <vt:lpstr>Disorders Associated  With  Defective α Oxidation  Of Phytanic Acid</vt:lpstr>
      <vt:lpstr>Refsums Disease </vt:lpstr>
      <vt:lpstr>PowerPoint Presentation</vt:lpstr>
      <vt:lpstr>The Enzyme Defects</vt:lpstr>
      <vt:lpstr>PowerPoint Presentation</vt:lpstr>
      <vt:lpstr>PowerPoint Presentation</vt:lpstr>
      <vt:lpstr>PowerPoint Presentation</vt:lpstr>
      <vt:lpstr>Omega Oxidation Of Fatty Acids</vt:lpstr>
      <vt:lpstr>PowerPoint Presentation</vt:lpstr>
      <vt:lpstr>When Does Omega Oxidation  Of Fatty Acid Occurs?</vt:lpstr>
      <vt:lpstr>PowerPoint Presentation</vt:lpstr>
      <vt:lpstr>PowerPoint Presentation</vt:lpstr>
      <vt:lpstr>PowerPoint Presentation</vt:lpstr>
      <vt:lpstr>ω-Oxidation of Fatty acids  Occur in  Endoplasmic Reticulum  of Liver Cells</vt:lpstr>
      <vt:lpstr>Mechanism Of ω Oxidation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Significance Of Omega Oxidation</vt:lpstr>
      <vt:lpstr>Peroxisomal Oxidation Of  Fatty Acids</vt:lpstr>
      <vt:lpstr>PowerPoint Presentation</vt:lpstr>
      <vt:lpstr>When ? Why? How?  Does  Peroxisomal Oxidation  OF Fatty Acid Occurs?</vt:lpstr>
      <vt:lpstr>PowerPoint Presentation</vt:lpstr>
      <vt:lpstr>PowerPoint Presentation</vt:lpstr>
      <vt:lpstr>PowerPoint Presentation</vt:lpstr>
      <vt:lpstr>PowerPoint Presentation</vt:lpstr>
      <vt:lpstr>Peroxisomal -Oxidation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Zellwegers Syndrome OR Cerebrohepatorenal Syndrome</vt:lpstr>
      <vt:lpstr>Peroxisomal Disorder</vt:lpstr>
      <vt:lpstr>Biochemical Causes</vt:lpstr>
      <vt:lpstr>PowerPoint Presentation</vt:lpstr>
      <vt:lpstr>PowerPoint Presentation</vt:lpstr>
      <vt:lpstr>Biochemical Alterations</vt:lpstr>
      <vt:lpstr>PowerPoint Presentation</vt:lpstr>
      <vt:lpstr>PowerPoint Presentation</vt:lpstr>
      <vt:lpstr>Signs and Symptoms</vt:lpstr>
      <vt:lpstr>Diagnosis</vt:lpstr>
      <vt:lpstr>PowerPoint Presentation</vt:lpstr>
      <vt:lpstr>Oxidation Of Unsaturated  Fatty Acids</vt:lpstr>
      <vt:lpstr>PowerPoint Presentation</vt:lpstr>
      <vt:lpstr>PowerPoint Presentation</vt:lpstr>
      <vt:lpstr>Mechanism Of Oxidation Of Unsaturated Fatty Acids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Oxidation Of  Monounsaturated Fatty Acids</vt:lpstr>
      <vt:lpstr>PowerPoint Presentation</vt:lpstr>
      <vt:lpstr>Oxidation Of  Polyunsaturated Fatty Acids</vt:lpstr>
      <vt:lpstr>PowerPoint Presentation</vt:lpstr>
      <vt:lpstr>PowerPoint Presentation</vt:lpstr>
      <vt:lpstr>PowerPoint Presentation</vt:lpstr>
      <vt:lpstr>Oxidation of Unsaturated Fatty Acids (Remember they are cis!)</vt:lpstr>
      <vt:lpstr>PowerPoint Presentation</vt:lpstr>
      <vt:lpstr>b-oxidation of fatty acids with even numbered double bonds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Stages And Reaction Steps  Of Beta Oxidation Of Fatty Acids</dc:title>
  <dc:creator>AIIMS</dc:creator>
  <cp:lastModifiedBy>AIIMS</cp:lastModifiedBy>
  <cp:revision>95</cp:revision>
  <dcterms:created xsi:type="dcterms:W3CDTF">2006-08-16T00:00:00Z</dcterms:created>
  <dcterms:modified xsi:type="dcterms:W3CDTF">2019-01-24T08:17:56Z</dcterms:modified>
</cp:coreProperties>
</file>