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47"/>
  </p:notesMasterIdLst>
  <p:sldIdLst>
    <p:sldId id="629" r:id="rId2"/>
    <p:sldId id="576" r:id="rId3"/>
    <p:sldId id="272" r:id="rId4"/>
    <p:sldId id="583" r:id="rId5"/>
    <p:sldId id="577" r:id="rId6"/>
    <p:sldId id="439" r:id="rId7"/>
    <p:sldId id="453" r:id="rId8"/>
    <p:sldId id="495" r:id="rId9"/>
    <p:sldId id="520" r:id="rId10"/>
    <p:sldId id="517" r:id="rId11"/>
    <p:sldId id="521" r:id="rId12"/>
    <p:sldId id="584" r:id="rId13"/>
    <p:sldId id="519" r:id="rId14"/>
    <p:sldId id="526" r:id="rId15"/>
    <p:sldId id="586" r:id="rId16"/>
    <p:sldId id="591" r:id="rId17"/>
    <p:sldId id="461" r:id="rId18"/>
    <p:sldId id="595" r:id="rId19"/>
    <p:sldId id="594" r:id="rId20"/>
    <p:sldId id="593" r:id="rId21"/>
    <p:sldId id="601" r:id="rId22"/>
    <p:sldId id="616" r:id="rId23"/>
    <p:sldId id="618" r:id="rId24"/>
    <p:sldId id="621" r:id="rId25"/>
    <p:sldId id="635" r:id="rId26"/>
    <p:sldId id="623" r:id="rId27"/>
    <p:sldId id="627" r:id="rId28"/>
    <p:sldId id="626" r:id="rId29"/>
    <p:sldId id="625" r:id="rId30"/>
    <p:sldId id="614" r:id="rId31"/>
    <p:sldId id="613" r:id="rId32"/>
    <p:sldId id="604" r:id="rId33"/>
    <p:sldId id="544" r:id="rId34"/>
    <p:sldId id="545" r:id="rId35"/>
    <p:sldId id="630" r:id="rId36"/>
    <p:sldId id="546" r:id="rId37"/>
    <p:sldId id="633" r:id="rId38"/>
    <p:sldId id="631" r:id="rId39"/>
    <p:sldId id="558" r:id="rId40"/>
    <p:sldId id="560" r:id="rId41"/>
    <p:sldId id="600" r:id="rId42"/>
    <p:sldId id="599" r:id="rId43"/>
    <p:sldId id="598" r:id="rId44"/>
    <p:sldId id="597" r:id="rId45"/>
    <p:sldId id="496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882" autoAdjust="0"/>
  </p:normalViewPr>
  <p:slideViewPr>
    <p:cSldViewPr>
      <p:cViewPr>
        <p:scale>
          <a:sx n="73" d="100"/>
          <a:sy n="73" d="100"/>
        </p:scale>
        <p:origin x="-106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8CB635-4214-4095-83ED-0636BBD54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71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CB635-4214-4095-83ED-0636BBD54FC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8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A66F-91F2-485E-B3FA-2997D94C0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6112-3248-4E92-8E12-E1FA18FC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1EB2-B2ED-4AE3-9886-020B97B01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EC8E-C1EA-484C-880A-79EB0A8AD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C2EC-F795-4413-AA69-2662605EB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BA2A-8A1B-483E-8B1B-92728BE92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A617-C304-43A1-97A9-FF9CFF758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9CC8-CF80-465A-B7BA-EA096C62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5535-2BDE-489D-B67E-0153863E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5EFB-2ACB-4DFE-AF9D-B2D2C5EAF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47CF-2B85-4159-9AEF-09B5DFEB2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1439-336A-439A-A206-FEADD4A46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B4A462-8CAC-4A9D-A6E5-C871C5784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1" r:id="rId2"/>
    <p:sldLayoutId id="214748395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52" r:id="rId9"/>
    <p:sldLayoutId id="2147483947" r:id="rId10"/>
    <p:sldLayoutId id="2147483948" r:id="rId11"/>
    <p:sldLayoutId id="21474839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76" y="-152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GAIT: NORMAL, ABNORMAL &amp; ASSESSMENT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28" y="5105400"/>
            <a:ext cx="7854696" cy="1752600"/>
          </a:xfrm>
        </p:spPr>
        <p:txBody>
          <a:bodyPr/>
          <a:lstStyle/>
          <a:p>
            <a:r>
              <a:rPr lang="en-IN" dirty="0" smtClean="0"/>
              <a:t>Dr Raj Kumar Yadav</a:t>
            </a:r>
          </a:p>
          <a:p>
            <a:r>
              <a:rPr lang="en-IN" dirty="0" smtClean="0"/>
              <a:t>MBBS, MD (PMR)</a:t>
            </a:r>
          </a:p>
          <a:p>
            <a:r>
              <a:rPr lang="en-IN" dirty="0" smtClean="0"/>
              <a:t>Assistant Professor, PMR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91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Temporal Gait Parameters</a:t>
            </a:r>
            <a:endParaRPr lang="en-GB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Stride length:  Linear distance between corresponding successive points of contact of the same foot </a:t>
            </a:r>
            <a:endParaRPr lang="en-US" dirty="0"/>
          </a:p>
          <a:p>
            <a:pPr eaLnBrk="1" hangingPunct="1">
              <a:buFontTx/>
              <a:buChar char="-"/>
            </a:pPr>
            <a:r>
              <a:rPr lang="en-US" dirty="0" smtClean="0"/>
              <a:t>Highly variable - normalized by dividing it by leg length or total body height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increases as the speed increases.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Step length: opposite foot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- gait symmetry.</a:t>
            </a:r>
          </a:p>
        </p:txBody>
      </p:sp>
      <p:pic>
        <p:nvPicPr>
          <p:cNvPr id="100353" name="Picture 1" descr="C:\Users\dr raj kumar yadav\Desktop\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7615" y="29901"/>
            <a:ext cx="184638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Cadence</a:t>
            </a:r>
            <a:r>
              <a:rPr lang="en-US" dirty="0"/>
              <a:t>: No. of steps/minute</a:t>
            </a:r>
          </a:p>
          <a:p>
            <a:r>
              <a:rPr lang="en-US" dirty="0" smtClean="0"/>
              <a:t>Velocity (meters/minute): Distance covered in given time in the given direction.</a:t>
            </a:r>
          </a:p>
          <a:p>
            <a:r>
              <a:rPr lang="en-US" dirty="0" smtClean="0"/>
              <a:t>Step width (width of walking base): </a:t>
            </a:r>
          </a:p>
          <a:p>
            <a:pPr>
              <a:buFontTx/>
              <a:buChar char="-"/>
            </a:pPr>
            <a:r>
              <a:rPr lang="en-US" dirty="0" smtClean="0"/>
              <a:t>Distance between the midpoints of the heel of two feet</a:t>
            </a:r>
          </a:p>
          <a:p>
            <a:pPr>
              <a:buFontTx/>
              <a:buChar char="-"/>
            </a:pPr>
            <a:r>
              <a:rPr lang="en-US" dirty="0" smtClean="0"/>
              <a:t>increases - increased demand for side to side stability.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99330" name="Picture 2" descr="C:\Users\dr raj kumar yadav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2743200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Degree of toe-out: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Represents </a:t>
            </a:r>
            <a:r>
              <a:rPr lang="en-US" dirty="0"/>
              <a:t>the angle of foot </a:t>
            </a:r>
            <a:r>
              <a:rPr lang="en-US" dirty="0" smtClean="0"/>
              <a:t>placement</a:t>
            </a:r>
          </a:p>
          <a:p>
            <a:pPr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ngle </a:t>
            </a:r>
            <a:r>
              <a:rPr lang="en-US" dirty="0"/>
              <a:t>between the line of progression and the line intersecting the </a:t>
            </a:r>
            <a:r>
              <a:rPr lang="en-US" dirty="0" err="1"/>
              <a:t>centre</a:t>
            </a:r>
            <a:r>
              <a:rPr lang="en-US" dirty="0"/>
              <a:t> of heel and the second </a:t>
            </a:r>
            <a:r>
              <a:rPr lang="en-US" dirty="0" smtClean="0"/>
              <a:t>toe</a:t>
            </a:r>
          </a:p>
          <a:p>
            <a:pPr>
              <a:buFontTx/>
              <a:buChar char="-"/>
            </a:pPr>
            <a:r>
              <a:rPr lang="en-US" dirty="0" smtClean="0"/>
              <a:t>decreases </a:t>
            </a:r>
            <a:r>
              <a:rPr lang="en-US" dirty="0"/>
              <a:t>as the speed increases</a:t>
            </a:r>
            <a:endParaRPr lang="en-IN" dirty="0"/>
          </a:p>
        </p:txBody>
      </p:sp>
      <p:pic>
        <p:nvPicPr>
          <p:cNvPr id="4" name="Picture 2" descr="C:\Users\dr raj kumar yadav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731" y="4419600"/>
            <a:ext cx="2743200" cy="176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6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99" name="Group 95"/>
          <p:cNvGraphicFramePr>
            <a:graphicFrameLocks noGrp="1"/>
          </p:cNvGraphicFramePr>
          <p:nvPr/>
        </p:nvGraphicFramePr>
        <p:xfrm>
          <a:off x="457200" y="1092200"/>
          <a:ext cx="7924800" cy="5445126"/>
        </p:xfrm>
        <a:graphic>
          <a:graphicData uri="http://schemas.openxmlformats.org/drawingml/2006/table">
            <a:tbl>
              <a:tblPr/>
              <a:tblGrid>
                <a:gridCol w="4529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5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Temporal gait parameter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Velocity (m/s)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 – 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Cadence (steps/min)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90 - 135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Stride length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Step length (cm)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Walking base (cm)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6 - 10</a:t>
                      </a:r>
                      <a:endParaRPr kumimoji="0" lang="en-US" sz="26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Degree of toe-out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Stance 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Swing 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Double limb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77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Determinants of Gait </a:t>
            </a:r>
            <a:r>
              <a:rPr lang="en-US" sz="3000" dirty="0" smtClean="0"/>
              <a:t>(Saunders 1953)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Optimizations to minimize excursion of centre of gravity (COG), hence reduction of energy consumption</a:t>
            </a:r>
            <a:endParaRPr lang="en-GB" dirty="0" smtClean="0"/>
          </a:p>
          <a:p>
            <a:pPr marL="571500" indent="-571500" eaLnBrk="1" hangingPunct="1">
              <a:lnSpc>
                <a:spcPct val="80000"/>
              </a:lnSpc>
              <a:buSzTx/>
              <a:buNone/>
            </a:pPr>
            <a:endParaRPr lang="en-US" dirty="0" smtClean="0"/>
          </a:p>
          <a:p>
            <a:pPr marL="571500" indent="-5715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en-US" dirty="0" smtClean="0"/>
              <a:t>Pelvic rotation </a:t>
            </a:r>
          </a:p>
          <a:p>
            <a:pPr marL="571500" indent="-5715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en-US" dirty="0" smtClean="0"/>
              <a:t>Pelvic tilt</a:t>
            </a:r>
          </a:p>
          <a:p>
            <a:pPr marL="571500" indent="-5715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en-US" dirty="0" smtClean="0"/>
              <a:t>Knee flexion in stance</a:t>
            </a:r>
          </a:p>
          <a:p>
            <a:pPr marL="571500" indent="-5715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en-US" dirty="0" smtClean="0"/>
              <a:t>Ankle PF</a:t>
            </a:r>
          </a:p>
          <a:p>
            <a:pPr marL="571500" indent="-5715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en-US" dirty="0" smtClean="0"/>
              <a:t>Foot supination</a:t>
            </a:r>
          </a:p>
          <a:p>
            <a:pPr marL="571500" indent="-5715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r>
              <a:rPr lang="en-US" dirty="0" smtClean="0"/>
              <a:t>Lateral displacement of the pelvis</a:t>
            </a:r>
          </a:p>
          <a:p>
            <a:pPr marL="571500" indent="-571500" eaLnBrk="1" hangingPunct="1">
              <a:lnSpc>
                <a:spcPct val="80000"/>
              </a:lnSpc>
              <a:buSzTx/>
              <a:buFont typeface="Wingdings" pitchFamily="2" charset="2"/>
              <a:buAutoNum type="arabicPeriod"/>
            </a:pPr>
            <a:endParaRPr lang="en-US" dirty="0" smtClean="0"/>
          </a:p>
          <a:p>
            <a:pPr marL="571500" indent="-571500"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dirty="0" smtClean="0"/>
              <a:t>Determinants 1 - 5 reduce displacement on the vertical plane (50%)</a:t>
            </a:r>
          </a:p>
          <a:p>
            <a:pPr marL="571500" indent="-571500" eaLnBrk="1" hangingPunct="1">
              <a:lnSpc>
                <a:spcPct val="80000"/>
              </a:lnSpc>
              <a:buSzTx/>
              <a:buFontTx/>
              <a:buChar char="•"/>
            </a:pPr>
            <a:r>
              <a:rPr lang="en-US" dirty="0" smtClean="0"/>
              <a:t>determinant 6 - horizontal plane (40%).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 smtClean="0"/>
              <a:t>GROUND REACTION FORCE (GRF)- When a person takes a step, forces are applied to the ground by the foot and by the ground to the foot (GRF)</a:t>
            </a:r>
          </a:p>
          <a:p>
            <a:pPr>
              <a:buFontTx/>
              <a:buChar char="-"/>
            </a:pPr>
            <a:r>
              <a:rPr lang="en-US" dirty="0" smtClean="0"/>
              <a:t>equal but opposite 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GRFVector</a:t>
            </a:r>
            <a:r>
              <a:rPr lang="en-US" dirty="0" smtClean="0"/>
              <a:t> = sum of the force components in each direction (vertical, </a:t>
            </a:r>
            <a:r>
              <a:rPr lang="en-US" dirty="0" err="1" smtClean="0"/>
              <a:t>anteroposterior</a:t>
            </a:r>
            <a:r>
              <a:rPr lang="en-US" dirty="0" smtClean="0"/>
              <a:t> and </a:t>
            </a:r>
            <a:r>
              <a:rPr lang="en-US" dirty="0" err="1" smtClean="0"/>
              <a:t>mediolateral</a:t>
            </a:r>
            <a:r>
              <a:rPr lang="en-US" dirty="0" smtClean="0"/>
              <a:t> axes)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typical pattern from initial contact to toe-off.</a:t>
            </a:r>
          </a:p>
          <a:p>
            <a:r>
              <a:rPr lang="en-US" dirty="0" smtClean="0"/>
              <a:t> MOMENTS (Torque/ turning force)- </a:t>
            </a:r>
          </a:p>
          <a:p>
            <a:pPr>
              <a:buNone/>
            </a:pPr>
            <a:r>
              <a:rPr lang="en-US" dirty="0" smtClean="0"/>
              <a:t>	External forces - GRF, gravity and inertia - external moments about the joints. </a:t>
            </a:r>
          </a:p>
          <a:p>
            <a:pPr>
              <a:buNone/>
            </a:pPr>
            <a:r>
              <a:rPr lang="en-US" dirty="0" smtClean="0"/>
              <a:t>	Internal moments - moments generated by the muscles, joint capsules, and ligaments - </a:t>
            </a:r>
            <a:r>
              <a:rPr lang="en-US" dirty="0" err="1" smtClean="0"/>
              <a:t>countract</a:t>
            </a:r>
            <a:r>
              <a:rPr lang="en-US" dirty="0" smtClean="0"/>
              <a:t> the external forces</a:t>
            </a:r>
            <a:endParaRPr lang="en-IN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52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smtClean="0"/>
              <a:t>Muscle activity</a:t>
            </a:r>
          </a:p>
        </p:txBody>
      </p:sp>
      <p:pic>
        <p:nvPicPr>
          <p:cNvPr id="31747" name="Picture 4" descr="ch6t6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9144000" cy="5318125"/>
          </a:xfrm>
          <a:noFill/>
        </p:spPr>
      </p:pic>
      <p:pic>
        <p:nvPicPr>
          <p:cNvPr id="4" name="Picture 4" descr="9249f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638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9249f14"/>
          <p:cNvPicPr>
            <a:picLocks noChangeAspect="1" noChangeArrowheads="1"/>
          </p:cNvPicPr>
          <p:nvPr/>
        </p:nvPicPr>
        <p:blipFill>
          <a:blip r:embed="rId5" cstate="print"/>
          <a:srcRect t="27499"/>
          <a:stretch>
            <a:fillRect/>
          </a:stretch>
        </p:blipFill>
        <p:spPr bwMode="auto">
          <a:xfrm>
            <a:off x="2057400" y="55626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9249f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9249f16"/>
          <p:cNvPicPr>
            <a:picLocks noChangeAspect="1" noChangeArrowheads="1"/>
          </p:cNvPicPr>
          <p:nvPr/>
        </p:nvPicPr>
        <p:blipFill>
          <a:blip r:embed="rId7" cstate="print"/>
          <a:srcRect l="6682" t="23477" r="8678"/>
          <a:stretch>
            <a:fillRect/>
          </a:stretch>
        </p:blipFill>
        <p:spPr bwMode="auto">
          <a:xfrm>
            <a:off x="4114800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9249f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1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9249f18"/>
          <p:cNvPicPr>
            <a:picLocks noChangeAspect="1" noChangeArrowheads="1"/>
          </p:cNvPicPr>
          <p:nvPr/>
        </p:nvPicPr>
        <p:blipFill>
          <a:blip r:embed="rId9" cstate="print"/>
          <a:srcRect t="2596"/>
          <a:stretch>
            <a:fillRect/>
          </a:stretch>
        </p:blipFill>
        <p:spPr bwMode="auto">
          <a:xfrm>
            <a:off x="6019801" y="56388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9249f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9249f20"/>
          <p:cNvPicPr>
            <a:picLocks noChangeAspect="1" noChangeArrowheads="1"/>
          </p:cNvPicPr>
          <p:nvPr/>
        </p:nvPicPr>
        <p:blipFill>
          <a:blip r:embed="rId11" cstate="print"/>
          <a:srcRect l="7387" t="1596" r="5292"/>
          <a:stretch>
            <a:fillRect/>
          </a:stretch>
        </p:blipFill>
        <p:spPr bwMode="auto">
          <a:xfrm>
            <a:off x="8001000" y="56388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9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Kinetics and Kinematics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Kinetics : Study of forces, moments, masses and accelerations, but without any detailed knowledge of the position or orientation of objects involved.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Kinematics : Describes motion, but without reference  to forces involved.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Trunk and Shoulder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Trunk along with shoulder girdle twists in opposite direction of pelvic twist</a:t>
            </a:r>
          </a:p>
          <a:p>
            <a:pPr eaLnBrk="1" hangingPunct="1"/>
            <a:r>
              <a:rPr lang="en-US" dirty="0" smtClean="0"/>
              <a:t>Total excursion of trunk is 7</a:t>
            </a:r>
            <a:r>
              <a:rPr lang="en-US" dirty="0" smtClean="0">
                <a:cs typeface="Arial" charset="0"/>
              </a:rPr>
              <a:t>° and pelvic girdle 12°.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Total ROM of shoulder is 30</a:t>
            </a:r>
            <a:r>
              <a:rPr lang="en-US" dirty="0" smtClean="0">
                <a:latin typeface="Calibri"/>
                <a:cs typeface="Arial" charset="0"/>
              </a:rPr>
              <a:t>° </a:t>
            </a:r>
            <a:r>
              <a:rPr lang="en-US" dirty="0" smtClean="0">
                <a:cs typeface="Arial" charset="0"/>
              </a:rPr>
              <a:t>(24</a:t>
            </a:r>
            <a:r>
              <a:rPr lang="en-US" dirty="0" smtClean="0">
                <a:latin typeface="Calibri"/>
                <a:cs typeface="Arial" charset="0"/>
              </a:rPr>
              <a:t>°</a:t>
            </a:r>
            <a:r>
              <a:rPr lang="en-US" dirty="0" smtClean="0">
                <a:cs typeface="Arial" charset="0"/>
              </a:rPr>
              <a:t> of extension and 6</a:t>
            </a:r>
            <a:r>
              <a:rPr lang="en-US" dirty="0" smtClean="0">
                <a:latin typeface="Calibri"/>
                <a:cs typeface="Arial" charset="0"/>
              </a:rPr>
              <a:t>°</a:t>
            </a:r>
            <a:r>
              <a:rPr lang="en-US" dirty="0" smtClean="0">
                <a:cs typeface="Arial" charset="0"/>
              </a:rPr>
              <a:t> of flexion)</a:t>
            </a:r>
          </a:p>
          <a:p>
            <a:pPr eaLnBrk="1" hangingPunct="1"/>
            <a:r>
              <a:rPr lang="en-US" dirty="0" smtClean="0"/>
              <a:t>Center of gravity (COG) is located 5 cm anterior to second sacral vertebra</a:t>
            </a:r>
          </a:p>
          <a:p>
            <a:pPr eaLnBrk="1" hangingPunct="1"/>
            <a:r>
              <a:rPr lang="en-US" dirty="0" smtClean="0"/>
              <a:t>It is displaced 5 cm horizontally and 5 cm vertically during a gait cycle.</a:t>
            </a:r>
          </a:p>
        </p:txBody>
      </p:sp>
    </p:spTree>
    <p:extLst>
      <p:ext uri="{BB962C8B-B14F-4D97-AF65-F5344CB8AC3E}">
        <p14:creationId xmlns:p14="http://schemas.microsoft.com/office/powerpoint/2010/main" val="17307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Gait in children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Children have no heel strike, initial contact being made by flatfoot (2 yr)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Very little stance phase knee flexion (2 yr)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Whole leg is externally rotated during swing phase (2 yr)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Walking base is wider (4 yr)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Absence of reciprocal arm swing (4 yr)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Stride length and velocity are lower and cadence higher (15 yr)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6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Normal Walking</a:t>
            </a:r>
          </a:p>
          <a:p>
            <a:r>
              <a:rPr lang="en-US" dirty="0" smtClean="0"/>
              <a:t>2- Gait cycle – phases, temporal parameters</a:t>
            </a:r>
          </a:p>
          <a:p>
            <a:r>
              <a:rPr lang="en-US" dirty="0"/>
              <a:t>3</a:t>
            </a:r>
            <a:r>
              <a:rPr lang="en-US" dirty="0" smtClean="0"/>
              <a:t>- Determinants of gait</a:t>
            </a:r>
          </a:p>
          <a:p>
            <a:r>
              <a:rPr lang="en-US" dirty="0"/>
              <a:t>4</a:t>
            </a:r>
            <a:r>
              <a:rPr lang="en-US" dirty="0" smtClean="0"/>
              <a:t>- Kinematic &amp; kinetic analysis</a:t>
            </a:r>
          </a:p>
          <a:p>
            <a:r>
              <a:rPr lang="en-US" dirty="0"/>
              <a:t>5</a:t>
            </a:r>
            <a:r>
              <a:rPr lang="en-US" dirty="0" smtClean="0"/>
              <a:t>- Gait in young, elderly &amp; women</a:t>
            </a:r>
          </a:p>
          <a:p>
            <a:r>
              <a:rPr lang="en-US" dirty="0" smtClean="0"/>
              <a:t>6</a:t>
            </a:r>
            <a:r>
              <a:rPr lang="en-US" dirty="0"/>
              <a:t>- </a:t>
            </a:r>
            <a:r>
              <a:rPr lang="en-US" dirty="0" smtClean="0"/>
              <a:t>Some abnormal gaits</a:t>
            </a:r>
          </a:p>
          <a:p>
            <a:r>
              <a:rPr lang="en-US" dirty="0" smtClean="0"/>
              <a:t>7- Assessment – visual, video recording</a:t>
            </a:r>
          </a:p>
          <a:p>
            <a:r>
              <a:rPr lang="en-US" dirty="0" smtClean="0"/>
              <a:t>8- Clinical Gait laboratory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GAIT IN ELDERLY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1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Decreased stride length and cadence</a:t>
            </a:r>
          </a:p>
          <a:p>
            <a:pPr eaLnBrk="1" hangingPunct="1"/>
            <a:r>
              <a:rPr lang="en-US" dirty="0" smtClean="0"/>
              <a:t>Increase in walking base</a:t>
            </a:r>
          </a:p>
          <a:p>
            <a:pPr eaLnBrk="1" hangingPunct="1"/>
            <a:r>
              <a:rPr lang="en-US" dirty="0" smtClean="0"/>
              <a:t>Reduction in total range of flexion and extension</a:t>
            </a:r>
            <a:r>
              <a:rPr lang="en-US" dirty="0"/>
              <a:t> </a:t>
            </a:r>
            <a:r>
              <a:rPr lang="en-US" dirty="0" smtClean="0"/>
              <a:t>of joints</a:t>
            </a:r>
          </a:p>
          <a:p>
            <a:pPr eaLnBrk="1" hangingPunct="1">
              <a:buNone/>
            </a:pPr>
            <a:endParaRPr lang="en-US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buNone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GAIT IN WOMEN</a:t>
            </a:r>
          </a:p>
          <a:p>
            <a:r>
              <a:rPr lang="en-US" sz="2800" dirty="0" smtClean="0"/>
              <a:t>Gait speed is slower</a:t>
            </a:r>
          </a:p>
          <a:p>
            <a:r>
              <a:rPr lang="en-US" sz="2800" dirty="0" smtClean="0"/>
              <a:t>Step length is smaller</a:t>
            </a:r>
          </a:p>
          <a:p>
            <a:r>
              <a:rPr lang="en-US" sz="2800" dirty="0" smtClean="0"/>
              <a:t>Increased cadence</a:t>
            </a:r>
          </a:p>
          <a:p>
            <a:pPr eaLnBrk="1" hangingPunct="1">
              <a:buNone/>
            </a:pP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77" y="609600"/>
            <a:ext cx="8229600" cy="1143000"/>
          </a:xfrm>
        </p:spPr>
        <p:txBody>
          <a:bodyPr/>
          <a:lstStyle/>
          <a:p>
            <a:r>
              <a:rPr lang="en-US" dirty="0"/>
              <a:t>ABNORMAL 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7" y="2057400"/>
            <a:ext cx="8229600" cy="4495800"/>
          </a:xfrm>
        </p:spPr>
        <p:txBody>
          <a:bodyPr/>
          <a:lstStyle/>
          <a:p>
            <a:r>
              <a:rPr lang="en-US" dirty="0"/>
              <a:t>Any deviation from normal </a:t>
            </a:r>
            <a:r>
              <a:rPr lang="en-US" dirty="0" smtClean="0"/>
              <a:t>pattern of walking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Caused</a:t>
            </a:r>
          </a:p>
          <a:p>
            <a:pPr>
              <a:buFontTx/>
              <a:buChar char="-"/>
            </a:pPr>
            <a:r>
              <a:rPr lang="en-US" dirty="0" smtClean="0"/>
              <a:t>motor system</a:t>
            </a:r>
          </a:p>
          <a:p>
            <a:pPr>
              <a:buFontTx/>
              <a:buChar char="-"/>
            </a:pPr>
            <a:r>
              <a:rPr lang="en-US" dirty="0" smtClean="0"/>
              <a:t>skeletal </a:t>
            </a:r>
            <a:r>
              <a:rPr lang="en-US" dirty="0"/>
              <a:t>supports </a:t>
            </a:r>
          </a:p>
          <a:p>
            <a:pPr>
              <a:buFontTx/>
              <a:buChar char="-"/>
            </a:pPr>
            <a:r>
              <a:rPr lang="en-US" dirty="0" smtClean="0"/>
              <a:t>neural </a:t>
            </a:r>
            <a:r>
              <a:rPr lang="en-US" dirty="0"/>
              <a:t>control </a:t>
            </a:r>
          </a:p>
          <a:p>
            <a:pPr>
              <a:buFontTx/>
              <a:buChar char="-"/>
            </a:pPr>
            <a:r>
              <a:rPr lang="en-US" dirty="0" smtClean="0"/>
              <a:t>combination </a:t>
            </a:r>
            <a:r>
              <a:rPr lang="en-US" dirty="0"/>
              <a:t>of the </a:t>
            </a:r>
            <a:r>
              <a:rPr lang="en-US" dirty="0" smtClean="0"/>
              <a:t>above.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5371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659352"/>
          </a:xfrm>
        </p:spPr>
        <p:txBody>
          <a:bodyPr/>
          <a:lstStyle/>
          <a:p>
            <a:r>
              <a:rPr lang="en-US" dirty="0"/>
              <a:t>PAINFUL/ANTALGIC GAIT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0" y="1447800"/>
            <a:ext cx="4041775" cy="654843"/>
          </a:xfrm>
        </p:spPr>
        <p:txBody>
          <a:bodyPr/>
          <a:lstStyle/>
          <a:p>
            <a:r>
              <a:rPr lang="en-US" dirty="0"/>
              <a:t>HIGH STEPPAGE </a:t>
            </a:r>
            <a:r>
              <a:rPr lang="en-US" dirty="0" smtClean="0"/>
              <a:t>GAIT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0188" cy="4074320"/>
          </a:xfrm>
        </p:spPr>
        <p:txBody>
          <a:bodyPr>
            <a:normAutofit/>
          </a:bodyPr>
          <a:lstStyle/>
          <a:p>
            <a:r>
              <a:rPr lang="en-US" dirty="0" smtClean="0"/>
              <a:t>Avoidance of weight bearing on the affected limb</a:t>
            </a:r>
          </a:p>
          <a:p>
            <a:r>
              <a:rPr lang="en-US" dirty="0" smtClean="0"/>
              <a:t>shortening of stance phase in that limb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150520"/>
          </a:xfrm>
        </p:spPr>
        <p:txBody>
          <a:bodyPr/>
          <a:lstStyle/>
          <a:p>
            <a:r>
              <a:rPr lang="en-US" dirty="0"/>
              <a:t>weakness of ankle </a:t>
            </a:r>
            <a:r>
              <a:rPr lang="en-US" dirty="0" err="1" smtClean="0"/>
              <a:t>dorsiflexors</a:t>
            </a:r>
            <a:endParaRPr lang="en-US" dirty="0" smtClean="0"/>
          </a:p>
          <a:p>
            <a:r>
              <a:rPr lang="en-US" dirty="0"/>
              <a:t>excessive knee and hip flexion with toes pointing downwards in the swing phase</a:t>
            </a:r>
          </a:p>
        </p:txBody>
      </p:sp>
    </p:spTree>
    <p:extLst>
      <p:ext uri="{BB962C8B-B14F-4D97-AF65-F5344CB8AC3E}">
        <p14:creationId xmlns:p14="http://schemas.microsoft.com/office/powerpoint/2010/main" val="30274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VAULTING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Seen in limb length discrepancy, hamstring weakness or extension contractures of the knee</a:t>
            </a:r>
          </a:p>
          <a:p>
            <a:r>
              <a:rPr lang="en-US" dirty="0" smtClean="0"/>
              <a:t>The knee is hyper-extended and locked at end of stance phase and entire swing phase.</a:t>
            </a:r>
          </a:p>
          <a:p>
            <a:r>
              <a:rPr lang="en-US" dirty="0" smtClean="0"/>
              <a:t>So to clear the leg the patient goes up on the toes of the other leg to clear the affected limb.</a:t>
            </a:r>
            <a:endParaRPr lang="en-IN" dirty="0"/>
          </a:p>
        </p:txBody>
      </p:sp>
      <p:pic>
        <p:nvPicPr>
          <p:cNvPr id="5" name="Content Placeholder 4" descr="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371600"/>
            <a:ext cx="3744416" cy="4210456"/>
          </a:xfrm>
          <a:noFill/>
        </p:spPr>
      </p:pic>
    </p:spTree>
    <p:extLst>
      <p:ext uri="{BB962C8B-B14F-4D97-AF65-F5344CB8AC3E}">
        <p14:creationId xmlns:p14="http://schemas.microsoft.com/office/powerpoint/2010/main" val="26207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TRENDELENBURG 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49071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gluteus </a:t>
            </a:r>
            <a:r>
              <a:rPr lang="en-US" dirty="0" err="1" smtClean="0"/>
              <a:t>medius</a:t>
            </a:r>
            <a:r>
              <a:rPr lang="en-US" dirty="0" smtClean="0"/>
              <a:t> during the stance phase, pulls the stance side pelvis over the supporting limb to prevent excessive pelvic drop in the opposite swing limb.</a:t>
            </a:r>
          </a:p>
          <a:p>
            <a:r>
              <a:rPr lang="en-US" dirty="0" smtClean="0"/>
              <a:t>If the hip abductors are weakened, the opposite limb pelvis may drop excessively during swing phase.</a:t>
            </a:r>
          </a:p>
          <a:p>
            <a:r>
              <a:rPr lang="en-US" dirty="0" smtClean="0"/>
              <a:t>To avoid this, the entire trunk shifts to the stance side to bring the stance pelvis on to the supporting limb.</a:t>
            </a:r>
          </a:p>
          <a:p>
            <a:r>
              <a:rPr lang="en-US" dirty="0" smtClean="0"/>
              <a:t>This is known as gluteus </a:t>
            </a:r>
            <a:r>
              <a:rPr lang="en-US" dirty="0" err="1" smtClean="0"/>
              <a:t>medius</a:t>
            </a:r>
            <a:r>
              <a:rPr lang="en-US" dirty="0" smtClean="0"/>
              <a:t> lurch or </a:t>
            </a:r>
            <a:r>
              <a:rPr lang="en-US" dirty="0" err="1" smtClean="0"/>
              <a:t>trendelenburg</a:t>
            </a:r>
            <a:r>
              <a:rPr lang="en-US" dirty="0" smtClean="0"/>
              <a:t> gait.</a:t>
            </a:r>
          </a:p>
        </p:txBody>
      </p:sp>
      <p:pic>
        <p:nvPicPr>
          <p:cNvPr id="7170" name="Picture 2" descr="C:\Users\sony\Desktop\limping_trendelenburg_limp_illustra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53000" y="1524000"/>
            <a:ext cx="3591098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13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MYOPATHIC 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038600" cy="467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both hip abductors are weak, the trunk sways from side to side during the stance phase to bring the pelvis level on the supporting limb.</a:t>
            </a:r>
          </a:p>
          <a:p>
            <a:r>
              <a:rPr lang="en-US" dirty="0" smtClean="0"/>
              <a:t>waddling gait.</a:t>
            </a:r>
          </a:p>
          <a:p>
            <a:r>
              <a:rPr lang="en-US" dirty="0" smtClean="0"/>
              <a:t>muscular dystrophies</a:t>
            </a:r>
          </a:p>
          <a:p>
            <a:r>
              <a:rPr lang="en-US" dirty="0" smtClean="0"/>
              <a:t>accompanied by excess lumbar </a:t>
            </a:r>
            <a:r>
              <a:rPr lang="en-US" dirty="0" err="1" smtClean="0"/>
              <a:t>lordosis</a:t>
            </a:r>
            <a:r>
              <a:rPr lang="en-US" dirty="0" smtClean="0"/>
              <a:t> to compensate for hip extensor weakness.</a:t>
            </a:r>
          </a:p>
        </p:txBody>
      </p:sp>
      <p:pic>
        <p:nvPicPr>
          <p:cNvPr id="8194" name="Picture 2" descr="C:\Users\sony\Desktop\dwe00155g04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0" y="1828800"/>
            <a:ext cx="2808312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29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HEMIPLEGIC 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extensor synergy -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heel strike is missing and patient lands on forefoot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Since hip and knee are kept extended throughout the gait cycle, there is relative limb lengthening and hence </a:t>
            </a:r>
            <a:r>
              <a:rPr lang="en-US" dirty="0" err="1" smtClean="0">
                <a:sym typeface="Wingdings" pitchFamily="2" charset="2"/>
              </a:rPr>
              <a:t>circumduction</a:t>
            </a:r>
            <a:r>
              <a:rPr lang="en-US" dirty="0" smtClean="0">
                <a:sym typeface="Wingdings" pitchFamily="2" charset="2"/>
              </a:rPr>
              <a:t> or hip hiking is used for clearance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Toe drag may be present in swing phase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Swing phase is longer on the affected limb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Decreased arm swing on the affected side.</a:t>
            </a:r>
          </a:p>
          <a:p>
            <a:r>
              <a:rPr lang="en-US" dirty="0" smtClean="0">
                <a:sym typeface="Wingdings" pitchFamily="2" charset="2"/>
              </a:rPr>
              <a:t>If flaccid paralysis or flexor synergy is present 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knee buckling and instability</a:t>
            </a:r>
          </a:p>
        </p:txBody>
      </p:sp>
    </p:spTree>
    <p:extLst>
      <p:ext uri="{BB962C8B-B14F-4D97-AF65-F5344CB8AC3E}">
        <p14:creationId xmlns:p14="http://schemas.microsoft.com/office/powerpoint/2010/main" val="33785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FESTINATING/PROPULSIVE 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Lack of arm swing</a:t>
            </a:r>
          </a:p>
          <a:p>
            <a:r>
              <a:rPr lang="en-US" dirty="0" smtClean="0"/>
              <a:t>Short, quick steps with increasing speed </a:t>
            </a:r>
          </a:p>
          <a:p>
            <a:r>
              <a:rPr lang="en-US" dirty="0" smtClean="0"/>
              <a:t>Cannot stop abruptly or change directions</a:t>
            </a:r>
          </a:p>
          <a:p>
            <a:r>
              <a:rPr lang="en-US" dirty="0" smtClean="0"/>
              <a:t>Stooped posture</a:t>
            </a:r>
          </a:p>
          <a:p>
            <a:pPr>
              <a:buNone/>
            </a:pPr>
            <a:r>
              <a:rPr lang="en-US" dirty="0" smtClean="0"/>
              <a:t>Seen in </a:t>
            </a:r>
          </a:p>
          <a:p>
            <a:pPr>
              <a:buNone/>
            </a:pPr>
            <a:r>
              <a:rPr lang="en-US" dirty="0" smtClean="0"/>
              <a:t>Parkinsonism</a:t>
            </a:r>
          </a:p>
          <a:p>
            <a:pPr>
              <a:buNone/>
            </a:pPr>
            <a:r>
              <a:rPr lang="en-US" dirty="0" smtClean="0"/>
              <a:t>Carbon monoxide poisoning</a:t>
            </a:r>
            <a:endParaRPr lang="en-IN" dirty="0"/>
          </a:p>
        </p:txBody>
      </p:sp>
      <p:pic>
        <p:nvPicPr>
          <p:cNvPr id="6146" name="Picture 2" descr="C:\Users\sony\Desktop\thumbnail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92080" y="2132856"/>
            <a:ext cx="2952328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ATAXIC 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Seen in </a:t>
            </a:r>
            <a:r>
              <a:rPr lang="en-US" dirty="0" err="1" smtClean="0"/>
              <a:t>cerebellar</a:t>
            </a:r>
            <a:r>
              <a:rPr lang="en-US" dirty="0" smtClean="0"/>
              <a:t> lesions</a:t>
            </a:r>
          </a:p>
          <a:p>
            <a:r>
              <a:rPr lang="en-US" dirty="0" err="1" smtClean="0"/>
              <a:t>Dysmetria</a:t>
            </a:r>
            <a:r>
              <a:rPr lang="en-US" dirty="0" smtClean="0"/>
              <a:t> and </a:t>
            </a:r>
            <a:r>
              <a:rPr lang="en-US" dirty="0" err="1" smtClean="0"/>
              <a:t>inco</a:t>
            </a:r>
            <a:r>
              <a:rPr lang="en-US" dirty="0" smtClean="0"/>
              <a:t>-ordination</a:t>
            </a:r>
          </a:p>
          <a:p>
            <a:r>
              <a:rPr lang="en-US" dirty="0" smtClean="0"/>
              <a:t>Staggering and lack of smooth movements (reeling or drunken gait)</a:t>
            </a:r>
          </a:p>
          <a:p>
            <a:r>
              <a:rPr lang="en-US" dirty="0" smtClean="0"/>
              <a:t>Falls to the side of lesion</a:t>
            </a:r>
          </a:p>
          <a:p>
            <a:r>
              <a:rPr lang="en-US" dirty="0" smtClean="0"/>
              <a:t>Compensated by wide-based gait to increase base of stability</a:t>
            </a:r>
            <a:endParaRPr lang="en-IN" dirty="0"/>
          </a:p>
        </p:txBody>
      </p:sp>
      <p:pic>
        <p:nvPicPr>
          <p:cNvPr id="5122" name="Picture 2" descr="C:\Users\sony\Desktop\untitled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9804" y="1589088"/>
            <a:ext cx="3276691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7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STOMPING 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Seen in sensory ataxia </a:t>
            </a:r>
          </a:p>
          <a:p>
            <a:r>
              <a:rPr lang="en-IN" dirty="0" smtClean="0"/>
              <a:t>Gait with heavy heel strikes, forceful knee extension and improper foot placement as well as a postural instability</a:t>
            </a:r>
          </a:p>
          <a:p>
            <a:r>
              <a:rPr lang="en-IN" dirty="0" smtClean="0"/>
              <a:t>Usually worsened when the lack of proprioceptive input cannot be compensated for by visual input, such as in poorly lit environments.</a:t>
            </a:r>
          </a:p>
          <a:p>
            <a:r>
              <a:rPr lang="en-IN" dirty="0" err="1" smtClean="0"/>
              <a:t>Friedreich’s</a:t>
            </a:r>
            <a:r>
              <a:rPr lang="en-IN" dirty="0" smtClean="0"/>
              <a:t> ataxia, pernicious </a:t>
            </a:r>
            <a:r>
              <a:rPr lang="en-IN" dirty="0" err="1" smtClean="0"/>
              <a:t>anemia</a:t>
            </a:r>
            <a:r>
              <a:rPr lang="en-IN" dirty="0" smtClean="0"/>
              <a:t>, </a:t>
            </a:r>
            <a:r>
              <a:rPr lang="en-IN" dirty="0" err="1" smtClean="0"/>
              <a:t>tabes</a:t>
            </a:r>
            <a:r>
              <a:rPr lang="en-IN" dirty="0" smtClean="0"/>
              <a:t> </a:t>
            </a:r>
            <a:r>
              <a:rPr lang="en-IN" dirty="0" err="1" smtClean="0"/>
              <a:t>dorsalis</a:t>
            </a:r>
            <a:r>
              <a:rPr lang="en-IN" dirty="0" smtClean="0"/>
              <a:t>, spinal cord pathologies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64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Walking</a:t>
            </a:r>
            <a:endParaRPr lang="en-GB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Walking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- complex interaction of different parts of body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- it’s advancement in the desired line of progression.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</a:t>
            </a:r>
            <a:r>
              <a:rPr lang="en-US" dirty="0" smtClean="0"/>
              <a:t>uscle act </a:t>
            </a:r>
            <a:r>
              <a:rPr lang="en-US" dirty="0" smtClean="0"/>
              <a:t>- </a:t>
            </a:r>
            <a:r>
              <a:rPr lang="en-US" dirty="0" smtClean="0"/>
              <a:t>this motion  and forces are controlled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Normal walking –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- </a:t>
            </a:r>
            <a:r>
              <a:rPr lang="en-US" dirty="0" smtClean="0"/>
              <a:t>weight </a:t>
            </a:r>
            <a:r>
              <a:rPr lang="en-US" dirty="0" smtClean="0"/>
              <a:t>bearing stability and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dirty="0" smtClean="0"/>
              <a:t>progression </a:t>
            </a:r>
            <a:r>
              <a:rPr lang="en-US" dirty="0" smtClean="0"/>
              <a:t>over the supporting </a:t>
            </a:r>
            <a:r>
              <a:rPr lang="en-US" dirty="0" smtClean="0"/>
              <a:t>foot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SG" dirty="0" smtClean="0"/>
              <a:t>optimal conservation </a:t>
            </a:r>
            <a:r>
              <a:rPr lang="en-SG" dirty="0" smtClean="0"/>
              <a:t>of physiologic energy.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PALSY 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Crouch gait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Hip and knee increased flexion throughout stance with ankle </a:t>
            </a:r>
            <a:r>
              <a:rPr lang="en-US" dirty="0" err="1" smtClean="0">
                <a:sym typeface="Wingdings" pitchFamily="2" charset="2"/>
              </a:rPr>
              <a:t>dorsiflexion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Due to hamstring tightness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Jump </a:t>
            </a:r>
            <a:r>
              <a:rPr lang="en-US" dirty="0"/>
              <a:t>knee gait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Flexion at hip and knee and ankle </a:t>
            </a:r>
            <a:r>
              <a:rPr lang="en-US" dirty="0" err="1">
                <a:sym typeface="Wingdings" pitchFamily="2" charset="2"/>
              </a:rPr>
              <a:t>equinus</a:t>
            </a:r>
            <a:r>
              <a:rPr lang="en-US" dirty="0">
                <a:sym typeface="Wingdings" pitchFamily="2" charset="2"/>
              </a:rPr>
              <a:t> is characteristic of this gait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18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 IN CEREBRAL PALSY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Stiff knee gait 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excess knee extension throughout swing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Has to use </a:t>
            </a:r>
            <a:r>
              <a:rPr lang="en-US" dirty="0" err="1" smtClean="0">
                <a:sym typeface="Wingdings" pitchFamily="2" charset="2"/>
              </a:rPr>
              <a:t>circumduction</a:t>
            </a:r>
            <a:r>
              <a:rPr lang="en-US" dirty="0" smtClean="0">
                <a:sym typeface="Wingdings" pitchFamily="2" charset="2"/>
              </a:rPr>
              <a:t> or vaulting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Due to increased rectus </a:t>
            </a:r>
            <a:r>
              <a:rPr lang="en-US" dirty="0" err="1" smtClean="0">
                <a:sym typeface="Wingdings" pitchFamily="2" charset="2"/>
              </a:rPr>
              <a:t>femoris</a:t>
            </a:r>
            <a:r>
              <a:rPr lang="en-US" dirty="0" smtClean="0">
                <a:sym typeface="Wingdings" pitchFamily="2" charset="2"/>
              </a:rPr>
              <a:t> activity in swing phase</a:t>
            </a:r>
          </a:p>
          <a:p>
            <a:pPr>
              <a:buNone/>
            </a:pPr>
            <a:r>
              <a:rPr lang="en-US" dirty="0" err="1" smtClean="0">
                <a:sym typeface="Wingdings" pitchFamily="2" charset="2"/>
              </a:rPr>
              <a:t>Recurvatum</a:t>
            </a:r>
            <a:r>
              <a:rPr lang="en-US" dirty="0" smtClean="0">
                <a:sym typeface="Wingdings" pitchFamily="2" charset="2"/>
              </a:rPr>
              <a:t> knee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Due to triceps spasticity or hamstrings transfer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Leads to increased knee extension in mid &amp; late stance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10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SCISSORING GAIT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7547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Spasticity of the hip adductors with relative weakness of hip abductors and secondary changes in the hip gives rise to</a:t>
            </a:r>
          </a:p>
          <a:p>
            <a:r>
              <a:rPr lang="en-IN" dirty="0" smtClean="0"/>
              <a:t>rigidity and excessive adduction of the leg in swing</a:t>
            </a:r>
          </a:p>
          <a:p>
            <a:r>
              <a:rPr lang="en-IN" dirty="0" smtClean="0"/>
              <a:t>plantar flexion of the ankle</a:t>
            </a:r>
          </a:p>
          <a:p>
            <a:r>
              <a:rPr lang="en-IN" dirty="0" smtClean="0"/>
              <a:t> increased flexion at the knee</a:t>
            </a:r>
          </a:p>
          <a:p>
            <a:r>
              <a:rPr lang="en-IN" dirty="0" smtClean="0"/>
              <a:t>adduction and internal rotation at the hip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Diplegic</a:t>
            </a:r>
            <a:r>
              <a:rPr lang="en-US" dirty="0" smtClean="0"/>
              <a:t> CP, Spinal cord pathologies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098" name="Picture 2" descr="C:\Users\sony\Desktop\imagesCA3B5NG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032448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3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:\Users\dr raj kumar yadav\Desktop\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143000"/>
          </a:xfrm>
        </p:spPr>
        <p:txBody>
          <a:bodyPr/>
          <a:lstStyle/>
          <a:p>
            <a:r>
              <a:rPr lang="en-US" dirty="0" smtClean="0"/>
              <a:t>  METHODS OF GAIT ANALYSIS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 VISUAL GAIT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simplest form of gait analysis.</a:t>
            </a:r>
          </a:p>
          <a:p>
            <a:r>
              <a:rPr lang="en-US" dirty="0"/>
              <a:t>Look for: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Symmetry </a:t>
            </a:r>
            <a:r>
              <a:rPr lang="en-US" dirty="0"/>
              <a:t>and smoothness of movements</a:t>
            </a:r>
          </a:p>
          <a:p>
            <a:pPr marL="0" indent="0">
              <a:buNone/>
            </a:pPr>
            <a:r>
              <a:rPr lang="en-US" dirty="0" smtClean="0"/>
              <a:t>Balance</a:t>
            </a:r>
          </a:p>
          <a:p>
            <a:pPr marL="0" indent="0">
              <a:buNone/>
            </a:pPr>
            <a:r>
              <a:rPr lang="en-US" dirty="0" smtClean="0"/>
              <a:t>Degree </a:t>
            </a:r>
            <a:r>
              <a:rPr lang="en-US" dirty="0"/>
              <a:t>of effort</a:t>
            </a:r>
          </a:p>
          <a:p>
            <a:pPr marL="0" indent="0">
              <a:buNone/>
            </a:pPr>
            <a:r>
              <a:rPr lang="en-US" dirty="0"/>
              <a:t>Motion of specific segments</a:t>
            </a:r>
          </a:p>
          <a:p>
            <a:pPr marL="0" indent="0">
              <a:buNone/>
            </a:pPr>
            <a:r>
              <a:rPr lang="en-US" dirty="0"/>
              <a:t>Gait parameters </a:t>
            </a:r>
          </a:p>
          <a:p>
            <a:r>
              <a:rPr lang="en-US" dirty="0"/>
              <a:t>Gait should be observed from at least 3 angles (side, front &amp; back)</a:t>
            </a:r>
            <a:endParaRPr lang="en-IN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257800"/>
          </a:xfrm>
        </p:spPr>
        <p:txBody>
          <a:bodyPr/>
          <a:lstStyle/>
          <a:p>
            <a:r>
              <a:rPr lang="en-US" dirty="0"/>
              <a:t>Limitations-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gives </a:t>
            </a:r>
            <a:r>
              <a:rPr lang="en-US" dirty="0"/>
              <a:t>no permanent </a:t>
            </a:r>
            <a:r>
              <a:rPr lang="en-US" dirty="0" smtClean="0"/>
              <a:t>record</a:t>
            </a:r>
          </a:p>
          <a:p>
            <a:pPr>
              <a:buFontTx/>
              <a:buChar char="-"/>
            </a:pPr>
            <a:r>
              <a:rPr lang="en-US" dirty="0" smtClean="0"/>
              <a:t>eyes </a:t>
            </a:r>
            <a:r>
              <a:rPr lang="en-US" dirty="0"/>
              <a:t>cannot observe high-speed </a:t>
            </a:r>
            <a:r>
              <a:rPr lang="en-US" dirty="0" smtClean="0"/>
              <a:t>events</a:t>
            </a:r>
          </a:p>
          <a:p>
            <a:pPr>
              <a:buFontTx/>
              <a:buChar char="-"/>
            </a:pPr>
            <a:r>
              <a:rPr lang="en-US" dirty="0" smtClean="0"/>
              <a:t>only </a:t>
            </a:r>
            <a:r>
              <a:rPr lang="en-US" dirty="0"/>
              <a:t>possible to observe movements not </a:t>
            </a:r>
            <a:r>
              <a:rPr lang="en-US" dirty="0" smtClean="0"/>
              <a:t>forces</a:t>
            </a:r>
          </a:p>
          <a:p>
            <a:pPr>
              <a:buFontTx/>
              <a:buChar char="-"/>
            </a:pPr>
            <a:r>
              <a:rPr lang="en-US" dirty="0" smtClean="0"/>
              <a:t>depends </a:t>
            </a:r>
            <a:r>
              <a:rPr lang="en-US" dirty="0"/>
              <a:t>entirely on the skill of the individual observer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Gait </a:t>
            </a:r>
            <a:r>
              <a:rPr lang="en-US" dirty="0"/>
              <a:t>analysis </a:t>
            </a:r>
            <a:r>
              <a:rPr lang="en-US" dirty="0" smtClean="0"/>
              <a:t>walkway</a:t>
            </a:r>
          </a:p>
          <a:p>
            <a:pPr>
              <a:buFontTx/>
              <a:buChar char="-"/>
            </a:pPr>
            <a:r>
              <a:rPr lang="en-US" dirty="0" smtClean="0"/>
              <a:t>Length – 10-12 m</a:t>
            </a:r>
          </a:p>
          <a:p>
            <a:pPr>
              <a:buFontTx/>
              <a:buChar char="-"/>
            </a:pPr>
            <a:r>
              <a:rPr lang="en-US" dirty="0"/>
              <a:t>Width </a:t>
            </a:r>
            <a:r>
              <a:rPr lang="en-US" dirty="0" smtClean="0"/>
              <a:t>- visual - 3 </a:t>
            </a:r>
            <a:r>
              <a:rPr lang="en-US" dirty="0"/>
              <a:t>m </a:t>
            </a:r>
          </a:p>
          <a:p>
            <a:pPr marL="0" indent="0">
              <a:buNone/>
            </a:pPr>
            <a:r>
              <a:rPr lang="en-US" dirty="0" smtClean="0"/>
              <a:t>	video </a:t>
            </a:r>
            <a:r>
              <a:rPr lang="en-US" dirty="0"/>
              <a:t>recording </a:t>
            </a:r>
            <a:r>
              <a:rPr lang="en-US" dirty="0" smtClean="0"/>
              <a:t>- 4 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kinematic system - at </a:t>
            </a:r>
            <a:r>
              <a:rPr lang="en-US" dirty="0"/>
              <a:t>least 6 m.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991600" cy="1143000"/>
          </a:xfrm>
        </p:spPr>
        <p:txBody>
          <a:bodyPr/>
          <a:lstStyle/>
          <a:p>
            <a:r>
              <a:rPr lang="en-US" dirty="0" smtClean="0"/>
              <a:t>ANALYSIS BY VIDEO RECORDING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22837"/>
          </a:xfrm>
        </p:spPr>
        <p:txBody>
          <a:bodyPr/>
          <a:lstStyle/>
          <a:p>
            <a:r>
              <a:rPr lang="en-US" dirty="0" smtClean="0"/>
              <a:t>Advantages-</a:t>
            </a:r>
          </a:p>
          <a:p>
            <a:pPr>
              <a:buFontTx/>
              <a:buChar char="-"/>
            </a:pPr>
            <a:r>
              <a:rPr lang="en-US" dirty="0" smtClean="0"/>
              <a:t>gives permanent record</a:t>
            </a:r>
          </a:p>
          <a:p>
            <a:pPr>
              <a:buFontTx/>
              <a:buChar char="-"/>
            </a:pPr>
            <a:r>
              <a:rPr lang="en-US" dirty="0" smtClean="0"/>
              <a:t>can observe high speed events</a:t>
            </a:r>
          </a:p>
          <a:p>
            <a:pPr>
              <a:buFontTx/>
              <a:buChar char="-"/>
            </a:pPr>
            <a:r>
              <a:rPr lang="en-US" dirty="0" smtClean="0"/>
              <a:t>reduces the number of walks a subject needs to do</a:t>
            </a:r>
          </a:p>
          <a:p>
            <a:pPr>
              <a:buFontTx/>
              <a:buChar char="-"/>
            </a:pPr>
            <a:r>
              <a:rPr lang="en-US" dirty="0" smtClean="0"/>
              <a:t>makes it possible to show the subject exactly how they are walking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makes it easier to teach visual gait analysis to someone else.</a:t>
            </a:r>
          </a:p>
          <a:p>
            <a:r>
              <a:rPr lang="en-US" dirty="0" smtClean="0"/>
              <a:t>The majority of today’s domestic cameras are perfectly suitable for use in gait analysis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Clinical Gait </a:t>
            </a:r>
            <a:r>
              <a:rPr lang="en-US" dirty="0"/>
              <a:t>laboratory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59525"/>
          </a:xfrm>
        </p:spPr>
        <p:txBody>
          <a:bodyPr/>
          <a:lstStyle/>
          <a:p>
            <a:r>
              <a:rPr lang="en-US" dirty="0" smtClean="0"/>
              <a:t>A fully equipped clinical gait laboratory can be expected to posses a combined kinetic/kinematic systems, with ambulatory EMG, as well as facilities for making videotapes.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59525"/>
          </a:xfrm>
        </p:spPr>
        <p:txBody>
          <a:bodyPr/>
          <a:lstStyle/>
          <a:p>
            <a:r>
              <a:rPr lang="en-US" dirty="0"/>
              <a:t>Equipment may also be available for measuring oxygen uptake or pressure beneath the feet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729942"/>
            <a:ext cx="4501587" cy="3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8"/>
            <a:ext cx="8229600" cy="5180013"/>
          </a:xfrm>
        </p:spPr>
        <p:txBody>
          <a:bodyPr/>
          <a:lstStyle/>
          <a:p>
            <a:r>
              <a:rPr lang="en-US" dirty="0" smtClean="0"/>
              <a:t>KINEMATICS –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Camera by using infrared radiations measures </a:t>
            </a:r>
            <a:r>
              <a:rPr lang="en-US" dirty="0"/>
              <a:t>the position of the </a:t>
            </a:r>
            <a:r>
              <a:rPr lang="en-US" dirty="0" smtClean="0"/>
              <a:t>markers</a:t>
            </a:r>
          </a:p>
          <a:p>
            <a:endParaRPr lang="en-US" dirty="0" smtClean="0"/>
          </a:p>
          <a:p>
            <a:r>
              <a:rPr lang="en-US" dirty="0" smtClean="0"/>
              <a:t>FORCE </a:t>
            </a:r>
            <a:r>
              <a:rPr lang="en-US" dirty="0"/>
              <a:t>PLATFORM / </a:t>
            </a:r>
            <a:r>
              <a:rPr lang="en-US" dirty="0" smtClean="0"/>
              <a:t>FORCEPLATE</a:t>
            </a:r>
          </a:p>
          <a:p>
            <a:pPr marL="0" indent="0">
              <a:buNone/>
            </a:pPr>
            <a:r>
              <a:rPr lang="en-US" dirty="0" smtClean="0"/>
              <a:t>- Usual </a:t>
            </a:r>
            <a:r>
              <a:rPr lang="en-US" dirty="0"/>
              <a:t>methods of displaying </a:t>
            </a:r>
            <a:r>
              <a:rPr lang="en-US" dirty="0" smtClean="0"/>
              <a:t>force platform </a:t>
            </a:r>
            <a:r>
              <a:rPr lang="en-US" dirty="0"/>
              <a:t>data </a:t>
            </a:r>
            <a:r>
              <a:rPr lang="en-US" dirty="0" smtClean="0"/>
              <a:t>is </a:t>
            </a:r>
            <a:r>
              <a:rPr lang="en-US" dirty="0"/>
              <a:t>the  </a:t>
            </a:r>
            <a:r>
              <a:rPr lang="en-US" dirty="0" smtClean="0"/>
              <a:t>   butterfly </a:t>
            </a:r>
            <a:r>
              <a:rPr lang="en-US" dirty="0"/>
              <a:t>diagram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2" descr="C:\Users\dr raj kumar yadav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343400"/>
            <a:ext cx="2438400" cy="1876425"/>
          </a:xfrm>
          <a:prstGeom prst="rect">
            <a:avLst/>
          </a:prstGeom>
          <a:noFill/>
        </p:spPr>
      </p:pic>
      <p:pic>
        <p:nvPicPr>
          <p:cNvPr id="5" name="Picture 2" descr="C:\Users\dr raj kumar yadav\Deskt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" y="4548868"/>
            <a:ext cx="2009775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6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ELECTROMYOGRAPHY </a:t>
            </a:r>
            <a:r>
              <a:rPr lang="en-US" dirty="0" smtClean="0"/>
              <a:t>(EMG)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799"/>
          </a:xfrm>
        </p:spPr>
        <p:txBody>
          <a:bodyPr/>
          <a:lstStyle/>
          <a:p>
            <a:r>
              <a:rPr lang="en-US" dirty="0" smtClean="0"/>
              <a:t>EMG measures the electrical activity of a contracting muscle during different phases of gait cycle </a:t>
            </a:r>
          </a:p>
          <a:p>
            <a:pPr marL="0" indent="0">
              <a:buNone/>
            </a:pPr>
            <a:r>
              <a:rPr lang="en-US" dirty="0" smtClean="0"/>
              <a:t> 1- Surface electrodes- Not suitable for deep muscles like 	</a:t>
            </a:r>
            <a:r>
              <a:rPr lang="en-US" dirty="0" err="1" smtClean="0"/>
              <a:t>iliopsoas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2- </a:t>
            </a:r>
            <a:r>
              <a:rPr lang="en-US" dirty="0"/>
              <a:t>Fine wire </a:t>
            </a:r>
            <a:r>
              <a:rPr lang="en-US" dirty="0" smtClean="0"/>
              <a:t>electrodes-</a:t>
            </a:r>
          </a:p>
          <a:p>
            <a:pPr marL="0" indent="0">
              <a:buNone/>
            </a:pPr>
            <a:r>
              <a:rPr lang="en-US" dirty="0" smtClean="0"/>
              <a:t> 3- </a:t>
            </a:r>
            <a:r>
              <a:rPr lang="en-US" dirty="0"/>
              <a:t>Needle electrodes-</a:t>
            </a:r>
            <a:endParaRPr lang="en-IN" dirty="0"/>
          </a:p>
        </p:txBody>
      </p:sp>
      <p:pic>
        <p:nvPicPr>
          <p:cNvPr id="4" name="Picture 2" descr="C:\Users\dr raj kumar yadav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2895600" cy="1752600"/>
          </a:xfrm>
          <a:prstGeom prst="rect">
            <a:avLst/>
          </a:prstGeom>
          <a:noFill/>
        </p:spPr>
      </p:pic>
      <p:pic>
        <p:nvPicPr>
          <p:cNvPr id="5" name="Picture 3" descr="C:\Users\dr raj kumar yadav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05200"/>
            <a:ext cx="2133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199"/>
            <a:ext cx="8229600" cy="114300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GAIT CYCLE :- Activity that occurs between heel strike of one extremity and subsequent heel strike same </a:t>
            </a:r>
            <a:r>
              <a:rPr lang="en-US" dirty="0" smtClean="0"/>
              <a:t>side.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STANCE </a:t>
            </a:r>
            <a:r>
              <a:rPr lang="en-US" dirty="0"/>
              <a:t>PHASE :- Phase in which limb is in contact with the ground. (60</a:t>
            </a:r>
            <a:r>
              <a:rPr lang="en-US" dirty="0" smtClean="0"/>
              <a:t>%)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SWING </a:t>
            </a:r>
            <a:r>
              <a:rPr lang="en-US" dirty="0"/>
              <a:t>PHASE :- Phase in which the foot is in air for limb advancement. (40</a:t>
            </a:r>
            <a:r>
              <a:rPr lang="en-US" dirty="0" smtClean="0"/>
              <a:t>%)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DOUBLE SUPPORT: When </a:t>
            </a:r>
            <a:r>
              <a:rPr lang="en-US" dirty="0"/>
              <a:t>two extremities are in contact with the ground </a:t>
            </a:r>
            <a:r>
              <a:rPr lang="en-US" dirty="0" smtClean="0"/>
              <a:t>simultaneously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- cadence (speed of walking) - </a:t>
            </a:r>
            <a:r>
              <a:rPr lang="en-US" dirty="0"/>
              <a:t>double support </a:t>
            </a:r>
            <a:endParaRPr lang="en-US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- Absence </a:t>
            </a:r>
            <a:r>
              <a:rPr lang="en-US" dirty="0"/>
              <a:t>of double support -</a:t>
            </a:r>
            <a:r>
              <a:rPr lang="en-US" dirty="0" smtClean="0"/>
              <a:t> running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88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9677400" cy="838200"/>
          </a:xfrm>
        </p:spPr>
        <p:txBody>
          <a:bodyPr/>
          <a:lstStyle/>
          <a:p>
            <a:r>
              <a:rPr lang="en-US" dirty="0" smtClean="0"/>
              <a:t>MEASURING ENERGY CONSUMPTION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/>
              <a:t>Oxygen consumption-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measurements </a:t>
            </a:r>
            <a:r>
              <a:rPr lang="en-US" dirty="0"/>
              <a:t>of oxygen </a:t>
            </a:r>
            <a:r>
              <a:rPr lang="en-US" dirty="0" smtClean="0"/>
              <a:t>uptake</a:t>
            </a:r>
          </a:p>
          <a:p>
            <a:pPr>
              <a:buFontTx/>
              <a:buChar char="-"/>
            </a:pPr>
            <a:r>
              <a:rPr lang="en-US" dirty="0" smtClean="0"/>
              <a:t>while </a:t>
            </a:r>
            <a:r>
              <a:rPr lang="en-US" dirty="0"/>
              <a:t>not particularly pleasant for the subject (who has to wear face mask or mouth </a:t>
            </a:r>
            <a:r>
              <a:rPr lang="en-US" dirty="0" smtClean="0"/>
              <a:t>piece)</a:t>
            </a:r>
          </a:p>
          <a:p>
            <a:pPr>
              <a:buFontTx/>
              <a:buChar char="-"/>
            </a:pPr>
            <a:r>
              <a:rPr lang="en-US" dirty="0" smtClean="0"/>
              <a:t>Practical</a:t>
            </a:r>
          </a:p>
          <a:p>
            <a:r>
              <a:rPr lang="en-US" dirty="0" smtClean="0"/>
              <a:t>Whole body </a:t>
            </a:r>
            <a:r>
              <a:rPr lang="en-US" dirty="0" err="1" smtClean="0"/>
              <a:t>calorimetry</a:t>
            </a:r>
            <a:r>
              <a:rPr lang="en-US" dirty="0" smtClean="0"/>
              <a:t>-</a:t>
            </a:r>
          </a:p>
          <a:p>
            <a:pPr>
              <a:buFontTx/>
              <a:buChar char="-"/>
            </a:pPr>
            <a:r>
              <a:rPr lang="en-US" dirty="0" smtClean="0"/>
              <a:t>most accurate way </a:t>
            </a:r>
            <a:r>
              <a:rPr lang="en-US" dirty="0"/>
              <a:t>but quite impractical </a:t>
            </a:r>
          </a:p>
          <a:p>
            <a:pPr>
              <a:buFontTx/>
              <a:buChar char="-"/>
            </a:pPr>
            <a:r>
              <a:rPr lang="en-US" dirty="0" smtClean="0"/>
              <a:t>subject is kept in an insulated chamber for measuring the heat output of the body</a:t>
            </a:r>
          </a:p>
          <a:p>
            <a:r>
              <a:rPr lang="en-US" dirty="0" smtClean="0"/>
              <a:t>Physiological Cost Index: less accurate</a:t>
            </a:r>
          </a:p>
          <a:p>
            <a:pPr marL="0" indent="0">
              <a:buNone/>
            </a:pPr>
            <a:r>
              <a:rPr lang="en-US" dirty="0" smtClean="0"/>
              <a:t>	PCI = </a:t>
            </a:r>
            <a:r>
              <a:rPr lang="en-US" u="sng" dirty="0" smtClean="0"/>
              <a:t>(Walking HR – Resting HR)</a:t>
            </a:r>
          </a:p>
          <a:p>
            <a:pPr marL="0" indent="0">
              <a:buNone/>
            </a:pPr>
            <a:r>
              <a:rPr lang="en-US" dirty="0" smtClean="0"/>
              <a:t>		Walking Speed in m/min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:\Users\dr raj kumar yadav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2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0" y="0"/>
          <a:ext cx="9143999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name="Acrobat Document" r:id="rId3" imgW="8019943" imgH="5667255" progId="AcroExch.Document.7">
                  <p:embed/>
                </p:oleObj>
              </mc:Choice>
              <mc:Fallback>
                <p:oleObj name="Acrobat Document" r:id="rId3" imgW="8019943" imgH="5667255" progId="AcroExch.Document.7">
                  <p:embed/>
                  <p:pic>
                    <p:nvPicPr>
                      <p:cNvPr id="91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7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7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Users\dr raj kumar yadav\Desktop\Pic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2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-914400" y="0"/>
          <a:ext cx="108966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name="Acrobat Document" r:id="rId3" imgW="8019943" imgH="5667255" progId="AcroExch.Document.7">
                  <p:embed/>
                </p:oleObj>
              </mc:Choice>
              <mc:Fallback>
                <p:oleObj name="Acrobat Document" r:id="rId3" imgW="8019943" imgH="5667255" progId="AcroExch.Document.7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14400" y="0"/>
                        <a:ext cx="10896600" cy="6857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2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   Thank You.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C:\Users\dr raj kumar yadav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  <a:endParaRPr lang="en-SG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3505199"/>
            <a:ext cx="8229600" cy="3352801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Initial contact: (0%) Instant the foot contacts the ground.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 Loading response: (0-11%)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dirty="0" smtClean="0"/>
              <a:t>immediately </a:t>
            </a:r>
            <a:r>
              <a:rPr lang="en-US" dirty="0"/>
              <a:t>following initial contact -</a:t>
            </a:r>
            <a:r>
              <a:rPr lang="en-US" dirty="0" smtClean="0"/>
              <a:t> </a:t>
            </a:r>
            <a:r>
              <a:rPr lang="en-US" dirty="0"/>
              <a:t>lift of  C/L extremity from </a:t>
            </a:r>
            <a:r>
              <a:rPr lang="en-US" dirty="0" smtClean="0"/>
              <a:t>ground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US" dirty="0" smtClean="0"/>
              <a:t>weight </a:t>
            </a:r>
            <a:r>
              <a:rPr lang="en-US" dirty="0"/>
              <a:t>shift occurs</a:t>
            </a:r>
            <a:r>
              <a:rPr lang="en-US" dirty="0" smtClean="0"/>
              <a:t>. </a:t>
            </a:r>
            <a:endParaRPr lang="en-SG" dirty="0" smtClean="0"/>
          </a:p>
        </p:txBody>
      </p:sp>
      <p:pic>
        <p:nvPicPr>
          <p:cNvPr id="106497" name="Picture 1" descr="C:\Users\dr raj kumar yadav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9248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Subphases</a:t>
            </a:r>
            <a:r>
              <a:rPr lang="en-US" dirty="0" smtClean="0"/>
              <a:t> of Stance phase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438400"/>
            <a:ext cx="86868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Mid- stance: (11-30%)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- lift </a:t>
            </a:r>
            <a:r>
              <a:rPr lang="en-US" dirty="0"/>
              <a:t>of C/L extremity from ground </a:t>
            </a:r>
            <a:r>
              <a:rPr lang="en-US" dirty="0" smtClean="0"/>
              <a:t>- ankles </a:t>
            </a:r>
            <a:r>
              <a:rPr lang="en-US" dirty="0"/>
              <a:t>of both extremities are aligned in the frontal (coronal) plane</a:t>
            </a:r>
            <a:r>
              <a:rPr lang="en-U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Terminal stance: (30-50%)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- ankle alignment in frontal plane - just prior to initial contact of C/L extremity.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dirty="0" err="1" smtClean="0"/>
              <a:t>Preswing</a:t>
            </a:r>
            <a:r>
              <a:rPr lang="en-US" dirty="0" smtClean="0"/>
              <a:t>: (50-60%)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- initial contact of C/L extremity - prior lift of </a:t>
            </a:r>
            <a:r>
              <a:rPr lang="en-US" dirty="0" err="1" smtClean="0"/>
              <a:t>Ipsilateral</a:t>
            </a:r>
            <a:r>
              <a:rPr lang="en-US" dirty="0" smtClean="0"/>
              <a:t> extremity from ground.</a:t>
            </a:r>
          </a:p>
        </p:txBody>
      </p:sp>
      <p:pic>
        <p:nvPicPr>
          <p:cNvPr id="5" name="Picture 1" descr="C:\Users\dr raj kumar yadav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06" y="1"/>
            <a:ext cx="7924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Sub phases of Swing phase</a:t>
            </a:r>
            <a:endParaRPr lang="en-IN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Initial swing: (60-73%) Lift of the extremity from ground - position of maximum knee flexion.</a:t>
            </a:r>
          </a:p>
          <a:p>
            <a:pPr eaLnBrk="1" hangingPunct="1"/>
            <a:r>
              <a:rPr lang="en-US" dirty="0" smtClean="0"/>
              <a:t>Mid swing: (73-87%) Immediately following knee flexion -  vertical tibia position.</a:t>
            </a:r>
          </a:p>
          <a:p>
            <a:pPr eaLnBrk="1" hangingPunct="1"/>
            <a:r>
              <a:rPr lang="en-US" dirty="0" smtClean="0"/>
              <a:t>Terminal swing: (87-100%) Following vertical tibia position </a:t>
            </a:r>
            <a:r>
              <a:rPr lang="en-US" dirty="0"/>
              <a:t>-</a:t>
            </a:r>
            <a:r>
              <a:rPr lang="en-US" dirty="0" smtClean="0"/>
              <a:t> just prior to Initial contact.</a:t>
            </a:r>
            <a:endParaRPr lang="en-IN" dirty="0" smtClean="0"/>
          </a:p>
        </p:txBody>
      </p:sp>
      <p:pic>
        <p:nvPicPr>
          <p:cNvPr id="5" name="Picture 1" descr="C:\Users\dr raj kumar yadav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06" y="1143001"/>
            <a:ext cx="79248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h6t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TS102423891</Template>
  <TotalTime>2924</TotalTime>
  <Words>1747</Words>
  <Application>Microsoft Office PowerPoint</Application>
  <PresentationFormat>On-screen Show (4:3)</PresentationFormat>
  <Paragraphs>268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Flow</vt:lpstr>
      <vt:lpstr>Acrobat Document</vt:lpstr>
      <vt:lpstr>GAIT: NORMAL, ABNORMAL &amp; ASSESSMENT</vt:lpstr>
      <vt:lpstr>GAIT</vt:lpstr>
      <vt:lpstr>Walking</vt:lpstr>
      <vt:lpstr>PowerPoint Presentation</vt:lpstr>
      <vt:lpstr>PowerPoint Presentation</vt:lpstr>
      <vt:lpstr>DEFINITIONS</vt:lpstr>
      <vt:lpstr>Subphases of Stance phase</vt:lpstr>
      <vt:lpstr>Sub phases of Swing phase</vt:lpstr>
      <vt:lpstr>PowerPoint Presentation</vt:lpstr>
      <vt:lpstr>Temporal Gait Parameters</vt:lpstr>
      <vt:lpstr>PowerPoint Presentation</vt:lpstr>
      <vt:lpstr>PowerPoint Presentation</vt:lpstr>
      <vt:lpstr>PowerPoint Presentation</vt:lpstr>
      <vt:lpstr>Determinants of Gait (Saunders 1953)</vt:lpstr>
      <vt:lpstr>PowerPoint Presentation</vt:lpstr>
      <vt:lpstr>Muscle activity</vt:lpstr>
      <vt:lpstr>Kinetics and Kinematics</vt:lpstr>
      <vt:lpstr>Trunk and Shoulder</vt:lpstr>
      <vt:lpstr>Gait in children</vt:lpstr>
      <vt:lpstr>GAIT IN ELDERLY</vt:lpstr>
      <vt:lpstr>ABNORMAL GAIT</vt:lpstr>
      <vt:lpstr>PowerPoint Presentation</vt:lpstr>
      <vt:lpstr>VAULTING</vt:lpstr>
      <vt:lpstr>TRENDELENBURG GAIT</vt:lpstr>
      <vt:lpstr>MYOPATHIC GAIT</vt:lpstr>
      <vt:lpstr>HEMIPLEGIC GAIT</vt:lpstr>
      <vt:lpstr>FESTINATING/PROPULSIVE GAIT</vt:lpstr>
      <vt:lpstr>ATAXIC GAIT</vt:lpstr>
      <vt:lpstr>STOMPING GAIT</vt:lpstr>
      <vt:lpstr>CEREBRAL PALSY GAIT</vt:lpstr>
      <vt:lpstr>GAIT IN CEREBRAL PALSY</vt:lpstr>
      <vt:lpstr>SCISSORING GAIT</vt:lpstr>
      <vt:lpstr>  METHODS OF GAIT ANALYSIS</vt:lpstr>
      <vt:lpstr> VISUAL GAIT ANALYSIS</vt:lpstr>
      <vt:lpstr>PowerPoint Presentation</vt:lpstr>
      <vt:lpstr>ANALYSIS BY VIDEO RECORDING</vt:lpstr>
      <vt:lpstr>Clinical Gait laboratory</vt:lpstr>
      <vt:lpstr>PowerPoint Presentation</vt:lpstr>
      <vt:lpstr>ELECTROMYOGRAPHY (EMG)</vt:lpstr>
      <vt:lpstr>MEASURING ENERGY CONSUMPTION</vt:lpstr>
      <vt:lpstr>PowerPoint Presentation</vt:lpstr>
      <vt:lpstr>PowerPoint Presentation</vt:lpstr>
      <vt:lpstr>PowerPoint Presentation</vt:lpstr>
      <vt:lpstr>PowerPoint Presentation</vt:lpstr>
      <vt:lpstr>                  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Conservative Management of Low Back Pain</dc:title>
  <dc:creator>Microsoft</dc:creator>
  <cp:lastModifiedBy>Sony PC</cp:lastModifiedBy>
  <cp:revision>210</cp:revision>
  <dcterms:created xsi:type="dcterms:W3CDTF">2008-02-22T15:23:50Z</dcterms:created>
  <dcterms:modified xsi:type="dcterms:W3CDTF">2019-03-06T17:47:06Z</dcterms:modified>
</cp:coreProperties>
</file>