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15"/>
  </p:notesMasterIdLst>
  <p:handoutMasterIdLst>
    <p:handoutMasterId r:id="rId416"/>
  </p:handoutMasterIdLst>
  <p:sldIdLst>
    <p:sldId id="928" r:id="rId2"/>
    <p:sldId id="257" r:id="rId3"/>
    <p:sldId id="936" r:id="rId4"/>
    <p:sldId id="910" r:id="rId5"/>
    <p:sldId id="909" r:id="rId6"/>
    <p:sldId id="680" r:id="rId7"/>
    <p:sldId id="872" r:id="rId8"/>
    <p:sldId id="562" r:id="rId9"/>
    <p:sldId id="937" r:id="rId10"/>
    <p:sldId id="934" r:id="rId11"/>
    <p:sldId id="935" r:id="rId12"/>
    <p:sldId id="929" r:id="rId13"/>
    <p:sldId id="930" r:id="rId14"/>
    <p:sldId id="931" r:id="rId15"/>
    <p:sldId id="932" r:id="rId16"/>
    <p:sldId id="916" r:id="rId17"/>
    <p:sldId id="917" r:id="rId18"/>
    <p:sldId id="918" r:id="rId19"/>
    <p:sldId id="919" r:id="rId20"/>
    <p:sldId id="927" r:id="rId21"/>
    <p:sldId id="920" r:id="rId22"/>
    <p:sldId id="921" r:id="rId23"/>
    <p:sldId id="922" r:id="rId24"/>
    <p:sldId id="923" r:id="rId25"/>
    <p:sldId id="924" r:id="rId26"/>
    <p:sldId id="925" r:id="rId27"/>
    <p:sldId id="877" r:id="rId28"/>
    <p:sldId id="926" r:id="rId29"/>
    <p:sldId id="882" r:id="rId30"/>
    <p:sldId id="915" r:id="rId31"/>
    <p:sldId id="883" r:id="rId32"/>
    <p:sldId id="881" r:id="rId33"/>
    <p:sldId id="258" r:id="rId34"/>
    <p:sldId id="259" r:id="rId35"/>
    <p:sldId id="681" r:id="rId36"/>
    <p:sldId id="412" r:id="rId37"/>
    <p:sldId id="260" r:id="rId38"/>
    <p:sldId id="261" r:id="rId39"/>
    <p:sldId id="885" r:id="rId40"/>
    <p:sldId id="262" r:id="rId41"/>
    <p:sldId id="404" r:id="rId42"/>
    <p:sldId id="695" r:id="rId43"/>
    <p:sldId id="696" r:id="rId44"/>
    <p:sldId id="697" r:id="rId45"/>
    <p:sldId id="409" r:id="rId46"/>
    <p:sldId id="410" r:id="rId47"/>
    <p:sldId id="712" r:id="rId48"/>
    <p:sldId id="713" r:id="rId49"/>
    <p:sldId id="269" r:id="rId50"/>
    <p:sldId id="264" r:id="rId51"/>
    <p:sldId id="274" r:id="rId52"/>
    <p:sldId id="593" r:id="rId53"/>
    <p:sldId id="266" r:id="rId54"/>
    <p:sldId id="267" r:id="rId55"/>
    <p:sldId id="413" r:id="rId56"/>
    <p:sldId id="268" r:id="rId57"/>
    <p:sldId id="271" r:id="rId58"/>
    <p:sldId id="272" r:id="rId59"/>
    <p:sldId id="594" r:id="rId60"/>
    <p:sldId id="628" r:id="rId61"/>
    <p:sldId id="417" r:id="rId62"/>
    <p:sldId id="414" r:id="rId63"/>
    <p:sldId id="416" r:id="rId64"/>
    <p:sldId id="415" r:id="rId65"/>
    <p:sldId id="698" r:id="rId66"/>
    <p:sldId id="275" r:id="rId67"/>
    <p:sldId id="276" r:id="rId68"/>
    <p:sldId id="278" r:id="rId69"/>
    <p:sldId id="279" r:id="rId70"/>
    <p:sldId id="887" r:id="rId71"/>
    <p:sldId id="280" r:id="rId72"/>
    <p:sldId id="281" r:id="rId73"/>
    <p:sldId id="282" r:id="rId74"/>
    <p:sldId id="283" r:id="rId75"/>
    <p:sldId id="284" r:id="rId76"/>
    <p:sldId id="888" r:id="rId77"/>
    <p:sldId id="889" r:id="rId78"/>
    <p:sldId id="285" r:id="rId79"/>
    <p:sldId id="286" r:id="rId80"/>
    <p:sldId id="287" r:id="rId81"/>
    <p:sldId id="288" r:id="rId82"/>
    <p:sldId id="682" r:id="rId83"/>
    <p:sldId id="617" r:id="rId84"/>
    <p:sldId id="289" r:id="rId85"/>
    <p:sldId id="290" r:id="rId86"/>
    <p:sldId id="291" r:id="rId87"/>
    <p:sldId id="292" r:id="rId88"/>
    <p:sldId id="293" r:id="rId89"/>
    <p:sldId id="629" r:id="rId90"/>
    <p:sldId id="294" r:id="rId91"/>
    <p:sldId id="296" r:id="rId92"/>
    <p:sldId id="295" r:id="rId93"/>
    <p:sldId id="1001" r:id="rId94"/>
    <p:sldId id="1002" r:id="rId95"/>
    <p:sldId id="1003" r:id="rId96"/>
    <p:sldId id="1000" r:id="rId97"/>
    <p:sldId id="890" r:id="rId98"/>
    <p:sldId id="420" r:id="rId99"/>
    <p:sldId id="957" r:id="rId100"/>
    <p:sldId id="300" r:id="rId101"/>
    <p:sldId id="299" r:id="rId102"/>
    <p:sldId id="1004" r:id="rId103"/>
    <p:sldId id="1005" r:id="rId104"/>
    <p:sldId id="939" r:id="rId105"/>
    <p:sldId id="978" r:id="rId106"/>
    <p:sldId id="938" r:id="rId107"/>
    <p:sldId id="977" r:id="rId108"/>
    <p:sldId id="503" r:id="rId109"/>
    <p:sldId id="983" r:id="rId110"/>
    <p:sldId id="306" r:id="rId111"/>
    <p:sldId id="506" r:id="rId112"/>
    <p:sldId id="704" r:id="rId113"/>
    <p:sldId id="509" r:id="rId114"/>
    <p:sldId id="705" r:id="rId115"/>
    <p:sldId id="508" r:id="rId116"/>
    <p:sldId id="706" r:id="rId117"/>
    <p:sldId id="445" r:id="rId118"/>
    <p:sldId id="446" r:id="rId119"/>
    <p:sldId id="510" r:id="rId120"/>
    <p:sldId id="512" r:id="rId121"/>
    <p:sldId id="452" r:id="rId122"/>
    <p:sldId id="453" r:id="rId123"/>
    <p:sldId id="513" r:id="rId124"/>
    <p:sldId id="514" r:id="rId125"/>
    <p:sldId id="684" r:id="rId126"/>
    <p:sldId id="618" r:id="rId127"/>
    <p:sldId id="1006" r:id="rId128"/>
    <p:sldId id="891" r:id="rId129"/>
    <p:sldId id="707" r:id="rId130"/>
    <p:sldId id="307" r:id="rId131"/>
    <p:sldId id="308" r:id="rId132"/>
    <p:sldId id="454" r:id="rId133"/>
    <p:sldId id="979" r:id="rId134"/>
    <p:sldId id="1007" r:id="rId135"/>
    <p:sldId id="980" r:id="rId136"/>
    <p:sldId id="981" r:id="rId137"/>
    <p:sldId id="982" r:id="rId138"/>
    <p:sldId id="1028" r:id="rId139"/>
    <p:sldId id="1029" r:id="rId140"/>
    <p:sldId id="1030" r:id="rId141"/>
    <p:sldId id="1031" r:id="rId142"/>
    <p:sldId id="1032" r:id="rId143"/>
    <p:sldId id="1033" r:id="rId144"/>
    <p:sldId id="1034" r:id="rId145"/>
    <p:sldId id="1035" r:id="rId146"/>
    <p:sldId id="1036" r:id="rId147"/>
    <p:sldId id="1043" r:id="rId148"/>
    <p:sldId id="1044" r:id="rId149"/>
    <p:sldId id="1047" r:id="rId150"/>
    <p:sldId id="1086" r:id="rId151"/>
    <p:sldId id="1011" r:id="rId152"/>
    <p:sldId id="1065" r:id="rId153"/>
    <p:sldId id="1012" r:id="rId154"/>
    <p:sldId id="1013" r:id="rId155"/>
    <p:sldId id="1014" r:id="rId156"/>
    <p:sldId id="1173" r:id="rId157"/>
    <p:sldId id="1172" r:id="rId158"/>
    <p:sldId id="1018" r:id="rId159"/>
    <p:sldId id="1019" r:id="rId160"/>
    <p:sldId id="1020" r:id="rId161"/>
    <p:sldId id="1067" r:id="rId162"/>
    <p:sldId id="1084" r:id="rId163"/>
    <p:sldId id="1071" r:id="rId164"/>
    <p:sldId id="1094" r:id="rId165"/>
    <p:sldId id="1096" r:id="rId166"/>
    <p:sldId id="1073" r:id="rId167"/>
    <p:sldId id="1074" r:id="rId168"/>
    <p:sldId id="1140" r:id="rId169"/>
    <p:sldId id="1080" r:id="rId170"/>
    <p:sldId id="1075" r:id="rId171"/>
    <p:sldId id="1100" r:id="rId172"/>
    <p:sldId id="1101" r:id="rId173"/>
    <p:sldId id="1097" r:id="rId174"/>
    <p:sldId id="1081" r:id="rId175"/>
    <p:sldId id="1099" r:id="rId176"/>
    <p:sldId id="1098" r:id="rId177"/>
    <p:sldId id="1102" r:id="rId178"/>
    <p:sldId id="1082" r:id="rId179"/>
    <p:sldId id="1083" r:id="rId180"/>
    <p:sldId id="1103" r:id="rId181"/>
    <p:sldId id="1023" r:id="rId182"/>
    <p:sldId id="1104" r:id="rId183"/>
    <p:sldId id="1105" r:id="rId184"/>
    <p:sldId id="1174" r:id="rId185"/>
    <p:sldId id="1175" r:id="rId186"/>
    <p:sldId id="1176" r:id="rId187"/>
    <p:sldId id="1089" r:id="rId188"/>
    <p:sldId id="1106" r:id="rId189"/>
    <p:sldId id="1177" r:id="rId190"/>
    <p:sldId id="1107" r:id="rId191"/>
    <p:sldId id="1108" r:id="rId192"/>
    <p:sldId id="1109" r:id="rId193"/>
    <p:sldId id="1115" r:id="rId194"/>
    <p:sldId id="1116" r:id="rId195"/>
    <p:sldId id="1138" r:id="rId196"/>
    <p:sldId id="1117" r:id="rId197"/>
    <p:sldId id="1118" r:id="rId198"/>
    <p:sldId id="1119" r:id="rId199"/>
    <p:sldId id="1120" r:id="rId200"/>
    <p:sldId id="1121" r:id="rId201"/>
    <p:sldId id="1122" r:id="rId202"/>
    <p:sldId id="1123" r:id="rId203"/>
    <p:sldId id="1124" r:id="rId204"/>
    <p:sldId id="1125" r:id="rId205"/>
    <p:sldId id="1126" r:id="rId206"/>
    <p:sldId id="1127" r:id="rId207"/>
    <p:sldId id="1128" r:id="rId208"/>
    <p:sldId id="1129" r:id="rId209"/>
    <p:sldId id="1130" r:id="rId210"/>
    <p:sldId id="1131" r:id="rId211"/>
    <p:sldId id="1146" r:id="rId212"/>
    <p:sldId id="1147" r:id="rId213"/>
    <p:sldId id="1148" r:id="rId214"/>
    <p:sldId id="1149" r:id="rId215"/>
    <p:sldId id="1150" r:id="rId216"/>
    <p:sldId id="1151" r:id="rId217"/>
    <p:sldId id="1152" r:id="rId218"/>
    <p:sldId id="1153" r:id="rId219"/>
    <p:sldId id="1154" r:id="rId220"/>
    <p:sldId id="1155" r:id="rId221"/>
    <p:sldId id="1156" r:id="rId222"/>
    <p:sldId id="1157" r:id="rId223"/>
    <p:sldId id="1158" r:id="rId224"/>
    <p:sldId id="1159" r:id="rId225"/>
    <p:sldId id="1160" r:id="rId226"/>
    <p:sldId id="1161" r:id="rId227"/>
    <p:sldId id="1162" r:id="rId228"/>
    <p:sldId id="1163" r:id="rId229"/>
    <p:sldId id="1164" r:id="rId230"/>
    <p:sldId id="1165" r:id="rId231"/>
    <p:sldId id="1166" r:id="rId232"/>
    <p:sldId id="1167" r:id="rId233"/>
    <p:sldId id="1168" r:id="rId234"/>
    <p:sldId id="1169" r:id="rId235"/>
    <p:sldId id="1170" r:id="rId236"/>
    <p:sldId id="1178" r:id="rId237"/>
    <p:sldId id="1186" r:id="rId238"/>
    <p:sldId id="1171" r:id="rId239"/>
    <p:sldId id="1133" r:id="rId240"/>
    <p:sldId id="1136" r:id="rId241"/>
    <p:sldId id="1137" r:id="rId242"/>
    <p:sldId id="1141" r:id="rId243"/>
    <p:sldId id="1132" r:id="rId244"/>
    <p:sldId id="1114" r:id="rId245"/>
    <p:sldId id="1090" r:id="rId246"/>
    <p:sldId id="1091" r:id="rId247"/>
    <p:sldId id="1092" r:id="rId248"/>
    <p:sldId id="1093" r:id="rId249"/>
    <p:sldId id="526" r:id="rId250"/>
    <p:sldId id="516" r:id="rId251"/>
    <p:sldId id="528" r:id="rId252"/>
    <p:sldId id="517" r:id="rId253"/>
    <p:sldId id="597" r:id="rId254"/>
    <p:sldId id="518" r:id="rId255"/>
    <p:sldId id="527" r:id="rId256"/>
    <p:sldId id="319" r:id="rId257"/>
    <p:sldId id="320" r:id="rId258"/>
    <p:sldId id="563" r:id="rId259"/>
    <p:sldId id="387" r:id="rId260"/>
    <p:sldId id="576" r:id="rId261"/>
    <p:sldId id="636" r:id="rId262"/>
    <p:sldId id="658" r:id="rId263"/>
    <p:sldId id="1144" r:id="rId264"/>
    <p:sldId id="659" r:id="rId265"/>
    <p:sldId id="660" r:id="rId266"/>
    <p:sldId id="488" r:id="rId267"/>
    <p:sldId id="577" r:id="rId268"/>
    <p:sldId id="578" r:id="rId269"/>
    <p:sldId id="657" r:id="rId270"/>
    <p:sldId id="1179" r:id="rId271"/>
    <p:sldId id="438" r:id="rId272"/>
    <p:sldId id="661" r:id="rId273"/>
    <p:sldId id="321" r:id="rId274"/>
    <p:sldId id="323" r:id="rId275"/>
    <p:sldId id="621" r:id="rId276"/>
    <p:sldId id="614" r:id="rId277"/>
    <p:sldId id="615" r:id="rId278"/>
    <p:sldId id="1182" r:id="rId279"/>
    <p:sldId id="1181" r:id="rId280"/>
    <p:sldId id="322" r:id="rId281"/>
    <p:sldId id="627" r:id="rId282"/>
    <p:sldId id="797" r:id="rId283"/>
    <p:sldId id="1143" r:id="rId284"/>
    <p:sldId id="767" r:id="rId285"/>
    <p:sldId id="768" r:id="rId286"/>
    <p:sldId id="769" r:id="rId287"/>
    <p:sldId id="958" r:id="rId288"/>
    <p:sldId id="1145" r:id="rId289"/>
    <p:sldId id="959" r:id="rId290"/>
    <p:sldId id="811" r:id="rId291"/>
    <p:sldId id="584" r:id="rId292"/>
    <p:sldId id="810" r:id="rId293"/>
    <p:sldId id="842" r:id="rId294"/>
    <p:sldId id="840" r:id="rId295"/>
    <p:sldId id="386" r:id="rId296"/>
    <p:sldId id="839" r:id="rId297"/>
    <p:sldId id="668" r:id="rId298"/>
    <p:sldId id="841" r:id="rId299"/>
    <p:sldId id="815" r:id="rId300"/>
    <p:sldId id="816" r:id="rId301"/>
    <p:sldId id="817" r:id="rId302"/>
    <p:sldId id="818" r:id="rId303"/>
    <p:sldId id="819" r:id="rId304"/>
    <p:sldId id="820" r:id="rId305"/>
    <p:sldId id="1184" r:id="rId306"/>
    <p:sldId id="821" r:id="rId307"/>
    <p:sldId id="822" r:id="rId308"/>
    <p:sldId id="823" r:id="rId309"/>
    <p:sldId id="824" r:id="rId310"/>
    <p:sldId id="1194" r:id="rId311"/>
    <p:sldId id="1195" r:id="rId312"/>
    <p:sldId id="1192" r:id="rId313"/>
    <p:sldId id="1193" r:id="rId314"/>
    <p:sldId id="896" r:id="rId315"/>
    <p:sldId id="827" r:id="rId316"/>
    <p:sldId id="336" r:id="rId317"/>
    <p:sldId id="669" r:id="rId318"/>
    <p:sldId id="337" r:id="rId319"/>
    <p:sldId id="1190" r:id="rId320"/>
    <p:sldId id="605" r:id="rId321"/>
    <p:sldId id="853" r:id="rId322"/>
    <p:sldId id="604" r:id="rId323"/>
    <p:sldId id="856" r:id="rId324"/>
    <p:sldId id="338" r:id="rId325"/>
    <p:sldId id="339" r:id="rId326"/>
    <p:sldId id="1185" r:id="rId327"/>
    <p:sldId id="340" r:id="rId328"/>
    <p:sldId id="607" r:id="rId329"/>
    <p:sldId id="1217" r:id="rId330"/>
    <p:sldId id="1218" r:id="rId331"/>
    <p:sldId id="1216" r:id="rId332"/>
    <p:sldId id="861" r:id="rId333"/>
    <p:sldId id="870" r:id="rId334"/>
    <p:sldId id="871" r:id="rId335"/>
    <p:sldId id="608" r:id="rId336"/>
    <p:sldId id="609" r:id="rId337"/>
    <p:sldId id="672" r:id="rId338"/>
    <p:sldId id="1189" r:id="rId339"/>
    <p:sldId id="1196" r:id="rId340"/>
    <p:sldId id="1219" r:id="rId341"/>
    <p:sldId id="673" r:id="rId342"/>
    <p:sldId id="846" r:id="rId343"/>
    <p:sldId id="678" r:id="rId344"/>
    <p:sldId id="679" r:id="rId345"/>
    <p:sldId id="644" r:id="rId346"/>
    <p:sldId id="645" r:id="rId347"/>
    <p:sldId id="1197" r:id="rId348"/>
    <p:sldId id="845" r:id="rId349"/>
    <p:sldId id="1220" r:id="rId350"/>
    <p:sldId id="1221" r:id="rId351"/>
    <p:sldId id="500" r:id="rId352"/>
    <p:sldId id="1222" r:id="rId353"/>
    <p:sldId id="1223" r:id="rId354"/>
    <p:sldId id="1224" r:id="rId355"/>
    <p:sldId id="1225" r:id="rId356"/>
    <p:sldId id="1226" r:id="rId357"/>
    <p:sldId id="1227" r:id="rId358"/>
    <p:sldId id="1228" r:id="rId359"/>
    <p:sldId id="1229" r:id="rId360"/>
    <p:sldId id="1230" r:id="rId361"/>
    <p:sldId id="1231" r:id="rId362"/>
    <p:sldId id="1232" r:id="rId363"/>
    <p:sldId id="1233" r:id="rId364"/>
    <p:sldId id="1234" r:id="rId365"/>
    <p:sldId id="1235" r:id="rId366"/>
    <p:sldId id="1236" r:id="rId367"/>
    <p:sldId id="1237" r:id="rId368"/>
    <p:sldId id="1238" r:id="rId369"/>
    <p:sldId id="865" r:id="rId370"/>
    <p:sldId id="866" r:id="rId371"/>
    <p:sldId id="867" r:id="rId372"/>
    <p:sldId id="868" r:id="rId373"/>
    <p:sldId id="345" r:id="rId374"/>
    <p:sldId id="1250" r:id="rId375"/>
    <p:sldId id="860" r:id="rId376"/>
    <p:sldId id="346" r:id="rId377"/>
    <p:sldId id="350" r:id="rId378"/>
    <p:sldId id="1245" r:id="rId379"/>
    <p:sldId id="1244" r:id="rId380"/>
    <p:sldId id="1239" r:id="rId381"/>
    <p:sldId id="1240" r:id="rId382"/>
    <p:sldId id="402" r:id="rId383"/>
    <p:sldId id="1249" r:id="rId384"/>
    <p:sldId id="897" r:id="rId385"/>
    <p:sldId id="903" r:id="rId386"/>
    <p:sldId id="904" r:id="rId387"/>
    <p:sldId id="905" r:id="rId388"/>
    <p:sldId id="906" r:id="rId389"/>
    <p:sldId id="907" r:id="rId390"/>
    <p:sldId id="908" r:id="rId391"/>
    <p:sldId id="1210" r:id="rId392"/>
    <p:sldId id="1247" r:id="rId393"/>
    <p:sldId id="1241" r:id="rId394"/>
    <p:sldId id="1242" r:id="rId395"/>
    <p:sldId id="1243" r:id="rId396"/>
    <p:sldId id="1213" r:id="rId397"/>
    <p:sldId id="1209" r:id="rId398"/>
    <p:sldId id="1207" r:id="rId399"/>
    <p:sldId id="1206" r:id="rId400"/>
    <p:sldId id="1246" r:id="rId401"/>
    <p:sldId id="504" r:id="rId402"/>
    <p:sldId id="553" r:id="rId403"/>
    <p:sldId id="554" r:id="rId404"/>
    <p:sldId id="555" r:id="rId405"/>
    <p:sldId id="556" r:id="rId406"/>
    <p:sldId id="505" r:id="rId407"/>
    <p:sldId id="558" r:id="rId408"/>
    <p:sldId id="559" r:id="rId409"/>
    <p:sldId id="557" r:id="rId410"/>
    <p:sldId id="646" r:id="rId411"/>
    <p:sldId id="863" r:id="rId412"/>
    <p:sldId id="1248" r:id="rId413"/>
    <p:sldId id="864" r:id="rId41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868" autoAdjust="0"/>
    <p:restoredTop sz="94595" autoAdjust="0"/>
  </p:normalViewPr>
  <p:slideViewPr>
    <p:cSldViewPr>
      <p:cViewPr varScale="1">
        <p:scale>
          <a:sx n="70" d="100"/>
          <a:sy n="70" d="100"/>
        </p:scale>
        <p:origin x="1692" y="5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99" Type="http://schemas.openxmlformats.org/officeDocument/2006/relationships/slide" Target="slides/slide298.xml"/><Relationship Id="rId21" Type="http://schemas.openxmlformats.org/officeDocument/2006/relationships/slide" Target="slides/slide20.xml"/><Relationship Id="rId63" Type="http://schemas.openxmlformats.org/officeDocument/2006/relationships/slide" Target="slides/slide62.xml"/><Relationship Id="rId159" Type="http://schemas.openxmlformats.org/officeDocument/2006/relationships/slide" Target="slides/slide158.xml"/><Relationship Id="rId324" Type="http://schemas.openxmlformats.org/officeDocument/2006/relationships/slide" Target="slides/slide323.xml"/><Relationship Id="rId366" Type="http://schemas.openxmlformats.org/officeDocument/2006/relationships/slide" Target="slides/slide365.xml"/><Relationship Id="rId170" Type="http://schemas.openxmlformats.org/officeDocument/2006/relationships/slide" Target="slides/slide169.xml"/><Relationship Id="rId226" Type="http://schemas.openxmlformats.org/officeDocument/2006/relationships/slide" Target="slides/slide225.xml"/><Relationship Id="rId268" Type="http://schemas.openxmlformats.org/officeDocument/2006/relationships/slide" Target="slides/slide267.xml"/><Relationship Id="rId32" Type="http://schemas.openxmlformats.org/officeDocument/2006/relationships/slide" Target="slides/slide31.xml"/><Relationship Id="rId74" Type="http://schemas.openxmlformats.org/officeDocument/2006/relationships/slide" Target="slides/slide73.xml"/><Relationship Id="rId128" Type="http://schemas.openxmlformats.org/officeDocument/2006/relationships/slide" Target="slides/slide127.xml"/><Relationship Id="rId335" Type="http://schemas.openxmlformats.org/officeDocument/2006/relationships/slide" Target="slides/slide334.xml"/><Relationship Id="rId377" Type="http://schemas.openxmlformats.org/officeDocument/2006/relationships/slide" Target="slides/slide376.xml"/><Relationship Id="rId5" Type="http://schemas.openxmlformats.org/officeDocument/2006/relationships/slide" Target="slides/slide4.xml"/><Relationship Id="rId181" Type="http://schemas.openxmlformats.org/officeDocument/2006/relationships/slide" Target="slides/slide180.xml"/><Relationship Id="rId237" Type="http://schemas.openxmlformats.org/officeDocument/2006/relationships/slide" Target="slides/slide236.xml"/><Relationship Id="rId402" Type="http://schemas.openxmlformats.org/officeDocument/2006/relationships/slide" Target="slides/slide401.xml"/><Relationship Id="rId279" Type="http://schemas.openxmlformats.org/officeDocument/2006/relationships/slide" Target="slides/slide278.xml"/><Relationship Id="rId43" Type="http://schemas.openxmlformats.org/officeDocument/2006/relationships/slide" Target="slides/slide42.xml"/><Relationship Id="rId139" Type="http://schemas.openxmlformats.org/officeDocument/2006/relationships/slide" Target="slides/slide138.xml"/><Relationship Id="rId290" Type="http://schemas.openxmlformats.org/officeDocument/2006/relationships/slide" Target="slides/slide289.xml"/><Relationship Id="rId304" Type="http://schemas.openxmlformats.org/officeDocument/2006/relationships/slide" Target="slides/slide303.xml"/><Relationship Id="rId346" Type="http://schemas.openxmlformats.org/officeDocument/2006/relationships/slide" Target="slides/slide345.xml"/><Relationship Id="rId388" Type="http://schemas.openxmlformats.org/officeDocument/2006/relationships/slide" Target="slides/slide387.xml"/><Relationship Id="rId85" Type="http://schemas.openxmlformats.org/officeDocument/2006/relationships/slide" Target="slides/slide84.xml"/><Relationship Id="rId150" Type="http://schemas.openxmlformats.org/officeDocument/2006/relationships/slide" Target="slides/slide149.xml"/><Relationship Id="rId192" Type="http://schemas.openxmlformats.org/officeDocument/2006/relationships/slide" Target="slides/slide191.xml"/><Relationship Id="rId206" Type="http://schemas.openxmlformats.org/officeDocument/2006/relationships/slide" Target="slides/slide205.xml"/><Relationship Id="rId413" Type="http://schemas.openxmlformats.org/officeDocument/2006/relationships/slide" Target="slides/slide412.xml"/><Relationship Id="rId248" Type="http://schemas.openxmlformats.org/officeDocument/2006/relationships/slide" Target="slides/slide247.xml"/><Relationship Id="rId12" Type="http://schemas.openxmlformats.org/officeDocument/2006/relationships/slide" Target="slides/slide11.xml"/><Relationship Id="rId108" Type="http://schemas.openxmlformats.org/officeDocument/2006/relationships/slide" Target="slides/slide107.xml"/><Relationship Id="rId315" Type="http://schemas.openxmlformats.org/officeDocument/2006/relationships/slide" Target="slides/slide314.xml"/><Relationship Id="rId357" Type="http://schemas.openxmlformats.org/officeDocument/2006/relationships/slide" Target="slides/slide356.xml"/><Relationship Id="rId54" Type="http://schemas.openxmlformats.org/officeDocument/2006/relationships/slide" Target="slides/slide53.xml"/><Relationship Id="rId96" Type="http://schemas.openxmlformats.org/officeDocument/2006/relationships/slide" Target="slides/slide95.xml"/><Relationship Id="rId161" Type="http://schemas.openxmlformats.org/officeDocument/2006/relationships/slide" Target="slides/slide160.xml"/><Relationship Id="rId217" Type="http://schemas.openxmlformats.org/officeDocument/2006/relationships/slide" Target="slides/slide216.xml"/><Relationship Id="rId399" Type="http://schemas.openxmlformats.org/officeDocument/2006/relationships/slide" Target="slides/slide398.xml"/><Relationship Id="rId259" Type="http://schemas.openxmlformats.org/officeDocument/2006/relationships/slide" Target="slides/slide258.xml"/><Relationship Id="rId23" Type="http://schemas.openxmlformats.org/officeDocument/2006/relationships/slide" Target="slides/slide22.xml"/><Relationship Id="rId119" Type="http://schemas.openxmlformats.org/officeDocument/2006/relationships/slide" Target="slides/slide118.xml"/><Relationship Id="rId270" Type="http://schemas.openxmlformats.org/officeDocument/2006/relationships/slide" Target="slides/slide269.xml"/><Relationship Id="rId326" Type="http://schemas.openxmlformats.org/officeDocument/2006/relationships/slide" Target="slides/slide325.xml"/><Relationship Id="rId65" Type="http://schemas.openxmlformats.org/officeDocument/2006/relationships/slide" Target="slides/slide64.xml"/><Relationship Id="rId130" Type="http://schemas.openxmlformats.org/officeDocument/2006/relationships/slide" Target="slides/slide129.xml"/><Relationship Id="rId368" Type="http://schemas.openxmlformats.org/officeDocument/2006/relationships/slide" Target="slides/slide367.xml"/><Relationship Id="rId172" Type="http://schemas.openxmlformats.org/officeDocument/2006/relationships/slide" Target="slides/slide171.xml"/><Relationship Id="rId228" Type="http://schemas.openxmlformats.org/officeDocument/2006/relationships/slide" Target="slides/slide227.xml"/><Relationship Id="rId281" Type="http://schemas.openxmlformats.org/officeDocument/2006/relationships/slide" Target="slides/slide280.xml"/><Relationship Id="rId337" Type="http://schemas.openxmlformats.org/officeDocument/2006/relationships/slide" Target="slides/slide336.xml"/><Relationship Id="rId34" Type="http://schemas.openxmlformats.org/officeDocument/2006/relationships/slide" Target="slides/slide33.xml"/><Relationship Id="rId76" Type="http://schemas.openxmlformats.org/officeDocument/2006/relationships/slide" Target="slides/slide75.xml"/><Relationship Id="rId141" Type="http://schemas.openxmlformats.org/officeDocument/2006/relationships/slide" Target="slides/slide140.xml"/><Relationship Id="rId379" Type="http://schemas.openxmlformats.org/officeDocument/2006/relationships/slide" Target="slides/slide378.xml"/><Relationship Id="rId7" Type="http://schemas.openxmlformats.org/officeDocument/2006/relationships/slide" Target="slides/slide6.xml"/><Relationship Id="rId183" Type="http://schemas.openxmlformats.org/officeDocument/2006/relationships/slide" Target="slides/slide182.xml"/><Relationship Id="rId239" Type="http://schemas.openxmlformats.org/officeDocument/2006/relationships/slide" Target="slides/slide238.xml"/><Relationship Id="rId390" Type="http://schemas.openxmlformats.org/officeDocument/2006/relationships/slide" Target="slides/slide389.xml"/><Relationship Id="rId404" Type="http://schemas.openxmlformats.org/officeDocument/2006/relationships/slide" Target="slides/slide403.xml"/><Relationship Id="rId250" Type="http://schemas.openxmlformats.org/officeDocument/2006/relationships/slide" Target="slides/slide249.xml"/><Relationship Id="rId292" Type="http://schemas.openxmlformats.org/officeDocument/2006/relationships/slide" Target="slides/slide291.xml"/><Relationship Id="rId306" Type="http://schemas.openxmlformats.org/officeDocument/2006/relationships/slide" Target="slides/slide305.xml"/><Relationship Id="rId45" Type="http://schemas.openxmlformats.org/officeDocument/2006/relationships/slide" Target="slides/slide44.xml"/><Relationship Id="rId87" Type="http://schemas.openxmlformats.org/officeDocument/2006/relationships/slide" Target="slides/slide86.xml"/><Relationship Id="rId110" Type="http://schemas.openxmlformats.org/officeDocument/2006/relationships/slide" Target="slides/slide109.xml"/><Relationship Id="rId348" Type="http://schemas.openxmlformats.org/officeDocument/2006/relationships/slide" Target="slides/slide347.xml"/><Relationship Id="rId152" Type="http://schemas.openxmlformats.org/officeDocument/2006/relationships/slide" Target="slides/slide151.xml"/><Relationship Id="rId194" Type="http://schemas.openxmlformats.org/officeDocument/2006/relationships/slide" Target="slides/slide193.xml"/><Relationship Id="rId208" Type="http://schemas.openxmlformats.org/officeDocument/2006/relationships/slide" Target="slides/slide207.xml"/><Relationship Id="rId415" Type="http://schemas.openxmlformats.org/officeDocument/2006/relationships/notesMaster" Target="notesMasters/notesMaster1.xml"/><Relationship Id="rId261" Type="http://schemas.openxmlformats.org/officeDocument/2006/relationships/slide" Target="slides/slide260.xml"/><Relationship Id="rId14" Type="http://schemas.openxmlformats.org/officeDocument/2006/relationships/slide" Target="slides/slide13.xml"/><Relationship Id="rId56" Type="http://schemas.openxmlformats.org/officeDocument/2006/relationships/slide" Target="slides/slide55.xml"/><Relationship Id="rId317" Type="http://schemas.openxmlformats.org/officeDocument/2006/relationships/slide" Target="slides/slide316.xml"/><Relationship Id="rId359" Type="http://schemas.openxmlformats.org/officeDocument/2006/relationships/slide" Target="slides/slide358.xml"/><Relationship Id="rId98" Type="http://schemas.openxmlformats.org/officeDocument/2006/relationships/slide" Target="slides/slide97.xml"/><Relationship Id="rId121" Type="http://schemas.openxmlformats.org/officeDocument/2006/relationships/slide" Target="slides/slide120.xml"/><Relationship Id="rId163" Type="http://schemas.openxmlformats.org/officeDocument/2006/relationships/slide" Target="slides/slide162.xml"/><Relationship Id="rId219" Type="http://schemas.openxmlformats.org/officeDocument/2006/relationships/slide" Target="slides/slide218.xml"/><Relationship Id="rId370" Type="http://schemas.openxmlformats.org/officeDocument/2006/relationships/slide" Target="slides/slide369.xml"/><Relationship Id="rId230" Type="http://schemas.openxmlformats.org/officeDocument/2006/relationships/slide" Target="slides/slide229.xml"/><Relationship Id="rId25" Type="http://schemas.openxmlformats.org/officeDocument/2006/relationships/slide" Target="slides/slide24.xml"/><Relationship Id="rId67" Type="http://schemas.openxmlformats.org/officeDocument/2006/relationships/slide" Target="slides/slide66.xml"/><Relationship Id="rId272" Type="http://schemas.openxmlformats.org/officeDocument/2006/relationships/slide" Target="slides/slide271.xml"/><Relationship Id="rId328" Type="http://schemas.openxmlformats.org/officeDocument/2006/relationships/slide" Target="slides/slide327.xml"/><Relationship Id="rId132" Type="http://schemas.openxmlformats.org/officeDocument/2006/relationships/slide" Target="slides/slide131.xml"/><Relationship Id="rId174" Type="http://schemas.openxmlformats.org/officeDocument/2006/relationships/slide" Target="slides/slide173.xml"/><Relationship Id="rId381" Type="http://schemas.openxmlformats.org/officeDocument/2006/relationships/slide" Target="slides/slide380.xml"/><Relationship Id="rId241" Type="http://schemas.openxmlformats.org/officeDocument/2006/relationships/slide" Target="slides/slide240.xml"/><Relationship Id="rId36" Type="http://schemas.openxmlformats.org/officeDocument/2006/relationships/slide" Target="slides/slide35.xml"/><Relationship Id="rId283" Type="http://schemas.openxmlformats.org/officeDocument/2006/relationships/slide" Target="slides/slide282.xml"/><Relationship Id="rId339" Type="http://schemas.openxmlformats.org/officeDocument/2006/relationships/slide" Target="slides/slide338.xml"/><Relationship Id="rId78" Type="http://schemas.openxmlformats.org/officeDocument/2006/relationships/slide" Target="slides/slide77.xml"/><Relationship Id="rId101" Type="http://schemas.openxmlformats.org/officeDocument/2006/relationships/slide" Target="slides/slide100.xml"/><Relationship Id="rId143" Type="http://schemas.openxmlformats.org/officeDocument/2006/relationships/slide" Target="slides/slide142.xml"/><Relationship Id="rId185" Type="http://schemas.openxmlformats.org/officeDocument/2006/relationships/slide" Target="slides/slide184.xml"/><Relationship Id="rId350" Type="http://schemas.openxmlformats.org/officeDocument/2006/relationships/slide" Target="slides/slide349.xml"/><Relationship Id="rId406" Type="http://schemas.openxmlformats.org/officeDocument/2006/relationships/slide" Target="slides/slide405.xml"/><Relationship Id="rId9" Type="http://schemas.openxmlformats.org/officeDocument/2006/relationships/slide" Target="slides/slide8.xml"/><Relationship Id="rId210" Type="http://schemas.openxmlformats.org/officeDocument/2006/relationships/slide" Target="slides/slide209.xml"/><Relationship Id="rId392" Type="http://schemas.openxmlformats.org/officeDocument/2006/relationships/slide" Target="slides/slide391.xml"/><Relationship Id="rId252" Type="http://schemas.openxmlformats.org/officeDocument/2006/relationships/slide" Target="slides/slide251.xml"/><Relationship Id="rId294" Type="http://schemas.openxmlformats.org/officeDocument/2006/relationships/slide" Target="slides/slide293.xml"/><Relationship Id="rId308" Type="http://schemas.openxmlformats.org/officeDocument/2006/relationships/slide" Target="slides/slide307.xml"/><Relationship Id="rId47" Type="http://schemas.openxmlformats.org/officeDocument/2006/relationships/slide" Target="slides/slide46.xml"/><Relationship Id="rId89" Type="http://schemas.openxmlformats.org/officeDocument/2006/relationships/slide" Target="slides/slide88.xml"/><Relationship Id="rId112" Type="http://schemas.openxmlformats.org/officeDocument/2006/relationships/slide" Target="slides/slide111.xml"/><Relationship Id="rId154" Type="http://schemas.openxmlformats.org/officeDocument/2006/relationships/slide" Target="slides/slide153.xml"/><Relationship Id="rId361" Type="http://schemas.openxmlformats.org/officeDocument/2006/relationships/slide" Target="slides/slide360.xml"/><Relationship Id="rId196" Type="http://schemas.openxmlformats.org/officeDocument/2006/relationships/slide" Target="slides/slide195.xml"/><Relationship Id="rId417" Type="http://schemas.openxmlformats.org/officeDocument/2006/relationships/presProps" Target="presProps.xml"/><Relationship Id="rId16" Type="http://schemas.openxmlformats.org/officeDocument/2006/relationships/slide" Target="slides/slide15.xml"/><Relationship Id="rId221" Type="http://schemas.openxmlformats.org/officeDocument/2006/relationships/slide" Target="slides/slide220.xml"/><Relationship Id="rId263" Type="http://schemas.openxmlformats.org/officeDocument/2006/relationships/slide" Target="slides/slide262.xml"/><Relationship Id="rId319" Type="http://schemas.openxmlformats.org/officeDocument/2006/relationships/slide" Target="slides/slide318.xml"/><Relationship Id="rId58" Type="http://schemas.openxmlformats.org/officeDocument/2006/relationships/slide" Target="slides/slide57.xml"/><Relationship Id="rId123" Type="http://schemas.openxmlformats.org/officeDocument/2006/relationships/slide" Target="slides/slide122.xml"/><Relationship Id="rId330" Type="http://schemas.openxmlformats.org/officeDocument/2006/relationships/slide" Target="slides/slide329.xml"/><Relationship Id="rId165" Type="http://schemas.openxmlformats.org/officeDocument/2006/relationships/slide" Target="slides/slide164.xml"/><Relationship Id="rId372" Type="http://schemas.openxmlformats.org/officeDocument/2006/relationships/slide" Target="slides/slide371.xml"/><Relationship Id="rId232" Type="http://schemas.openxmlformats.org/officeDocument/2006/relationships/slide" Target="slides/slide231.xml"/><Relationship Id="rId274" Type="http://schemas.openxmlformats.org/officeDocument/2006/relationships/slide" Target="slides/slide273.xml"/><Relationship Id="rId27" Type="http://schemas.openxmlformats.org/officeDocument/2006/relationships/slide" Target="slides/slide26.xml"/><Relationship Id="rId69" Type="http://schemas.openxmlformats.org/officeDocument/2006/relationships/slide" Target="slides/slide68.xml"/><Relationship Id="rId134" Type="http://schemas.openxmlformats.org/officeDocument/2006/relationships/slide" Target="slides/slide133.xml"/><Relationship Id="rId80" Type="http://schemas.openxmlformats.org/officeDocument/2006/relationships/slide" Target="slides/slide79.xml"/><Relationship Id="rId176" Type="http://schemas.openxmlformats.org/officeDocument/2006/relationships/slide" Target="slides/slide175.xml"/><Relationship Id="rId341" Type="http://schemas.openxmlformats.org/officeDocument/2006/relationships/slide" Target="slides/slide340.xml"/><Relationship Id="rId383" Type="http://schemas.openxmlformats.org/officeDocument/2006/relationships/slide" Target="slides/slide382.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slide" Target="slides/slide242.xml"/><Relationship Id="rId264" Type="http://schemas.openxmlformats.org/officeDocument/2006/relationships/slide" Target="slides/slide263.xml"/><Relationship Id="rId285" Type="http://schemas.openxmlformats.org/officeDocument/2006/relationships/slide" Target="slides/slide284.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310" Type="http://schemas.openxmlformats.org/officeDocument/2006/relationships/slide" Target="slides/slide309.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331" Type="http://schemas.openxmlformats.org/officeDocument/2006/relationships/slide" Target="slides/slide330.xml"/><Relationship Id="rId352" Type="http://schemas.openxmlformats.org/officeDocument/2006/relationships/slide" Target="slides/slide351.xml"/><Relationship Id="rId373" Type="http://schemas.openxmlformats.org/officeDocument/2006/relationships/slide" Target="slides/slide372.xml"/><Relationship Id="rId394" Type="http://schemas.openxmlformats.org/officeDocument/2006/relationships/slide" Target="slides/slide393.xml"/><Relationship Id="rId408" Type="http://schemas.openxmlformats.org/officeDocument/2006/relationships/slide" Target="slides/slide407.xml"/><Relationship Id="rId1" Type="http://schemas.openxmlformats.org/officeDocument/2006/relationships/slideMaster" Target="slideMasters/slideMaster1.xml"/><Relationship Id="rId212" Type="http://schemas.openxmlformats.org/officeDocument/2006/relationships/slide" Target="slides/slide211.xml"/><Relationship Id="rId233" Type="http://schemas.openxmlformats.org/officeDocument/2006/relationships/slide" Target="slides/slide232.xml"/><Relationship Id="rId254" Type="http://schemas.openxmlformats.org/officeDocument/2006/relationships/slide" Target="slides/slide253.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275" Type="http://schemas.openxmlformats.org/officeDocument/2006/relationships/slide" Target="slides/slide274.xml"/><Relationship Id="rId296" Type="http://schemas.openxmlformats.org/officeDocument/2006/relationships/slide" Target="slides/slide295.xml"/><Relationship Id="rId300" Type="http://schemas.openxmlformats.org/officeDocument/2006/relationships/slide" Target="slides/slide299.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321" Type="http://schemas.openxmlformats.org/officeDocument/2006/relationships/slide" Target="slides/slide320.xml"/><Relationship Id="rId342" Type="http://schemas.openxmlformats.org/officeDocument/2006/relationships/slide" Target="slides/slide341.xml"/><Relationship Id="rId363" Type="http://schemas.openxmlformats.org/officeDocument/2006/relationships/slide" Target="slides/slide362.xml"/><Relationship Id="rId384" Type="http://schemas.openxmlformats.org/officeDocument/2006/relationships/slide" Target="slides/slide383.xml"/><Relationship Id="rId419" Type="http://schemas.openxmlformats.org/officeDocument/2006/relationships/theme" Target="theme/theme1.xml"/><Relationship Id="rId202" Type="http://schemas.openxmlformats.org/officeDocument/2006/relationships/slide" Target="slides/slide201.xml"/><Relationship Id="rId223" Type="http://schemas.openxmlformats.org/officeDocument/2006/relationships/slide" Target="slides/slide222.xml"/><Relationship Id="rId244" Type="http://schemas.openxmlformats.org/officeDocument/2006/relationships/slide" Target="slides/slide243.xml"/><Relationship Id="rId18" Type="http://schemas.openxmlformats.org/officeDocument/2006/relationships/slide" Target="slides/slide17.xml"/><Relationship Id="rId39" Type="http://schemas.openxmlformats.org/officeDocument/2006/relationships/slide" Target="slides/slide38.xml"/><Relationship Id="rId265" Type="http://schemas.openxmlformats.org/officeDocument/2006/relationships/slide" Target="slides/slide264.xml"/><Relationship Id="rId286" Type="http://schemas.openxmlformats.org/officeDocument/2006/relationships/slide" Target="slides/slide285.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311" Type="http://schemas.openxmlformats.org/officeDocument/2006/relationships/slide" Target="slides/slide310.xml"/><Relationship Id="rId332" Type="http://schemas.openxmlformats.org/officeDocument/2006/relationships/slide" Target="slides/slide331.xml"/><Relationship Id="rId353" Type="http://schemas.openxmlformats.org/officeDocument/2006/relationships/slide" Target="slides/slide352.xml"/><Relationship Id="rId374" Type="http://schemas.openxmlformats.org/officeDocument/2006/relationships/slide" Target="slides/slide373.xml"/><Relationship Id="rId395" Type="http://schemas.openxmlformats.org/officeDocument/2006/relationships/slide" Target="slides/slide394.xml"/><Relationship Id="rId409" Type="http://schemas.openxmlformats.org/officeDocument/2006/relationships/slide" Target="slides/slide408.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slide" Target="slides/slide212.xml"/><Relationship Id="rId234" Type="http://schemas.openxmlformats.org/officeDocument/2006/relationships/slide" Target="slides/slide233.xml"/><Relationship Id="rId420" Type="http://schemas.openxmlformats.org/officeDocument/2006/relationships/tableStyles" Target="tableStyles.xml"/><Relationship Id="rId2" Type="http://schemas.openxmlformats.org/officeDocument/2006/relationships/slide" Target="slides/slide1.xml"/><Relationship Id="rId29" Type="http://schemas.openxmlformats.org/officeDocument/2006/relationships/slide" Target="slides/slide28.xml"/><Relationship Id="rId255" Type="http://schemas.openxmlformats.org/officeDocument/2006/relationships/slide" Target="slides/slide254.xml"/><Relationship Id="rId276" Type="http://schemas.openxmlformats.org/officeDocument/2006/relationships/slide" Target="slides/slide275.xml"/><Relationship Id="rId297" Type="http://schemas.openxmlformats.org/officeDocument/2006/relationships/slide" Target="slides/slide296.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301" Type="http://schemas.openxmlformats.org/officeDocument/2006/relationships/slide" Target="slides/slide300.xml"/><Relationship Id="rId322" Type="http://schemas.openxmlformats.org/officeDocument/2006/relationships/slide" Target="slides/slide321.xml"/><Relationship Id="rId343" Type="http://schemas.openxmlformats.org/officeDocument/2006/relationships/slide" Target="slides/slide342.xml"/><Relationship Id="rId364" Type="http://schemas.openxmlformats.org/officeDocument/2006/relationships/slide" Target="slides/slide363.xml"/><Relationship Id="rId61" Type="http://schemas.openxmlformats.org/officeDocument/2006/relationships/slide" Target="slides/slide60.xml"/><Relationship Id="rId82" Type="http://schemas.openxmlformats.org/officeDocument/2006/relationships/slide" Target="slides/slide81.xml"/><Relationship Id="rId199" Type="http://schemas.openxmlformats.org/officeDocument/2006/relationships/slide" Target="slides/slide198.xml"/><Relationship Id="rId203" Type="http://schemas.openxmlformats.org/officeDocument/2006/relationships/slide" Target="slides/slide202.xml"/><Relationship Id="rId385" Type="http://schemas.openxmlformats.org/officeDocument/2006/relationships/slide" Target="slides/slide384.xml"/><Relationship Id="rId19" Type="http://schemas.openxmlformats.org/officeDocument/2006/relationships/slide" Target="slides/slide18.xml"/><Relationship Id="rId224" Type="http://schemas.openxmlformats.org/officeDocument/2006/relationships/slide" Target="slides/slide223.xml"/><Relationship Id="rId245" Type="http://schemas.openxmlformats.org/officeDocument/2006/relationships/slide" Target="slides/slide244.xml"/><Relationship Id="rId266" Type="http://schemas.openxmlformats.org/officeDocument/2006/relationships/slide" Target="slides/slide265.xml"/><Relationship Id="rId287" Type="http://schemas.openxmlformats.org/officeDocument/2006/relationships/slide" Target="slides/slide286.xml"/><Relationship Id="rId410" Type="http://schemas.openxmlformats.org/officeDocument/2006/relationships/slide" Target="slides/slide409.xml"/><Relationship Id="rId30" Type="http://schemas.openxmlformats.org/officeDocument/2006/relationships/slide" Target="slides/slide2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312" Type="http://schemas.openxmlformats.org/officeDocument/2006/relationships/slide" Target="slides/slide311.xml"/><Relationship Id="rId333" Type="http://schemas.openxmlformats.org/officeDocument/2006/relationships/slide" Target="slides/slide332.xml"/><Relationship Id="rId354" Type="http://schemas.openxmlformats.org/officeDocument/2006/relationships/slide" Target="slides/slide353.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189" Type="http://schemas.openxmlformats.org/officeDocument/2006/relationships/slide" Target="slides/slide188.xml"/><Relationship Id="rId375" Type="http://schemas.openxmlformats.org/officeDocument/2006/relationships/slide" Target="slides/slide374.xml"/><Relationship Id="rId396" Type="http://schemas.openxmlformats.org/officeDocument/2006/relationships/slide" Target="slides/slide395.xml"/><Relationship Id="rId3" Type="http://schemas.openxmlformats.org/officeDocument/2006/relationships/slide" Target="slides/slide2.xml"/><Relationship Id="rId214" Type="http://schemas.openxmlformats.org/officeDocument/2006/relationships/slide" Target="slides/slide213.xml"/><Relationship Id="rId235" Type="http://schemas.openxmlformats.org/officeDocument/2006/relationships/slide" Target="slides/slide234.xml"/><Relationship Id="rId256" Type="http://schemas.openxmlformats.org/officeDocument/2006/relationships/slide" Target="slides/slide255.xml"/><Relationship Id="rId277" Type="http://schemas.openxmlformats.org/officeDocument/2006/relationships/slide" Target="slides/slide276.xml"/><Relationship Id="rId298" Type="http://schemas.openxmlformats.org/officeDocument/2006/relationships/slide" Target="slides/slide297.xml"/><Relationship Id="rId400" Type="http://schemas.openxmlformats.org/officeDocument/2006/relationships/slide" Target="slides/slide399.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302" Type="http://schemas.openxmlformats.org/officeDocument/2006/relationships/slide" Target="slides/slide301.xml"/><Relationship Id="rId323" Type="http://schemas.openxmlformats.org/officeDocument/2006/relationships/slide" Target="slides/slide322.xml"/><Relationship Id="rId344" Type="http://schemas.openxmlformats.org/officeDocument/2006/relationships/slide" Target="slides/slide343.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179" Type="http://schemas.openxmlformats.org/officeDocument/2006/relationships/slide" Target="slides/slide178.xml"/><Relationship Id="rId365" Type="http://schemas.openxmlformats.org/officeDocument/2006/relationships/slide" Target="slides/slide364.xml"/><Relationship Id="rId386" Type="http://schemas.openxmlformats.org/officeDocument/2006/relationships/slide" Target="slides/slide385.xml"/><Relationship Id="rId190" Type="http://schemas.openxmlformats.org/officeDocument/2006/relationships/slide" Target="slides/slide189.xml"/><Relationship Id="rId204" Type="http://schemas.openxmlformats.org/officeDocument/2006/relationships/slide" Target="slides/slide203.xml"/><Relationship Id="rId225" Type="http://schemas.openxmlformats.org/officeDocument/2006/relationships/slide" Target="slides/slide224.xml"/><Relationship Id="rId246" Type="http://schemas.openxmlformats.org/officeDocument/2006/relationships/slide" Target="slides/slide245.xml"/><Relationship Id="rId267" Type="http://schemas.openxmlformats.org/officeDocument/2006/relationships/slide" Target="slides/slide266.xml"/><Relationship Id="rId288" Type="http://schemas.openxmlformats.org/officeDocument/2006/relationships/slide" Target="slides/slide287.xml"/><Relationship Id="rId411" Type="http://schemas.openxmlformats.org/officeDocument/2006/relationships/slide" Target="slides/slide410.xml"/><Relationship Id="rId106" Type="http://schemas.openxmlformats.org/officeDocument/2006/relationships/slide" Target="slides/slide105.xml"/><Relationship Id="rId127" Type="http://schemas.openxmlformats.org/officeDocument/2006/relationships/slide" Target="slides/slide126.xml"/><Relationship Id="rId313" Type="http://schemas.openxmlformats.org/officeDocument/2006/relationships/slide" Target="slides/slide312.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94" Type="http://schemas.openxmlformats.org/officeDocument/2006/relationships/slide" Target="slides/slide93.xml"/><Relationship Id="rId148" Type="http://schemas.openxmlformats.org/officeDocument/2006/relationships/slide" Target="slides/slide147.xml"/><Relationship Id="rId169" Type="http://schemas.openxmlformats.org/officeDocument/2006/relationships/slide" Target="slides/slide168.xml"/><Relationship Id="rId334" Type="http://schemas.openxmlformats.org/officeDocument/2006/relationships/slide" Target="slides/slide333.xml"/><Relationship Id="rId355" Type="http://schemas.openxmlformats.org/officeDocument/2006/relationships/slide" Target="slides/slide354.xml"/><Relationship Id="rId376" Type="http://schemas.openxmlformats.org/officeDocument/2006/relationships/slide" Target="slides/slide375.xml"/><Relationship Id="rId397" Type="http://schemas.openxmlformats.org/officeDocument/2006/relationships/slide" Target="slides/slide396.xml"/><Relationship Id="rId4" Type="http://schemas.openxmlformats.org/officeDocument/2006/relationships/slide" Target="slides/slide3.xml"/><Relationship Id="rId180" Type="http://schemas.openxmlformats.org/officeDocument/2006/relationships/slide" Target="slides/slide179.xml"/><Relationship Id="rId215" Type="http://schemas.openxmlformats.org/officeDocument/2006/relationships/slide" Target="slides/slide214.xml"/><Relationship Id="rId236" Type="http://schemas.openxmlformats.org/officeDocument/2006/relationships/slide" Target="slides/slide235.xml"/><Relationship Id="rId257" Type="http://schemas.openxmlformats.org/officeDocument/2006/relationships/slide" Target="slides/slide256.xml"/><Relationship Id="rId278" Type="http://schemas.openxmlformats.org/officeDocument/2006/relationships/slide" Target="slides/slide277.xml"/><Relationship Id="rId401" Type="http://schemas.openxmlformats.org/officeDocument/2006/relationships/slide" Target="slides/slide400.xml"/><Relationship Id="rId303" Type="http://schemas.openxmlformats.org/officeDocument/2006/relationships/slide" Target="slides/slide302.xml"/><Relationship Id="rId42" Type="http://schemas.openxmlformats.org/officeDocument/2006/relationships/slide" Target="slides/slide41.xml"/><Relationship Id="rId84" Type="http://schemas.openxmlformats.org/officeDocument/2006/relationships/slide" Target="slides/slide83.xml"/><Relationship Id="rId138" Type="http://schemas.openxmlformats.org/officeDocument/2006/relationships/slide" Target="slides/slide137.xml"/><Relationship Id="rId345" Type="http://schemas.openxmlformats.org/officeDocument/2006/relationships/slide" Target="slides/slide344.xml"/><Relationship Id="rId387" Type="http://schemas.openxmlformats.org/officeDocument/2006/relationships/slide" Target="slides/slide386.xml"/><Relationship Id="rId191" Type="http://schemas.openxmlformats.org/officeDocument/2006/relationships/slide" Target="slides/slide190.xml"/><Relationship Id="rId205" Type="http://schemas.openxmlformats.org/officeDocument/2006/relationships/slide" Target="slides/slide204.xml"/><Relationship Id="rId247" Type="http://schemas.openxmlformats.org/officeDocument/2006/relationships/slide" Target="slides/slide246.xml"/><Relationship Id="rId412" Type="http://schemas.openxmlformats.org/officeDocument/2006/relationships/slide" Target="slides/slide411.xml"/><Relationship Id="rId107" Type="http://schemas.openxmlformats.org/officeDocument/2006/relationships/slide" Target="slides/slide106.xml"/><Relationship Id="rId289" Type="http://schemas.openxmlformats.org/officeDocument/2006/relationships/slide" Target="slides/slide288.xml"/><Relationship Id="rId11" Type="http://schemas.openxmlformats.org/officeDocument/2006/relationships/slide" Target="slides/slide10.xml"/><Relationship Id="rId53" Type="http://schemas.openxmlformats.org/officeDocument/2006/relationships/slide" Target="slides/slide52.xml"/><Relationship Id="rId149" Type="http://schemas.openxmlformats.org/officeDocument/2006/relationships/slide" Target="slides/slide148.xml"/><Relationship Id="rId314" Type="http://schemas.openxmlformats.org/officeDocument/2006/relationships/slide" Target="slides/slide313.xml"/><Relationship Id="rId356" Type="http://schemas.openxmlformats.org/officeDocument/2006/relationships/slide" Target="slides/slide355.xml"/><Relationship Id="rId398" Type="http://schemas.openxmlformats.org/officeDocument/2006/relationships/slide" Target="slides/slide397.xml"/><Relationship Id="rId95" Type="http://schemas.openxmlformats.org/officeDocument/2006/relationships/slide" Target="slides/slide94.xml"/><Relationship Id="rId160" Type="http://schemas.openxmlformats.org/officeDocument/2006/relationships/slide" Target="slides/slide159.xml"/><Relationship Id="rId216" Type="http://schemas.openxmlformats.org/officeDocument/2006/relationships/slide" Target="slides/slide215.xml"/><Relationship Id="rId258" Type="http://schemas.openxmlformats.org/officeDocument/2006/relationships/slide" Target="slides/slide257.xml"/><Relationship Id="rId22" Type="http://schemas.openxmlformats.org/officeDocument/2006/relationships/slide" Target="slides/slide21.xml"/><Relationship Id="rId64" Type="http://schemas.openxmlformats.org/officeDocument/2006/relationships/slide" Target="slides/slide63.xml"/><Relationship Id="rId118" Type="http://schemas.openxmlformats.org/officeDocument/2006/relationships/slide" Target="slides/slide117.xml"/><Relationship Id="rId325" Type="http://schemas.openxmlformats.org/officeDocument/2006/relationships/slide" Target="slides/slide324.xml"/><Relationship Id="rId367" Type="http://schemas.openxmlformats.org/officeDocument/2006/relationships/slide" Target="slides/slide366.xml"/><Relationship Id="rId171" Type="http://schemas.openxmlformats.org/officeDocument/2006/relationships/slide" Target="slides/slide170.xml"/><Relationship Id="rId227" Type="http://schemas.openxmlformats.org/officeDocument/2006/relationships/slide" Target="slides/slide226.xml"/><Relationship Id="rId269" Type="http://schemas.openxmlformats.org/officeDocument/2006/relationships/slide" Target="slides/slide268.xml"/><Relationship Id="rId33" Type="http://schemas.openxmlformats.org/officeDocument/2006/relationships/slide" Target="slides/slide32.xml"/><Relationship Id="rId129" Type="http://schemas.openxmlformats.org/officeDocument/2006/relationships/slide" Target="slides/slide128.xml"/><Relationship Id="rId280" Type="http://schemas.openxmlformats.org/officeDocument/2006/relationships/slide" Target="slides/slide279.xml"/><Relationship Id="rId336" Type="http://schemas.openxmlformats.org/officeDocument/2006/relationships/slide" Target="slides/slide335.xml"/><Relationship Id="rId75" Type="http://schemas.openxmlformats.org/officeDocument/2006/relationships/slide" Target="slides/slide74.xml"/><Relationship Id="rId140" Type="http://schemas.openxmlformats.org/officeDocument/2006/relationships/slide" Target="slides/slide139.xml"/><Relationship Id="rId182" Type="http://schemas.openxmlformats.org/officeDocument/2006/relationships/slide" Target="slides/slide181.xml"/><Relationship Id="rId378" Type="http://schemas.openxmlformats.org/officeDocument/2006/relationships/slide" Target="slides/slide377.xml"/><Relationship Id="rId403" Type="http://schemas.openxmlformats.org/officeDocument/2006/relationships/slide" Target="slides/slide402.xml"/><Relationship Id="rId6" Type="http://schemas.openxmlformats.org/officeDocument/2006/relationships/slide" Target="slides/slide5.xml"/><Relationship Id="rId238" Type="http://schemas.openxmlformats.org/officeDocument/2006/relationships/slide" Target="slides/slide237.xml"/><Relationship Id="rId291" Type="http://schemas.openxmlformats.org/officeDocument/2006/relationships/slide" Target="slides/slide290.xml"/><Relationship Id="rId305" Type="http://schemas.openxmlformats.org/officeDocument/2006/relationships/slide" Target="slides/slide304.xml"/><Relationship Id="rId347" Type="http://schemas.openxmlformats.org/officeDocument/2006/relationships/slide" Target="slides/slide346.xml"/><Relationship Id="rId44" Type="http://schemas.openxmlformats.org/officeDocument/2006/relationships/slide" Target="slides/slide43.xml"/><Relationship Id="rId86" Type="http://schemas.openxmlformats.org/officeDocument/2006/relationships/slide" Target="slides/slide85.xml"/><Relationship Id="rId151" Type="http://schemas.openxmlformats.org/officeDocument/2006/relationships/slide" Target="slides/slide150.xml"/><Relationship Id="rId389" Type="http://schemas.openxmlformats.org/officeDocument/2006/relationships/slide" Target="slides/slide388.xml"/><Relationship Id="rId193" Type="http://schemas.openxmlformats.org/officeDocument/2006/relationships/slide" Target="slides/slide192.xml"/><Relationship Id="rId207" Type="http://schemas.openxmlformats.org/officeDocument/2006/relationships/slide" Target="slides/slide206.xml"/><Relationship Id="rId249" Type="http://schemas.openxmlformats.org/officeDocument/2006/relationships/slide" Target="slides/slide248.xml"/><Relationship Id="rId414" Type="http://schemas.openxmlformats.org/officeDocument/2006/relationships/slide" Target="slides/slide413.xml"/><Relationship Id="rId13" Type="http://schemas.openxmlformats.org/officeDocument/2006/relationships/slide" Target="slides/slide12.xml"/><Relationship Id="rId109" Type="http://schemas.openxmlformats.org/officeDocument/2006/relationships/slide" Target="slides/slide108.xml"/><Relationship Id="rId260" Type="http://schemas.openxmlformats.org/officeDocument/2006/relationships/slide" Target="slides/slide259.xml"/><Relationship Id="rId316" Type="http://schemas.openxmlformats.org/officeDocument/2006/relationships/slide" Target="slides/slide315.xml"/><Relationship Id="rId55" Type="http://schemas.openxmlformats.org/officeDocument/2006/relationships/slide" Target="slides/slide54.xml"/><Relationship Id="rId97" Type="http://schemas.openxmlformats.org/officeDocument/2006/relationships/slide" Target="slides/slide96.xml"/><Relationship Id="rId120" Type="http://schemas.openxmlformats.org/officeDocument/2006/relationships/slide" Target="slides/slide119.xml"/><Relationship Id="rId358" Type="http://schemas.openxmlformats.org/officeDocument/2006/relationships/slide" Target="slides/slide357.xml"/><Relationship Id="rId162" Type="http://schemas.openxmlformats.org/officeDocument/2006/relationships/slide" Target="slides/slide161.xml"/><Relationship Id="rId218" Type="http://schemas.openxmlformats.org/officeDocument/2006/relationships/slide" Target="slides/slide217.xml"/><Relationship Id="rId271" Type="http://schemas.openxmlformats.org/officeDocument/2006/relationships/slide" Target="slides/slide270.xml"/><Relationship Id="rId24" Type="http://schemas.openxmlformats.org/officeDocument/2006/relationships/slide" Target="slides/slide23.xml"/><Relationship Id="rId66" Type="http://schemas.openxmlformats.org/officeDocument/2006/relationships/slide" Target="slides/slide65.xml"/><Relationship Id="rId131" Type="http://schemas.openxmlformats.org/officeDocument/2006/relationships/slide" Target="slides/slide130.xml"/><Relationship Id="rId327" Type="http://schemas.openxmlformats.org/officeDocument/2006/relationships/slide" Target="slides/slide326.xml"/><Relationship Id="rId369" Type="http://schemas.openxmlformats.org/officeDocument/2006/relationships/slide" Target="slides/slide368.xml"/><Relationship Id="rId173" Type="http://schemas.openxmlformats.org/officeDocument/2006/relationships/slide" Target="slides/slide172.xml"/><Relationship Id="rId229" Type="http://schemas.openxmlformats.org/officeDocument/2006/relationships/slide" Target="slides/slide228.xml"/><Relationship Id="rId380" Type="http://schemas.openxmlformats.org/officeDocument/2006/relationships/slide" Target="slides/slide379.xml"/><Relationship Id="rId240" Type="http://schemas.openxmlformats.org/officeDocument/2006/relationships/slide" Target="slides/slide239.xml"/><Relationship Id="rId35" Type="http://schemas.openxmlformats.org/officeDocument/2006/relationships/slide" Target="slides/slide34.xml"/><Relationship Id="rId77" Type="http://schemas.openxmlformats.org/officeDocument/2006/relationships/slide" Target="slides/slide76.xml"/><Relationship Id="rId100" Type="http://schemas.openxmlformats.org/officeDocument/2006/relationships/slide" Target="slides/slide99.xml"/><Relationship Id="rId282" Type="http://schemas.openxmlformats.org/officeDocument/2006/relationships/slide" Target="slides/slide281.xml"/><Relationship Id="rId338" Type="http://schemas.openxmlformats.org/officeDocument/2006/relationships/slide" Target="slides/slide337.xml"/><Relationship Id="rId8" Type="http://schemas.openxmlformats.org/officeDocument/2006/relationships/slide" Target="slides/slide7.xml"/><Relationship Id="rId142" Type="http://schemas.openxmlformats.org/officeDocument/2006/relationships/slide" Target="slides/slide141.xml"/><Relationship Id="rId184" Type="http://schemas.openxmlformats.org/officeDocument/2006/relationships/slide" Target="slides/slide183.xml"/><Relationship Id="rId391" Type="http://schemas.openxmlformats.org/officeDocument/2006/relationships/slide" Target="slides/slide390.xml"/><Relationship Id="rId405" Type="http://schemas.openxmlformats.org/officeDocument/2006/relationships/slide" Target="slides/slide404.xml"/><Relationship Id="rId251" Type="http://schemas.openxmlformats.org/officeDocument/2006/relationships/slide" Target="slides/slide250.xml"/><Relationship Id="rId46" Type="http://schemas.openxmlformats.org/officeDocument/2006/relationships/slide" Target="slides/slide45.xml"/><Relationship Id="rId293" Type="http://schemas.openxmlformats.org/officeDocument/2006/relationships/slide" Target="slides/slide292.xml"/><Relationship Id="rId307" Type="http://schemas.openxmlformats.org/officeDocument/2006/relationships/slide" Target="slides/slide306.xml"/><Relationship Id="rId349" Type="http://schemas.openxmlformats.org/officeDocument/2006/relationships/slide" Target="slides/slide348.xml"/><Relationship Id="rId88" Type="http://schemas.openxmlformats.org/officeDocument/2006/relationships/slide" Target="slides/slide87.xml"/><Relationship Id="rId111" Type="http://schemas.openxmlformats.org/officeDocument/2006/relationships/slide" Target="slides/slide110.xml"/><Relationship Id="rId153" Type="http://schemas.openxmlformats.org/officeDocument/2006/relationships/slide" Target="slides/slide152.xml"/><Relationship Id="rId195" Type="http://schemas.openxmlformats.org/officeDocument/2006/relationships/slide" Target="slides/slide194.xml"/><Relationship Id="rId209" Type="http://schemas.openxmlformats.org/officeDocument/2006/relationships/slide" Target="slides/slide208.xml"/><Relationship Id="rId360" Type="http://schemas.openxmlformats.org/officeDocument/2006/relationships/slide" Target="slides/slide359.xml"/><Relationship Id="rId416" Type="http://schemas.openxmlformats.org/officeDocument/2006/relationships/handoutMaster" Target="handoutMasters/handoutMaster1.xml"/><Relationship Id="rId220" Type="http://schemas.openxmlformats.org/officeDocument/2006/relationships/slide" Target="slides/slide219.xml"/><Relationship Id="rId15" Type="http://schemas.openxmlformats.org/officeDocument/2006/relationships/slide" Target="slides/slide14.xml"/><Relationship Id="rId57" Type="http://schemas.openxmlformats.org/officeDocument/2006/relationships/slide" Target="slides/slide56.xml"/><Relationship Id="rId262" Type="http://schemas.openxmlformats.org/officeDocument/2006/relationships/slide" Target="slides/slide261.xml"/><Relationship Id="rId318" Type="http://schemas.openxmlformats.org/officeDocument/2006/relationships/slide" Target="slides/slide317.xml"/><Relationship Id="rId99" Type="http://schemas.openxmlformats.org/officeDocument/2006/relationships/slide" Target="slides/slide98.xml"/><Relationship Id="rId122" Type="http://schemas.openxmlformats.org/officeDocument/2006/relationships/slide" Target="slides/slide121.xml"/><Relationship Id="rId164" Type="http://schemas.openxmlformats.org/officeDocument/2006/relationships/slide" Target="slides/slide163.xml"/><Relationship Id="rId371" Type="http://schemas.openxmlformats.org/officeDocument/2006/relationships/slide" Target="slides/slide370.xml"/><Relationship Id="rId26" Type="http://schemas.openxmlformats.org/officeDocument/2006/relationships/slide" Target="slides/slide25.xml"/><Relationship Id="rId231" Type="http://schemas.openxmlformats.org/officeDocument/2006/relationships/slide" Target="slides/slide230.xml"/><Relationship Id="rId273" Type="http://schemas.openxmlformats.org/officeDocument/2006/relationships/slide" Target="slides/slide272.xml"/><Relationship Id="rId329" Type="http://schemas.openxmlformats.org/officeDocument/2006/relationships/slide" Target="slides/slide328.xml"/><Relationship Id="rId68" Type="http://schemas.openxmlformats.org/officeDocument/2006/relationships/slide" Target="slides/slide67.xml"/><Relationship Id="rId133" Type="http://schemas.openxmlformats.org/officeDocument/2006/relationships/slide" Target="slides/slide132.xml"/><Relationship Id="rId175" Type="http://schemas.openxmlformats.org/officeDocument/2006/relationships/slide" Target="slides/slide174.xml"/><Relationship Id="rId340" Type="http://schemas.openxmlformats.org/officeDocument/2006/relationships/slide" Target="slides/slide339.xml"/><Relationship Id="rId200" Type="http://schemas.openxmlformats.org/officeDocument/2006/relationships/slide" Target="slides/slide199.xml"/><Relationship Id="rId382" Type="http://schemas.openxmlformats.org/officeDocument/2006/relationships/slide" Target="slides/slide381.xml"/><Relationship Id="rId242" Type="http://schemas.openxmlformats.org/officeDocument/2006/relationships/slide" Target="slides/slide241.xml"/><Relationship Id="rId284" Type="http://schemas.openxmlformats.org/officeDocument/2006/relationships/slide" Target="slides/slide283.xml"/><Relationship Id="rId37" Type="http://schemas.openxmlformats.org/officeDocument/2006/relationships/slide" Target="slides/slide36.xml"/><Relationship Id="rId79" Type="http://schemas.openxmlformats.org/officeDocument/2006/relationships/slide" Target="slides/slide78.xml"/><Relationship Id="rId102" Type="http://schemas.openxmlformats.org/officeDocument/2006/relationships/slide" Target="slides/slide101.xml"/><Relationship Id="rId144" Type="http://schemas.openxmlformats.org/officeDocument/2006/relationships/slide" Target="slides/slide143.xml"/><Relationship Id="rId90" Type="http://schemas.openxmlformats.org/officeDocument/2006/relationships/slide" Target="slides/slide89.xml"/><Relationship Id="rId186" Type="http://schemas.openxmlformats.org/officeDocument/2006/relationships/slide" Target="slides/slide185.xml"/><Relationship Id="rId351" Type="http://schemas.openxmlformats.org/officeDocument/2006/relationships/slide" Target="slides/slide350.xml"/><Relationship Id="rId393" Type="http://schemas.openxmlformats.org/officeDocument/2006/relationships/slide" Target="slides/slide392.xml"/><Relationship Id="rId407" Type="http://schemas.openxmlformats.org/officeDocument/2006/relationships/slide" Target="slides/slide406.xml"/><Relationship Id="rId211" Type="http://schemas.openxmlformats.org/officeDocument/2006/relationships/slide" Target="slides/slide210.xml"/><Relationship Id="rId253" Type="http://schemas.openxmlformats.org/officeDocument/2006/relationships/slide" Target="slides/slide252.xml"/><Relationship Id="rId295" Type="http://schemas.openxmlformats.org/officeDocument/2006/relationships/slide" Target="slides/slide294.xml"/><Relationship Id="rId309" Type="http://schemas.openxmlformats.org/officeDocument/2006/relationships/slide" Target="slides/slide308.xml"/><Relationship Id="rId48" Type="http://schemas.openxmlformats.org/officeDocument/2006/relationships/slide" Target="slides/slide47.xml"/><Relationship Id="rId113" Type="http://schemas.openxmlformats.org/officeDocument/2006/relationships/slide" Target="slides/slide112.xml"/><Relationship Id="rId320" Type="http://schemas.openxmlformats.org/officeDocument/2006/relationships/slide" Target="slides/slide319.xml"/><Relationship Id="rId155" Type="http://schemas.openxmlformats.org/officeDocument/2006/relationships/slide" Target="slides/slide154.xml"/><Relationship Id="rId197" Type="http://schemas.openxmlformats.org/officeDocument/2006/relationships/slide" Target="slides/slide196.xml"/><Relationship Id="rId362" Type="http://schemas.openxmlformats.org/officeDocument/2006/relationships/slide" Target="slides/slide361.xml"/><Relationship Id="rId418"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image" Target="../media/image14.png"/><Relationship Id="rId4" Type="http://schemas.openxmlformats.org/officeDocument/2006/relationships/image" Target="../media/image17.png"/></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44.w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45.png"/></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48.png"/></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52.png"/></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60.w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69.png"/></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70.png"/></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72.e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73.e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31.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25.wmf"/><Relationship Id="rId1" Type="http://schemas.openxmlformats.org/officeDocument/2006/relationships/image" Target="../media/image24.w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74.w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74.wmf"/></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74.wmf"/></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44.wmf"/></Relationships>
</file>

<file path=ppt/drawings/_rels/vmlDrawing24.vml.rels><?xml version="1.0" encoding="UTF-8" standalone="yes"?>
<Relationships xmlns="http://schemas.openxmlformats.org/package/2006/relationships"><Relationship Id="rId1" Type="http://schemas.openxmlformats.org/officeDocument/2006/relationships/image" Target="../media/image80.png"/></Relationships>
</file>

<file path=ppt/drawings/_rels/vmlDrawing25.vml.rels><?xml version="1.0" encoding="UTF-8" standalone="yes"?>
<Relationships xmlns="http://schemas.openxmlformats.org/package/2006/relationships"><Relationship Id="rId1" Type="http://schemas.openxmlformats.org/officeDocument/2006/relationships/image" Target="../media/image87.wmf"/></Relationships>
</file>

<file path=ppt/drawings/_rels/vmlDrawing26.vml.rels><?xml version="1.0" encoding="UTF-8" standalone="yes"?>
<Relationships xmlns="http://schemas.openxmlformats.org/package/2006/relationships"><Relationship Id="rId1" Type="http://schemas.openxmlformats.org/officeDocument/2006/relationships/image" Target="../media/image90.wmf"/></Relationships>
</file>

<file path=ppt/drawings/_rels/vmlDrawing27.vml.rels><?xml version="1.0" encoding="UTF-8" standalone="yes"?>
<Relationships xmlns="http://schemas.openxmlformats.org/package/2006/relationships"><Relationship Id="rId1" Type="http://schemas.openxmlformats.org/officeDocument/2006/relationships/image" Target="../media/image91.wmf"/></Relationships>
</file>

<file path=ppt/drawings/_rels/vmlDrawing28.vml.rels><?xml version="1.0" encoding="UTF-8" standalone="yes"?>
<Relationships xmlns="http://schemas.openxmlformats.org/package/2006/relationships"><Relationship Id="rId2" Type="http://schemas.openxmlformats.org/officeDocument/2006/relationships/image" Target="../media/image100.wmf"/><Relationship Id="rId1" Type="http://schemas.openxmlformats.org/officeDocument/2006/relationships/image" Target="../media/image99.png"/></Relationships>
</file>

<file path=ppt/drawings/_rels/vmlDrawing29.vml.rels><?xml version="1.0" encoding="UTF-8" standalone="yes"?>
<Relationships xmlns="http://schemas.openxmlformats.org/package/2006/relationships"><Relationship Id="rId1" Type="http://schemas.openxmlformats.org/officeDocument/2006/relationships/image" Target="../media/image101.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6.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7.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8.wmf"/></Relationships>
</file>

<file path=ppt/drawings/_rels/vmlDrawing6.v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image" Target="../media/image29.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29.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31.w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33.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E2F582A0-A78B-4AE6-9C26-C4B26928DF44}" type="datetimeFigureOut">
              <a:rPr lang="en-US" smtClean="0"/>
              <a:pPr/>
              <a:t>4/13/2019</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FE1FD7F4-26CF-498C-8054-3477722FB92C}" type="slidenum">
              <a:rPr lang="en-US" smtClean="0"/>
              <a:pPr/>
              <a:t>‹#›</a:t>
            </a:fld>
            <a:endParaRPr lang="en-US"/>
          </a:p>
        </p:txBody>
      </p:sp>
    </p:spTree>
    <p:extLst>
      <p:ext uri="{BB962C8B-B14F-4D97-AF65-F5344CB8AC3E}">
        <p14:creationId xmlns:p14="http://schemas.microsoft.com/office/powerpoint/2010/main" val="214726499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552AAA0-C58A-4E98-8F08-79CD3FA78C12}" type="datetimeFigureOut">
              <a:rPr lang="en-US" smtClean="0"/>
              <a:pPr/>
              <a:t>4/13/2019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B329066-6354-4D0C-B131-1F3663B5EF21}" type="slidenum">
              <a:rPr lang="en-US" smtClean="0"/>
              <a:pPr/>
              <a:t>‹#›</a:t>
            </a:fld>
            <a:endParaRPr lang="en-US"/>
          </a:p>
        </p:txBody>
      </p:sp>
    </p:spTree>
    <p:extLst>
      <p:ext uri="{BB962C8B-B14F-4D97-AF65-F5344CB8AC3E}">
        <p14:creationId xmlns:p14="http://schemas.microsoft.com/office/powerpoint/2010/main" val="16956514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6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6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7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329066-6354-4D0C-B131-1F3663B5EF21}" type="slidenum">
              <a:rPr lang="en-US" smtClean="0"/>
              <a:pPr/>
              <a:t>2</a:t>
            </a:fld>
            <a:endParaRPr lang="en-US"/>
          </a:p>
        </p:txBody>
      </p:sp>
    </p:spTree>
    <p:extLst>
      <p:ext uri="{BB962C8B-B14F-4D97-AF65-F5344CB8AC3E}">
        <p14:creationId xmlns:p14="http://schemas.microsoft.com/office/powerpoint/2010/main" val="22302840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Slide Image Placeholder 1"/>
          <p:cNvSpPr>
            <a:spLocks noGrp="1" noRot="1" noChangeAspect="1" noTextEdit="1"/>
          </p:cNvSpPr>
          <p:nvPr>
            <p:ph type="sldImg"/>
          </p:nvPr>
        </p:nvSpPr>
        <p:spPr bwMode="auto">
          <a:noFill/>
          <a:ln>
            <a:solidFill>
              <a:srgbClr val="000000"/>
            </a:solidFill>
            <a:miter lim="800000"/>
            <a:headEnd/>
            <a:tailEnd/>
          </a:ln>
        </p:spPr>
      </p:sp>
      <p:sp>
        <p:nvSpPr>
          <p:cNvPr id="13005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3005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34079A7-7F21-495C-9029-7D6C87877A4A}" type="slidenum">
              <a:rPr lang="en-US" smtClean="0"/>
              <a:pPr/>
              <a:t>162</a:t>
            </a:fld>
            <a:endParaRPr lang="en-US" smtClean="0"/>
          </a:p>
        </p:txBody>
      </p:sp>
    </p:spTree>
    <p:extLst>
      <p:ext uri="{BB962C8B-B14F-4D97-AF65-F5344CB8AC3E}">
        <p14:creationId xmlns:p14="http://schemas.microsoft.com/office/powerpoint/2010/main" val="33450308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bwMode="auto">
          <a:noFill/>
          <a:ln>
            <a:solidFill>
              <a:srgbClr val="000000"/>
            </a:solidFill>
            <a:miter lim="800000"/>
            <a:headEnd/>
            <a:tailEnd/>
          </a:ln>
        </p:spPr>
      </p:sp>
      <p:sp>
        <p:nvSpPr>
          <p:cNvPr id="12902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2902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CEBFCC2C-31CD-4950-BEAF-425B20838B34}" type="slidenum">
              <a:rPr lang="en-US" smtClean="0"/>
              <a:pPr/>
              <a:t>185</a:t>
            </a:fld>
            <a:endParaRPr lang="en-US" smtClean="0"/>
          </a:p>
        </p:txBody>
      </p:sp>
    </p:spTree>
    <p:extLst>
      <p:ext uri="{BB962C8B-B14F-4D97-AF65-F5344CB8AC3E}">
        <p14:creationId xmlns:p14="http://schemas.microsoft.com/office/powerpoint/2010/main" val="28101955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C3E92CE-B671-47FE-AD15-C8C4C162B0E8}" type="slidenum">
              <a:rPr lang="ru-RU"/>
              <a:pPr/>
              <a:t>191</a:t>
            </a:fld>
            <a:endParaRPr lang="ru-RU"/>
          </a:p>
        </p:txBody>
      </p:sp>
      <p:sp>
        <p:nvSpPr>
          <p:cNvPr id="9218" name="Slide Image Placeholder 1"/>
          <p:cNvSpPr>
            <a:spLocks noGrp="1" noRot="1" noChangeAspect="1" noTextEdit="1"/>
          </p:cNvSpPr>
          <p:nvPr>
            <p:ph type="sldImg"/>
          </p:nvPr>
        </p:nvSpPr>
        <p:spPr>
          <a:ln/>
        </p:spPr>
      </p:sp>
      <p:sp>
        <p:nvSpPr>
          <p:cNvPr id="9219" name="Notes Placeholder 2"/>
          <p:cNvSpPr>
            <a:spLocks noGrp="1"/>
          </p:cNvSpPr>
          <p:nvPr>
            <p:ph type="body" idx="1"/>
          </p:nvPr>
        </p:nvSpPr>
        <p:spPr>
          <a:xfrm>
            <a:off x="914400" y="4343400"/>
            <a:ext cx="5029200" cy="4114800"/>
          </a:xfrm>
        </p:spPr>
        <p:txBody>
          <a:bodyPr/>
          <a:lstStyle/>
          <a:p>
            <a:endParaRPr lang="ru-RU"/>
          </a:p>
        </p:txBody>
      </p:sp>
    </p:spTree>
    <p:extLst>
      <p:ext uri="{BB962C8B-B14F-4D97-AF65-F5344CB8AC3E}">
        <p14:creationId xmlns:p14="http://schemas.microsoft.com/office/powerpoint/2010/main" val="12380212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8A0E4BA-9FE6-47C9-B6CF-887C11E62F3A}" type="slidenum">
              <a:rPr lang="en-US" smtClean="0"/>
              <a:pPr/>
              <a:t>196</a:t>
            </a:fld>
            <a:endParaRPr lang="en-US"/>
          </a:p>
        </p:txBody>
      </p:sp>
    </p:spTree>
    <p:extLst>
      <p:ext uri="{BB962C8B-B14F-4D97-AF65-F5344CB8AC3E}">
        <p14:creationId xmlns:p14="http://schemas.microsoft.com/office/powerpoint/2010/main" val="33499121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C6C008B-7F7C-4E50-96F8-BCB2AE24D8B6}" type="slidenum">
              <a:rPr lang="ru-RU"/>
              <a:pPr/>
              <a:t>197</a:t>
            </a:fld>
            <a:endParaRPr lang="ru-RU"/>
          </a:p>
        </p:txBody>
      </p:sp>
      <p:sp>
        <p:nvSpPr>
          <p:cNvPr id="23554" name="Slide Image Placeholder 1"/>
          <p:cNvSpPr>
            <a:spLocks noGrp="1" noRot="1" noChangeAspect="1" noTextEdit="1"/>
          </p:cNvSpPr>
          <p:nvPr>
            <p:ph type="sldImg"/>
          </p:nvPr>
        </p:nvSpPr>
        <p:spPr>
          <a:ln/>
        </p:spPr>
      </p:sp>
      <p:sp>
        <p:nvSpPr>
          <p:cNvPr id="23555" name="Notes Placeholder 2"/>
          <p:cNvSpPr>
            <a:spLocks noGrp="1"/>
          </p:cNvSpPr>
          <p:nvPr>
            <p:ph type="body" idx="1"/>
          </p:nvPr>
        </p:nvSpPr>
        <p:spPr>
          <a:xfrm>
            <a:off x="914400" y="4343400"/>
            <a:ext cx="5029200" cy="4114800"/>
          </a:xfrm>
        </p:spPr>
        <p:txBody>
          <a:bodyPr/>
          <a:lstStyle/>
          <a:p>
            <a:endParaRPr lang="ru-RU"/>
          </a:p>
        </p:txBody>
      </p:sp>
    </p:spTree>
    <p:extLst>
      <p:ext uri="{BB962C8B-B14F-4D97-AF65-F5344CB8AC3E}">
        <p14:creationId xmlns:p14="http://schemas.microsoft.com/office/powerpoint/2010/main" val="54246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AE52E35-C54B-41E0-AB34-74E2443077C0}" type="slidenum">
              <a:rPr lang="ru-RU"/>
              <a:pPr/>
              <a:t>198</a:t>
            </a:fld>
            <a:endParaRPr lang="ru-RU"/>
          </a:p>
        </p:txBody>
      </p:sp>
      <p:sp>
        <p:nvSpPr>
          <p:cNvPr id="15362" name="Slide Image Placeholder 1"/>
          <p:cNvSpPr>
            <a:spLocks noGrp="1" noRot="1" noChangeAspect="1" noTextEdit="1"/>
          </p:cNvSpPr>
          <p:nvPr>
            <p:ph type="sldImg"/>
          </p:nvPr>
        </p:nvSpPr>
        <p:spPr>
          <a:ln/>
        </p:spPr>
      </p:sp>
      <p:sp>
        <p:nvSpPr>
          <p:cNvPr id="15363" name="Notes Placeholder 2"/>
          <p:cNvSpPr>
            <a:spLocks noGrp="1"/>
          </p:cNvSpPr>
          <p:nvPr>
            <p:ph type="body" idx="1"/>
          </p:nvPr>
        </p:nvSpPr>
        <p:spPr>
          <a:xfrm>
            <a:off x="914400" y="4343400"/>
            <a:ext cx="5029200" cy="4114800"/>
          </a:xfrm>
        </p:spPr>
        <p:txBody>
          <a:bodyPr/>
          <a:lstStyle/>
          <a:p>
            <a:endParaRPr lang="ru-RU"/>
          </a:p>
        </p:txBody>
      </p:sp>
    </p:spTree>
    <p:extLst>
      <p:ext uri="{BB962C8B-B14F-4D97-AF65-F5344CB8AC3E}">
        <p14:creationId xmlns:p14="http://schemas.microsoft.com/office/powerpoint/2010/main" val="29205639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EA04500-FA92-4D37-BF1C-E362BB22E059}" type="slidenum">
              <a:rPr lang="ru-RU"/>
              <a:pPr/>
              <a:t>200</a:t>
            </a:fld>
            <a:endParaRPr lang="ru-RU"/>
          </a:p>
        </p:txBody>
      </p:sp>
      <p:sp>
        <p:nvSpPr>
          <p:cNvPr id="35842" name="Slide Image Placeholder 1"/>
          <p:cNvSpPr>
            <a:spLocks noGrp="1" noRot="1" noChangeAspect="1" noTextEdit="1"/>
          </p:cNvSpPr>
          <p:nvPr>
            <p:ph type="sldImg"/>
          </p:nvPr>
        </p:nvSpPr>
        <p:spPr>
          <a:ln/>
        </p:spPr>
      </p:sp>
      <p:sp>
        <p:nvSpPr>
          <p:cNvPr id="35843" name="Notes Placeholder 2"/>
          <p:cNvSpPr>
            <a:spLocks noGrp="1"/>
          </p:cNvSpPr>
          <p:nvPr>
            <p:ph type="body" idx="1"/>
          </p:nvPr>
        </p:nvSpPr>
        <p:spPr/>
        <p:txBody>
          <a:bodyPr/>
          <a:lstStyle/>
          <a:p>
            <a:endParaRPr lang="ru-RU"/>
          </a:p>
        </p:txBody>
      </p:sp>
    </p:spTree>
    <p:extLst>
      <p:ext uri="{BB962C8B-B14F-4D97-AF65-F5344CB8AC3E}">
        <p14:creationId xmlns:p14="http://schemas.microsoft.com/office/powerpoint/2010/main" val="32306216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58ADBF8-BAFA-492C-9406-18A759554F83}" type="slidenum">
              <a:rPr lang="ru-RU"/>
              <a:pPr/>
              <a:t>201</a:t>
            </a:fld>
            <a:endParaRPr lang="ru-RU"/>
          </a:p>
        </p:txBody>
      </p:sp>
      <p:sp>
        <p:nvSpPr>
          <p:cNvPr id="17410" name="Slide Image Placeholder 1"/>
          <p:cNvSpPr>
            <a:spLocks noGrp="1" noRot="1" noChangeAspect="1" noTextEdit="1"/>
          </p:cNvSpPr>
          <p:nvPr>
            <p:ph type="sldImg"/>
          </p:nvPr>
        </p:nvSpPr>
        <p:spPr>
          <a:ln/>
        </p:spPr>
      </p:sp>
      <p:sp>
        <p:nvSpPr>
          <p:cNvPr id="17411" name="Notes Placeholder 2"/>
          <p:cNvSpPr>
            <a:spLocks noGrp="1"/>
          </p:cNvSpPr>
          <p:nvPr>
            <p:ph type="body" idx="1"/>
          </p:nvPr>
        </p:nvSpPr>
        <p:spPr>
          <a:xfrm>
            <a:off x="914400" y="4343400"/>
            <a:ext cx="5029200" cy="4114800"/>
          </a:xfrm>
        </p:spPr>
        <p:txBody>
          <a:bodyPr/>
          <a:lstStyle/>
          <a:p>
            <a:endParaRPr lang="ru-RU"/>
          </a:p>
        </p:txBody>
      </p:sp>
    </p:spTree>
    <p:extLst>
      <p:ext uri="{BB962C8B-B14F-4D97-AF65-F5344CB8AC3E}">
        <p14:creationId xmlns:p14="http://schemas.microsoft.com/office/powerpoint/2010/main" val="984254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335F073-4533-462A-AA57-CA117B5ACD5C}" type="slidenum">
              <a:rPr lang="ru-RU"/>
              <a:pPr/>
              <a:t>217</a:t>
            </a:fld>
            <a:endParaRPr lang="ru-RU"/>
          </a:p>
        </p:txBody>
      </p:sp>
      <p:sp>
        <p:nvSpPr>
          <p:cNvPr id="37890" name="Slide Image Placeholder 1"/>
          <p:cNvSpPr>
            <a:spLocks noGrp="1" noRot="1" noChangeAspect="1" noTextEdit="1"/>
          </p:cNvSpPr>
          <p:nvPr>
            <p:ph type="sldImg"/>
          </p:nvPr>
        </p:nvSpPr>
        <p:spPr>
          <a:ln/>
        </p:spPr>
      </p:sp>
      <p:sp>
        <p:nvSpPr>
          <p:cNvPr id="37891" name="Notes Placeholder 2"/>
          <p:cNvSpPr>
            <a:spLocks noGrp="1"/>
          </p:cNvSpPr>
          <p:nvPr>
            <p:ph type="body" idx="1"/>
          </p:nvPr>
        </p:nvSpPr>
        <p:spPr/>
        <p:txBody>
          <a:bodyPr/>
          <a:lstStyle/>
          <a:p>
            <a:endParaRPr lang="ru-RU"/>
          </a:p>
        </p:txBody>
      </p:sp>
    </p:spTree>
    <p:extLst>
      <p:ext uri="{BB962C8B-B14F-4D97-AF65-F5344CB8AC3E}">
        <p14:creationId xmlns:p14="http://schemas.microsoft.com/office/powerpoint/2010/main" val="34160710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Slide Image Placeholder 1"/>
          <p:cNvSpPr>
            <a:spLocks noGrp="1" noRot="1" noChangeAspect="1" noTextEdit="1"/>
          </p:cNvSpPr>
          <p:nvPr>
            <p:ph type="sldImg"/>
          </p:nvPr>
        </p:nvSpPr>
        <p:spPr bwMode="auto">
          <a:noFill/>
          <a:ln>
            <a:solidFill>
              <a:srgbClr val="000000"/>
            </a:solidFill>
            <a:miter lim="800000"/>
            <a:headEnd/>
            <a:tailEnd/>
          </a:ln>
        </p:spPr>
      </p:sp>
      <p:sp>
        <p:nvSpPr>
          <p:cNvPr id="15155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5155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60CECFA-7826-4C8F-AD81-3F57EA8BCEA4}" type="slidenum">
              <a:rPr lang="en-US" smtClean="0"/>
              <a:pPr/>
              <a:t>218</a:t>
            </a:fld>
            <a:endParaRPr lang="en-US" smtClean="0"/>
          </a:p>
        </p:txBody>
      </p:sp>
    </p:spTree>
    <p:extLst>
      <p:ext uri="{BB962C8B-B14F-4D97-AF65-F5344CB8AC3E}">
        <p14:creationId xmlns:p14="http://schemas.microsoft.com/office/powerpoint/2010/main" val="17219280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F1E5408-13B4-4D54-B692-3845154236BC}" type="slidenum">
              <a:rPr lang="ru-RU"/>
              <a:pPr/>
              <a:t>47</a:t>
            </a:fld>
            <a:endParaRPr lang="ru-RU"/>
          </a:p>
        </p:txBody>
      </p:sp>
      <p:sp>
        <p:nvSpPr>
          <p:cNvPr id="11266" name="Slide Image Placeholder 1"/>
          <p:cNvSpPr>
            <a:spLocks noGrp="1" noRot="1" noChangeAspect="1" noTextEdit="1"/>
          </p:cNvSpPr>
          <p:nvPr>
            <p:ph type="sldImg"/>
          </p:nvPr>
        </p:nvSpPr>
        <p:spPr>
          <a:ln/>
        </p:spPr>
      </p:sp>
      <p:sp>
        <p:nvSpPr>
          <p:cNvPr id="11267" name="Notes Placeholder 2"/>
          <p:cNvSpPr>
            <a:spLocks noGrp="1"/>
          </p:cNvSpPr>
          <p:nvPr>
            <p:ph type="body" idx="1"/>
          </p:nvPr>
        </p:nvSpPr>
        <p:spPr>
          <a:xfrm>
            <a:off x="914400" y="4343400"/>
            <a:ext cx="5029200" cy="4114800"/>
          </a:xfrm>
        </p:spPr>
        <p:txBody>
          <a:bodyPr/>
          <a:lstStyle/>
          <a:p>
            <a:endParaRPr lang="ru-RU"/>
          </a:p>
        </p:txBody>
      </p:sp>
    </p:spTree>
    <p:extLst>
      <p:ext uri="{BB962C8B-B14F-4D97-AF65-F5344CB8AC3E}">
        <p14:creationId xmlns:p14="http://schemas.microsoft.com/office/powerpoint/2010/main" val="30740041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Slide Image Placeholder 1"/>
          <p:cNvSpPr>
            <a:spLocks noGrp="1" noRot="1" noChangeAspect="1" noTextEdit="1"/>
          </p:cNvSpPr>
          <p:nvPr>
            <p:ph type="sldImg"/>
          </p:nvPr>
        </p:nvSpPr>
        <p:spPr bwMode="auto">
          <a:noFill/>
          <a:ln>
            <a:solidFill>
              <a:srgbClr val="000000"/>
            </a:solidFill>
            <a:miter lim="800000"/>
            <a:headEnd/>
            <a:tailEnd/>
          </a:ln>
        </p:spPr>
      </p:sp>
      <p:sp>
        <p:nvSpPr>
          <p:cNvPr id="15257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5258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CB4879CB-C12B-4C27-8BC1-7043E398685D}" type="slidenum">
              <a:rPr lang="en-US" smtClean="0"/>
              <a:pPr/>
              <a:t>226</a:t>
            </a:fld>
            <a:endParaRPr lang="en-US" smtClean="0"/>
          </a:p>
        </p:txBody>
      </p:sp>
    </p:spTree>
    <p:extLst>
      <p:ext uri="{BB962C8B-B14F-4D97-AF65-F5344CB8AC3E}">
        <p14:creationId xmlns:p14="http://schemas.microsoft.com/office/powerpoint/2010/main" val="4096116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Slide Image Placeholder 1"/>
          <p:cNvSpPr>
            <a:spLocks noGrp="1" noRot="1" noChangeAspect="1" noTextEdit="1"/>
          </p:cNvSpPr>
          <p:nvPr>
            <p:ph type="sldImg"/>
          </p:nvPr>
        </p:nvSpPr>
        <p:spPr bwMode="auto">
          <a:noFill/>
          <a:ln>
            <a:solidFill>
              <a:srgbClr val="000000"/>
            </a:solidFill>
            <a:miter lim="800000"/>
            <a:headEnd/>
            <a:tailEnd/>
          </a:ln>
        </p:spPr>
      </p:sp>
      <p:sp>
        <p:nvSpPr>
          <p:cNvPr id="15360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5360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733A69D3-4AFF-4DAA-B52E-066F0BF32E00}" type="slidenum">
              <a:rPr lang="en-US" smtClean="0"/>
              <a:pPr/>
              <a:t>228</a:t>
            </a:fld>
            <a:endParaRPr lang="en-US" smtClean="0"/>
          </a:p>
        </p:txBody>
      </p:sp>
    </p:spTree>
    <p:extLst>
      <p:ext uri="{BB962C8B-B14F-4D97-AF65-F5344CB8AC3E}">
        <p14:creationId xmlns:p14="http://schemas.microsoft.com/office/powerpoint/2010/main" val="176120252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9CC36E7-58E6-4B35-B48C-965BBE77046A}" type="slidenum">
              <a:rPr lang="ru-RU"/>
              <a:pPr/>
              <a:t>233</a:t>
            </a:fld>
            <a:endParaRPr lang="ru-RU"/>
          </a:p>
        </p:txBody>
      </p:sp>
      <p:sp>
        <p:nvSpPr>
          <p:cNvPr id="39938" name="Slide Image Placeholder 1"/>
          <p:cNvSpPr>
            <a:spLocks noGrp="1" noRot="1" noChangeAspect="1" noTextEdit="1"/>
          </p:cNvSpPr>
          <p:nvPr>
            <p:ph type="sldImg"/>
          </p:nvPr>
        </p:nvSpPr>
        <p:spPr>
          <a:ln/>
        </p:spPr>
      </p:sp>
      <p:sp>
        <p:nvSpPr>
          <p:cNvPr id="39939" name="Notes Placeholder 2"/>
          <p:cNvSpPr>
            <a:spLocks noGrp="1"/>
          </p:cNvSpPr>
          <p:nvPr>
            <p:ph type="body" idx="1"/>
          </p:nvPr>
        </p:nvSpPr>
        <p:spPr/>
        <p:txBody>
          <a:bodyPr/>
          <a:lstStyle/>
          <a:p>
            <a:endParaRPr lang="ru-RU"/>
          </a:p>
        </p:txBody>
      </p:sp>
    </p:spTree>
    <p:extLst>
      <p:ext uri="{BB962C8B-B14F-4D97-AF65-F5344CB8AC3E}">
        <p14:creationId xmlns:p14="http://schemas.microsoft.com/office/powerpoint/2010/main" val="123173753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B329066-6354-4D0C-B131-1F3663B5EF21}" type="slidenum">
              <a:rPr lang="en-US" smtClean="0"/>
              <a:pPr/>
              <a:t>241</a:t>
            </a:fld>
            <a:endParaRPr lang="en-US"/>
          </a:p>
        </p:txBody>
      </p:sp>
    </p:spTree>
    <p:extLst>
      <p:ext uri="{BB962C8B-B14F-4D97-AF65-F5344CB8AC3E}">
        <p14:creationId xmlns:p14="http://schemas.microsoft.com/office/powerpoint/2010/main" val="29931588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7811302-5813-4BF0-B575-268884D2DC98}" type="slidenum">
              <a:rPr lang="ru-RU"/>
              <a:pPr/>
              <a:t>242</a:t>
            </a:fld>
            <a:endParaRPr lang="ru-RU"/>
          </a:p>
        </p:txBody>
      </p:sp>
      <p:sp>
        <p:nvSpPr>
          <p:cNvPr id="7170" name="Slide Image Placeholder 1"/>
          <p:cNvSpPr>
            <a:spLocks noGrp="1" noRot="1" noChangeAspect="1" noTextEdit="1"/>
          </p:cNvSpPr>
          <p:nvPr>
            <p:ph type="sldImg"/>
          </p:nvPr>
        </p:nvSpPr>
        <p:spPr>
          <a:ln/>
        </p:spPr>
      </p:sp>
      <p:sp>
        <p:nvSpPr>
          <p:cNvPr id="7171" name="Notes Placeholder 2"/>
          <p:cNvSpPr>
            <a:spLocks noGrp="1"/>
          </p:cNvSpPr>
          <p:nvPr>
            <p:ph type="body" idx="1"/>
          </p:nvPr>
        </p:nvSpPr>
        <p:spPr>
          <a:xfrm>
            <a:off x="914400" y="4343400"/>
            <a:ext cx="5029200" cy="4114800"/>
          </a:xfrm>
        </p:spPr>
        <p:txBody>
          <a:bodyPr/>
          <a:lstStyle/>
          <a:p>
            <a:endParaRPr lang="ru-RU"/>
          </a:p>
        </p:txBody>
      </p:sp>
    </p:spTree>
    <p:extLst>
      <p:ext uri="{BB962C8B-B14F-4D97-AF65-F5344CB8AC3E}">
        <p14:creationId xmlns:p14="http://schemas.microsoft.com/office/powerpoint/2010/main" val="332128428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E6017BE-4660-4D03-8720-11F0746F34E2}" type="slidenum">
              <a:rPr lang="ru-RU"/>
              <a:pPr/>
              <a:t>243</a:t>
            </a:fld>
            <a:endParaRPr lang="ru-RU"/>
          </a:p>
        </p:txBody>
      </p:sp>
      <p:sp>
        <p:nvSpPr>
          <p:cNvPr id="19458" name="Slide Image Placeholder 1"/>
          <p:cNvSpPr>
            <a:spLocks noGrp="1" noRot="1" noChangeAspect="1" noTextEdit="1"/>
          </p:cNvSpPr>
          <p:nvPr>
            <p:ph type="sldImg"/>
          </p:nvPr>
        </p:nvSpPr>
        <p:spPr>
          <a:ln/>
        </p:spPr>
      </p:sp>
      <p:sp>
        <p:nvSpPr>
          <p:cNvPr id="19459" name="Notes Placeholder 2"/>
          <p:cNvSpPr>
            <a:spLocks noGrp="1"/>
          </p:cNvSpPr>
          <p:nvPr>
            <p:ph type="body" idx="1"/>
          </p:nvPr>
        </p:nvSpPr>
        <p:spPr>
          <a:xfrm>
            <a:off x="914400" y="4343400"/>
            <a:ext cx="5029200" cy="4114800"/>
          </a:xfrm>
        </p:spPr>
        <p:txBody>
          <a:bodyPr/>
          <a:lstStyle/>
          <a:p>
            <a:endParaRPr lang="ru-RU"/>
          </a:p>
        </p:txBody>
      </p:sp>
    </p:spTree>
    <p:extLst>
      <p:ext uri="{BB962C8B-B14F-4D97-AF65-F5344CB8AC3E}">
        <p14:creationId xmlns:p14="http://schemas.microsoft.com/office/powerpoint/2010/main" val="182668432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8A0E4BA-9FE6-47C9-B6CF-887C11E62F3A}" type="slidenum">
              <a:rPr lang="en-US" smtClean="0"/>
              <a:pPr/>
              <a:t>265</a:t>
            </a:fld>
            <a:endParaRPr lang="en-US"/>
          </a:p>
        </p:txBody>
      </p:sp>
    </p:spTree>
    <p:extLst>
      <p:ext uri="{BB962C8B-B14F-4D97-AF65-F5344CB8AC3E}">
        <p14:creationId xmlns:p14="http://schemas.microsoft.com/office/powerpoint/2010/main" val="426943898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03D2A40F-8F95-4740-A10E-A0C7FF64A400}" type="slidenum">
              <a:rPr lang="ru-RU"/>
              <a:pPr/>
              <a:t>266</a:t>
            </a:fld>
            <a:endParaRPr lang="ru-RU"/>
          </a:p>
        </p:txBody>
      </p:sp>
      <p:sp>
        <p:nvSpPr>
          <p:cNvPr id="80898" name="Slide Image Placeholder 1"/>
          <p:cNvSpPr>
            <a:spLocks noGrp="1" noRot="1" noChangeAspect="1" noTextEdit="1"/>
          </p:cNvSpPr>
          <p:nvPr>
            <p:ph type="sldImg"/>
          </p:nvPr>
        </p:nvSpPr>
        <p:spPr>
          <a:ln/>
        </p:spPr>
      </p:sp>
      <p:sp>
        <p:nvSpPr>
          <p:cNvPr id="80899" name="Notes Placeholder 2"/>
          <p:cNvSpPr>
            <a:spLocks noGrp="1"/>
          </p:cNvSpPr>
          <p:nvPr>
            <p:ph type="body" idx="1"/>
          </p:nvPr>
        </p:nvSpPr>
        <p:spPr>
          <a:xfrm>
            <a:off x="914400" y="4343400"/>
            <a:ext cx="5029200" cy="4114800"/>
          </a:xfrm>
        </p:spPr>
        <p:txBody>
          <a:bodyPr/>
          <a:lstStyle/>
          <a:p>
            <a:endParaRPr lang="ru-RU"/>
          </a:p>
        </p:txBody>
      </p:sp>
      <p:sp>
        <p:nvSpPr>
          <p:cNvPr id="80900"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lstStyle/>
          <a:p>
            <a:pPr eaLnBrk="0" hangingPunct="0"/>
            <a:fld id="{D722F22C-94D3-419F-A0AE-40484AC82158}" type="slidenum">
              <a:rPr lang="en-US" sz="2800"/>
              <a:pPr eaLnBrk="0" hangingPunct="0"/>
              <a:t>266</a:t>
            </a:fld>
            <a:endParaRPr lang="en-US" sz="2800"/>
          </a:p>
        </p:txBody>
      </p:sp>
    </p:spTree>
    <p:extLst>
      <p:ext uri="{BB962C8B-B14F-4D97-AF65-F5344CB8AC3E}">
        <p14:creationId xmlns:p14="http://schemas.microsoft.com/office/powerpoint/2010/main" val="185164323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86A84B73-06C5-4856-84B3-0111D1CB42DA}" type="slidenum">
              <a:rPr lang="ru-RU"/>
              <a:pPr/>
              <a:t>294</a:t>
            </a:fld>
            <a:endParaRPr lang="ru-RU"/>
          </a:p>
        </p:txBody>
      </p:sp>
      <p:sp>
        <p:nvSpPr>
          <p:cNvPr id="72706" name="Slide Image Placeholder 1"/>
          <p:cNvSpPr>
            <a:spLocks noGrp="1" noRot="1" noChangeAspect="1" noTextEdit="1"/>
          </p:cNvSpPr>
          <p:nvPr>
            <p:ph type="sldImg"/>
          </p:nvPr>
        </p:nvSpPr>
        <p:spPr>
          <a:ln/>
        </p:spPr>
      </p:sp>
      <p:sp>
        <p:nvSpPr>
          <p:cNvPr id="72707" name="Notes Placeholder 2"/>
          <p:cNvSpPr>
            <a:spLocks noGrp="1"/>
          </p:cNvSpPr>
          <p:nvPr>
            <p:ph type="body" idx="1"/>
          </p:nvPr>
        </p:nvSpPr>
        <p:spPr>
          <a:xfrm>
            <a:off x="914400" y="4343400"/>
            <a:ext cx="5029200" cy="4114800"/>
          </a:xfrm>
        </p:spPr>
        <p:txBody>
          <a:bodyPr/>
          <a:lstStyle/>
          <a:p>
            <a:endParaRPr lang="ru-RU"/>
          </a:p>
        </p:txBody>
      </p:sp>
      <p:sp>
        <p:nvSpPr>
          <p:cNvPr id="72708"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lstStyle/>
          <a:p>
            <a:pPr eaLnBrk="0" hangingPunct="0"/>
            <a:fld id="{74E239AB-4B41-4BCB-A94B-18EE823D6297}" type="slidenum">
              <a:rPr lang="en-US" sz="2800"/>
              <a:pPr eaLnBrk="0" hangingPunct="0"/>
              <a:t>294</a:t>
            </a:fld>
            <a:endParaRPr lang="en-US" sz="2800"/>
          </a:p>
        </p:txBody>
      </p:sp>
    </p:spTree>
    <p:extLst>
      <p:ext uri="{BB962C8B-B14F-4D97-AF65-F5344CB8AC3E}">
        <p14:creationId xmlns:p14="http://schemas.microsoft.com/office/powerpoint/2010/main" val="392206809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EDF0C57D-5105-4843-BF70-6E8C5514F4DF}" type="slidenum">
              <a:rPr lang="ru-RU"/>
              <a:pPr/>
              <a:t>298</a:t>
            </a:fld>
            <a:endParaRPr lang="ru-RU"/>
          </a:p>
        </p:txBody>
      </p:sp>
      <p:sp>
        <p:nvSpPr>
          <p:cNvPr id="70658" name="Slide Image Placeholder 1"/>
          <p:cNvSpPr>
            <a:spLocks noGrp="1" noRot="1" noChangeAspect="1" noTextEdit="1"/>
          </p:cNvSpPr>
          <p:nvPr>
            <p:ph type="sldImg"/>
          </p:nvPr>
        </p:nvSpPr>
        <p:spPr>
          <a:ln/>
        </p:spPr>
      </p:sp>
      <p:sp>
        <p:nvSpPr>
          <p:cNvPr id="70659" name="Notes Placeholder 2"/>
          <p:cNvSpPr>
            <a:spLocks noGrp="1"/>
          </p:cNvSpPr>
          <p:nvPr>
            <p:ph type="body" idx="1"/>
          </p:nvPr>
        </p:nvSpPr>
        <p:spPr>
          <a:xfrm>
            <a:off x="914400" y="4343400"/>
            <a:ext cx="5029200" cy="4114800"/>
          </a:xfrm>
        </p:spPr>
        <p:txBody>
          <a:bodyPr/>
          <a:lstStyle/>
          <a:p>
            <a:endParaRPr lang="ru-RU"/>
          </a:p>
        </p:txBody>
      </p:sp>
      <p:sp>
        <p:nvSpPr>
          <p:cNvPr id="70660"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lstStyle/>
          <a:p>
            <a:pPr eaLnBrk="0" hangingPunct="0"/>
            <a:fld id="{63CBD836-8B59-42AD-85D3-6C89CDF5073C}" type="slidenum">
              <a:rPr lang="en-US" sz="2800"/>
              <a:pPr eaLnBrk="0" hangingPunct="0"/>
              <a:t>298</a:t>
            </a:fld>
            <a:endParaRPr lang="en-US" sz="2800"/>
          </a:p>
        </p:txBody>
      </p:sp>
    </p:spTree>
    <p:extLst>
      <p:ext uri="{BB962C8B-B14F-4D97-AF65-F5344CB8AC3E}">
        <p14:creationId xmlns:p14="http://schemas.microsoft.com/office/powerpoint/2010/main" val="31304354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CF694C2-968B-45C6-AD15-04E91B52E064}" type="slidenum">
              <a:rPr lang="ru-RU"/>
              <a:pPr/>
              <a:t>48</a:t>
            </a:fld>
            <a:endParaRPr lang="ru-RU"/>
          </a:p>
        </p:txBody>
      </p:sp>
      <p:sp>
        <p:nvSpPr>
          <p:cNvPr id="13314" name="Slide Image Placeholder 1"/>
          <p:cNvSpPr>
            <a:spLocks noGrp="1" noRot="1" noChangeAspect="1" noTextEdit="1"/>
          </p:cNvSpPr>
          <p:nvPr>
            <p:ph type="sldImg"/>
          </p:nvPr>
        </p:nvSpPr>
        <p:spPr>
          <a:ln/>
        </p:spPr>
      </p:sp>
      <p:sp>
        <p:nvSpPr>
          <p:cNvPr id="13315" name="Notes Placeholder 2"/>
          <p:cNvSpPr>
            <a:spLocks noGrp="1"/>
          </p:cNvSpPr>
          <p:nvPr>
            <p:ph type="body" idx="1"/>
          </p:nvPr>
        </p:nvSpPr>
        <p:spPr>
          <a:xfrm>
            <a:off x="914400" y="4343400"/>
            <a:ext cx="5029200" cy="4114800"/>
          </a:xfrm>
        </p:spPr>
        <p:txBody>
          <a:bodyPr/>
          <a:lstStyle/>
          <a:p>
            <a:endParaRPr lang="ru-RU"/>
          </a:p>
        </p:txBody>
      </p:sp>
    </p:spTree>
    <p:extLst>
      <p:ext uri="{BB962C8B-B14F-4D97-AF65-F5344CB8AC3E}">
        <p14:creationId xmlns:p14="http://schemas.microsoft.com/office/powerpoint/2010/main" val="47640475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329066-6354-4D0C-B131-1F3663B5EF21}" type="slidenum">
              <a:rPr lang="en-US" smtClean="0"/>
              <a:pPr/>
              <a:t>310</a:t>
            </a:fld>
            <a:endParaRPr lang="en-US"/>
          </a:p>
        </p:txBody>
      </p:sp>
    </p:spTree>
    <p:extLst>
      <p:ext uri="{BB962C8B-B14F-4D97-AF65-F5344CB8AC3E}">
        <p14:creationId xmlns:p14="http://schemas.microsoft.com/office/powerpoint/2010/main" val="420536190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74B1C259-735A-4380-83F6-0360A9033CAE}" type="slidenum">
              <a:rPr lang="ru-RU"/>
              <a:pPr/>
              <a:t>312</a:t>
            </a:fld>
            <a:endParaRPr lang="ru-RU"/>
          </a:p>
        </p:txBody>
      </p:sp>
      <p:sp>
        <p:nvSpPr>
          <p:cNvPr id="78850" name="Slide Image Placeholder 1"/>
          <p:cNvSpPr>
            <a:spLocks noGrp="1" noRot="1" noChangeAspect="1" noTextEdit="1"/>
          </p:cNvSpPr>
          <p:nvPr>
            <p:ph type="sldImg"/>
          </p:nvPr>
        </p:nvSpPr>
        <p:spPr>
          <a:ln/>
        </p:spPr>
      </p:sp>
      <p:sp>
        <p:nvSpPr>
          <p:cNvPr id="78851" name="Notes Placeholder 2"/>
          <p:cNvSpPr>
            <a:spLocks noGrp="1"/>
          </p:cNvSpPr>
          <p:nvPr>
            <p:ph type="body" idx="1"/>
          </p:nvPr>
        </p:nvSpPr>
        <p:spPr>
          <a:xfrm>
            <a:off x="914400" y="4343400"/>
            <a:ext cx="5029200" cy="4114800"/>
          </a:xfrm>
        </p:spPr>
        <p:txBody>
          <a:bodyPr/>
          <a:lstStyle/>
          <a:p>
            <a:endParaRPr lang="ru-RU" dirty="0"/>
          </a:p>
        </p:txBody>
      </p:sp>
      <p:sp>
        <p:nvSpPr>
          <p:cNvPr id="78852"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lstStyle/>
          <a:p>
            <a:pPr eaLnBrk="0" hangingPunct="0"/>
            <a:fld id="{2A12B4A1-1A6F-46C1-9C70-D86F91280A0D}" type="slidenum">
              <a:rPr lang="en-US" sz="2800"/>
              <a:pPr eaLnBrk="0" hangingPunct="0"/>
              <a:t>312</a:t>
            </a:fld>
            <a:endParaRPr lang="en-US" sz="2800"/>
          </a:p>
        </p:txBody>
      </p:sp>
    </p:spTree>
    <p:extLst>
      <p:ext uri="{BB962C8B-B14F-4D97-AF65-F5344CB8AC3E}">
        <p14:creationId xmlns:p14="http://schemas.microsoft.com/office/powerpoint/2010/main" val="22302139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8A0E4BA-9FE6-47C9-B6CF-887C11E62F3A}" type="slidenum">
              <a:rPr lang="en-US" smtClean="0"/>
              <a:pPr/>
              <a:t>329</a:t>
            </a:fld>
            <a:endParaRPr lang="en-US"/>
          </a:p>
        </p:txBody>
      </p:sp>
    </p:spTree>
    <p:extLst>
      <p:ext uri="{BB962C8B-B14F-4D97-AF65-F5344CB8AC3E}">
        <p14:creationId xmlns:p14="http://schemas.microsoft.com/office/powerpoint/2010/main" val="307686521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Slide Image Placeholder 1"/>
          <p:cNvSpPr>
            <a:spLocks noGrp="1" noRot="1" noChangeAspect="1" noTextEdit="1"/>
          </p:cNvSpPr>
          <p:nvPr>
            <p:ph type="sldImg"/>
          </p:nvPr>
        </p:nvSpPr>
        <p:spPr bwMode="auto">
          <a:noFill/>
          <a:ln>
            <a:solidFill>
              <a:srgbClr val="000000"/>
            </a:solidFill>
            <a:miter lim="800000"/>
            <a:headEnd/>
            <a:tailEnd/>
          </a:ln>
        </p:spPr>
      </p:sp>
      <p:sp>
        <p:nvSpPr>
          <p:cNvPr id="15769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5770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A66271F-6944-484D-B2E3-B277D283919B}" type="slidenum">
              <a:rPr lang="en-US" smtClean="0"/>
              <a:pPr/>
              <a:t>347</a:t>
            </a:fld>
            <a:endParaRPr lang="en-US" smtClean="0"/>
          </a:p>
        </p:txBody>
      </p:sp>
    </p:spTree>
    <p:extLst>
      <p:ext uri="{BB962C8B-B14F-4D97-AF65-F5344CB8AC3E}">
        <p14:creationId xmlns:p14="http://schemas.microsoft.com/office/powerpoint/2010/main" val="86623600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022CFCC0-05BE-459F-A569-F9D8DA82CEEC}" type="slidenum">
              <a:rPr lang="ru-RU"/>
              <a:pPr/>
              <a:t>355</a:t>
            </a:fld>
            <a:endParaRPr lang="ru-RU"/>
          </a:p>
        </p:txBody>
      </p:sp>
      <p:sp>
        <p:nvSpPr>
          <p:cNvPr id="58370" name="Slide Image Placeholder 1"/>
          <p:cNvSpPr>
            <a:spLocks noGrp="1" noRot="1" noChangeAspect="1" noTextEdit="1"/>
          </p:cNvSpPr>
          <p:nvPr>
            <p:ph type="sldImg"/>
          </p:nvPr>
        </p:nvSpPr>
        <p:spPr>
          <a:ln/>
        </p:spPr>
      </p:sp>
      <p:sp>
        <p:nvSpPr>
          <p:cNvPr id="58371" name="Notes Placeholder 2"/>
          <p:cNvSpPr>
            <a:spLocks noGrp="1"/>
          </p:cNvSpPr>
          <p:nvPr>
            <p:ph type="body" idx="1"/>
          </p:nvPr>
        </p:nvSpPr>
        <p:spPr>
          <a:xfrm>
            <a:off x="914400" y="4343400"/>
            <a:ext cx="5029200" cy="4114800"/>
          </a:xfrm>
        </p:spPr>
        <p:txBody>
          <a:bodyPr/>
          <a:lstStyle/>
          <a:p>
            <a:endParaRPr lang="ru-RU"/>
          </a:p>
        </p:txBody>
      </p:sp>
      <p:sp>
        <p:nvSpPr>
          <p:cNvPr id="58372"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lstStyle/>
          <a:p>
            <a:pPr eaLnBrk="0" hangingPunct="0"/>
            <a:fld id="{DFB58B6F-4EE4-4F81-83A8-92D2047B651D}" type="slidenum">
              <a:rPr lang="en-US" sz="2800"/>
              <a:pPr eaLnBrk="0" hangingPunct="0"/>
              <a:t>355</a:t>
            </a:fld>
            <a:endParaRPr lang="en-US" sz="2800"/>
          </a:p>
        </p:txBody>
      </p:sp>
    </p:spTree>
    <p:extLst>
      <p:ext uri="{BB962C8B-B14F-4D97-AF65-F5344CB8AC3E}">
        <p14:creationId xmlns:p14="http://schemas.microsoft.com/office/powerpoint/2010/main" val="324715409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8A0E4BA-9FE6-47C9-B6CF-887C11E62F3A}" type="slidenum">
              <a:rPr lang="en-US" smtClean="0"/>
              <a:pPr/>
              <a:t>357</a:t>
            </a:fld>
            <a:endParaRPr lang="en-US"/>
          </a:p>
        </p:txBody>
      </p:sp>
    </p:spTree>
    <p:extLst>
      <p:ext uri="{BB962C8B-B14F-4D97-AF65-F5344CB8AC3E}">
        <p14:creationId xmlns:p14="http://schemas.microsoft.com/office/powerpoint/2010/main" val="193458114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7196C2F2-C63D-40D9-B385-EA56ABE042CB}" type="slidenum">
              <a:rPr lang="ru-RU"/>
              <a:pPr/>
              <a:t>360</a:t>
            </a:fld>
            <a:endParaRPr lang="ru-RU"/>
          </a:p>
        </p:txBody>
      </p:sp>
      <p:sp>
        <p:nvSpPr>
          <p:cNvPr id="62466" name="Slide Image Placeholder 1"/>
          <p:cNvSpPr>
            <a:spLocks noGrp="1" noRot="1" noChangeAspect="1" noTextEdit="1"/>
          </p:cNvSpPr>
          <p:nvPr>
            <p:ph type="sldImg"/>
          </p:nvPr>
        </p:nvSpPr>
        <p:spPr>
          <a:ln/>
        </p:spPr>
      </p:sp>
      <p:sp>
        <p:nvSpPr>
          <p:cNvPr id="62467" name="Notes Placeholder 2"/>
          <p:cNvSpPr>
            <a:spLocks noGrp="1"/>
          </p:cNvSpPr>
          <p:nvPr>
            <p:ph type="body" idx="1"/>
          </p:nvPr>
        </p:nvSpPr>
        <p:spPr>
          <a:xfrm>
            <a:off x="914400" y="4343400"/>
            <a:ext cx="5029200" cy="4114800"/>
          </a:xfrm>
        </p:spPr>
        <p:txBody>
          <a:bodyPr/>
          <a:lstStyle/>
          <a:p>
            <a:endParaRPr lang="ru-RU"/>
          </a:p>
        </p:txBody>
      </p:sp>
      <p:sp>
        <p:nvSpPr>
          <p:cNvPr id="62468"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lstStyle/>
          <a:p>
            <a:pPr eaLnBrk="0" hangingPunct="0"/>
            <a:fld id="{00CEA989-9EAC-48EB-8606-2DC1127EFA89}" type="slidenum">
              <a:rPr lang="en-US" sz="2800"/>
              <a:pPr eaLnBrk="0" hangingPunct="0"/>
              <a:t>360</a:t>
            </a:fld>
            <a:endParaRPr lang="en-US" sz="2800"/>
          </a:p>
        </p:txBody>
      </p:sp>
    </p:spTree>
    <p:extLst>
      <p:ext uri="{BB962C8B-B14F-4D97-AF65-F5344CB8AC3E}">
        <p14:creationId xmlns:p14="http://schemas.microsoft.com/office/powerpoint/2010/main" val="221074253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56CB104E-D6AA-4A05-9A18-E8C332D5D6DC}" type="slidenum">
              <a:rPr lang="ru-RU"/>
              <a:pPr/>
              <a:t>364</a:t>
            </a:fld>
            <a:endParaRPr lang="ru-RU"/>
          </a:p>
        </p:txBody>
      </p:sp>
      <p:sp>
        <p:nvSpPr>
          <p:cNvPr id="60418" name="Slide Image Placeholder 1"/>
          <p:cNvSpPr>
            <a:spLocks noGrp="1" noRot="1" noChangeAspect="1" noTextEdit="1"/>
          </p:cNvSpPr>
          <p:nvPr>
            <p:ph type="sldImg"/>
          </p:nvPr>
        </p:nvSpPr>
        <p:spPr>
          <a:ln/>
        </p:spPr>
      </p:sp>
      <p:sp>
        <p:nvSpPr>
          <p:cNvPr id="60419" name="Notes Placeholder 2"/>
          <p:cNvSpPr>
            <a:spLocks noGrp="1"/>
          </p:cNvSpPr>
          <p:nvPr>
            <p:ph type="body" idx="1"/>
          </p:nvPr>
        </p:nvSpPr>
        <p:spPr>
          <a:xfrm>
            <a:off x="914400" y="4343400"/>
            <a:ext cx="5029200" cy="4114800"/>
          </a:xfrm>
        </p:spPr>
        <p:txBody>
          <a:bodyPr/>
          <a:lstStyle/>
          <a:p>
            <a:endParaRPr lang="ru-RU"/>
          </a:p>
        </p:txBody>
      </p:sp>
      <p:sp>
        <p:nvSpPr>
          <p:cNvPr id="60420"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lstStyle/>
          <a:p>
            <a:pPr eaLnBrk="0" hangingPunct="0"/>
            <a:fld id="{DB6670C0-05C3-44FB-AB1C-694F22876A60}" type="slidenum">
              <a:rPr lang="en-US" sz="2800"/>
              <a:pPr eaLnBrk="0" hangingPunct="0"/>
              <a:t>364</a:t>
            </a:fld>
            <a:endParaRPr lang="en-US" sz="2800"/>
          </a:p>
        </p:txBody>
      </p:sp>
    </p:spTree>
    <p:extLst>
      <p:ext uri="{BB962C8B-B14F-4D97-AF65-F5344CB8AC3E}">
        <p14:creationId xmlns:p14="http://schemas.microsoft.com/office/powerpoint/2010/main" val="86371428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smtClean="0"/>
          </a:p>
          <a:p>
            <a:endParaRPr lang="en-US" dirty="0"/>
          </a:p>
        </p:txBody>
      </p:sp>
      <p:sp>
        <p:nvSpPr>
          <p:cNvPr id="4" name="Slide Number Placeholder 3"/>
          <p:cNvSpPr>
            <a:spLocks noGrp="1"/>
          </p:cNvSpPr>
          <p:nvPr>
            <p:ph type="sldNum" sz="quarter" idx="10"/>
          </p:nvPr>
        </p:nvSpPr>
        <p:spPr/>
        <p:txBody>
          <a:bodyPr/>
          <a:lstStyle/>
          <a:p>
            <a:fld id="{AB329066-6354-4D0C-B131-1F3663B5EF21}" type="slidenum">
              <a:rPr lang="en-US" smtClean="0"/>
              <a:pPr/>
              <a:t>376</a:t>
            </a:fld>
            <a:endParaRPr lang="en-US"/>
          </a:p>
        </p:txBody>
      </p:sp>
    </p:spTree>
    <p:extLst>
      <p:ext uri="{BB962C8B-B14F-4D97-AF65-F5344CB8AC3E}">
        <p14:creationId xmlns:p14="http://schemas.microsoft.com/office/powerpoint/2010/main" val="116981879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AE477C2-D1E8-40A5-88CE-3C990861A57A}" type="slidenum">
              <a:rPr lang="en-US"/>
              <a:pPr/>
              <a:t>410</a:t>
            </a:fld>
            <a:endParaRPr lang="en-US"/>
          </a:p>
        </p:txBody>
      </p:sp>
      <p:sp>
        <p:nvSpPr>
          <p:cNvPr id="136194" name="Rectangle 2"/>
          <p:cNvSpPr>
            <a:spLocks noGrp="1" noRot="1" noChangeAspect="1" noChangeArrowheads="1" noTextEdit="1"/>
          </p:cNvSpPr>
          <p:nvPr>
            <p:ph type="sldImg"/>
          </p:nvPr>
        </p:nvSpPr>
        <p:spPr>
          <a:ln/>
        </p:spPr>
      </p:sp>
      <p:sp>
        <p:nvSpPr>
          <p:cNvPr id="136195" name="Rectangle 3"/>
          <p:cNvSpPr>
            <a:spLocks noGrp="1" noChangeArrowheads="1"/>
          </p:cNvSpPr>
          <p:nvPr>
            <p:ph type="body" idx="1"/>
          </p:nvPr>
        </p:nvSpPr>
        <p:spPr/>
        <p:txBody>
          <a:bodyPr/>
          <a:lstStyle/>
          <a:p>
            <a:endParaRPr lang="ru-RU"/>
          </a:p>
        </p:txBody>
      </p:sp>
    </p:spTree>
    <p:extLst>
      <p:ext uri="{BB962C8B-B14F-4D97-AF65-F5344CB8AC3E}">
        <p14:creationId xmlns:p14="http://schemas.microsoft.com/office/powerpoint/2010/main" val="41753588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C53EEEF-CB94-4541-AF4F-94A5FD87827F}" type="slidenum">
              <a:rPr lang="ru-RU"/>
              <a:pPr/>
              <a:t>102</a:t>
            </a:fld>
            <a:endParaRPr lang="ru-RU"/>
          </a:p>
        </p:txBody>
      </p:sp>
      <p:sp>
        <p:nvSpPr>
          <p:cNvPr id="21506" name="Slide Image Placeholder 1"/>
          <p:cNvSpPr>
            <a:spLocks noGrp="1" noRot="1" noChangeAspect="1" noTextEdit="1"/>
          </p:cNvSpPr>
          <p:nvPr>
            <p:ph type="sldImg"/>
          </p:nvPr>
        </p:nvSpPr>
        <p:spPr>
          <a:ln/>
        </p:spPr>
      </p:sp>
      <p:sp>
        <p:nvSpPr>
          <p:cNvPr id="21507" name="Notes Placeholder 2"/>
          <p:cNvSpPr>
            <a:spLocks noGrp="1"/>
          </p:cNvSpPr>
          <p:nvPr>
            <p:ph type="body" idx="1"/>
          </p:nvPr>
        </p:nvSpPr>
        <p:spPr>
          <a:xfrm>
            <a:off x="914400" y="4343400"/>
            <a:ext cx="5029200" cy="4114800"/>
          </a:xfrm>
        </p:spPr>
        <p:txBody>
          <a:bodyPr/>
          <a:lstStyle/>
          <a:p>
            <a:endParaRPr lang="ru-RU"/>
          </a:p>
        </p:txBody>
      </p:sp>
    </p:spTree>
    <p:extLst>
      <p:ext uri="{BB962C8B-B14F-4D97-AF65-F5344CB8AC3E}">
        <p14:creationId xmlns:p14="http://schemas.microsoft.com/office/powerpoint/2010/main" val="26360761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329066-6354-4D0C-B131-1F3663B5EF21}" type="slidenum">
              <a:rPr lang="en-US" smtClean="0"/>
              <a:pPr/>
              <a:t>109</a:t>
            </a:fld>
            <a:endParaRPr lang="en-US"/>
          </a:p>
        </p:txBody>
      </p:sp>
    </p:spTree>
    <p:extLst>
      <p:ext uri="{BB962C8B-B14F-4D97-AF65-F5344CB8AC3E}">
        <p14:creationId xmlns:p14="http://schemas.microsoft.com/office/powerpoint/2010/main" val="34502417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Slide Image Placeholder 1"/>
          <p:cNvSpPr>
            <a:spLocks noGrp="1" noRot="1" noChangeAspect="1" noTextEdit="1"/>
          </p:cNvSpPr>
          <p:nvPr>
            <p:ph type="sldImg"/>
          </p:nvPr>
        </p:nvSpPr>
        <p:spPr bwMode="auto">
          <a:noFill/>
          <a:ln>
            <a:solidFill>
              <a:srgbClr val="000000"/>
            </a:solidFill>
            <a:miter lim="800000"/>
            <a:headEnd/>
            <a:tailEnd/>
          </a:ln>
        </p:spPr>
      </p:sp>
      <p:sp>
        <p:nvSpPr>
          <p:cNvPr id="12800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2800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6D88A3E-7716-4274-ADF2-589867AB8428}" type="slidenum">
              <a:rPr lang="en-US" smtClean="0"/>
              <a:pPr/>
              <a:t>141</a:t>
            </a:fld>
            <a:endParaRPr lang="en-US" smtClean="0"/>
          </a:p>
        </p:txBody>
      </p:sp>
    </p:spTree>
    <p:extLst>
      <p:ext uri="{BB962C8B-B14F-4D97-AF65-F5344CB8AC3E}">
        <p14:creationId xmlns:p14="http://schemas.microsoft.com/office/powerpoint/2010/main" val="8330469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B925E55-366B-484C-AA16-7682B856A022}" type="slidenum">
              <a:rPr lang="ru-RU"/>
              <a:pPr/>
              <a:t>144</a:t>
            </a:fld>
            <a:endParaRPr lang="ru-RU"/>
          </a:p>
        </p:txBody>
      </p:sp>
      <p:sp>
        <p:nvSpPr>
          <p:cNvPr id="44034" name="Slide Image Placeholder 1"/>
          <p:cNvSpPr>
            <a:spLocks noGrp="1" noRot="1" noChangeAspect="1" noTextEdit="1"/>
          </p:cNvSpPr>
          <p:nvPr>
            <p:ph type="sldImg"/>
          </p:nvPr>
        </p:nvSpPr>
        <p:spPr>
          <a:ln/>
        </p:spPr>
      </p:sp>
      <p:sp>
        <p:nvSpPr>
          <p:cNvPr id="44035" name="Notes Placeholder 2"/>
          <p:cNvSpPr>
            <a:spLocks noGrp="1"/>
          </p:cNvSpPr>
          <p:nvPr>
            <p:ph type="body" idx="1"/>
          </p:nvPr>
        </p:nvSpPr>
        <p:spPr/>
        <p:txBody>
          <a:bodyPr/>
          <a:lstStyle/>
          <a:p>
            <a:endParaRPr lang="ru-RU"/>
          </a:p>
        </p:txBody>
      </p:sp>
    </p:spTree>
    <p:extLst>
      <p:ext uri="{BB962C8B-B14F-4D97-AF65-F5344CB8AC3E}">
        <p14:creationId xmlns:p14="http://schemas.microsoft.com/office/powerpoint/2010/main" val="42134353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BBEEE22-2FF1-484B-A567-6E6F5D9395E7}" type="slidenum">
              <a:rPr lang="ru-RU"/>
              <a:pPr/>
              <a:t>145</a:t>
            </a:fld>
            <a:endParaRPr lang="ru-RU"/>
          </a:p>
        </p:txBody>
      </p:sp>
      <p:sp>
        <p:nvSpPr>
          <p:cNvPr id="46082" name="Slide Image Placeholder 1"/>
          <p:cNvSpPr>
            <a:spLocks noGrp="1" noRot="1" noChangeAspect="1" noTextEdit="1"/>
          </p:cNvSpPr>
          <p:nvPr>
            <p:ph type="sldImg"/>
          </p:nvPr>
        </p:nvSpPr>
        <p:spPr>
          <a:ln/>
        </p:spPr>
      </p:sp>
      <p:sp>
        <p:nvSpPr>
          <p:cNvPr id="46083" name="Notes Placeholder 2"/>
          <p:cNvSpPr>
            <a:spLocks noGrp="1"/>
          </p:cNvSpPr>
          <p:nvPr>
            <p:ph type="body" idx="1"/>
          </p:nvPr>
        </p:nvSpPr>
        <p:spPr/>
        <p:txBody>
          <a:bodyPr/>
          <a:lstStyle/>
          <a:p>
            <a:endParaRPr lang="ru-RU"/>
          </a:p>
        </p:txBody>
      </p:sp>
    </p:spTree>
    <p:extLst>
      <p:ext uri="{BB962C8B-B14F-4D97-AF65-F5344CB8AC3E}">
        <p14:creationId xmlns:p14="http://schemas.microsoft.com/office/powerpoint/2010/main" val="12037675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B329066-6354-4D0C-B131-1F3663B5EF21}" type="slidenum">
              <a:rPr lang="en-US" smtClean="0"/>
              <a:pPr/>
              <a:t>151</a:t>
            </a:fld>
            <a:endParaRPr lang="en-US"/>
          </a:p>
        </p:txBody>
      </p:sp>
    </p:spTree>
    <p:extLst>
      <p:ext uri="{BB962C8B-B14F-4D97-AF65-F5344CB8AC3E}">
        <p14:creationId xmlns:p14="http://schemas.microsoft.com/office/powerpoint/2010/main" val="39745450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1D8BD707-D9CF-40AE-B4C6-C98DA3205C09}" type="datetimeFigureOut">
              <a:rPr lang="en-US" smtClean="0"/>
              <a:pPr/>
              <a:t>4/13/2019</a:t>
            </a:fld>
            <a:endParaRPr lang="en-US"/>
          </a:p>
        </p:txBody>
      </p:sp>
      <p:sp>
        <p:nvSpPr>
          <p:cNvPr id="19" name="Footer Placeholder 18"/>
          <p:cNvSpPr>
            <a:spLocks noGrp="1"/>
          </p:cNvSpPr>
          <p:nvPr>
            <p:ph type="ftr" sz="quarter" idx="11"/>
          </p:nvPr>
        </p:nvSpPr>
        <p:spPr/>
        <p:txBody>
          <a:bodyPr/>
          <a:lstStyle/>
          <a:p>
            <a:endParaRPr lang="en-US"/>
          </a:p>
        </p:txBody>
      </p:sp>
      <p:sp>
        <p:nvSpPr>
          <p:cNvPr id="27" name="Slide Number Placeholder 26"/>
          <p:cNvSpPr>
            <a:spLocks noGrp="1"/>
          </p:cNvSpPr>
          <p:nvPr>
            <p:ph type="sldNum" sz="quarter" idx="12"/>
          </p:nvPr>
        </p:nvSpPr>
        <p:spPr/>
        <p:txBody>
          <a:bodyPr/>
          <a:lstStyle/>
          <a:p>
            <a:fld id="{B6F15528-21DE-4FAA-801E-634DDDAF4B2B}"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transition spd="slow">
    <p:wedg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pPr/>
              <a:t>4/13/2019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edg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pPr/>
              <a:t>4/13/2019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edg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objOverTx">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77724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85800" y="4114800"/>
            <a:ext cx="77724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85800" y="6248400"/>
            <a:ext cx="1905000" cy="457200"/>
          </a:xfrm>
        </p:spPr>
        <p:txBody>
          <a:bodyPr/>
          <a:lstStyle>
            <a:lvl1pPr>
              <a:defRPr/>
            </a:lvl1pPr>
          </a:lstStyle>
          <a:p>
            <a:endParaRPr lang="en-US"/>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6553200" y="6248400"/>
            <a:ext cx="1905000" cy="457200"/>
          </a:xfrm>
        </p:spPr>
        <p:txBody>
          <a:bodyPr/>
          <a:lstStyle>
            <a:lvl1pPr>
              <a:defRPr/>
            </a:lvl1pPr>
          </a:lstStyle>
          <a:p>
            <a:fld id="{2091981A-1929-4DD2-A198-9AA64F6E2441}" type="slidenum">
              <a:rPr lang="en-US"/>
              <a:pPr/>
              <a:t>‹#›</a:t>
            </a:fld>
            <a:endParaRPr lang="en-US"/>
          </a:p>
        </p:txBody>
      </p:sp>
    </p:spTree>
  </p:cSld>
  <p:clrMapOvr>
    <a:masterClrMapping/>
  </p:clrMapOvr>
  <p:transition spd="slow">
    <p:wedg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pPr/>
              <a:t>4/13/2019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edg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4/13/2019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transition spd="slow">
    <p:wedg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1D8BD707-D9CF-40AE-B4C6-C98DA3205C09}" type="datetimeFigureOut">
              <a:rPr lang="en-US" smtClean="0"/>
              <a:pPr/>
              <a:t>4/13/2019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edg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1D8BD707-D9CF-40AE-B4C6-C98DA3205C09}" type="datetimeFigureOut">
              <a:rPr lang="en-US" smtClean="0"/>
              <a:pPr/>
              <a:t>4/13/2019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edg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1D8BD707-D9CF-40AE-B4C6-C98DA3205C09}" type="datetimeFigureOut">
              <a:rPr lang="en-US" smtClean="0"/>
              <a:pPr/>
              <a:t>4/13/2019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edg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4/13/2019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edg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1D8BD707-D9CF-40AE-B4C6-C98DA3205C09}" type="datetimeFigureOut">
              <a:rPr lang="en-US" smtClean="0"/>
              <a:pPr/>
              <a:t>4/13/2019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edg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4/13/2019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077200" y="6356350"/>
            <a:ext cx="609600" cy="365125"/>
          </a:xfrm>
        </p:spPr>
        <p:txBody>
          <a:bodyPr/>
          <a:lstStyle/>
          <a:p>
            <a:fld id="{B6F15528-21DE-4FAA-801E-634DDDAF4B2B}" type="slidenum">
              <a:rPr lang="en-US" smtClean="0"/>
              <a:pPr/>
              <a:t>‹#›</a:t>
            </a:fld>
            <a:endParaRPr lang="en-US"/>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transition spd="slow">
    <p:wedg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1D8BD707-D9CF-40AE-B4C6-C98DA3205C09}" type="datetimeFigureOut">
              <a:rPr lang="en-US" smtClean="0"/>
              <a:pPr/>
              <a:t>4/13/2019</a:t>
            </a:fld>
            <a:endParaRPr lang="en-US"/>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US"/>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B6F15528-21DE-4FAA-801E-634DDDAF4B2B}" type="slidenum">
              <a:rPr lang="en-US" smtClean="0"/>
              <a:pPr/>
              <a:t>‹#›</a:t>
            </a:fld>
            <a:endParaRPr lang="en-US"/>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ransition spd="slow">
    <p:wedge/>
  </p:transition>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25.wmf"/><Relationship Id="rId5" Type="http://schemas.openxmlformats.org/officeDocument/2006/relationships/oleObject" Target="../embeddings/oleObject6.bin"/><Relationship Id="rId4" Type="http://schemas.openxmlformats.org/officeDocument/2006/relationships/image" Target="../media/image24.wmf"/></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2.xml"/><Relationship Id="rId1" Type="http://schemas.openxmlformats.org/officeDocument/2006/relationships/vmlDrawing" Target="../drawings/vmlDrawing3.vml"/><Relationship Id="rId4" Type="http://schemas.openxmlformats.org/officeDocument/2006/relationships/image" Target="../media/image26.wmf"/></Relationships>
</file>

<file path=ppt/slides/_rels/slide118.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2.xml"/><Relationship Id="rId1" Type="http://schemas.openxmlformats.org/officeDocument/2006/relationships/vmlDrawing" Target="../drawings/vmlDrawing4.vml"/><Relationship Id="rId4" Type="http://schemas.openxmlformats.org/officeDocument/2006/relationships/image" Target="../media/image27.wmf"/></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2.xml"/><Relationship Id="rId1" Type="http://schemas.openxmlformats.org/officeDocument/2006/relationships/vmlDrawing" Target="../drawings/vmlDrawing5.vml"/><Relationship Id="rId4" Type="http://schemas.openxmlformats.org/officeDocument/2006/relationships/image" Target="../media/image28.wmf"/></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Layout" Target="../slideLayouts/slideLayout2.xml"/><Relationship Id="rId1" Type="http://schemas.openxmlformats.org/officeDocument/2006/relationships/vmlDrawing" Target="../drawings/vmlDrawing6.vml"/><Relationship Id="rId6" Type="http://schemas.openxmlformats.org/officeDocument/2006/relationships/image" Target="../media/image30.emf"/><Relationship Id="rId5" Type="http://schemas.openxmlformats.org/officeDocument/2006/relationships/oleObject" Target="../embeddings/oleObject11.bin"/><Relationship Id="rId4" Type="http://schemas.openxmlformats.org/officeDocument/2006/relationships/image" Target="../media/image29.wmf"/></Relationships>
</file>

<file path=ppt/slides/_rels/slide137.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Layout" Target="../slideLayouts/slideLayout2.xml"/><Relationship Id="rId1" Type="http://schemas.openxmlformats.org/officeDocument/2006/relationships/vmlDrawing" Target="../drawings/vmlDrawing7.vml"/><Relationship Id="rId4" Type="http://schemas.openxmlformats.org/officeDocument/2006/relationships/image" Target="../media/image29.wmf"/></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Layout" Target="../slideLayouts/slideLayout2.xml"/><Relationship Id="rId1" Type="http://schemas.openxmlformats.org/officeDocument/2006/relationships/vmlDrawing" Target="../drawings/vmlDrawing8.vml"/><Relationship Id="rId4" Type="http://schemas.openxmlformats.org/officeDocument/2006/relationships/image" Target="../media/image31.wmf"/></Relationships>
</file>

<file path=ppt/slides/_rels/slide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Layout" Target="../slideLayouts/slideLayout2.xml"/><Relationship Id="rId1" Type="http://schemas.openxmlformats.org/officeDocument/2006/relationships/vmlDrawing" Target="../drawings/vmlDrawing9.vml"/><Relationship Id="rId4" Type="http://schemas.openxmlformats.org/officeDocument/2006/relationships/image" Target="../media/image33.wmf"/></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4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46.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16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Layout" Target="../slideLayouts/slideLayout2.xml"/><Relationship Id="rId1" Type="http://schemas.openxmlformats.org/officeDocument/2006/relationships/vmlDrawing" Target="../drawings/vmlDrawing10.vml"/><Relationship Id="rId4" Type="http://schemas.openxmlformats.org/officeDocument/2006/relationships/image" Target="../media/image44.wmf"/></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7.xml"/><Relationship Id="rId1" Type="http://schemas.openxmlformats.org/officeDocument/2006/relationships/vmlDrawing" Target="../drawings/vmlDrawing11.vml"/><Relationship Id="rId5" Type="http://schemas.openxmlformats.org/officeDocument/2006/relationships/image" Target="../media/image45.png"/><Relationship Id="rId4" Type="http://schemas.openxmlformats.org/officeDocument/2006/relationships/oleObject" Target="../embeddings/oleObject16.bin"/></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6.xml"/></Relationships>
</file>

<file path=ppt/slides/_rels/slide196.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7.xml"/><Relationship Id="rId1" Type="http://schemas.openxmlformats.org/officeDocument/2006/relationships/vmlDrawing" Target="../drawings/vmlDrawing12.vml"/><Relationship Id="rId5" Type="http://schemas.openxmlformats.org/officeDocument/2006/relationships/image" Target="../media/image48.png"/><Relationship Id="rId4" Type="http://schemas.openxmlformats.org/officeDocument/2006/relationships/oleObject" Target="../embeddings/oleObject17.bin"/></Relationships>
</file>

<file path=ppt/slides/_rels/slide19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9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99.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0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7.xml.rels><?xml version="1.0" encoding="UTF-8" standalone="yes"?>
<Relationships xmlns="http://schemas.openxmlformats.org/package/2006/relationships"><Relationship Id="rId3" Type="http://schemas.openxmlformats.org/officeDocument/2006/relationships/oleObject" Target="../embeddings/oleObject18.bin"/><Relationship Id="rId2" Type="http://schemas.openxmlformats.org/officeDocument/2006/relationships/slideLayout" Target="../slideLayouts/slideLayout6.xml"/><Relationship Id="rId1" Type="http://schemas.openxmlformats.org/officeDocument/2006/relationships/vmlDrawing" Target="../drawings/vmlDrawing13.vml"/><Relationship Id="rId4" Type="http://schemas.openxmlformats.org/officeDocument/2006/relationships/image" Target="../media/image52.png"/></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6.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21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1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19.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5.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22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27.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228.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1.xml.rels><?xml version="1.0" encoding="UTF-8" standalone="yes"?>
<Relationships xmlns="http://schemas.openxmlformats.org/package/2006/relationships"><Relationship Id="rId3" Type="http://schemas.openxmlformats.org/officeDocument/2006/relationships/oleObject" Target="../embeddings/oleObject19.bin"/><Relationship Id="rId2" Type="http://schemas.openxmlformats.org/officeDocument/2006/relationships/slideLayout" Target="../slideLayouts/slideLayout2.xml"/><Relationship Id="rId1" Type="http://schemas.openxmlformats.org/officeDocument/2006/relationships/vmlDrawing" Target="../drawings/vmlDrawing14.vml"/><Relationship Id="rId4" Type="http://schemas.openxmlformats.org/officeDocument/2006/relationships/image" Target="../media/image60.wmf"/></Relationships>
</file>

<file path=ppt/slides/_rels/slide232.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23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4.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235.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2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7.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238.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239.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0.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6.xml"/></Relationships>
</file>

<file path=ppt/slides/_rels/slide241.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7.xml"/><Relationship Id="rId1" Type="http://schemas.openxmlformats.org/officeDocument/2006/relationships/vmlDrawing" Target="../drawings/vmlDrawing15.vml"/><Relationship Id="rId5" Type="http://schemas.openxmlformats.org/officeDocument/2006/relationships/image" Target="../media/image69.png"/><Relationship Id="rId4" Type="http://schemas.openxmlformats.org/officeDocument/2006/relationships/oleObject" Target="../embeddings/oleObject20.bin"/></Relationships>
</file>

<file path=ppt/slides/_rels/slide242.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7.xml"/><Relationship Id="rId1" Type="http://schemas.openxmlformats.org/officeDocument/2006/relationships/vmlDrawing" Target="../drawings/vmlDrawing16.vml"/><Relationship Id="rId6" Type="http://schemas.openxmlformats.org/officeDocument/2006/relationships/image" Target="../media/image49.jpeg"/><Relationship Id="rId5" Type="http://schemas.openxmlformats.org/officeDocument/2006/relationships/image" Target="../media/image70.png"/><Relationship Id="rId4" Type="http://schemas.openxmlformats.org/officeDocument/2006/relationships/oleObject" Target="../embeddings/oleObject21.bin"/></Relationships>
</file>

<file path=ppt/slides/_rels/slide243.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0.xml.rels><?xml version="1.0" encoding="UTF-8" standalone="yes"?>
<Relationships xmlns="http://schemas.openxmlformats.org/package/2006/relationships"><Relationship Id="rId3" Type="http://schemas.openxmlformats.org/officeDocument/2006/relationships/oleObject" Target="../embeddings/oleObject22.bin"/><Relationship Id="rId2" Type="http://schemas.openxmlformats.org/officeDocument/2006/relationships/slideLayout" Target="../slideLayouts/slideLayout2.xml"/><Relationship Id="rId1" Type="http://schemas.openxmlformats.org/officeDocument/2006/relationships/vmlDrawing" Target="../drawings/vmlDrawing17.vml"/><Relationship Id="rId4" Type="http://schemas.openxmlformats.org/officeDocument/2006/relationships/image" Target="../media/image72.emf"/></Relationships>
</file>

<file path=ppt/slides/_rels/slide2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2.xml.rels><?xml version="1.0" encoding="UTF-8" standalone="yes"?>
<Relationships xmlns="http://schemas.openxmlformats.org/package/2006/relationships"><Relationship Id="rId3" Type="http://schemas.openxmlformats.org/officeDocument/2006/relationships/oleObject" Target="../embeddings/oleObject23.bin"/><Relationship Id="rId2" Type="http://schemas.openxmlformats.org/officeDocument/2006/relationships/slideLayout" Target="../slideLayouts/slideLayout2.xml"/><Relationship Id="rId1" Type="http://schemas.openxmlformats.org/officeDocument/2006/relationships/vmlDrawing" Target="../drawings/vmlDrawing18.vml"/><Relationship Id="rId4" Type="http://schemas.openxmlformats.org/officeDocument/2006/relationships/image" Target="../media/image73.emf"/></Relationships>
</file>

<file path=ppt/slides/_rels/slide2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4.xml.rels><?xml version="1.0" encoding="UTF-8" standalone="yes"?>
<Relationships xmlns="http://schemas.openxmlformats.org/package/2006/relationships"><Relationship Id="rId3" Type="http://schemas.openxmlformats.org/officeDocument/2006/relationships/oleObject" Target="../embeddings/oleObject24.bin"/><Relationship Id="rId2" Type="http://schemas.openxmlformats.org/officeDocument/2006/relationships/slideLayout" Target="../slideLayouts/slideLayout2.xml"/><Relationship Id="rId1" Type="http://schemas.openxmlformats.org/officeDocument/2006/relationships/vmlDrawing" Target="../drawings/vmlDrawing19.vml"/><Relationship Id="rId4" Type="http://schemas.openxmlformats.org/officeDocument/2006/relationships/image" Target="../media/image31.wmf"/></Relationships>
</file>

<file path=ppt/slides/_rels/slide2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63.xml.rels><?xml version="1.0" encoding="UTF-8" standalone="yes"?>
<Relationships xmlns="http://schemas.openxmlformats.org/package/2006/relationships"><Relationship Id="rId3" Type="http://schemas.openxmlformats.org/officeDocument/2006/relationships/oleObject" Target="../embeddings/oleObject25.bin"/><Relationship Id="rId2" Type="http://schemas.openxmlformats.org/officeDocument/2006/relationships/slideLayout" Target="../slideLayouts/slideLayout12.xml"/><Relationship Id="rId1" Type="http://schemas.openxmlformats.org/officeDocument/2006/relationships/vmlDrawing" Target="../drawings/vmlDrawing20.vml"/><Relationship Id="rId4" Type="http://schemas.openxmlformats.org/officeDocument/2006/relationships/image" Target="../media/image74.wmf"/></Relationships>
</file>

<file path=ppt/slides/_rels/slide264.xml.rels><?xml version="1.0" encoding="UTF-8" standalone="yes"?>
<Relationships xmlns="http://schemas.openxmlformats.org/package/2006/relationships"><Relationship Id="rId3" Type="http://schemas.openxmlformats.org/officeDocument/2006/relationships/oleObject" Target="../embeddings/oleObject26.bin"/><Relationship Id="rId2" Type="http://schemas.openxmlformats.org/officeDocument/2006/relationships/slideLayout" Target="../slideLayouts/slideLayout12.xml"/><Relationship Id="rId1" Type="http://schemas.openxmlformats.org/officeDocument/2006/relationships/vmlDrawing" Target="../drawings/vmlDrawing21.vml"/><Relationship Id="rId4" Type="http://schemas.openxmlformats.org/officeDocument/2006/relationships/image" Target="../media/image74.wmf"/></Relationships>
</file>

<file path=ppt/slides/_rels/slide265.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xml"/><Relationship Id="rId1" Type="http://schemas.openxmlformats.org/officeDocument/2006/relationships/vmlDrawing" Target="../drawings/vmlDrawing22.vml"/><Relationship Id="rId5" Type="http://schemas.openxmlformats.org/officeDocument/2006/relationships/image" Target="../media/image74.wmf"/><Relationship Id="rId4" Type="http://schemas.openxmlformats.org/officeDocument/2006/relationships/oleObject" Target="../embeddings/oleObject27.bin"/></Relationships>
</file>

<file path=ppt/slides/_rels/slide26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9.xml.rels><?xml version="1.0" encoding="UTF-8" standalone="yes"?>
<Relationships xmlns="http://schemas.openxmlformats.org/package/2006/relationships"><Relationship Id="rId3" Type="http://schemas.openxmlformats.org/officeDocument/2006/relationships/oleObject" Target="../embeddings/oleObject28.bin"/><Relationship Id="rId2" Type="http://schemas.openxmlformats.org/officeDocument/2006/relationships/slideLayout" Target="../slideLayouts/slideLayout2.xml"/><Relationship Id="rId1" Type="http://schemas.openxmlformats.org/officeDocument/2006/relationships/vmlDrawing" Target="../drawings/vmlDrawing23.vml"/><Relationship Id="rId4" Type="http://schemas.openxmlformats.org/officeDocument/2006/relationships/image" Target="../media/image44.wm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7.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2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4.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8.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2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5.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3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31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2.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13.xml.rels><?xml version="1.0" encoding="UTF-8" standalone="yes"?>
<Relationships xmlns="http://schemas.openxmlformats.org/package/2006/relationships"><Relationship Id="rId3" Type="http://schemas.openxmlformats.org/officeDocument/2006/relationships/oleObject" Target="../embeddings/oleObject29.bin"/><Relationship Id="rId2" Type="http://schemas.openxmlformats.org/officeDocument/2006/relationships/slideLayout" Target="../slideLayouts/slideLayout7.xml"/><Relationship Id="rId1" Type="http://schemas.openxmlformats.org/officeDocument/2006/relationships/vmlDrawing" Target="../drawings/vmlDrawing24.vml"/><Relationship Id="rId5" Type="http://schemas.openxmlformats.org/officeDocument/2006/relationships/image" Target="../media/image81.png"/><Relationship Id="rId4" Type="http://schemas.openxmlformats.org/officeDocument/2006/relationships/image" Target="../media/image80.png"/></Relationships>
</file>

<file path=ppt/slides/_rels/slide314.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315.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3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9.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1.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3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6.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2.xml"/></Relationships>
</file>

<file path=ppt/slides/_rels/slide3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9.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2.xml"/><Relationship Id="rId1" Type="http://schemas.openxmlformats.org/officeDocument/2006/relationships/vmlDrawing" Target="../drawings/vmlDrawing25.vml"/><Relationship Id="rId5" Type="http://schemas.openxmlformats.org/officeDocument/2006/relationships/image" Target="../media/image87.wmf"/><Relationship Id="rId4" Type="http://schemas.openxmlformats.org/officeDocument/2006/relationships/oleObject" Target="../embeddings/oleObject30.bin"/></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0.xml.rels><?xml version="1.0" encoding="UTF-8" standalone="yes"?>
<Relationships xmlns="http://schemas.openxmlformats.org/package/2006/relationships"><Relationship Id="rId2" Type="http://schemas.openxmlformats.org/officeDocument/2006/relationships/image" Target="../media/image88.gif"/><Relationship Id="rId1" Type="http://schemas.openxmlformats.org/officeDocument/2006/relationships/slideLayout" Target="../slideLayouts/slideLayout2.xml"/></Relationships>
</file>

<file path=ppt/slides/_rels/slide331.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7.xml"/></Relationships>
</file>

<file path=ppt/slides/_rels/slide332.xml.rels><?xml version="1.0" encoding="UTF-8" standalone="yes"?>
<Relationships xmlns="http://schemas.openxmlformats.org/package/2006/relationships"><Relationship Id="rId3" Type="http://schemas.openxmlformats.org/officeDocument/2006/relationships/oleObject" Target="../embeddings/oleObject31.bin"/><Relationship Id="rId2" Type="http://schemas.openxmlformats.org/officeDocument/2006/relationships/slideLayout" Target="../slideLayouts/slideLayout2.xml"/><Relationship Id="rId1" Type="http://schemas.openxmlformats.org/officeDocument/2006/relationships/vmlDrawing" Target="../drawings/vmlDrawing26.vml"/><Relationship Id="rId4" Type="http://schemas.openxmlformats.org/officeDocument/2006/relationships/image" Target="../media/image90.wmf"/></Relationships>
</file>

<file path=ppt/slides/_rels/slide333.xml.rels><?xml version="1.0" encoding="UTF-8" standalone="yes"?>
<Relationships xmlns="http://schemas.openxmlformats.org/package/2006/relationships"><Relationship Id="rId3" Type="http://schemas.openxmlformats.org/officeDocument/2006/relationships/oleObject" Target="../embeddings/oleObject32.bin"/><Relationship Id="rId2" Type="http://schemas.openxmlformats.org/officeDocument/2006/relationships/slideLayout" Target="../slideLayouts/slideLayout2.xml"/><Relationship Id="rId1" Type="http://schemas.openxmlformats.org/officeDocument/2006/relationships/vmlDrawing" Target="../drawings/vmlDrawing27.vml"/><Relationship Id="rId4" Type="http://schemas.openxmlformats.org/officeDocument/2006/relationships/image" Target="../media/image91.wmf"/></Relationships>
</file>

<file path=ppt/slides/_rels/slide3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8.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7.xml"/></Relationships>
</file>

<file path=ppt/slides/_rels/slide339.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0.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2.xml"/></Relationships>
</file>

<file path=ppt/slides/_rels/slide3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2.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7.xml"/></Relationships>
</file>

<file path=ppt/slides/_rels/slide343.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2.xml"/></Relationships>
</file>

<file path=ppt/slides/_rels/slide3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7.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9.xml.rels><?xml version="1.0" encoding="UTF-8" standalone="yes"?>
<Relationships xmlns="http://schemas.openxmlformats.org/package/2006/relationships"><Relationship Id="rId2" Type="http://schemas.openxmlformats.org/officeDocument/2006/relationships/image" Target="../media/image98.gif"/><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0.xml.rels><?xml version="1.0" encoding="UTF-8" standalone="yes"?>
<Relationships xmlns="http://schemas.openxmlformats.org/package/2006/relationships"><Relationship Id="rId3" Type="http://schemas.openxmlformats.org/officeDocument/2006/relationships/oleObject" Target="../embeddings/oleObject33.bin"/><Relationship Id="rId2" Type="http://schemas.openxmlformats.org/officeDocument/2006/relationships/slideLayout" Target="../slideLayouts/slideLayout7.xml"/><Relationship Id="rId1" Type="http://schemas.openxmlformats.org/officeDocument/2006/relationships/vmlDrawing" Target="../drawings/vmlDrawing28.vml"/><Relationship Id="rId6" Type="http://schemas.openxmlformats.org/officeDocument/2006/relationships/image" Target="../media/image100.wmf"/><Relationship Id="rId5" Type="http://schemas.openxmlformats.org/officeDocument/2006/relationships/oleObject" Target="../embeddings/oleObject34.bin"/><Relationship Id="rId4" Type="http://schemas.openxmlformats.org/officeDocument/2006/relationships/image" Target="../media/image99.png"/></Relationships>
</file>

<file path=ppt/slides/_rels/slide351.xml.rels><?xml version="1.0" encoding="UTF-8" standalone="yes"?>
<Relationships xmlns="http://schemas.openxmlformats.org/package/2006/relationships"><Relationship Id="rId3" Type="http://schemas.openxmlformats.org/officeDocument/2006/relationships/oleObject" Target="../embeddings/oleObject35.bin"/><Relationship Id="rId2" Type="http://schemas.openxmlformats.org/officeDocument/2006/relationships/slideLayout" Target="../slideLayouts/slideLayout7.xml"/><Relationship Id="rId1" Type="http://schemas.openxmlformats.org/officeDocument/2006/relationships/vmlDrawing" Target="../drawings/vmlDrawing29.vml"/><Relationship Id="rId4" Type="http://schemas.openxmlformats.org/officeDocument/2006/relationships/image" Target="../media/image101.wmf"/></Relationships>
</file>

<file path=ppt/slides/_rels/slide3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5.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0.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61.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6.xml"/></Relationships>
</file>

<file path=ppt/slides/_rels/slide3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4.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65.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6.xml"/></Relationships>
</file>

<file path=ppt/slides/_rels/slide3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8.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7.xml"/></Relationships>
</file>

<file path=ppt/slides/_rels/slide3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6.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8.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379.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0.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381.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2.xml"/></Relationships>
</file>

<file path=ppt/slides/_rels/slide382.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2.xml"/></Relationships>
</file>

<file path=ppt/slides/_rels/slide3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4.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2.xml"/></Relationships>
</file>

<file path=ppt/slides/_rels/slide385.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2.xml"/></Relationships>
</file>

<file path=ppt/slides/_rels/slide386.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2.xml"/></Relationships>
</file>

<file path=ppt/slides/_rels/slide387.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2.xml"/></Relationships>
</file>

<file path=ppt/slides/_rels/slide388.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2.xml"/></Relationships>
</file>

<file path=ppt/slides/_rels/slide389.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0.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2.xml"/></Relationships>
</file>

<file path=ppt/slides/_rels/slide391.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2.xml"/></Relationships>
</file>

<file path=ppt/slides/_rels/slide3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7.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6.xml"/></Relationships>
</file>

<file path=ppt/slides/_rels/slide39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0.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2.xml"/></Relationships>
</file>

<file path=ppt/slides/_rels/slide4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0.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8" Type="http://schemas.openxmlformats.org/officeDocument/2006/relationships/oleObject" Target="../embeddings/oleObject3.bin"/><Relationship Id="rId3" Type="http://schemas.openxmlformats.org/officeDocument/2006/relationships/notesSlide" Target="../notesSlides/notesSlide2.xml"/><Relationship Id="rId7" Type="http://schemas.openxmlformats.org/officeDocument/2006/relationships/image" Target="../media/image15.png"/><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oleObject" Target="../embeddings/oleObject2.bin"/><Relationship Id="rId11" Type="http://schemas.openxmlformats.org/officeDocument/2006/relationships/image" Target="../media/image17.png"/><Relationship Id="rId5" Type="http://schemas.openxmlformats.org/officeDocument/2006/relationships/image" Target="../media/image14.png"/><Relationship Id="rId10" Type="http://schemas.openxmlformats.org/officeDocument/2006/relationships/oleObject" Target="../embeddings/oleObject4.bin"/><Relationship Id="rId4" Type="http://schemas.openxmlformats.org/officeDocument/2006/relationships/oleObject" Target="../embeddings/oleObject1.bin"/><Relationship Id="rId9" Type="http://schemas.openxmlformats.org/officeDocument/2006/relationships/image" Target="../media/image16.png"/></Relationships>
</file>

<file path=ppt/slides/_rels/slide4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57230" y="1752600"/>
            <a:ext cx="7851648" cy="1828800"/>
          </a:xfrm>
        </p:spPr>
        <p:txBody>
          <a:bodyPr/>
          <a:lstStyle/>
          <a:p>
            <a:pPr algn="ctr"/>
            <a:r>
              <a:rPr lang="en-US" dirty="0" smtClean="0"/>
              <a:t>Induction To Todays Topic</a:t>
            </a:r>
            <a:endParaRPr lang="en-US" dirty="0"/>
          </a:p>
        </p:txBody>
      </p:sp>
      <p:sp>
        <p:nvSpPr>
          <p:cNvPr id="3" name="Subtitle 2"/>
          <p:cNvSpPr>
            <a:spLocks noGrp="1"/>
          </p:cNvSpPr>
          <p:nvPr>
            <p:ph type="subTitle" idx="1"/>
          </p:nvPr>
        </p:nvSpPr>
        <p:spPr>
          <a:xfrm>
            <a:off x="533400" y="3733800"/>
            <a:ext cx="7854696" cy="1752600"/>
          </a:xfrm>
        </p:spPr>
        <p:txBody>
          <a:bodyPr/>
          <a:lstStyle/>
          <a:p>
            <a:endParaRPr lang="en-US" dirty="0"/>
          </a:p>
        </p:txBody>
      </p:sp>
    </p:spTree>
    <p:extLst>
      <p:ext uri="{BB962C8B-B14F-4D97-AF65-F5344CB8AC3E}">
        <p14:creationId xmlns:p14="http://schemas.microsoft.com/office/powerpoint/2010/main" val="1431963746"/>
      </p:ext>
    </p:extLst>
  </p:cSld>
  <p:clrMapOvr>
    <a:masterClrMapping/>
  </p:clrMapOvr>
  <p:transition spd="slow">
    <p:wedg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143000"/>
          </a:xfrm>
        </p:spPr>
        <p:txBody>
          <a:bodyPr>
            <a:normAutofit fontScale="90000"/>
          </a:bodyPr>
          <a:lstStyle/>
          <a:p>
            <a:pPr algn="ctr"/>
            <a:r>
              <a:rPr lang="en-US" sz="7200" b="1" dirty="0" smtClean="0"/>
              <a:t>Lets Get Introduced To</a:t>
            </a:r>
            <a:endParaRPr lang="en-US" sz="7200" b="1" dirty="0"/>
          </a:p>
        </p:txBody>
      </p:sp>
      <p:pic>
        <p:nvPicPr>
          <p:cNvPr id="1536002" name="Picture 2" descr="https://image.slidesharecdn.com/8-measurementofenergyexpenditureinathletes-120525101226-phpapp02/95/8-measurement-of-energy-expenditure-in-athletes-5-728.jpg?cb=1337940840"/>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1752601"/>
            <a:ext cx="9144000" cy="5867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3681319"/>
      </p:ext>
    </p:extLst>
  </p:cSld>
  <p:clrMapOvr>
    <a:masterClrMapping/>
  </p:clrMapOvr>
  <p:transition spd="slow">
    <p:wedge/>
  </p:transition>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4343400"/>
            <a:ext cx="8229600" cy="1143000"/>
          </a:xfrm>
        </p:spPr>
        <p:txBody>
          <a:bodyPr>
            <a:noAutofit/>
          </a:bodyPr>
          <a:lstStyle/>
          <a:p>
            <a:pPr algn="ctr"/>
            <a:r>
              <a:rPr lang="en-US" sz="5400" b="1" dirty="0" smtClean="0"/>
              <a:t>Site Of </a:t>
            </a:r>
            <a:br>
              <a:rPr lang="en-US" sz="5400" b="1" dirty="0" smtClean="0"/>
            </a:br>
            <a:r>
              <a:rPr lang="en-US" sz="5400" b="1" dirty="0" smtClean="0"/>
              <a:t>Electron Transport Chain</a:t>
            </a:r>
            <a:br>
              <a:rPr lang="en-US" sz="5400" b="1" dirty="0" smtClean="0"/>
            </a:br>
            <a:r>
              <a:rPr lang="en-US" sz="5400" b="1" dirty="0" smtClean="0"/>
              <a:t/>
            </a:r>
            <a:br>
              <a:rPr lang="en-US" sz="5400" b="1" dirty="0" smtClean="0"/>
            </a:br>
            <a:r>
              <a:rPr lang="en-US" sz="5400" b="1" dirty="0" smtClean="0">
                <a:solidFill>
                  <a:srgbClr val="C00000"/>
                </a:solidFill>
              </a:rPr>
              <a:t>OR</a:t>
            </a:r>
            <a:r>
              <a:rPr lang="en-US" sz="5400" b="1" dirty="0" smtClean="0"/>
              <a:t/>
            </a:r>
            <a:br>
              <a:rPr lang="en-US" sz="5400" b="1" dirty="0" smtClean="0"/>
            </a:br>
            <a:r>
              <a:rPr lang="en-US" sz="5400" b="1" dirty="0" smtClean="0"/>
              <a:t/>
            </a:r>
            <a:br>
              <a:rPr lang="en-US" sz="5400" b="1" dirty="0" smtClean="0"/>
            </a:br>
            <a:r>
              <a:rPr lang="en-US" sz="5400" b="1" dirty="0" smtClean="0"/>
              <a:t>Oxidative Phosphorylation</a:t>
            </a:r>
            <a:endParaRPr lang="en-US" sz="5400" dirty="0"/>
          </a:p>
        </p:txBody>
      </p:sp>
    </p:spTree>
  </p:cSld>
  <p:clrMapOvr>
    <a:masterClrMapping/>
  </p:clrMapOvr>
  <p:transition spd="slow">
    <p:wedge/>
  </p:transition>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914400"/>
            <a:ext cx="8915400" cy="5715000"/>
          </a:xfrm>
        </p:spPr>
        <p:txBody>
          <a:bodyPr>
            <a:normAutofit/>
          </a:bodyPr>
          <a:lstStyle/>
          <a:p>
            <a:r>
              <a:rPr lang="en-US" sz="4800" b="1" dirty="0" smtClean="0"/>
              <a:t>ETC is located and operated in all cells which contain </a:t>
            </a:r>
            <a:r>
              <a:rPr lang="en-US" sz="4800" b="1" dirty="0" smtClean="0">
                <a:solidFill>
                  <a:srgbClr val="0070C0"/>
                </a:solidFill>
              </a:rPr>
              <a:t>Mitochondria</a:t>
            </a:r>
            <a:r>
              <a:rPr lang="en-US" sz="4800" b="1" dirty="0" smtClean="0"/>
              <a:t> </a:t>
            </a:r>
            <a:r>
              <a:rPr lang="en-US" sz="4800" b="1" dirty="0" smtClean="0">
                <a:solidFill>
                  <a:srgbClr val="C00000"/>
                </a:solidFill>
              </a:rPr>
              <a:t>(Power house of Cell)</a:t>
            </a:r>
          </a:p>
          <a:p>
            <a:pPr>
              <a:buNone/>
            </a:pPr>
            <a:r>
              <a:rPr lang="en-US" sz="4800" dirty="0" smtClean="0"/>
              <a:t>  </a:t>
            </a:r>
            <a:r>
              <a:rPr lang="en-US" sz="3600" b="1" dirty="0" smtClean="0"/>
              <a:t>(Except mature Erythrocytes which are devoid of mitochondria)</a:t>
            </a:r>
          </a:p>
          <a:p>
            <a:pPr>
              <a:buNone/>
            </a:pPr>
            <a:endParaRPr lang="en-US" dirty="0" smtClean="0"/>
          </a:p>
          <a:p>
            <a:endParaRPr lang="en-US" dirty="0"/>
          </a:p>
        </p:txBody>
      </p:sp>
    </p:spTree>
  </p:cSld>
  <p:clrMapOvr>
    <a:masterClrMapping/>
  </p:clrMapOvr>
  <p:transition spd="slow">
    <p:wedge/>
  </p:transition>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3" name="Picture 6"/>
          <p:cNvPicPr>
            <a:picLocks noChangeAspect="1" noChangeArrowheads="1"/>
          </p:cNvPicPr>
          <p:nvPr/>
        </p:nvPicPr>
        <p:blipFill>
          <a:blip r:embed="rId3" cstate="print"/>
          <a:srcRect/>
          <a:stretch>
            <a:fillRect/>
          </a:stretch>
        </p:blipFill>
        <p:spPr bwMode="auto">
          <a:xfrm>
            <a:off x="263026" y="2667000"/>
            <a:ext cx="3042007" cy="3886200"/>
          </a:xfrm>
          <a:prstGeom prst="rect">
            <a:avLst/>
          </a:prstGeom>
          <a:noFill/>
          <a:ln w="9525">
            <a:noFill/>
            <a:miter lim="800000"/>
            <a:headEnd/>
            <a:tailEnd/>
          </a:ln>
        </p:spPr>
      </p:pic>
      <p:sp>
        <p:nvSpPr>
          <p:cNvPr id="20485" name="Text Box 8"/>
          <p:cNvSpPr txBox="1">
            <a:spLocks noChangeArrowheads="1"/>
          </p:cNvSpPr>
          <p:nvPr/>
        </p:nvSpPr>
        <p:spPr bwMode="auto">
          <a:xfrm>
            <a:off x="572242" y="813137"/>
            <a:ext cx="8077200" cy="2031325"/>
          </a:xfrm>
          <a:prstGeom prst="rect">
            <a:avLst/>
          </a:prstGeom>
          <a:noFill/>
          <a:ln w="9525">
            <a:noFill/>
            <a:miter lim="800000"/>
            <a:headEnd/>
            <a:tailEnd/>
          </a:ln>
        </p:spPr>
        <p:txBody>
          <a:bodyPr wrap="square">
            <a:spAutoFit/>
          </a:bodyPr>
          <a:lstStyle/>
          <a:p>
            <a:pPr marL="233363" indent="-233363" algn="ctr" eaLnBrk="0" hangingPunct="0">
              <a:spcBef>
                <a:spcPct val="50000"/>
              </a:spcBef>
              <a:buFontTx/>
              <a:buChar char="•"/>
            </a:pPr>
            <a:r>
              <a:rPr lang="en-US" altLang="en-US" sz="3600" b="1" dirty="0"/>
              <a:t>Inner </a:t>
            </a:r>
            <a:r>
              <a:rPr lang="en-US" altLang="en-US" sz="3600" b="1" dirty="0" smtClean="0"/>
              <a:t>membrane of Mitochondria</a:t>
            </a:r>
          </a:p>
          <a:p>
            <a:pPr marL="233363" indent="-233363" algn="ctr" eaLnBrk="0" hangingPunct="0">
              <a:spcBef>
                <a:spcPct val="50000"/>
              </a:spcBef>
              <a:buFontTx/>
              <a:buChar char="•"/>
            </a:pPr>
            <a:r>
              <a:rPr lang="en-US" altLang="en-US" sz="3600" b="1" dirty="0" smtClean="0">
                <a:solidFill>
                  <a:srgbClr val="C00000"/>
                </a:solidFill>
              </a:rPr>
              <a:t>Rich  In Cardiolipin </a:t>
            </a:r>
            <a:r>
              <a:rPr lang="en-US" altLang="en-US" sz="3600" dirty="0"/>
              <a:t/>
            </a:r>
            <a:br>
              <a:rPr lang="en-US" altLang="en-US" sz="3600" dirty="0"/>
            </a:br>
            <a:endParaRPr lang="en-US" altLang="en-US" sz="3600" dirty="0"/>
          </a:p>
        </p:txBody>
      </p:sp>
      <p:sp>
        <p:nvSpPr>
          <p:cNvPr id="20486" name="Rectangle 9"/>
          <p:cNvSpPr>
            <a:spLocks noChangeArrowheads="1"/>
          </p:cNvSpPr>
          <p:nvPr/>
        </p:nvSpPr>
        <p:spPr bwMode="auto">
          <a:xfrm>
            <a:off x="283497" y="53244"/>
            <a:ext cx="8365945" cy="584775"/>
          </a:xfrm>
          <a:prstGeom prst="rect">
            <a:avLst/>
          </a:prstGeom>
          <a:noFill/>
          <a:ln w="9525">
            <a:noFill/>
            <a:miter lim="800000"/>
            <a:headEnd/>
            <a:tailEnd/>
          </a:ln>
        </p:spPr>
        <p:txBody>
          <a:bodyPr wrap="none">
            <a:spAutoFit/>
          </a:bodyPr>
          <a:lstStyle/>
          <a:p>
            <a:pPr algn="ctr" eaLnBrk="0" hangingPunct="0"/>
            <a:r>
              <a:rPr lang="en-US" altLang="en-US" sz="3200" b="1" dirty="0">
                <a:solidFill>
                  <a:srgbClr val="C00000"/>
                </a:solidFill>
              </a:rPr>
              <a:t>Location of </a:t>
            </a:r>
            <a:r>
              <a:rPr lang="en-US" altLang="en-US" sz="3200" b="1" dirty="0" smtClean="0">
                <a:solidFill>
                  <a:srgbClr val="C00000"/>
                </a:solidFill>
              </a:rPr>
              <a:t>Mitochondrial ETC Complexes</a:t>
            </a:r>
            <a:endParaRPr lang="en-US" altLang="en-US" sz="3200" b="1" dirty="0">
              <a:solidFill>
                <a:srgbClr val="C00000"/>
              </a:solidFill>
            </a:endParaRPr>
          </a:p>
        </p:txBody>
      </p:sp>
      <p:pic>
        <p:nvPicPr>
          <p:cNvPr id="2" name="Picture 1"/>
          <p:cNvPicPr>
            <a:picLocks noChangeAspect="1"/>
          </p:cNvPicPr>
          <p:nvPr/>
        </p:nvPicPr>
        <p:blipFill>
          <a:blip r:embed="rId4"/>
          <a:stretch>
            <a:fillRect/>
          </a:stretch>
        </p:blipFill>
        <p:spPr>
          <a:xfrm>
            <a:off x="3809999" y="2286000"/>
            <a:ext cx="5029201" cy="4572000"/>
          </a:xfrm>
          <a:prstGeom prst="rect">
            <a:avLst/>
          </a:prstGeom>
        </p:spPr>
      </p:pic>
    </p:spTree>
    <p:extLst>
      <p:ext uri="{BB962C8B-B14F-4D97-AF65-F5344CB8AC3E}">
        <p14:creationId xmlns:p14="http://schemas.microsoft.com/office/powerpoint/2010/main" val="1227390783"/>
      </p:ext>
    </p:extLst>
  </p:cSld>
  <p:clrMapOvr>
    <a:masterClrMapping/>
  </p:clrMapOvr>
  <p:transition spd="slow">
    <p:wedge/>
  </p:transition>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457200"/>
            <a:ext cx="9144000" cy="6629400"/>
          </a:xfrm>
        </p:spPr>
        <p:txBody>
          <a:bodyPr>
            <a:normAutofit/>
          </a:bodyPr>
          <a:lstStyle/>
          <a:p>
            <a:r>
              <a:rPr lang="en-US" sz="4400" dirty="0" smtClean="0"/>
              <a:t>Components and Enzymes of </a:t>
            </a:r>
            <a:r>
              <a:rPr lang="en-US" sz="4400" b="1" dirty="0" smtClean="0"/>
              <a:t>ETC are arranged </a:t>
            </a:r>
            <a:r>
              <a:rPr lang="en-US" sz="4400" dirty="0" smtClean="0"/>
              <a:t>towards inner surface of </a:t>
            </a:r>
            <a:r>
              <a:rPr lang="en-US" sz="4400" b="1" dirty="0" smtClean="0">
                <a:solidFill>
                  <a:srgbClr val="C00000"/>
                </a:solidFill>
              </a:rPr>
              <a:t>inner membrane of mitochondria as:</a:t>
            </a:r>
          </a:p>
          <a:p>
            <a:pPr lvl="2"/>
            <a:r>
              <a:rPr lang="en-US" sz="3900" dirty="0" smtClean="0"/>
              <a:t> </a:t>
            </a:r>
            <a:r>
              <a:rPr lang="en-US" sz="3900" dirty="0">
                <a:solidFill>
                  <a:srgbClr val="0070C0"/>
                </a:solidFill>
              </a:rPr>
              <a:t>V</a:t>
            </a:r>
            <a:r>
              <a:rPr lang="en-US" sz="3900" b="1" dirty="0" smtClean="0">
                <a:solidFill>
                  <a:srgbClr val="0070C0"/>
                </a:solidFill>
              </a:rPr>
              <a:t>ectorial conformation</a:t>
            </a:r>
          </a:p>
          <a:p>
            <a:pPr marL="667512" lvl="2" indent="0">
              <a:buNone/>
            </a:pPr>
            <a:endParaRPr lang="en-US" sz="3900" b="1" dirty="0" smtClean="0">
              <a:solidFill>
                <a:srgbClr val="0070C0"/>
              </a:solidFill>
            </a:endParaRPr>
          </a:p>
          <a:p>
            <a:pPr lvl="2"/>
            <a:r>
              <a:rPr lang="en-US" sz="3900" dirty="0" smtClean="0">
                <a:solidFill>
                  <a:srgbClr val="0070C0"/>
                </a:solidFill>
              </a:rPr>
              <a:t> </a:t>
            </a:r>
            <a:r>
              <a:rPr lang="en-US" sz="3900" b="1" dirty="0" smtClean="0">
                <a:solidFill>
                  <a:srgbClr val="0070C0"/>
                </a:solidFill>
              </a:rPr>
              <a:t>Increased order </a:t>
            </a:r>
            <a:r>
              <a:rPr lang="en-US" sz="3900" b="1" dirty="0">
                <a:solidFill>
                  <a:srgbClr val="0070C0"/>
                </a:solidFill>
              </a:rPr>
              <a:t>of positive redox potential </a:t>
            </a:r>
          </a:p>
          <a:p>
            <a:pPr lvl="2"/>
            <a:endParaRPr lang="en-US" sz="3900" b="1" dirty="0">
              <a:solidFill>
                <a:srgbClr val="0070C0"/>
              </a:solidFill>
            </a:endParaRPr>
          </a:p>
          <a:p>
            <a:pPr lvl="2"/>
            <a:endParaRPr lang="en-US" dirty="0" smtClean="0"/>
          </a:p>
          <a:p>
            <a:endParaRPr lang="en-US" dirty="0"/>
          </a:p>
        </p:txBody>
      </p:sp>
    </p:spTree>
    <p:extLst>
      <p:ext uri="{BB962C8B-B14F-4D97-AF65-F5344CB8AC3E}">
        <p14:creationId xmlns:p14="http://schemas.microsoft.com/office/powerpoint/2010/main" val="1800084592"/>
      </p:ext>
    </p:extLst>
  </p:cSld>
  <p:clrMapOvr>
    <a:masterClrMapping/>
  </p:clrMapOvr>
  <p:transition spd="slow">
    <p:wedge/>
  </p:transition>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5181600"/>
            <a:ext cx="8229600" cy="1143000"/>
          </a:xfrm>
        </p:spPr>
        <p:txBody>
          <a:bodyPr>
            <a:normAutofit fontScale="90000"/>
          </a:bodyPr>
          <a:lstStyle/>
          <a:p>
            <a:pPr algn="ctr"/>
            <a:r>
              <a:rPr lang="en-US" b="1" dirty="0">
                <a:solidFill>
                  <a:srgbClr val="C00000"/>
                </a:solidFill>
              </a:rPr>
              <a:t>Number of Mitochondria </a:t>
            </a:r>
            <a:r>
              <a:rPr lang="en-US" b="1" dirty="0" smtClean="0">
                <a:solidFill>
                  <a:srgbClr val="C00000"/>
                </a:solidFill>
              </a:rPr>
              <a:t>Vary </a:t>
            </a:r>
            <a:r>
              <a:rPr lang="en-US" b="1" dirty="0">
                <a:solidFill>
                  <a:srgbClr val="C00000"/>
                </a:solidFill>
              </a:rPr>
              <a:t>in Different </a:t>
            </a:r>
            <a:r>
              <a:rPr lang="en-US" b="1" dirty="0" smtClean="0">
                <a:solidFill>
                  <a:srgbClr val="C00000"/>
                </a:solidFill>
              </a:rPr>
              <a:t>cells</a:t>
            </a:r>
            <a:br>
              <a:rPr lang="en-US" b="1" dirty="0" smtClean="0">
                <a:solidFill>
                  <a:srgbClr val="C00000"/>
                </a:solidFill>
              </a:rPr>
            </a:br>
            <a:r>
              <a:rPr lang="en-US" b="1" dirty="0" smtClean="0"/>
              <a:t/>
            </a:r>
            <a:br>
              <a:rPr lang="en-US" b="1" dirty="0" smtClean="0"/>
            </a:br>
            <a:r>
              <a:rPr lang="en-US" b="1" dirty="0">
                <a:solidFill>
                  <a:schemeClr val="tx1"/>
                </a:solidFill>
              </a:rPr>
              <a:t>N</a:t>
            </a:r>
            <a:r>
              <a:rPr lang="en-US" b="1" dirty="0" smtClean="0">
                <a:solidFill>
                  <a:schemeClr val="tx1"/>
                </a:solidFill>
              </a:rPr>
              <a:t>umber </a:t>
            </a:r>
            <a:r>
              <a:rPr lang="en-US" b="1" dirty="0">
                <a:solidFill>
                  <a:schemeClr val="tx1"/>
                </a:solidFill>
              </a:rPr>
              <a:t>of </a:t>
            </a:r>
            <a:r>
              <a:rPr lang="en-US" b="1" dirty="0" smtClean="0">
                <a:solidFill>
                  <a:schemeClr val="tx1"/>
                </a:solidFill>
              </a:rPr>
              <a:t>Mitochondria </a:t>
            </a:r>
            <a:r>
              <a:rPr lang="en-US" b="1" dirty="0">
                <a:solidFill>
                  <a:schemeClr val="tx1"/>
                </a:solidFill>
              </a:rPr>
              <a:t>changes from cell to </a:t>
            </a:r>
            <a:r>
              <a:rPr lang="en-US" b="1" dirty="0" smtClean="0">
                <a:solidFill>
                  <a:schemeClr val="tx1"/>
                </a:solidFill>
              </a:rPr>
              <a:t>cell , tissue </a:t>
            </a:r>
            <a:r>
              <a:rPr lang="en-US" b="1" dirty="0">
                <a:solidFill>
                  <a:schemeClr val="tx1"/>
                </a:solidFill>
              </a:rPr>
              <a:t>to tissue, organ to organ, organism to </a:t>
            </a:r>
            <a:r>
              <a:rPr lang="en-US" b="1" dirty="0" smtClean="0">
                <a:solidFill>
                  <a:schemeClr val="tx1"/>
                </a:solidFill>
              </a:rPr>
              <a:t>organism</a:t>
            </a:r>
            <a:r>
              <a:rPr lang="en-US" b="1" dirty="0">
                <a:solidFill>
                  <a:schemeClr val="tx1"/>
                </a:solidFill>
              </a:rPr>
              <a:t/>
            </a:r>
            <a:br>
              <a:rPr lang="en-US" b="1" dirty="0">
                <a:solidFill>
                  <a:schemeClr val="tx1"/>
                </a:solidFill>
              </a:rPr>
            </a:br>
            <a:endParaRPr lang="en-US" b="1" dirty="0">
              <a:solidFill>
                <a:schemeClr val="tx1"/>
              </a:solidFill>
            </a:endParaRPr>
          </a:p>
        </p:txBody>
      </p:sp>
    </p:spTree>
    <p:extLst>
      <p:ext uri="{BB962C8B-B14F-4D97-AF65-F5344CB8AC3E}">
        <p14:creationId xmlns:p14="http://schemas.microsoft.com/office/powerpoint/2010/main" val="2860189766"/>
      </p:ext>
    </p:extLst>
  </p:cSld>
  <p:clrMapOvr>
    <a:masterClrMapping/>
  </p:clrMapOvr>
  <p:transition spd="slow">
    <p:wedge/>
  </p:transition>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3505200"/>
            <a:ext cx="8229600" cy="1143000"/>
          </a:xfrm>
        </p:spPr>
        <p:txBody>
          <a:bodyPr>
            <a:normAutofit fontScale="90000"/>
          </a:bodyPr>
          <a:lstStyle/>
          <a:p>
            <a:pPr algn="ctr"/>
            <a:r>
              <a:rPr lang="en-US" sz="4800" b="1" dirty="0" smtClean="0">
                <a:solidFill>
                  <a:srgbClr val="C00000"/>
                </a:solidFill>
              </a:rPr>
              <a:t>Factors Responsible For Number </a:t>
            </a:r>
            <a:r>
              <a:rPr lang="en-US" sz="4800" b="1" dirty="0">
                <a:solidFill>
                  <a:srgbClr val="C00000"/>
                </a:solidFill>
              </a:rPr>
              <a:t>of Mitochondria </a:t>
            </a:r>
            <a:r>
              <a:rPr lang="en-US" sz="4800" b="1" dirty="0" smtClean="0">
                <a:solidFill>
                  <a:srgbClr val="C00000"/>
                </a:solidFill>
              </a:rPr>
              <a:t>in Cell</a:t>
            </a:r>
            <a:r>
              <a:rPr lang="en-US" sz="4800" b="1" dirty="0">
                <a:solidFill>
                  <a:srgbClr val="C00000"/>
                </a:solidFill>
              </a:rPr>
              <a:t/>
            </a:r>
            <a:br>
              <a:rPr lang="en-US" sz="4800" b="1" dirty="0">
                <a:solidFill>
                  <a:srgbClr val="C00000"/>
                </a:solidFill>
              </a:rPr>
            </a:br>
            <a:endParaRPr lang="en-US" dirty="0"/>
          </a:p>
        </p:txBody>
      </p:sp>
    </p:spTree>
    <p:extLst>
      <p:ext uri="{BB962C8B-B14F-4D97-AF65-F5344CB8AC3E}">
        <p14:creationId xmlns:p14="http://schemas.microsoft.com/office/powerpoint/2010/main" val="2984967461"/>
      </p:ext>
    </p:extLst>
  </p:cSld>
  <p:clrMapOvr>
    <a:masterClrMapping/>
  </p:clrMapOvr>
  <p:transition spd="slow">
    <p:wedge/>
  </p:transition>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372600" cy="6858000"/>
          </a:xfrm>
        </p:spPr>
        <p:txBody>
          <a:bodyPr>
            <a:normAutofit lnSpcReduction="10000"/>
          </a:bodyPr>
          <a:lstStyle/>
          <a:p>
            <a:pPr lvl="1"/>
            <a:r>
              <a:rPr lang="en-US" sz="4500" b="1" dirty="0" smtClean="0"/>
              <a:t>Type of cell, organ </a:t>
            </a:r>
            <a:r>
              <a:rPr lang="en-US" sz="4500" dirty="0" smtClean="0"/>
              <a:t>and </a:t>
            </a:r>
            <a:r>
              <a:rPr lang="en-US" sz="4500" b="1" dirty="0" smtClean="0"/>
              <a:t>its function</a:t>
            </a:r>
          </a:p>
          <a:p>
            <a:pPr marL="393192" lvl="1" indent="0">
              <a:buNone/>
            </a:pPr>
            <a:endParaRPr lang="en-US" sz="4500" b="1" dirty="0" smtClean="0"/>
          </a:p>
          <a:p>
            <a:pPr lvl="1"/>
            <a:r>
              <a:rPr lang="en-US" sz="4500" b="1" dirty="0"/>
              <a:t>Metabolic status </a:t>
            </a:r>
            <a:r>
              <a:rPr lang="en-US" sz="4500" dirty="0"/>
              <a:t>of an </a:t>
            </a:r>
            <a:r>
              <a:rPr lang="en-US" sz="4500" dirty="0" smtClean="0"/>
              <a:t>individual</a:t>
            </a:r>
          </a:p>
          <a:p>
            <a:pPr marL="393192" lvl="1" indent="0">
              <a:buNone/>
            </a:pPr>
            <a:endParaRPr lang="en-US" sz="4500" dirty="0" smtClean="0"/>
          </a:p>
          <a:p>
            <a:pPr lvl="1"/>
            <a:r>
              <a:rPr lang="en-US" sz="4500" b="1" dirty="0"/>
              <a:t>Physical activity </a:t>
            </a:r>
            <a:r>
              <a:rPr lang="en-US" sz="4500" dirty="0"/>
              <a:t>of an </a:t>
            </a:r>
            <a:r>
              <a:rPr lang="en-US" sz="4500" dirty="0" smtClean="0"/>
              <a:t>individual</a:t>
            </a:r>
          </a:p>
          <a:p>
            <a:pPr marL="393192" lvl="1" indent="0">
              <a:buNone/>
            </a:pPr>
            <a:endParaRPr lang="en-US" sz="4500" dirty="0" smtClean="0"/>
          </a:p>
          <a:p>
            <a:pPr lvl="1"/>
            <a:r>
              <a:rPr lang="en-US" sz="4500" b="1" dirty="0"/>
              <a:t>How much energy  cell needs </a:t>
            </a:r>
            <a:r>
              <a:rPr lang="en-US" sz="4500" dirty="0"/>
              <a:t>to produce?</a:t>
            </a:r>
          </a:p>
          <a:p>
            <a:pPr lvl="1"/>
            <a:endParaRPr lang="en-US" sz="4500" dirty="0" smtClean="0"/>
          </a:p>
          <a:p>
            <a:pPr marL="393192" lvl="1" indent="0">
              <a:buNone/>
            </a:pPr>
            <a:endParaRPr lang="en-US" sz="4500" dirty="0" smtClean="0"/>
          </a:p>
        </p:txBody>
      </p:sp>
    </p:spTree>
    <p:extLst>
      <p:ext uri="{BB962C8B-B14F-4D97-AF65-F5344CB8AC3E}">
        <p14:creationId xmlns:p14="http://schemas.microsoft.com/office/powerpoint/2010/main" val="2027200929"/>
      </p:ext>
    </p:extLst>
  </p:cSld>
  <p:clrMapOvr>
    <a:masterClrMapping/>
  </p:clrMapOvr>
  <p:transition spd="slow">
    <p:wedge/>
  </p:transition>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228600"/>
            <a:ext cx="8839200" cy="6477000"/>
          </a:xfrm>
        </p:spPr>
        <p:txBody>
          <a:bodyPr>
            <a:normAutofit fontScale="70000" lnSpcReduction="20000"/>
          </a:bodyPr>
          <a:lstStyle/>
          <a:p>
            <a:pPr lvl="1"/>
            <a:r>
              <a:rPr lang="en-US" sz="4500" dirty="0"/>
              <a:t>High number of Mitochondria </a:t>
            </a:r>
            <a:r>
              <a:rPr lang="en-US" sz="4500" dirty="0" smtClean="0"/>
              <a:t>present in </a:t>
            </a:r>
            <a:r>
              <a:rPr lang="en-US" sz="4500" b="1" dirty="0"/>
              <a:t>H</a:t>
            </a:r>
            <a:r>
              <a:rPr lang="en-US" sz="4500" b="1" dirty="0" smtClean="0"/>
              <a:t>eart</a:t>
            </a:r>
            <a:r>
              <a:rPr lang="en-US" sz="4500" b="1" dirty="0"/>
              <a:t>, </a:t>
            </a:r>
            <a:r>
              <a:rPr lang="en-US" sz="4500" b="1" dirty="0" smtClean="0"/>
              <a:t>Rod </a:t>
            </a:r>
            <a:r>
              <a:rPr lang="en-US" sz="4500" b="1" dirty="0"/>
              <a:t>cells, </a:t>
            </a:r>
            <a:r>
              <a:rPr lang="en-US" sz="4500" b="1" dirty="0" smtClean="0"/>
              <a:t>Sperm</a:t>
            </a:r>
            <a:r>
              <a:rPr lang="en-US" sz="4500" b="1" dirty="0"/>
              <a:t>, </a:t>
            </a:r>
          </a:p>
          <a:p>
            <a:pPr marL="393192" lvl="1" indent="0">
              <a:buNone/>
            </a:pPr>
            <a:r>
              <a:rPr lang="en-US" sz="4500" b="1" dirty="0"/>
              <a:t>   ciliated</a:t>
            </a:r>
            <a:r>
              <a:rPr lang="en-US" sz="4500" dirty="0"/>
              <a:t> cells</a:t>
            </a:r>
          </a:p>
          <a:p>
            <a:pPr marL="393192" lvl="1" indent="0">
              <a:buNone/>
            </a:pPr>
            <a:endParaRPr lang="en-US" sz="4500" dirty="0"/>
          </a:p>
          <a:p>
            <a:pPr marL="393192" lvl="1" indent="0">
              <a:buNone/>
            </a:pPr>
            <a:endParaRPr lang="en-US" sz="4500" b="1" dirty="0"/>
          </a:p>
          <a:p>
            <a:pPr marL="393192" lvl="1" indent="0">
              <a:buNone/>
            </a:pPr>
            <a:endParaRPr lang="en-US" sz="4500" dirty="0"/>
          </a:p>
          <a:p>
            <a:pPr lvl="1"/>
            <a:r>
              <a:rPr lang="en-US" sz="4500" b="1" dirty="0"/>
              <a:t>Muscle cells </a:t>
            </a:r>
            <a:r>
              <a:rPr lang="en-US" sz="4500" dirty="0"/>
              <a:t>for example, contain more </a:t>
            </a:r>
            <a:r>
              <a:rPr lang="en-US" sz="4500" b="1" dirty="0"/>
              <a:t>number</a:t>
            </a:r>
            <a:r>
              <a:rPr lang="en-US" sz="4500" dirty="0"/>
              <a:t> of mitochondria </a:t>
            </a:r>
            <a:r>
              <a:rPr lang="en-US" sz="4500" b="1" dirty="0"/>
              <a:t>compared to </a:t>
            </a:r>
            <a:r>
              <a:rPr lang="en-US" sz="4500" b="1" dirty="0" smtClean="0"/>
              <a:t>Kidney </a:t>
            </a:r>
            <a:r>
              <a:rPr lang="en-US" sz="4500" b="1" dirty="0"/>
              <a:t>cells</a:t>
            </a:r>
            <a:r>
              <a:rPr lang="en-US" sz="4500" dirty="0"/>
              <a:t>.</a:t>
            </a:r>
          </a:p>
          <a:p>
            <a:pPr marL="393192" lvl="1" indent="0">
              <a:buNone/>
            </a:pPr>
            <a:endParaRPr lang="en-US" sz="4500" dirty="0"/>
          </a:p>
          <a:p>
            <a:pPr marL="393192" lvl="1" indent="0">
              <a:buNone/>
            </a:pPr>
            <a:endParaRPr lang="en-US" sz="4500" dirty="0"/>
          </a:p>
          <a:p>
            <a:pPr lvl="1"/>
            <a:r>
              <a:rPr lang="en-US" sz="4500" b="1" dirty="0"/>
              <a:t>Marathon runners have more number </a:t>
            </a:r>
            <a:r>
              <a:rPr lang="en-US" sz="4500" dirty="0"/>
              <a:t>of mitochondria in their leg muscle cells than </a:t>
            </a:r>
            <a:r>
              <a:rPr lang="en-US" sz="4500" b="1" dirty="0">
                <a:solidFill>
                  <a:srgbClr val="C00000"/>
                </a:solidFill>
              </a:rPr>
              <a:t>people with desk jobs</a:t>
            </a:r>
          </a:p>
          <a:p>
            <a:endParaRPr lang="en-US" b="1" dirty="0">
              <a:solidFill>
                <a:srgbClr val="C00000"/>
              </a:solidFill>
            </a:endParaRPr>
          </a:p>
        </p:txBody>
      </p:sp>
    </p:spTree>
    <p:extLst>
      <p:ext uri="{BB962C8B-B14F-4D97-AF65-F5344CB8AC3E}">
        <p14:creationId xmlns:p14="http://schemas.microsoft.com/office/powerpoint/2010/main" val="2685671492"/>
      </p:ext>
    </p:extLst>
  </p:cSld>
  <p:clrMapOvr>
    <a:masterClrMapping/>
  </p:clrMapOvr>
  <p:transition spd="slow">
    <p:wedge/>
  </p:transition>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819400"/>
            <a:ext cx="8915400" cy="1143000"/>
          </a:xfrm>
        </p:spPr>
        <p:txBody>
          <a:bodyPr>
            <a:normAutofit fontScale="90000"/>
          </a:bodyPr>
          <a:lstStyle/>
          <a:p>
            <a:pPr algn="ctr"/>
            <a:r>
              <a:rPr lang="en-US" sz="6600" b="1" dirty="0" smtClean="0"/>
              <a:t>Components Of ETC</a:t>
            </a:r>
            <a:br>
              <a:rPr lang="en-US" sz="6600" b="1" dirty="0" smtClean="0"/>
            </a:br>
            <a:r>
              <a:rPr lang="en-US" sz="6600" b="1" dirty="0"/>
              <a:t/>
            </a:r>
            <a:br>
              <a:rPr lang="en-US" sz="6600" b="1" dirty="0"/>
            </a:br>
            <a:r>
              <a:rPr lang="en-US" sz="6600" b="1" dirty="0" smtClean="0">
                <a:solidFill>
                  <a:srgbClr val="C00000"/>
                </a:solidFill>
              </a:rPr>
              <a:t>Series Of Protein Complexes</a:t>
            </a:r>
            <a:endParaRPr lang="en-US" sz="6600" dirty="0">
              <a:solidFill>
                <a:srgbClr val="C00000"/>
              </a:solidFill>
            </a:endParaRPr>
          </a:p>
        </p:txBody>
      </p:sp>
    </p:spTree>
  </p:cSld>
  <p:clrMapOvr>
    <a:masterClrMapping/>
  </p:clrMapOvr>
  <p:transition spd="slow">
    <p:wedge/>
  </p:transition>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4038600"/>
            <a:ext cx="8229600" cy="1143000"/>
          </a:xfrm>
        </p:spPr>
        <p:txBody>
          <a:bodyPr>
            <a:normAutofit fontScale="90000"/>
          </a:bodyPr>
          <a:lstStyle/>
          <a:p>
            <a:pPr algn="ctr"/>
            <a:r>
              <a:rPr lang="en-US" b="1" dirty="0">
                <a:solidFill>
                  <a:srgbClr val="FF0000"/>
                </a:solidFill>
              </a:rPr>
              <a:t>Flavoproteins &amp; Iron-Sulfur</a:t>
            </a:r>
            <a:br>
              <a:rPr lang="en-US" b="1" dirty="0">
                <a:solidFill>
                  <a:srgbClr val="FF0000"/>
                </a:solidFill>
              </a:rPr>
            </a:br>
            <a:r>
              <a:rPr lang="en-US" b="1" dirty="0" smtClean="0">
                <a:solidFill>
                  <a:srgbClr val="FF0000"/>
                </a:solidFill>
              </a:rPr>
              <a:t>Proteins </a:t>
            </a:r>
            <a:r>
              <a:rPr lang="en-US" b="1" dirty="0">
                <a:solidFill>
                  <a:srgbClr val="FF0000"/>
                </a:solidFill>
              </a:rPr>
              <a:t>(Fe-S</a:t>
            </a:r>
            <a:r>
              <a:rPr lang="en-US" b="1" dirty="0" smtClean="0">
                <a:solidFill>
                  <a:srgbClr val="FF0000"/>
                </a:solidFill>
              </a:rPr>
              <a:t>),Cytochromes</a:t>
            </a:r>
            <a:r>
              <a:rPr lang="en-US" b="1" dirty="0" smtClean="0"/>
              <a:t/>
            </a:r>
            <a:br>
              <a:rPr lang="en-US" b="1" dirty="0" smtClean="0"/>
            </a:br>
            <a:r>
              <a:rPr lang="en-US" b="1" dirty="0" smtClean="0"/>
              <a:t> </a:t>
            </a:r>
            <a:r>
              <a:rPr lang="en-US" b="1" dirty="0"/>
              <a:t>are Components</a:t>
            </a:r>
            <a:br>
              <a:rPr lang="en-US" b="1" dirty="0"/>
            </a:br>
            <a:r>
              <a:rPr lang="en-US" b="1" dirty="0"/>
              <a:t>of R</a:t>
            </a:r>
            <a:r>
              <a:rPr lang="en-US" b="1" dirty="0" smtClean="0"/>
              <a:t>espiratory </a:t>
            </a:r>
            <a:r>
              <a:rPr lang="en-US" b="1" dirty="0"/>
              <a:t>Chain Complexes</a:t>
            </a:r>
            <a:r>
              <a:rPr lang="en-US" dirty="0"/>
              <a:t> </a:t>
            </a:r>
            <a:br>
              <a:rPr lang="en-US" dirty="0"/>
            </a:br>
            <a:endParaRPr lang="en-US" dirty="0"/>
          </a:p>
        </p:txBody>
      </p:sp>
    </p:spTree>
    <p:extLst>
      <p:ext uri="{BB962C8B-B14F-4D97-AF65-F5344CB8AC3E}">
        <p14:creationId xmlns:p14="http://schemas.microsoft.com/office/powerpoint/2010/main" val="2592796680"/>
      </p:ext>
    </p:extLst>
  </p:cSld>
  <p:clrMapOvr>
    <a:masterClrMapping/>
  </p:clrMapOvr>
  <p:transition spd="slow">
    <p:wedg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534978" name="Picture 2" descr="https://image.slidesharecdn.com/8-measurementofenergyexpenditureinathletes-120525101226-phpapp02/95/8-measurement-of-energy-expenditure-in-athletes-6-728.jpg?cb=1337940840"/>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 y="0"/>
            <a:ext cx="9144000" cy="7467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0327888"/>
      </p:ext>
    </p:extLst>
  </p:cSld>
  <p:clrMapOvr>
    <a:masterClrMapping/>
  </p:clrMapOvr>
  <p:transition spd="slow">
    <p:wedge/>
  </p:transition>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381000"/>
            <a:ext cx="9601200" cy="5867400"/>
          </a:xfrm>
        </p:spPr>
        <p:txBody>
          <a:bodyPr>
            <a:noAutofit/>
          </a:bodyPr>
          <a:lstStyle/>
          <a:p>
            <a:pPr marL="0" indent="0">
              <a:buNone/>
            </a:pPr>
            <a:r>
              <a:rPr lang="en-US" sz="4000" b="1" dirty="0" smtClean="0"/>
              <a:t>1.Flavo Protein- (First Component)</a:t>
            </a:r>
          </a:p>
          <a:p>
            <a:pPr>
              <a:buNone/>
            </a:pPr>
            <a:r>
              <a:rPr lang="en-US" sz="4000" b="1" dirty="0" smtClean="0"/>
              <a:t>  </a:t>
            </a:r>
            <a:r>
              <a:rPr lang="en-US" sz="4000" dirty="0" smtClean="0">
                <a:solidFill>
                  <a:srgbClr val="C00000"/>
                </a:solidFill>
              </a:rPr>
              <a:t>NADH Dehydrogenase-FMN and FeS </a:t>
            </a:r>
            <a:r>
              <a:rPr lang="en-US" sz="4000" dirty="0" smtClean="0"/>
              <a:t>centers(Warburg's Yellow Enzyme)</a:t>
            </a:r>
          </a:p>
          <a:p>
            <a:pPr>
              <a:buNone/>
            </a:pPr>
            <a:endParaRPr lang="en-US" sz="4000" dirty="0" smtClean="0"/>
          </a:p>
          <a:p>
            <a:pPr marL="0" indent="0">
              <a:buNone/>
            </a:pPr>
            <a:r>
              <a:rPr lang="en-US" sz="4000" b="1" dirty="0" smtClean="0"/>
              <a:t>2. Coenzyme Q/ Ubiquinone</a:t>
            </a:r>
          </a:p>
          <a:p>
            <a:pPr marL="0" indent="0">
              <a:buNone/>
            </a:pPr>
            <a:endParaRPr lang="en-US" sz="4000" b="1" dirty="0" smtClean="0"/>
          </a:p>
          <a:p>
            <a:pPr marL="0" indent="0">
              <a:buNone/>
            </a:pPr>
            <a:r>
              <a:rPr lang="en-US" sz="4000" b="1" dirty="0" smtClean="0"/>
              <a:t>3. Series of Cytochromes-</a:t>
            </a:r>
          </a:p>
          <a:p>
            <a:pPr>
              <a:buNone/>
            </a:pPr>
            <a:r>
              <a:rPr lang="en-US" sz="4000" dirty="0" smtClean="0"/>
              <a:t>  </a:t>
            </a:r>
            <a:r>
              <a:rPr lang="en-US" sz="4000" b="1" dirty="0" smtClean="0">
                <a:solidFill>
                  <a:srgbClr val="0070C0"/>
                </a:solidFill>
              </a:rPr>
              <a:t>Cytochrome b-Cytochrome c1-     Cytochrome c- Cytochrome aa3</a:t>
            </a:r>
            <a:endParaRPr lang="en-US" sz="4000" b="1" dirty="0">
              <a:solidFill>
                <a:srgbClr val="0070C0"/>
              </a:solidFill>
            </a:endParaRPr>
          </a:p>
        </p:txBody>
      </p:sp>
    </p:spTree>
  </p:cSld>
  <p:clrMapOvr>
    <a:masterClrMapping/>
  </p:clrMapOvr>
  <p:transition spd="slow">
    <p:wedge/>
  </p:transition>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90600"/>
            <a:ext cx="8229600" cy="1143000"/>
          </a:xfrm>
        </p:spPr>
        <p:txBody>
          <a:bodyPr>
            <a:normAutofit fontScale="90000"/>
          </a:bodyPr>
          <a:lstStyle/>
          <a:p>
            <a:pPr algn="ctr"/>
            <a:r>
              <a:rPr lang="en-US" sz="5400" dirty="0" smtClean="0">
                <a:effectLst>
                  <a:outerShdw blurRad="38100" dist="38100" dir="2700000" algn="tl">
                    <a:srgbClr val="000000"/>
                  </a:outerShdw>
                </a:effectLst>
                <a:latin typeface="Lucida Bright" pitchFamily="18" charset="0"/>
              </a:rPr>
              <a:t>Coenzyme Q / Ubiquinone</a:t>
            </a:r>
            <a:br>
              <a:rPr lang="en-US" sz="5400" dirty="0" smtClean="0">
                <a:effectLst>
                  <a:outerShdw blurRad="38100" dist="38100" dir="2700000" algn="tl">
                    <a:srgbClr val="000000"/>
                  </a:outerShdw>
                </a:effectLst>
                <a:latin typeface="Lucida Bright" pitchFamily="18" charset="0"/>
              </a:rPr>
            </a:br>
            <a:endParaRPr lang="en-US" dirty="0"/>
          </a:p>
        </p:txBody>
      </p:sp>
      <p:sp>
        <p:nvSpPr>
          <p:cNvPr id="3" name="Content Placeholder 2"/>
          <p:cNvSpPr>
            <a:spLocks noGrp="1"/>
          </p:cNvSpPr>
          <p:nvPr>
            <p:ph idx="1"/>
          </p:nvPr>
        </p:nvSpPr>
        <p:spPr>
          <a:xfrm>
            <a:off x="304800" y="1935480"/>
            <a:ext cx="8534400" cy="4389120"/>
          </a:xfrm>
        </p:spPr>
        <p:txBody>
          <a:bodyPr>
            <a:normAutofit/>
          </a:bodyPr>
          <a:lstStyle/>
          <a:p>
            <a:r>
              <a:rPr lang="en-US" sz="4000" b="1" dirty="0" smtClean="0">
                <a:solidFill>
                  <a:srgbClr val="000099"/>
                </a:solidFill>
                <a:cs typeface="Times New Roman" pitchFamily="18" charset="0"/>
              </a:rPr>
              <a:t>Coenzyme Q</a:t>
            </a:r>
            <a:r>
              <a:rPr lang="en-US" sz="4000" dirty="0" smtClean="0">
                <a:cs typeface="Times New Roman" pitchFamily="18" charset="0"/>
              </a:rPr>
              <a:t> (CoQ)/ </a:t>
            </a:r>
            <a:r>
              <a:rPr lang="en-US" sz="4000" b="1" dirty="0" smtClean="0">
                <a:cs typeface="Times New Roman" pitchFamily="18" charset="0"/>
              </a:rPr>
              <a:t>Ubiquinone</a:t>
            </a:r>
            <a:r>
              <a:rPr lang="en-US" sz="4000" dirty="0" smtClean="0">
                <a:cs typeface="Times New Roman" pitchFamily="18" charset="0"/>
              </a:rPr>
              <a:t>) is </a:t>
            </a:r>
            <a:r>
              <a:rPr lang="en-US" sz="4000" b="1" dirty="0" smtClean="0">
                <a:cs typeface="Times New Roman" pitchFamily="18" charset="0"/>
              </a:rPr>
              <a:t>located in lipid core </a:t>
            </a:r>
            <a:r>
              <a:rPr lang="en-US" sz="4000" dirty="0" smtClean="0">
                <a:cs typeface="Times New Roman" pitchFamily="18" charset="0"/>
              </a:rPr>
              <a:t>of  mitochondrial membrane.</a:t>
            </a:r>
          </a:p>
          <a:p>
            <a:r>
              <a:rPr lang="en-US" sz="4000" dirty="0" smtClean="0">
                <a:cs typeface="Times New Roman" pitchFamily="18" charset="0"/>
              </a:rPr>
              <a:t>It is a </a:t>
            </a:r>
            <a:r>
              <a:rPr lang="en-US" sz="4000" b="1" dirty="0" smtClean="0">
                <a:solidFill>
                  <a:srgbClr val="002060"/>
                </a:solidFill>
                <a:cs typeface="Times New Roman" pitchFamily="18" charset="0"/>
              </a:rPr>
              <a:t>Quinone derivative</a:t>
            </a:r>
          </a:p>
          <a:p>
            <a:r>
              <a:rPr lang="en-US" sz="4000" b="1" dirty="0" smtClean="0">
                <a:solidFill>
                  <a:srgbClr val="002060"/>
                </a:solidFill>
                <a:cs typeface="Times New Roman" pitchFamily="18" charset="0"/>
              </a:rPr>
              <a:t>Lipophilic </a:t>
            </a:r>
            <a:r>
              <a:rPr lang="en-US" sz="4000" dirty="0" smtClean="0">
                <a:cs typeface="Times New Roman" pitchFamily="18" charset="0"/>
              </a:rPr>
              <a:t>dissolves in  hydrocarbon core of a membrane. </a:t>
            </a:r>
          </a:p>
          <a:p>
            <a:endParaRPr lang="en-US" sz="4000" dirty="0" smtClean="0">
              <a:cs typeface="Times New Roman" pitchFamily="18" charset="0"/>
            </a:endParaRPr>
          </a:p>
          <a:p>
            <a:endParaRPr lang="en-US" sz="4000" dirty="0" smtClean="0">
              <a:cs typeface="Times New Roman" pitchFamily="18" charset="0"/>
            </a:endParaRPr>
          </a:p>
          <a:p>
            <a:endParaRPr lang="en-US" dirty="0"/>
          </a:p>
        </p:txBody>
      </p:sp>
    </p:spTree>
  </p:cSld>
  <p:clrMapOvr>
    <a:masterClrMapping/>
  </p:clrMapOvr>
  <p:transition spd="slow">
    <p:wedge/>
  </p:transition>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sz="6000" b="1" dirty="0" smtClean="0">
                <a:solidFill>
                  <a:srgbClr val="000099"/>
                </a:solidFill>
                <a:cs typeface="Times New Roman" pitchFamily="18" charset="0"/>
              </a:rPr>
              <a:t>Coenzyme Q</a:t>
            </a:r>
            <a:r>
              <a:rPr lang="en-US" sz="6000" dirty="0" smtClean="0">
                <a:cs typeface="Times New Roman" pitchFamily="18" charset="0"/>
              </a:rPr>
              <a:t> is very </a:t>
            </a:r>
            <a:r>
              <a:rPr lang="en-US" sz="6000" b="1" dirty="0" smtClean="0">
                <a:solidFill>
                  <a:srgbClr val="000099"/>
                </a:solidFill>
                <a:cs typeface="Times New Roman" pitchFamily="18" charset="0"/>
              </a:rPr>
              <a:t>hydrophobic</a:t>
            </a:r>
            <a:r>
              <a:rPr lang="en-US" sz="6000" dirty="0" smtClean="0">
                <a:cs typeface="Times New Roman" pitchFamily="18" charset="0"/>
              </a:rPr>
              <a:t>.</a:t>
            </a:r>
          </a:p>
          <a:p>
            <a:endParaRPr lang="en-US" dirty="0"/>
          </a:p>
        </p:txBody>
      </p:sp>
    </p:spTree>
    <p:extLst>
      <p:ext uri="{BB962C8B-B14F-4D97-AF65-F5344CB8AC3E}">
        <p14:creationId xmlns:p14="http://schemas.microsoft.com/office/powerpoint/2010/main" val="1266358074"/>
      </p:ext>
    </p:extLst>
  </p:cSld>
  <p:clrMapOvr>
    <a:masterClrMapping/>
  </p:clrMapOvr>
  <p:transition spd="slow">
    <p:wedge/>
  </p:transition>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3250" name="Rectangle 2"/>
          <p:cNvSpPr>
            <a:spLocks noGrp="1" noChangeArrowheads="1"/>
          </p:cNvSpPr>
          <p:nvPr>
            <p:ph type="body" idx="1"/>
          </p:nvPr>
        </p:nvSpPr>
        <p:spPr>
          <a:xfrm>
            <a:off x="400050" y="2762250"/>
            <a:ext cx="8743950" cy="3981450"/>
          </a:xfrm>
        </p:spPr>
        <p:txBody>
          <a:bodyPr>
            <a:normAutofit/>
          </a:bodyPr>
          <a:lstStyle/>
          <a:p>
            <a:pPr marL="0" indent="0">
              <a:lnSpc>
                <a:spcPct val="95000"/>
              </a:lnSpc>
              <a:spcBef>
                <a:spcPct val="0"/>
              </a:spcBef>
              <a:spcAft>
                <a:spcPct val="30000"/>
              </a:spcAft>
              <a:buFontTx/>
              <a:buNone/>
            </a:pPr>
            <a:r>
              <a:rPr lang="en-US" sz="2800" dirty="0">
                <a:cs typeface="Times New Roman" pitchFamily="18" charset="0"/>
              </a:rPr>
              <a:t/>
            </a:r>
            <a:br>
              <a:rPr lang="en-US" sz="2800" dirty="0">
                <a:cs typeface="Times New Roman" pitchFamily="18" charset="0"/>
              </a:rPr>
            </a:br>
            <a:endParaRPr lang="en-US" sz="2800" dirty="0">
              <a:cs typeface="Times New Roman" pitchFamily="18" charset="0"/>
            </a:endParaRPr>
          </a:p>
        </p:txBody>
      </p:sp>
      <p:sp>
        <p:nvSpPr>
          <p:cNvPr id="53259" name="Rectangle 11"/>
          <p:cNvSpPr>
            <a:spLocks noChangeArrowheads="1"/>
          </p:cNvSpPr>
          <p:nvPr/>
        </p:nvSpPr>
        <p:spPr bwMode="auto">
          <a:xfrm>
            <a:off x="0" y="2914650"/>
            <a:ext cx="9144000" cy="0"/>
          </a:xfrm>
          <a:prstGeom prst="rect">
            <a:avLst/>
          </a:prstGeom>
          <a:noFill/>
          <a:ln w="9525">
            <a:noFill/>
            <a:miter lim="800000"/>
            <a:headEnd/>
            <a:tailEnd/>
          </a:ln>
          <a:effectLst/>
        </p:spPr>
        <p:txBody>
          <a:bodyPr wrap="none" anchor="ctr">
            <a:spAutoFit/>
          </a:bodyPr>
          <a:lstStyle/>
          <a:p>
            <a:endParaRPr lang="en-US"/>
          </a:p>
        </p:txBody>
      </p:sp>
      <p:sp>
        <p:nvSpPr>
          <p:cNvPr id="53260" name="Rectangle 12"/>
          <p:cNvSpPr>
            <a:spLocks noChangeArrowheads="1"/>
          </p:cNvSpPr>
          <p:nvPr/>
        </p:nvSpPr>
        <p:spPr bwMode="auto">
          <a:xfrm>
            <a:off x="552450" y="5695950"/>
            <a:ext cx="8591550" cy="1162050"/>
          </a:xfrm>
          <a:prstGeom prst="rect">
            <a:avLst/>
          </a:prstGeom>
          <a:noFill/>
          <a:ln w="9525">
            <a:noFill/>
            <a:miter lim="800000"/>
            <a:headEnd/>
            <a:tailEnd/>
          </a:ln>
          <a:effectLst/>
        </p:spPr>
        <p:txBody>
          <a:bodyPr/>
          <a:lstStyle/>
          <a:p>
            <a:pPr>
              <a:spcAft>
                <a:spcPct val="20000"/>
              </a:spcAft>
            </a:pPr>
            <a:endParaRPr lang="en-US" sz="2800">
              <a:cs typeface="Times New Roman" pitchFamily="18" charset="0"/>
            </a:endParaRPr>
          </a:p>
        </p:txBody>
      </p:sp>
      <p:sp>
        <p:nvSpPr>
          <p:cNvPr id="53262" name="Rectangle 14"/>
          <p:cNvSpPr>
            <a:spLocks noChangeArrowheads="1"/>
          </p:cNvSpPr>
          <p:nvPr/>
        </p:nvSpPr>
        <p:spPr bwMode="auto">
          <a:xfrm>
            <a:off x="0" y="2771775"/>
            <a:ext cx="9144000" cy="0"/>
          </a:xfrm>
          <a:prstGeom prst="rect">
            <a:avLst/>
          </a:prstGeom>
          <a:noFill/>
          <a:ln w="9525">
            <a:noFill/>
            <a:miter lim="800000"/>
            <a:headEnd/>
            <a:tailEnd/>
          </a:ln>
          <a:effectLst/>
        </p:spPr>
        <p:txBody>
          <a:bodyPr wrap="none" anchor="ctr">
            <a:spAutoFit/>
          </a:bodyPr>
          <a:lstStyle/>
          <a:p>
            <a:endParaRPr lang="en-US"/>
          </a:p>
        </p:txBody>
      </p:sp>
      <p:graphicFrame>
        <p:nvGraphicFramePr>
          <p:cNvPr id="53261" name="Object 13"/>
          <p:cNvGraphicFramePr>
            <a:graphicFrameLocks noChangeAspect="1"/>
          </p:cNvGraphicFramePr>
          <p:nvPr/>
        </p:nvGraphicFramePr>
        <p:xfrm>
          <a:off x="685800" y="228600"/>
          <a:ext cx="7391400" cy="2776538"/>
        </p:xfrm>
        <a:graphic>
          <a:graphicData uri="http://schemas.openxmlformats.org/presentationml/2006/ole">
            <mc:AlternateContent xmlns:mc="http://schemas.openxmlformats.org/markup-compatibility/2006">
              <mc:Choice xmlns:v="urn:schemas-microsoft-com:vml" Requires="v">
                <p:oleObj spid="_x0000_s1541778" name="Picture" r:id="rId3" imgW="2400300" imgH="1315212" progId="Word.Picture.8">
                  <p:embed/>
                </p:oleObj>
              </mc:Choice>
              <mc:Fallback>
                <p:oleObj name="Picture" r:id="rId3" imgW="2400300" imgH="1315212" progId="Word.Picture.8">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 y="228600"/>
                        <a:ext cx="7391400" cy="27765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3264" name="Rectangle 16"/>
          <p:cNvSpPr>
            <a:spLocks noChangeArrowheads="1"/>
          </p:cNvSpPr>
          <p:nvPr/>
        </p:nvSpPr>
        <p:spPr bwMode="auto">
          <a:xfrm>
            <a:off x="0" y="2971800"/>
            <a:ext cx="9144000" cy="0"/>
          </a:xfrm>
          <a:prstGeom prst="rect">
            <a:avLst/>
          </a:prstGeom>
          <a:noFill/>
          <a:ln w="9525">
            <a:noFill/>
            <a:miter lim="800000"/>
            <a:headEnd/>
            <a:tailEnd/>
          </a:ln>
          <a:effectLst/>
        </p:spPr>
        <p:txBody>
          <a:bodyPr wrap="none" anchor="ctr">
            <a:spAutoFit/>
          </a:bodyPr>
          <a:lstStyle/>
          <a:p>
            <a:endParaRPr lang="en-US"/>
          </a:p>
        </p:txBody>
      </p:sp>
      <p:graphicFrame>
        <p:nvGraphicFramePr>
          <p:cNvPr id="53263" name="Object 15"/>
          <p:cNvGraphicFramePr>
            <a:graphicFrameLocks noChangeAspect="1"/>
          </p:cNvGraphicFramePr>
          <p:nvPr/>
        </p:nvGraphicFramePr>
        <p:xfrm>
          <a:off x="2209800" y="3505200"/>
          <a:ext cx="4648200" cy="1939925"/>
        </p:xfrm>
        <a:graphic>
          <a:graphicData uri="http://schemas.openxmlformats.org/presentationml/2006/ole">
            <mc:AlternateContent xmlns:mc="http://schemas.openxmlformats.org/markup-compatibility/2006">
              <mc:Choice xmlns:v="urn:schemas-microsoft-com:vml" Requires="v">
                <p:oleObj spid="_x0000_s1541779" name="Picture" r:id="rId5" imgW="1313688" imgH="914400" progId="Word.Picture.8">
                  <p:embed/>
                </p:oleObj>
              </mc:Choice>
              <mc:Fallback>
                <p:oleObj name="Picture" r:id="rId5" imgW="1313688" imgH="914400" progId="Word.Picture.8">
                  <p:embed/>
                  <p:pic>
                    <p:nvPicPr>
                      <p:cNvPr id="0"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09800" y="3505200"/>
                        <a:ext cx="4648200" cy="19399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ransition spd="slow">
    <p:wedge/>
  </p:transition>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1066800"/>
            <a:ext cx="8153400" cy="5257800"/>
          </a:xfrm>
        </p:spPr>
        <p:txBody>
          <a:bodyPr>
            <a:normAutofit lnSpcReduction="10000"/>
          </a:bodyPr>
          <a:lstStyle/>
          <a:p>
            <a:r>
              <a:rPr lang="en-US" sz="4000" dirty="0" smtClean="0">
                <a:cs typeface="Times New Roman" pitchFamily="18" charset="0"/>
              </a:rPr>
              <a:t>Coenzyme Q has a long </a:t>
            </a:r>
            <a:r>
              <a:rPr lang="en-US" sz="4000" b="1" dirty="0" smtClean="0">
                <a:solidFill>
                  <a:srgbClr val="002060"/>
                </a:solidFill>
                <a:cs typeface="Times New Roman" pitchFamily="18" charset="0"/>
              </a:rPr>
              <a:t>Poly </a:t>
            </a:r>
            <a:r>
              <a:rPr lang="en-US" sz="4000" b="1" dirty="0" smtClean="0">
                <a:solidFill>
                  <a:srgbClr val="000099"/>
                </a:solidFill>
                <a:cs typeface="Times New Roman" pitchFamily="18" charset="0"/>
              </a:rPr>
              <a:t>isoprenoid </a:t>
            </a:r>
            <a:r>
              <a:rPr lang="en-US" sz="4000" b="1" dirty="0" smtClean="0">
                <a:solidFill>
                  <a:srgbClr val="000099"/>
                </a:solidFill>
              </a:rPr>
              <a:t>tail</a:t>
            </a:r>
            <a:r>
              <a:rPr lang="en-US" sz="4000" dirty="0" smtClean="0"/>
              <a:t>, with multiple units of isoprene. </a:t>
            </a:r>
          </a:p>
          <a:p>
            <a:pPr marL="0" indent="0">
              <a:buNone/>
            </a:pPr>
            <a:endParaRPr lang="en-US" sz="4000" dirty="0" smtClean="0"/>
          </a:p>
          <a:p>
            <a:r>
              <a:rPr lang="en-US" sz="4000" dirty="0" smtClean="0"/>
              <a:t>In human cells, </a:t>
            </a:r>
            <a:r>
              <a:rPr lang="en-US" sz="4000" dirty="0" smtClean="0">
                <a:cs typeface="Times New Roman" pitchFamily="18" charset="0"/>
              </a:rPr>
              <a:t>most often n = 10</a:t>
            </a:r>
            <a:endParaRPr lang="en-US" sz="4000" dirty="0">
              <a:cs typeface="Times New Roman" pitchFamily="18" charset="0"/>
            </a:endParaRPr>
          </a:p>
          <a:p>
            <a:pPr marL="0" indent="0">
              <a:buNone/>
            </a:pPr>
            <a:endParaRPr lang="en-US" sz="4000" dirty="0" smtClean="0">
              <a:cs typeface="Times New Roman" pitchFamily="18" charset="0"/>
            </a:endParaRPr>
          </a:p>
          <a:p>
            <a:r>
              <a:rPr lang="en-US" sz="4000" b="1" dirty="0" smtClean="0">
                <a:solidFill>
                  <a:srgbClr val="000099"/>
                </a:solidFill>
                <a:cs typeface="Times New Roman" pitchFamily="18" charset="0"/>
              </a:rPr>
              <a:t>Q</a:t>
            </a:r>
            <a:r>
              <a:rPr lang="en-US" sz="4000" b="1" baseline="-25000" dirty="0" smtClean="0">
                <a:solidFill>
                  <a:srgbClr val="000099"/>
                </a:solidFill>
                <a:cs typeface="Times New Roman" pitchFamily="18" charset="0"/>
              </a:rPr>
              <a:t>10</a:t>
            </a:r>
            <a:r>
              <a:rPr lang="en-US" sz="4000" b="1" dirty="0" smtClean="0">
                <a:solidFill>
                  <a:srgbClr val="000099"/>
                </a:solidFill>
                <a:cs typeface="Times New Roman" pitchFamily="18" charset="0"/>
              </a:rPr>
              <a:t> isoprenoid tail</a:t>
            </a:r>
            <a:r>
              <a:rPr lang="en-US" sz="4000" dirty="0" smtClean="0">
                <a:cs typeface="Times New Roman" pitchFamily="18" charset="0"/>
              </a:rPr>
              <a:t> is longer than width of a bilayer.</a:t>
            </a:r>
          </a:p>
          <a:p>
            <a:endParaRPr lang="en-US" sz="4000" dirty="0"/>
          </a:p>
        </p:txBody>
      </p:sp>
    </p:spTree>
    <p:extLst>
      <p:ext uri="{BB962C8B-B14F-4D97-AF65-F5344CB8AC3E}">
        <p14:creationId xmlns:p14="http://schemas.microsoft.com/office/powerpoint/2010/main" val="3092213793"/>
      </p:ext>
    </p:extLst>
  </p:cSld>
  <p:clrMapOvr>
    <a:masterClrMapping/>
  </p:clrMapOvr>
  <p:transition spd="slow">
    <p:wedge/>
  </p:transition>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304800"/>
            <a:ext cx="8458200" cy="6019800"/>
          </a:xfrm>
        </p:spPr>
        <p:txBody>
          <a:bodyPr>
            <a:normAutofit lnSpcReduction="10000"/>
          </a:bodyPr>
          <a:lstStyle/>
          <a:p>
            <a:r>
              <a:rPr lang="en-US" sz="4800" b="1" dirty="0" smtClean="0">
                <a:solidFill>
                  <a:srgbClr val="000099"/>
                </a:solidFill>
                <a:cs typeface="Times New Roman" pitchFamily="18" charset="0"/>
              </a:rPr>
              <a:t>Coenzyme Q</a:t>
            </a:r>
            <a:r>
              <a:rPr lang="en-US" sz="4800" dirty="0" smtClean="0">
                <a:cs typeface="Times New Roman" pitchFamily="18" charset="0"/>
              </a:rPr>
              <a:t> functions as a </a:t>
            </a:r>
            <a:r>
              <a:rPr lang="en-US" sz="4800" b="1" dirty="0" smtClean="0">
                <a:solidFill>
                  <a:srgbClr val="C00000"/>
                </a:solidFill>
                <a:cs typeface="Times New Roman" pitchFamily="18" charset="0"/>
              </a:rPr>
              <a:t>mobile e</a:t>
            </a:r>
            <a:r>
              <a:rPr lang="en-US" sz="4800" b="1" baseline="30000" dirty="0" smtClean="0">
                <a:solidFill>
                  <a:srgbClr val="C00000"/>
                </a:solidFill>
                <a:latin typeface="Symbol" pitchFamily="18" charset="2"/>
                <a:cs typeface="Times New Roman" pitchFamily="18" charset="0"/>
              </a:rPr>
              <a:t>-</a:t>
            </a:r>
            <a:r>
              <a:rPr lang="en-US" sz="4800" b="1" dirty="0" smtClean="0">
                <a:solidFill>
                  <a:srgbClr val="C00000"/>
                </a:solidFill>
                <a:cs typeface="Times New Roman" pitchFamily="18" charset="0"/>
              </a:rPr>
              <a:t> carrier </a:t>
            </a:r>
            <a:r>
              <a:rPr lang="en-US" sz="4800" dirty="0" smtClean="0">
                <a:cs typeface="Times New Roman" pitchFamily="18" charset="0"/>
              </a:rPr>
              <a:t>within  mitochondrial inner membrane.</a:t>
            </a:r>
            <a:r>
              <a:rPr lang="en-US" sz="4800" b="1" dirty="0" smtClean="0">
                <a:solidFill>
                  <a:srgbClr val="000099"/>
                </a:solidFill>
                <a:cs typeface="Times New Roman" pitchFamily="18" charset="0"/>
              </a:rPr>
              <a:t> </a:t>
            </a:r>
          </a:p>
          <a:p>
            <a:pPr marL="0" indent="0">
              <a:buNone/>
            </a:pPr>
            <a:endParaRPr lang="en-US" sz="4800" b="1" dirty="0" smtClean="0">
              <a:solidFill>
                <a:srgbClr val="000099"/>
              </a:solidFill>
              <a:cs typeface="Times New Roman" pitchFamily="18" charset="0"/>
            </a:endParaRPr>
          </a:p>
          <a:p>
            <a:r>
              <a:rPr lang="en-US" sz="4800" dirty="0" smtClean="0">
                <a:cs typeface="Times New Roman" pitchFamily="18" charset="0"/>
              </a:rPr>
              <a:t>Its role in trans-membrane</a:t>
            </a:r>
            <a:r>
              <a:rPr lang="en-US" sz="4800" b="1" dirty="0" smtClean="0">
                <a:cs typeface="Times New Roman" pitchFamily="18" charset="0"/>
              </a:rPr>
              <a:t> </a:t>
            </a:r>
            <a:r>
              <a:rPr lang="en-US" sz="4800" b="1" dirty="0" smtClean="0">
                <a:solidFill>
                  <a:srgbClr val="000099"/>
                </a:solidFill>
                <a:cs typeface="Times New Roman" pitchFamily="18" charset="0"/>
              </a:rPr>
              <a:t>H</a:t>
            </a:r>
            <a:r>
              <a:rPr lang="en-US" sz="4800" b="1" baseline="30000" dirty="0" smtClean="0">
                <a:solidFill>
                  <a:srgbClr val="000099"/>
                </a:solidFill>
                <a:cs typeface="Times New Roman" pitchFamily="18" charset="0"/>
              </a:rPr>
              <a:t>+</a:t>
            </a:r>
            <a:r>
              <a:rPr lang="en-US" sz="4800" b="1" dirty="0" smtClean="0">
                <a:solidFill>
                  <a:srgbClr val="000099"/>
                </a:solidFill>
                <a:cs typeface="Times New Roman" pitchFamily="18" charset="0"/>
              </a:rPr>
              <a:t> transport</a:t>
            </a:r>
            <a:r>
              <a:rPr lang="en-US" sz="4800" dirty="0" smtClean="0">
                <a:cs typeface="Times New Roman" pitchFamily="18" charset="0"/>
              </a:rPr>
              <a:t> coupled to e</a:t>
            </a:r>
            <a:r>
              <a:rPr lang="en-US" sz="4800" baseline="30000" dirty="0" smtClean="0">
                <a:latin typeface="Symbol" pitchFamily="18" charset="2"/>
                <a:cs typeface="Times New Roman" pitchFamily="18" charset="0"/>
              </a:rPr>
              <a:t>-</a:t>
            </a:r>
            <a:r>
              <a:rPr lang="en-US" sz="4800" dirty="0" smtClean="0">
                <a:cs typeface="Times New Roman" pitchFamily="18" charset="0"/>
              </a:rPr>
              <a:t> transfer (</a:t>
            </a:r>
            <a:r>
              <a:rPr lang="en-US" sz="4800" b="1" dirty="0" smtClean="0">
                <a:solidFill>
                  <a:srgbClr val="000099"/>
                </a:solidFill>
                <a:cs typeface="Times New Roman" pitchFamily="18" charset="0"/>
              </a:rPr>
              <a:t>Q Cycle</a:t>
            </a:r>
            <a:r>
              <a:rPr lang="en-US" sz="4800" dirty="0" smtClean="0">
                <a:cs typeface="Times New Roman" pitchFamily="18" charset="0"/>
              </a:rPr>
              <a:t>).</a:t>
            </a:r>
          </a:p>
          <a:p>
            <a:endParaRPr lang="en-US" sz="4800" b="1" dirty="0" smtClean="0">
              <a:solidFill>
                <a:srgbClr val="000099"/>
              </a:solidFill>
              <a:cs typeface="Times New Roman" pitchFamily="18" charset="0"/>
            </a:endParaRPr>
          </a:p>
          <a:p>
            <a:endParaRPr lang="en-US" dirty="0"/>
          </a:p>
        </p:txBody>
      </p:sp>
    </p:spTree>
  </p:cSld>
  <p:clrMapOvr>
    <a:masterClrMapping/>
  </p:clrMapOvr>
  <p:transition spd="slow">
    <p:wedge/>
  </p:transition>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895600"/>
            <a:ext cx="8229600" cy="1143000"/>
          </a:xfrm>
        </p:spPr>
        <p:txBody>
          <a:bodyPr>
            <a:normAutofit fontScale="90000"/>
          </a:bodyPr>
          <a:lstStyle/>
          <a:p>
            <a:pPr algn="ctr"/>
            <a:r>
              <a:rPr lang="en-US" b="1" dirty="0" smtClean="0"/>
              <a:t>Coenzyme Q </a:t>
            </a:r>
            <a:br>
              <a:rPr lang="en-US" b="1" dirty="0" smtClean="0"/>
            </a:br>
            <a:r>
              <a:rPr lang="en-US" b="1" dirty="0" smtClean="0">
                <a:solidFill>
                  <a:srgbClr val="C00000"/>
                </a:solidFill>
              </a:rPr>
              <a:t>Accepts</a:t>
            </a:r>
            <a:r>
              <a:rPr lang="en-US" b="1" dirty="0" smtClean="0"/>
              <a:t> </a:t>
            </a:r>
            <a:br>
              <a:rPr lang="en-US" b="1" dirty="0" smtClean="0"/>
            </a:br>
            <a:r>
              <a:rPr lang="en-US" b="1" dirty="0" smtClean="0"/>
              <a:t> Both Protons and Electrons</a:t>
            </a:r>
            <a:endParaRPr lang="en-US" b="1" dirty="0"/>
          </a:p>
        </p:txBody>
      </p:sp>
    </p:spTree>
    <p:extLst>
      <p:ext uri="{BB962C8B-B14F-4D97-AF65-F5344CB8AC3E}">
        <p14:creationId xmlns:p14="http://schemas.microsoft.com/office/powerpoint/2010/main" val="621461354"/>
      </p:ext>
    </p:extLst>
  </p:cSld>
  <p:clrMapOvr>
    <a:masterClrMapping/>
  </p:clrMapOvr>
  <p:transition spd="slow">
    <p:wedge/>
  </p:transition>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7826" name="Rectangle 2"/>
          <p:cNvSpPr>
            <a:spLocks noGrp="1" noChangeArrowheads="1"/>
          </p:cNvSpPr>
          <p:nvPr>
            <p:ph type="body" idx="1"/>
          </p:nvPr>
        </p:nvSpPr>
        <p:spPr>
          <a:xfrm>
            <a:off x="0" y="533400"/>
            <a:ext cx="4114800" cy="4038600"/>
          </a:xfrm>
        </p:spPr>
        <p:txBody>
          <a:bodyPr>
            <a:normAutofit/>
          </a:bodyPr>
          <a:lstStyle/>
          <a:p>
            <a:pPr marL="0" indent="0">
              <a:lnSpc>
                <a:spcPct val="95000"/>
              </a:lnSpc>
              <a:spcBef>
                <a:spcPct val="0"/>
              </a:spcBef>
              <a:buFontTx/>
              <a:buNone/>
            </a:pPr>
            <a:r>
              <a:rPr lang="en-US" sz="4000" b="1" dirty="0" smtClean="0">
                <a:solidFill>
                  <a:srgbClr val="000099"/>
                </a:solidFill>
              </a:rPr>
              <a:t>Quinone</a:t>
            </a:r>
            <a:r>
              <a:rPr lang="en-US" sz="4000" dirty="0" smtClean="0"/>
              <a:t> </a:t>
            </a:r>
            <a:r>
              <a:rPr lang="en-US" sz="4000" dirty="0"/>
              <a:t>ring of coenzyme Q can be reduced to </a:t>
            </a:r>
            <a:r>
              <a:rPr lang="en-US" sz="4000" dirty="0" smtClean="0"/>
              <a:t> </a:t>
            </a:r>
            <a:r>
              <a:rPr lang="en-US" sz="4000" b="1" dirty="0">
                <a:solidFill>
                  <a:srgbClr val="000099"/>
                </a:solidFill>
              </a:rPr>
              <a:t>Q</a:t>
            </a:r>
            <a:r>
              <a:rPr lang="en-US" sz="4000" b="1" dirty="0" smtClean="0">
                <a:solidFill>
                  <a:srgbClr val="000099"/>
                </a:solidFill>
              </a:rPr>
              <a:t>uinol</a:t>
            </a:r>
            <a:r>
              <a:rPr lang="en-US" sz="4000" dirty="0" smtClean="0"/>
              <a:t> </a:t>
            </a:r>
            <a:r>
              <a:rPr lang="en-US" sz="4000" dirty="0"/>
              <a:t>in a 2e</a:t>
            </a:r>
            <a:r>
              <a:rPr lang="en-US" sz="4000" baseline="30000" dirty="0">
                <a:latin typeface="Symbol" pitchFamily="18" charset="2"/>
              </a:rPr>
              <a:t>-</a:t>
            </a:r>
            <a:r>
              <a:rPr lang="en-US" sz="4000" dirty="0"/>
              <a:t> reaction:</a:t>
            </a:r>
          </a:p>
        </p:txBody>
      </p:sp>
      <p:graphicFrame>
        <p:nvGraphicFramePr>
          <p:cNvPr id="77827" name="Object 3"/>
          <p:cNvGraphicFramePr>
            <a:graphicFrameLocks noChangeAspect="1"/>
          </p:cNvGraphicFramePr>
          <p:nvPr/>
        </p:nvGraphicFramePr>
        <p:xfrm>
          <a:off x="4178300" y="122238"/>
          <a:ext cx="4699000" cy="5573712"/>
        </p:xfrm>
        <a:graphic>
          <a:graphicData uri="http://schemas.openxmlformats.org/presentationml/2006/ole">
            <mc:AlternateContent xmlns:mc="http://schemas.openxmlformats.org/markup-compatibility/2006">
              <mc:Choice xmlns:v="urn:schemas-microsoft-com:vml" Requires="v">
                <p:oleObj spid="_x0000_s257866" name="Picture" r:id="rId3" imgW="2457360" imgH="2914560" progId="Word.Picture.8">
                  <p:embed/>
                </p:oleObj>
              </mc:Choice>
              <mc:Fallback>
                <p:oleObj name="Picture" r:id="rId3" imgW="2457360" imgH="2914560" progId="Word.Picture.8">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78300" y="122238"/>
                        <a:ext cx="4699000" cy="55737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7828" name="Rectangle 4"/>
          <p:cNvSpPr>
            <a:spLocks noChangeArrowheads="1"/>
          </p:cNvSpPr>
          <p:nvPr/>
        </p:nvSpPr>
        <p:spPr bwMode="auto">
          <a:xfrm>
            <a:off x="0" y="4114800"/>
            <a:ext cx="6191250" cy="838200"/>
          </a:xfrm>
          <a:prstGeom prst="rect">
            <a:avLst/>
          </a:prstGeom>
          <a:noFill/>
          <a:ln w="9525">
            <a:noFill/>
            <a:miter lim="800000"/>
            <a:headEnd/>
            <a:tailEnd/>
          </a:ln>
          <a:effectLst/>
        </p:spPr>
        <p:txBody>
          <a:bodyPr/>
          <a:lstStyle/>
          <a:p>
            <a:pPr>
              <a:lnSpc>
                <a:spcPct val="95000"/>
              </a:lnSpc>
            </a:pPr>
            <a:r>
              <a:rPr lang="en-US" sz="2800" b="1" dirty="0">
                <a:solidFill>
                  <a:srgbClr val="000080"/>
                </a:solidFill>
                <a:cs typeface="Times New Roman" pitchFamily="18" charset="0"/>
              </a:rPr>
              <a:t>Q + 2 e</a:t>
            </a:r>
            <a:r>
              <a:rPr lang="en-US" sz="2800" b="1" baseline="30000" dirty="0">
                <a:solidFill>
                  <a:srgbClr val="000080"/>
                </a:solidFill>
                <a:latin typeface="Symbol" pitchFamily="18" charset="2"/>
                <a:cs typeface="Times New Roman" pitchFamily="18" charset="0"/>
              </a:rPr>
              <a:t>-</a:t>
            </a:r>
            <a:r>
              <a:rPr lang="en-US" sz="2800" b="1" dirty="0">
                <a:solidFill>
                  <a:srgbClr val="000080"/>
                </a:solidFill>
                <a:cs typeface="Times New Roman" pitchFamily="18" charset="0"/>
              </a:rPr>
              <a:t> + 2 H</a:t>
            </a:r>
            <a:r>
              <a:rPr lang="en-US" sz="2800" b="1" baseline="30000" dirty="0">
                <a:solidFill>
                  <a:srgbClr val="000080"/>
                </a:solidFill>
                <a:cs typeface="Times New Roman" pitchFamily="18" charset="0"/>
              </a:rPr>
              <a:t>+</a:t>
            </a:r>
            <a:r>
              <a:rPr lang="en-US" sz="2800" b="1" dirty="0">
                <a:solidFill>
                  <a:srgbClr val="000080"/>
                </a:solidFill>
                <a:cs typeface="Times New Roman" pitchFamily="18" charset="0"/>
              </a:rPr>
              <a:t> </a:t>
            </a:r>
            <a:r>
              <a:rPr lang="en-US" sz="2800" b="1" dirty="0">
                <a:solidFill>
                  <a:srgbClr val="FF0000"/>
                </a:solidFill>
                <a:cs typeface="Times New Roman" pitchFamily="18" charset="0"/>
                <a:sym typeface="Wingdings" pitchFamily="2" charset="2"/>
              </a:rPr>
              <a:t></a:t>
            </a:r>
            <a:r>
              <a:rPr lang="en-US" sz="2800" b="1" dirty="0">
                <a:solidFill>
                  <a:srgbClr val="000080"/>
                </a:solidFill>
                <a:cs typeface="Times New Roman" pitchFamily="18" charset="0"/>
              </a:rPr>
              <a:t> QH</a:t>
            </a:r>
            <a:r>
              <a:rPr lang="en-US" sz="2800" b="1" baseline="-30000" dirty="0">
                <a:solidFill>
                  <a:srgbClr val="000080"/>
                </a:solidFill>
                <a:cs typeface="Times New Roman" pitchFamily="18" charset="0"/>
              </a:rPr>
              <a:t>2</a:t>
            </a:r>
            <a:r>
              <a:rPr lang="en-US" sz="2800" dirty="0">
                <a:cs typeface="Times New Roman" pitchFamily="18" charset="0"/>
              </a:rPr>
              <a:t>.  </a:t>
            </a:r>
          </a:p>
        </p:txBody>
      </p:sp>
    </p:spTree>
  </p:cSld>
  <p:clrMapOvr>
    <a:masterClrMapping/>
  </p:clrMapOvr>
  <p:transition spd="slow">
    <p:wedge/>
  </p:transition>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4274" name="Rectangle 2"/>
          <p:cNvSpPr>
            <a:spLocks noGrp="1" noChangeArrowheads="1"/>
          </p:cNvSpPr>
          <p:nvPr>
            <p:ph type="body" idx="1"/>
          </p:nvPr>
        </p:nvSpPr>
        <p:spPr>
          <a:xfrm>
            <a:off x="0" y="4343400"/>
            <a:ext cx="8915400" cy="2438400"/>
          </a:xfrm>
        </p:spPr>
        <p:txBody>
          <a:bodyPr>
            <a:normAutofit/>
          </a:bodyPr>
          <a:lstStyle/>
          <a:p>
            <a:pPr marL="0" indent="0">
              <a:lnSpc>
                <a:spcPct val="95000"/>
              </a:lnSpc>
              <a:spcBef>
                <a:spcPct val="0"/>
              </a:spcBef>
              <a:spcAft>
                <a:spcPct val="10000"/>
              </a:spcAft>
              <a:buFontTx/>
              <a:buNone/>
            </a:pPr>
            <a:r>
              <a:rPr lang="en-US" sz="2800" dirty="0">
                <a:cs typeface="Times New Roman" pitchFamily="18" charset="0"/>
              </a:rPr>
              <a:t>When bound to special sites in respiratory complexes, </a:t>
            </a:r>
            <a:r>
              <a:rPr lang="en-US" sz="2800" b="1" dirty="0">
                <a:solidFill>
                  <a:srgbClr val="000099"/>
                </a:solidFill>
                <a:cs typeface="Times New Roman" pitchFamily="18" charset="0"/>
              </a:rPr>
              <a:t>CoQ</a:t>
            </a:r>
            <a:r>
              <a:rPr lang="en-US" sz="2800" dirty="0">
                <a:cs typeface="Times New Roman" pitchFamily="18" charset="0"/>
              </a:rPr>
              <a:t> can accept </a:t>
            </a:r>
            <a:r>
              <a:rPr lang="en-US" sz="2800" b="1" dirty="0">
                <a:cs typeface="Times New Roman" pitchFamily="18" charset="0"/>
              </a:rPr>
              <a:t>1</a:t>
            </a:r>
            <a:r>
              <a:rPr lang="en-US" sz="1600" b="1" dirty="0">
                <a:cs typeface="Times New Roman" pitchFamily="18" charset="0"/>
              </a:rPr>
              <a:t> </a:t>
            </a:r>
            <a:r>
              <a:rPr lang="en-US" sz="2800" b="1" dirty="0">
                <a:cs typeface="Times New Roman" pitchFamily="18" charset="0"/>
              </a:rPr>
              <a:t>e</a:t>
            </a:r>
            <a:r>
              <a:rPr lang="en-US" sz="2800" b="1" baseline="30000" dirty="0">
                <a:latin typeface="Symbol" pitchFamily="18" charset="2"/>
                <a:cs typeface="Times New Roman" pitchFamily="18" charset="0"/>
              </a:rPr>
              <a:t>-</a:t>
            </a:r>
            <a:r>
              <a:rPr lang="en-US" sz="2800" dirty="0">
                <a:latin typeface="Symbol" pitchFamily="18" charset="2"/>
                <a:cs typeface="Times New Roman" pitchFamily="18" charset="0"/>
              </a:rPr>
              <a:t> </a:t>
            </a:r>
            <a:r>
              <a:rPr lang="en-US" sz="2800" dirty="0">
                <a:cs typeface="Times New Roman" pitchFamily="18" charset="0"/>
              </a:rPr>
              <a:t>to form a </a:t>
            </a:r>
            <a:r>
              <a:rPr lang="en-US" sz="2800" b="1" dirty="0">
                <a:solidFill>
                  <a:srgbClr val="000099"/>
                </a:solidFill>
                <a:cs typeface="Times New Roman" pitchFamily="18" charset="0"/>
              </a:rPr>
              <a:t>semiquinone radical</a:t>
            </a:r>
            <a:r>
              <a:rPr lang="en-US" sz="2800" b="1" dirty="0">
                <a:cs typeface="Times New Roman" pitchFamily="18" charset="0"/>
              </a:rPr>
              <a:t> (</a:t>
            </a:r>
            <a:r>
              <a:rPr lang="en-US" sz="2800" b="1" dirty="0">
                <a:solidFill>
                  <a:srgbClr val="000099"/>
                </a:solidFill>
                <a:cs typeface="Times New Roman" pitchFamily="18" charset="0"/>
              </a:rPr>
              <a:t>Q·</a:t>
            </a:r>
            <a:r>
              <a:rPr lang="en-US" sz="2800" b="1" baseline="30000" dirty="0">
                <a:solidFill>
                  <a:srgbClr val="000099"/>
                </a:solidFill>
                <a:latin typeface="Symbol" pitchFamily="18" charset="2"/>
                <a:cs typeface="Times New Roman" pitchFamily="18" charset="0"/>
              </a:rPr>
              <a:t>-</a:t>
            </a:r>
            <a:r>
              <a:rPr lang="en-US" sz="2800" dirty="0">
                <a:cs typeface="Times New Roman" pitchFamily="18" charset="0"/>
              </a:rPr>
              <a:t>).</a:t>
            </a:r>
          </a:p>
          <a:p>
            <a:pPr marL="0" indent="0">
              <a:lnSpc>
                <a:spcPct val="95000"/>
              </a:lnSpc>
              <a:spcBef>
                <a:spcPct val="0"/>
              </a:spcBef>
              <a:spcAft>
                <a:spcPct val="10000"/>
              </a:spcAft>
              <a:buFontTx/>
              <a:buNone/>
            </a:pPr>
            <a:r>
              <a:rPr lang="en-US" sz="2800" dirty="0">
                <a:cs typeface="Times New Roman" pitchFamily="18" charset="0"/>
              </a:rPr>
              <a:t>Thus CoQ, like FMN, can mediate between 1</a:t>
            </a:r>
            <a:r>
              <a:rPr lang="en-US" sz="1600" dirty="0">
                <a:cs typeface="Times New Roman" pitchFamily="18" charset="0"/>
              </a:rPr>
              <a:t> </a:t>
            </a:r>
            <a:r>
              <a:rPr lang="en-US" sz="2800" dirty="0">
                <a:cs typeface="Times New Roman" pitchFamily="18" charset="0"/>
              </a:rPr>
              <a:t>e</a:t>
            </a:r>
            <a:r>
              <a:rPr lang="en-US" sz="2800" baseline="30000" dirty="0">
                <a:latin typeface="Symbol" pitchFamily="18" charset="2"/>
                <a:cs typeface="Times New Roman" pitchFamily="18" charset="0"/>
              </a:rPr>
              <a:t>-</a:t>
            </a:r>
            <a:r>
              <a:rPr lang="en-US" sz="2800" dirty="0">
                <a:cs typeface="Times New Roman" pitchFamily="18" charset="0"/>
              </a:rPr>
              <a:t> &amp; 2</a:t>
            </a:r>
            <a:r>
              <a:rPr lang="en-US" sz="1600" dirty="0">
                <a:cs typeface="Times New Roman" pitchFamily="18" charset="0"/>
              </a:rPr>
              <a:t> </a:t>
            </a:r>
            <a:r>
              <a:rPr lang="en-US" sz="2800" dirty="0">
                <a:cs typeface="Times New Roman" pitchFamily="18" charset="0"/>
              </a:rPr>
              <a:t>e</a:t>
            </a:r>
            <a:r>
              <a:rPr lang="en-US" sz="2800" baseline="30000" dirty="0">
                <a:latin typeface="Symbol" pitchFamily="18" charset="2"/>
                <a:cs typeface="Times New Roman" pitchFamily="18" charset="0"/>
              </a:rPr>
              <a:t>-</a:t>
            </a:r>
            <a:r>
              <a:rPr lang="en-US" sz="2800" dirty="0">
                <a:cs typeface="Times New Roman" pitchFamily="18" charset="0"/>
              </a:rPr>
              <a:t> donors/acceptors.</a:t>
            </a:r>
          </a:p>
        </p:txBody>
      </p:sp>
      <p:sp>
        <p:nvSpPr>
          <p:cNvPr id="54279" name="Rectangle 7"/>
          <p:cNvSpPr>
            <a:spLocks noChangeArrowheads="1"/>
          </p:cNvSpPr>
          <p:nvPr/>
        </p:nvSpPr>
        <p:spPr bwMode="auto">
          <a:xfrm>
            <a:off x="2457450" y="2171700"/>
            <a:ext cx="9144000" cy="0"/>
          </a:xfrm>
          <a:prstGeom prst="rect">
            <a:avLst/>
          </a:prstGeom>
          <a:noFill/>
          <a:ln w="9525">
            <a:noFill/>
            <a:miter lim="800000"/>
            <a:headEnd/>
            <a:tailEnd/>
          </a:ln>
          <a:effectLst/>
        </p:spPr>
        <p:txBody>
          <a:bodyPr>
            <a:spAutoFit/>
          </a:bodyPr>
          <a:lstStyle/>
          <a:p>
            <a:endParaRPr lang="en-US"/>
          </a:p>
        </p:txBody>
      </p:sp>
      <p:sp>
        <p:nvSpPr>
          <p:cNvPr id="54281" name="Rectangle 9"/>
          <p:cNvSpPr>
            <a:spLocks noChangeArrowheads="1"/>
          </p:cNvSpPr>
          <p:nvPr/>
        </p:nvSpPr>
        <p:spPr bwMode="auto">
          <a:xfrm>
            <a:off x="2457450" y="2171700"/>
            <a:ext cx="9144000" cy="0"/>
          </a:xfrm>
          <a:prstGeom prst="rect">
            <a:avLst/>
          </a:prstGeom>
          <a:noFill/>
          <a:ln w="9525">
            <a:noFill/>
            <a:miter lim="800000"/>
            <a:headEnd/>
            <a:tailEnd/>
          </a:ln>
          <a:effectLst/>
        </p:spPr>
        <p:txBody>
          <a:bodyPr>
            <a:spAutoFit/>
          </a:bodyPr>
          <a:lstStyle/>
          <a:p>
            <a:endParaRPr lang="en-US"/>
          </a:p>
        </p:txBody>
      </p:sp>
      <p:sp>
        <p:nvSpPr>
          <p:cNvPr id="54283" name="Rectangle 11"/>
          <p:cNvSpPr>
            <a:spLocks noChangeArrowheads="1"/>
          </p:cNvSpPr>
          <p:nvPr/>
        </p:nvSpPr>
        <p:spPr bwMode="auto">
          <a:xfrm>
            <a:off x="0" y="2171700"/>
            <a:ext cx="9144000" cy="0"/>
          </a:xfrm>
          <a:prstGeom prst="rect">
            <a:avLst/>
          </a:prstGeom>
          <a:noFill/>
          <a:ln w="9525">
            <a:noFill/>
            <a:miter lim="800000"/>
            <a:headEnd/>
            <a:tailEnd/>
          </a:ln>
          <a:effectLst/>
        </p:spPr>
        <p:txBody>
          <a:bodyPr wrap="none" anchor="ctr">
            <a:spAutoFit/>
          </a:bodyPr>
          <a:lstStyle/>
          <a:p>
            <a:endParaRPr lang="en-US"/>
          </a:p>
        </p:txBody>
      </p:sp>
      <p:graphicFrame>
        <p:nvGraphicFramePr>
          <p:cNvPr id="54282" name="Object 10"/>
          <p:cNvGraphicFramePr>
            <a:graphicFrameLocks noChangeAspect="1"/>
          </p:cNvGraphicFramePr>
          <p:nvPr/>
        </p:nvGraphicFramePr>
        <p:xfrm>
          <a:off x="1599690" y="263870"/>
          <a:ext cx="6477510" cy="3850930"/>
        </p:xfrm>
        <a:graphic>
          <a:graphicData uri="http://schemas.openxmlformats.org/presentationml/2006/ole">
            <mc:AlternateContent xmlns:mc="http://schemas.openxmlformats.org/markup-compatibility/2006">
              <mc:Choice xmlns:v="urn:schemas-microsoft-com:vml" Requires="v">
                <p:oleObj spid="_x0000_s258890" name="Picture" r:id="rId3" imgW="4229100" imgH="2514600" progId="Word.Picture.8">
                  <p:embed/>
                </p:oleObj>
              </mc:Choice>
              <mc:Fallback>
                <p:oleObj name="Picture" r:id="rId3" imgW="4229100" imgH="2514600" progId="Word.Picture.8">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99690" y="263870"/>
                        <a:ext cx="6477510" cy="385093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ransition spd="slow">
    <p:wedge/>
  </p:transition>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91319" y="792480"/>
            <a:ext cx="8229600" cy="1143000"/>
          </a:xfrm>
        </p:spPr>
        <p:txBody>
          <a:bodyPr>
            <a:normAutofit fontScale="90000"/>
          </a:bodyPr>
          <a:lstStyle/>
          <a:p>
            <a:pPr algn="ctr"/>
            <a:r>
              <a:rPr lang="en-US" sz="6600" b="1" dirty="0" smtClean="0"/>
              <a:t>Cytochromes</a:t>
            </a:r>
            <a:br>
              <a:rPr lang="en-US" sz="6600" b="1" dirty="0" smtClean="0"/>
            </a:br>
            <a:r>
              <a:rPr lang="en-US" sz="6600" b="1" dirty="0" smtClean="0"/>
              <a:t> </a:t>
            </a:r>
          </a:p>
        </p:txBody>
      </p:sp>
      <p:sp>
        <p:nvSpPr>
          <p:cNvPr id="3" name="Content Placeholder 2"/>
          <p:cNvSpPr>
            <a:spLocks noGrp="1"/>
          </p:cNvSpPr>
          <p:nvPr>
            <p:ph idx="1"/>
          </p:nvPr>
        </p:nvSpPr>
        <p:spPr>
          <a:xfrm>
            <a:off x="228600" y="1935480"/>
            <a:ext cx="8763000" cy="4389120"/>
          </a:xfrm>
        </p:spPr>
        <p:txBody>
          <a:bodyPr>
            <a:normAutofit fontScale="85000" lnSpcReduction="20000"/>
          </a:bodyPr>
          <a:lstStyle/>
          <a:p>
            <a:r>
              <a:rPr lang="en-US" sz="4800" b="1" dirty="0" smtClean="0">
                <a:cs typeface="Times New Roman" pitchFamily="18" charset="0"/>
              </a:rPr>
              <a:t>Cytochromes</a:t>
            </a:r>
            <a:r>
              <a:rPr lang="en-US" sz="4800" dirty="0" smtClean="0">
                <a:cs typeface="Times New Roman" pitchFamily="18" charset="0"/>
              </a:rPr>
              <a:t> are Hemoproteins </a:t>
            </a:r>
            <a:r>
              <a:rPr lang="en-US" sz="4800" b="1" dirty="0" smtClean="0">
                <a:cs typeface="Times New Roman" pitchFamily="18" charset="0"/>
              </a:rPr>
              <a:t>conjugated proteins in ETC</a:t>
            </a:r>
          </a:p>
          <a:p>
            <a:pPr marL="0" indent="0">
              <a:buNone/>
            </a:pPr>
            <a:endParaRPr lang="en-US" sz="4800" b="1" dirty="0" smtClean="0">
              <a:cs typeface="Times New Roman" pitchFamily="18" charset="0"/>
            </a:endParaRPr>
          </a:p>
          <a:p>
            <a:r>
              <a:rPr lang="en-US" sz="4800" b="1" dirty="0" smtClean="0">
                <a:solidFill>
                  <a:srgbClr val="C00000"/>
                </a:solidFill>
                <a:cs typeface="Times New Roman" pitchFamily="18" charset="0"/>
                <a:sym typeface="Wingdings" pitchFamily="2" charset="2"/>
              </a:rPr>
              <a:t>Carrier of electrons </a:t>
            </a:r>
          </a:p>
          <a:p>
            <a:pPr marL="0" indent="0">
              <a:buNone/>
            </a:pPr>
            <a:endParaRPr lang="en-US" sz="4800" b="1" dirty="0" smtClean="0">
              <a:solidFill>
                <a:srgbClr val="C00000"/>
              </a:solidFill>
              <a:cs typeface="Times New Roman" pitchFamily="18" charset="0"/>
              <a:sym typeface="Wingdings" pitchFamily="2" charset="2"/>
            </a:endParaRPr>
          </a:p>
          <a:p>
            <a:r>
              <a:rPr lang="en-US" sz="4800" dirty="0" smtClean="0">
                <a:cs typeface="Times New Roman" pitchFamily="18" charset="0"/>
                <a:sym typeface="Wingdings" pitchFamily="2" charset="2"/>
              </a:rPr>
              <a:t>Contain </a:t>
            </a:r>
            <a:r>
              <a:rPr lang="en-US" sz="4800" b="1" dirty="0" smtClean="0">
                <a:cs typeface="Times New Roman" pitchFamily="18" charset="0"/>
                <a:sym typeface="Wingdings" pitchFamily="2" charset="2"/>
              </a:rPr>
              <a:t>heme as prosthetic group</a:t>
            </a:r>
            <a:r>
              <a:rPr lang="en-US" sz="4000" b="1" dirty="0" smtClean="0">
                <a:cs typeface="Times New Roman" pitchFamily="18" charset="0"/>
                <a:sym typeface="Wingdings" pitchFamily="2" charset="2"/>
              </a:rPr>
              <a:t/>
            </a:r>
            <a:br>
              <a:rPr lang="en-US" sz="4000" b="1" dirty="0" smtClean="0">
                <a:cs typeface="Times New Roman" pitchFamily="18" charset="0"/>
                <a:sym typeface="Wingdings" pitchFamily="2" charset="2"/>
              </a:rPr>
            </a:br>
            <a:endParaRPr lang="en-US" sz="4000" b="1" dirty="0" smtClean="0">
              <a:cs typeface="Times New Roman" pitchFamily="18" charset="0"/>
              <a:sym typeface="Wingdings" pitchFamily="2" charset="2"/>
            </a:endParaRPr>
          </a:p>
        </p:txBody>
      </p:sp>
    </p:spTree>
  </p:cSld>
  <p:clrMapOvr>
    <a:masterClrMapping/>
  </p:clrMapOvr>
  <p:transition spd="slow">
    <p:wedg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5355" y="228600"/>
            <a:ext cx="8229600" cy="1143000"/>
          </a:xfrm>
        </p:spPr>
        <p:txBody>
          <a:bodyPr/>
          <a:lstStyle/>
          <a:p>
            <a:pPr algn="ctr"/>
            <a:r>
              <a:rPr lang="en-US" b="1" dirty="0" smtClean="0"/>
              <a:t>What Is Bioenergetics?</a:t>
            </a:r>
            <a:endParaRPr lang="en-US" b="1" dirty="0"/>
          </a:p>
        </p:txBody>
      </p:sp>
      <p:sp>
        <p:nvSpPr>
          <p:cNvPr id="3" name="Content Placeholder 2"/>
          <p:cNvSpPr>
            <a:spLocks noGrp="1"/>
          </p:cNvSpPr>
          <p:nvPr>
            <p:ph idx="1"/>
          </p:nvPr>
        </p:nvSpPr>
        <p:spPr>
          <a:xfrm>
            <a:off x="0" y="1828800"/>
            <a:ext cx="9144000" cy="4876800"/>
          </a:xfrm>
        </p:spPr>
        <p:txBody>
          <a:bodyPr>
            <a:normAutofit/>
          </a:bodyPr>
          <a:lstStyle/>
          <a:p>
            <a:r>
              <a:rPr lang="en-US" sz="4400" dirty="0" smtClean="0"/>
              <a:t>Bioenergetics </a:t>
            </a:r>
            <a:r>
              <a:rPr lang="en-US" sz="4400" dirty="0"/>
              <a:t>or biochemical </a:t>
            </a:r>
            <a:r>
              <a:rPr lang="en-US" sz="4400" dirty="0" smtClean="0"/>
              <a:t>thermodynamics is: </a:t>
            </a:r>
          </a:p>
          <a:p>
            <a:pPr marL="0" indent="0">
              <a:buNone/>
            </a:pPr>
            <a:endParaRPr lang="en-US" sz="4400" dirty="0" smtClean="0"/>
          </a:p>
          <a:p>
            <a:r>
              <a:rPr lang="en-US" sz="4400" dirty="0"/>
              <a:t>S</a:t>
            </a:r>
            <a:r>
              <a:rPr lang="en-US" sz="4400" dirty="0" smtClean="0"/>
              <a:t>tudy of </a:t>
            </a:r>
            <a:r>
              <a:rPr lang="en-US" sz="4400" b="1" dirty="0" smtClean="0">
                <a:solidFill>
                  <a:srgbClr val="C00000"/>
                </a:solidFill>
              </a:rPr>
              <a:t>energy </a:t>
            </a:r>
            <a:r>
              <a:rPr lang="en-US" sz="4400" b="1" dirty="0">
                <a:solidFill>
                  <a:srgbClr val="C00000"/>
                </a:solidFill>
              </a:rPr>
              <a:t>changes </a:t>
            </a:r>
            <a:r>
              <a:rPr lang="en-US" sz="4400" dirty="0" smtClean="0"/>
              <a:t>during </a:t>
            </a:r>
            <a:r>
              <a:rPr lang="en-US" sz="4400" dirty="0"/>
              <a:t>biochemical </a:t>
            </a:r>
            <a:r>
              <a:rPr lang="en-US" sz="4400" dirty="0" smtClean="0"/>
              <a:t>reactions. </a:t>
            </a:r>
          </a:p>
        </p:txBody>
      </p:sp>
    </p:spTree>
    <p:extLst>
      <p:ext uri="{BB962C8B-B14F-4D97-AF65-F5344CB8AC3E}">
        <p14:creationId xmlns:p14="http://schemas.microsoft.com/office/powerpoint/2010/main" val="4026345464"/>
      </p:ext>
    </p:extLst>
  </p:cSld>
  <p:clrMapOvr>
    <a:masterClrMapping/>
  </p:clrMapOvr>
  <p:transition spd="slow">
    <p:wedge/>
  </p:transition>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304800"/>
            <a:ext cx="8229600" cy="1143000"/>
          </a:xfrm>
        </p:spPr>
        <p:txBody>
          <a:bodyPr>
            <a:normAutofit/>
          </a:bodyPr>
          <a:lstStyle/>
          <a:p>
            <a:pPr algn="ctr"/>
            <a:r>
              <a:rPr lang="en-US" sz="6600" b="1" dirty="0" smtClean="0"/>
              <a:t>Cytochrome Heme</a:t>
            </a:r>
            <a:endParaRPr lang="en-US" sz="6600" b="1" dirty="0"/>
          </a:p>
        </p:txBody>
      </p:sp>
      <p:sp>
        <p:nvSpPr>
          <p:cNvPr id="5" name="Content Placeholder 4"/>
          <p:cNvSpPr>
            <a:spLocks noGrp="1"/>
          </p:cNvSpPr>
          <p:nvPr>
            <p:ph idx="1"/>
          </p:nvPr>
        </p:nvSpPr>
        <p:spPr>
          <a:xfrm>
            <a:off x="228600" y="1935480"/>
            <a:ext cx="8458200" cy="4389120"/>
          </a:xfrm>
        </p:spPr>
        <p:txBody>
          <a:bodyPr/>
          <a:lstStyle/>
          <a:p>
            <a:pPr>
              <a:defRPr/>
            </a:pPr>
            <a:r>
              <a:rPr lang="en-US" sz="3600" dirty="0" smtClean="0">
                <a:solidFill>
                  <a:srgbClr val="006600"/>
                </a:solidFill>
                <a:latin typeface="Lucida Bright" pitchFamily="18" charset="0"/>
                <a:cs typeface="Times New Roman" pitchFamily="18" charset="0"/>
              </a:rPr>
              <a:t>Cytochrome Heme Iron is in transitional state</a:t>
            </a:r>
          </a:p>
          <a:p>
            <a:pPr>
              <a:defRPr/>
            </a:pPr>
            <a:r>
              <a:rPr lang="en-US" sz="3600" b="1" dirty="0" smtClean="0">
                <a:solidFill>
                  <a:srgbClr val="C00000"/>
                </a:solidFill>
                <a:latin typeface="Lucida Bright" pitchFamily="18" charset="0"/>
                <a:cs typeface="Times New Roman" pitchFamily="18" charset="0"/>
              </a:rPr>
              <a:t>Carries </a:t>
            </a:r>
            <a:r>
              <a:rPr lang="en-US" sz="3600" b="1" dirty="0">
                <a:solidFill>
                  <a:srgbClr val="C00000"/>
                </a:solidFill>
                <a:latin typeface="Lucida Bright" pitchFamily="18" charset="0"/>
                <a:cs typeface="Times New Roman" pitchFamily="18" charset="0"/>
              </a:rPr>
              <a:t>only electrons </a:t>
            </a:r>
            <a:endParaRPr lang="en-US" sz="3600" b="1" dirty="0" smtClean="0">
              <a:solidFill>
                <a:srgbClr val="C00000"/>
              </a:solidFill>
              <a:cs typeface="Times New Roman" pitchFamily="18" charset="0"/>
            </a:endParaRPr>
          </a:p>
          <a:p>
            <a:pPr>
              <a:defRPr/>
            </a:pPr>
            <a:r>
              <a:rPr lang="en-US" sz="3600" dirty="0" smtClean="0">
                <a:solidFill>
                  <a:srgbClr val="006600"/>
                </a:solidFill>
                <a:latin typeface="Lucida Bright" pitchFamily="18" charset="0"/>
                <a:cs typeface="Times New Roman" pitchFamily="18" charset="0"/>
              </a:rPr>
              <a:t> </a:t>
            </a:r>
            <a:r>
              <a:rPr lang="en-US" sz="3600" dirty="0" smtClean="0">
                <a:solidFill>
                  <a:srgbClr val="0070C0"/>
                </a:solidFill>
                <a:effectLst>
                  <a:outerShdw blurRad="38100" dist="38100" dir="2700000" algn="tl">
                    <a:srgbClr val="000000"/>
                  </a:outerShdw>
                </a:effectLst>
                <a:latin typeface="Lucida Bright" pitchFamily="18" charset="0"/>
                <a:cs typeface="Times New Roman" pitchFamily="18" charset="0"/>
              </a:rPr>
              <a:t>Fe (III) + e</a:t>
            </a:r>
            <a:r>
              <a:rPr lang="en-US" sz="3600" baseline="30000" dirty="0" smtClean="0">
                <a:solidFill>
                  <a:srgbClr val="0070C0"/>
                </a:solidFill>
                <a:effectLst>
                  <a:outerShdw blurRad="38100" dist="38100" dir="2700000" algn="tl">
                    <a:srgbClr val="000000"/>
                  </a:outerShdw>
                </a:effectLst>
                <a:latin typeface="Lucida Bright" pitchFamily="18" charset="0"/>
                <a:cs typeface="Times New Roman" pitchFamily="18" charset="0"/>
              </a:rPr>
              <a:t>-</a:t>
            </a:r>
            <a:r>
              <a:rPr lang="en-US" sz="3600" dirty="0" smtClean="0">
                <a:solidFill>
                  <a:srgbClr val="0070C0"/>
                </a:solidFill>
                <a:effectLst>
                  <a:outerShdw blurRad="38100" dist="38100" dir="2700000" algn="tl">
                    <a:srgbClr val="000000"/>
                  </a:outerShdw>
                </a:effectLst>
                <a:latin typeface="Lucida Bright" pitchFamily="18" charset="0"/>
                <a:cs typeface="Times New Roman" pitchFamily="18" charset="0"/>
              </a:rPr>
              <a:t> </a:t>
            </a:r>
            <a:r>
              <a:rPr lang="en-US" sz="3600" dirty="0" smtClean="0">
                <a:solidFill>
                  <a:srgbClr val="0070C0"/>
                </a:solidFill>
                <a:effectLst>
                  <a:outerShdw blurRad="38100" dist="38100" dir="2700000" algn="tl">
                    <a:srgbClr val="000000"/>
                  </a:outerShdw>
                </a:effectLst>
                <a:latin typeface="Lucida Bright" pitchFamily="18" charset="0"/>
                <a:cs typeface="Times New Roman" pitchFamily="18" charset="0"/>
                <a:sym typeface="Wingdings 3" pitchFamily="18" charset="2"/>
              </a:rPr>
              <a:t></a:t>
            </a:r>
            <a:r>
              <a:rPr lang="en-US" sz="3600" dirty="0" smtClean="0">
                <a:solidFill>
                  <a:srgbClr val="0070C0"/>
                </a:solidFill>
                <a:effectLst>
                  <a:outerShdw blurRad="38100" dist="38100" dir="2700000" algn="tl">
                    <a:srgbClr val="000000"/>
                  </a:outerShdw>
                </a:effectLst>
                <a:latin typeface="Lucida Bright" pitchFamily="18" charset="0"/>
                <a:cs typeface="Times New Roman" pitchFamily="18" charset="0"/>
              </a:rPr>
              <a:t>  Fe (II)</a:t>
            </a:r>
          </a:p>
          <a:p>
            <a:pPr>
              <a:defRPr/>
            </a:pPr>
            <a:r>
              <a:rPr lang="en-US" sz="3600" dirty="0" smtClean="0">
                <a:solidFill>
                  <a:srgbClr val="006600"/>
                </a:solidFill>
                <a:latin typeface="Lucida Bright" pitchFamily="18" charset="0"/>
                <a:cs typeface="Times New Roman" pitchFamily="18" charset="0"/>
              </a:rPr>
              <a:t> Only </a:t>
            </a:r>
            <a:r>
              <a:rPr lang="en-US" sz="3600" i="1" dirty="0" smtClean="0">
                <a:solidFill>
                  <a:srgbClr val="006600"/>
                </a:solidFill>
                <a:latin typeface="Lucida Bright" pitchFamily="18" charset="0"/>
                <a:cs typeface="Times New Roman" pitchFamily="18" charset="0"/>
              </a:rPr>
              <a:t>one</a:t>
            </a:r>
            <a:r>
              <a:rPr lang="en-US" sz="3600" dirty="0" smtClean="0">
                <a:solidFill>
                  <a:srgbClr val="006600"/>
                </a:solidFill>
                <a:latin typeface="Lucida Bright" pitchFamily="18" charset="0"/>
                <a:cs typeface="Times New Roman" pitchFamily="18" charset="0"/>
              </a:rPr>
              <a:t> electron is transferred at a time.</a:t>
            </a:r>
            <a:endParaRPr lang="en-US" sz="3600" dirty="0" smtClean="0">
              <a:solidFill>
                <a:srgbClr val="006600"/>
              </a:solidFill>
              <a:cs typeface="Times New Roman" pitchFamily="18" charset="0"/>
            </a:endParaRPr>
          </a:p>
          <a:p>
            <a:pPr>
              <a:defRPr/>
            </a:pPr>
            <a:endParaRPr lang="en-US" sz="3600" dirty="0" smtClean="0">
              <a:solidFill>
                <a:srgbClr val="006600"/>
              </a:solidFill>
              <a:cs typeface="Times New Roman" pitchFamily="18" charset="0"/>
            </a:endParaRPr>
          </a:p>
          <a:p>
            <a:endParaRPr lang="en-US" sz="3600" dirty="0"/>
          </a:p>
        </p:txBody>
      </p:sp>
    </p:spTree>
  </p:cSld>
  <p:clrMapOvr>
    <a:masterClrMapping/>
  </p:clrMapOvr>
  <p:transition spd="slow">
    <p:wedge/>
  </p:transition>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8134" name="Rectangle 6"/>
          <p:cNvSpPr>
            <a:spLocks noChangeArrowheads="1"/>
          </p:cNvSpPr>
          <p:nvPr/>
        </p:nvSpPr>
        <p:spPr bwMode="auto">
          <a:xfrm>
            <a:off x="3714750" y="2400300"/>
            <a:ext cx="9144000" cy="0"/>
          </a:xfrm>
          <a:prstGeom prst="rect">
            <a:avLst/>
          </a:prstGeom>
          <a:noFill/>
          <a:ln w="9525">
            <a:noFill/>
            <a:miter lim="800000"/>
            <a:headEnd/>
            <a:tailEnd/>
          </a:ln>
          <a:effectLst/>
        </p:spPr>
        <p:txBody>
          <a:bodyPr>
            <a:spAutoFit/>
          </a:bodyPr>
          <a:lstStyle/>
          <a:p>
            <a:endParaRPr lang="en-US"/>
          </a:p>
        </p:txBody>
      </p:sp>
      <p:sp>
        <p:nvSpPr>
          <p:cNvPr id="48138" name="Rectangle 10"/>
          <p:cNvSpPr>
            <a:spLocks noChangeArrowheads="1"/>
          </p:cNvSpPr>
          <p:nvPr/>
        </p:nvSpPr>
        <p:spPr bwMode="auto">
          <a:xfrm>
            <a:off x="3714750" y="2400300"/>
            <a:ext cx="9144000" cy="0"/>
          </a:xfrm>
          <a:prstGeom prst="rect">
            <a:avLst/>
          </a:prstGeom>
          <a:noFill/>
          <a:ln w="9525">
            <a:noFill/>
            <a:miter lim="800000"/>
            <a:headEnd/>
            <a:tailEnd/>
          </a:ln>
          <a:effectLst/>
        </p:spPr>
        <p:txBody>
          <a:bodyPr>
            <a:spAutoFit/>
          </a:bodyPr>
          <a:lstStyle/>
          <a:p>
            <a:endParaRPr lang="en-US"/>
          </a:p>
        </p:txBody>
      </p:sp>
      <p:sp>
        <p:nvSpPr>
          <p:cNvPr id="48141" name="Rectangle 13"/>
          <p:cNvSpPr>
            <a:spLocks noChangeArrowheads="1"/>
          </p:cNvSpPr>
          <p:nvPr/>
        </p:nvSpPr>
        <p:spPr bwMode="auto">
          <a:xfrm>
            <a:off x="2743200" y="2114550"/>
            <a:ext cx="9144000" cy="0"/>
          </a:xfrm>
          <a:prstGeom prst="rect">
            <a:avLst/>
          </a:prstGeom>
          <a:noFill/>
          <a:ln w="9525">
            <a:noFill/>
            <a:miter lim="800000"/>
            <a:headEnd/>
            <a:tailEnd/>
          </a:ln>
          <a:effectLst/>
        </p:spPr>
        <p:txBody>
          <a:bodyPr>
            <a:spAutoFit/>
          </a:bodyPr>
          <a:lstStyle/>
          <a:p>
            <a:endParaRPr lang="en-US"/>
          </a:p>
        </p:txBody>
      </p:sp>
      <p:graphicFrame>
        <p:nvGraphicFramePr>
          <p:cNvPr id="48140" name="Object 12"/>
          <p:cNvGraphicFramePr>
            <a:graphicFrameLocks noChangeAspect="1"/>
          </p:cNvGraphicFramePr>
          <p:nvPr/>
        </p:nvGraphicFramePr>
        <p:xfrm>
          <a:off x="1676400" y="914400"/>
          <a:ext cx="5562600" cy="3998720"/>
        </p:xfrm>
        <a:graphic>
          <a:graphicData uri="http://schemas.openxmlformats.org/presentationml/2006/ole">
            <mc:AlternateContent xmlns:mc="http://schemas.openxmlformats.org/markup-compatibility/2006">
              <mc:Choice xmlns:v="urn:schemas-microsoft-com:vml" Requires="v">
                <p:oleObj spid="_x0000_s259914" r:id="rId3" imgW="3657600" imgH="2628900" progId="Word.Picture.8">
                  <p:embed/>
                </p:oleObj>
              </mc:Choice>
              <mc:Fallback>
                <p:oleObj r:id="rId3" imgW="3657600" imgH="2628900" progId="Word.Picture.8">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76400" y="914400"/>
                        <a:ext cx="5562600" cy="399872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ransition spd="slow">
    <p:wedge/>
  </p:transition>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914400"/>
            <a:ext cx="8382000" cy="5410200"/>
          </a:xfrm>
        </p:spPr>
        <p:txBody>
          <a:bodyPr>
            <a:normAutofit/>
          </a:bodyPr>
          <a:lstStyle/>
          <a:p>
            <a:r>
              <a:rPr lang="en-US" sz="5400" dirty="0" smtClean="0">
                <a:cs typeface="Times New Roman" pitchFamily="18" charset="0"/>
              </a:rPr>
              <a:t>Cytochrome heme iron can undergo  </a:t>
            </a:r>
            <a:r>
              <a:rPr lang="en-US" sz="5400" b="1" dirty="0" smtClean="0">
                <a:cs typeface="Times New Roman" pitchFamily="18" charset="0"/>
              </a:rPr>
              <a:t>1 e</a:t>
            </a:r>
            <a:r>
              <a:rPr lang="en-US" sz="5400" b="1" baseline="30000" dirty="0" smtClean="0">
                <a:latin typeface="Symbol" pitchFamily="18" charset="2"/>
                <a:cs typeface="Times New Roman" pitchFamily="18" charset="0"/>
              </a:rPr>
              <a:t>-</a:t>
            </a:r>
            <a:r>
              <a:rPr lang="en-US" sz="5400" dirty="0" smtClean="0">
                <a:cs typeface="Times New Roman" pitchFamily="18" charset="0"/>
              </a:rPr>
              <a:t> transition between ferric and ferrous states:   </a:t>
            </a:r>
          </a:p>
          <a:p>
            <a:r>
              <a:rPr lang="en-US" sz="5400" b="1" dirty="0" smtClean="0">
                <a:solidFill>
                  <a:srgbClr val="000080"/>
                </a:solidFill>
                <a:cs typeface="Times New Roman" pitchFamily="18" charset="0"/>
              </a:rPr>
              <a:t>Fe</a:t>
            </a:r>
            <a:r>
              <a:rPr lang="en-US" sz="5400" b="1" baseline="30000" dirty="0" smtClean="0">
                <a:solidFill>
                  <a:srgbClr val="000080"/>
                </a:solidFill>
                <a:cs typeface="Times New Roman" pitchFamily="18" charset="0"/>
              </a:rPr>
              <a:t>+++</a:t>
            </a:r>
            <a:r>
              <a:rPr lang="en-US" sz="5400" b="1" dirty="0" smtClean="0">
                <a:solidFill>
                  <a:srgbClr val="000080"/>
                </a:solidFill>
                <a:cs typeface="Times New Roman" pitchFamily="18" charset="0"/>
              </a:rPr>
              <a:t> + e</a:t>
            </a:r>
            <a:r>
              <a:rPr lang="en-US" sz="5400" b="1" baseline="30000" dirty="0" smtClean="0">
                <a:solidFill>
                  <a:srgbClr val="000080"/>
                </a:solidFill>
                <a:latin typeface="Symbol" pitchFamily="18" charset="2"/>
                <a:cs typeface="Times New Roman" pitchFamily="18" charset="0"/>
              </a:rPr>
              <a:t>-</a:t>
            </a:r>
            <a:r>
              <a:rPr lang="en-US" sz="5400" b="1" dirty="0" smtClean="0">
                <a:solidFill>
                  <a:srgbClr val="000080"/>
                </a:solidFill>
                <a:cs typeface="Times New Roman" pitchFamily="18" charset="0"/>
              </a:rPr>
              <a:t>   </a:t>
            </a:r>
            <a:r>
              <a:rPr lang="en-US" sz="5400" b="1" dirty="0" smtClean="0">
                <a:solidFill>
                  <a:srgbClr val="FF0000"/>
                </a:solidFill>
                <a:cs typeface="Times New Roman" pitchFamily="18" charset="0"/>
                <a:sym typeface="Wingdings" pitchFamily="2" charset="2"/>
              </a:rPr>
              <a:t></a:t>
            </a:r>
            <a:r>
              <a:rPr lang="en-US" sz="5400" b="1" dirty="0" smtClean="0">
                <a:solidFill>
                  <a:srgbClr val="000080"/>
                </a:solidFill>
                <a:cs typeface="Times New Roman" pitchFamily="18" charset="0"/>
              </a:rPr>
              <a:t>     Fe</a:t>
            </a:r>
            <a:r>
              <a:rPr lang="en-US" sz="5400" b="1" baseline="30000" dirty="0" smtClean="0">
                <a:solidFill>
                  <a:srgbClr val="000080"/>
                </a:solidFill>
                <a:cs typeface="Times New Roman" pitchFamily="18" charset="0"/>
              </a:rPr>
              <a:t>++</a:t>
            </a:r>
          </a:p>
          <a:p>
            <a:pPr>
              <a:buNone/>
            </a:pPr>
            <a:r>
              <a:rPr lang="en-US" sz="4000" dirty="0" smtClean="0"/>
              <a:t>  </a:t>
            </a:r>
            <a:r>
              <a:rPr lang="en-US" sz="4000" b="1" dirty="0" smtClean="0"/>
              <a:t>(oxidized)                  (reduced)</a:t>
            </a:r>
            <a:endParaRPr lang="en-US" sz="4000" b="1" dirty="0"/>
          </a:p>
        </p:txBody>
      </p:sp>
    </p:spTree>
  </p:cSld>
  <p:clrMapOvr>
    <a:masterClrMapping/>
  </p:clrMapOvr>
  <p:transition spd="slow">
    <p:wedge/>
  </p:transition>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66800"/>
            <a:ext cx="8229600" cy="1143000"/>
          </a:xfrm>
        </p:spPr>
        <p:txBody>
          <a:bodyPr>
            <a:normAutofit fontScale="90000"/>
          </a:bodyPr>
          <a:lstStyle/>
          <a:p>
            <a:pPr algn="ctr"/>
            <a:r>
              <a:rPr lang="en-US" b="1" dirty="0"/>
              <a:t>Cytochromes May Also Be</a:t>
            </a:r>
            <a:br>
              <a:rPr lang="en-US" b="1" dirty="0"/>
            </a:br>
            <a:r>
              <a:rPr lang="en-US" b="1" dirty="0"/>
              <a:t>Regarded as Dehydrogenases</a:t>
            </a:r>
            <a:r>
              <a:rPr lang="en-US" dirty="0"/>
              <a:t> </a:t>
            </a:r>
            <a:br>
              <a:rPr lang="en-US" dirty="0"/>
            </a:br>
            <a:endParaRPr lang="en-US" dirty="0"/>
          </a:p>
        </p:txBody>
      </p:sp>
      <p:sp>
        <p:nvSpPr>
          <p:cNvPr id="3" name="Content Placeholder 2"/>
          <p:cNvSpPr>
            <a:spLocks noGrp="1"/>
          </p:cNvSpPr>
          <p:nvPr>
            <p:ph idx="1"/>
          </p:nvPr>
        </p:nvSpPr>
        <p:spPr>
          <a:xfrm>
            <a:off x="457200" y="2468880"/>
            <a:ext cx="8229600" cy="4389120"/>
          </a:xfrm>
        </p:spPr>
        <p:txBody>
          <a:bodyPr/>
          <a:lstStyle/>
          <a:p>
            <a:r>
              <a:rPr lang="en-US" sz="3200" b="1" dirty="0" smtClean="0">
                <a:solidFill>
                  <a:srgbClr val="C00000"/>
                </a:solidFill>
                <a:latin typeface="Lucida Bright" pitchFamily="18" charset="0"/>
                <a:cs typeface="Times New Roman" pitchFamily="18" charset="0"/>
              </a:rPr>
              <a:t>Series of </a:t>
            </a:r>
            <a:r>
              <a:rPr lang="en-US" sz="3200" b="1" i="1" dirty="0" smtClean="0">
                <a:solidFill>
                  <a:srgbClr val="C00000"/>
                </a:solidFill>
                <a:latin typeface="Lucida Bright" pitchFamily="18" charset="0"/>
                <a:cs typeface="Times New Roman" pitchFamily="18" charset="0"/>
              </a:rPr>
              <a:t>Cytochromes </a:t>
            </a:r>
            <a:r>
              <a:rPr lang="en-US" sz="3200" b="1" i="1" dirty="0" smtClean="0">
                <a:latin typeface="Lucida Bright" pitchFamily="18" charset="0"/>
                <a:cs typeface="Times New Roman" pitchFamily="18" charset="0"/>
              </a:rPr>
              <a:t>b, c</a:t>
            </a:r>
            <a:r>
              <a:rPr lang="en-US" sz="3200" b="1" i="1" baseline="-30000" dirty="0" smtClean="0">
                <a:latin typeface="Lucida Bright" pitchFamily="18" charset="0"/>
                <a:cs typeface="Times New Roman" pitchFamily="18" charset="0"/>
              </a:rPr>
              <a:t>1</a:t>
            </a:r>
            <a:r>
              <a:rPr lang="en-US" sz="3200" b="1" i="1" dirty="0" smtClean="0">
                <a:latin typeface="Lucida Bright" pitchFamily="18" charset="0"/>
                <a:cs typeface="Times New Roman" pitchFamily="18" charset="0"/>
              </a:rPr>
              <a:t>, c, aa</a:t>
            </a:r>
            <a:r>
              <a:rPr lang="en-US" sz="3200" b="1" i="1" baseline="-20000" dirty="0" smtClean="0">
                <a:latin typeface="Lucida Bright" pitchFamily="18" charset="0"/>
                <a:cs typeface="Times New Roman" pitchFamily="18" charset="0"/>
              </a:rPr>
              <a:t>3 </a:t>
            </a:r>
            <a:r>
              <a:rPr lang="en-US" sz="3200" b="1" i="1" baseline="-30000" dirty="0" smtClean="0">
                <a:latin typeface="Lucida Bright" pitchFamily="18" charset="0"/>
                <a:cs typeface="Times New Roman" pitchFamily="18" charset="0"/>
              </a:rPr>
              <a:t> </a:t>
            </a:r>
          </a:p>
          <a:p>
            <a:pPr>
              <a:buNone/>
            </a:pPr>
            <a:r>
              <a:rPr lang="en-US" sz="3200" dirty="0" smtClean="0">
                <a:solidFill>
                  <a:srgbClr val="006600"/>
                </a:solidFill>
                <a:latin typeface="Lucida Bright" pitchFamily="18" charset="0"/>
                <a:cs typeface="Times New Roman" pitchFamily="18" charset="0"/>
              </a:rPr>
              <a:t>   relay electrons (one at a time, in this order  </a:t>
            </a:r>
            <a:endParaRPr lang="en-US" sz="3200" dirty="0" smtClean="0">
              <a:solidFill>
                <a:srgbClr val="3366CC"/>
              </a:solidFill>
              <a:latin typeface="Lucida Bright" pitchFamily="18" charset="0"/>
              <a:cs typeface="Times New Roman" pitchFamily="18" charset="0"/>
              <a:sym typeface="Wingdings 2" pitchFamily="18" charset="2"/>
            </a:endParaRPr>
          </a:p>
          <a:p>
            <a:pPr>
              <a:buNone/>
            </a:pPr>
            <a:endParaRPr lang="en-US" sz="3200" dirty="0" smtClean="0">
              <a:solidFill>
                <a:srgbClr val="3366CC"/>
              </a:solidFill>
            </a:endParaRPr>
          </a:p>
          <a:p>
            <a:pPr>
              <a:buNone/>
            </a:pPr>
            <a:endParaRPr lang="en-US" sz="3200" dirty="0" smtClean="0">
              <a:solidFill>
                <a:srgbClr val="006600"/>
              </a:solidFill>
              <a:latin typeface="Lucida Bright" pitchFamily="18" charset="0"/>
              <a:cs typeface="Times New Roman" pitchFamily="18" charset="0"/>
            </a:endParaRPr>
          </a:p>
          <a:p>
            <a:endParaRPr lang="en-US" dirty="0"/>
          </a:p>
        </p:txBody>
      </p:sp>
    </p:spTree>
  </p:cSld>
  <p:clrMapOvr>
    <a:masterClrMapping/>
  </p:clrMapOvr>
  <p:transition spd="slow">
    <p:wedge/>
  </p:transition>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14400"/>
            <a:ext cx="8229600" cy="5410200"/>
          </a:xfrm>
        </p:spPr>
        <p:txBody>
          <a:bodyPr>
            <a:normAutofit/>
          </a:bodyPr>
          <a:lstStyle/>
          <a:p>
            <a:pPr marL="274320" lvl="1" indent="-274320">
              <a:buClr>
                <a:schemeClr val="accent3"/>
              </a:buClr>
              <a:buSzPct val="95000"/>
            </a:pPr>
            <a:r>
              <a:rPr lang="en-US" sz="4800" b="1" dirty="0" smtClean="0">
                <a:solidFill>
                  <a:srgbClr val="000099"/>
                </a:solidFill>
                <a:cs typeface="Times New Roman" pitchFamily="18" charset="0"/>
              </a:rPr>
              <a:t>Cytochrome c</a:t>
            </a:r>
            <a:r>
              <a:rPr lang="en-US" sz="4800" dirty="0" smtClean="0">
                <a:cs typeface="Times New Roman" pitchFamily="18" charset="0"/>
              </a:rPr>
              <a:t> is a small, water soluble protein with a single heme group. </a:t>
            </a:r>
          </a:p>
          <a:p>
            <a:pPr marL="274320" lvl="1" indent="-274320">
              <a:buClr>
                <a:schemeClr val="accent3"/>
              </a:buClr>
              <a:buSzPct val="95000"/>
              <a:buNone/>
            </a:pPr>
            <a:endParaRPr lang="en-US" dirty="0" smtClean="0">
              <a:cs typeface="Times New Roman" pitchFamily="18" charset="0"/>
            </a:endParaRPr>
          </a:p>
          <a:p>
            <a:endParaRPr lang="en-US" dirty="0"/>
          </a:p>
        </p:txBody>
      </p:sp>
    </p:spTree>
  </p:cSld>
  <p:clrMapOvr>
    <a:masterClrMapping/>
  </p:clrMapOvr>
  <p:transition spd="slow">
    <p:wedge/>
  </p:transition>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lnSpcReduction="10000"/>
          </a:bodyPr>
          <a:lstStyle/>
          <a:p>
            <a:pPr marL="274320" lvl="1" indent="-274320">
              <a:buClr>
                <a:schemeClr val="accent3"/>
              </a:buClr>
              <a:buSzPct val="95000"/>
            </a:pPr>
            <a:r>
              <a:rPr lang="en-US" sz="4800" dirty="0" smtClean="0">
                <a:cs typeface="Times New Roman" pitchFamily="18" charset="0"/>
              </a:rPr>
              <a:t>Cytochromes  a &amp; a</a:t>
            </a:r>
            <a:r>
              <a:rPr lang="en-US" sz="4800" baseline="-25000" dirty="0" smtClean="0">
                <a:cs typeface="Times New Roman" pitchFamily="18" charset="0"/>
              </a:rPr>
              <a:t>3</a:t>
            </a:r>
            <a:r>
              <a:rPr lang="en-US" sz="4800" dirty="0" smtClean="0">
                <a:cs typeface="Times New Roman" pitchFamily="18" charset="0"/>
              </a:rPr>
              <a:t> are often referred to as </a:t>
            </a:r>
            <a:r>
              <a:rPr lang="en-US" sz="4800" b="1" dirty="0" smtClean="0">
                <a:cs typeface="Times New Roman" pitchFamily="18" charset="0"/>
              </a:rPr>
              <a:t>Cytochrome Oxidase /complex IV</a:t>
            </a:r>
          </a:p>
          <a:p>
            <a:pPr marL="0" lvl="1" indent="0">
              <a:buClr>
                <a:schemeClr val="accent3"/>
              </a:buClr>
              <a:buSzPct val="95000"/>
              <a:buNone/>
            </a:pPr>
            <a:endParaRPr lang="en-US" sz="4800" b="1" dirty="0" smtClean="0">
              <a:cs typeface="Times New Roman" pitchFamily="18" charset="0"/>
            </a:endParaRPr>
          </a:p>
          <a:p>
            <a:pPr marL="274320" lvl="1" indent="-274320">
              <a:buClr>
                <a:schemeClr val="accent3"/>
              </a:buClr>
              <a:buSzPct val="95000"/>
            </a:pPr>
            <a:r>
              <a:rPr lang="en-US" sz="4800" dirty="0" smtClean="0">
                <a:cs typeface="Times New Roman" pitchFamily="18" charset="0"/>
              </a:rPr>
              <a:t>Cytochrome aa3 has Fe and Cu.</a:t>
            </a:r>
          </a:p>
          <a:p>
            <a:endParaRPr lang="en-US" dirty="0"/>
          </a:p>
        </p:txBody>
      </p:sp>
    </p:spTree>
  </p:cSld>
  <p:clrMapOvr>
    <a:masterClrMapping/>
  </p:clrMapOvr>
  <p:transition spd="slow">
    <p:wedge/>
  </p:transition>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1143000"/>
            <a:ext cx="8305800" cy="5181600"/>
          </a:xfrm>
        </p:spPr>
        <p:txBody>
          <a:bodyPr/>
          <a:lstStyle/>
          <a:p>
            <a:r>
              <a:rPr lang="en-US" sz="6000" dirty="0" smtClean="0"/>
              <a:t>All </a:t>
            </a:r>
            <a:r>
              <a:rPr lang="en-US" sz="6000" b="1" dirty="0" smtClean="0"/>
              <a:t>Cytochromes </a:t>
            </a:r>
            <a:r>
              <a:rPr lang="en-US" sz="6000" dirty="0" smtClean="0"/>
              <a:t>except Cytochrome Oxidase are </a:t>
            </a:r>
            <a:r>
              <a:rPr lang="en-US" sz="6000" b="1" dirty="0" smtClean="0"/>
              <a:t>Anaerobic Dehydrogenase activity</a:t>
            </a:r>
            <a:r>
              <a:rPr lang="en-US" sz="6000" dirty="0" smtClean="0"/>
              <a:t>.</a:t>
            </a:r>
          </a:p>
          <a:p>
            <a:endParaRPr lang="en-US" dirty="0"/>
          </a:p>
        </p:txBody>
      </p:sp>
    </p:spTree>
  </p:cSld>
  <p:clrMapOvr>
    <a:masterClrMapping/>
  </p:clrMapOvr>
  <p:transition spd="slow">
    <p:wedge/>
  </p:transition>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066800"/>
            <a:ext cx="9144000" cy="5257800"/>
          </a:xfrm>
        </p:spPr>
        <p:txBody>
          <a:bodyPr>
            <a:normAutofit lnSpcReduction="10000"/>
          </a:bodyPr>
          <a:lstStyle/>
          <a:p>
            <a:r>
              <a:rPr lang="en-US" sz="5400" dirty="0" smtClean="0">
                <a:cs typeface="Times New Roman" pitchFamily="18" charset="0"/>
              </a:rPr>
              <a:t>Cytochromes absorb light at characteristic wavelengths.</a:t>
            </a:r>
          </a:p>
          <a:p>
            <a:pPr marL="0" indent="0">
              <a:buNone/>
            </a:pPr>
            <a:endParaRPr lang="en-US" sz="5400" dirty="0" smtClean="0">
              <a:cs typeface="Times New Roman" pitchFamily="18" charset="0"/>
            </a:endParaRPr>
          </a:p>
          <a:p>
            <a:r>
              <a:rPr lang="en-US" sz="5400" dirty="0" smtClean="0">
                <a:cs typeface="Times New Roman" pitchFamily="18" charset="0"/>
              </a:rPr>
              <a:t> </a:t>
            </a:r>
            <a:r>
              <a:rPr lang="en-US" sz="5400" b="1" dirty="0" smtClean="0">
                <a:solidFill>
                  <a:srgbClr val="000099"/>
                </a:solidFill>
                <a:cs typeface="Times New Roman" pitchFamily="18" charset="0"/>
              </a:rPr>
              <a:t>Absorbance changes</a:t>
            </a:r>
            <a:r>
              <a:rPr lang="en-US" sz="5400" dirty="0" smtClean="0">
                <a:cs typeface="Times New Roman" pitchFamily="18" charset="0"/>
              </a:rPr>
              <a:t> upon oxidation/reduction of  Heme Iron</a:t>
            </a:r>
          </a:p>
          <a:p>
            <a:pPr>
              <a:buNone/>
            </a:pPr>
            <a:endParaRPr lang="en-US" sz="4400" dirty="0" smtClean="0">
              <a:cs typeface="Times New Roman" pitchFamily="18" charset="0"/>
            </a:endParaRPr>
          </a:p>
          <a:p>
            <a:endParaRPr lang="en-US" dirty="0"/>
          </a:p>
        </p:txBody>
      </p:sp>
    </p:spTree>
    <p:extLst>
      <p:ext uri="{BB962C8B-B14F-4D97-AF65-F5344CB8AC3E}">
        <p14:creationId xmlns:p14="http://schemas.microsoft.com/office/powerpoint/2010/main" val="1171568101"/>
      </p:ext>
    </p:extLst>
  </p:cSld>
  <p:clrMapOvr>
    <a:masterClrMapping/>
  </p:clrMapOvr>
  <p:transition spd="slow">
    <p:wedge/>
  </p:transition>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343400"/>
            <a:ext cx="8305800" cy="1143000"/>
          </a:xfrm>
        </p:spPr>
        <p:txBody>
          <a:bodyPr>
            <a:normAutofit fontScale="90000"/>
          </a:bodyPr>
          <a:lstStyle/>
          <a:p>
            <a:pPr algn="ctr"/>
            <a:r>
              <a:rPr lang="en-US" b="1" dirty="0"/>
              <a:t>Components of R</a:t>
            </a:r>
            <a:r>
              <a:rPr lang="en-US" b="1" dirty="0" smtClean="0"/>
              <a:t>espiratory </a:t>
            </a:r>
            <a:r>
              <a:rPr lang="en-US" b="1" dirty="0"/>
              <a:t>Chain</a:t>
            </a:r>
            <a:br>
              <a:rPr lang="en-US" b="1" dirty="0"/>
            </a:br>
            <a:r>
              <a:rPr lang="en-US" b="1" dirty="0"/>
              <a:t>are Contained in </a:t>
            </a:r>
            <a:r>
              <a:rPr lang="en-US" b="1" dirty="0" smtClean="0"/>
              <a:t/>
            </a:r>
            <a:br>
              <a:rPr lang="en-US" b="1" dirty="0" smtClean="0"/>
            </a:br>
            <a:r>
              <a:rPr lang="en-US" b="1" dirty="0" smtClean="0"/>
              <a:t>Protein Complexes </a:t>
            </a:r>
            <a:r>
              <a:rPr lang="en-US" b="1" dirty="0"/>
              <a:t>Embedded in </a:t>
            </a:r>
            <a:r>
              <a:rPr lang="en-US" b="1" dirty="0" smtClean="0"/>
              <a:t>Inner</a:t>
            </a:r>
            <a:r>
              <a:rPr lang="en-US" b="1" dirty="0"/>
              <a:t> </a:t>
            </a:r>
            <a:r>
              <a:rPr lang="en-US" b="1" dirty="0" smtClean="0"/>
              <a:t>Mitochondrial </a:t>
            </a:r>
            <a:r>
              <a:rPr lang="en-US" b="1" dirty="0"/>
              <a:t>Membrane</a:t>
            </a:r>
            <a:r>
              <a:rPr lang="en-US" dirty="0"/>
              <a:t> </a:t>
            </a:r>
            <a:br>
              <a:rPr lang="en-US" dirty="0"/>
            </a:br>
            <a:endParaRPr lang="en-US" dirty="0"/>
          </a:p>
        </p:txBody>
      </p:sp>
    </p:spTree>
    <p:extLst>
      <p:ext uri="{BB962C8B-B14F-4D97-AF65-F5344CB8AC3E}">
        <p14:creationId xmlns:p14="http://schemas.microsoft.com/office/powerpoint/2010/main" val="2688608728"/>
      </p:ext>
    </p:extLst>
  </p:cSld>
  <p:clrMapOvr>
    <a:masterClrMapping/>
  </p:clrMapOvr>
  <p:transition spd="slow">
    <p:wedge/>
  </p:transition>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95600"/>
            <a:ext cx="8229600" cy="1143000"/>
          </a:xfrm>
        </p:spPr>
        <p:txBody>
          <a:bodyPr>
            <a:normAutofit fontScale="90000"/>
          </a:bodyPr>
          <a:lstStyle/>
          <a:p>
            <a:pPr algn="ctr"/>
            <a:r>
              <a:rPr lang="en-US" b="1" dirty="0" smtClean="0"/>
              <a:t>Five Complexes of</a:t>
            </a:r>
            <a:br>
              <a:rPr lang="en-US" b="1" dirty="0" smtClean="0"/>
            </a:br>
            <a:r>
              <a:rPr lang="en-US" b="1" dirty="0" smtClean="0"/>
              <a:t> </a:t>
            </a:r>
            <a:r>
              <a:rPr lang="en-US" b="1" dirty="0"/>
              <a:t>Oxidative Phosphorylation</a:t>
            </a:r>
            <a:endParaRPr lang="en-US" dirty="0"/>
          </a:p>
        </p:txBody>
      </p:sp>
    </p:spTree>
    <p:extLst>
      <p:ext uri="{BB962C8B-B14F-4D97-AF65-F5344CB8AC3E}">
        <p14:creationId xmlns:p14="http://schemas.microsoft.com/office/powerpoint/2010/main" val="2075241742"/>
      </p:ext>
    </p:extLst>
  </p:cSld>
  <p:clrMapOvr>
    <a:masterClrMapping/>
  </p:clrMapOvr>
  <p:transition spd="slow">
    <p:wedg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7204" y="1676400"/>
            <a:ext cx="8996795" cy="1143000"/>
          </a:xfrm>
        </p:spPr>
        <p:txBody>
          <a:bodyPr>
            <a:normAutofit fontScale="90000"/>
          </a:bodyPr>
          <a:lstStyle/>
          <a:p>
            <a:pPr algn="ctr"/>
            <a:r>
              <a:rPr lang="en-US" sz="3600" b="1" dirty="0" smtClean="0"/>
              <a:t>Biological </a:t>
            </a:r>
            <a:r>
              <a:rPr lang="en-US" sz="3600" b="1" dirty="0"/>
              <a:t>Systems Conform </a:t>
            </a:r>
            <a:r>
              <a:rPr lang="en-US" sz="3600" b="1" dirty="0" smtClean="0"/>
              <a:t>to </a:t>
            </a:r>
            <a:r>
              <a:rPr lang="en-US" sz="3600" b="1" dirty="0"/>
              <a:t>General</a:t>
            </a:r>
            <a:br>
              <a:rPr lang="en-US" sz="3600" b="1" dirty="0"/>
            </a:br>
            <a:r>
              <a:rPr lang="en-US" sz="3600" b="1" dirty="0">
                <a:solidFill>
                  <a:schemeClr val="tx1"/>
                </a:solidFill>
              </a:rPr>
              <a:t>Laws of Thermodynamics</a:t>
            </a:r>
            <a:r>
              <a:rPr lang="en-US" sz="3600" dirty="0">
                <a:solidFill>
                  <a:schemeClr val="tx1"/>
                </a:solidFill>
              </a:rPr>
              <a:t> </a:t>
            </a:r>
            <a:r>
              <a:rPr lang="en-US" sz="3600" dirty="0" smtClean="0">
                <a:solidFill>
                  <a:schemeClr val="tx1"/>
                </a:solidFill>
              </a:rPr>
              <a:t/>
            </a:r>
            <a:br>
              <a:rPr lang="en-US" sz="3600" dirty="0" smtClean="0">
                <a:solidFill>
                  <a:schemeClr val="tx1"/>
                </a:solidFill>
              </a:rPr>
            </a:br>
            <a:r>
              <a:rPr lang="en-US" sz="3600" b="1" dirty="0" smtClean="0">
                <a:solidFill>
                  <a:srgbClr val="C00000"/>
                </a:solidFill>
              </a:rPr>
              <a:t>Energy Is Never Destructed </a:t>
            </a:r>
            <a:br>
              <a:rPr lang="en-US" sz="3600" b="1" dirty="0" smtClean="0">
                <a:solidFill>
                  <a:srgbClr val="C00000"/>
                </a:solidFill>
              </a:rPr>
            </a:br>
            <a:r>
              <a:rPr lang="en-US" sz="3600" b="1" dirty="0" smtClean="0">
                <a:solidFill>
                  <a:srgbClr val="0070C0"/>
                </a:solidFill>
              </a:rPr>
              <a:t>(Soul is energy  never destructed and it is Immortal)</a:t>
            </a:r>
            <a:r>
              <a:rPr lang="en-US" b="1" dirty="0">
                <a:solidFill>
                  <a:srgbClr val="0070C0"/>
                </a:solidFill>
              </a:rPr>
              <a:t/>
            </a:r>
            <a:br>
              <a:rPr lang="en-US" b="1" dirty="0">
                <a:solidFill>
                  <a:srgbClr val="0070C0"/>
                </a:solidFill>
              </a:rPr>
            </a:br>
            <a:endParaRPr lang="en-US" b="1" dirty="0">
              <a:solidFill>
                <a:srgbClr val="0070C0"/>
              </a:solidFill>
            </a:endParaRPr>
          </a:p>
        </p:txBody>
      </p:sp>
      <p:sp>
        <p:nvSpPr>
          <p:cNvPr id="3" name="Content Placeholder 2"/>
          <p:cNvSpPr>
            <a:spLocks noGrp="1"/>
          </p:cNvSpPr>
          <p:nvPr>
            <p:ph idx="1"/>
          </p:nvPr>
        </p:nvSpPr>
        <p:spPr>
          <a:xfrm>
            <a:off x="147204" y="2819400"/>
            <a:ext cx="9078191" cy="4770120"/>
          </a:xfrm>
        </p:spPr>
        <p:txBody>
          <a:bodyPr>
            <a:normAutofit lnSpcReduction="10000"/>
          </a:bodyPr>
          <a:lstStyle/>
          <a:p>
            <a:r>
              <a:rPr lang="en-US" b="1" dirty="0"/>
              <a:t>T</a:t>
            </a:r>
            <a:r>
              <a:rPr lang="en-US" b="1" dirty="0" smtClean="0"/>
              <a:t>otal energy of </a:t>
            </a:r>
            <a:r>
              <a:rPr lang="en-US" b="1" dirty="0"/>
              <a:t>a system, including its surroundings, </a:t>
            </a:r>
            <a:r>
              <a:rPr lang="en-US" b="1" dirty="0">
                <a:solidFill>
                  <a:srgbClr val="C00000"/>
                </a:solidFill>
              </a:rPr>
              <a:t>remains constant</a:t>
            </a:r>
            <a:r>
              <a:rPr lang="en-US" dirty="0">
                <a:solidFill>
                  <a:srgbClr val="C00000"/>
                </a:solidFill>
              </a:rPr>
              <a:t> </a:t>
            </a:r>
            <a:endParaRPr lang="en-US" dirty="0" smtClean="0">
              <a:solidFill>
                <a:srgbClr val="C00000"/>
              </a:solidFill>
            </a:endParaRPr>
          </a:p>
          <a:p>
            <a:pPr marL="0" indent="0">
              <a:buNone/>
            </a:pPr>
            <a:endParaRPr lang="en-US" dirty="0" smtClean="0"/>
          </a:p>
          <a:p>
            <a:r>
              <a:rPr lang="en-US" dirty="0"/>
              <a:t>E</a:t>
            </a:r>
            <a:r>
              <a:rPr lang="en-US" dirty="0" smtClean="0"/>
              <a:t>nergy </a:t>
            </a:r>
            <a:r>
              <a:rPr lang="en-US" dirty="0"/>
              <a:t>is </a:t>
            </a:r>
            <a:r>
              <a:rPr lang="en-US" b="1" dirty="0">
                <a:solidFill>
                  <a:srgbClr val="C00000"/>
                </a:solidFill>
              </a:rPr>
              <a:t>neither </a:t>
            </a:r>
            <a:r>
              <a:rPr lang="en-US" b="1" dirty="0" smtClean="0">
                <a:solidFill>
                  <a:srgbClr val="C00000"/>
                </a:solidFill>
              </a:rPr>
              <a:t>lost nor </a:t>
            </a:r>
            <a:r>
              <a:rPr lang="en-US" b="1" dirty="0">
                <a:solidFill>
                  <a:srgbClr val="C00000"/>
                </a:solidFill>
              </a:rPr>
              <a:t>gained </a:t>
            </a:r>
            <a:r>
              <a:rPr lang="en-US" dirty="0"/>
              <a:t>during any </a:t>
            </a:r>
            <a:r>
              <a:rPr lang="en-US" dirty="0" smtClean="0"/>
              <a:t>change </a:t>
            </a:r>
          </a:p>
          <a:p>
            <a:pPr marL="0" indent="0">
              <a:buNone/>
            </a:pPr>
            <a:endParaRPr lang="en-US" dirty="0" smtClean="0"/>
          </a:p>
          <a:p>
            <a:r>
              <a:rPr lang="en-US" dirty="0" smtClean="0"/>
              <a:t>May be </a:t>
            </a:r>
            <a:r>
              <a:rPr lang="en-US" b="1" dirty="0" smtClean="0">
                <a:solidFill>
                  <a:srgbClr val="C00000"/>
                </a:solidFill>
              </a:rPr>
              <a:t>transformed</a:t>
            </a:r>
            <a:r>
              <a:rPr lang="en-US" dirty="0" smtClean="0"/>
              <a:t> </a:t>
            </a:r>
            <a:r>
              <a:rPr lang="en-US" dirty="0"/>
              <a:t>into another form of energy </a:t>
            </a:r>
            <a:endParaRPr lang="en-US" dirty="0" smtClean="0"/>
          </a:p>
          <a:p>
            <a:endParaRPr lang="en-US" dirty="0" smtClean="0"/>
          </a:p>
          <a:p>
            <a:r>
              <a:rPr lang="en-US" dirty="0" smtClean="0"/>
              <a:t>May </a:t>
            </a:r>
            <a:r>
              <a:rPr lang="en-US" dirty="0"/>
              <a:t>be </a:t>
            </a:r>
            <a:r>
              <a:rPr lang="en-US" b="1" dirty="0">
                <a:solidFill>
                  <a:srgbClr val="C00000"/>
                </a:solidFill>
              </a:rPr>
              <a:t>transferred from one part of system </a:t>
            </a:r>
            <a:r>
              <a:rPr lang="en-US" dirty="0"/>
              <a:t>to another or</a:t>
            </a:r>
          </a:p>
          <a:p>
            <a:pPr marL="0" indent="0">
              <a:buNone/>
            </a:pPr>
            <a:r>
              <a:rPr lang="en-US" dirty="0"/>
              <a:t/>
            </a:r>
            <a:br>
              <a:rPr lang="en-US" dirty="0"/>
            </a:br>
            <a:r>
              <a:rPr lang="en-US" dirty="0"/>
              <a:t/>
            </a:r>
            <a:br>
              <a:rPr lang="en-US" dirty="0"/>
            </a:br>
            <a:endParaRPr lang="en-US" dirty="0"/>
          </a:p>
        </p:txBody>
      </p:sp>
    </p:spTree>
    <p:extLst>
      <p:ext uri="{BB962C8B-B14F-4D97-AF65-F5344CB8AC3E}">
        <p14:creationId xmlns:p14="http://schemas.microsoft.com/office/powerpoint/2010/main" val="921778744"/>
      </p:ext>
    </p:extLst>
  </p:cSld>
  <p:clrMapOvr>
    <a:masterClrMapping/>
  </p:clrMapOvr>
  <p:transition spd="slow">
    <p:wedge/>
  </p:transition>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8343900" cy="1447800"/>
          </a:xfrm>
        </p:spPr>
        <p:txBody>
          <a:bodyPr>
            <a:normAutofit fontScale="90000"/>
          </a:bodyPr>
          <a:lstStyle/>
          <a:p>
            <a:pPr algn="ctr"/>
            <a:r>
              <a:rPr lang="en-US" b="1" dirty="0" smtClean="0"/>
              <a:t>Complexes of Oxidative Phosphorylation</a:t>
            </a:r>
            <a:endParaRPr lang="en-US" b="1" dirty="0"/>
          </a:p>
        </p:txBody>
      </p:sp>
      <p:sp>
        <p:nvSpPr>
          <p:cNvPr id="3" name="Content Placeholder 2"/>
          <p:cNvSpPr>
            <a:spLocks noGrp="1"/>
          </p:cNvSpPr>
          <p:nvPr>
            <p:ph idx="1"/>
          </p:nvPr>
        </p:nvSpPr>
        <p:spPr>
          <a:xfrm>
            <a:off x="0" y="1752600"/>
            <a:ext cx="9144000" cy="4876800"/>
          </a:xfrm>
        </p:spPr>
        <p:txBody>
          <a:bodyPr>
            <a:normAutofit fontScale="92500" lnSpcReduction="10000"/>
          </a:bodyPr>
          <a:lstStyle/>
          <a:p>
            <a:r>
              <a:rPr lang="en-US" sz="4800" dirty="0"/>
              <a:t>There exists </a:t>
            </a:r>
            <a:r>
              <a:rPr lang="en-US" sz="4800" b="1" dirty="0">
                <a:solidFill>
                  <a:srgbClr val="C00000"/>
                </a:solidFill>
              </a:rPr>
              <a:t>5 complexes </a:t>
            </a:r>
            <a:endParaRPr lang="en-US" sz="4800" b="1" dirty="0" smtClean="0">
              <a:solidFill>
                <a:srgbClr val="C00000"/>
              </a:solidFill>
            </a:endParaRPr>
          </a:p>
          <a:p>
            <a:pPr marL="0" indent="0">
              <a:buNone/>
            </a:pPr>
            <a:endParaRPr lang="en-US" sz="4800" b="1" dirty="0" smtClean="0">
              <a:solidFill>
                <a:srgbClr val="C00000"/>
              </a:solidFill>
            </a:endParaRPr>
          </a:p>
          <a:p>
            <a:r>
              <a:rPr lang="en-US" sz="4800" b="1" dirty="0" smtClean="0">
                <a:solidFill>
                  <a:srgbClr val="C00000"/>
                </a:solidFill>
              </a:rPr>
              <a:t>Processing Oxidative Phosphorylation to generate ATP</a:t>
            </a:r>
          </a:p>
          <a:p>
            <a:pPr marL="0" indent="0">
              <a:buNone/>
            </a:pPr>
            <a:endParaRPr lang="en-US" sz="4800" b="1" dirty="0" smtClean="0">
              <a:solidFill>
                <a:srgbClr val="C00000"/>
              </a:solidFill>
            </a:endParaRPr>
          </a:p>
          <a:p>
            <a:r>
              <a:rPr lang="en-US" sz="4800" dirty="0" smtClean="0"/>
              <a:t>Complexes are combination of one or two components</a:t>
            </a:r>
          </a:p>
          <a:p>
            <a:pPr marL="0" indent="0">
              <a:buNone/>
            </a:pPr>
            <a:endParaRPr lang="en-US" sz="4800" b="1" dirty="0" smtClean="0">
              <a:solidFill>
                <a:srgbClr val="C00000"/>
              </a:solidFill>
            </a:endParaRPr>
          </a:p>
          <a:p>
            <a:endParaRPr lang="en-US" sz="4800" dirty="0"/>
          </a:p>
        </p:txBody>
      </p:sp>
    </p:spTree>
  </p:cSld>
  <p:clrMapOvr>
    <a:masterClrMapping/>
  </p:clrMapOvr>
  <p:transition spd="slow">
    <p:wedge/>
  </p:transition>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961" y="152400"/>
            <a:ext cx="9677400" cy="6858000"/>
          </a:xfrm>
        </p:spPr>
        <p:txBody>
          <a:bodyPr>
            <a:noAutofit/>
          </a:bodyPr>
          <a:lstStyle/>
          <a:p>
            <a:r>
              <a:rPr lang="en-US" sz="3600" b="1" dirty="0" smtClean="0">
                <a:solidFill>
                  <a:srgbClr val="0070C0"/>
                </a:solidFill>
              </a:rPr>
              <a:t>Complex I- </a:t>
            </a:r>
            <a:r>
              <a:rPr lang="en-US" sz="3600" b="1" dirty="0" smtClean="0">
                <a:solidFill>
                  <a:srgbClr val="C00000"/>
                </a:solidFill>
              </a:rPr>
              <a:t>NADH CoQ Reductase</a:t>
            </a:r>
          </a:p>
          <a:p>
            <a:pPr>
              <a:buNone/>
            </a:pPr>
            <a:r>
              <a:rPr lang="en-US" sz="3200" dirty="0" smtClean="0"/>
              <a:t>   </a:t>
            </a:r>
            <a:r>
              <a:rPr lang="en-US" sz="3200" b="1" dirty="0" smtClean="0"/>
              <a:t>NADH Dehydrogenase FMN and FeS centre</a:t>
            </a:r>
          </a:p>
          <a:p>
            <a:r>
              <a:rPr lang="en-US" sz="3600" b="1" dirty="0" smtClean="0">
                <a:solidFill>
                  <a:srgbClr val="0070C0"/>
                </a:solidFill>
              </a:rPr>
              <a:t>Complex II – </a:t>
            </a:r>
            <a:r>
              <a:rPr lang="en-US" sz="3600" b="1" dirty="0" smtClean="0">
                <a:solidFill>
                  <a:srgbClr val="C00000"/>
                </a:solidFill>
              </a:rPr>
              <a:t>Succinate CoQ </a:t>
            </a:r>
            <a:r>
              <a:rPr lang="en-US" sz="3600" b="1" dirty="0">
                <a:solidFill>
                  <a:srgbClr val="C00000"/>
                </a:solidFill>
              </a:rPr>
              <a:t>Reductase</a:t>
            </a:r>
            <a:endParaRPr lang="en-US" sz="3600" b="1" dirty="0" smtClean="0">
              <a:solidFill>
                <a:srgbClr val="C00000"/>
              </a:solidFill>
            </a:endParaRPr>
          </a:p>
          <a:p>
            <a:pPr>
              <a:buNone/>
            </a:pPr>
            <a:r>
              <a:rPr lang="en-US" sz="3200" dirty="0" smtClean="0"/>
              <a:t>   </a:t>
            </a:r>
            <a:r>
              <a:rPr lang="en-US" sz="3200" b="1" dirty="0" smtClean="0"/>
              <a:t>Succinate Dehydrogenase FAD and </a:t>
            </a:r>
            <a:r>
              <a:rPr lang="en-US" sz="3200" b="1" dirty="0" err="1" smtClean="0"/>
              <a:t>FeS</a:t>
            </a:r>
            <a:r>
              <a:rPr lang="en-US" sz="3200" b="1" dirty="0" smtClean="0"/>
              <a:t> </a:t>
            </a:r>
            <a:r>
              <a:rPr lang="en-US" sz="3200" b="1" dirty="0" err="1" smtClean="0"/>
              <a:t>centre</a:t>
            </a:r>
            <a:endParaRPr lang="en-US" sz="3200" b="1" dirty="0" smtClean="0"/>
          </a:p>
          <a:p>
            <a:r>
              <a:rPr lang="en-US" sz="3600" b="1" dirty="0" smtClean="0">
                <a:solidFill>
                  <a:srgbClr val="0070C0"/>
                </a:solidFill>
              </a:rPr>
              <a:t>Complex III–</a:t>
            </a:r>
            <a:r>
              <a:rPr lang="en-US" sz="3200" b="1" dirty="0" smtClean="0">
                <a:solidFill>
                  <a:srgbClr val="C00000"/>
                </a:solidFill>
              </a:rPr>
              <a:t>CoQ Cytochrome C Reductase</a:t>
            </a:r>
          </a:p>
          <a:p>
            <a:pPr>
              <a:buNone/>
            </a:pPr>
            <a:r>
              <a:rPr lang="en-US" sz="3200" dirty="0" smtClean="0"/>
              <a:t>   </a:t>
            </a:r>
            <a:r>
              <a:rPr lang="en-US" sz="3200" b="1" dirty="0" smtClean="0"/>
              <a:t>Cytochrome b – Cytochrome c1</a:t>
            </a:r>
          </a:p>
          <a:p>
            <a:r>
              <a:rPr lang="en-US" sz="3600" b="1" dirty="0" smtClean="0">
                <a:solidFill>
                  <a:srgbClr val="0070C0"/>
                </a:solidFill>
              </a:rPr>
              <a:t>Complex IV- </a:t>
            </a:r>
            <a:r>
              <a:rPr lang="en-US" sz="3600" b="1" dirty="0" smtClean="0">
                <a:solidFill>
                  <a:srgbClr val="C00000"/>
                </a:solidFill>
              </a:rPr>
              <a:t>Cytochrome Oxidase</a:t>
            </a:r>
          </a:p>
          <a:p>
            <a:pPr>
              <a:buNone/>
            </a:pPr>
            <a:r>
              <a:rPr lang="en-US" sz="3200" dirty="0" smtClean="0"/>
              <a:t>   </a:t>
            </a:r>
            <a:r>
              <a:rPr lang="en-US" sz="3200" b="1" dirty="0" smtClean="0"/>
              <a:t>Cytochrome aa3</a:t>
            </a:r>
          </a:p>
          <a:p>
            <a:r>
              <a:rPr lang="en-US" sz="3600" b="1" dirty="0" smtClean="0">
                <a:solidFill>
                  <a:srgbClr val="0070C0"/>
                </a:solidFill>
              </a:rPr>
              <a:t>Complex V – </a:t>
            </a:r>
            <a:r>
              <a:rPr lang="en-US" sz="3600" b="1" dirty="0" smtClean="0">
                <a:solidFill>
                  <a:srgbClr val="C00000"/>
                </a:solidFill>
              </a:rPr>
              <a:t>ATP Synthetase</a:t>
            </a:r>
          </a:p>
          <a:p>
            <a:pPr>
              <a:buNone/>
            </a:pPr>
            <a:r>
              <a:rPr lang="en-US" sz="3200" dirty="0" smtClean="0"/>
              <a:t>   </a:t>
            </a:r>
            <a:r>
              <a:rPr lang="en-US" sz="3200" b="1" dirty="0" smtClean="0"/>
              <a:t>F0 and F1 of ATP Synthase</a:t>
            </a:r>
            <a:endParaRPr lang="en-US" sz="3200" b="1" dirty="0"/>
          </a:p>
        </p:txBody>
      </p:sp>
    </p:spTree>
  </p:cSld>
  <p:clrMapOvr>
    <a:masterClrMapping/>
  </p:clrMapOvr>
  <p:transition spd="slow">
    <p:wedge/>
  </p:transition>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5300" name="Rectangle 4"/>
          <p:cNvSpPr>
            <a:spLocks noGrp="1" noChangeArrowheads="1"/>
          </p:cNvSpPr>
          <p:nvPr>
            <p:ph type="title"/>
          </p:nvPr>
        </p:nvSpPr>
        <p:spPr>
          <a:xfrm>
            <a:off x="99934" y="76200"/>
            <a:ext cx="9090775" cy="934074"/>
          </a:xfrm>
        </p:spPr>
        <p:txBody>
          <a:bodyPr>
            <a:normAutofit fontScale="90000"/>
          </a:bodyPr>
          <a:lstStyle/>
          <a:p>
            <a:r>
              <a:rPr lang="en-US" sz="3600" b="1" dirty="0"/>
              <a:t>Composition of </a:t>
            </a:r>
            <a:r>
              <a:rPr lang="en-US" sz="3600" b="1" dirty="0" smtClean="0"/>
              <a:t>Oxidative Phosphorylation Complexes</a:t>
            </a:r>
            <a:endParaRPr lang="en-US" sz="3600" b="1" dirty="0"/>
          </a:p>
        </p:txBody>
      </p:sp>
      <p:grpSp>
        <p:nvGrpSpPr>
          <p:cNvPr id="2" name="Group 135"/>
          <p:cNvGrpSpPr>
            <a:grpSpLocks noChangeAspect="1"/>
          </p:cNvGrpSpPr>
          <p:nvPr/>
        </p:nvGrpSpPr>
        <p:grpSpPr bwMode="auto">
          <a:xfrm>
            <a:off x="0" y="990600"/>
            <a:ext cx="9144000" cy="5867400"/>
            <a:chOff x="-3" y="-3"/>
            <a:chExt cx="4209" cy="3176"/>
          </a:xfrm>
        </p:grpSpPr>
        <p:grpSp>
          <p:nvGrpSpPr>
            <p:cNvPr id="3" name="Group 133"/>
            <p:cNvGrpSpPr>
              <a:grpSpLocks noChangeAspect="1"/>
            </p:cNvGrpSpPr>
            <p:nvPr/>
          </p:nvGrpSpPr>
          <p:grpSpPr bwMode="auto">
            <a:xfrm>
              <a:off x="0" y="0"/>
              <a:ext cx="4203" cy="3170"/>
              <a:chOff x="0" y="0"/>
              <a:chExt cx="4203" cy="3170"/>
            </a:xfrm>
          </p:grpSpPr>
          <p:grpSp>
            <p:nvGrpSpPr>
              <p:cNvPr id="4" name="Group 94"/>
              <p:cNvGrpSpPr>
                <a:grpSpLocks noChangeAspect="1"/>
              </p:cNvGrpSpPr>
              <p:nvPr/>
            </p:nvGrpSpPr>
            <p:grpSpPr bwMode="auto">
              <a:xfrm>
                <a:off x="0" y="0"/>
                <a:ext cx="1008" cy="634"/>
                <a:chOff x="0" y="0"/>
                <a:chExt cx="1008" cy="634"/>
              </a:xfrm>
            </p:grpSpPr>
            <p:sp>
              <p:nvSpPr>
                <p:cNvPr id="55369" name="Rectangle 73"/>
                <p:cNvSpPr>
                  <a:spLocks noChangeAspect="1" noChangeArrowheads="1"/>
                </p:cNvSpPr>
                <p:nvPr/>
              </p:nvSpPr>
              <p:spPr bwMode="auto">
                <a:xfrm>
                  <a:off x="43" y="0"/>
                  <a:ext cx="922" cy="634"/>
                </a:xfrm>
                <a:prstGeom prst="rect">
                  <a:avLst/>
                </a:prstGeom>
                <a:noFill/>
                <a:ln w="9525">
                  <a:noFill/>
                  <a:miter lim="800000"/>
                  <a:headEnd/>
                  <a:tailEnd/>
                </a:ln>
                <a:effectLst/>
              </p:spPr>
              <p:txBody>
                <a:bodyPr lIns="0" tIns="0" rIns="0" bIns="50784"/>
                <a:lstStyle/>
                <a:p>
                  <a:pPr algn="just">
                    <a:spcBef>
                      <a:spcPct val="20000"/>
                    </a:spcBef>
                  </a:pPr>
                  <a:endParaRPr lang="en-US" b="1" dirty="0">
                    <a:cs typeface="Times New Roman" pitchFamily="18" charset="0"/>
                  </a:endParaRPr>
                </a:p>
                <a:p>
                  <a:pPr algn="just">
                    <a:spcBef>
                      <a:spcPct val="20000"/>
                    </a:spcBef>
                  </a:pPr>
                  <a:r>
                    <a:rPr lang="en-US" b="1" dirty="0">
                      <a:cs typeface="Times New Roman" pitchFamily="18" charset="0"/>
                    </a:rPr>
                    <a:t>  Complex</a:t>
                  </a:r>
                </a:p>
                <a:p>
                  <a:pPr algn="just"/>
                  <a:endParaRPr lang="en-US" dirty="0"/>
                </a:p>
              </p:txBody>
            </p:sp>
            <p:sp>
              <p:nvSpPr>
                <p:cNvPr id="55389" name="Rectangle 93"/>
                <p:cNvSpPr>
                  <a:spLocks noChangeAspect="1" noChangeArrowheads="1"/>
                </p:cNvSpPr>
                <p:nvPr/>
              </p:nvSpPr>
              <p:spPr bwMode="auto">
                <a:xfrm>
                  <a:off x="0" y="0"/>
                  <a:ext cx="1008" cy="634"/>
                </a:xfrm>
                <a:prstGeom prst="rect">
                  <a:avLst/>
                </a:prstGeom>
                <a:noFill/>
                <a:ln w="7">
                  <a:solidFill>
                    <a:srgbClr val="A0A0A0"/>
                  </a:solidFill>
                  <a:miter lim="800000"/>
                  <a:headEnd/>
                  <a:tailEnd/>
                </a:ln>
                <a:effectLst/>
              </p:spPr>
              <p:txBody>
                <a:bodyPr/>
                <a:lstStyle/>
                <a:p>
                  <a:endParaRPr lang="en-US"/>
                </a:p>
              </p:txBody>
            </p:sp>
          </p:grpSp>
          <p:grpSp>
            <p:nvGrpSpPr>
              <p:cNvPr id="5" name="Group 96"/>
              <p:cNvGrpSpPr>
                <a:grpSpLocks noChangeAspect="1"/>
              </p:cNvGrpSpPr>
              <p:nvPr/>
            </p:nvGrpSpPr>
            <p:grpSpPr bwMode="auto">
              <a:xfrm>
                <a:off x="1008" y="0"/>
                <a:ext cx="1238" cy="634"/>
                <a:chOff x="1008" y="0"/>
                <a:chExt cx="1238" cy="634"/>
              </a:xfrm>
            </p:grpSpPr>
            <p:sp>
              <p:nvSpPr>
                <p:cNvPr id="55370" name="Rectangle 74"/>
                <p:cNvSpPr>
                  <a:spLocks noChangeAspect="1" noChangeArrowheads="1"/>
                </p:cNvSpPr>
                <p:nvPr/>
              </p:nvSpPr>
              <p:spPr bwMode="auto">
                <a:xfrm>
                  <a:off x="1051" y="0"/>
                  <a:ext cx="1152" cy="634"/>
                </a:xfrm>
                <a:prstGeom prst="rect">
                  <a:avLst/>
                </a:prstGeom>
                <a:noFill/>
                <a:ln w="9525">
                  <a:noFill/>
                  <a:miter lim="800000"/>
                  <a:headEnd/>
                  <a:tailEnd/>
                </a:ln>
                <a:effectLst/>
              </p:spPr>
              <p:txBody>
                <a:bodyPr lIns="0" tIns="0" rIns="0" bIns="50784"/>
                <a:lstStyle/>
                <a:p>
                  <a:endParaRPr lang="en-US" b="1">
                    <a:cs typeface="Times New Roman" pitchFamily="18" charset="0"/>
                  </a:endParaRPr>
                </a:p>
                <a:p>
                  <a:pPr>
                    <a:spcBef>
                      <a:spcPct val="20000"/>
                    </a:spcBef>
                  </a:pPr>
                  <a:r>
                    <a:rPr lang="en-US" b="1">
                      <a:cs typeface="Times New Roman" pitchFamily="18" charset="0"/>
                    </a:rPr>
                    <a:t>  Name</a:t>
                  </a:r>
                </a:p>
                <a:p>
                  <a:endParaRPr lang="en-US"/>
                </a:p>
              </p:txBody>
            </p:sp>
            <p:sp>
              <p:nvSpPr>
                <p:cNvPr id="55391" name="Rectangle 95"/>
                <p:cNvSpPr>
                  <a:spLocks noChangeAspect="1" noChangeArrowheads="1"/>
                </p:cNvSpPr>
                <p:nvPr/>
              </p:nvSpPr>
              <p:spPr bwMode="auto">
                <a:xfrm>
                  <a:off x="1008" y="0"/>
                  <a:ext cx="1238" cy="634"/>
                </a:xfrm>
                <a:prstGeom prst="rect">
                  <a:avLst/>
                </a:prstGeom>
                <a:noFill/>
                <a:ln w="7">
                  <a:solidFill>
                    <a:srgbClr val="A0A0A0"/>
                  </a:solidFill>
                  <a:miter lim="800000"/>
                  <a:headEnd/>
                  <a:tailEnd/>
                </a:ln>
                <a:effectLst/>
              </p:spPr>
              <p:txBody>
                <a:bodyPr/>
                <a:lstStyle/>
                <a:p>
                  <a:endParaRPr lang="en-US"/>
                </a:p>
              </p:txBody>
            </p:sp>
          </p:grpSp>
          <p:grpSp>
            <p:nvGrpSpPr>
              <p:cNvPr id="6" name="Group 98"/>
              <p:cNvGrpSpPr>
                <a:grpSpLocks noChangeAspect="1"/>
              </p:cNvGrpSpPr>
              <p:nvPr/>
            </p:nvGrpSpPr>
            <p:grpSpPr bwMode="auto">
              <a:xfrm>
                <a:off x="2246" y="0"/>
                <a:ext cx="777" cy="634"/>
                <a:chOff x="2246" y="0"/>
                <a:chExt cx="777" cy="634"/>
              </a:xfrm>
            </p:grpSpPr>
            <p:sp>
              <p:nvSpPr>
                <p:cNvPr id="55371" name="Rectangle 75"/>
                <p:cNvSpPr>
                  <a:spLocks noChangeAspect="1" noChangeArrowheads="1"/>
                </p:cNvSpPr>
                <p:nvPr/>
              </p:nvSpPr>
              <p:spPr bwMode="auto">
                <a:xfrm>
                  <a:off x="2289" y="0"/>
                  <a:ext cx="691" cy="634"/>
                </a:xfrm>
                <a:prstGeom prst="rect">
                  <a:avLst/>
                </a:prstGeom>
                <a:noFill/>
                <a:ln w="9525">
                  <a:noFill/>
                  <a:miter lim="800000"/>
                  <a:headEnd/>
                  <a:tailEnd/>
                </a:ln>
                <a:effectLst/>
              </p:spPr>
              <p:txBody>
                <a:bodyPr/>
                <a:lstStyle/>
                <a:p>
                  <a:r>
                    <a:rPr lang="en-US" b="1">
                      <a:cs typeface="Times New Roman" pitchFamily="18" charset="0"/>
                    </a:rPr>
                    <a:t>No. of Proteins</a:t>
                  </a:r>
                  <a:endParaRPr lang="en-US">
                    <a:cs typeface="Times New Roman" pitchFamily="18" charset="0"/>
                  </a:endParaRPr>
                </a:p>
                <a:p>
                  <a:endParaRPr lang="en-US"/>
                </a:p>
              </p:txBody>
            </p:sp>
            <p:sp>
              <p:nvSpPr>
                <p:cNvPr id="55393" name="Rectangle 97"/>
                <p:cNvSpPr>
                  <a:spLocks noChangeAspect="1" noChangeArrowheads="1"/>
                </p:cNvSpPr>
                <p:nvPr/>
              </p:nvSpPr>
              <p:spPr bwMode="auto">
                <a:xfrm>
                  <a:off x="2246" y="0"/>
                  <a:ext cx="777" cy="634"/>
                </a:xfrm>
                <a:prstGeom prst="rect">
                  <a:avLst/>
                </a:prstGeom>
                <a:noFill/>
                <a:ln w="7">
                  <a:solidFill>
                    <a:srgbClr val="A0A0A0"/>
                  </a:solidFill>
                  <a:miter lim="800000"/>
                  <a:headEnd/>
                  <a:tailEnd/>
                </a:ln>
                <a:effectLst/>
              </p:spPr>
              <p:txBody>
                <a:bodyPr/>
                <a:lstStyle/>
                <a:p>
                  <a:endParaRPr lang="en-US"/>
                </a:p>
              </p:txBody>
            </p:sp>
          </p:grpSp>
          <p:grpSp>
            <p:nvGrpSpPr>
              <p:cNvPr id="7" name="Group 100"/>
              <p:cNvGrpSpPr>
                <a:grpSpLocks noChangeAspect="1"/>
              </p:cNvGrpSpPr>
              <p:nvPr/>
            </p:nvGrpSpPr>
            <p:grpSpPr bwMode="auto">
              <a:xfrm>
                <a:off x="3023" y="0"/>
                <a:ext cx="1180" cy="634"/>
                <a:chOff x="3023" y="0"/>
                <a:chExt cx="1180" cy="634"/>
              </a:xfrm>
            </p:grpSpPr>
            <p:sp>
              <p:nvSpPr>
                <p:cNvPr id="55372" name="Rectangle 76"/>
                <p:cNvSpPr>
                  <a:spLocks noChangeAspect="1" noChangeArrowheads="1"/>
                </p:cNvSpPr>
                <p:nvPr/>
              </p:nvSpPr>
              <p:spPr bwMode="auto">
                <a:xfrm>
                  <a:off x="3066" y="0"/>
                  <a:ext cx="1094" cy="634"/>
                </a:xfrm>
                <a:prstGeom prst="rect">
                  <a:avLst/>
                </a:prstGeom>
                <a:noFill/>
                <a:ln w="9525">
                  <a:noFill/>
                  <a:miter lim="800000"/>
                  <a:headEnd/>
                  <a:tailEnd/>
                </a:ln>
                <a:effectLst/>
              </p:spPr>
              <p:txBody>
                <a:bodyPr/>
                <a:lstStyle/>
                <a:p>
                  <a:r>
                    <a:rPr lang="en-US" b="1" dirty="0">
                      <a:cs typeface="Times New Roman" pitchFamily="18" charset="0"/>
                    </a:rPr>
                    <a:t>Prosthetic Groups</a:t>
                  </a:r>
                  <a:endParaRPr lang="en-US" dirty="0">
                    <a:cs typeface="Times New Roman" pitchFamily="18" charset="0"/>
                  </a:endParaRPr>
                </a:p>
                <a:p>
                  <a:endParaRPr lang="en-US" dirty="0"/>
                </a:p>
              </p:txBody>
            </p:sp>
            <p:sp>
              <p:nvSpPr>
                <p:cNvPr id="55395" name="Rectangle 99"/>
                <p:cNvSpPr>
                  <a:spLocks noChangeAspect="1" noChangeArrowheads="1"/>
                </p:cNvSpPr>
                <p:nvPr/>
              </p:nvSpPr>
              <p:spPr bwMode="auto">
                <a:xfrm>
                  <a:off x="3023" y="0"/>
                  <a:ext cx="1180" cy="634"/>
                </a:xfrm>
                <a:prstGeom prst="rect">
                  <a:avLst/>
                </a:prstGeom>
                <a:noFill/>
                <a:ln w="7">
                  <a:solidFill>
                    <a:srgbClr val="A0A0A0"/>
                  </a:solidFill>
                  <a:miter lim="800000"/>
                  <a:headEnd/>
                  <a:tailEnd/>
                </a:ln>
                <a:effectLst/>
              </p:spPr>
              <p:txBody>
                <a:bodyPr/>
                <a:lstStyle/>
                <a:p>
                  <a:endParaRPr lang="en-US"/>
                </a:p>
              </p:txBody>
            </p:sp>
          </p:grpSp>
          <p:grpSp>
            <p:nvGrpSpPr>
              <p:cNvPr id="8" name="Group 102"/>
              <p:cNvGrpSpPr>
                <a:grpSpLocks noChangeAspect="1"/>
              </p:cNvGrpSpPr>
              <p:nvPr/>
            </p:nvGrpSpPr>
            <p:grpSpPr bwMode="auto">
              <a:xfrm>
                <a:off x="0" y="634"/>
                <a:ext cx="1008" cy="634"/>
                <a:chOff x="0" y="634"/>
                <a:chExt cx="1008" cy="634"/>
              </a:xfrm>
            </p:grpSpPr>
            <p:sp>
              <p:nvSpPr>
                <p:cNvPr id="55373" name="Rectangle 77"/>
                <p:cNvSpPr>
                  <a:spLocks noChangeAspect="1" noChangeArrowheads="1"/>
                </p:cNvSpPr>
                <p:nvPr/>
              </p:nvSpPr>
              <p:spPr bwMode="auto">
                <a:xfrm>
                  <a:off x="43" y="634"/>
                  <a:ext cx="922" cy="634"/>
                </a:xfrm>
                <a:prstGeom prst="rect">
                  <a:avLst/>
                </a:prstGeom>
                <a:noFill/>
                <a:ln w="9525">
                  <a:noFill/>
                  <a:miter lim="800000"/>
                  <a:headEnd/>
                  <a:tailEnd/>
                </a:ln>
                <a:effectLst/>
              </p:spPr>
              <p:txBody>
                <a:bodyPr/>
                <a:lstStyle/>
                <a:p>
                  <a:pPr algn="just"/>
                  <a:r>
                    <a:rPr lang="en-US" b="1">
                      <a:solidFill>
                        <a:srgbClr val="000080"/>
                      </a:solidFill>
                      <a:cs typeface="Times New Roman" pitchFamily="18" charset="0"/>
                    </a:rPr>
                    <a:t>Complex I</a:t>
                  </a:r>
                  <a:endParaRPr lang="en-US">
                    <a:cs typeface="Times New Roman" pitchFamily="18" charset="0"/>
                  </a:endParaRPr>
                </a:p>
                <a:p>
                  <a:pPr algn="just"/>
                  <a:endParaRPr lang="en-US"/>
                </a:p>
              </p:txBody>
            </p:sp>
            <p:sp>
              <p:nvSpPr>
                <p:cNvPr id="55397" name="Rectangle 101"/>
                <p:cNvSpPr>
                  <a:spLocks noChangeAspect="1" noChangeArrowheads="1"/>
                </p:cNvSpPr>
                <p:nvPr/>
              </p:nvSpPr>
              <p:spPr bwMode="auto">
                <a:xfrm>
                  <a:off x="0" y="634"/>
                  <a:ext cx="1008" cy="634"/>
                </a:xfrm>
                <a:prstGeom prst="rect">
                  <a:avLst/>
                </a:prstGeom>
                <a:noFill/>
                <a:ln w="7">
                  <a:solidFill>
                    <a:srgbClr val="A0A0A0"/>
                  </a:solidFill>
                  <a:miter lim="800000"/>
                  <a:headEnd/>
                  <a:tailEnd/>
                </a:ln>
                <a:effectLst/>
              </p:spPr>
              <p:txBody>
                <a:bodyPr/>
                <a:lstStyle/>
                <a:p>
                  <a:endParaRPr lang="en-US"/>
                </a:p>
              </p:txBody>
            </p:sp>
          </p:grpSp>
          <p:grpSp>
            <p:nvGrpSpPr>
              <p:cNvPr id="9" name="Group 104"/>
              <p:cNvGrpSpPr>
                <a:grpSpLocks noChangeAspect="1"/>
              </p:cNvGrpSpPr>
              <p:nvPr/>
            </p:nvGrpSpPr>
            <p:grpSpPr bwMode="auto">
              <a:xfrm>
                <a:off x="1008" y="634"/>
                <a:ext cx="1238" cy="634"/>
                <a:chOff x="1008" y="634"/>
                <a:chExt cx="1238" cy="634"/>
              </a:xfrm>
            </p:grpSpPr>
            <p:sp>
              <p:nvSpPr>
                <p:cNvPr id="55374" name="Rectangle 78"/>
                <p:cNvSpPr>
                  <a:spLocks noChangeAspect="1" noChangeArrowheads="1"/>
                </p:cNvSpPr>
                <p:nvPr/>
              </p:nvSpPr>
              <p:spPr bwMode="auto">
                <a:xfrm>
                  <a:off x="1051" y="634"/>
                  <a:ext cx="1152" cy="634"/>
                </a:xfrm>
                <a:prstGeom prst="rect">
                  <a:avLst/>
                </a:prstGeom>
                <a:noFill/>
                <a:ln w="9525">
                  <a:noFill/>
                  <a:miter lim="800000"/>
                  <a:headEnd/>
                  <a:tailEnd/>
                </a:ln>
                <a:effectLst/>
              </p:spPr>
              <p:txBody>
                <a:bodyPr/>
                <a:lstStyle/>
                <a:p>
                  <a:r>
                    <a:rPr lang="en-US" b="1" dirty="0">
                      <a:solidFill>
                        <a:srgbClr val="000080"/>
                      </a:solidFill>
                      <a:cs typeface="Times New Roman" pitchFamily="18" charset="0"/>
                    </a:rPr>
                    <a:t>NADH </a:t>
                  </a:r>
                  <a:r>
                    <a:rPr lang="en-US" b="1" dirty="0" smtClean="0">
                      <a:solidFill>
                        <a:srgbClr val="000080"/>
                      </a:solidFill>
                      <a:cs typeface="Times New Roman" pitchFamily="18" charset="0"/>
                    </a:rPr>
                    <a:t>–CoQ Reductase</a:t>
                  </a:r>
                  <a:endParaRPr lang="en-US" dirty="0">
                    <a:cs typeface="Times New Roman" pitchFamily="18" charset="0"/>
                  </a:endParaRPr>
                </a:p>
                <a:p>
                  <a:endParaRPr lang="en-US" dirty="0"/>
                </a:p>
              </p:txBody>
            </p:sp>
            <p:sp>
              <p:nvSpPr>
                <p:cNvPr id="55399" name="Rectangle 103"/>
                <p:cNvSpPr>
                  <a:spLocks noChangeAspect="1" noChangeArrowheads="1"/>
                </p:cNvSpPr>
                <p:nvPr/>
              </p:nvSpPr>
              <p:spPr bwMode="auto">
                <a:xfrm>
                  <a:off x="1008" y="634"/>
                  <a:ext cx="1238" cy="634"/>
                </a:xfrm>
                <a:prstGeom prst="rect">
                  <a:avLst/>
                </a:prstGeom>
                <a:noFill/>
                <a:ln w="7">
                  <a:solidFill>
                    <a:srgbClr val="A0A0A0"/>
                  </a:solidFill>
                  <a:miter lim="800000"/>
                  <a:headEnd/>
                  <a:tailEnd/>
                </a:ln>
                <a:effectLst/>
              </p:spPr>
              <p:txBody>
                <a:bodyPr/>
                <a:lstStyle/>
                <a:p>
                  <a:endParaRPr lang="en-US"/>
                </a:p>
              </p:txBody>
            </p:sp>
          </p:grpSp>
          <p:grpSp>
            <p:nvGrpSpPr>
              <p:cNvPr id="10" name="Group 106"/>
              <p:cNvGrpSpPr>
                <a:grpSpLocks noChangeAspect="1"/>
              </p:cNvGrpSpPr>
              <p:nvPr/>
            </p:nvGrpSpPr>
            <p:grpSpPr bwMode="auto">
              <a:xfrm>
                <a:off x="2246" y="634"/>
                <a:ext cx="777" cy="634"/>
                <a:chOff x="2246" y="634"/>
                <a:chExt cx="777" cy="634"/>
              </a:xfrm>
            </p:grpSpPr>
            <p:sp>
              <p:nvSpPr>
                <p:cNvPr id="55375" name="Rectangle 79"/>
                <p:cNvSpPr>
                  <a:spLocks noChangeAspect="1" noChangeArrowheads="1"/>
                </p:cNvSpPr>
                <p:nvPr/>
              </p:nvSpPr>
              <p:spPr bwMode="auto">
                <a:xfrm>
                  <a:off x="2289" y="634"/>
                  <a:ext cx="691" cy="634"/>
                </a:xfrm>
                <a:prstGeom prst="rect">
                  <a:avLst/>
                </a:prstGeom>
                <a:noFill/>
                <a:ln w="9525">
                  <a:noFill/>
                  <a:miter lim="800000"/>
                  <a:headEnd/>
                  <a:tailEnd/>
                </a:ln>
                <a:effectLst/>
              </p:spPr>
              <p:txBody>
                <a:bodyPr/>
                <a:lstStyle/>
                <a:p>
                  <a:pPr algn="just"/>
                  <a:r>
                    <a:rPr lang="en-US" b="1">
                      <a:solidFill>
                        <a:srgbClr val="000080"/>
                      </a:solidFill>
                      <a:cs typeface="Times New Roman" pitchFamily="18" charset="0"/>
                    </a:rPr>
                    <a:t>  46</a:t>
                  </a:r>
                  <a:endParaRPr lang="en-US">
                    <a:cs typeface="Times New Roman" pitchFamily="18" charset="0"/>
                  </a:endParaRPr>
                </a:p>
                <a:p>
                  <a:pPr algn="just"/>
                  <a:endParaRPr lang="en-US"/>
                </a:p>
              </p:txBody>
            </p:sp>
            <p:sp>
              <p:nvSpPr>
                <p:cNvPr id="55401" name="Rectangle 105"/>
                <p:cNvSpPr>
                  <a:spLocks noChangeAspect="1" noChangeArrowheads="1"/>
                </p:cNvSpPr>
                <p:nvPr/>
              </p:nvSpPr>
              <p:spPr bwMode="auto">
                <a:xfrm>
                  <a:off x="2246" y="634"/>
                  <a:ext cx="777" cy="634"/>
                </a:xfrm>
                <a:prstGeom prst="rect">
                  <a:avLst/>
                </a:prstGeom>
                <a:noFill/>
                <a:ln w="7">
                  <a:solidFill>
                    <a:srgbClr val="A0A0A0"/>
                  </a:solidFill>
                  <a:miter lim="800000"/>
                  <a:headEnd/>
                  <a:tailEnd/>
                </a:ln>
                <a:effectLst/>
              </p:spPr>
              <p:txBody>
                <a:bodyPr/>
                <a:lstStyle/>
                <a:p>
                  <a:endParaRPr lang="en-US"/>
                </a:p>
              </p:txBody>
            </p:sp>
          </p:grpSp>
          <p:grpSp>
            <p:nvGrpSpPr>
              <p:cNvPr id="11" name="Group 108"/>
              <p:cNvGrpSpPr>
                <a:grpSpLocks noChangeAspect="1"/>
              </p:cNvGrpSpPr>
              <p:nvPr/>
            </p:nvGrpSpPr>
            <p:grpSpPr bwMode="auto">
              <a:xfrm>
                <a:off x="3023" y="634"/>
                <a:ext cx="1180" cy="634"/>
                <a:chOff x="3023" y="634"/>
                <a:chExt cx="1180" cy="634"/>
              </a:xfrm>
            </p:grpSpPr>
            <p:sp>
              <p:nvSpPr>
                <p:cNvPr id="55376" name="Rectangle 80"/>
                <p:cNvSpPr>
                  <a:spLocks noChangeAspect="1" noChangeArrowheads="1"/>
                </p:cNvSpPr>
                <p:nvPr/>
              </p:nvSpPr>
              <p:spPr bwMode="auto">
                <a:xfrm>
                  <a:off x="3066" y="634"/>
                  <a:ext cx="1094" cy="634"/>
                </a:xfrm>
                <a:prstGeom prst="rect">
                  <a:avLst/>
                </a:prstGeom>
                <a:noFill/>
                <a:ln w="9525">
                  <a:noFill/>
                  <a:miter lim="800000"/>
                  <a:headEnd/>
                  <a:tailEnd/>
                </a:ln>
                <a:effectLst/>
              </p:spPr>
              <p:txBody>
                <a:bodyPr/>
                <a:lstStyle/>
                <a:p>
                  <a:r>
                    <a:rPr lang="en-US" b="1" dirty="0">
                      <a:solidFill>
                        <a:srgbClr val="000080"/>
                      </a:solidFill>
                      <a:cs typeface="Times New Roman" pitchFamily="18" charset="0"/>
                    </a:rPr>
                    <a:t>FMN, </a:t>
                  </a:r>
                  <a:endParaRPr lang="en-US" dirty="0">
                    <a:cs typeface="Times New Roman" pitchFamily="18" charset="0"/>
                  </a:endParaRPr>
                </a:p>
                <a:p>
                  <a:r>
                    <a:rPr lang="en-US" b="1" dirty="0">
                      <a:solidFill>
                        <a:srgbClr val="000080"/>
                      </a:solidFill>
                      <a:cs typeface="Times New Roman" pitchFamily="18" charset="0"/>
                    </a:rPr>
                    <a:t>9 Fe-S </a:t>
                  </a:r>
                  <a:r>
                    <a:rPr lang="en-US" b="1" dirty="0" smtClean="0">
                      <a:solidFill>
                        <a:srgbClr val="000080"/>
                      </a:solidFill>
                      <a:cs typeface="Times New Roman" pitchFamily="18" charset="0"/>
                    </a:rPr>
                    <a:t>centers</a:t>
                  </a:r>
                  <a:endParaRPr lang="en-US" dirty="0">
                    <a:cs typeface="Times New Roman" pitchFamily="18" charset="0"/>
                  </a:endParaRPr>
                </a:p>
                <a:p>
                  <a:endParaRPr lang="en-US" dirty="0"/>
                </a:p>
              </p:txBody>
            </p:sp>
            <p:sp>
              <p:nvSpPr>
                <p:cNvPr id="55403" name="Rectangle 107"/>
                <p:cNvSpPr>
                  <a:spLocks noChangeAspect="1" noChangeArrowheads="1"/>
                </p:cNvSpPr>
                <p:nvPr/>
              </p:nvSpPr>
              <p:spPr bwMode="auto">
                <a:xfrm>
                  <a:off x="3023" y="634"/>
                  <a:ext cx="1180" cy="634"/>
                </a:xfrm>
                <a:prstGeom prst="rect">
                  <a:avLst/>
                </a:prstGeom>
                <a:noFill/>
                <a:ln w="7">
                  <a:solidFill>
                    <a:srgbClr val="A0A0A0"/>
                  </a:solidFill>
                  <a:miter lim="800000"/>
                  <a:headEnd/>
                  <a:tailEnd/>
                </a:ln>
                <a:effectLst/>
              </p:spPr>
              <p:txBody>
                <a:bodyPr/>
                <a:lstStyle/>
                <a:p>
                  <a:endParaRPr lang="en-US"/>
                </a:p>
              </p:txBody>
            </p:sp>
          </p:grpSp>
          <p:grpSp>
            <p:nvGrpSpPr>
              <p:cNvPr id="12" name="Group 110"/>
              <p:cNvGrpSpPr>
                <a:grpSpLocks noChangeAspect="1"/>
              </p:cNvGrpSpPr>
              <p:nvPr/>
            </p:nvGrpSpPr>
            <p:grpSpPr bwMode="auto">
              <a:xfrm>
                <a:off x="0" y="1268"/>
                <a:ext cx="1008" cy="634"/>
                <a:chOff x="0" y="1268"/>
                <a:chExt cx="1008" cy="634"/>
              </a:xfrm>
            </p:grpSpPr>
            <p:sp>
              <p:nvSpPr>
                <p:cNvPr id="55377" name="Rectangle 81"/>
                <p:cNvSpPr>
                  <a:spLocks noChangeAspect="1" noChangeArrowheads="1"/>
                </p:cNvSpPr>
                <p:nvPr/>
              </p:nvSpPr>
              <p:spPr bwMode="auto">
                <a:xfrm>
                  <a:off x="43" y="1268"/>
                  <a:ext cx="922" cy="634"/>
                </a:xfrm>
                <a:prstGeom prst="rect">
                  <a:avLst/>
                </a:prstGeom>
                <a:noFill/>
                <a:ln w="9525">
                  <a:noFill/>
                  <a:miter lim="800000"/>
                  <a:headEnd/>
                  <a:tailEnd/>
                </a:ln>
                <a:effectLst/>
              </p:spPr>
              <p:txBody>
                <a:bodyPr/>
                <a:lstStyle/>
                <a:p>
                  <a:pPr algn="just"/>
                  <a:r>
                    <a:rPr lang="en-US" b="1">
                      <a:solidFill>
                        <a:srgbClr val="008000"/>
                      </a:solidFill>
                      <a:cs typeface="Times New Roman" pitchFamily="18" charset="0"/>
                    </a:rPr>
                    <a:t>Complex II</a:t>
                  </a:r>
                  <a:endParaRPr lang="en-US">
                    <a:cs typeface="Times New Roman" pitchFamily="18" charset="0"/>
                  </a:endParaRPr>
                </a:p>
                <a:p>
                  <a:pPr algn="just"/>
                  <a:endParaRPr lang="en-US"/>
                </a:p>
              </p:txBody>
            </p:sp>
            <p:sp>
              <p:nvSpPr>
                <p:cNvPr id="55405" name="Rectangle 109"/>
                <p:cNvSpPr>
                  <a:spLocks noChangeAspect="1" noChangeArrowheads="1"/>
                </p:cNvSpPr>
                <p:nvPr/>
              </p:nvSpPr>
              <p:spPr bwMode="auto">
                <a:xfrm>
                  <a:off x="0" y="1268"/>
                  <a:ext cx="1008" cy="634"/>
                </a:xfrm>
                <a:prstGeom prst="rect">
                  <a:avLst/>
                </a:prstGeom>
                <a:noFill/>
                <a:ln w="7">
                  <a:solidFill>
                    <a:srgbClr val="A0A0A0"/>
                  </a:solidFill>
                  <a:miter lim="800000"/>
                  <a:headEnd/>
                  <a:tailEnd/>
                </a:ln>
                <a:effectLst/>
              </p:spPr>
              <p:txBody>
                <a:bodyPr/>
                <a:lstStyle/>
                <a:p>
                  <a:endParaRPr lang="en-US"/>
                </a:p>
              </p:txBody>
            </p:sp>
          </p:grpSp>
          <p:grpSp>
            <p:nvGrpSpPr>
              <p:cNvPr id="13" name="Group 112"/>
              <p:cNvGrpSpPr>
                <a:grpSpLocks noChangeAspect="1"/>
              </p:cNvGrpSpPr>
              <p:nvPr/>
            </p:nvGrpSpPr>
            <p:grpSpPr bwMode="auto">
              <a:xfrm>
                <a:off x="1008" y="1268"/>
                <a:ext cx="1238" cy="634"/>
                <a:chOff x="1008" y="1268"/>
                <a:chExt cx="1238" cy="634"/>
              </a:xfrm>
            </p:grpSpPr>
            <p:sp>
              <p:nvSpPr>
                <p:cNvPr id="55378" name="Rectangle 82"/>
                <p:cNvSpPr>
                  <a:spLocks noChangeAspect="1" noChangeArrowheads="1"/>
                </p:cNvSpPr>
                <p:nvPr/>
              </p:nvSpPr>
              <p:spPr bwMode="auto">
                <a:xfrm>
                  <a:off x="1051" y="1268"/>
                  <a:ext cx="1152" cy="634"/>
                </a:xfrm>
                <a:prstGeom prst="rect">
                  <a:avLst/>
                </a:prstGeom>
                <a:noFill/>
                <a:ln w="9525">
                  <a:noFill/>
                  <a:miter lim="800000"/>
                  <a:headEnd/>
                  <a:tailEnd/>
                </a:ln>
                <a:effectLst/>
              </p:spPr>
              <p:txBody>
                <a:bodyPr/>
                <a:lstStyle/>
                <a:p>
                  <a:r>
                    <a:rPr lang="en-US" b="1">
                      <a:solidFill>
                        <a:srgbClr val="008000"/>
                      </a:solidFill>
                      <a:cs typeface="Times New Roman" pitchFamily="18" charset="0"/>
                    </a:rPr>
                    <a:t>Succinate-CoQ Reductase</a:t>
                  </a:r>
                  <a:endParaRPr lang="en-US">
                    <a:cs typeface="Times New Roman" pitchFamily="18" charset="0"/>
                  </a:endParaRPr>
                </a:p>
                <a:p>
                  <a:endParaRPr lang="en-US"/>
                </a:p>
              </p:txBody>
            </p:sp>
            <p:sp>
              <p:nvSpPr>
                <p:cNvPr id="55407" name="Rectangle 111"/>
                <p:cNvSpPr>
                  <a:spLocks noChangeAspect="1" noChangeArrowheads="1"/>
                </p:cNvSpPr>
                <p:nvPr/>
              </p:nvSpPr>
              <p:spPr bwMode="auto">
                <a:xfrm>
                  <a:off x="1008" y="1268"/>
                  <a:ext cx="1238" cy="634"/>
                </a:xfrm>
                <a:prstGeom prst="rect">
                  <a:avLst/>
                </a:prstGeom>
                <a:noFill/>
                <a:ln w="7">
                  <a:solidFill>
                    <a:srgbClr val="A0A0A0"/>
                  </a:solidFill>
                  <a:miter lim="800000"/>
                  <a:headEnd/>
                  <a:tailEnd/>
                </a:ln>
                <a:effectLst/>
              </p:spPr>
              <p:txBody>
                <a:bodyPr/>
                <a:lstStyle/>
                <a:p>
                  <a:endParaRPr lang="en-US"/>
                </a:p>
              </p:txBody>
            </p:sp>
          </p:grpSp>
          <p:grpSp>
            <p:nvGrpSpPr>
              <p:cNvPr id="14" name="Group 114"/>
              <p:cNvGrpSpPr>
                <a:grpSpLocks noChangeAspect="1"/>
              </p:cNvGrpSpPr>
              <p:nvPr/>
            </p:nvGrpSpPr>
            <p:grpSpPr bwMode="auto">
              <a:xfrm>
                <a:off x="2246" y="1268"/>
                <a:ext cx="777" cy="634"/>
                <a:chOff x="2246" y="1268"/>
                <a:chExt cx="777" cy="634"/>
              </a:xfrm>
            </p:grpSpPr>
            <p:sp>
              <p:nvSpPr>
                <p:cNvPr id="55379" name="Rectangle 83"/>
                <p:cNvSpPr>
                  <a:spLocks noChangeAspect="1" noChangeArrowheads="1"/>
                </p:cNvSpPr>
                <p:nvPr/>
              </p:nvSpPr>
              <p:spPr bwMode="auto">
                <a:xfrm>
                  <a:off x="2289" y="1268"/>
                  <a:ext cx="691" cy="634"/>
                </a:xfrm>
                <a:prstGeom prst="rect">
                  <a:avLst/>
                </a:prstGeom>
                <a:noFill/>
                <a:ln w="9525">
                  <a:noFill/>
                  <a:miter lim="800000"/>
                  <a:headEnd/>
                  <a:tailEnd/>
                </a:ln>
                <a:effectLst/>
              </p:spPr>
              <p:txBody>
                <a:bodyPr/>
                <a:lstStyle/>
                <a:p>
                  <a:pPr algn="just"/>
                  <a:r>
                    <a:rPr lang="en-US" b="1">
                      <a:solidFill>
                        <a:srgbClr val="008000"/>
                      </a:solidFill>
                      <a:cs typeface="Times New Roman" pitchFamily="18" charset="0"/>
                    </a:rPr>
                    <a:t>   5</a:t>
                  </a:r>
                  <a:endParaRPr lang="en-US">
                    <a:cs typeface="Times New Roman" pitchFamily="18" charset="0"/>
                  </a:endParaRPr>
                </a:p>
                <a:p>
                  <a:pPr algn="just"/>
                  <a:endParaRPr lang="en-US"/>
                </a:p>
              </p:txBody>
            </p:sp>
            <p:sp>
              <p:nvSpPr>
                <p:cNvPr id="55409" name="Rectangle 113"/>
                <p:cNvSpPr>
                  <a:spLocks noChangeAspect="1" noChangeArrowheads="1"/>
                </p:cNvSpPr>
                <p:nvPr/>
              </p:nvSpPr>
              <p:spPr bwMode="auto">
                <a:xfrm>
                  <a:off x="2246" y="1268"/>
                  <a:ext cx="777" cy="634"/>
                </a:xfrm>
                <a:prstGeom prst="rect">
                  <a:avLst/>
                </a:prstGeom>
                <a:noFill/>
                <a:ln w="7">
                  <a:solidFill>
                    <a:srgbClr val="A0A0A0"/>
                  </a:solidFill>
                  <a:miter lim="800000"/>
                  <a:headEnd/>
                  <a:tailEnd/>
                </a:ln>
                <a:effectLst/>
              </p:spPr>
              <p:txBody>
                <a:bodyPr/>
                <a:lstStyle/>
                <a:p>
                  <a:endParaRPr lang="en-US"/>
                </a:p>
              </p:txBody>
            </p:sp>
          </p:grpSp>
          <p:grpSp>
            <p:nvGrpSpPr>
              <p:cNvPr id="15" name="Group 116"/>
              <p:cNvGrpSpPr>
                <a:grpSpLocks noChangeAspect="1"/>
              </p:cNvGrpSpPr>
              <p:nvPr/>
            </p:nvGrpSpPr>
            <p:grpSpPr bwMode="auto">
              <a:xfrm>
                <a:off x="3023" y="1268"/>
                <a:ext cx="1180" cy="634"/>
                <a:chOff x="3023" y="1268"/>
                <a:chExt cx="1180" cy="634"/>
              </a:xfrm>
            </p:grpSpPr>
            <p:sp>
              <p:nvSpPr>
                <p:cNvPr id="55380" name="Rectangle 84"/>
                <p:cNvSpPr>
                  <a:spLocks noChangeAspect="1" noChangeArrowheads="1"/>
                </p:cNvSpPr>
                <p:nvPr/>
              </p:nvSpPr>
              <p:spPr bwMode="auto">
                <a:xfrm>
                  <a:off x="3066" y="1268"/>
                  <a:ext cx="1094" cy="634"/>
                </a:xfrm>
                <a:prstGeom prst="rect">
                  <a:avLst/>
                </a:prstGeom>
                <a:noFill/>
                <a:ln w="9525">
                  <a:noFill/>
                  <a:miter lim="800000"/>
                  <a:headEnd/>
                  <a:tailEnd/>
                </a:ln>
                <a:effectLst/>
              </p:spPr>
              <p:txBody>
                <a:bodyPr/>
                <a:lstStyle/>
                <a:p>
                  <a:r>
                    <a:rPr lang="en-US" b="1" dirty="0">
                      <a:solidFill>
                        <a:srgbClr val="008000"/>
                      </a:solidFill>
                      <a:cs typeface="Times New Roman" pitchFamily="18" charset="0"/>
                    </a:rPr>
                    <a:t>FAD, cyt b</a:t>
                  </a:r>
                  <a:r>
                    <a:rPr lang="en-US" b="1" baseline="-30000" dirty="0">
                      <a:solidFill>
                        <a:srgbClr val="008000"/>
                      </a:solidFill>
                      <a:cs typeface="Times New Roman" pitchFamily="18" charset="0"/>
                    </a:rPr>
                    <a:t>560</a:t>
                  </a:r>
                  <a:r>
                    <a:rPr lang="en-US" b="1" dirty="0">
                      <a:solidFill>
                        <a:srgbClr val="008000"/>
                      </a:solidFill>
                      <a:cs typeface="Times New Roman" pitchFamily="18" charset="0"/>
                    </a:rPr>
                    <a:t>, </a:t>
                  </a:r>
                  <a:endParaRPr lang="en-US" dirty="0">
                    <a:cs typeface="Times New Roman" pitchFamily="18" charset="0"/>
                  </a:endParaRPr>
                </a:p>
                <a:p>
                  <a:r>
                    <a:rPr lang="en-US" b="1" dirty="0">
                      <a:solidFill>
                        <a:srgbClr val="008000"/>
                      </a:solidFill>
                      <a:cs typeface="Times New Roman" pitchFamily="18" charset="0"/>
                    </a:rPr>
                    <a:t>3 Fe-S </a:t>
                  </a:r>
                  <a:r>
                    <a:rPr lang="en-US" b="1" dirty="0" err="1" smtClean="0">
                      <a:solidFill>
                        <a:srgbClr val="008000"/>
                      </a:solidFill>
                      <a:cs typeface="Times New Roman" pitchFamily="18" charset="0"/>
                    </a:rPr>
                    <a:t>centrs</a:t>
                  </a:r>
                  <a:r>
                    <a:rPr lang="en-US" b="1" dirty="0">
                      <a:solidFill>
                        <a:srgbClr val="008000"/>
                      </a:solidFill>
                      <a:cs typeface="Times New Roman" pitchFamily="18" charset="0"/>
                    </a:rPr>
                    <a:t>.</a:t>
                  </a:r>
                  <a:endParaRPr lang="en-US" dirty="0">
                    <a:cs typeface="Times New Roman" pitchFamily="18" charset="0"/>
                  </a:endParaRPr>
                </a:p>
                <a:p>
                  <a:endParaRPr lang="en-US" dirty="0"/>
                </a:p>
              </p:txBody>
            </p:sp>
            <p:sp>
              <p:nvSpPr>
                <p:cNvPr id="55411" name="Rectangle 115"/>
                <p:cNvSpPr>
                  <a:spLocks noChangeAspect="1" noChangeArrowheads="1"/>
                </p:cNvSpPr>
                <p:nvPr/>
              </p:nvSpPr>
              <p:spPr bwMode="auto">
                <a:xfrm>
                  <a:off x="3023" y="1268"/>
                  <a:ext cx="1180" cy="634"/>
                </a:xfrm>
                <a:prstGeom prst="rect">
                  <a:avLst/>
                </a:prstGeom>
                <a:noFill/>
                <a:ln w="7">
                  <a:solidFill>
                    <a:srgbClr val="A0A0A0"/>
                  </a:solidFill>
                  <a:miter lim="800000"/>
                  <a:headEnd/>
                  <a:tailEnd/>
                </a:ln>
                <a:effectLst/>
              </p:spPr>
              <p:txBody>
                <a:bodyPr/>
                <a:lstStyle/>
                <a:p>
                  <a:endParaRPr lang="en-US"/>
                </a:p>
              </p:txBody>
            </p:sp>
          </p:grpSp>
          <p:grpSp>
            <p:nvGrpSpPr>
              <p:cNvPr id="16" name="Group 118"/>
              <p:cNvGrpSpPr>
                <a:grpSpLocks noChangeAspect="1"/>
              </p:cNvGrpSpPr>
              <p:nvPr/>
            </p:nvGrpSpPr>
            <p:grpSpPr bwMode="auto">
              <a:xfrm>
                <a:off x="0" y="1902"/>
                <a:ext cx="1008" cy="634"/>
                <a:chOff x="0" y="1902"/>
                <a:chExt cx="1008" cy="634"/>
              </a:xfrm>
            </p:grpSpPr>
            <p:sp>
              <p:nvSpPr>
                <p:cNvPr id="55381" name="Rectangle 85"/>
                <p:cNvSpPr>
                  <a:spLocks noChangeAspect="1" noChangeArrowheads="1"/>
                </p:cNvSpPr>
                <p:nvPr/>
              </p:nvSpPr>
              <p:spPr bwMode="auto">
                <a:xfrm>
                  <a:off x="43" y="1902"/>
                  <a:ext cx="922" cy="634"/>
                </a:xfrm>
                <a:prstGeom prst="rect">
                  <a:avLst/>
                </a:prstGeom>
                <a:noFill/>
                <a:ln w="9525">
                  <a:noFill/>
                  <a:miter lim="800000"/>
                  <a:headEnd/>
                  <a:tailEnd/>
                </a:ln>
                <a:effectLst/>
              </p:spPr>
              <p:txBody>
                <a:bodyPr/>
                <a:lstStyle/>
                <a:p>
                  <a:pPr algn="just"/>
                  <a:r>
                    <a:rPr lang="en-US" b="1">
                      <a:solidFill>
                        <a:srgbClr val="800000"/>
                      </a:solidFill>
                      <a:cs typeface="Times New Roman" pitchFamily="18" charset="0"/>
                    </a:rPr>
                    <a:t>Complex III</a:t>
                  </a:r>
                  <a:endParaRPr lang="en-US">
                    <a:cs typeface="Times New Roman" pitchFamily="18" charset="0"/>
                  </a:endParaRPr>
                </a:p>
                <a:p>
                  <a:pPr algn="just"/>
                  <a:endParaRPr lang="en-US"/>
                </a:p>
              </p:txBody>
            </p:sp>
            <p:sp>
              <p:nvSpPr>
                <p:cNvPr id="55413" name="Rectangle 117"/>
                <p:cNvSpPr>
                  <a:spLocks noChangeAspect="1" noChangeArrowheads="1"/>
                </p:cNvSpPr>
                <p:nvPr/>
              </p:nvSpPr>
              <p:spPr bwMode="auto">
                <a:xfrm>
                  <a:off x="0" y="1902"/>
                  <a:ext cx="1008" cy="634"/>
                </a:xfrm>
                <a:prstGeom prst="rect">
                  <a:avLst/>
                </a:prstGeom>
                <a:noFill/>
                <a:ln w="7">
                  <a:solidFill>
                    <a:srgbClr val="A0A0A0"/>
                  </a:solidFill>
                  <a:miter lim="800000"/>
                  <a:headEnd/>
                  <a:tailEnd/>
                </a:ln>
                <a:effectLst/>
              </p:spPr>
              <p:txBody>
                <a:bodyPr/>
                <a:lstStyle/>
                <a:p>
                  <a:endParaRPr lang="en-US"/>
                </a:p>
              </p:txBody>
            </p:sp>
          </p:grpSp>
          <p:grpSp>
            <p:nvGrpSpPr>
              <p:cNvPr id="17" name="Group 120"/>
              <p:cNvGrpSpPr>
                <a:grpSpLocks noChangeAspect="1"/>
              </p:cNvGrpSpPr>
              <p:nvPr/>
            </p:nvGrpSpPr>
            <p:grpSpPr bwMode="auto">
              <a:xfrm>
                <a:off x="1008" y="1902"/>
                <a:ext cx="1238" cy="634"/>
                <a:chOff x="1008" y="1902"/>
                <a:chExt cx="1238" cy="634"/>
              </a:xfrm>
            </p:grpSpPr>
            <p:sp>
              <p:nvSpPr>
                <p:cNvPr id="55382" name="Rectangle 86"/>
                <p:cNvSpPr>
                  <a:spLocks noChangeAspect="1" noChangeArrowheads="1"/>
                </p:cNvSpPr>
                <p:nvPr/>
              </p:nvSpPr>
              <p:spPr bwMode="auto">
                <a:xfrm>
                  <a:off x="1051" y="1902"/>
                  <a:ext cx="1152" cy="634"/>
                </a:xfrm>
                <a:prstGeom prst="rect">
                  <a:avLst/>
                </a:prstGeom>
                <a:noFill/>
                <a:ln w="9525">
                  <a:noFill/>
                  <a:miter lim="800000"/>
                  <a:headEnd/>
                  <a:tailEnd/>
                </a:ln>
                <a:effectLst/>
              </p:spPr>
              <p:txBody>
                <a:bodyPr/>
                <a:lstStyle/>
                <a:p>
                  <a:r>
                    <a:rPr lang="en-US" b="1">
                      <a:solidFill>
                        <a:srgbClr val="800000"/>
                      </a:solidFill>
                      <a:cs typeface="Times New Roman" pitchFamily="18" charset="0"/>
                    </a:rPr>
                    <a:t>CoQ-cyt c Reductase</a:t>
                  </a:r>
                  <a:endParaRPr lang="en-US">
                    <a:cs typeface="Times New Roman" pitchFamily="18" charset="0"/>
                  </a:endParaRPr>
                </a:p>
                <a:p>
                  <a:endParaRPr lang="en-US"/>
                </a:p>
              </p:txBody>
            </p:sp>
            <p:sp>
              <p:nvSpPr>
                <p:cNvPr id="55415" name="Rectangle 119"/>
                <p:cNvSpPr>
                  <a:spLocks noChangeAspect="1" noChangeArrowheads="1"/>
                </p:cNvSpPr>
                <p:nvPr/>
              </p:nvSpPr>
              <p:spPr bwMode="auto">
                <a:xfrm>
                  <a:off x="1008" y="1902"/>
                  <a:ext cx="1238" cy="634"/>
                </a:xfrm>
                <a:prstGeom prst="rect">
                  <a:avLst/>
                </a:prstGeom>
                <a:noFill/>
                <a:ln w="7">
                  <a:solidFill>
                    <a:srgbClr val="A0A0A0"/>
                  </a:solidFill>
                  <a:miter lim="800000"/>
                  <a:headEnd/>
                  <a:tailEnd/>
                </a:ln>
                <a:effectLst/>
              </p:spPr>
              <p:txBody>
                <a:bodyPr/>
                <a:lstStyle/>
                <a:p>
                  <a:endParaRPr lang="en-US"/>
                </a:p>
              </p:txBody>
            </p:sp>
          </p:grpSp>
          <p:grpSp>
            <p:nvGrpSpPr>
              <p:cNvPr id="18" name="Group 122"/>
              <p:cNvGrpSpPr>
                <a:grpSpLocks noChangeAspect="1"/>
              </p:cNvGrpSpPr>
              <p:nvPr/>
            </p:nvGrpSpPr>
            <p:grpSpPr bwMode="auto">
              <a:xfrm>
                <a:off x="2246" y="1902"/>
                <a:ext cx="777" cy="634"/>
                <a:chOff x="2246" y="1902"/>
                <a:chExt cx="777" cy="634"/>
              </a:xfrm>
            </p:grpSpPr>
            <p:sp>
              <p:nvSpPr>
                <p:cNvPr id="55383" name="Rectangle 87"/>
                <p:cNvSpPr>
                  <a:spLocks noChangeAspect="1" noChangeArrowheads="1"/>
                </p:cNvSpPr>
                <p:nvPr/>
              </p:nvSpPr>
              <p:spPr bwMode="auto">
                <a:xfrm>
                  <a:off x="2289" y="1902"/>
                  <a:ext cx="691" cy="634"/>
                </a:xfrm>
                <a:prstGeom prst="rect">
                  <a:avLst/>
                </a:prstGeom>
                <a:noFill/>
                <a:ln w="9525">
                  <a:noFill/>
                  <a:miter lim="800000"/>
                  <a:headEnd/>
                  <a:tailEnd/>
                </a:ln>
                <a:effectLst/>
              </p:spPr>
              <p:txBody>
                <a:bodyPr/>
                <a:lstStyle/>
                <a:p>
                  <a:pPr algn="just"/>
                  <a:r>
                    <a:rPr lang="en-US" b="1">
                      <a:solidFill>
                        <a:srgbClr val="800000"/>
                      </a:solidFill>
                      <a:cs typeface="Times New Roman" pitchFamily="18" charset="0"/>
                    </a:rPr>
                    <a:t>  11</a:t>
                  </a:r>
                  <a:endParaRPr lang="en-US">
                    <a:cs typeface="Times New Roman" pitchFamily="18" charset="0"/>
                  </a:endParaRPr>
                </a:p>
                <a:p>
                  <a:pPr algn="just"/>
                  <a:endParaRPr lang="en-US"/>
                </a:p>
              </p:txBody>
            </p:sp>
            <p:sp>
              <p:nvSpPr>
                <p:cNvPr id="55417" name="Rectangle 121"/>
                <p:cNvSpPr>
                  <a:spLocks noChangeAspect="1" noChangeArrowheads="1"/>
                </p:cNvSpPr>
                <p:nvPr/>
              </p:nvSpPr>
              <p:spPr bwMode="auto">
                <a:xfrm>
                  <a:off x="2246" y="1902"/>
                  <a:ext cx="777" cy="634"/>
                </a:xfrm>
                <a:prstGeom prst="rect">
                  <a:avLst/>
                </a:prstGeom>
                <a:noFill/>
                <a:ln w="7">
                  <a:solidFill>
                    <a:srgbClr val="A0A0A0"/>
                  </a:solidFill>
                  <a:miter lim="800000"/>
                  <a:headEnd/>
                  <a:tailEnd/>
                </a:ln>
                <a:effectLst/>
              </p:spPr>
              <p:txBody>
                <a:bodyPr/>
                <a:lstStyle/>
                <a:p>
                  <a:endParaRPr lang="en-US"/>
                </a:p>
              </p:txBody>
            </p:sp>
          </p:grpSp>
          <p:grpSp>
            <p:nvGrpSpPr>
              <p:cNvPr id="19" name="Group 124"/>
              <p:cNvGrpSpPr>
                <a:grpSpLocks noChangeAspect="1"/>
              </p:cNvGrpSpPr>
              <p:nvPr/>
            </p:nvGrpSpPr>
            <p:grpSpPr bwMode="auto">
              <a:xfrm>
                <a:off x="3023" y="1902"/>
                <a:ext cx="1180" cy="634"/>
                <a:chOff x="3023" y="1902"/>
                <a:chExt cx="1180" cy="634"/>
              </a:xfrm>
            </p:grpSpPr>
            <p:sp>
              <p:nvSpPr>
                <p:cNvPr id="55384" name="Rectangle 88"/>
                <p:cNvSpPr>
                  <a:spLocks noChangeAspect="1" noChangeArrowheads="1"/>
                </p:cNvSpPr>
                <p:nvPr/>
              </p:nvSpPr>
              <p:spPr bwMode="auto">
                <a:xfrm>
                  <a:off x="3066" y="1902"/>
                  <a:ext cx="1094" cy="634"/>
                </a:xfrm>
                <a:prstGeom prst="rect">
                  <a:avLst/>
                </a:prstGeom>
                <a:noFill/>
                <a:ln w="9525">
                  <a:noFill/>
                  <a:miter lim="800000"/>
                  <a:headEnd/>
                  <a:tailEnd/>
                </a:ln>
                <a:effectLst/>
              </p:spPr>
              <p:txBody>
                <a:bodyPr/>
                <a:lstStyle/>
                <a:p>
                  <a:r>
                    <a:rPr lang="en-US" b="1" dirty="0">
                      <a:solidFill>
                        <a:srgbClr val="800000"/>
                      </a:solidFill>
                      <a:cs typeface="Times New Roman" pitchFamily="18" charset="0"/>
                    </a:rPr>
                    <a:t>cyt </a:t>
                  </a:r>
                  <a:r>
                    <a:rPr lang="en-US" b="1" dirty="0" err="1">
                      <a:solidFill>
                        <a:srgbClr val="800000"/>
                      </a:solidFill>
                      <a:cs typeface="Times New Roman" pitchFamily="18" charset="0"/>
                    </a:rPr>
                    <a:t>b</a:t>
                  </a:r>
                  <a:r>
                    <a:rPr lang="en-US" b="1" baseline="-30000" dirty="0" err="1">
                      <a:solidFill>
                        <a:srgbClr val="800000"/>
                      </a:solidFill>
                      <a:cs typeface="Times New Roman" pitchFamily="18" charset="0"/>
                    </a:rPr>
                    <a:t>H</a:t>
                  </a:r>
                  <a:r>
                    <a:rPr lang="en-US" b="1" dirty="0">
                      <a:solidFill>
                        <a:srgbClr val="800000"/>
                      </a:solidFill>
                      <a:cs typeface="Times New Roman" pitchFamily="18" charset="0"/>
                    </a:rPr>
                    <a:t>, cyt </a:t>
                  </a:r>
                  <a:r>
                    <a:rPr lang="en-US" b="1" dirty="0" err="1">
                      <a:solidFill>
                        <a:srgbClr val="800000"/>
                      </a:solidFill>
                      <a:cs typeface="Times New Roman" pitchFamily="18" charset="0"/>
                    </a:rPr>
                    <a:t>b</a:t>
                  </a:r>
                  <a:r>
                    <a:rPr lang="en-US" b="1" baseline="-30000" dirty="0" err="1">
                      <a:solidFill>
                        <a:srgbClr val="800000"/>
                      </a:solidFill>
                      <a:cs typeface="Times New Roman" pitchFamily="18" charset="0"/>
                    </a:rPr>
                    <a:t>L</a:t>
                  </a:r>
                  <a:r>
                    <a:rPr lang="en-US" b="1" dirty="0">
                      <a:solidFill>
                        <a:srgbClr val="800000"/>
                      </a:solidFill>
                      <a:cs typeface="Times New Roman" pitchFamily="18" charset="0"/>
                    </a:rPr>
                    <a:t>, cyt c</a:t>
                  </a:r>
                  <a:r>
                    <a:rPr lang="en-US" b="1" baseline="-30000" dirty="0">
                      <a:solidFill>
                        <a:srgbClr val="800000"/>
                      </a:solidFill>
                      <a:cs typeface="Times New Roman" pitchFamily="18" charset="0"/>
                    </a:rPr>
                    <a:t>1</a:t>
                  </a:r>
                  <a:r>
                    <a:rPr lang="en-US" b="1" dirty="0">
                      <a:solidFill>
                        <a:srgbClr val="800000"/>
                      </a:solidFill>
                      <a:cs typeface="Times New Roman" pitchFamily="18" charset="0"/>
                    </a:rPr>
                    <a:t>, Fe-</a:t>
                  </a:r>
                  <a:r>
                    <a:rPr lang="en-US" b="1" dirty="0" err="1">
                      <a:solidFill>
                        <a:srgbClr val="800000"/>
                      </a:solidFill>
                      <a:cs typeface="Times New Roman" pitchFamily="18" charset="0"/>
                    </a:rPr>
                    <a:t>S</a:t>
                  </a:r>
                  <a:r>
                    <a:rPr lang="en-US" b="1" baseline="-30000" dirty="0" err="1">
                      <a:solidFill>
                        <a:srgbClr val="800000"/>
                      </a:solidFill>
                      <a:cs typeface="Times New Roman" pitchFamily="18" charset="0"/>
                    </a:rPr>
                    <a:t>Rieske</a:t>
                  </a:r>
                  <a:endParaRPr lang="en-US" dirty="0">
                    <a:cs typeface="Times New Roman" pitchFamily="18" charset="0"/>
                  </a:endParaRPr>
                </a:p>
                <a:p>
                  <a:endParaRPr lang="en-US" dirty="0"/>
                </a:p>
              </p:txBody>
            </p:sp>
            <p:sp>
              <p:nvSpPr>
                <p:cNvPr id="55419" name="Rectangle 123"/>
                <p:cNvSpPr>
                  <a:spLocks noChangeAspect="1" noChangeArrowheads="1"/>
                </p:cNvSpPr>
                <p:nvPr/>
              </p:nvSpPr>
              <p:spPr bwMode="auto">
                <a:xfrm>
                  <a:off x="3023" y="1902"/>
                  <a:ext cx="1180" cy="634"/>
                </a:xfrm>
                <a:prstGeom prst="rect">
                  <a:avLst/>
                </a:prstGeom>
                <a:noFill/>
                <a:ln w="7">
                  <a:solidFill>
                    <a:srgbClr val="A0A0A0"/>
                  </a:solidFill>
                  <a:miter lim="800000"/>
                  <a:headEnd/>
                  <a:tailEnd/>
                </a:ln>
                <a:effectLst/>
              </p:spPr>
              <p:txBody>
                <a:bodyPr/>
                <a:lstStyle/>
                <a:p>
                  <a:endParaRPr lang="en-US"/>
                </a:p>
              </p:txBody>
            </p:sp>
          </p:grpSp>
          <p:grpSp>
            <p:nvGrpSpPr>
              <p:cNvPr id="20" name="Group 126"/>
              <p:cNvGrpSpPr>
                <a:grpSpLocks noChangeAspect="1"/>
              </p:cNvGrpSpPr>
              <p:nvPr/>
            </p:nvGrpSpPr>
            <p:grpSpPr bwMode="auto">
              <a:xfrm>
                <a:off x="0" y="2536"/>
                <a:ext cx="1008" cy="634"/>
                <a:chOff x="0" y="2536"/>
                <a:chExt cx="1008" cy="634"/>
              </a:xfrm>
            </p:grpSpPr>
            <p:sp>
              <p:nvSpPr>
                <p:cNvPr id="55385" name="Rectangle 89"/>
                <p:cNvSpPr>
                  <a:spLocks noChangeAspect="1" noChangeArrowheads="1"/>
                </p:cNvSpPr>
                <p:nvPr/>
              </p:nvSpPr>
              <p:spPr bwMode="auto">
                <a:xfrm>
                  <a:off x="43" y="2536"/>
                  <a:ext cx="922" cy="634"/>
                </a:xfrm>
                <a:prstGeom prst="rect">
                  <a:avLst/>
                </a:prstGeom>
                <a:noFill/>
                <a:ln w="9525">
                  <a:noFill/>
                  <a:miter lim="800000"/>
                  <a:headEnd/>
                  <a:tailEnd/>
                </a:ln>
                <a:effectLst/>
              </p:spPr>
              <p:txBody>
                <a:bodyPr/>
                <a:lstStyle/>
                <a:p>
                  <a:pPr algn="just"/>
                  <a:r>
                    <a:rPr lang="en-US" b="1">
                      <a:solidFill>
                        <a:srgbClr val="FF0000"/>
                      </a:solidFill>
                      <a:cs typeface="Times New Roman" pitchFamily="18" charset="0"/>
                    </a:rPr>
                    <a:t>Complex IV</a:t>
                  </a:r>
                  <a:endParaRPr lang="en-US">
                    <a:cs typeface="Times New Roman" pitchFamily="18" charset="0"/>
                  </a:endParaRPr>
                </a:p>
                <a:p>
                  <a:pPr algn="just"/>
                  <a:endParaRPr lang="en-US"/>
                </a:p>
              </p:txBody>
            </p:sp>
            <p:sp>
              <p:nvSpPr>
                <p:cNvPr id="55421" name="Rectangle 125"/>
                <p:cNvSpPr>
                  <a:spLocks noChangeAspect="1" noChangeArrowheads="1"/>
                </p:cNvSpPr>
                <p:nvPr/>
              </p:nvSpPr>
              <p:spPr bwMode="auto">
                <a:xfrm>
                  <a:off x="0" y="2536"/>
                  <a:ext cx="1008" cy="634"/>
                </a:xfrm>
                <a:prstGeom prst="rect">
                  <a:avLst/>
                </a:prstGeom>
                <a:noFill/>
                <a:ln w="7">
                  <a:solidFill>
                    <a:srgbClr val="A0A0A0"/>
                  </a:solidFill>
                  <a:miter lim="800000"/>
                  <a:headEnd/>
                  <a:tailEnd/>
                </a:ln>
                <a:effectLst/>
              </p:spPr>
              <p:txBody>
                <a:bodyPr/>
                <a:lstStyle/>
                <a:p>
                  <a:endParaRPr lang="en-US"/>
                </a:p>
              </p:txBody>
            </p:sp>
          </p:grpSp>
          <p:grpSp>
            <p:nvGrpSpPr>
              <p:cNvPr id="21" name="Group 128"/>
              <p:cNvGrpSpPr>
                <a:grpSpLocks noChangeAspect="1"/>
              </p:cNvGrpSpPr>
              <p:nvPr/>
            </p:nvGrpSpPr>
            <p:grpSpPr bwMode="auto">
              <a:xfrm>
                <a:off x="1008" y="2536"/>
                <a:ext cx="1238" cy="634"/>
                <a:chOff x="1008" y="2536"/>
                <a:chExt cx="1238" cy="634"/>
              </a:xfrm>
            </p:grpSpPr>
            <p:sp>
              <p:nvSpPr>
                <p:cNvPr id="55386" name="Rectangle 90"/>
                <p:cNvSpPr>
                  <a:spLocks noChangeAspect="1" noChangeArrowheads="1"/>
                </p:cNvSpPr>
                <p:nvPr/>
              </p:nvSpPr>
              <p:spPr bwMode="auto">
                <a:xfrm>
                  <a:off x="1051" y="2536"/>
                  <a:ext cx="1152" cy="634"/>
                </a:xfrm>
                <a:prstGeom prst="rect">
                  <a:avLst/>
                </a:prstGeom>
                <a:noFill/>
                <a:ln w="9525">
                  <a:noFill/>
                  <a:miter lim="800000"/>
                  <a:headEnd/>
                  <a:tailEnd/>
                </a:ln>
                <a:effectLst/>
              </p:spPr>
              <p:txBody>
                <a:bodyPr/>
                <a:lstStyle/>
                <a:p>
                  <a:r>
                    <a:rPr lang="en-US" b="1">
                      <a:solidFill>
                        <a:srgbClr val="FF0000"/>
                      </a:solidFill>
                      <a:cs typeface="Times New Roman" pitchFamily="18" charset="0"/>
                    </a:rPr>
                    <a:t>Cytochrome Oxidase</a:t>
                  </a:r>
                  <a:endParaRPr lang="en-US">
                    <a:cs typeface="Times New Roman" pitchFamily="18" charset="0"/>
                  </a:endParaRPr>
                </a:p>
                <a:p>
                  <a:endParaRPr lang="en-US"/>
                </a:p>
              </p:txBody>
            </p:sp>
            <p:sp>
              <p:nvSpPr>
                <p:cNvPr id="55423" name="Rectangle 127"/>
                <p:cNvSpPr>
                  <a:spLocks noChangeAspect="1" noChangeArrowheads="1"/>
                </p:cNvSpPr>
                <p:nvPr/>
              </p:nvSpPr>
              <p:spPr bwMode="auto">
                <a:xfrm>
                  <a:off x="1008" y="2536"/>
                  <a:ext cx="1238" cy="634"/>
                </a:xfrm>
                <a:prstGeom prst="rect">
                  <a:avLst/>
                </a:prstGeom>
                <a:noFill/>
                <a:ln w="7">
                  <a:solidFill>
                    <a:srgbClr val="A0A0A0"/>
                  </a:solidFill>
                  <a:miter lim="800000"/>
                  <a:headEnd/>
                  <a:tailEnd/>
                </a:ln>
                <a:effectLst/>
              </p:spPr>
              <p:txBody>
                <a:bodyPr/>
                <a:lstStyle/>
                <a:p>
                  <a:endParaRPr lang="en-US"/>
                </a:p>
              </p:txBody>
            </p:sp>
          </p:grpSp>
          <p:grpSp>
            <p:nvGrpSpPr>
              <p:cNvPr id="22" name="Group 130"/>
              <p:cNvGrpSpPr>
                <a:grpSpLocks noChangeAspect="1"/>
              </p:cNvGrpSpPr>
              <p:nvPr/>
            </p:nvGrpSpPr>
            <p:grpSpPr bwMode="auto">
              <a:xfrm>
                <a:off x="2246" y="2536"/>
                <a:ext cx="777" cy="634"/>
                <a:chOff x="2246" y="2536"/>
                <a:chExt cx="777" cy="634"/>
              </a:xfrm>
            </p:grpSpPr>
            <p:sp>
              <p:nvSpPr>
                <p:cNvPr id="55387" name="Rectangle 91"/>
                <p:cNvSpPr>
                  <a:spLocks noChangeAspect="1" noChangeArrowheads="1"/>
                </p:cNvSpPr>
                <p:nvPr/>
              </p:nvSpPr>
              <p:spPr bwMode="auto">
                <a:xfrm>
                  <a:off x="2289" y="2536"/>
                  <a:ext cx="691" cy="634"/>
                </a:xfrm>
                <a:prstGeom prst="rect">
                  <a:avLst/>
                </a:prstGeom>
                <a:noFill/>
                <a:ln w="9525">
                  <a:noFill/>
                  <a:miter lim="800000"/>
                  <a:headEnd/>
                  <a:tailEnd/>
                </a:ln>
                <a:effectLst/>
              </p:spPr>
              <p:txBody>
                <a:bodyPr/>
                <a:lstStyle/>
                <a:p>
                  <a:pPr algn="just"/>
                  <a:r>
                    <a:rPr lang="en-US" b="1">
                      <a:solidFill>
                        <a:srgbClr val="FF0000"/>
                      </a:solidFill>
                      <a:cs typeface="Times New Roman" pitchFamily="18" charset="0"/>
                    </a:rPr>
                    <a:t>  13</a:t>
                  </a:r>
                  <a:endParaRPr lang="en-US">
                    <a:cs typeface="Times New Roman" pitchFamily="18" charset="0"/>
                  </a:endParaRPr>
                </a:p>
                <a:p>
                  <a:pPr algn="just"/>
                  <a:endParaRPr lang="en-US"/>
                </a:p>
              </p:txBody>
            </p:sp>
            <p:sp>
              <p:nvSpPr>
                <p:cNvPr id="55425" name="Rectangle 129"/>
                <p:cNvSpPr>
                  <a:spLocks noChangeAspect="1" noChangeArrowheads="1"/>
                </p:cNvSpPr>
                <p:nvPr/>
              </p:nvSpPr>
              <p:spPr bwMode="auto">
                <a:xfrm>
                  <a:off x="2246" y="2536"/>
                  <a:ext cx="777" cy="634"/>
                </a:xfrm>
                <a:prstGeom prst="rect">
                  <a:avLst/>
                </a:prstGeom>
                <a:noFill/>
                <a:ln w="7">
                  <a:solidFill>
                    <a:srgbClr val="A0A0A0"/>
                  </a:solidFill>
                  <a:miter lim="800000"/>
                  <a:headEnd/>
                  <a:tailEnd/>
                </a:ln>
                <a:effectLst/>
              </p:spPr>
              <p:txBody>
                <a:bodyPr/>
                <a:lstStyle/>
                <a:p>
                  <a:endParaRPr lang="en-US"/>
                </a:p>
              </p:txBody>
            </p:sp>
          </p:grpSp>
          <p:grpSp>
            <p:nvGrpSpPr>
              <p:cNvPr id="23" name="Group 132"/>
              <p:cNvGrpSpPr>
                <a:grpSpLocks noChangeAspect="1"/>
              </p:cNvGrpSpPr>
              <p:nvPr/>
            </p:nvGrpSpPr>
            <p:grpSpPr bwMode="auto">
              <a:xfrm>
                <a:off x="3023" y="2536"/>
                <a:ext cx="1180" cy="634"/>
                <a:chOff x="3023" y="2536"/>
                <a:chExt cx="1180" cy="634"/>
              </a:xfrm>
            </p:grpSpPr>
            <p:sp>
              <p:nvSpPr>
                <p:cNvPr id="55388" name="Rectangle 92"/>
                <p:cNvSpPr>
                  <a:spLocks noChangeAspect="1" noChangeArrowheads="1"/>
                </p:cNvSpPr>
                <p:nvPr/>
              </p:nvSpPr>
              <p:spPr bwMode="auto">
                <a:xfrm>
                  <a:off x="3066" y="2536"/>
                  <a:ext cx="1094" cy="634"/>
                </a:xfrm>
                <a:prstGeom prst="rect">
                  <a:avLst/>
                </a:prstGeom>
                <a:noFill/>
                <a:ln w="9525">
                  <a:noFill/>
                  <a:miter lim="800000"/>
                  <a:headEnd/>
                  <a:tailEnd/>
                </a:ln>
                <a:effectLst/>
              </p:spPr>
              <p:txBody>
                <a:bodyPr/>
                <a:lstStyle/>
                <a:p>
                  <a:r>
                    <a:rPr lang="en-US" b="1" dirty="0">
                      <a:solidFill>
                        <a:srgbClr val="FF0000"/>
                      </a:solidFill>
                      <a:cs typeface="Times New Roman" pitchFamily="18" charset="0"/>
                    </a:rPr>
                    <a:t>cyt a, cyt a</a:t>
                  </a:r>
                  <a:r>
                    <a:rPr lang="en-US" b="1" baseline="-30000" dirty="0">
                      <a:solidFill>
                        <a:srgbClr val="FF0000"/>
                      </a:solidFill>
                      <a:cs typeface="Times New Roman" pitchFamily="18" charset="0"/>
                    </a:rPr>
                    <a:t>3</a:t>
                  </a:r>
                  <a:r>
                    <a:rPr lang="en-US" b="1" dirty="0">
                      <a:solidFill>
                        <a:srgbClr val="FF0000"/>
                      </a:solidFill>
                      <a:cs typeface="Times New Roman" pitchFamily="18" charset="0"/>
                    </a:rPr>
                    <a:t>, Cu</a:t>
                  </a:r>
                  <a:r>
                    <a:rPr lang="en-US" b="1" baseline="-30000" dirty="0">
                      <a:solidFill>
                        <a:srgbClr val="FF0000"/>
                      </a:solidFill>
                      <a:cs typeface="Times New Roman" pitchFamily="18" charset="0"/>
                    </a:rPr>
                    <a:t>A</a:t>
                  </a:r>
                  <a:r>
                    <a:rPr lang="en-US" b="1" dirty="0">
                      <a:solidFill>
                        <a:srgbClr val="FF0000"/>
                      </a:solidFill>
                      <a:cs typeface="Times New Roman" pitchFamily="18" charset="0"/>
                    </a:rPr>
                    <a:t>, Cu</a:t>
                  </a:r>
                  <a:r>
                    <a:rPr lang="en-US" b="1" baseline="-30000" dirty="0">
                      <a:solidFill>
                        <a:srgbClr val="FF0000"/>
                      </a:solidFill>
                      <a:cs typeface="Times New Roman" pitchFamily="18" charset="0"/>
                    </a:rPr>
                    <a:t>B</a:t>
                  </a:r>
                  <a:endParaRPr lang="en-US" dirty="0">
                    <a:cs typeface="Times New Roman" pitchFamily="18" charset="0"/>
                  </a:endParaRPr>
                </a:p>
                <a:p>
                  <a:endParaRPr lang="en-US" dirty="0"/>
                </a:p>
              </p:txBody>
            </p:sp>
            <p:sp>
              <p:nvSpPr>
                <p:cNvPr id="55427" name="Rectangle 131"/>
                <p:cNvSpPr>
                  <a:spLocks noChangeAspect="1" noChangeArrowheads="1"/>
                </p:cNvSpPr>
                <p:nvPr/>
              </p:nvSpPr>
              <p:spPr bwMode="auto">
                <a:xfrm>
                  <a:off x="3023" y="2536"/>
                  <a:ext cx="1180" cy="634"/>
                </a:xfrm>
                <a:prstGeom prst="rect">
                  <a:avLst/>
                </a:prstGeom>
                <a:noFill/>
                <a:ln w="7">
                  <a:solidFill>
                    <a:srgbClr val="A0A0A0"/>
                  </a:solidFill>
                  <a:miter lim="800000"/>
                  <a:headEnd/>
                  <a:tailEnd/>
                </a:ln>
                <a:effectLst/>
              </p:spPr>
              <p:txBody>
                <a:bodyPr/>
                <a:lstStyle/>
                <a:p>
                  <a:endParaRPr lang="en-US"/>
                </a:p>
              </p:txBody>
            </p:sp>
          </p:grpSp>
        </p:grpSp>
        <p:sp>
          <p:nvSpPr>
            <p:cNvPr id="55430" name="Rectangle 134"/>
            <p:cNvSpPr>
              <a:spLocks noChangeAspect="1" noChangeArrowheads="1"/>
            </p:cNvSpPr>
            <p:nvPr/>
          </p:nvSpPr>
          <p:spPr bwMode="auto">
            <a:xfrm>
              <a:off x="-3" y="-3"/>
              <a:ext cx="4209" cy="3176"/>
            </a:xfrm>
            <a:prstGeom prst="rect">
              <a:avLst/>
            </a:prstGeom>
            <a:noFill/>
            <a:ln w="11112">
              <a:solidFill>
                <a:srgbClr val="A0A0A0"/>
              </a:solidFill>
              <a:miter lim="800000"/>
              <a:headEnd/>
              <a:tailEnd/>
            </a:ln>
            <a:effectLst/>
          </p:spPr>
          <p:txBody>
            <a:bodyPr/>
            <a:lstStyle/>
            <a:p>
              <a:endParaRPr lang="en-US"/>
            </a:p>
          </p:txBody>
        </p:sp>
      </p:grpSp>
    </p:spTree>
  </p:cSld>
  <p:clrMapOvr>
    <a:masterClrMapping/>
  </p:clrMapOvr>
  <p:transition spd="slow">
    <p:wedge/>
  </p:transition>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4038600"/>
            <a:ext cx="8610600" cy="1371600"/>
          </a:xfrm>
        </p:spPr>
        <p:txBody>
          <a:bodyPr>
            <a:normAutofit fontScale="90000"/>
          </a:bodyPr>
          <a:lstStyle/>
          <a:p>
            <a:pPr algn="ctr"/>
            <a:r>
              <a:rPr lang="en-US" b="1" dirty="0" smtClean="0"/>
              <a:t>ETC Components Associated With Multiple Iron Sulfur Centers</a:t>
            </a:r>
            <a:br>
              <a:rPr lang="en-US" b="1" dirty="0" smtClean="0"/>
            </a:br>
            <a:r>
              <a:rPr lang="en-US" b="1" dirty="0" smtClean="0"/>
              <a:t/>
            </a:r>
            <a:br>
              <a:rPr lang="en-US" b="1" dirty="0" smtClean="0"/>
            </a:br>
            <a:r>
              <a:rPr lang="en-US" b="1" dirty="0"/>
              <a:t/>
            </a:r>
            <a:br>
              <a:rPr lang="en-US" b="1" dirty="0"/>
            </a:br>
            <a:r>
              <a:rPr lang="en-US" b="1" dirty="0" smtClean="0">
                <a:solidFill>
                  <a:srgbClr val="C00000"/>
                </a:solidFill>
              </a:rPr>
              <a:t>Iron exists in Transitional State</a:t>
            </a:r>
            <a:br>
              <a:rPr lang="en-US" b="1" dirty="0" smtClean="0">
                <a:solidFill>
                  <a:srgbClr val="C00000"/>
                </a:solidFill>
              </a:rPr>
            </a:br>
            <a:r>
              <a:rPr lang="en-US" b="1" dirty="0" smtClean="0">
                <a:solidFill>
                  <a:srgbClr val="C00000"/>
                </a:solidFill>
              </a:rPr>
              <a:t>Responsible for Oxidation and Reduction Reactions</a:t>
            </a:r>
            <a:endParaRPr lang="en-US" b="1" dirty="0">
              <a:solidFill>
                <a:srgbClr val="C00000"/>
              </a:solidFill>
            </a:endParaRPr>
          </a:p>
        </p:txBody>
      </p:sp>
    </p:spTree>
    <p:extLst>
      <p:ext uri="{BB962C8B-B14F-4D97-AF65-F5344CB8AC3E}">
        <p14:creationId xmlns:p14="http://schemas.microsoft.com/office/powerpoint/2010/main" val="3535633873"/>
      </p:ext>
    </p:extLst>
  </p:cSld>
  <p:clrMapOvr>
    <a:masterClrMapping/>
  </p:clrMapOvr>
  <p:transition spd="slow">
    <p:wedge/>
  </p:transition>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4419600"/>
            <a:ext cx="8229600" cy="1143000"/>
          </a:xfrm>
        </p:spPr>
        <p:txBody>
          <a:bodyPr>
            <a:normAutofit fontScale="90000"/>
          </a:bodyPr>
          <a:lstStyle/>
          <a:p>
            <a:r>
              <a:rPr lang="en-US" b="1" dirty="0" smtClean="0"/>
              <a:t>Complex I,II and III </a:t>
            </a:r>
            <a:r>
              <a:rPr lang="en-US" b="1" dirty="0" smtClean="0">
                <a:solidFill>
                  <a:srgbClr val="C00000"/>
                </a:solidFill>
              </a:rPr>
              <a:t>contains Iron Sulfur Centers</a:t>
            </a:r>
            <a:r>
              <a:rPr lang="en-US" b="1" dirty="0" smtClean="0"/>
              <a:t/>
            </a:r>
            <a:br>
              <a:rPr lang="en-US" b="1" dirty="0" smtClean="0"/>
            </a:br>
            <a:r>
              <a:rPr lang="en-US" b="1" dirty="0" smtClean="0"/>
              <a:t/>
            </a:r>
            <a:br>
              <a:rPr lang="en-US" b="1" dirty="0" smtClean="0"/>
            </a:br>
            <a:r>
              <a:rPr lang="en-US" b="1" dirty="0" smtClean="0"/>
              <a:t>Complex IV and V </a:t>
            </a:r>
            <a:r>
              <a:rPr lang="en-US" b="1" dirty="0" smtClean="0">
                <a:solidFill>
                  <a:srgbClr val="C00000"/>
                </a:solidFill>
              </a:rPr>
              <a:t>do not Contain Iron Sulfur Centers</a:t>
            </a:r>
            <a:endParaRPr lang="en-US" b="1" dirty="0">
              <a:solidFill>
                <a:srgbClr val="C00000"/>
              </a:solidFill>
            </a:endParaRPr>
          </a:p>
        </p:txBody>
      </p:sp>
    </p:spTree>
    <p:extLst>
      <p:ext uri="{BB962C8B-B14F-4D97-AF65-F5344CB8AC3E}">
        <p14:creationId xmlns:p14="http://schemas.microsoft.com/office/powerpoint/2010/main" val="2355580781"/>
      </p:ext>
    </p:extLst>
  </p:cSld>
  <p:clrMapOvr>
    <a:masterClrMapping/>
  </p:clrMapOvr>
  <p:transition spd="slow">
    <p:wedge/>
  </p:transition>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8305800" cy="1447800"/>
          </a:xfrm>
        </p:spPr>
        <p:txBody>
          <a:bodyPr>
            <a:normAutofit fontScale="90000"/>
          </a:bodyPr>
          <a:lstStyle/>
          <a:p>
            <a:pPr algn="ctr"/>
            <a:r>
              <a:rPr lang="en-US" b="1" dirty="0" smtClean="0"/>
              <a:t>ETC Components </a:t>
            </a:r>
            <a:br>
              <a:rPr lang="en-US" b="1" dirty="0" smtClean="0"/>
            </a:br>
            <a:r>
              <a:rPr lang="en-US" b="1" dirty="0" smtClean="0"/>
              <a:t>With Iron Sulfur Centers</a:t>
            </a:r>
            <a:endParaRPr lang="en-US" b="1" dirty="0"/>
          </a:p>
        </p:txBody>
      </p:sp>
      <p:sp>
        <p:nvSpPr>
          <p:cNvPr id="3" name="Content Placeholder 2"/>
          <p:cNvSpPr>
            <a:spLocks noGrp="1"/>
          </p:cNvSpPr>
          <p:nvPr>
            <p:ph idx="1"/>
          </p:nvPr>
        </p:nvSpPr>
        <p:spPr>
          <a:xfrm>
            <a:off x="334370" y="2209800"/>
            <a:ext cx="8581030" cy="4389120"/>
          </a:xfrm>
        </p:spPr>
        <p:txBody>
          <a:bodyPr>
            <a:normAutofit/>
          </a:bodyPr>
          <a:lstStyle/>
          <a:p>
            <a:r>
              <a:rPr lang="en-US" sz="3600" dirty="0" smtClean="0"/>
              <a:t>NADH Dehydrogenase</a:t>
            </a:r>
          </a:p>
          <a:p>
            <a:pPr marL="0" indent="0">
              <a:buNone/>
            </a:pPr>
            <a:endParaRPr lang="en-US" sz="3600" dirty="0" smtClean="0"/>
          </a:p>
          <a:p>
            <a:r>
              <a:rPr lang="en-US" sz="3600" dirty="0" smtClean="0"/>
              <a:t>Coenzyme Q-Cytochrome Reductase</a:t>
            </a:r>
          </a:p>
          <a:p>
            <a:pPr marL="0" indent="0">
              <a:buNone/>
            </a:pPr>
            <a:endParaRPr lang="en-US" sz="3600" dirty="0" smtClean="0"/>
          </a:p>
          <a:p>
            <a:r>
              <a:rPr lang="en-US" sz="3600" dirty="0" smtClean="0"/>
              <a:t>Succinate –Coenzyme Q Reductase</a:t>
            </a:r>
          </a:p>
          <a:p>
            <a:pPr marL="0" indent="0">
              <a:buNone/>
            </a:pPr>
            <a:endParaRPr lang="en-US" sz="3600" u="sng" dirty="0">
              <a:solidFill>
                <a:srgbClr val="C00000"/>
              </a:solidFill>
            </a:endParaRPr>
          </a:p>
        </p:txBody>
      </p:sp>
    </p:spTree>
    <p:extLst>
      <p:ext uri="{BB962C8B-B14F-4D97-AF65-F5344CB8AC3E}">
        <p14:creationId xmlns:p14="http://schemas.microsoft.com/office/powerpoint/2010/main" val="3439364208"/>
      </p:ext>
    </p:extLst>
  </p:cSld>
  <p:clrMapOvr>
    <a:masterClrMapping/>
  </p:clrMapOvr>
  <p:transition spd="slow">
    <p:wedge/>
  </p:transition>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30" name="Rectangle 6"/>
          <p:cNvSpPr>
            <a:spLocks noChangeArrowheads="1"/>
          </p:cNvSpPr>
          <p:nvPr/>
        </p:nvSpPr>
        <p:spPr bwMode="auto">
          <a:xfrm>
            <a:off x="3800475" y="2571750"/>
            <a:ext cx="9144000" cy="0"/>
          </a:xfrm>
          <a:prstGeom prst="rect">
            <a:avLst/>
          </a:prstGeom>
          <a:noFill/>
          <a:ln w="9525">
            <a:noFill/>
            <a:miter lim="800000"/>
            <a:headEnd/>
            <a:tailEnd/>
          </a:ln>
          <a:effectLst/>
        </p:spPr>
        <p:txBody>
          <a:bodyPr>
            <a:spAutoFit/>
          </a:bodyPr>
          <a:lstStyle/>
          <a:p>
            <a:endParaRPr lang="en-US"/>
          </a:p>
        </p:txBody>
      </p:sp>
      <p:sp>
        <p:nvSpPr>
          <p:cNvPr id="52232" name="Rectangle 8"/>
          <p:cNvSpPr>
            <a:spLocks noChangeArrowheads="1"/>
          </p:cNvSpPr>
          <p:nvPr/>
        </p:nvSpPr>
        <p:spPr bwMode="auto">
          <a:xfrm>
            <a:off x="0" y="3505200"/>
            <a:ext cx="9372600" cy="3048000"/>
          </a:xfrm>
          <a:prstGeom prst="rect">
            <a:avLst/>
          </a:prstGeom>
          <a:noFill/>
          <a:ln w="9525">
            <a:noFill/>
            <a:miter lim="800000"/>
            <a:headEnd/>
            <a:tailEnd/>
          </a:ln>
          <a:effectLst/>
        </p:spPr>
        <p:txBody>
          <a:bodyPr/>
          <a:lstStyle/>
          <a:p>
            <a:pPr>
              <a:lnSpc>
                <a:spcPct val="95000"/>
              </a:lnSpc>
              <a:spcAft>
                <a:spcPct val="35000"/>
              </a:spcAft>
            </a:pPr>
            <a:r>
              <a:rPr lang="en-US" sz="2800" b="1" dirty="0">
                <a:solidFill>
                  <a:srgbClr val="C00000"/>
                </a:solidFill>
                <a:cs typeface="Times New Roman" pitchFamily="18" charset="0"/>
              </a:rPr>
              <a:t>Iron-sulfur centers</a:t>
            </a:r>
            <a:r>
              <a:rPr lang="en-US" sz="2800" dirty="0">
                <a:solidFill>
                  <a:srgbClr val="C00000"/>
                </a:solidFill>
                <a:cs typeface="Times New Roman" pitchFamily="18" charset="0"/>
              </a:rPr>
              <a:t> (</a:t>
            </a:r>
            <a:r>
              <a:rPr lang="en-US" sz="2800" b="1" dirty="0">
                <a:solidFill>
                  <a:srgbClr val="C00000"/>
                </a:solidFill>
                <a:cs typeface="Times New Roman" pitchFamily="18" charset="0"/>
              </a:rPr>
              <a:t>Fe-S</a:t>
            </a:r>
            <a:r>
              <a:rPr lang="en-US" sz="2800" dirty="0">
                <a:solidFill>
                  <a:srgbClr val="C00000"/>
                </a:solidFill>
                <a:cs typeface="Times New Roman" pitchFamily="18" charset="0"/>
              </a:rPr>
              <a:t>) </a:t>
            </a:r>
            <a:r>
              <a:rPr lang="en-US" sz="2800" dirty="0">
                <a:cs typeface="Times New Roman" pitchFamily="18" charset="0"/>
              </a:rPr>
              <a:t>are prosthetic groups containing </a:t>
            </a:r>
            <a:r>
              <a:rPr lang="en-US" sz="2800" b="1" dirty="0">
                <a:solidFill>
                  <a:srgbClr val="000099"/>
                </a:solidFill>
                <a:cs typeface="Times New Roman" pitchFamily="18" charset="0"/>
              </a:rPr>
              <a:t>2,</a:t>
            </a:r>
            <a:r>
              <a:rPr lang="en-US" sz="1400" b="1" dirty="0">
                <a:solidFill>
                  <a:srgbClr val="000099"/>
                </a:solidFill>
                <a:cs typeface="Times New Roman" pitchFamily="18" charset="0"/>
              </a:rPr>
              <a:t> </a:t>
            </a:r>
            <a:r>
              <a:rPr lang="en-US" sz="2800" b="1" dirty="0">
                <a:solidFill>
                  <a:srgbClr val="000099"/>
                </a:solidFill>
                <a:cs typeface="Times New Roman" pitchFamily="18" charset="0"/>
              </a:rPr>
              <a:t>3</a:t>
            </a:r>
            <a:r>
              <a:rPr lang="en-US" sz="1400" b="1" dirty="0">
                <a:solidFill>
                  <a:srgbClr val="000099"/>
                </a:solidFill>
                <a:cs typeface="Times New Roman" pitchFamily="18" charset="0"/>
              </a:rPr>
              <a:t> </a:t>
            </a:r>
            <a:r>
              <a:rPr lang="en-US" sz="2800" b="1" dirty="0">
                <a:solidFill>
                  <a:srgbClr val="000099"/>
                </a:solidFill>
                <a:cs typeface="Times New Roman" pitchFamily="18" charset="0"/>
              </a:rPr>
              <a:t>,</a:t>
            </a:r>
            <a:r>
              <a:rPr lang="en-US" sz="1400" b="1" dirty="0">
                <a:solidFill>
                  <a:srgbClr val="000099"/>
                </a:solidFill>
                <a:cs typeface="Times New Roman" pitchFamily="18" charset="0"/>
              </a:rPr>
              <a:t> </a:t>
            </a:r>
            <a:r>
              <a:rPr lang="en-US" sz="2800" b="1" dirty="0">
                <a:solidFill>
                  <a:srgbClr val="000099"/>
                </a:solidFill>
                <a:cs typeface="Times New Roman" pitchFamily="18" charset="0"/>
              </a:rPr>
              <a:t>4 or 8 iron atoms</a:t>
            </a:r>
            <a:r>
              <a:rPr lang="en-US" sz="2800" dirty="0">
                <a:cs typeface="Times New Roman" pitchFamily="18" charset="0"/>
              </a:rPr>
              <a:t> complexed to elemental &amp; </a:t>
            </a:r>
            <a:r>
              <a:rPr lang="en-US" sz="2800" dirty="0" smtClean="0">
                <a:cs typeface="Times New Roman" pitchFamily="18" charset="0"/>
              </a:rPr>
              <a:t>Cysteine </a:t>
            </a:r>
            <a:r>
              <a:rPr lang="en-US" sz="2800" b="1" dirty="0">
                <a:solidFill>
                  <a:srgbClr val="000099"/>
                </a:solidFill>
                <a:cs typeface="Times New Roman" pitchFamily="18" charset="0"/>
              </a:rPr>
              <a:t>S</a:t>
            </a:r>
            <a:r>
              <a:rPr lang="en-US" sz="2800" dirty="0">
                <a:cs typeface="Times New Roman" pitchFamily="18" charset="0"/>
              </a:rPr>
              <a:t>.</a:t>
            </a:r>
          </a:p>
          <a:p>
            <a:pPr>
              <a:lnSpc>
                <a:spcPct val="95000"/>
              </a:lnSpc>
              <a:spcAft>
                <a:spcPct val="35000"/>
              </a:spcAft>
            </a:pPr>
            <a:r>
              <a:rPr lang="en-US" sz="2800" b="1" dirty="0">
                <a:solidFill>
                  <a:srgbClr val="000099"/>
                </a:solidFill>
                <a:cs typeface="Times New Roman" pitchFamily="18" charset="0"/>
              </a:rPr>
              <a:t>4-Fe</a:t>
            </a:r>
            <a:r>
              <a:rPr lang="en-US" sz="2800" dirty="0">
                <a:cs typeface="Times New Roman" pitchFamily="18" charset="0"/>
              </a:rPr>
              <a:t> centers have a tetrahedral structure, with </a:t>
            </a:r>
            <a:r>
              <a:rPr lang="en-US" sz="2800" b="1" dirty="0">
                <a:solidFill>
                  <a:srgbClr val="000099"/>
                </a:solidFill>
                <a:cs typeface="Times New Roman" pitchFamily="18" charset="0"/>
              </a:rPr>
              <a:t>Fe</a:t>
            </a:r>
            <a:r>
              <a:rPr lang="en-US" sz="2800" dirty="0">
                <a:cs typeface="Times New Roman" pitchFamily="18" charset="0"/>
              </a:rPr>
              <a:t> &amp; </a:t>
            </a:r>
            <a:r>
              <a:rPr lang="en-US" sz="2800" b="1" dirty="0">
                <a:solidFill>
                  <a:srgbClr val="000099"/>
                </a:solidFill>
                <a:cs typeface="Times New Roman" pitchFamily="18" charset="0"/>
              </a:rPr>
              <a:t>S</a:t>
            </a:r>
            <a:r>
              <a:rPr lang="en-US" sz="2800" dirty="0">
                <a:cs typeface="Times New Roman" pitchFamily="18" charset="0"/>
              </a:rPr>
              <a:t> atoms alternating as vertices of a cube.</a:t>
            </a:r>
          </a:p>
          <a:p>
            <a:pPr>
              <a:lnSpc>
                <a:spcPct val="95000"/>
              </a:lnSpc>
              <a:spcAft>
                <a:spcPct val="35000"/>
              </a:spcAft>
            </a:pPr>
            <a:r>
              <a:rPr lang="en-US" sz="2800" b="1" dirty="0">
                <a:solidFill>
                  <a:srgbClr val="000099"/>
                </a:solidFill>
                <a:cs typeface="Times New Roman" pitchFamily="18" charset="0"/>
              </a:rPr>
              <a:t>Cysteine</a:t>
            </a:r>
            <a:r>
              <a:rPr lang="en-US" sz="2800" dirty="0">
                <a:cs typeface="Times New Roman" pitchFamily="18" charset="0"/>
              </a:rPr>
              <a:t> residues provide </a:t>
            </a:r>
            <a:r>
              <a:rPr lang="en-US" sz="2800" b="1" dirty="0">
                <a:solidFill>
                  <a:srgbClr val="000099"/>
                </a:solidFill>
                <a:cs typeface="Times New Roman" pitchFamily="18" charset="0"/>
              </a:rPr>
              <a:t>S</a:t>
            </a:r>
            <a:r>
              <a:rPr lang="en-US" sz="2800" dirty="0">
                <a:cs typeface="Times New Roman" pitchFamily="18" charset="0"/>
              </a:rPr>
              <a:t> ligands to the iron, while also holding these prosthetic groups in place within the protein.  </a:t>
            </a:r>
          </a:p>
        </p:txBody>
      </p:sp>
      <p:sp>
        <p:nvSpPr>
          <p:cNvPr id="52236" name="Rectangle 12"/>
          <p:cNvSpPr>
            <a:spLocks noChangeArrowheads="1"/>
          </p:cNvSpPr>
          <p:nvPr/>
        </p:nvSpPr>
        <p:spPr bwMode="auto">
          <a:xfrm>
            <a:off x="3800475" y="2571750"/>
            <a:ext cx="9144000" cy="0"/>
          </a:xfrm>
          <a:prstGeom prst="rect">
            <a:avLst/>
          </a:prstGeom>
          <a:noFill/>
          <a:ln w="9525">
            <a:noFill/>
            <a:miter lim="800000"/>
            <a:headEnd/>
            <a:tailEnd/>
          </a:ln>
          <a:effectLst/>
        </p:spPr>
        <p:txBody>
          <a:bodyPr>
            <a:spAutoFit/>
          </a:bodyPr>
          <a:lstStyle/>
          <a:p>
            <a:endParaRPr lang="en-US"/>
          </a:p>
        </p:txBody>
      </p:sp>
      <p:sp>
        <p:nvSpPr>
          <p:cNvPr id="52238" name="Rectangle 14"/>
          <p:cNvSpPr>
            <a:spLocks noChangeArrowheads="1"/>
          </p:cNvSpPr>
          <p:nvPr/>
        </p:nvSpPr>
        <p:spPr bwMode="auto">
          <a:xfrm>
            <a:off x="3800475" y="2571750"/>
            <a:ext cx="9144000" cy="0"/>
          </a:xfrm>
          <a:prstGeom prst="rect">
            <a:avLst/>
          </a:prstGeom>
          <a:noFill/>
          <a:ln w="9525">
            <a:noFill/>
            <a:miter lim="800000"/>
            <a:headEnd/>
            <a:tailEnd/>
          </a:ln>
          <a:effectLst/>
        </p:spPr>
        <p:txBody>
          <a:bodyPr>
            <a:spAutoFit/>
          </a:bodyPr>
          <a:lstStyle/>
          <a:p>
            <a:endParaRPr lang="en-US"/>
          </a:p>
        </p:txBody>
      </p:sp>
      <p:sp>
        <p:nvSpPr>
          <p:cNvPr id="52240" name="Rectangle 16"/>
          <p:cNvSpPr>
            <a:spLocks noChangeArrowheads="1"/>
          </p:cNvSpPr>
          <p:nvPr/>
        </p:nvSpPr>
        <p:spPr bwMode="auto">
          <a:xfrm>
            <a:off x="3629025" y="2457450"/>
            <a:ext cx="9144000" cy="0"/>
          </a:xfrm>
          <a:prstGeom prst="rect">
            <a:avLst/>
          </a:prstGeom>
          <a:noFill/>
          <a:ln w="9525">
            <a:noFill/>
            <a:miter lim="800000"/>
            <a:headEnd/>
            <a:tailEnd/>
          </a:ln>
          <a:effectLst/>
        </p:spPr>
        <p:txBody>
          <a:bodyPr>
            <a:spAutoFit/>
          </a:bodyPr>
          <a:lstStyle/>
          <a:p>
            <a:endParaRPr lang="en-US"/>
          </a:p>
        </p:txBody>
      </p:sp>
      <p:sp>
        <p:nvSpPr>
          <p:cNvPr id="52244" name="Rectangle 20"/>
          <p:cNvSpPr>
            <a:spLocks noChangeArrowheads="1"/>
          </p:cNvSpPr>
          <p:nvPr/>
        </p:nvSpPr>
        <p:spPr bwMode="auto">
          <a:xfrm>
            <a:off x="3600450" y="2457450"/>
            <a:ext cx="9144000" cy="0"/>
          </a:xfrm>
          <a:prstGeom prst="rect">
            <a:avLst/>
          </a:prstGeom>
          <a:noFill/>
          <a:ln w="9525">
            <a:noFill/>
            <a:miter lim="800000"/>
            <a:headEnd/>
            <a:tailEnd/>
          </a:ln>
          <a:effectLst/>
        </p:spPr>
        <p:txBody>
          <a:bodyPr>
            <a:spAutoFit/>
          </a:bodyPr>
          <a:lstStyle/>
          <a:p>
            <a:endParaRPr lang="en-US"/>
          </a:p>
        </p:txBody>
      </p:sp>
      <p:graphicFrame>
        <p:nvGraphicFramePr>
          <p:cNvPr id="52243" name="Object 19"/>
          <p:cNvGraphicFramePr>
            <a:graphicFrameLocks noChangeAspect="1"/>
          </p:cNvGraphicFramePr>
          <p:nvPr/>
        </p:nvGraphicFramePr>
        <p:xfrm>
          <a:off x="76201" y="1"/>
          <a:ext cx="3428999" cy="3428999"/>
        </p:xfrm>
        <a:graphic>
          <a:graphicData uri="http://schemas.openxmlformats.org/presentationml/2006/ole">
            <mc:AlternateContent xmlns:mc="http://schemas.openxmlformats.org/markup-compatibility/2006">
              <mc:Choice xmlns:v="urn:schemas-microsoft-com:vml" Requires="v">
                <p:oleObj spid="_x0000_s1543702" r:id="rId3" imgW="1943100" imgH="1943100" progId="Word.Picture.8">
                  <p:embed/>
                </p:oleObj>
              </mc:Choice>
              <mc:Fallback>
                <p:oleObj r:id="rId3" imgW="1943100" imgH="1943100" progId="Word.Picture.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1" y="1"/>
                        <a:ext cx="3428999" cy="342899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2249" name="Object 25"/>
          <p:cNvGraphicFramePr>
            <a:graphicFrameLocks noChangeAspect="1"/>
          </p:cNvGraphicFramePr>
          <p:nvPr/>
        </p:nvGraphicFramePr>
        <p:xfrm>
          <a:off x="6091237" y="0"/>
          <a:ext cx="3052763" cy="3488449"/>
        </p:xfrm>
        <a:graphic>
          <a:graphicData uri="http://schemas.openxmlformats.org/presentationml/2006/ole">
            <mc:AlternateContent xmlns:mc="http://schemas.openxmlformats.org/markup-compatibility/2006">
              <mc:Choice xmlns:v="urn:schemas-microsoft-com:vml" Requires="v">
                <p:oleObj spid="_x0000_s1543703" name="Picture" r:id="rId5" imgW="1601416" imgH="1827990" progId="Word.Picture.8">
                  <p:embed/>
                </p:oleObj>
              </mc:Choice>
              <mc:Fallback>
                <p:oleObj name="Picture" r:id="rId5" imgW="1601416" imgH="1827990" progId="Word.Picture.8">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1237" y="0"/>
                        <a:ext cx="3052763" cy="348844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2870935593"/>
      </p:ext>
    </p:extLst>
  </p:cSld>
  <p:clrMapOvr>
    <a:masterClrMapping/>
  </p:clrMapOvr>
  <p:transition spd="slow">
    <p:wedge/>
  </p:transition>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body" idx="1"/>
          </p:nvPr>
        </p:nvSpPr>
        <p:spPr>
          <a:xfrm>
            <a:off x="228600" y="5029200"/>
            <a:ext cx="8877300" cy="1676400"/>
          </a:xfrm>
        </p:spPr>
        <p:txBody>
          <a:bodyPr/>
          <a:lstStyle/>
          <a:p>
            <a:pPr marL="0" indent="0">
              <a:spcBef>
                <a:spcPct val="0"/>
              </a:spcBef>
              <a:spcAft>
                <a:spcPct val="50000"/>
              </a:spcAft>
              <a:buFontTx/>
              <a:buNone/>
            </a:pPr>
            <a:endParaRPr lang="en-US" sz="2800" b="1" dirty="0" smtClean="0">
              <a:solidFill>
                <a:srgbClr val="000080"/>
              </a:solidFill>
              <a:cs typeface="Times New Roman" pitchFamily="18" charset="0"/>
            </a:endParaRPr>
          </a:p>
          <a:p>
            <a:pPr marL="0" indent="0">
              <a:spcBef>
                <a:spcPct val="0"/>
              </a:spcBef>
              <a:spcAft>
                <a:spcPct val="50000"/>
              </a:spcAft>
              <a:buFontTx/>
              <a:buNone/>
            </a:pPr>
            <a:r>
              <a:rPr lang="en-US" sz="3600" b="1" dirty="0" smtClean="0">
                <a:solidFill>
                  <a:srgbClr val="000080"/>
                </a:solidFill>
                <a:cs typeface="Times New Roman" pitchFamily="18" charset="0"/>
              </a:rPr>
              <a:t>Fe</a:t>
            </a:r>
            <a:r>
              <a:rPr lang="en-US" sz="3600" b="1" baseline="30000" dirty="0" smtClean="0">
                <a:solidFill>
                  <a:srgbClr val="000080"/>
                </a:solidFill>
                <a:cs typeface="Times New Roman" pitchFamily="18" charset="0"/>
              </a:rPr>
              <a:t>+++ </a:t>
            </a:r>
            <a:r>
              <a:rPr lang="en-US" sz="3600" dirty="0" smtClean="0">
                <a:cs typeface="Times New Roman" pitchFamily="18" charset="0"/>
              </a:rPr>
              <a:t>(oxidized</a:t>
            </a:r>
            <a:r>
              <a:rPr lang="en-US" sz="3600" dirty="0">
                <a:cs typeface="Times New Roman" pitchFamily="18" charset="0"/>
              </a:rPr>
              <a:t>)</a:t>
            </a:r>
            <a:r>
              <a:rPr lang="en-US" sz="3600" b="1" dirty="0">
                <a:solidFill>
                  <a:srgbClr val="000080"/>
                </a:solidFill>
                <a:cs typeface="Times New Roman" pitchFamily="18" charset="0"/>
              </a:rPr>
              <a:t> + 1 e</a:t>
            </a:r>
            <a:r>
              <a:rPr lang="en-US" sz="3600" b="1" baseline="30000" dirty="0">
                <a:solidFill>
                  <a:srgbClr val="000080"/>
                </a:solidFill>
                <a:latin typeface="Symbol" pitchFamily="18" charset="2"/>
                <a:cs typeface="Times New Roman" pitchFamily="18" charset="0"/>
              </a:rPr>
              <a:t>-</a:t>
            </a:r>
            <a:r>
              <a:rPr lang="en-US" sz="3600" b="1" dirty="0">
                <a:solidFill>
                  <a:srgbClr val="000080"/>
                </a:solidFill>
                <a:cs typeface="Times New Roman" pitchFamily="18" charset="0"/>
              </a:rPr>
              <a:t> </a:t>
            </a:r>
            <a:r>
              <a:rPr lang="en-US" sz="3600" dirty="0">
                <a:solidFill>
                  <a:srgbClr val="FF0000"/>
                </a:solidFill>
                <a:cs typeface="Times New Roman" pitchFamily="18" charset="0"/>
                <a:sym typeface="Wingdings" pitchFamily="2" charset="2"/>
              </a:rPr>
              <a:t></a:t>
            </a:r>
            <a:r>
              <a:rPr lang="en-US" sz="3600" b="1" dirty="0">
                <a:solidFill>
                  <a:srgbClr val="000080"/>
                </a:solidFill>
                <a:cs typeface="Times New Roman" pitchFamily="18" charset="0"/>
              </a:rPr>
              <a:t> </a:t>
            </a:r>
            <a:r>
              <a:rPr lang="en-US" sz="3600" b="1" dirty="0" smtClean="0">
                <a:solidFill>
                  <a:srgbClr val="000080"/>
                </a:solidFill>
                <a:cs typeface="Times New Roman" pitchFamily="18" charset="0"/>
              </a:rPr>
              <a:t> </a:t>
            </a:r>
            <a:r>
              <a:rPr lang="en-US" sz="3600" b="1" dirty="0">
                <a:solidFill>
                  <a:srgbClr val="000080"/>
                </a:solidFill>
                <a:cs typeface="Times New Roman" pitchFamily="18" charset="0"/>
              </a:rPr>
              <a:t>Fe</a:t>
            </a:r>
            <a:r>
              <a:rPr lang="en-US" sz="3600" b="1" baseline="30000" dirty="0" smtClean="0">
                <a:solidFill>
                  <a:srgbClr val="000080"/>
                </a:solidFill>
                <a:cs typeface="Times New Roman" pitchFamily="18" charset="0"/>
              </a:rPr>
              <a:t>++</a:t>
            </a:r>
            <a:r>
              <a:rPr lang="en-US" sz="3600" b="1" dirty="0" smtClean="0">
                <a:solidFill>
                  <a:srgbClr val="000080"/>
                </a:solidFill>
                <a:cs typeface="Times New Roman" pitchFamily="18" charset="0"/>
              </a:rPr>
              <a:t> </a:t>
            </a:r>
            <a:r>
              <a:rPr lang="en-US" sz="3600" dirty="0">
                <a:cs typeface="Times New Roman" pitchFamily="18" charset="0"/>
              </a:rPr>
              <a:t>(reduced)</a:t>
            </a:r>
          </a:p>
        </p:txBody>
      </p:sp>
      <p:graphicFrame>
        <p:nvGraphicFramePr>
          <p:cNvPr id="57350" name="Object 6"/>
          <p:cNvGraphicFramePr>
            <a:graphicFrameLocks noChangeAspect="1"/>
          </p:cNvGraphicFramePr>
          <p:nvPr/>
        </p:nvGraphicFramePr>
        <p:xfrm>
          <a:off x="5186363" y="571500"/>
          <a:ext cx="3957637" cy="3957638"/>
        </p:xfrm>
        <a:graphic>
          <a:graphicData uri="http://schemas.openxmlformats.org/presentationml/2006/ole">
            <mc:AlternateContent xmlns:mc="http://schemas.openxmlformats.org/markup-compatibility/2006">
              <mc:Choice xmlns:v="urn:schemas-microsoft-com:vml" Requires="v">
                <p:oleObj spid="_x0000_s1544460" r:id="rId3" imgW="1943100" imgH="1943100" progId="Word.Picture.8">
                  <p:embed/>
                </p:oleObj>
              </mc:Choice>
              <mc:Fallback>
                <p:oleObj r:id="rId3" imgW="1943100" imgH="1943100" progId="Word.Picture.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6363" y="571500"/>
                        <a:ext cx="3957637" cy="39576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7351" name="Rectangle 7"/>
          <p:cNvSpPr>
            <a:spLocks noChangeArrowheads="1"/>
          </p:cNvSpPr>
          <p:nvPr/>
        </p:nvSpPr>
        <p:spPr bwMode="auto">
          <a:xfrm>
            <a:off x="-1" y="228600"/>
            <a:ext cx="5186363" cy="4800600"/>
          </a:xfrm>
          <a:prstGeom prst="rect">
            <a:avLst/>
          </a:prstGeom>
          <a:noFill/>
          <a:ln w="9525">
            <a:noFill/>
            <a:miter lim="800000"/>
            <a:headEnd/>
            <a:tailEnd/>
          </a:ln>
          <a:effectLst/>
        </p:spPr>
        <p:txBody>
          <a:bodyPr/>
          <a:lstStyle/>
          <a:p>
            <a:pPr>
              <a:lnSpc>
                <a:spcPct val="95000"/>
              </a:lnSpc>
              <a:spcAft>
                <a:spcPct val="60000"/>
              </a:spcAft>
            </a:pPr>
            <a:r>
              <a:rPr lang="en-US" sz="3200" dirty="0"/>
              <a:t>Electron transfer proteins may contain multiple Fe-S centers.</a:t>
            </a:r>
          </a:p>
          <a:p>
            <a:pPr>
              <a:spcAft>
                <a:spcPct val="60000"/>
              </a:spcAft>
            </a:pPr>
            <a:r>
              <a:rPr lang="en-US" sz="3200" b="1" dirty="0">
                <a:cs typeface="Times New Roman" pitchFamily="18" charset="0"/>
              </a:rPr>
              <a:t>Iron-sulfur centers </a:t>
            </a:r>
            <a:r>
              <a:rPr lang="en-US" sz="3200" b="1" dirty="0">
                <a:solidFill>
                  <a:srgbClr val="C00000"/>
                </a:solidFill>
                <a:cs typeface="Times New Roman" pitchFamily="18" charset="0"/>
              </a:rPr>
              <a:t>transfer only one electron</a:t>
            </a:r>
            <a:r>
              <a:rPr lang="en-US" sz="3200" dirty="0">
                <a:cs typeface="Times New Roman" pitchFamily="18" charset="0"/>
              </a:rPr>
              <a:t>, even if they contain two or more iron atoms, because of </a:t>
            </a:r>
            <a:r>
              <a:rPr lang="en-US" sz="3200" dirty="0" smtClean="0">
                <a:cs typeface="Times New Roman" pitchFamily="18" charset="0"/>
              </a:rPr>
              <a:t> </a:t>
            </a:r>
            <a:r>
              <a:rPr lang="en-US" sz="3200" dirty="0">
                <a:cs typeface="Times New Roman" pitchFamily="18" charset="0"/>
              </a:rPr>
              <a:t>close proximity of </a:t>
            </a:r>
            <a:r>
              <a:rPr lang="en-US" sz="3200" dirty="0" smtClean="0">
                <a:cs typeface="Times New Roman" pitchFamily="18" charset="0"/>
              </a:rPr>
              <a:t> </a:t>
            </a:r>
            <a:r>
              <a:rPr lang="en-US" sz="3200" dirty="0">
                <a:cs typeface="Times New Roman" pitchFamily="18" charset="0"/>
              </a:rPr>
              <a:t>iron atoms. </a:t>
            </a:r>
          </a:p>
        </p:txBody>
      </p:sp>
    </p:spTree>
    <p:extLst>
      <p:ext uri="{BB962C8B-B14F-4D97-AF65-F5344CB8AC3E}">
        <p14:creationId xmlns:p14="http://schemas.microsoft.com/office/powerpoint/2010/main" val="3791468216"/>
      </p:ext>
    </p:extLst>
  </p:cSld>
  <p:clrMapOvr>
    <a:masterClrMapping/>
  </p:clrMapOvr>
  <p:transition spd="slow">
    <p:wedge/>
  </p:transition>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52400"/>
            <a:ext cx="8229600" cy="1143000"/>
          </a:xfrm>
        </p:spPr>
        <p:txBody>
          <a:bodyPr>
            <a:normAutofit/>
          </a:bodyPr>
          <a:lstStyle/>
          <a:p>
            <a:pPr algn="ctr"/>
            <a:r>
              <a:rPr lang="en-US" b="1" dirty="0" smtClean="0"/>
              <a:t>COMPLEX IV</a:t>
            </a:r>
          </a:p>
        </p:txBody>
      </p:sp>
      <p:sp>
        <p:nvSpPr>
          <p:cNvPr id="3" name="Content Placeholder 2"/>
          <p:cNvSpPr>
            <a:spLocks noGrp="1"/>
          </p:cNvSpPr>
          <p:nvPr>
            <p:ph idx="1"/>
          </p:nvPr>
        </p:nvSpPr>
        <p:spPr>
          <a:xfrm>
            <a:off x="152400" y="1676400"/>
            <a:ext cx="8991600" cy="4953000"/>
          </a:xfrm>
        </p:spPr>
        <p:txBody>
          <a:bodyPr>
            <a:normAutofit/>
          </a:bodyPr>
          <a:lstStyle/>
          <a:p>
            <a:r>
              <a:rPr lang="en-US" sz="3200" b="1" dirty="0" smtClean="0">
                <a:solidFill>
                  <a:srgbClr val="000099"/>
                </a:solidFill>
                <a:cs typeface="Times New Roman" pitchFamily="18" charset="0"/>
              </a:rPr>
              <a:t>Cytochrome a-a3/ Cytochrome Oxidase</a:t>
            </a:r>
          </a:p>
          <a:p>
            <a:pPr>
              <a:buNone/>
            </a:pPr>
            <a:r>
              <a:rPr lang="en-US" sz="3200" i="1" dirty="0" smtClean="0">
                <a:solidFill>
                  <a:srgbClr val="FE0000"/>
                </a:solidFill>
                <a:effectLst>
                  <a:outerShdw blurRad="38100" dist="38100" dir="2700000" algn="tl">
                    <a:srgbClr val="000000">
                      <a:alpha val="43137"/>
                    </a:srgbClr>
                  </a:outerShdw>
                </a:effectLst>
                <a:latin typeface="Lucida Bright" pitchFamily="18" charset="0"/>
                <a:cs typeface="Times New Roman" pitchFamily="18" charset="0"/>
              </a:rPr>
              <a:t>  </a:t>
            </a:r>
            <a:r>
              <a:rPr lang="en-US" sz="3200" dirty="0" smtClean="0">
                <a:latin typeface="Lucida Bright" pitchFamily="18" charset="0"/>
                <a:cs typeface="Times New Roman" pitchFamily="18" charset="0"/>
              </a:rPr>
              <a:t>large protein</a:t>
            </a:r>
          </a:p>
          <a:p>
            <a:r>
              <a:rPr lang="en-US" sz="3200" dirty="0" smtClean="0">
                <a:latin typeface="Lucida Bright" pitchFamily="18" charset="0"/>
                <a:cs typeface="Times New Roman" pitchFamily="18" charset="0"/>
              </a:rPr>
              <a:t>Both a and a</a:t>
            </a:r>
            <a:r>
              <a:rPr lang="en-US" sz="3200" baseline="-25000" dirty="0" smtClean="0">
                <a:latin typeface="Lucida Bright" pitchFamily="18" charset="0"/>
                <a:cs typeface="Times New Roman" pitchFamily="18" charset="0"/>
              </a:rPr>
              <a:t>3</a:t>
            </a:r>
            <a:r>
              <a:rPr lang="en-US" sz="3200" dirty="0" smtClean="0">
                <a:latin typeface="Lucida Bright" pitchFamily="18" charset="0"/>
                <a:cs typeface="Times New Roman" pitchFamily="18" charset="0"/>
              </a:rPr>
              <a:t> contain heme and Cu</a:t>
            </a:r>
          </a:p>
          <a:p>
            <a:r>
              <a:rPr lang="en-US" sz="3200" dirty="0" smtClean="0">
                <a:latin typeface="Lucida Bright" pitchFamily="18" charset="0"/>
                <a:cs typeface="Times New Roman" pitchFamily="18" charset="0"/>
              </a:rPr>
              <a:t>Does not contain Fe –S clusters</a:t>
            </a:r>
          </a:p>
          <a:p>
            <a:r>
              <a:rPr lang="en-US" sz="3200" dirty="0" smtClean="0">
                <a:latin typeface="Lucida Bright" pitchFamily="18" charset="0"/>
                <a:cs typeface="Times New Roman" pitchFamily="18" charset="0"/>
              </a:rPr>
              <a:t>a</a:t>
            </a:r>
            <a:r>
              <a:rPr lang="en-US" sz="3200" baseline="-20000" dirty="0" smtClean="0">
                <a:latin typeface="Lucida Bright" pitchFamily="18" charset="0"/>
                <a:cs typeface="Times New Roman" pitchFamily="18" charset="0"/>
              </a:rPr>
              <a:t>3</a:t>
            </a:r>
            <a:r>
              <a:rPr lang="en-US" sz="3200" dirty="0" smtClean="0">
                <a:latin typeface="Lucida Bright" pitchFamily="18" charset="0"/>
                <a:cs typeface="Times New Roman" pitchFamily="18" charset="0"/>
              </a:rPr>
              <a:t> Cu binds to oxygen and donates electrons to oxygen</a:t>
            </a:r>
          </a:p>
          <a:p>
            <a:pPr>
              <a:defRPr/>
            </a:pPr>
            <a:r>
              <a:rPr lang="en-US" sz="3200" b="1" dirty="0" smtClean="0">
                <a:solidFill>
                  <a:srgbClr val="000099"/>
                </a:solidFill>
                <a:cs typeface="Times New Roman" pitchFamily="18" charset="0"/>
              </a:rPr>
              <a:t>Cytochrome a3 </a:t>
            </a:r>
            <a:r>
              <a:rPr lang="en-US" sz="3200" dirty="0" smtClean="0">
                <a:solidFill>
                  <a:srgbClr val="006600"/>
                </a:solidFill>
                <a:latin typeface="Lucida Bright" pitchFamily="18" charset="0"/>
                <a:cs typeface="Times New Roman" pitchFamily="18" charset="0"/>
              </a:rPr>
              <a:t>- </a:t>
            </a:r>
            <a:r>
              <a:rPr lang="en-US" sz="3200" dirty="0" smtClean="0">
                <a:latin typeface="Lucida Bright" pitchFamily="18" charset="0"/>
                <a:cs typeface="Times New Roman" pitchFamily="18" charset="0"/>
              </a:rPr>
              <a:t>only component of</a:t>
            </a:r>
          </a:p>
          <a:p>
            <a:pPr>
              <a:buNone/>
              <a:defRPr/>
            </a:pPr>
            <a:r>
              <a:rPr lang="en-US" sz="3200" dirty="0" smtClean="0">
                <a:latin typeface="Lucida Bright" pitchFamily="18" charset="0"/>
                <a:cs typeface="Times New Roman" pitchFamily="18" charset="0"/>
              </a:rPr>
              <a:t>   ETC that can interact with O</a:t>
            </a:r>
            <a:r>
              <a:rPr lang="en-US" sz="3200" baseline="-30000" dirty="0" smtClean="0">
                <a:latin typeface="Lucida Bright" pitchFamily="18" charset="0"/>
                <a:cs typeface="Times New Roman" pitchFamily="18" charset="0"/>
              </a:rPr>
              <a:t>2</a:t>
            </a:r>
          </a:p>
          <a:p>
            <a:pPr>
              <a:buNone/>
              <a:defRPr/>
            </a:pPr>
            <a:endParaRPr lang="en-US" sz="3200" dirty="0" smtClean="0"/>
          </a:p>
          <a:p>
            <a:endParaRPr lang="en-US" dirty="0"/>
          </a:p>
        </p:txBody>
      </p:sp>
    </p:spTree>
    <p:extLst>
      <p:ext uri="{BB962C8B-B14F-4D97-AF65-F5344CB8AC3E}">
        <p14:creationId xmlns:p14="http://schemas.microsoft.com/office/powerpoint/2010/main" val="3886057256"/>
      </p:ext>
    </p:extLst>
  </p:cSld>
  <p:clrMapOvr>
    <a:masterClrMapping/>
  </p:clrMapOvr>
  <p:transition spd="slow">
    <p:wedge/>
  </p:transition>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body" idx="1"/>
          </p:nvPr>
        </p:nvSpPr>
        <p:spPr>
          <a:xfrm>
            <a:off x="561975" y="3867150"/>
            <a:ext cx="8020050" cy="2724150"/>
          </a:xfrm>
        </p:spPr>
        <p:txBody>
          <a:bodyPr/>
          <a:lstStyle/>
          <a:p>
            <a:pPr marL="0" indent="0">
              <a:lnSpc>
                <a:spcPct val="95000"/>
              </a:lnSpc>
              <a:spcBef>
                <a:spcPct val="0"/>
              </a:spcBef>
              <a:spcAft>
                <a:spcPct val="40000"/>
              </a:spcAft>
              <a:buFontTx/>
              <a:buNone/>
            </a:pPr>
            <a:r>
              <a:rPr lang="en-US" sz="2800" b="1" dirty="0">
                <a:solidFill>
                  <a:srgbClr val="002060"/>
                </a:solidFill>
                <a:cs typeface="Times New Roman" pitchFamily="18" charset="0"/>
              </a:rPr>
              <a:t>Cytochrome </a:t>
            </a:r>
            <a:r>
              <a:rPr lang="en-US" sz="2800" b="1" dirty="0" smtClean="0">
                <a:solidFill>
                  <a:srgbClr val="002060"/>
                </a:solidFill>
                <a:cs typeface="Times New Roman" pitchFamily="18" charset="0"/>
              </a:rPr>
              <a:t>Oxidase</a:t>
            </a:r>
            <a:r>
              <a:rPr lang="en-US" sz="2800" dirty="0" smtClean="0">
                <a:solidFill>
                  <a:srgbClr val="002060"/>
                </a:solidFill>
                <a:cs typeface="Times New Roman" pitchFamily="18" charset="0"/>
              </a:rPr>
              <a:t> </a:t>
            </a:r>
            <a:r>
              <a:rPr lang="en-US" sz="2800" dirty="0">
                <a:solidFill>
                  <a:srgbClr val="002060"/>
                </a:solidFill>
                <a:cs typeface="Times New Roman" pitchFamily="18" charset="0"/>
              </a:rPr>
              <a:t>(</a:t>
            </a:r>
            <a:r>
              <a:rPr lang="en-US" sz="2800" b="1" dirty="0">
                <a:solidFill>
                  <a:srgbClr val="002060"/>
                </a:solidFill>
                <a:cs typeface="Times New Roman" pitchFamily="18" charset="0"/>
              </a:rPr>
              <a:t>complex IV</a:t>
            </a:r>
            <a:r>
              <a:rPr lang="en-US" sz="2800" dirty="0">
                <a:solidFill>
                  <a:srgbClr val="002060"/>
                </a:solidFill>
                <a:cs typeface="Times New Roman" pitchFamily="18" charset="0"/>
              </a:rPr>
              <a:t>) c</a:t>
            </a:r>
            <a:r>
              <a:rPr lang="en-US" sz="2800" dirty="0">
                <a:cs typeface="Times New Roman" pitchFamily="18" charset="0"/>
              </a:rPr>
              <a:t>arries out </a:t>
            </a:r>
            <a:r>
              <a:rPr lang="en-US" sz="2800" dirty="0" smtClean="0">
                <a:cs typeface="Times New Roman" pitchFamily="18" charset="0"/>
              </a:rPr>
              <a:t> </a:t>
            </a:r>
            <a:r>
              <a:rPr lang="en-US" sz="2800" dirty="0">
                <a:cs typeface="Times New Roman" pitchFamily="18" charset="0"/>
              </a:rPr>
              <a:t>following irreversible reaction:</a:t>
            </a:r>
          </a:p>
          <a:p>
            <a:pPr marL="0" indent="0" algn="just">
              <a:lnSpc>
                <a:spcPct val="95000"/>
              </a:lnSpc>
              <a:spcBef>
                <a:spcPct val="0"/>
              </a:spcBef>
              <a:spcAft>
                <a:spcPct val="40000"/>
              </a:spcAft>
              <a:buFontTx/>
              <a:buNone/>
            </a:pPr>
            <a:r>
              <a:rPr lang="en-US" sz="2800" b="1" dirty="0">
                <a:solidFill>
                  <a:srgbClr val="000080"/>
                </a:solidFill>
                <a:cs typeface="Times New Roman" pitchFamily="18" charset="0"/>
              </a:rPr>
              <a:t>    O</a:t>
            </a:r>
            <a:r>
              <a:rPr lang="en-US" sz="2800" b="1" baseline="-30000" dirty="0">
                <a:solidFill>
                  <a:srgbClr val="000080"/>
                </a:solidFill>
                <a:cs typeface="Times New Roman" pitchFamily="18" charset="0"/>
              </a:rPr>
              <a:t>2</a:t>
            </a:r>
            <a:r>
              <a:rPr lang="en-US" sz="2800" b="1" dirty="0">
                <a:solidFill>
                  <a:srgbClr val="000080"/>
                </a:solidFill>
                <a:cs typeface="Times New Roman" pitchFamily="18" charset="0"/>
              </a:rPr>
              <a:t>  + 4</a:t>
            </a:r>
            <a:r>
              <a:rPr lang="en-US" sz="1600" b="1" dirty="0">
                <a:solidFill>
                  <a:srgbClr val="000080"/>
                </a:solidFill>
                <a:cs typeface="Times New Roman" pitchFamily="18" charset="0"/>
              </a:rPr>
              <a:t> </a:t>
            </a:r>
            <a:r>
              <a:rPr lang="en-US" sz="2800" b="1" dirty="0">
                <a:solidFill>
                  <a:srgbClr val="000080"/>
                </a:solidFill>
                <a:cs typeface="Times New Roman" pitchFamily="18" charset="0"/>
              </a:rPr>
              <a:t>H</a:t>
            </a:r>
            <a:r>
              <a:rPr lang="en-US" sz="2800" b="1" baseline="30000" dirty="0">
                <a:solidFill>
                  <a:srgbClr val="000080"/>
                </a:solidFill>
                <a:cs typeface="Times New Roman" pitchFamily="18" charset="0"/>
              </a:rPr>
              <a:t>+</a:t>
            </a:r>
            <a:r>
              <a:rPr lang="en-US" sz="2800" b="1" dirty="0">
                <a:solidFill>
                  <a:srgbClr val="000080"/>
                </a:solidFill>
                <a:cs typeface="Times New Roman" pitchFamily="18" charset="0"/>
              </a:rPr>
              <a:t> + 4</a:t>
            </a:r>
            <a:r>
              <a:rPr lang="en-US" sz="1600" b="1" dirty="0">
                <a:solidFill>
                  <a:srgbClr val="000080"/>
                </a:solidFill>
                <a:cs typeface="Times New Roman" pitchFamily="18" charset="0"/>
              </a:rPr>
              <a:t> </a:t>
            </a:r>
            <a:r>
              <a:rPr lang="en-US" sz="2800" b="1" dirty="0">
                <a:solidFill>
                  <a:srgbClr val="000080"/>
                </a:solidFill>
                <a:cs typeface="Times New Roman" pitchFamily="18" charset="0"/>
              </a:rPr>
              <a:t>e</a:t>
            </a:r>
            <a:r>
              <a:rPr lang="en-US" sz="2800" b="1" baseline="30000" dirty="0">
                <a:solidFill>
                  <a:srgbClr val="000080"/>
                </a:solidFill>
                <a:latin typeface="Symbol" pitchFamily="18" charset="2"/>
                <a:cs typeface="Times New Roman" pitchFamily="18" charset="0"/>
              </a:rPr>
              <a:t>-</a:t>
            </a:r>
            <a:r>
              <a:rPr lang="en-US" sz="2800" b="1" dirty="0">
                <a:solidFill>
                  <a:srgbClr val="000080"/>
                </a:solidFill>
                <a:cs typeface="Times New Roman" pitchFamily="18" charset="0"/>
              </a:rPr>
              <a:t> </a:t>
            </a:r>
            <a:r>
              <a:rPr lang="en-US" sz="2800" dirty="0">
                <a:solidFill>
                  <a:srgbClr val="FF0000"/>
                </a:solidFill>
                <a:cs typeface="Times New Roman" pitchFamily="18" charset="0"/>
                <a:sym typeface="Wingdings" pitchFamily="2" charset="2"/>
              </a:rPr>
              <a:t></a:t>
            </a:r>
            <a:r>
              <a:rPr lang="en-US" sz="2800" b="1" dirty="0">
                <a:solidFill>
                  <a:srgbClr val="000080"/>
                </a:solidFill>
                <a:cs typeface="Times New Roman" pitchFamily="18" charset="0"/>
              </a:rPr>
              <a:t> 2</a:t>
            </a:r>
            <a:r>
              <a:rPr lang="en-US" sz="1600" b="1" dirty="0">
                <a:solidFill>
                  <a:srgbClr val="000080"/>
                </a:solidFill>
                <a:cs typeface="Times New Roman" pitchFamily="18" charset="0"/>
              </a:rPr>
              <a:t> </a:t>
            </a:r>
            <a:r>
              <a:rPr lang="en-US" sz="2800" b="1" dirty="0">
                <a:solidFill>
                  <a:srgbClr val="000080"/>
                </a:solidFill>
                <a:cs typeface="Times New Roman" pitchFamily="18" charset="0"/>
              </a:rPr>
              <a:t>H</a:t>
            </a:r>
            <a:r>
              <a:rPr lang="en-US" sz="2800" b="1" baseline="-30000" dirty="0">
                <a:solidFill>
                  <a:srgbClr val="000080"/>
                </a:solidFill>
                <a:cs typeface="Times New Roman" pitchFamily="18" charset="0"/>
              </a:rPr>
              <a:t>2</a:t>
            </a:r>
            <a:r>
              <a:rPr lang="en-US" sz="2800" b="1" dirty="0">
                <a:solidFill>
                  <a:srgbClr val="000080"/>
                </a:solidFill>
                <a:cs typeface="Times New Roman" pitchFamily="18" charset="0"/>
              </a:rPr>
              <a:t>O</a:t>
            </a:r>
          </a:p>
          <a:p>
            <a:pPr marL="0" indent="0" algn="just">
              <a:lnSpc>
                <a:spcPct val="95000"/>
              </a:lnSpc>
              <a:spcBef>
                <a:spcPct val="0"/>
              </a:spcBef>
              <a:spcAft>
                <a:spcPct val="40000"/>
              </a:spcAft>
              <a:buFontTx/>
              <a:buNone/>
            </a:pPr>
            <a:r>
              <a:rPr lang="en-US" sz="2800" dirty="0"/>
              <a:t>F</a:t>
            </a:r>
            <a:r>
              <a:rPr lang="en-US" sz="2800" dirty="0" smtClean="0"/>
              <a:t>our </a:t>
            </a:r>
            <a:r>
              <a:rPr lang="en-US" sz="2800" dirty="0"/>
              <a:t>electrons are transferred into </a:t>
            </a:r>
            <a:r>
              <a:rPr lang="en-US" sz="2800" dirty="0" smtClean="0"/>
              <a:t> </a:t>
            </a:r>
            <a:r>
              <a:rPr lang="en-US" sz="2800" dirty="0"/>
              <a:t>complex one at a time from </a:t>
            </a:r>
            <a:r>
              <a:rPr lang="en-US" sz="2800" dirty="0" smtClean="0"/>
              <a:t>Cytochrome </a:t>
            </a:r>
            <a:r>
              <a:rPr lang="en-US" sz="2800" dirty="0"/>
              <a:t>c. </a:t>
            </a:r>
          </a:p>
        </p:txBody>
      </p:sp>
      <p:graphicFrame>
        <p:nvGraphicFramePr>
          <p:cNvPr id="82947" name="Object 3"/>
          <p:cNvGraphicFramePr>
            <a:graphicFrameLocks noChangeAspect="1"/>
          </p:cNvGraphicFramePr>
          <p:nvPr/>
        </p:nvGraphicFramePr>
        <p:xfrm>
          <a:off x="1468438" y="228600"/>
          <a:ext cx="6243637" cy="3179763"/>
        </p:xfrm>
        <a:graphic>
          <a:graphicData uri="http://schemas.openxmlformats.org/presentationml/2006/ole">
            <mc:AlternateContent xmlns:mc="http://schemas.openxmlformats.org/markup-compatibility/2006">
              <mc:Choice xmlns:v="urn:schemas-microsoft-com:vml" Requires="v">
                <p:oleObj spid="_x0000_s1548536" r:id="rId3" imgW="3029712" imgH="1543812" progId="Word.Picture.8">
                  <p:embed/>
                </p:oleObj>
              </mc:Choice>
              <mc:Fallback>
                <p:oleObj r:id="rId3" imgW="3029712" imgH="1543812" progId="Word.Picture.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68438" y="228600"/>
                        <a:ext cx="6243637" cy="31797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2351872166"/>
      </p:ext>
    </p:extLst>
  </p:cSld>
  <p:clrMapOvr>
    <a:masterClrMapping/>
  </p:clrMapOvr>
  <p:transition spd="slow">
    <p:wedg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3743"/>
            <a:ext cx="8229600" cy="1143000"/>
          </a:xfrm>
        </p:spPr>
        <p:txBody>
          <a:bodyPr/>
          <a:lstStyle/>
          <a:p>
            <a:pPr algn="ctr"/>
            <a:r>
              <a:rPr lang="en-US" b="1" dirty="0" smtClean="0"/>
              <a:t>Conditions Of Bioenergetics</a:t>
            </a:r>
            <a:endParaRPr lang="en-US" b="1" dirty="0"/>
          </a:p>
        </p:txBody>
      </p:sp>
      <p:sp>
        <p:nvSpPr>
          <p:cNvPr id="3" name="Content Placeholder 2"/>
          <p:cNvSpPr>
            <a:spLocks noGrp="1"/>
          </p:cNvSpPr>
          <p:nvPr>
            <p:ph sz="half" idx="1"/>
          </p:nvPr>
        </p:nvSpPr>
        <p:spPr>
          <a:xfrm>
            <a:off x="-381000" y="1920085"/>
            <a:ext cx="5334000" cy="4434840"/>
          </a:xfrm>
        </p:spPr>
        <p:txBody>
          <a:bodyPr>
            <a:normAutofit fontScale="92500"/>
          </a:bodyPr>
          <a:lstStyle/>
          <a:p>
            <a:pPr lvl="1"/>
            <a:r>
              <a:rPr lang="en-US" sz="3600" b="1" dirty="0" smtClean="0">
                <a:solidFill>
                  <a:srgbClr val="C00000"/>
                </a:solidFill>
              </a:rPr>
              <a:t>Isothermic  </a:t>
            </a:r>
            <a:r>
              <a:rPr lang="en-US" sz="3600" b="1" dirty="0" smtClean="0">
                <a:solidFill>
                  <a:srgbClr val="0070C0"/>
                </a:solidFill>
              </a:rPr>
              <a:t>(mostly)</a:t>
            </a:r>
            <a:endParaRPr lang="en-US" sz="3600" b="1" dirty="0">
              <a:solidFill>
                <a:srgbClr val="0070C0"/>
              </a:solidFill>
            </a:endParaRPr>
          </a:p>
          <a:p>
            <a:pPr marL="393192" lvl="1" indent="0">
              <a:buNone/>
            </a:pPr>
            <a:endParaRPr lang="en-US" sz="3600" b="1" dirty="0">
              <a:solidFill>
                <a:srgbClr val="C00000"/>
              </a:solidFill>
            </a:endParaRPr>
          </a:p>
          <a:p>
            <a:pPr lvl="1"/>
            <a:r>
              <a:rPr lang="en-US" sz="3600" b="1" dirty="0"/>
              <a:t>Endothermic/ </a:t>
            </a:r>
            <a:r>
              <a:rPr lang="en-US" sz="3600" b="1" dirty="0" smtClean="0"/>
              <a:t>Endergonic/Anabolic</a:t>
            </a:r>
            <a:r>
              <a:rPr lang="en-US" sz="3600" dirty="0"/>
              <a:t/>
            </a:r>
            <a:br>
              <a:rPr lang="en-US" sz="3600" dirty="0"/>
            </a:br>
            <a:endParaRPr lang="en-US" sz="3600" b="1" dirty="0"/>
          </a:p>
          <a:p>
            <a:pPr lvl="1"/>
            <a:r>
              <a:rPr lang="en-US" sz="3600" b="1" dirty="0" smtClean="0"/>
              <a:t>Exothermic/Exergonic/Catabolic</a:t>
            </a:r>
            <a:r>
              <a:rPr lang="en-US" sz="3600" dirty="0"/>
              <a:t/>
            </a:r>
            <a:br>
              <a:rPr lang="en-US" sz="3600" dirty="0"/>
            </a:br>
            <a:endParaRPr lang="en-US" sz="3600" dirty="0"/>
          </a:p>
          <a:p>
            <a:endParaRPr lang="en-US" dirty="0"/>
          </a:p>
        </p:txBody>
      </p:sp>
      <p:pic>
        <p:nvPicPr>
          <p:cNvPr id="5" name="Content Placeholder 4"/>
          <p:cNvPicPr>
            <a:picLocks noGrp="1" noChangeAspect="1"/>
          </p:cNvPicPr>
          <p:nvPr>
            <p:ph sz="half" idx="2"/>
          </p:nvPr>
        </p:nvPicPr>
        <p:blipFill>
          <a:blip r:embed="rId2"/>
          <a:stretch>
            <a:fillRect/>
          </a:stretch>
        </p:blipFill>
        <p:spPr>
          <a:xfrm>
            <a:off x="4800600" y="1676400"/>
            <a:ext cx="4343400" cy="5181600"/>
          </a:xfrm>
          <a:prstGeom prst="rect">
            <a:avLst/>
          </a:prstGeom>
        </p:spPr>
      </p:pic>
    </p:spTree>
    <p:extLst>
      <p:ext uri="{BB962C8B-B14F-4D97-AF65-F5344CB8AC3E}">
        <p14:creationId xmlns:p14="http://schemas.microsoft.com/office/powerpoint/2010/main" val="1291137157"/>
      </p:ext>
    </p:extLst>
  </p:cSld>
  <p:clrMapOvr>
    <a:masterClrMapping/>
  </p:clrMapOvr>
  <p:transition spd="slow">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838200"/>
            <a:ext cx="8991600" cy="5867400"/>
          </a:xfrm>
        </p:spPr>
        <p:txBody>
          <a:bodyPr>
            <a:normAutofit/>
          </a:bodyPr>
          <a:lstStyle/>
          <a:p>
            <a:r>
              <a:rPr lang="en-US" sz="5400" dirty="0" smtClean="0"/>
              <a:t>Complex IV/Cytochrome Oxidase reduces molecular Oxygen to water.</a:t>
            </a:r>
            <a:endParaRPr lang="en-US" sz="5400" dirty="0"/>
          </a:p>
        </p:txBody>
      </p:sp>
    </p:spTree>
    <p:extLst>
      <p:ext uri="{BB962C8B-B14F-4D97-AF65-F5344CB8AC3E}">
        <p14:creationId xmlns:p14="http://schemas.microsoft.com/office/powerpoint/2010/main" val="3082722326"/>
      </p:ext>
    </p:extLst>
  </p:cSld>
  <p:clrMapOvr>
    <a:masterClrMapping/>
  </p:clrMapOvr>
  <p:transition spd="slow">
    <p:wedge/>
  </p:transition>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ccox"/>
          <p:cNvPicPr>
            <a:picLocks noChangeAspect="1" noChangeArrowheads="1"/>
          </p:cNvPicPr>
          <p:nvPr/>
        </p:nvPicPr>
        <p:blipFill>
          <a:blip r:embed="rId3" cstate="print"/>
          <a:srcRect l="25328" t="4517" r="53239" b="85313"/>
          <a:stretch>
            <a:fillRect/>
          </a:stretch>
        </p:blipFill>
        <p:spPr bwMode="auto">
          <a:xfrm>
            <a:off x="1524000" y="1066800"/>
            <a:ext cx="7245350" cy="3540125"/>
          </a:xfrm>
          <a:prstGeom prst="rect">
            <a:avLst/>
          </a:prstGeom>
          <a:noFill/>
          <a:ln w="9525">
            <a:noFill/>
            <a:miter lim="800000"/>
            <a:headEnd/>
            <a:tailEnd/>
          </a:ln>
        </p:spPr>
      </p:pic>
      <p:sp>
        <p:nvSpPr>
          <p:cNvPr id="40963" name="Rectangle 6"/>
          <p:cNvSpPr>
            <a:spLocks noChangeArrowheads="1"/>
          </p:cNvSpPr>
          <p:nvPr/>
        </p:nvSpPr>
        <p:spPr bwMode="auto">
          <a:xfrm>
            <a:off x="6172200" y="4343400"/>
            <a:ext cx="2833688" cy="6223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40964" name="Text Box 3"/>
          <p:cNvSpPr txBox="1">
            <a:spLocks noChangeArrowheads="1"/>
          </p:cNvSpPr>
          <p:nvPr/>
        </p:nvSpPr>
        <p:spPr bwMode="auto">
          <a:xfrm>
            <a:off x="1981200" y="381000"/>
            <a:ext cx="5043368" cy="646331"/>
          </a:xfrm>
          <a:prstGeom prst="rect">
            <a:avLst/>
          </a:prstGeom>
          <a:noFill/>
          <a:ln w="9525">
            <a:noFill/>
            <a:miter lim="800000"/>
            <a:headEnd/>
            <a:tailEnd/>
          </a:ln>
        </p:spPr>
        <p:txBody>
          <a:bodyPr wrap="none">
            <a:spAutoFit/>
          </a:bodyPr>
          <a:lstStyle/>
          <a:p>
            <a:r>
              <a:rPr lang="en-US" sz="3600" b="1" dirty="0">
                <a:solidFill>
                  <a:srgbClr val="006600"/>
                </a:solidFill>
                <a:latin typeface="Lucida Bright" pitchFamily="18" charset="0"/>
              </a:rPr>
              <a:t>Cytochrome </a:t>
            </a:r>
            <a:r>
              <a:rPr lang="en-US" sz="3600" b="1" dirty="0" smtClean="0">
                <a:solidFill>
                  <a:srgbClr val="006600"/>
                </a:solidFill>
                <a:latin typeface="Lucida Bright" pitchFamily="18" charset="0"/>
              </a:rPr>
              <a:t>Oxidase</a:t>
            </a:r>
            <a:endParaRPr lang="en-US" sz="3600" b="1" dirty="0">
              <a:solidFill>
                <a:srgbClr val="006600"/>
              </a:solidFill>
              <a:latin typeface="Lucida Bright" pitchFamily="18" charset="0"/>
            </a:endParaRPr>
          </a:p>
        </p:txBody>
      </p:sp>
      <p:sp>
        <p:nvSpPr>
          <p:cNvPr id="40965" name="Text Box 4"/>
          <p:cNvSpPr txBox="1">
            <a:spLocks noChangeArrowheads="1"/>
          </p:cNvSpPr>
          <p:nvPr/>
        </p:nvSpPr>
        <p:spPr bwMode="auto">
          <a:xfrm>
            <a:off x="1066800" y="5334000"/>
            <a:ext cx="7275513" cy="1190625"/>
          </a:xfrm>
          <a:prstGeom prst="rect">
            <a:avLst/>
          </a:prstGeom>
          <a:noFill/>
          <a:ln w="9525">
            <a:noFill/>
            <a:miter lim="800000"/>
            <a:headEnd/>
            <a:tailEnd/>
          </a:ln>
        </p:spPr>
        <p:txBody>
          <a:bodyPr wrap="none">
            <a:spAutoFit/>
          </a:bodyPr>
          <a:lstStyle/>
          <a:p>
            <a:r>
              <a:rPr lang="en-US" sz="3600" dirty="0">
                <a:solidFill>
                  <a:srgbClr val="006600"/>
                </a:solidFill>
                <a:latin typeface="Lucida Bright" pitchFamily="18" charset="0"/>
              </a:rPr>
              <a:t>Heme A and Cu act together to</a:t>
            </a:r>
          </a:p>
          <a:p>
            <a:r>
              <a:rPr lang="en-US" sz="3600" dirty="0">
                <a:solidFill>
                  <a:srgbClr val="006600"/>
                </a:solidFill>
                <a:latin typeface="Lucida Bright" pitchFamily="18" charset="0"/>
              </a:rPr>
              <a:t>transfer electrons to oxygen</a:t>
            </a:r>
          </a:p>
        </p:txBody>
      </p:sp>
      <p:sp>
        <p:nvSpPr>
          <p:cNvPr id="40966" name="Text Box 5"/>
          <p:cNvSpPr txBox="1">
            <a:spLocks noChangeArrowheads="1"/>
          </p:cNvSpPr>
          <p:nvPr/>
        </p:nvSpPr>
        <p:spPr bwMode="auto">
          <a:xfrm>
            <a:off x="6248400" y="4419600"/>
            <a:ext cx="2895600" cy="579438"/>
          </a:xfrm>
          <a:prstGeom prst="rect">
            <a:avLst/>
          </a:prstGeom>
          <a:noFill/>
          <a:ln w="9525">
            <a:noFill/>
            <a:miter lim="800000"/>
            <a:headEnd/>
            <a:tailEnd/>
          </a:ln>
        </p:spPr>
        <p:txBody>
          <a:bodyPr>
            <a:spAutoFit/>
          </a:bodyPr>
          <a:lstStyle/>
          <a:p>
            <a:r>
              <a:rPr lang="en-US" sz="3200">
                <a:solidFill>
                  <a:srgbClr val="FFFFCC"/>
                </a:solidFill>
                <a:latin typeface="Lucida Bright" pitchFamily="18" charset="0"/>
              </a:rPr>
              <a:t>Cu(II) </a:t>
            </a:r>
            <a:r>
              <a:rPr lang="en-US" sz="3200">
                <a:solidFill>
                  <a:srgbClr val="FFFFCC"/>
                </a:solidFill>
                <a:latin typeface="Lucida Bright" pitchFamily="18" charset="0"/>
                <a:sym typeface="Wingdings 3" pitchFamily="18" charset="2"/>
              </a:rPr>
              <a:t></a:t>
            </a:r>
            <a:r>
              <a:rPr lang="en-US" sz="3200">
                <a:solidFill>
                  <a:srgbClr val="FFFFCC"/>
                </a:solidFill>
                <a:latin typeface="Lucida Bright" pitchFamily="18" charset="0"/>
              </a:rPr>
              <a:t> Cu(I)</a:t>
            </a:r>
          </a:p>
        </p:txBody>
      </p:sp>
      <p:sp>
        <p:nvSpPr>
          <p:cNvPr id="40967" name="Rectangle 7"/>
          <p:cNvSpPr>
            <a:spLocks noChangeArrowheads="1"/>
          </p:cNvSpPr>
          <p:nvPr/>
        </p:nvSpPr>
        <p:spPr bwMode="auto">
          <a:xfrm>
            <a:off x="762000" y="4495800"/>
            <a:ext cx="3656013" cy="639763"/>
          </a:xfrm>
          <a:prstGeom prst="rect">
            <a:avLst/>
          </a:prstGeom>
          <a:solidFill>
            <a:srgbClr val="FFFF00"/>
          </a:solidFill>
          <a:ln w="9525">
            <a:solidFill>
              <a:schemeClr val="tx1"/>
            </a:solidFill>
            <a:miter lim="800000"/>
            <a:headEnd/>
            <a:tailEnd/>
          </a:ln>
        </p:spPr>
        <p:txBody>
          <a:bodyPr wrap="none" anchor="ctr"/>
          <a:lstStyle/>
          <a:p>
            <a:pPr algn="ctr"/>
            <a:r>
              <a:rPr lang="en-US" sz="3200" b="0" dirty="0">
                <a:latin typeface="Lucida Bright" pitchFamily="18" charset="0"/>
              </a:rPr>
              <a:t>e</a:t>
            </a:r>
            <a:r>
              <a:rPr lang="en-US" sz="3200" b="0" baseline="20000" dirty="0">
                <a:latin typeface="Lucida Bright" pitchFamily="18" charset="0"/>
              </a:rPr>
              <a:t>-</a:t>
            </a:r>
            <a:r>
              <a:rPr lang="en-US" sz="3200" b="0" dirty="0">
                <a:latin typeface="Lucida Bright" pitchFamily="18" charset="0"/>
              </a:rPr>
              <a:t> from cyt c to a</a:t>
            </a:r>
          </a:p>
        </p:txBody>
      </p:sp>
    </p:spTree>
    <p:extLst>
      <p:ext uri="{BB962C8B-B14F-4D97-AF65-F5344CB8AC3E}">
        <p14:creationId xmlns:p14="http://schemas.microsoft.com/office/powerpoint/2010/main" val="2500937428"/>
      </p:ext>
    </p:extLst>
  </p:cSld>
  <p:clrMapOvr>
    <a:masterClrMapping/>
  </p:clrMapOvr>
  <p:transition spd="slow">
    <p:wedge/>
  </p:transition>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4" name="Rectangle 6"/>
          <p:cNvSpPr>
            <a:spLocks noChangeArrowheads="1"/>
          </p:cNvSpPr>
          <p:nvPr/>
        </p:nvSpPr>
        <p:spPr bwMode="auto">
          <a:xfrm>
            <a:off x="3800475" y="2628900"/>
            <a:ext cx="9144000" cy="0"/>
          </a:xfrm>
          <a:prstGeom prst="rect">
            <a:avLst/>
          </a:prstGeom>
          <a:noFill/>
          <a:ln w="9525">
            <a:noFill/>
            <a:miter lim="800000"/>
            <a:headEnd/>
            <a:tailEnd/>
          </a:ln>
          <a:effectLst/>
        </p:spPr>
        <p:txBody>
          <a:bodyPr>
            <a:spAutoFit/>
          </a:bodyPr>
          <a:lstStyle/>
          <a:p>
            <a:endParaRPr lang="en-US"/>
          </a:p>
        </p:txBody>
      </p:sp>
      <p:sp>
        <p:nvSpPr>
          <p:cNvPr id="63497" name="Rectangle 9"/>
          <p:cNvSpPr>
            <a:spLocks noChangeArrowheads="1"/>
          </p:cNvSpPr>
          <p:nvPr/>
        </p:nvSpPr>
        <p:spPr bwMode="auto">
          <a:xfrm>
            <a:off x="533400" y="4038600"/>
            <a:ext cx="8229600" cy="2590800"/>
          </a:xfrm>
          <a:prstGeom prst="rect">
            <a:avLst/>
          </a:prstGeom>
          <a:noFill/>
          <a:ln w="9525">
            <a:noFill/>
            <a:miter lim="800000"/>
            <a:headEnd/>
            <a:tailEnd/>
          </a:ln>
          <a:effectLst/>
        </p:spPr>
        <p:txBody>
          <a:bodyPr/>
          <a:lstStyle/>
          <a:p>
            <a:r>
              <a:rPr lang="en-US" sz="2800" b="1" dirty="0">
                <a:solidFill>
                  <a:srgbClr val="000099"/>
                </a:solidFill>
                <a:cs typeface="Times New Roman" pitchFamily="18" charset="0"/>
              </a:rPr>
              <a:t>Metal centers</a:t>
            </a:r>
            <a:r>
              <a:rPr lang="en-US" sz="2800" dirty="0">
                <a:cs typeface="Times New Roman" pitchFamily="18" charset="0"/>
              </a:rPr>
              <a:t> of cytochrome oxidase (complex IV): </a:t>
            </a:r>
          </a:p>
          <a:p>
            <a:r>
              <a:rPr lang="en-US" sz="2800" dirty="0">
                <a:cs typeface="Times New Roman" pitchFamily="18" charset="0"/>
              </a:rPr>
              <a:t>    heme a &amp; heme a</a:t>
            </a:r>
            <a:r>
              <a:rPr lang="en-US" sz="2800" baseline="-25000" dirty="0">
                <a:cs typeface="Times New Roman" pitchFamily="18" charset="0"/>
              </a:rPr>
              <a:t>3</a:t>
            </a:r>
            <a:r>
              <a:rPr lang="en-US" sz="2800" dirty="0">
                <a:cs typeface="Times New Roman" pitchFamily="18" charset="0"/>
              </a:rPr>
              <a:t>, </a:t>
            </a:r>
          </a:p>
          <a:p>
            <a:pPr>
              <a:spcAft>
                <a:spcPct val="50000"/>
              </a:spcAft>
            </a:pPr>
            <a:r>
              <a:rPr lang="en-US" sz="2800" dirty="0">
                <a:cs typeface="Times New Roman" pitchFamily="18" charset="0"/>
              </a:rPr>
              <a:t>    Cu</a:t>
            </a:r>
            <a:r>
              <a:rPr lang="en-US" sz="2800" baseline="-25000" dirty="0">
                <a:cs typeface="Times New Roman" pitchFamily="18" charset="0"/>
              </a:rPr>
              <a:t>A </a:t>
            </a:r>
            <a:r>
              <a:rPr lang="en-US" sz="2800" dirty="0">
                <a:cs typeface="Times New Roman" pitchFamily="18" charset="0"/>
              </a:rPr>
              <a:t>(2 adjacent Cu atoms) &amp; Cu</a:t>
            </a:r>
            <a:r>
              <a:rPr lang="en-US" sz="2800" baseline="-25000" dirty="0">
                <a:cs typeface="Times New Roman" pitchFamily="18" charset="0"/>
              </a:rPr>
              <a:t>B</a:t>
            </a:r>
            <a:r>
              <a:rPr lang="en-US" sz="2800" dirty="0">
                <a:cs typeface="Times New Roman" pitchFamily="18" charset="0"/>
              </a:rPr>
              <a:t>.</a:t>
            </a:r>
            <a:r>
              <a:rPr lang="en-US" sz="2800" b="1" dirty="0">
                <a:solidFill>
                  <a:srgbClr val="000099"/>
                </a:solidFill>
                <a:cs typeface="Times New Roman" pitchFamily="18" charset="0"/>
              </a:rPr>
              <a:t> </a:t>
            </a:r>
          </a:p>
          <a:p>
            <a:pPr>
              <a:spcAft>
                <a:spcPct val="40000"/>
              </a:spcAft>
            </a:pPr>
            <a:r>
              <a:rPr lang="en-US" sz="2800" dirty="0">
                <a:cs typeface="Times New Roman" pitchFamily="18" charset="0"/>
              </a:rPr>
              <a:t>O</a:t>
            </a:r>
            <a:r>
              <a:rPr lang="en-US" sz="2800" baseline="-25000" dirty="0">
                <a:cs typeface="Times New Roman" pitchFamily="18" charset="0"/>
              </a:rPr>
              <a:t>2</a:t>
            </a:r>
            <a:r>
              <a:rPr lang="en-US" sz="2800" dirty="0">
                <a:cs typeface="Times New Roman" pitchFamily="18" charset="0"/>
              </a:rPr>
              <a:t> reacts at a</a:t>
            </a:r>
            <a:r>
              <a:rPr lang="en-US" sz="2800" b="1" dirty="0">
                <a:solidFill>
                  <a:srgbClr val="000099"/>
                </a:solidFill>
                <a:cs typeface="Times New Roman" pitchFamily="18" charset="0"/>
              </a:rPr>
              <a:t> binuclear center </a:t>
            </a:r>
            <a:r>
              <a:rPr lang="en-US" sz="2800" dirty="0">
                <a:cs typeface="Times New Roman" pitchFamily="18" charset="0"/>
              </a:rPr>
              <a:t>consisting of</a:t>
            </a:r>
            <a:r>
              <a:rPr lang="en-US" sz="2800" b="1" dirty="0">
                <a:solidFill>
                  <a:srgbClr val="000099"/>
                </a:solidFill>
                <a:cs typeface="Times New Roman" pitchFamily="18" charset="0"/>
              </a:rPr>
              <a:t> </a:t>
            </a:r>
            <a:r>
              <a:rPr lang="en-US" sz="2800" dirty="0">
                <a:cs typeface="Times New Roman" pitchFamily="18" charset="0"/>
              </a:rPr>
              <a:t>heme a</a:t>
            </a:r>
            <a:r>
              <a:rPr lang="en-US" sz="2800" baseline="-30000" dirty="0">
                <a:cs typeface="Times New Roman" pitchFamily="18" charset="0"/>
              </a:rPr>
              <a:t>3</a:t>
            </a:r>
            <a:r>
              <a:rPr lang="en-US" sz="2800" dirty="0">
                <a:cs typeface="Times New Roman" pitchFamily="18" charset="0"/>
              </a:rPr>
              <a:t> and</a:t>
            </a:r>
            <a:r>
              <a:rPr lang="en-US" sz="2800" b="1" dirty="0">
                <a:solidFill>
                  <a:srgbClr val="FF0000"/>
                </a:solidFill>
                <a:cs typeface="Times New Roman" pitchFamily="18" charset="0"/>
              </a:rPr>
              <a:t> </a:t>
            </a:r>
            <a:r>
              <a:rPr lang="en-US" sz="2800" dirty="0">
                <a:cs typeface="Times New Roman" pitchFamily="18" charset="0"/>
              </a:rPr>
              <a:t>Cu</a:t>
            </a:r>
            <a:r>
              <a:rPr lang="en-US" sz="2800" baseline="-30000" dirty="0">
                <a:cs typeface="Times New Roman" pitchFamily="18" charset="0"/>
              </a:rPr>
              <a:t>B</a:t>
            </a:r>
            <a:r>
              <a:rPr lang="en-US" sz="2800" dirty="0">
                <a:cs typeface="Times New Roman" pitchFamily="18" charset="0"/>
              </a:rPr>
              <a:t>. </a:t>
            </a:r>
          </a:p>
        </p:txBody>
      </p:sp>
      <p:sp>
        <p:nvSpPr>
          <p:cNvPr id="63499" name="Rectangle 11"/>
          <p:cNvSpPr>
            <a:spLocks noChangeArrowheads="1"/>
          </p:cNvSpPr>
          <p:nvPr/>
        </p:nvSpPr>
        <p:spPr bwMode="auto">
          <a:xfrm>
            <a:off x="3800475" y="2628900"/>
            <a:ext cx="9144000" cy="0"/>
          </a:xfrm>
          <a:prstGeom prst="rect">
            <a:avLst/>
          </a:prstGeom>
          <a:noFill/>
          <a:ln w="9525">
            <a:noFill/>
            <a:miter lim="800000"/>
            <a:headEnd/>
            <a:tailEnd/>
          </a:ln>
          <a:effectLst/>
        </p:spPr>
        <p:txBody>
          <a:bodyPr>
            <a:spAutoFit/>
          </a:bodyPr>
          <a:lstStyle/>
          <a:p>
            <a:endParaRPr lang="en-US"/>
          </a:p>
        </p:txBody>
      </p:sp>
      <p:graphicFrame>
        <p:nvGraphicFramePr>
          <p:cNvPr id="63498" name="Object 10"/>
          <p:cNvGraphicFramePr>
            <a:graphicFrameLocks noChangeAspect="1"/>
          </p:cNvGraphicFramePr>
          <p:nvPr/>
        </p:nvGraphicFramePr>
        <p:xfrm>
          <a:off x="2819400" y="304800"/>
          <a:ext cx="3217863" cy="3336925"/>
        </p:xfrm>
        <a:graphic>
          <a:graphicData uri="http://schemas.openxmlformats.org/presentationml/2006/ole">
            <mc:AlternateContent xmlns:mc="http://schemas.openxmlformats.org/markup-compatibility/2006">
              <mc:Choice xmlns:v="urn:schemas-microsoft-com:vml" Requires="v">
                <p:oleObj spid="_x0000_s1549560" r:id="rId3" imgW="1543812" imgH="1600200" progId="Word.Picture.8">
                  <p:embed/>
                </p:oleObj>
              </mc:Choice>
              <mc:Fallback>
                <p:oleObj r:id="rId3" imgW="1543812" imgH="1600200" progId="Word.Picture.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19400" y="304800"/>
                        <a:ext cx="3217863" cy="33369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380988393"/>
      </p:ext>
    </p:extLst>
  </p:cSld>
  <p:clrMapOvr>
    <a:masterClrMapping/>
  </p:clrMapOvr>
  <p:transition spd="slow">
    <p:wedge/>
  </p:transition>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sz="5400" dirty="0" smtClean="0"/>
              <a:t>An </a:t>
            </a:r>
            <a:r>
              <a:rPr lang="en-US" sz="5400" b="1" dirty="0" smtClean="0">
                <a:solidFill>
                  <a:srgbClr val="C00000"/>
                </a:solidFill>
              </a:rPr>
              <a:t>Iron-Copper Center </a:t>
            </a:r>
            <a:r>
              <a:rPr lang="en-US" sz="5400" dirty="0" smtClean="0"/>
              <a:t>in Cytochrome Oxidase Catalyzes Efficient O2 Reduction</a:t>
            </a:r>
          </a:p>
          <a:p>
            <a:endParaRPr lang="en-US" dirty="0"/>
          </a:p>
        </p:txBody>
      </p:sp>
    </p:spTree>
    <p:extLst>
      <p:ext uri="{BB962C8B-B14F-4D97-AF65-F5344CB8AC3E}">
        <p14:creationId xmlns:p14="http://schemas.microsoft.com/office/powerpoint/2010/main" val="3983740495"/>
      </p:ext>
    </p:extLst>
  </p:cSld>
  <p:clrMapOvr>
    <a:masterClrMapping/>
  </p:clrMapOvr>
  <p:transition spd="slow">
    <p:wedge/>
  </p:transition>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1" name="Rectangle 5"/>
          <p:cNvSpPr>
            <a:spLocks noChangeArrowheads="1"/>
          </p:cNvSpPr>
          <p:nvPr/>
        </p:nvSpPr>
        <p:spPr bwMode="auto">
          <a:xfrm>
            <a:off x="2166013" y="85973"/>
            <a:ext cx="5257800" cy="1077218"/>
          </a:xfrm>
          <a:prstGeom prst="rect">
            <a:avLst/>
          </a:prstGeom>
          <a:noFill/>
          <a:ln w="9525">
            <a:noFill/>
            <a:miter lim="800000"/>
            <a:headEnd/>
            <a:tailEnd/>
          </a:ln>
        </p:spPr>
        <p:txBody>
          <a:bodyPr wrap="square">
            <a:spAutoFit/>
          </a:bodyPr>
          <a:lstStyle/>
          <a:p>
            <a:pPr algn="ctr" eaLnBrk="0" hangingPunct="0"/>
            <a:r>
              <a:rPr lang="en-US" altLang="en-US" sz="3200" b="1" dirty="0" smtClean="0">
                <a:solidFill>
                  <a:srgbClr val="CC0000"/>
                </a:solidFill>
                <a:latin typeface="Calibri" panose="020F0502020204030204" pitchFamily="34" charset="0"/>
                <a:cs typeface="Calibri" panose="020F0502020204030204" pitchFamily="34" charset="0"/>
              </a:rPr>
              <a:t>Complex V</a:t>
            </a:r>
          </a:p>
          <a:p>
            <a:pPr algn="ctr" eaLnBrk="0" hangingPunct="0"/>
            <a:r>
              <a:rPr lang="en-US" altLang="en-US" sz="3200" b="1" dirty="0" smtClean="0">
                <a:solidFill>
                  <a:srgbClr val="CC0000"/>
                </a:solidFill>
                <a:latin typeface="Calibri" panose="020F0502020204030204" pitchFamily="34" charset="0"/>
                <a:cs typeface="Calibri" panose="020F0502020204030204" pitchFamily="34" charset="0"/>
              </a:rPr>
              <a:t>ATP </a:t>
            </a:r>
            <a:r>
              <a:rPr lang="en-US" altLang="en-US" sz="3200" b="1" dirty="0">
                <a:solidFill>
                  <a:srgbClr val="CC0000"/>
                </a:solidFill>
                <a:latin typeface="Calibri" panose="020F0502020204030204" pitchFamily="34" charset="0"/>
                <a:cs typeface="Calibri" panose="020F0502020204030204" pitchFamily="34" charset="0"/>
              </a:rPr>
              <a:t>Synthase</a:t>
            </a:r>
            <a:endParaRPr lang="en-US" sz="3200" b="1" dirty="0">
              <a:solidFill>
                <a:srgbClr val="CC0000"/>
              </a:solidFill>
              <a:latin typeface="Calibri" panose="020F0502020204030204" pitchFamily="34" charset="0"/>
              <a:cs typeface="Calibri" panose="020F0502020204030204" pitchFamily="34" charset="0"/>
            </a:endParaRPr>
          </a:p>
        </p:txBody>
      </p:sp>
      <p:sp>
        <p:nvSpPr>
          <p:cNvPr id="43012" name="Rectangle 6"/>
          <p:cNvSpPr>
            <a:spLocks noChangeArrowheads="1"/>
          </p:cNvSpPr>
          <p:nvPr/>
        </p:nvSpPr>
        <p:spPr bwMode="auto">
          <a:xfrm>
            <a:off x="126874" y="1743122"/>
            <a:ext cx="5562600" cy="3785652"/>
          </a:xfrm>
          <a:prstGeom prst="rect">
            <a:avLst/>
          </a:prstGeom>
          <a:noFill/>
          <a:ln w="9525">
            <a:noFill/>
            <a:miter lim="800000"/>
            <a:headEnd/>
            <a:tailEnd/>
          </a:ln>
        </p:spPr>
        <p:txBody>
          <a:bodyPr wrap="square">
            <a:spAutoFit/>
          </a:bodyPr>
          <a:lstStyle/>
          <a:p>
            <a:pPr eaLnBrk="0" hangingPunct="0"/>
            <a:r>
              <a:rPr lang="en-US" altLang="en-US" sz="2400" dirty="0">
                <a:latin typeface="Comic Sans MS" pitchFamily="66" charset="0"/>
              </a:rPr>
              <a:t>Two units, </a:t>
            </a:r>
            <a:r>
              <a:rPr lang="en-US" altLang="en-US" sz="2400" b="1" dirty="0">
                <a:solidFill>
                  <a:schemeClr val="accent2"/>
                </a:solidFill>
                <a:latin typeface="Comic Sans MS" pitchFamily="66" charset="0"/>
              </a:rPr>
              <a:t>F</a:t>
            </a:r>
            <a:r>
              <a:rPr lang="en-US" altLang="en-US" sz="2400" b="1" baseline="-25000" dirty="0">
                <a:solidFill>
                  <a:schemeClr val="accent2"/>
                </a:solidFill>
                <a:latin typeface="Comic Sans MS" pitchFamily="66" charset="0"/>
              </a:rPr>
              <a:t>o</a:t>
            </a:r>
            <a:r>
              <a:rPr lang="en-US" altLang="en-US" sz="2400" dirty="0">
                <a:latin typeface="Comic Sans MS" pitchFamily="66" charset="0"/>
              </a:rPr>
              <a:t> and </a:t>
            </a:r>
            <a:r>
              <a:rPr lang="en-US" altLang="en-US" sz="2400" b="1" dirty="0">
                <a:solidFill>
                  <a:schemeClr val="accent2"/>
                </a:solidFill>
                <a:latin typeface="Comic Sans MS" pitchFamily="66" charset="0"/>
              </a:rPr>
              <a:t>F</a:t>
            </a:r>
            <a:r>
              <a:rPr lang="en-US" altLang="en-US" sz="2400" b="1" baseline="-25000" dirty="0">
                <a:solidFill>
                  <a:schemeClr val="accent2"/>
                </a:solidFill>
                <a:latin typeface="Comic Sans MS" pitchFamily="66" charset="0"/>
              </a:rPr>
              <a:t>1</a:t>
            </a:r>
            <a:r>
              <a:rPr lang="en-US" altLang="en-US" sz="2400" dirty="0">
                <a:latin typeface="Comic Sans MS" pitchFamily="66" charset="0"/>
              </a:rPr>
              <a:t> </a:t>
            </a:r>
            <a:endParaRPr lang="en-US" altLang="en-US" sz="2400" dirty="0" smtClean="0">
              <a:latin typeface="Comic Sans MS" pitchFamily="66" charset="0"/>
            </a:endParaRPr>
          </a:p>
          <a:p>
            <a:pPr eaLnBrk="0" hangingPunct="0"/>
            <a:r>
              <a:rPr lang="en-US" altLang="en-US" sz="2400" dirty="0" smtClean="0">
                <a:latin typeface="Comic Sans MS" pitchFamily="66" charset="0"/>
              </a:rPr>
              <a:t> </a:t>
            </a:r>
            <a:r>
              <a:rPr lang="en-US" altLang="en-US" sz="2400" dirty="0">
                <a:solidFill>
                  <a:schemeClr val="accent2"/>
                </a:solidFill>
                <a:latin typeface="Comic Sans MS" pitchFamily="66" charset="0"/>
              </a:rPr>
              <a:t>(“knob-and-stalk”; “ball on a stick”)</a:t>
            </a:r>
          </a:p>
          <a:p>
            <a:pPr eaLnBrk="0" hangingPunct="0"/>
            <a:endParaRPr lang="en-US" altLang="en-US" sz="2400" dirty="0">
              <a:solidFill>
                <a:schemeClr val="accent2"/>
              </a:solidFill>
              <a:latin typeface="Comic Sans MS" pitchFamily="66" charset="0"/>
            </a:endParaRPr>
          </a:p>
          <a:p>
            <a:pPr eaLnBrk="0" hangingPunct="0"/>
            <a:r>
              <a:rPr lang="en-US" sz="2400" dirty="0">
                <a:solidFill>
                  <a:schemeClr val="accent2"/>
                </a:solidFill>
                <a:latin typeface="Comic Sans MS" pitchFamily="66" charset="0"/>
              </a:rPr>
              <a:t>F</a:t>
            </a:r>
            <a:r>
              <a:rPr lang="en-US" sz="2400" baseline="-25000" dirty="0">
                <a:solidFill>
                  <a:schemeClr val="accent2"/>
                </a:solidFill>
                <a:latin typeface="Comic Sans MS" pitchFamily="66" charset="0"/>
              </a:rPr>
              <a:t>1</a:t>
            </a:r>
            <a:r>
              <a:rPr lang="en-US" sz="2400" dirty="0">
                <a:solidFill>
                  <a:schemeClr val="accent2"/>
                </a:solidFill>
                <a:latin typeface="Comic Sans MS" pitchFamily="66" charset="0"/>
              </a:rPr>
              <a:t> contains the catalytic subunits</a:t>
            </a:r>
            <a:r>
              <a:rPr lang="en-US" sz="2400" dirty="0">
                <a:latin typeface="Comic Sans MS" pitchFamily="66" charset="0"/>
              </a:rPr>
              <a:t> where ADP and P</a:t>
            </a:r>
            <a:r>
              <a:rPr lang="en-US" sz="2400" baseline="-25000" dirty="0">
                <a:latin typeface="Comic Sans MS" pitchFamily="66" charset="0"/>
              </a:rPr>
              <a:t>i</a:t>
            </a:r>
            <a:r>
              <a:rPr lang="en-US" sz="2400" dirty="0">
                <a:latin typeface="Comic Sans MS" pitchFamily="66" charset="0"/>
              </a:rPr>
              <a:t> are brought together for combination.</a:t>
            </a:r>
            <a:r>
              <a:rPr lang="en-US" sz="2400" dirty="0">
                <a:solidFill>
                  <a:schemeClr val="accent2"/>
                </a:solidFill>
                <a:latin typeface="Comic Sans MS" pitchFamily="66" charset="0"/>
              </a:rPr>
              <a:t> </a:t>
            </a:r>
          </a:p>
          <a:p>
            <a:pPr eaLnBrk="0" hangingPunct="0"/>
            <a:endParaRPr lang="en-US" sz="2400" dirty="0">
              <a:solidFill>
                <a:schemeClr val="accent2"/>
              </a:solidFill>
              <a:latin typeface="Comic Sans MS" pitchFamily="66" charset="0"/>
            </a:endParaRPr>
          </a:p>
          <a:p>
            <a:pPr eaLnBrk="0" hangingPunct="0"/>
            <a:r>
              <a:rPr lang="en-US" sz="2400" dirty="0">
                <a:solidFill>
                  <a:schemeClr val="accent2"/>
                </a:solidFill>
                <a:latin typeface="Comic Sans MS" pitchFamily="66" charset="0"/>
              </a:rPr>
              <a:t>F</a:t>
            </a:r>
            <a:r>
              <a:rPr lang="en-US" sz="2400" baseline="-25000" dirty="0">
                <a:solidFill>
                  <a:schemeClr val="accent2"/>
                </a:solidFill>
                <a:latin typeface="Comic Sans MS" pitchFamily="66" charset="0"/>
              </a:rPr>
              <a:t>0</a:t>
            </a:r>
            <a:r>
              <a:rPr lang="en-US" sz="2400" dirty="0">
                <a:solidFill>
                  <a:schemeClr val="accent2"/>
                </a:solidFill>
                <a:latin typeface="Comic Sans MS" pitchFamily="66" charset="0"/>
              </a:rPr>
              <a:t> </a:t>
            </a:r>
            <a:r>
              <a:rPr lang="en-US" sz="2400" dirty="0">
                <a:latin typeface="Comic Sans MS" pitchFamily="66" charset="0"/>
              </a:rPr>
              <a:t>spans the membrane</a:t>
            </a:r>
            <a:r>
              <a:rPr lang="en-US" sz="2400" dirty="0">
                <a:solidFill>
                  <a:schemeClr val="accent2"/>
                </a:solidFill>
                <a:latin typeface="Comic Sans MS" pitchFamily="66" charset="0"/>
              </a:rPr>
              <a:t> </a:t>
            </a:r>
            <a:r>
              <a:rPr lang="en-US" sz="2400" dirty="0">
                <a:latin typeface="Comic Sans MS" pitchFamily="66" charset="0"/>
              </a:rPr>
              <a:t>and</a:t>
            </a:r>
            <a:r>
              <a:rPr lang="en-US" sz="2400" dirty="0">
                <a:solidFill>
                  <a:schemeClr val="accent2"/>
                </a:solidFill>
                <a:latin typeface="Comic Sans MS" pitchFamily="66" charset="0"/>
              </a:rPr>
              <a:t> serves as a proton channel. </a:t>
            </a:r>
          </a:p>
          <a:p>
            <a:pPr eaLnBrk="0" hangingPunct="0"/>
            <a:endParaRPr lang="en-US" sz="2400" dirty="0">
              <a:solidFill>
                <a:schemeClr val="accent2"/>
              </a:solidFill>
              <a:latin typeface="Comic Sans MS" pitchFamily="66" charset="0"/>
            </a:endParaRPr>
          </a:p>
        </p:txBody>
      </p:sp>
      <p:grpSp>
        <p:nvGrpSpPr>
          <p:cNvPr id="5" name="Group 4"/>
          <p:cNvGrpSpPr>
            <a:grpSpLocks/>
          </p:cNvGrpSpPr>
          <p:nvPr/>
        </p:nvGrpSpPr>
        <p:grpSpPr bwMode="auto">
          <a:xfrm>
            <a:off x="5715000" y="1676400"/>
            <a:ext cx="3429000" cy="3657600"/>
            <a:chOff x="2496" y="672"/>
            <a:chExt cx="3224" cy="3456"/>
          </a:xfrm>
        </p:grpSpPr>
        <p:pic>
          <p:nvPicPr>
            <p:cNvPr id="6" name="Picture 5"/>
            <p:cNvPicPr>
              <a:picLocks noChangeAspect="1" noChangeArrowheads="1"/>
            </p:cNvPicPr>
            <p:nvPr/>
          </p:nvPicPr>
          <p:blipFill>
            <a:blip r:embed="rId3" cstate="print"/>
            <a:srcRect/>
            <a:stretch>
              <a:fillRect/>
            </a:stretch>
          </p:blipFill>
          <p:spPr bwMode="auto">
            <a:xfrm>
              <a:off x="2496" y="672"/>
              <a:ext cx="3224" cy="3456"/>
            </a:xfrm>
            <a:prstGeom prst="rect">
              <a:avLst/>
            </a:prstGeom>
            <a:noFill/>
            <a:ln w="9525">
              <a:noFill/>
              <a:miter lim="800000"/>
              <a:headEnd/>
              <a:tailEnd/>
            </a:ln>
          </p:spPr>
        </p:pic>
        <p:sp>
          <p:nvSpPr>
            <p:cNvPr id="7" name="Rectangle 6"/>
            <p:cNvSpPr>
              <a:spLocks noChangeArrowheads="1"/>
            </p:cNvSpPr>
            <p:nvPr/>
          </p:nvSpPr>
          <p:spPr bwMode="auto">
            <a:xfrm>
              <a:off x="2544" y="720"/>
              <a:ext cx="288" cy="336"/>
            </a:xfrm>
            <a:prstGeom prst="rect">
              <a:avLst/>
            </a:prstGeom>
            <a:solidFill>
              <a:schemeClr val="bg1"/>
            </a:solidFill>
            <a:ln w="9525">
              <a:noFill/>
              <a:miter lim="800000"/>
              <a:headEnd/>
              <a:tailEnd/>
            </a:ln>
          </p:spPr>
          <p:txBody>
            <a:bodyPr wrap="none" anchor="ctr"/>
            <a:lstStyle/>
            <a:p>
              <a:pPr eaLnBrk="0" hangingPunct="0"/>
              <a:endParaRPr lang="ru-RU" sz="2800"/>
            </a:p>
          </p:txBody>
        </p:sp>
      </p:grpSp>
    </p:spTree>
    <p:extLst>
      <p:ext uri="{BB962C8B-B14F-4D97-AF65-F5344CB8AC3E}">
        <p14:creationId xmlns:p14="http://schemas.microsoft.com/office/powerpoint/2010/main" val="4040982480"/>
      </p:ext>
    </p:extLst>
  </p:cSld>
  <p:clrMapOvr>
    <a:masterClrMapping/>
  </p:clrMapOvr>
  <p:transition spd="slow">
    <p:wedge/>
  </p:transition>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ext Box 3"/>
          <p:cNvSpPr txBox="1">
            <a:spLocks noChangeArrowheads="1"/>
          </p:cNvSpPr>
          <p:nvPr/>
        </p:nvSpPr>
        <p:spPr bwMode="auto">
          <a:xfrm>
            <a:off x="76200" y="1143000"/>
            <a:ext cx="5410200" cy="5047536"/>
          </a:xfrm>
          <a:prstGeom prst="rect">
            <a:avLst/>
          </a:prstGeom>
          <a:noFill/>
          <a:ln w="9525">
            <a:noFill/>
            <a:miter lim="800000"/>
            <a:headEnd/>
            <a:tailEnd/>
          </a:ln>
        </p:spPr>
        <p:txBody>
          <a:bodyPr wrap="square">
            <a:spAutoFit/>
          </a:bodyPr>
          <a:lstStyle/>
          <a:p>
            <a:pPr marL="233363" indent="-233363" eaLnBrk="0" hangingPunct="0">
              <a:spcBef>
                <a:spcPct val="50000"/>
              </a:spcBef>
              <a:buFontTx/>
              <a:buChar char="•"/>
            </a:pPr>
            <a:r>
              <a:rPr lang="en-US" altLang="en-US" sz="2800" dirty="0">
                <a:solidFill>
                  <a:schemeClr val="accent2"/>
                </a:solidFill>
                <a:latin typeface="Comic Sans MS" pitchFamily="66" charset="0"/>
              </a:rPr>
              <a:t>F</a:t>
            </a:r>
            <a:r>
              <a:rPr lang="en-US" altLang="en-US" sz="2800" baseline="-25000" dirty="0">
                <a:solidFill>
                  <a:schemeClr val="accent2"/>
                </a:solidFill>
                <a:latin typeface="Comic Sans MS" pitchFamily="66" charset="0"/>
              </a:rPr>
              <a:t>1</a:t>
            </a:r>
            <a:r>
              <a:rPr lang="en-US" altLang="en-US" sz="2800" dirty="0">
                <a:solidFill>
                  <a:schemeClr val="accent2"/>
                </a:solidFill>
                <a:latin typeface="Comic Sans MS" pitchFamily="66" charset="0"/>
              </a:rPr>
              <a:t> </a:t>
            </a:r>
            <a:r>
              <a:rPr lang="en-US" altLang="en-US" sz="2800" dirty="0">
                <a:latin typeface="Comic Sans MS" pitchFamily="66" charset="0"/>
              </a:rPr>
              <a:t>contains 5 types of polypeptide chains -</a:t>
            </a:r>
            <a:r>
              <a:rPr lang="en-US" altLang="en-US" sz="2800" dirty="0"/>
              <a:t>  </a:t>
            </a:r>
            <a:r>
              <a:rPr lang="en-US" altLang="en-US" sz="2800" b="1" dirty="0">
                <a:solidFill>
                  <a:srgbClr val="C00000"/>
                </a:solidFill>
                <a:latin typeface="Symbol" pitchFamily="18" charset="2"/>
              </a:rPr>
              <a:t>a</a:t>
            </a:r>
            <a:r>
              <a:rPr lang="en-US" altLang="en-US" sz="2800" b="1" baseline="-25000" dirty="0">
                <a:solidFill>
                  <a:srgbClr val="C00000"/>
                </a:solidFill>
                <a:latin typeface="Arial" charset="0"/>
              </a:rPr>
              <a:t>3</a:t>
            </a:r>
            <a:r>
              <a:rPr lang="en-US" altLang="en-US" sz="2800" b="1" dirty="0">
                <a:solidFill>
                  <a:srgbClr val="C00000"/>
                </a:solidFill>
                <a:latin typeface="Symbol" pitchFamily="18" charset="2"/>
              </a:rPr>
              <a:t>b</a:t>
            </a:r>
            <a:r>
              <a:rPr lang="en-US" altLang="en-US" sz="2800" b="1" baseline="-25000" dirty="0">
                <a:solidFill>
                  <a:srgbClr val="C00000"/>
                </a:solidFill>
                <a:latin typeface="Arial" charset="0"/>
              </a:rPr>
              <a:t>3</a:t>
            </a:r>
            <a:r>
              <a:rPr lang="en-US" altLang="en-US" sz="2800" b="1" dirty="0">
                <a:solidFill>
                  <a:srgbClr val="C00000"/>
                </a:solidFill>
                <a:latin typeface="Symbol" pitchFamily="18" charset="2"/>
              </a:rPr>
              <a:t>gde </a:t>
            </a:r>
            <a:endParaRPr lang="en-US" altLang="en-US" sz="2800" dirty="0">
              <a:solidFill>
                <a:srgbClr val="C00000"/>
              </a:solidFill>
            </a:endParaRPr>
          </a:p>
          <a:p>
            <a:pPr marL="233363" indent="-233363" eaLnBrk="0" hangingPunct="0">
              <a:spcBef>
                <a:spcPct val="50000"/>
              </a:spcBef>
              <a:buFontTx/>
              <a:buChar char="•"/>
            </a:pPr>
            <a:r>
              <a:rPr lang="en-US" altLang="en-US" sz="2800" dirty="0">
                <a:solidFill>
                  <a:schemeClr val="accent2"/>
                </a:solidFill>
                <a:latin typeface="Comic Sans MS" pitchFamily="66" charset="0"/>
              </a:rPr>
              <a:t>F</a:t>
            </a:r>
            <a:r>
              <a:rPr lang="en-US" altLang="en-US" sz="2800" baseline="-25000" dirty="0">
                <a:solidFill>
                  <a:schemeClr val="accent2"/>
                </a:solidFill>
                <a:latin typeface="Comic Sans MS" pitchFamily="66" charset="0"/>
              </a:rPr>
              <a:t>o</a:t>
            </a:r>
            <a:r>
              <a:rPr lang="en-US" altLang="en-US" sz="2800" dirty="0">
                <a:latin typeface="Comic Sans MS" pitchFamily="66" charset="0"/>
              </a:rPr>
              <a:t> -  </a:t>
            </a:r>
            <a:r>
              <a:rPr lang="en-US" altLang="en-US" sz="2800" dirty="0">
                <a:solidFill>
                  <a:srgbClr val="C00000"/>
                </a:solidFill>
                <a:latin typeface="Comic Sans MS" pitchFamily="66" charset="0"/>
              </a:rPr>
              <a:t>a</a:t>
            </a:r>
            <a:r>
              <a:rPr lang="en-US" altLang="en-US" sz="2800" baseline="-25000" dirty="0">
                <a:solidFill>
                  <a:srgbClr val="C00000"/>
                </a:solidFill>
                <a:latin typeface="Comic Sans MS" pitchFamily="66" charset="0"/>
              </a:rPr>
              <a:t>1</a:t>
            </a:r>
            <a:r>
              <a:rPr lang="en-US" altLang="en-US" sz="2800" dirty="0">
                <a:solidFill>
                  <a:srgbClr val="C00000"/>
                </a:solidFill>
                <a:latin typeface="Comic Sans MS" pitchFamily="66" charset="0"/>
              </a:rPr>
              <a:t>b</a:t>
            </a:r>
            <a:r>
              <a:rPr lang="en-US" altLang="en-US" sz="2800" baseline="-25000" dirty="0">
                <a:solidFill>
                  <a:srgbClr val="C00000"/>
                </a:solidFill>
                <a:latin typeface="Comic Sans MS" pitchFamily="66" charset="0"/>
              </a:rPr>
              <a:t>2</a:t>
            </a:r>
            <a:r>
              <a:rPr lang="en-US" altLang="en-US" sz="2800" dirty="0">
                <a:solidFill>
                  <a:srgbClr val="C00000"/>
                </a:solidFill>
                <a:latin typeface="Comic Sans MS" pitchFamily="66" charset="0"/>
              </a:rPr>
              <a:t>c</a:t>
            </a:r>
            <a:r>
              <a:rPr lang="en-US" altLang="en-US" sz="2800" baseline="-25000" dirty="0">
                <a:solidFill>
                  <a:srgbClr val="C00000"/>
                </a:solidFill>
                <a:latin typeface="Comic Sans MS" pitchFamily="66" charset="0"/>
              </a:rPr>
              <a:t>10-14</a:t>
            </a:r>
            <a:r>
              <a:rPr lang="en-US" altLang="en-US" sz="2800" dirty="0">
                <a:latin typeface="Comic Sans MS" pitchFamily="66" charset="0"/>
              </a:rPr>
              <a:t/>
            </a:r>
            <a:br>
              <a:rPr lang="en-US" altLang="en-US" sz="2800" dirty="0">
                <a:latin typeface="Comic Sans MS" pitchFamily="66" charset="0"/>
              </a:rPr>
            </a:br>
            <a:r>
              <a:rPr lang="en-US" altLang="en-US" sz="2800" dirty="0">
                <a:latin typeface="Comic Sans MS" pitchFamily="66" charset="0"/>
              </a:rPr>
              <a:t>(</a:t>
            </a:r>
            <a:r>
              <a:rPr lang="en-US" altLang="en-US" sz="2800" dirty="0">
                <a:solidFill>
                  <a:schemeClr val="accent2"/>
                </a:solidFill>
                <a:latin typeface="Comic Sans MS" pitchFamily="66" charset="0"/>
              </a:rPr>
              <a:t>c</a:t>
            </a:r>
            <a:r>
              <a:rPr lang="en-US" altLang="en-US" sz="2800" dirty="0">
                <a:latin typeface="Comic Sans MS" pitchFamily="66" charset="0"/>
              </a:rPr>
              <a:t> </a:t>
            </a:r>
            <a:r>
              <a:rPr lang="en-US" altLang="en-US" sz="2800" dirty="0">
                <a:solidFill>
                  <a:schemeClr val="accent2"/>
                </a:solidFill>
                <a:latin typeface="Comic Sans MS" pitchFamily="66" charset="0"/>
              </a:rPr>
              <a:t>subunits</a:t>
            </a:r>
            <a:r>
              <a:rPr lang="en-US" altLang="en-US" sz="2800" dirty="0">
                <a:latin typeface="Comic Sans MS" pitchFamily="66" charset="0"/>
              </a:rPr>
              <a:t> form cylindrical, membrane-bound base)</a:t>
            </a:r>
          </a:p>
          <a:p>
            <a:pPr marL="233363" indent="-233363" eaLnBrk="0" hangingPunct="0">
              <a:spcBef>
                <a:spcPct val="50000"/>
              </a:spcBef>
              <a:buFontTx/>
              <a:buChar char="•"/>
            </a:pPr>
            <a:r>
              <a:rPr lang="en-US" altLang="en-US" sz="2800" dirty="0">
                <a:solidFill>
                  <a:schemeClr val="accent2"/>
                </a:solidFill>
                <a:latin typeface="Comic Sans MS" pitchFamily="66" charset="0"/>
              </a:rPr>
              <a:t>F</a:t>
            </a:r>
            <a:r>
              <a:rPr lang="en-US" altLang="en-US" sz="2800" baseline="-25000" dirty="0">
                <a:solidFill>
                  <a:schemeClr val="accent2"/>
                </a:solidFill>
                <a:latin typeface="Comic Sans MS" pitchFamily="66" charset="0"/>
              </a:rPr>
              <a:t>o</a:t>
            </a:r>
            <a:r>
              <a:rPr lang="en-US" altLang="en-US" sz="2800" dirty="0">
                <a:latin typeface="Comic Sans MS" pitchFamily="66" charset="0"/>
              </a:rPr>
              <a:t> and </a:t>
            </a:r>
            <a:r>
              <a:rPr lang="en-US" altLang="en-US" sz="2800" dirty="0">
                <a:solidFill>
                  <a:schemeClr val="accent2"/>
                </a:solidFill>
                <a:latin typeface="Comic Sans MS" pitchFamily="66" charset="0"/>
              </a:rPr>
              <a:t>F</a:t>
            </a:r>
            <a:r>
              <a:rPr lang="en-US" altLang="en-US" sz="2800" baseline="-25000" dirty="0">
                <a:solidFill>
                  <a:schemeClr val="accent2"/>
                </a:solidFill>
                <a:latin typeface="Comic Sans MS" pitchFamily="66" charset="0"/>
              </a:rPr>
              <a:t>1</a:t>
            </a:r>
            <a:r>
              <a:rPr lang="en-US" altLang="en-US" sz="2800" dirty="0">
                <a:latin typeface="Comic Sans MS" pitchFamily="66" charset="0"/>
              </a:rPr>
              <a:t> are connected by a</a:t>
            </a:r>
            <a:r>
              <a:rPr lang="en-US" altLang="en-US" sz="2800" dirty="0">
                <a:latin typeface="Arial" charset="0"/>
              </a:rPr>
              <a:t> </a:t>
            </a:r>
            <a:r>
              <a:rPr lang="en-US" altLang="en-US" sz="2800" dirty="0" err="1">
                <a:solidFill>
                  <a:schemeClr val="accent2"/>
                </a:solidFill>
                <a:latin typeface="Symbol" pitchFamily="18" charset="2"/>
              </a:rPr>
              <a:t>ge</a:t>
            </a:r>
            <a:r>
              <a:rPr lang="en-US" altLang="en-US" sz="2800" dirty="0">
                <a:solidFill>
                  <a:schemeClr val="accent2"/>
                </a:solidFill>
              </a:rPr>
              <a:t> </a:t>
            </a:r>
            <a:r>
              <a:rPr lang="en-US" altLang="en-US" sz="2800" dirty="0">
                <a:solidFill>
                  <a:schemeClr val="accent2"/>
                </a:solidFill>
                <a:latin typeface="Comic Sans MS" pitchFamily="66" charset="0"/>
              </a:rPr>
              <a:t>stalk</a:t>
            </a:r>
            <a:r>
              <a:rPr lang="en-US" altLang="en-US" sz="2800" dirty="0">
                <a:latin typeface="Comic Sans MS" pitchFamily="66" charset="0"/>
              </a:rPr>
              <a:t> and by exterior column (</a:t>
            </a:r>
            <a:r>
              <a:rPr lang="en-US" altLang="en-US" sz="2800" dirty="0">
                <a:solidFill>
                  <a:schemeClr val="accent2"/>
                </a:solidFill>
                <a:latin typeface="Comic Sans MS" pitchFamily="66" charset="0"/>
              </a:rPr>
              <a:t>a</a:t>
            </a:r>
            <a:r>
              <a:rPr lang="en-US" altLang="en-US" sz="2800" baseline="-25000" dirty="0">
                <a:solidFill>
                  <a:schemeClr val="accent2"/>
                </a:solidFill>
                <a:latin typeface="Comic Sans MS" pitchFamily="66" charset="0"/>
              </a:rPr>
              <a:t>1</a:t>
            </a:r>
            <a:r>
              <a:rPr lang="en-US" altLang="en-US" sz="2800" dirty="0">
                <a:solidFill>
                  <a:schemeClr val="accent2"/>
                </a:solidFill>
                <a:latin typeface="Comic Sans MS" pitchFamily="66" charset="0"/>
              </a:rPr>
              <a:t>b</a:t>
            </a:r>
            <a:r>
              <a:rPr lang="en-US" altLang="en-US" sz="2800" baseline="-25000" dirty="0">
                <a:solidFill>
                  <a:schemeClr val="accent2"/>
                </a:solidFill>
                <a:latin typeface="Comic Sans MS" pitchFamily="66" charset="0"/>
              </a:rPr>
              <a:t>2 </a:t>
            </a:r>
            <a:r>
              <a:rPr lang="en-US" altLang="en-US" sz="2800" dirty="0">
                <a:latin typeface="Comic Sans MS" pitchFamily="66" charset="0"/>
              </a:rPr>
              <a:t>and</a:t>
            </a:r>
            <a:r>
              <a:rPr lang="en-US" altLang="en-US" sz="2800" baseline="-25000" dirty="0">
                <a:solidFill>
                  <a:schemeClr val="accent2"/>
                </a:solidFill>
                <a:latin typeface="Arial" charset="0"/>
              </a:rPr>
              <a:t> </a:t>
            </a:r>
            <a:r>
              <a:rPr lang="en-US" altLang="en-US" sz="2800" dirty="0">
                <a:solidFill>
                  <a:schemeClr val="accent2"/>
                </a:solidFill>
                <a:latin typeface="Symbol" pitchFamily="18" charset="2"/>
              </a:rPr>
              <a:t>d</a:t>
            </a:r>
            <a:r>
              <a:rPr lang="en-US" altLang="en-US" sz="2800" dirty="0">
                <a:latin typeface="Symbol" pitchFamily="18" charset="2"/>
              </a:rPr>
              <a:t>)</a:t>
            </a:r>
            <a:endParaRPr lang="en-US" altLang="en-US" sz="2800" dirty="0">
              <a:latin typeface="Arial" charset="0"/>
            </a:endParaRPr>
          </a:p>
          <a:p>
            <a:pPr marL="233363" indent="-233363" eaLnBrk="0" hangingPunct="0">
              <a:spcBef>
                <a:spcPct val="50000"/>
              </a:spcBef>
              <a:buFontTx/>
              <a:buChar char="•"/>
            </a:pPr>
            <a:r>
              <a:rPr lang="en-US" altLang="en-US" sz="2800" dirty="0">
                <a:latin typeface="Comic Sans MS" pitchFamily="66" charset="0"/>
              </a:rPr>
              <a:t>P</a:t>
            </a:r>
            <a:r>
              <a:rPr lang="en-US" altLang="en-US" sz="2800" dirty="0" smtClean="0">
                <a:latin typeface="Comic Sans MS" pitchFamily="66" charset="0"/>
              </a:rPr>
              <a:t>roton </a:t>
            </a:r>
            <a:r>
              <a:rPr lang="en-US" altLang="en-US" sz="2800" dirty="0">
                <a:latin typeface="Comic Sans MS" pitchFamily="66" charset="0"/>
              </a:rPr>
              <a:t>channel </a:t>
            </a:r>
            <a:r>
              <a:rPr lang="en-US" altLang="en-US" sz="2800" dirty="0" smtClean="0">
                <a:latin typeface="Comic Sans MS" pitchFamily="66" charset="0"/>
              </a:rPr>
              <a:t>is – </a:t>
            </a:r>
            <a:r>
              <a:rPr lang="en-US" altLang="en-US" sz="2800" dirty="0">
                <a:latin typeface="Comic Sans MS" pitchFamily="66" charset="0"/>
              </a:rPr>
              <a:t>between </a:t>
            </a:r>
            <a:r>
              <a:rPr lang="en-US" altLang="en-US" sz="2800" dirty="0">
                <a:solidFill>
                  <a:schemeClr val="accent2"/>
                </a:solidFill>
                <a:latin typeface="Comic Sans MS" pitchFamily="66" charset="0"/>
              </a:rPr>
              <a:t>c ring</a:t>
            </a:r>
            <a:r>
              <a:rPr lang="en-US" altLang="en-US" sz="2800" dirty="0">
                <a:latin typeface="Comic Sans MS" pitchFamily="66" charset="0"/>
              </a:rPr>
              <a:t> and </a:t>
            </a:r>
            <a:r>
              <a:rPr lang="en-US" altLang="en-US" sz="2800" dirty="0">
                <a:solidFill>
                  <a:schemeClr val="accent2"/>
                </a:solidFill>
                <a:latin typeface="Comic Sans MS" pitchFamily="66" charset="0"/>
              </a:rPr>
              <a:t>a subunit.</a:t>
            </a:r>
          </a:p>
        </p:txBody>
      </p:sp>
      <p:pic>
        <p:nvPicPr>
          <p:cNvPr id="6" name="Picture 4"/>
          <p:cNvPicPr>
            <a:picLocks noChangeAspect="1" noChangeArrowheads="1"/>
          </p:cNvPicPr>
          <p:nvPr/>
        </p:nvPicPr>
        <p:blipFill>
          <a:blip r:embed="rId3" cstate="print"/>
          <a:srcRect/>
          <a:stretch>
            <a:fillRect/>
          </a:stretch>
        </p:blipFill>
        <p:spPr bwMode="auto">
          <a:xfrm>
            <a:off x="5486400" y="0"/>
            <a:ext cx="3657600" cy="6858000"/>
          </a:xfrm>
          <a:prstGeom prst="rect">
            <a:avLst/>
          </a:prstGeom>
          <a:noFill/>
          <a:ln w="9525">
            <a:noFill/>
            <a:miter lim="800000"/>
            <a:headEnd/>
            <a:tailEnd/>
          </a:ln>
        </p:spPr>
      </p:pic>
    </p:spTree>
    <p:extLst>
      <p:ext uri="{BB962C8B-B14F-4D97-AF65-F5344CB8AC3E}">
        <p14:creationId xmlns:p14="http://schemas.microsoft.com/office/powerpoint/2010/main" val="2828957268"/>
      </p:ext>
    </p:extLst>
  </p:cSld>
  <p:clrMapOvr>
    <a:masterClrMapping/>
  </p:clrMapOvr>
  <p:transition spd="slow">
    <p:wedge/>
  </p:transition>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ChangeArrowheads="1"/>
          </p:cNvSpPr>
          <p:nvPr/>
        </p:nvSpPr>
        <p:spPr bwMode="auto">
          <a:xfrm>
            <a:off x="685800" y="228600"/>
            <a:ext cx="7772400" cy="838200"/>
          </a:xfrm>
          <a:prstGeom prst="rect">
            <a:avLst/>
          </a:prstGeom>
          <a:noFill/>
          <a:ln w="12700">
            <a:noFill/>
            <a:miter lim="800000"/>
            <a:headEnd/>
            <a:tailEnd/>
          </a:ln>
          <a:effectLst/>
        </p:spPr>
        <p:txBody>
          <a:bodyPr lIns="90488" tIns="44450" rIns="90488" bIns="44450" anchor="ctr"/>
          <a:lstStyle/>
          <a:p>
            <a:pPr algn="ctr"/>
            <a:r>
              <a:rPr lang="en-US" sz="4000" b="1" dirty="0" smtClean="0"/>
              <a:t>Complex V ATP </a:t>
            </a:r>
            <a:r>
              <a:rPr lang="en-US" sz="4000" b="1" dirty="0"/>
              <a:t>Synthase</a:t>
            </a:r>
          </a:p>
        </p:txBody>
      </p:sp>
      <p:pic>
        <p:nvPicPr>
          <p:cNvPr id="7173" name="Picture 5" descr="FG14_17aC"/>
          <p:cNvPicPr>
            <a:picLocks noChangeAspect="1" noChangeArrowheads="1"/>
          </p:cNvPicPr>
          <p:nvPr/>
        </p:nvPicPr>
        <p:blipFill>
          <a:blip r:embed="rId2" cstate="print"/>
          <a:srcRect/>
          <a:stretch>
            <a:fillRect/>
          </a:stretch>
        </p:blipFill>
        <p:spPr bwMode="auto">
          <a:xfrm>
            <a:off x="0" y="1219200"/>
            <a:ext cx="9144000" cy="4724400"/>
          </a:xfrm>
          <a:prstGeom prst="rect">
            <a:avLst/>
          </a:prstGeom>
          <a:noFill/>
        </p:spPr>
      </p:pic>
    </p:spTree>
    <p:extLst>
      <p:ext uri="{BB962C8B-B14F-4D97-AF65-F5344CB8AC3E}">
        <p14:creationId xmlns:p14="http://schemas.microsoft.com/office/powerpoint/2010/main" val="2596893792"/>
      </p:ext>
    </p:extLst>
  </p:cSld>
  <p:clrMapOvr>
    <a:masterClrMapping/>
  </p:clrMapOvr>
  <p:transition spd="slow">
    <p:wedge/>
  </p:transition>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76200"/>
            <a:ext cx="8915400" cy="1447800"/>
          </a:xfrm>
        </p:spPr>
        <p:txBody>
          <a:bodyPr>
            <a:normAutofit fontScale="90000"/>
          </a:bodyPr>
          <a:lstStyle/>
          <a:p>
            <a:pPr algn="ctr"/>
            <a:r>
              <a:rPr lang="en-US" b="1" dirty="0"/>
              <a:t>How do ATPase and ATP </a:t>
            </a:r>
            <a:r>
              <a:rPr lang="en-US" b="1" dirty="0" smtClean="0"/>
              <a:t>Synthase </a:t>
            </a:r>
            <a:r>
              <a:rPr lang="en-US" b="1" dirty="0"/>
              <a:t>D</a:t>
            </a:r>
            <a:r>
              <a:rPr lang="en-US" b="1" dirty="0" smtClean="0"/>
              <a:t>iffer</a:t>
            </a:r>
            <a:r>
              <a:rPr lang="en-US" b="1" dirty="0"/>
              <a:t>?</a:t>
            </a:r>
          </a:p>
        </p:txBody>
      </p:sp>
      <p:sp>
        <p:nvSpPr>
          <p:cNvPr id="3" name="Content Placeholder 2"/>
          <p:cNvSpPr>
            <a:spLocks noGrp="1"/>
          </p:cNvSpPr>
          <p:nvPr>
            <p:ph idx="1"/>
          </p:nvPr>
        </p:nvSpPr>
        <p:spPr>
          <a:xfrm>
            <a:off x="-228600" y="1935480"/>
            <a:ext cx="10210800" cy="4770120"/>
          </a:xfrm>
        </p:spPr>
        <p:txBody>
          <a:bodyPr>
            <a:normAutofit fontScale="92500"/>
          </a:bodyPr>
          <a:lstStyle/>
          <a:p>
            <a:r>
              <a:rPr lang="en-US" dirty="0"/>
              <a:t> </a:t>
            </a:r>
            <a:r>
              <a:rPr lang="en-US" sz="4800" b="1" dirty="0"/>
              <a:t>ATPase</a:t>
            </a:r>
            <a:r>
              <a:rPr lang="en-US" sz="4800" dirty="0"/>
              <a:t> is an enzyme that </a:t>
            </a:r>
            <a:r>
              <a:rPr lang="en-US" sz="4800" b="1" dirty="0">
                <a:solidFill>
                  <a:srgbClr val="C00000"/>
                </a:solidFill>
              </a:rPr>
              <a:t>hydrolyze ATP</a:t>
            </a:r>
            <a:r>
              <a:rPr lang="en-US" sz="4800" dirty="0"/>
              <a:t> to form </a:t>
            </a:r>
            <a:r>
              <a:rPr lang="en-US" sz="4800" dirty="0" smtClean="0"/>
              <a:t>ADP </a:t>
            </a:r>
          </a:p>
          <a:p>
            <a:pPr marL="0" indent="0">
              <a:buNone/>
            </a:pPr>
            <a:endParaRPr lang="en-US" sz="4800" dirty="0" smtClean="0"/>
          </a:p>
          <a:p>
            <a:r>
              <a:rPr lang="en-US" sz="4800" b="1" dirty="0" smtClean="0"/>
              <a:t>ATP synthase </a:t>
            </a:r>
            <a:r>
              <a:rPr lang="en-US" sz="4800" b="1" dirty="0" smtClean="0">
                <a:solidFill>
                  <a:srgbClr val="C00000"/>
                </a:solidFill>
              </a:rPr>
              <a:t>synthesize</a:t>
            </a:r>
            <a:r>
              <a:rPr lang="en-US" sz="4800" b="1" dirty="0">
                <a:solidFill>
                  <a:srgbClr val="C00000"/>
                </a:solidFill>
              </a:rPr>
              <a:t> </a:t>
            </a:r>
            <a:r>
              <a:rPr lang="en-US" sz="4800" b="1" dirty="0" smtClean="0">
                <a:solidFill>
                  <a:srgbClr val="C00000"/>
                </a:solidFill>
              </a:rPr>
              <a:t>ATP</a:t>
            </a:r>
          </a:p>
          <a:p>
            <a:pPr marL="0" indent="0">
              <a:buNone/>
            </a:pPr>
            <a:endParaRPr lang="en-US" sz="4800" b="1" dirty="0" smtClean="0">
              <a:solidFill>
                <a:srgbClr val="C00000"/>
              </a:solidFill>
            </a:endParaRPr>
          </a:p>
          <a:p>
            <a:r>
              <a:rPr lang="en-US" sz="4800" b="1" dirty="0" smtClean="0"/>
              <a:t>Both</a:t>
            </a:r>
            <a:r>
              <a:rPr lang="en-US" sz="4800" dirty="0" smtClean="0"/>
              <a:t> </a:t>
            </a:r>
            <a:r>
              <a:rPr lang="en-US" sz="4800" dirty="0"/>
              <a:t>enzyme </a:t>
            </a:r>
            <a:r>
              <a:rPr lang="en-US" sz="4800" b="1" dirty="0">
                <a:solidFill>
                  <a:srgbClr val="0070C0"/>
                </a:solidFill>
              </a:rPr>
              <a:t>found in </a:t>
            </a:r>
            <a:r>
              <a:rPr lang="en-US" sz="4800" b="1" dirty="0" smtClean="0">
                <a:solidFill>
                  <a:srgbClr val="0070C0"/>
                </a:solidFill>
              </a:rPr>
              <a:t>mitochondria</a:t>
            </a:r>
            <a:endParaRPr lang="en-US" sz="4800" b="1" dirty="0">
              <a:solidFill>
                <a:srgbClr val="0070C0"/>
              </a:solidFill>
            </a:endParaRPr>
          </a:p>
        </p:txBody>
      </p:sp>
    </p:spTree>
    <p:extLst>
      <p:ext uri="{BB962C8B-B14F-4D97-AF65-F5344CB8AC3E}">
        <p14:creationId xmlns:p14="http://schemas.microsoft.com/office/powerpoint/2010/main" val="2700495292"/>
      </p:ext>
    </p:extLst>
  </p:cSld>
  <p:clrMapOvr>
    <a:masterClrMapping/>
  </p:clrMapOvr>
  <p:transition spd="slow">
    <p:wedge/>
  </p:transition>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pPr algn="ctr"/>
            <a:r>
              <a:rPr lang="en-US" b="1" dirty="0" smtClean="0"/>
              <a:t>F- ATPase/ATP Synthase</a:t>
            </a:r>
            <a:endParaRPr lang="en-US" b="1" dirty="0"/>
          </a:p>
        </p:txBody>
      </p:sp>
      <p:sp>
        <p:nvSpPr>
          <p:cNvPr id="3" name="Content Placeholder 2"/>
          <p:cNvSpPr>
            <a:spLocks noGrp="1"/>
          </p:cNvSpPr>
          <p:nvPr>
            <p:ph idx="1"/>
          </p:nvPr>
        </p:nvSpPr>
        <p:spPr/>
        <p:txBody>
          <a:bodyPr>
            <a:normAutofit/>
          </a:bodyPr>
          <a:lstStyle/>
          <a:p>
            <a:r>
              <a:rPr lang="en-US" sz="4800" dirty="0" smtClean="0"/>
              <a:t>F-ATPase </a:t>
            </a:r>
            <a:r>
              <a:rPr lang="en-US" sz="4800" dirty="0"/>
              <a:t>belong to superfamily of related </a:t>
            </a:r>
            <a:r>
              <a:rPr lang="en-US" sz="4800" dirty="0" smtClean="0"/>
              <a:t>ATP Synthases</a:t>
            </a:r>
            <a:endParaRPr lang="en-US" sz="4800" dirty="0"/>
          </a:p>
        </p:txBody>
      </p:sp>
    </p:spTree>
    <p:extLst>
      <p:ext uri="{BB962C8B-B14F-4D97-AF65-F5344CB8AC3E}">
        <p14:creationId xmlns:p14="http://schemas.microsoft.com/office/powerpoint/2010/main" val="3020946060"/>
      </p:ext>
    </p:extLst>
  </p:cSld>
  <p:clrMapOvr>
    <a:masterClrMapping/>
  </p:clrMapOvr>
  <p:transition spd="slow">
    <p:wedge/>
  </p:transition>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685800" y="304800"/>
            <a:ext cx="7772400" cy="1143000"/>
          </a:xfrm>
        </p:spPr>
        <p:txBody>
          <a:bodyPr>
            <a:normAutofit/>
          </a:bodyPr>
          <a:lstStyle/>
          <a:p>
            <a:r>
              <a:rPr lang="en-US" b="1" dirty="0" smtClean="0">
                <a:cs typeface="Calibri Light" panose="020F0302020204030204" pitchFamily="34" charset="0"/>
              </a:rPr>
              <a:t>F-ATPase</a:t>
            </a:r>
            <a:r>
              <a:rPr lang="en-US" b="1" dirty="0" smtClean="0"/>
              <a:t> </a:t>
            </a:r>
            <a:r>
              <a:rPr lang="en-US" b="1" dirty="0"/>
              <a:t>is a Rotating Motor </a:t>
            </a:r>
          </a:p>
        </p:txBody>
      </p:sp>
      <p:pic>
        <p:nvPicPr>
          <p:cNvPr id="10245" name="Picture 5" descr="FG14_19"/>
          <p:cNvPicPr>
            <a:picLocks noChangeAspect="1" noChangeArrowheads="1"/>
          </p:cNvPicPr>
          <p:nvPr/>
        </p:nvPicPr>
        <p:blipFill>
          <a:blip r:embed="rId2" cstate="print"/>
          <a:srcRect/>
          <a:stretch>
            <a:fillRect/>
          </a:stretch>
        </p:blipFill>
        <p:spPr bwMode="auto">
          <a:xfrm>
            <a:off x="5257800" y="2286000"/>
            <a:ext cx="3886200" cy="4419600"/>
          </a:xfrm>
          <a:prstGeom prst="rect">
            <a:avLst/>
          </a:prstGeom>
          <a:noFill/>
        </p:spPr>
      </p:pic>
      <p:pic>
        <p:nvPicPr>
          <p:cNvPr id="2" name="Picture 1"/>
          <p:cNvPicPr>
            <a:picLocks noChangeAspect="1"/>
          </p:cNvPicPr>
          <p:nvPr/>
        </p:nvPicPr>
        <p:blipFill>
          <a:blip r:embed="rId3"/>
          <a:stretch>
            <a:fillRect/>
          </a:stretch>
        </p:blipFill>
        <p:spPr>
          <a:xfrm>
            <a:off x="152400" y="2133600"/>
            <a:ext cx="4648200" cy="4419600"/>
          </a:xfrm>
          <a:prstGeom prst="rect">
            <a:avLst/>
          </a:prstGeom>
        </p:spPr>
      </p:pic>
    </p:spTree>
    <p:extLst>
      <p:ext uri="{BB962C8B-B14F-4D97-AF65-F5344CB8AC3E}">
        <p14:creationId xmlns:p14="http://schemas.microsoft.com/office/powerpoint/2010/main" val="466384635"/>
      </p:ext>
    </p:extLst>
  </p:cSld>
  <p:clrMapOvr>
    <a:masterClrMapping/>
  </p:clrMapOvr>
  <p:transition spd="slow">
    <p:wedg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676400"/>
            <a:ext cx="8915400" cy="1143000"/>
          </a:xfrm>
        </p:spPr>
        <p:txBody>
          <a:bodyPr>
            <a:normAutofit fontScale="90000"/>
          </a:bodyPr>
          <a:lstStyle/>
          <a:p>
            <a:pPr algn="ctr"/>
            <a:r>
              <a:rPr lang="en-US" b="1" dirty="0" smtClean="0"/>
              <a:t>ENDERGONIC ( </a:t>
            </a:r>
            <a:r>
              <a:rPr lang="en-US" b="1" dirty="0" smtClean="0">
                <a:solidFill>
                  <a:srgbClr val="C00000"/>
                </a:solidFill>
              </a:rPr>
              <a:t>Anabolic</a:t>
            </a:r>
            <a:r>
              <a:rPr lang="en-US" b="1" dirty="0" smtClean="0"/>
              <a:t>) </a:t>
            </a:r>
            <a:r>
              <a:rPr lang="en-US" b="1" dirty="0"/>
              <a:t>PROCESSES</a:t>
            </a:r>
            <a:br>
              <a:rPr lang="en-US" b="1" dirty="0"/>
            </a:br>
            <a:r>
              <a:rPr lang="en-US" b="1" dirty="0"/>
              <a:t>PROCEED BY </a:t>
            </a:r>
            <a:r>
              <a:rPr lang="en-US" b="1" dirty="0" smtClean="0"/>
              <a:t>COUPLING</a:t>
            </a:r>
            <a:r>
              <a:rPr lang="en-US" b="1" dirty="0"/>
              <a:t/>
            </a:r>
            <a:br>
              <a:rPr lang="en-US" b="1" dirty="0"/>
            </a:br>
            <a:r>
              <a:rPr lang="en-US" b="1" dirty="0" smtClean="0"/>
              <a:t>OF EXERGONIC(</a:t>
            </a:r>
            <a:r>
              <a:rPr lang="en-US" b="1" dirty="0" smtClean="0">
                <a:solidFill>
                  <a:srgbClr val="C00000"/>
                </a:solidFill>
              </a:rPr>
              <a:t>Catabolic</a:t>
            </a:r>
            <a:r>
              <a:rPr lang="en-US" b="1" dirty="0" smtClean="0"/>
              <a:t>) </a:t>
            </a:r>
            <a:r>
              <a:rPr lang="en-US" b="1" dirty="0"/>
              <a:t>PROCESSES</a:t>
            </a:r>
            <a:r>
              <a:rPr lang="en-US" dirty="0"/>
              <a:t> </a:t>
            </a:r>
            <a:br>
              <a:rPr lang="en-US" dirty="0"/>
            </a:br>
            <a:endParaRPr lang="en-US" dirty="0"/>
          </a:p>
        </p:txBody>
      </p:sp>
      <p:pic>
        <p:nvPicPr>
          <p:cNvPr id="3" name="Picture 2"/>
          <p:cNvPicPr>
            <a:picLocks noChangeAspect="1"/>
          </p:cNvPicPr>
          <p:nvPr/>
        </p:nvPicPr>
        <p:blipFill>
          <a:blip r:embed="rId2"/>
          <a:stretch>
            <a:fillRect/>
          </a:stretch>
        </p:blipFill>
        <p:spPr>
          <a:xfrm>
            <a:off x="228600" y="2667000"/>
            <a:ext cx="8458201" cy="4029075"/>
          </a:xfrm>
          <a:prstGeom prst="rect">
            <a:avLst/>
          </a:prstGeom>
        </p:spPr>
      </p:pic>
    </p:spTree>
    <p:extLst>
      <p:ext uri="{BB962C8B-B14F-4D97-AF65-F5344CB8AC3E}">
        <p14:creationId xmlns:p14="http://schemas.microsoft.com/office/powerpoint/2010/main" val="919421540"/>
      </p:ext>
    </p:extLst>
  </p:cSld>
  <p:clrMapOvr>
    <a:masterClrMapping/>
  </p:clrMapOvr>
  <p:transition spd="slow">
    <p:wedge/>
  </p:transition>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971800"/>
            <a:ext cx="8229600" cy="1143000"/>
          </a:xfrm>
        </p:spPr>
        <p:txBody>
          <a:bodyPr>
            <a:normAutofit fontScale="90000"/>
          </a:bodyPr>
          <a:lstStyle/>
          <a:p>
            <a:pPr algn="ctr"/>
            <a:r>
              <a:rPr lang="en-US" b="1" dirty="0" smtClean="0"/>
              <a:t>Mechanism Of Oxidative Phosphorylation</a:t>
            </a:r>
            <a:endParaRPr lang="en-US" b="1" dirty="0"/>
          </a:p>
        </p:txBody>
      </p:sp>
    </p:spTree>
    <p:extLst>
      <p:ext uri="{BB962C8B-B14F-4D97-AF65-F5344CB8AC3E}">
        <p14:creationId xmlns:p14="http://schemas.microsoft.com/office/powerpoint/2010/main" val="2137957787"/>
      </p:ext>
    </p:extLst>
  </p:cSld>
  <p:clrMapOvr>
    <a:masterClrMapping/>
  </p:clrMapOvr>
  <p:transition spd="slow">
    <p:wedge/>
  </p:transition>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4572000"/>
            <a:ext cx="8686800" cy="1143000"/>
          </a:xfrm>
        </p:spPr>
        <p:txBody>
          <a:bodyPr>
            <a:normAutofit fontScale="90000"/>
          </a:bodyPr>
          <a:lstStyle/>
          <a:p>
            <a:pPr algn="ctr"/>
            <a:r>
              <a:rPr lang="en-US" b="1" dirty="0" smtClean="0">
                <a:solidFill>
                  <a:schemeClr val="tx1"/>
                </a:solidFill>
              </a:rPr>
              <a:t>Salient Features/Required Criteria's </a:t>
            </a:r>
            <a:r>
              <a:rPr lang="en-US" b="1" dirty="0" smtClean="0"/>
              <a:t>Of</a:t>
            </a:r>
            <a:br>
              <a:rPr lang="en-US" b="1" dirty="0" smtClean="0"/>
            </a:br>
            <a:r>
              <a:rPr lang="en-US" b="1" dirty="0" smtClean="0"/>
              <a:t> ETC/Oxidative Phosphorylation</a:t>
            </a:r>
            <a:br>
              <a:rPr lang="en-US" b="1" dirty="0" smtClean="0"/>
            </a:br>
            <a:r>
              <a:rPr lang="en-US" b="1" dirty="0" smtClean="0"/>
              <a:t>OR</a:t>
            </a:r>
            <a:br>
              <a:rPr lang="en-US" b="1" dirty="0" smtClean="0"/>
            </a:br>
            <a:r>
              <a:rPr lang="en-US" b="1" dirty="0" smtClean="0">
                <a:solidFill>
                  <a:srgbClr val="C00000"/>
                </a:solidFill>
              </a:rPr>
              <a:t>Criteria's Required For Oxidative Phosphorylation</a:t>
            </a:r>
            <a:endParaRPr lang="en-US" b="1" dirty="0">
              <a:solidFill>
                <a:srgbClr val="C00000"/>
              </a:solidFill>
            </a:endParaRPr>
          </a:p>
        </p:txBody>
      </p:sp>
    </p:spTree>
    <p:extLst>
      <p:ext uri="{BB962C8B-B14F-4D97-AF65-F5344CB8AC3E}">
        <p14:creationId xmlns:p14="http://schemas.microsoft.com/office/powerpoint/2010/main" val="12243522"/>
      </p:ext>
    </p:extLst>
  </p:cSld>
  <p:clrMapOvr>
    <a:masterClrMapping/>
  </p:clrMapOvr>
  <p:transition spd="slow">
    <p:wedge/>
  </p:transition>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1066800"/>
            <a:ext cx="8763000" cy="4114800"/>
          </a:xfrm>
        </p:spPr>
        <p:txBody>
          <a:bodyPr>
            <a:normAutofit/>
          </a:bodyPr>
          <a:lstStyle/>
          <a:p>
            <a:pPr algn="ctr"/>
            <a:r>
              <a:rPr lang="en-US" b="1" dirty="0" smtClean="0"/>
              <a:t>1</a:t>
            </a:r>
            <a:br>
              <a:rPr lang="en-US" b="1" dirty="0" smtClean="0"/>
            </a:br>
            <a:r>
              <a:rPr lang="en-US" b="1" dirty="0" smtClean="0"/>
              <a:t>Arrangement Of </a:t>
            </a:r>
            <a:br>
              <a:rPr lang="en-US" b="1" dirty="0" smtClean="0"/>
            </a:br>
            <a:r>
              <a:rPr lang="en-US" b="1" dirty="0" smtClean="0"/>
              <a:t>Electron Transport Chain </a:t>
            </a:r>
            <a:r>
              <a:rPr lang="en-US" b="1" dirty="0" smtClean="0">
                <a:solidFill>
                  <a:srgbClr val="C00000"/>
                </a:solidFill>
              </a:rPr>
              <a:t>Components In Increased Order Of Positive Redox Potential</a:t>
            </a:r>
            <a:endParaRPr lang="en-US" b="1" dirty="0">
              <a:solidFill>
                <a:srgbClr val="C00000"/>
              </a:solidFill>
            </a:endParaRPr>
          </a:p>
        </p:txBody>
      </p:sp>
    </p:spTree>
    <p:extLst>
      <p:ext uri="{BB962C8B-B14F-4D97-AF65-F5344CB8AC3E}">
        <p14:creationId xmlns:p14="http://schemas.microsoft.com/office/powerpoint/2010/main" val="2393923574"/>
      </p:ext>
    </p:extLst>
  </p:cSld>
  <p:clrMapOvr>
    <a:masterClrMapping/>
  </p:clrMapOvr>
  <p:transition spd="slow">
    <p:wedge/>
  </p:transition>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286000"/>
            <a:ext cx="8229600" cy="1143000"/>
          </a:xfrm>
        </p:spPr>
        <p:txBody>
          <a:bodyPr>
            <a:normAutofit fontScale="90000"/>
          </a:bodyPr>
          <a:lstStyle/>
          <a:p>
            <a:pPr algn="ctr"/>
            <a:r>
              <a:rPr lang="en-US" b="1" dirty="0" smtClean="0"/>
              <a:t>Redox Potentials &amp; </a:t>
            </a:r>
            <a:r>
              <a:rPr lang="en-US" b="1" dirty="0"/>
              <a:t>Redox Couples </a:t>
            </a:r>
          </a:p>
        </p:txBody>
      </p:sp>
    </p:spTree>
    <p:extLst>
      <p:ext uri="{BB962C8B-B14F-4D97-AF65-F5344CB8AC3E}">
        <p14:creationId xmlns:p14="http://schemas.microsoft.com/office/powerpoint/2010/main" val="1395867661"/>
      </p:ext>
    </p:extLst>
  </p:cSld>
  <p:clrMapOvr>
    <a:masterClrMapping/>
  </p:clrMapOvr>
  <p:transition spd="slow">
    <p:wedge/>
  </p:transition>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219200"/>
            <a:ext cx="8229600" cy="4389120"/>
          </a:xfrm>
        </p:spPr>
        <p:txBody>
          <a:bodyPr>
            <a:normAutofit/>
          </a:bodyPr>
          <a:lstStyle/>
          <a:p>
            <a:r>
              <a:rPr lang="en-US" sz="5400" b="1" dirty="0">
                <a:solidFill>
                  <a:srgbClr val="0070C0"/>
                </a:solidFill>
              </a:rPr>
              <a:t>FREE ENERGY </a:t>
            </a:r>
            <a:r>
              <a:rPr lang="en-US" sz="5400" b="1" dirty="0" smtClean="0">
                <a:solidFill>
                  <a:srgbClr val="0070C0"/>
                </a:solidFill>
              </a:rPr>
              <a:t>CHANGES </a:t>
            </a:r>
            <a:r>
              <a:rPr lang="en-US" sz="5400" b="1" dirty="0" smtClean="0"/>
              <a:t>CAN </a:t>
            </a:r>
            <a:r>
              <a:rPr lang="en-US" sz="5400" b="1" dirty="0"/>
              <a:t>BE EXPRESSED IN </a:t>
            </a:r>
            <a:r>
              <a:rPr lang="en-US" sz="5400" b="1" dirty="0" smtClean="0"/>
              <a:t>TERMS OF </a:t>
            </a:r>
            <a:r>
              <a:rPr lang="en-US" sz="5400" b="1" dirty="0">
                <a:solidFill>
                  <a:srgbClr val="C00000"/>
                </a:solidFill>
              </a:rPr>
              <a:t>REDOX POTENTIAL</a:t>
            </a:r>
            <a:r>
              <a:rPr lang="en-US" sz="5400" dirty="0">
                <a:solidFill>
                  <a:srgbClr val="C00000"/>
                </a:solidFill>
              </a:rPr>
              <a:t> </a:t>
            </a:r>
            <a:r>
              <a:rPr lang="en-US" sz="5400" dirty="0"/>
              <a:t/>
            </a:r>
            <a:br>
              <a:rPr lang="en-US" sz="5400" dirty="0"/>
            </a:br>
            <a:endParaRPr lang="en-US" sz="5400" dirty="0"/>
          </a:p>
        </p:txBody>
      </p:sp>
    </p:spTree>
    <p:extLst>
      <p:ext uri="{BB962C8B-B14F-4D97-AF65-F5344CB8AC3E}">
        <p14:creationId xmlns:p14="http://schemas.microsoft.com/office/powerpoint/2010/main" val="2911072593"/>
      </p:ext>
    </p:extLst>
  </p:cSld>
  <p:clrMapOvr>
    <a:masterClrMapping/>
  </p:clrMapOvr>
  <p:transition spd="slow">
    <p:wedge/>
  </p:transition>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914400"/>
            <a:ext cx="8763000" cy="5410200"/>
          </a:xfrm>
        </p:spPr>
        <p:txBody>
          <a:bodyPr>
            <a:normAutofit/>
          </a:bodyPr>
          <a:lstStyle/>
          <a:p>
            <a:r>
              <a:rPr lang="en-US" sz="5400" dirty="0" smtClean="0"/>
              <a:t>Redox Potential is a measure of </a:t>
            </a:r>
            <a:r>
              <a:rPr lang="en-US" sz="5400" b="1" dirty="0" smtClean="0"/>
              <a:t>tendency</a:t>
            </a:r>
            <a:r>
              <a:rPr lang="en-US" sz="5400" dirty="0" smtClean="0"/>
              <a:t> of a </a:t>
            </a:r>
            <a:r>
              <a:rPr lang="en-US" sz="5400" b="1" dirty="0" smtClean="0"/>
              <a:t>redox couple </a:t>
            </a:r>
            <a:r>
              <a:rPr lang="en-US" sz="5400" dirty="0" smtClean="0"/>
              <a:t>to </a:t>
            </a:r>
            <a:r>
              <a:rPr lang="en-US" sz="5400" b="1" dirty="0" smtClean="0">
                <a:solidFill>
                  <a:srgbClr val="C00000"/>
                </a:solidFill>
              </a:rPr>
              <a:t>accept or donate electrons </a:t>
            </a:r>
            <a:r>
              <a:rPr lang="en-US" sz="5400" dirty="0" smtClean="0"/>
              <a:t>under standard condition.</a:t>
            </a:r>
            <a:endParaRPr lang="en-US" sz="5400" dirty="0"/>
          </a:p>
        </p:txBody>
      </p:sp>
    </p:spTree>
    <p:extLst>
      <p:ext uri="{BB962C8B-B14F-4D97-AF65-F5344CB8AC3E}">
        <p14:creationId xmlns:p14="http://schemas.microsoft.com/office/powerpoint/2010/main" val="4045974508"/>
      </p:ext>
    </p:extLst>
  </p:cSld>
  <p:clrMapOvr>
    <a:masterClrMapping/>
  </p:clrMapOvr>
  <p:transition spd="slow">
    <p:wedge/>
  </p:transition>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609600"/>
            <a:ext cx="9067800" cy="5592763"/>
          </a:xfrm>
        </p:spPr>
        <p:txBody>
          <a:bodyPr>
            <a:noAutofit/>
          </a:bodyPr>
          <a:lstStyle/>
          <a:p>
            <a:r>
              <a:rPr lang="en-US" sz="4000" dirty="0" smtClean="0"/>
              <a:t>Components that have  </a:t>
            </a:r>
            <a:r>
              <a:rPr lang="en-US" sz="4000" b="1" dirty="0" smtClean="0">
                <a:solidFill>
                  <a:srgbClr val="002060"/>
                </a:solidFill>
              </a:rPr>
              <a:t>most negative redox potentials</a:t>
            </a:r>
            <a:r>
              <a:rPr lang="en-US" sz="4000" dirty="0" smtClean="0"/>
              <a:t> </a:t>
            </a:r>
          </a:p>
          <a:p>
            <a:pPr marL="0" indent="0">
              <a:buNone/>
            </a:pPr>
            <a:endParaRPr lang="en-US" sz="4000" dirty="0" smtClean="0"/>
          </a:p>
          <a:p>
            <a:r>
              <a:rPr lang="en-US" sz="4000" dirty="0" smtClean="0"/>
              <a:t>Have </a:t>
            </a:r>
            <a:r>
              <a:rPr lang="en-US" sz="4000" b="1" dirty="0" smtClean="0">
                <a:solidFill>
                  <a:srgbClr val="C00000"/>
                </a:solidFill>
              </a:rPr>
              <a:t>weakest affinity for electrons </a:t>
            </a:r>
          </a:p>
          <a:p>
            <a:pPr marL="0" indent="0">
              <a:buNone/>
            </a:pPr>
            <a:endParaRPr lang="en-US" sz="4000" b="1" dirty="0" smtClean="0">
              <a:solidFill>
                <a:srgbClr val="C00000"/>
              </a:solidFill>
            </a:endParaRPr>
          </a:p>
          <a:p>
            <a:r>
              <a:rPr lang="en-US" sz="4000" b="1" dirty="0" smtClean="0">
                <a:solidFill>
                  <a:srgbClr val="C00000"/>
                </a:solidFill>
              </a:rPr>
              <a:t>Hence has </a:t>
            </a:r>
            <a:r>
              <a:rPr lang="en-US" sz="4000" b="1" dirty="0" smtClean="0">
                <a:solidFill>
                  <a:srgbClr val="0070C0"/>
                </a:solidFill>
              </a:rPr>
              <a:t>capacity to donate its electrons.</a:t>
            </a:r>
          </a:p>
        </p:txBody>
      </p:sp>
    </p:spTree>
    <p:extLst>
      <p:ext uri="{BB962C8B-B14F-4D97-AF65-F5344CB8AC3E}">
        <p14:creationId xmlns:p14="http://schemas.microsoft.com/office/powerpoint/2010/main" val="743195970"/>
      </p:ext>
    </p:extLst>
  </p:cSld>
  <p:clrMapOvr>
    <a:masterClrMapping/>
  </p:clrMapOvr>
  <p:transition spd="slow">
    <p:wedge/>
  </p:transition>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426493"/>
            <a:ext cx="8915400" cy="6400800"/>
          </a:xfrm>
        </p:spPr>
        <p:txBody>
          <a:bodyPr>
            <a:normAutofit/>
          </a:bodyPr>
          <a:lstStyle/>
          <a:p>
            <a:r>
              <a:rPr lang="en-US" sz="4400" dirty="0" smtClean="0"/>
              <a:t>Redox couple with </a:t>
            </a:r>
            <a:r>
              <a:rPr lang="en-US" sz="4400" b="1" dirty="0" smtClean="0"/>
              <a:t>most positive redox potentials </a:t>
            </a:r>
            <a:r>
              <a:rPr lang="en-US" sz="4400" dirty="0" smtClean="0"/>
              <a:t>have</a:t>
            </a:r>
          </a:p>
          <a:p>
            <a:pPr marL="0" indent="0">
              <a:buNone/>
            </a:pPr>
            <a:r>
              <a:rPr lang="en-US" sz="4400" dirty="0" smtClean="0"/>
              <a:t> </a:t>
            </a:r>
          </a:p>
          <a:p>
            <a:r>
              <a:rPr lang="en-US" sz="4400" b="1" dirty="0" smtClean="0">
                <a:solidFill>
                  <a:srgbClr val="C00000"/>
                </a:solidFill>
              </a:rPr>
              <a:t>Strongest affinity for electrons </a:t>
            </a:r>
            <a:r>
              <a:rPr lang="en-US" sz="4400" dirty="0" smtClean="0"/>
              <a:t>therefore </a:t>
            </a:r>
          </a:p>
          <a:p>
            <a:pPr marL="0" indent="0">
              <a:buNone/>
            </a:pPr>
            <a:endParaRPr lang="en-US" sz="4400" dirty="0" smtClean="0"/>
          </a:p>
          <a:p>
            <a:r>
              <a:rPr lang="en-US" sz="4400" dirty="0" smtClean="0"/>
              <a:t>Possess </a:t>
            </a:r>
            <a:r>
              <a:rPr lang="en-US" sz="4400" b="1" dirty="0" smtClean="0">
                <a:solidFill>
                  <a:srgbClr val="0070C0"/>
                </a:solidFill>
              </a:rPr>
              <a:t>strongest tendency to accept electrons. </a:t>
            </a:r>
          </a:p>
          <a:p>
            <a:endParaRPr lang="en-US" sz="4400" dirty="0"/>
          </a:p>
        </p:txBody>
      </p:sp>
    </p:spTree>
    <p:extLst>
      <p:ext uri="{BB962C8B-B14F-4D97-AF65-F5344CB8AC3E}">
        <p14:creationId xmlns:p14="http://schemas.microsoft.com/office/powerpoint/2010/main" val="3312932765"/>
      </p:ext>
    </p:extLst>
  </p:cSld>
  <p:clrMapOvr>
    <a:masterClrMapping/>
  </p:clrMapOvr>
  <p:transition spd="slow">
    <p:wedge/>
  </p:transition>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381000"/>
            <a:ext cx="8305800" cy="5334000"/>
          </a:xfrm>
        </p:spPr>
        <p:txBody>
          <a:bodyPr>
            <a:noAutofit/>
          </a:bodyPr>
          <a:lstStyle/>
          <a:p>
            <a:r>
              <a:rPr lang="en-US" sz="4800" dirty="0" smtClean="0"/>
              <a:t>During E.T.C there is transfer of reducing equivalents </a:t>
            </a:r>
          </a:p>
          <a:p>
            <a:r>
              <a:rPr lang="en-US" sz="4800" dirty="0" smtClean="0"/>
              <a:t>From </a:t>
            </a:r>
            <a:r>
              <a:rPr lang="en-US" sz="4800" b="1" dirty="0" smtClean="0"/>
              <a:t>low redox potential</a:t>
            </a:r>
            <a:r>
              <a:rPr lang="en-US" sz="4800" dirty="0" smtClean="0"/>
              <a:t> to </a:t>
            </a:r>
            <a:r>
              <a:rPr lang="en-US" sz="4800" b="1" dirty="0" smtClean="0">
                <a:solidFill>
                  <a:srgbClr val="C00000"/>
                </a:solidFill>
              </a:rPr>
              <a:t>high redox potential.</a:t>
            </a:r>
          </a:p>
          <a:p>
            <a:pPr marL="0" indent="0">
              <a:buNone/>
            </a:pPr>
            <a:endParaRPr lang="en-US" sz="4800" b="1" dirty="0" smtClean="0">
              <a:solidFill>
                <a:srgbClr val="C00000"/>
              </a:solidFill>
            </a:endParaRPr>
          </a:p>
          <a:p>
            <a:r>
              <a:rPr lang="en-US" sz="4800" dirty="0" smtClean="0"/>
              <a:t>This </a:t>
            </a:r>
            <a:r>
              <a:rPr lang="en-US" sz="4800" b="1" dirty="0" smtClean="0">
                <a:solidFill>
                  <a:srgbClr val="C00000"/>
                </a:solidFill>
              </a:rPr>
              <a:t>exhibit free energy change </a:t>
            </a:r>
            <a:r>
              <a:rPr lang="en-US" sz="4800" dirty="0" smtClean="0"/>
              <a:t>there by </a:t>
            </a:r>
            <a:r>
              <a:rPr lang="en-US" sz="4800" b="1" dirty="0" smtClean="0"/>
              <a:t>liberating heat energy</a:t>
            </a:r>
          </a:p>
          <a:p>
            <a:endParaRPr lang="en-US" sz="4800" b="1" dirty="0"/>
          </a:p>
        </p:txBody>
      </p:sp>
    </p:spTree>
    <p:extLst>
      <p:ext uri="{BB962C8B-B14F-4D97-AF65-F5344CB8AC3E}">
        <p14:creationId xmlns:p14="http://schemas.microsoft.com/office/powerpoint/2010/main" val="440238863"/>
      </p:ext>
    </p:extLst>
  </p:cSld>
  <p:clrMapOvr>
    <a:masterClrMapping/>
  </p:clrMapOvr>
  <p:transition spd="slow">
    <p:wedge/>
  </p:transition>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304800"/>
            <a:ext cx="8686800" cy="6367975"/>
          </a:xfrm>
        </p:spPr>
        <p:txBody>
          <a:bodyPr>
            <a:noAutofit/>
          </a:bodyPr>
          <a:lstStyle/>
          <a:p>
            <a:r>
              <a:rPr lang="en-US" sz="4000" dirty="0" smtClean="0"/>
              <a:t>Electrons move spontaneously from one component of ETC to another with a </a:t>
            </a:r>
          </a:p>
          <a:p>
            <a:pPr marL="0" indent="0">
              <a:buNone/>
            </a:pPr>
            <a:endParaRPr lang="en-US" sz="4000" dirty="0" smtClean="0"/>
          </a:p>
          <a:p>
            <a:r>
              <a:rPr lang="en-US" sz="4000" b="1" dirty="0" smtClean="0"/>
              <a:t>low redox potential </a:t>
            </a:r>
            <a:r>
              <a:rPr lang="en-US" sz="4000" dirty="0" smtClean="0"/>
              <a:t>(</a:t>
            </a:r>
            <a:r>
              <a:rPr lang="en-US" sz="4000" dirty="0" smtClean="0">
                <a:solidFill>
                  <a:srgbClr val="C00000"/>
                </a:solidFill>
              </a:rPr>
              <a:t>a low affinity for electrons</a:t>
            </a:r>
            <a:r>
              <a:rPr lang="en-US" sz="4000" dirty="0" smtClean="0"/>
              <a:t>) to a component with a </a:t>
            </a:r>
          </a:p>
          <a:p>
            <a:pPr marL="0" indent="0">
              <a:buNone/>
            </a:pPr>
            <a:endParaRPr lang="en-US" sz="4000" dirty="0" smtClean="0"/>
          </a:p>
          <a:p>
            <a:r>
              <a:rPr lang="en-US" sz="4000" b="1" dirty="0" smtClean="0"/>
              <a:t>high redox potential </a:t>
            </a:r>
            <a:r>
              <a:rPr lang="en-US" sz="4000" dirty="0" smtClean="0"/>
              <a:t>(</a:t>
            </a:r>
            <a:r>
              <a:rPr lang="en-US" sz="4000" dirty="0" smtClean="0">
                <a:solidFill>
                  <a:srgbClr val="C00000"/>
                </a:solidFill>
              </a:rPr>
              <a:t>a high affinity for electrons)</a:t>
            </a:r>
          </a:p>
          <a:p>
            <a:endParaRPr lang="en-US" sz="4000" dirty="0"/>
          </a:p>
        </p:txBody>
      </p:sp>
    </p:spTree>
    <p:extLst>
      <p:ext uri="{BB962C8B-B14F-4D97-AF65-F5344CB8AC3E}">
        <p14:creationId xmlns:p14="http://schemas.microsoft.com/office/powerpoint/2010/main" val="1372965707"/>
      </p:ext>
    </p:extLst>
  </p:cSld>
  <p:clrMapOvr>
    <a:masterClrMapping/>
  </p:clrMapOvr>
  <p:transition spd="slow">
    <p:wedg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3200"/>
            <a:ext cx="8229600" cy="1143000"/>
          </a:xfrm>
        </p:spPr>
        <p:txBody>
          <a:bodyPr>
            <a:normAutofit fontScale="90000"/>
          </a:bodyPr>
          <a:lstStyle/>
          <a:p>
            <a:pPr algn="ctr"/>
            <a:r>
              <a:rPr lang="en-US" b="1" dirty="0" smtClean="0"/>
              <a:t>High Energy Compounds Of Human Body</a:t>
            </a:r>
            <a:endParaRPr lang="en-US" b="1" dirty="0"/>
          </a:p>
        </p:txBody>
      </p:sp>
    </p:spTree>
    <p:extLst>
      <p:ext uri="{BB962C8B-B14F-4D97-AF65-F5344CB8AC3E}">
        <p14:creationId xmlns:p14="http://schemas.microsoft.com/office/powerpoint/2010/main" val="724540206"/>
      </p:ext>
    </p:extLst>
  </p:cSld>
  <p:clrMapOvr>
    <a:masterClrMapping/>
  </p:clrMapOvr>
  <p:transition spd="slow">
    <p:wedge/>
  </p:transition>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52400"/>
            <a:ext cx="8915400" cy="6324600"/>
          </a:xfrm>
        </p:spPr>
        <p:txBody>
          <a:bodyPr>
            <a:normAutofit fontScale="92500" lnSpcReduction="10000"/>
          </a:bodyPr>
          <a:lstStyle/>
          <a:p>
            <a:pPr eaLnBrk="0" hangingPunct="0">
              <a:lnSpc>
                <a:spcPct val="90000"/>
              </a:lnSpc>
            </a:pPr>
            <a:r>
              <a:rPr lang="en-US" sz="4800" dirty="0" smtClean="0"/>
              <a:t>In ETC electrons move from a carrier with </a:t>
            </a:r>
          </a:p>
          <a:p>
            <a:pPr marL="0" indent="0" eaLnBrk="0" hangingPunct="0">
              <a:lnSpc>
                <a:spcPct val="90000"/>
              </a:lnSpc>
              <a:buNone/>
            </a:pPr>
            <a:endParaRPr lang="en-US" sz="4800" dirty="0" smtClean="0"/>
          </a:p>
          <a:p>
            <a:pPr eaLnBrk="0" hangingPunct="0">
              <a:lnSpc>
                <a:spcPct val="90000"/>
              </a:lnSpc>
            </a:pPr>
            <a:r>
              <a:rPr lang="en-US" sz="4800" b="1" dirty="0"/>
              <a:t>L</a:t>
            </a:r>
            <a:r>
              <a:rPr lang="en-US" sz="4800" b="1" dirty="0" smtClean="0"/>
              <a:t>ow redox potential</a:t>
            </a:r>
          </a:p>
          <a:p>
            <a:pPr eaLnBrk="0" hangingPunct="0">
              <a:lnSpc>
                <a:spcPct val="90000"/>
              </a:lnSpc>
              <a:buNone/>
            </a:pPr>
            <a:r>
              <a:rPr lang="en-US" sz="4800" b="1" dirty="0" smtClean="0"/>
              <a:t> </a:t>
            </a:r>
            <a:r>
              <a:rPr lang="en-US" sz="4800" dirty="0" smtClean="0"/>
              <a:t> (high tendency to </a:t>
            </a:r>
            <a:r>
              <a:rPr lang="en-US" sz="4800" b="1" dirty="0" smtClean="0">
                <a:solidFill>
                  <a:srgbClr val="C00000"/>
                </a:solidFill>
              </a:rPr>
              <a:t>donate electrons</a:t>
            </a:r>
            <a:r>
              <a:rPr lang="en-US" sz="4800" dirty="0" smtClean="0"/>
              <a:t>) toward carriers </a:t>
            </a:r>
          </a:p>
          <a:p>
            <a:pPr eaLnBrk="0" hangingPunct="0">
              <a:lnSpc>
                <a:spcPct val="90000"/>
              </a:lnSpc>
              <a:buNone/>
            </a:pPr>
            <a:r>
              <a:rPr lang="en-US" sz="4800" dirty="0" smtClean="0"/>
              <a:t> </a:t>
            </a:r>
          </a:p>
          <a:p>
            <a:pPr eaLnBrk="0" hangingPunct="0">
              <a:lnSpc>
                <a:spcPct val="90000"/>
              </a:lnSpc>
            </a:pPr>
            <a:r>
              <a:rPr lang="en-US" sz="4800" b="1" dirty="0"/>
              <a:t>H</a:t>
            </a:r>
            <a:r>
              <a:rPr lang="en-US" sz="4800" b="1" dirty="0" smtClean="0"/>
              <a:t>igher redox potential </a:t>
            </a:r>
          </a:p>
          <a:p>
            <a:pPr eaLnBrk="0" hangingPunct="0">
              <a:lnSpc>
                <a:spcPct val="90000"/>
              </a:lnSpc>
              <a:buNone/>
            </a:pPr>
            <a:r>
              <a:rPr lang="en-US" sz="4800" b="1" dirty="0" smtClean="0"/>
              <a:t>  </a:t>
            </a:r>
            <a:r>
              <a:rPr lang="en-US" sz="4800" dirty="0" smtClean="0"/>
              <a:t>(high tendency to </a:t>
            </a:r>
            <a:r>
              <a:rPr lang="en-US" sz="4800" b="1" dirty="0" smtClean="0">
                <a:solidFill>
                  <a:srgbClr val="C00000"/>
                </a:solidFill>
              </a:rPr>
              <a:t>accept electrons</a:t>
            </a:r>
            <a:r>
              <a:rPr lang="en-US" sz="4800" dirty="0" smtClean="0"/>
              <a:t>)</a:t>
            </a:r>
          </a:p>
          <a:p>
            <a:endParaRPr lang="en-US" sz="4800" dirty="0" smtClean="0"/>
          </a:p>
        </p:txBody>
      </p:sp>
    </p:spTree>
    <p:extLst>
      <p:ext uri="{BB962C8B-B14F-4D97-AF65-F5344CB8AC3E}">
        <p14:creationId xmlns:p14="http://schemas.microsoft.com/office/powerpoint/2010/main" val="177557571"/>
      </p:ext>
    </p:extLst>
  </p:cSld>
  <p:clrMapOvr>
    <a:masterClrMapping/>
  </p:clrMapOvr>
  <p:transition spd="slow">
    <p:wedge/>
  </p:transition>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4108" y="0"/>
            <a:ext cx="8229600" cy="914400"/>
          </a:xfrm>
        </p:spPr>
        <p:txBody>
          <a:bodyPr/>
          <a:lstStyle/>
          <a:p>
            <a:pPr algn="ctr"/>
            <a:r>
              <a:rPr lang="en-US" b="1" dirty="0" smtClean="0"/>
              <a:t>Redox Couple</a:t>
            </a:r>
            <a:endParaRPr lang="en-US" b="1" dirty="0"/>
          </a:p>
        </p:txBody>
      </p:sp>
      <p:sp>
        <p:nvSpPr>
          <p:cNvPr id="3" name="Content Placeholder 2"/>
          <p:cNvSpPr>
            <a:spLocks noGrp="1"/>
          </p:cNvSpPr>
          <p:nvPr>
            <p:ph idx="1"/>
          </p:nvPr>
        </p:nvSpPr>
        <p:spPr>
          <a:xfrm>
            <a:off x="0" y="1066800"/>
            <a:ext cx="8915400" cy="5562600"/>
          </a:xfrm>
        </p:spPr>
        <p:txBody>
          <a:bodyPr>
            <a:noAutofit/>
          </a:bodyPr>
          <a:lstStyle/>
          <a:p>
            <a:r>
              <a:rPr lang="en-US" sz="4400" dirty="0" smtClean="0"/>
              <a:t>Components of ETC has capacity to exist in </a:t>
            </a:r>
            <a:r>
              <a:rPr lang="en-US" sz="4400" b="1" dirty="0" smtClean="0"/>
              <a:t>oxidant and reduced forms.</a:t>
            </a:r>
          </a:p>
          <a:p>
            <a:r>
              <a:rPr lang="en-US" sz="4400" dirty="0" smtClean="0"/>
              <a:t>This pair is known as </a:t>
            </a:r>
            <a:r>
              <a:rPr lang="en-US" sz="4400" b="1" dirty="0" smtClean="0"/>
              <a:t>redox couple</a:t>
            </a:r>
          </a:p>
          <a:p>
            <a:pPr lvl="1"/>
            <a:r>
              <a:rPr lang="en-US" sz="4200" b="1" dirty="0" smtClean="0">
                <a:solidFill>
                  <a:srgbClr val="C00000"/>
                </a:solidFill>
              </a:rPr>
              <a:t>CoQ/CoQH2</a:t>
            </a:r>
          </a:p>
          <a:p>
            <a:pPr lvl="1"/>
            <a:r>
              <a:rPr lang="en-US" sz="4200" b="1" dirty="0" smtClean="0">
                <a:solidFill>
                  <a:srgbClr val="C00000"/>
                </a:solidFill>
              </a:rPr>
              <a:t>Cyt b Fe</a:t>
            </a:r>
            <a:r>
              <a:rPr lang="en-US" sz="4200" b="1" baseline="30000" dirty="0" smtClean="0">
                <a:solidFill>
                  <a:srgbClr val="C00000"/>
                </a:solidFill>
              </a:rPr>
              <a:t>+++</a:t>
            </a:r>
            <a:r>
              <a:rPr lang="en-US" sz="4200" b="1" dirty="0" smtClean="0">
                <a:solidFill>
                  <a:srgbClr val="C00000"/>
                </a:solidFill>
              </a:rPr>
              <a:t>/Cyt b Fe</a:t>
            </a:r>
            <a:r>
              <a:rPr lang="en-US" sz="4200" b="1" baseline="30000" dirty="0" smtClean="0">
                <a:solidFill>
                  <a:srgbClr val="C00000"/>
                </a:solidFill>
              </a:rPr>
              <a:t>++</a:t>
            </a:r>
            <a:endParaRPr lang="en-US" sz="4200" b="1" baseline="30000" dirty="0">
              <a:solidFill>
                <a:srgbClr val="C00000"/>
              </a:solidFill>
            </a:endParaRPr>
          </a:p>
        </p:txBody>
      </p:sp>
    </p:spTree>
    <p:extLst>
      <p:ext uri="{BB962C8B-B14F-4D97-AF65-F5344CB8AC3E}">
        <p14:creationId xmlns:p14="http://schemas.microsoft.com/office/powerpoint/2010/main" val="741076110"/>
      </p:ext>
    </p:extLst>
  </p:cSld>
  <p:clrMapOvr>
    <a:masterClrMapping/>
  </p:clrMapOvr>
  <p:transition spd="slow">
    <p:wedge/>
  </p:transition>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4" descr="seq respiratory"/>
          <p:cNvPicPr>
            <a:picLocks noChangeAspect="1" noChangeArrowheads="1"/>
          </p:cNvPicPr>
          <p:nvPr/>
        </p:nvPicPr>
        <p:blipFill>
          <a:blip r:embed="rId3" cstate="print"/>
          <a:srcRect l="11676" t="3918" b="22531"/>
          <a:stretch>
            <a:fillRect/>
          </a:stretch>
        </p:blipFill>
        <p:spPr bwMode="auto">
          <a:xfrm>
            <a:off x="2667000" y="0"/>
            <a:ext cx="6477001" cy="6864350"/>
          </a:xfrm>
          <a:prstGeom prst="rect">
            <a:avLst/>
          </a:prstGeom>
          <a:noFill/>
          <a:ln w="9525">
            <a:noFill/>
            <a:miter lim="800000"/>
            <a:headEnd/>
            <a:tailEnd/>
          </a:ln>
        </p:spPr>
      </p:pic>
      <p:sp>
        <p:nvSpPr>
          <p:cNvPr id="41987" name="Text Box 5"/>
          <p:cNvSpPr txBox="1">
            <a:spLocks noChangeArrowheads="1"/>
          </p:cNvSpPr>
          <p:nvPr/>
        </p:nvSpPr>
        <p:spPr bwMode="auto">
          <a:xfrm>
            <a:off x="0" y="228601"/>
            <a:ext cx="2908553" cy="2062103"/>
          </a:xfrm>
          <a:prstGeom prst="rect">
            <a:avLst/>
          </a:prstGeom>
          <a:noFill/>
          <a:ln w="9525">
            <a:noFill/>
            <a:miter lim="800000"/>
            <a:headEnd/>
            <a:tailEnd/>
          </a:ln>
        </p:spPr>
        <p:txBody>
          <a:bodyPr wrap="square">
            <a:spAutoFit/>
          </a:bodyPr>
          <a:lstStyle/>
          <a:p>
            <a:r>
              <a:rPr lang="en-US" sz="3200" b="1" dirty="0">
                <a:solidFill>
                  <a:srgbClr val="002060"/>
                </a:solidFill>
                <a:latin typeface="Arial" pitchFamily="34" charset="0"/>
              </a:rPr>
              <a:t>Sequence of</a:t>
            </a:r>
          </a:p>
          <a:p>
            <a:r>
              <a:rPr lang="en-US" sz="3200" b="1" dirty="0">
                <a:solidFill>
                  <a:srgbClr val="002060"/>
                </a:solidFill>
                <a:latin typeface="Arial" pitchFamily="34" charset="0"/>
              </a:rPr>
              <a:t> Respiratory</a:t>
            </a:r>
          </a:p>
          <a:p>
            <a:r>
              <a:rPr lang="en-US" sz="3200" b="1" dirty="0">
                <a:solidFill>
                  <a:srgbClr val="002060"/>
                </a:solidFill>
                <a:latin typeface="Arial" pitchFamily="34" charset="0"/>
              </a:rPr>
              <a:t>Electron</a:t>
            </a:r>
          </a:p>
          <a:p>
            <a:r>
              <a:rPr lang="en-US" sz="3200" b="1" dirty="0">
                <a:solidFill>
                  <a:srgbClr val="002060"/>
                </a:solidFill>
                <a:latin typeface="Arial" pitchFamily="34" charset="0"/>
              </a:rPr>
              <a:t> Carriers</a:t>
            </a:r>
          </a:p>
        </p:txBody>
      </p:sp>
      <p:sp>
        <p:nvSpPr>
          <p:cNvPr id="103430" name="Text Box 6"/>
          <p:cNvSpPr txBox="1">
            <a:spLocks noChangeArrowheads="1"/>
          </p:cNvSpPr>
          <p:nvPr/>
        </p:nvSpPr>
        <p:spPr bwMode="auto">
          <a:xfrm>
            <a:off x="457200" y="3581400"/>
            <a:ext cx="2032000" cy="1066800"/>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w="9525">
            <a:noFill/>
            <a:miter lim="800000"/>
            <a:headEnd/>
            <a:tailEnd/>
          </a:ln>
          <a:effectLst/>
        </p:spPr>
        <p:txBody>
          <a:bodyPr wrap="none">
            <a:spAutoFit/>
          </a:bodyPr>
          <a:lstStyle/>
          <a:p>
            <a:pPr>
              <a:defRPr/>
            </a:pPr>
            <a:r>
              <a:rPr lang="en-US" sz="3200">
                <a:solidFill>
                  <a:srgbClr val="006600"/>
                </a:solidFill>
                <a:effectLst>
                  <a:outerShdw blurRad="38100" dist="38100" dir="2700000" algn="tl">
                    <a:srgbClr val="000000"/>
                  </a:outerShdw>
                </a:effectLst>
                <a:latin typeface="Arial" charset="0"/>
              </a:rPr>
              <a:t>Inhibitors</a:t>
            </a:r>
          </a:p>
          <a:p>
            <a:pPr>
              <a:defRPr/>
            </a:pPr>
            <a:r>
              <a:rPr lang="en-US" sz="3200">
                <a:solidFill>
                  <a:srgbClr val="006600"/>
                </a:solidFill>
                <a:effectLst>
                  <a:outerShdw blurRad="38100" dist="38100" dir="2700000" algn="tl">
                    <a:srgbClr val="000000"/>
                  </a:outerShdw>
                </a:effectLst>
                <a:latin typeface="Arial" charset="0"/>
              </a:rPr>
              <a:t> in green</a:t>
            </a:r>
          </a:p>
        </p:txBody>
      </p:sp>
      <p:sp>
        <p:nvSpPr>
          <p:cNvPr id="41989" name="Rectangle 7"/>
          <p:cNvSpPr>
            <a:spLocks noChangeArrowheads="1"/>
          </p:cNvSpPr>
          <p:nvPr/>
        </p:nvSpPr>
        <p:spPr bwMode="auto">
          <a:xfrm>
            <a:off x="0" y="2743200"/>
            <a:ext cx="2667000" cy="2819400"/>
          </a:xfrm>
          <a:prstGeom prst="rect">
            <a:avLst/>
          </a:prstGeom>
          <a:solidFill>
            <a:srgbClr val="FFFF00">
              <a:alpha val="47842"/>
            </a:srgbClr>
          </a:solidFill>
          <a:ln w="9525">
            <a:noFill/>
            <a:miter lim="800000"/>
            <a:headEnd/>
            <a:tailEnd/>
          </a:ln>
          <a:scene3d>
            <a:camera prst="orthographicFront"/>
            <a:lightRig rig="threePt" dir="t"/>
          </a:scene3d>
          <a:sp3d>
            <a:bevelT w="152400" h="50800" prst="softRound"/>
          </a:sp3d>
        </p:spPr>
        <p:txBody>
          <a:bodyPr wrap="none" anchor="ctr"/>
          <a:lstStyle/>
          <a:p>
            <a:pPr>
              <a:defRPr/>
            </a:pPr>
            <a:endParaRPr lang="en-US"/>
          </a:p>
        </p:txBody>
      </p:sp>
    </p:spTree>
    <p:extLst>
      <p:ext uri="{BB962C8B-B14F-4D97-AF65-F5344CB8AC3E}">
        <p14:creationId xmlns:p14="http://schemas.microsoft.com/office/powerpoint/2010/main" val="2200098490"/>
      </p:ext>
    </p:extLst>
  </p:cSld>
  <p:clrMapOvr>
    <a:masterClrMapping/>
  </p:clrMapOvr>
  <p:transition spd="slow">
    <p:wedge/>
  </p:transition>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429000"/>
            <a:ext cx="9144000" cy="1143000"/>
          </a:xfrm>
        </p:spPr>
        <p:txBody>
          <a:bodyPr>
            <a:noAutofit/>
          </a:bodyPr>
          <a:lstStyle/>
          <a:p>
            <a:pPr algn="ctr"/>
            <a:r>
              <a:rPr lang="en-US" sz="3600" b="1" dirty="0" smtClean="0"/>
              <a:t>2</a:t>
            </a:r>
            <a:br>
              <a:rPr lang="en-US" sz="3600" b="1" dirty="0" smtClean="0"/>
            </a:br>
            <a:r>
              <a:rPr lang="en-US" sz="3600" b="1" dirty="0" smtClean="0"/>
              <a:t>Development Of </a:t>
            </a:r>
            <a:br>
              <a:rPr lang="en-US" sz="3600" b="1" dirty="0" smtClean="0"/>
            </a:br>
            <a:r>
              <a:rPr lang="en-US" sz="3600" b="1" dirty="0" smtClean="0"/>
              <a:t/>
            </a:r>
            <a:br>
              <a:rPr lang="en-US" sz="3600" b="1" dirty="0" smtClean="0"/>
            </a:br>
            <a:r>
              <a:rPr lang="en-US" sz="3600" b="1" dirty="0" smtClean="0">
                <a:solidFill>
                  <a:srgbClr val="C00000"/>
                </a:solidFill>
              </a:rPr>
              <a:t>Proton Gradient  And Proton Motive Force </a:t>
            </a:r>
            <a:br>
              <a:rPr lang="en-US" sz="3600" b="1" dirty="0" smtClean="0">
                <a:solidFill>
                  <a:srgbClr val="C00000"/>
                </a:solidFill>
              </a:rPr>
            </a:br>
            <a:r>
              <a:rPr lang="en-US" sz="3600" b="1" dirty="0" smtClean="0">
                <a:solidFill>
                  <a:srgbClr val="C00000"/>
                </a:solidFill>
              </a:rPr>
              <a:t/>
            </a:r>
            <a:br>
              <a:rPr lang="en-US" sz="3600" b="1" dirty="0" smtClean="0">
                <a:solidFill>
                  <a:srgbClr val="C00000"/>
                </a:solidFill>
              </a:rPr>
            </a:br>
            <a:r>
              <a:rPr lang="en-US" sz="3600" b="1" dirty="0" smtClean="0"/>
              <a:t>In Intermembrane Space</a:t>
            </a:r>
            <a:endParaRPr lang="en-US" sz="3600" b="1" dirty="0"/>
          </a:p>
        </p:txBody>
      </p:sp>
    </p:spTree>
    <p:extLst>
      <p:ext uri="{BB962C8B-B14F-4D97-AF65-F5344CB8AC3E}">
        <p14:creationId xmlns:p14="http://schemas.microsoft.com/office/powerpoint/2010/main" val="3760119446"/>
      </p:ext>
    </p:extLst>
  </p:cSld>
  <p:clrMapOvr>
    <a:masterClrMapping/>
  </p:clrMapOvr>
  <p:transition spd="slow">
    <p:wedge/>
  </p:transition>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4114800"/>
            <a:ext cx="8229600" cy="1143000"/>
          </a:xfrm>
        </p:spPr>
        <p:txBody>
          <a:bodyPr>
            <a:normAutofit fontScale="90000"/>
          </a:bodyPr>
          <a:lstStyle/>
          <a:p>
            <a:pPr algn="ctr"/>
            <a:r>
              <a:rPr lang="en-US" b="1" dirty="0" smtClean="0">
                <a:solidFill>
                  <a:srgbClr val="C00000"/>
                </a:solidFill>
              </a:rPr>
              <a:t>Complex I,III and IV </a:t>
            </a:r>
            <a:br>
              <a:rPr lang="en-US" b="1" dirty="0" smtClean="0">
                <a:solidFill>
                  <a:srgbClr val="C00000"/>
                </a:solidFill>
              </a:rPr>
            </a:br>
            <a:r>
              <a:rPr lang="en-US" b="1" dirty="0" smtClean="0"/>
              <a:t>Pumps Protons From Matrix side to Intermembrane Space </a:t>
            </a:r>
            <a:br>
              <a:rPr lang="en-US" b="1" dirty="0" smtClean="0"/>
            </a:br>
            <a:r>
              <a:rPr lang="en-US" b="1" dirty="0" smtClean="0"/>
              <a:t>and </a:t>
            </a:r>
            <a:r>
              <a:rPr lang="en-US" b="1" dirty="0"/>
              <a:t> </a:t>
            </a:r>
            <a:r>
              <a:rPr lang="en-US" b="1" dirty="0" smtClean="0"/>
              <a:t>generates </a:t>
            </a:r>
            <a:br>
              <a:rPr lang="en-US" b="1" dirty="0" smtClean="0"/>
            </a:br>
            <a:r>
              <a:rPr lang="en-US" b="1" dirty="0" smtClean="0">
                <a:solidFill>
                  <a:srgbClr val="C00000"/>
                </a:solidFill>
              </a:rPr>
              <a:t>Proton Motive Force</a:t>
            </a:r>
            <a:endParaRPr lang="en-US" b="1" dirty="0">
              <a:solidFill>
                <a:srgbClr val="C00000"/>
              </a:solidFill>
            </a:endParaRPr>
          </a:p>
        </p:txBody>
      </p:sp>
    </p:spTree>
    <p:extLst>
      <p:ext uri="{BB962C8B-B14F-4D97-AF65-F5344CB8AC3E}">
        <p14:creationId xmlns:p14="http://schemas.microsoft.com/office/powerpoint/2010/main" val="1302097548"/>
      </p:ext>
    </p:extLst>
  </p:cSld>
  <p:clrMapOvr>
    <a:masterClrMapping/>
  </p:clrMapOvr>
  <p:transition spd="slow">
    <p:wedge/>
  </p:transition>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4"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extLst>
      <p:ext uri="{BB962C8B-B14F-4D97-AF65-F5344CB8AC3E}">
        <p14:creationId xmlns:p14="http://schemas.microsoft.com/office/powerpoint/2010/main" val="566084391"/>
      </p:ext>
    </p:extLst>
  </p:cSld>
  <p:clrMapOvr>
    <a:masterClrMapping/>
  </p:clrMapOvr>
  <p:transition spd="slow">
    <p:wedge/>
  </p:transition>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6964" y="304800"/>
            <a:ext cx="8610599" cy="1143000"/>
          </a:xfrm>
        </p:spPr>
        <p:txBody>
          <a:bodyPr>
            <a:normAutofit fontScale="90000"/>
          </a:bodyPr>
          <a:lstStyle/>
          <a:p>
            <a:pPr algn="ctr"/>
            <a:r>
              <a:rPr lang="en-US" b="1" dirty="0" smtClean="0"/>
              <a:t>Complex I,III and IV </a:t>
            </a:r>
            <a:br>
              <a:rPr lang="en-US" b="1" dirty="0" smtClean="0"/>
            </a:br>
            <a:r>
              <a:rPr lang="en-US" b="1" dirty="0" smtClean="0"/>
              <a:t>Serve as Proton Channels</a:t>
            </a:r>
            <a:endParaRPr lang="en-US" b="1" dirty="0"/>
          </a:p>
        </p:txBody>
      </p:sp>
      <p:pic>
        <p:nvPicPr>
          <p:cNvPr id="5" name="Content Placeholder 4"/>
          <p:cNvPicPr>
            <a:picLocks noGrp="1" noChangeAspect="1"/>
          </p:cNvPicPr>
          <p:nvPr>
            <p:ph idx="1"/>
          </p:nvPr>
        </p:nvPicPr>
        <p:blipFill>
          <a:blip r:embed="rId2"/>
          <a:stretch>
            <a:fillRect/>
          </a:stretch>
        </p:blipFill>
        <p:spPr>
          <a:xfrm>
            <a:off x="0" y="1752600"/>
            <a:ext cx="9067799" cy="5334000"/>
          </a:xfrm>
          <a:prstGeom prst="rect">
            <a:avLst/>
          </a:prstGeom>
        </p:spPr>
      </p:pic>
    </p:spTree>
    <p:extLst>
      <p:ext uri="{BB962C8B-B14F-4D97-AF65-F5344CB8AC3E}">
        <p14:creationId xmlns:p14="http://schemas.microsoft.com/office/powerpoint/2010/main" val="2522935211"/>
      </p:ext>
    </p:extLst>
  </p:cSld>
  <p:clrMapOvr>
    <a:masterClrMapping/>
  </p:clrMapOvr>
  <p:transition spd="slow">
    <p:wedge/>
  </p:transition>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609600"/>
            <a:ext cx="8382000" cy="5715000"/>
          </a:xfrm>
        </p:spPr>
        <p:txBody>
          <a:bodyPr>
            <a:normAutofit fontScale="92500" lnSpcReduction="10000"/>
          </a:bodyPr>
          <a:lstStyle/>
          <a:p>
            <a:r>
              <a:rPr lang="en-US" sz="4400" dirty="0" smtClean="0"/>
              <a:t>Complex </a:t>
            </a:r>
            <a:r>
              <a:rPr lang="en-US" sz="4400" b="1" dirty="0" smtClean="0"/>
              <a:t>I ,III and IV </a:t>
            </a:r>
            <a:r>
              <a:rPr lang="en-US" sz="4400" dirty="0" smtClean="0"/>
              <a:t>act as a </a:t>
            </a:r>
            <a:r>
              <a:rPr lang="en-US" sz="4400" b="1" dirty="0" smtClean="0"/>
              <a:t>Proton Pump.</a:t>
            </a:r>
          </a:p>
          <a:p>
            <a:r>
              <a:rPr lang="en-US" sz="4400" dirty="0" smtClean="0"/>
              <a:t>Pump out protons from matrix side to </a:t>
            </a:r>
            <a:r>
              <a:rPr lang="en-US" sz="4400" b="1" dirty="0" smtClean="0"/>
              <a:t>inter membrane space </a:t>
            </a:r>
            <a:r>
              <a:rPr lang="en-US" sz="4400" dirty="0" smtClean="0"/>
              <a:t>of mitochondria. </a:t>
            </a:r>
          </a:p>
          <a:p>
            <a:r>
              <a:rPr lang="en-US" sz="4400" dirty="0" smtClean="0"/>
              <a:t>Develop a </a:t>
            </a:r>
            <a:r>
              <a:rPr lang="en-US" sz="4400" b="1" dirty="0" smtClean="0"/>
              <a:t>proton gradient </a:t>
            </a:r>
            <a:r>
              <a:rPr lang="en-US" sz="4400" dirty="0" smtClean="0"/>
              <a:t>in inter membrane space.</a:t>
            </a:r>
          </a:p>
          <a:p>
            <a:r>
              <a:rPr lang="en-US" sz="4400" dirty="0" smtClean="0"/>
              <a:t>This supports the mechanism of Oxidative Phosphorylation.</a:t>
            </a:r>
          </a:p>
          <a:p>
            <a:endParaRPr lang="en-US" dirty="0"/>
          </a:p>
        </p:txBody>
      </p:sp>
    </p:spTree>
    <p:extLst>
      <p:ext uri="{BB962C8B-B14F-4D97-AF65-F5344CB8AC3E}">
        <p14:creationId xmlns:p14="http://schemas.microsoft.com/office/powerpoint/2010/main" val="162054030"/>
      </p:ext>
    </p:extLst>
  </p:cSld>
  <p:clrMapOvr>
    <a:masterClrMapping/>
  </p:clrMapOvr>
  <p:transition spd="slow">
    <p:wedge/>
  </p:transition>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609600"/>
            <a:ext cx="8458200" cy="5516563"/>
          </a:xfrm>
        </p:spPr>
        <p:txBody>
          <a:bodyPr>
            <a:noAutofit/>
          </a:bodyPr>
          <a:lstStyle/>
          <a:p>
            <a:r>
              <a:rPr lang="en-US" sz="4400" b="1" dirty="0" smtClean="0">
                <a:solidFill>
                  <a:srgbClr val="C00000"/>
                </a:solidFill>
              </a:rPr>
              <a:t>A Large Drop in Redox Potential</a:t>
            </a:r>
            <a:r>
              <a:rPr lang="en-US" sz="4400" b="1" dirty="0" smtClean="0"/>
              <a:t> across each of the three Respiratory Enzyme Complexes (I,III,IV).</a:t>
            </a:r>
          </a:p>
          <a:p>
            <a:pPr marL="0" indent="0">
              <a:buNone/>
            </a:pPr>
            <a:endParaRPr lang="en-US" sz="4400" b="1" dirty="0" smtClean="0"/>
          </a:p>
          <a:p>
            <a:r>
              <a:rPr lang="en-US" sz="4400" dirty="0" smtClean="0"/>
              <a:t>Provides the </a:t>
            </a:r>
            <a:r>
              <a:rPr lang="en-US" sz="4400" b="1" dirty="0" smtClean="0"/>
              <a:t>Energy for H</a:t>
            </a:r>
            <a:r>
              <a:rPr lang="en-US" sz="4400" b="1" baseline="30000" dirty="0" smtClean="0"/>
              <a:t>+ </a:t>
            </a:r>
            <a:r>
              <a:rPr lang="en-US" sz="4400" b="1" dirty="0" smtClean="0"/>
              <a:t>Pumping</a:t>
            </a:r>
          </a:p>
        </p:txBody>
      </p:sp>
    </p:spTree>
    <p:extLst>
      <p:ext uri="{BB962C8B-B14F-4D97-AF65-F5344CB8AC3E}">
        <p14:creationId xmlns:p14="http://schemas.microsoft.com/office/powerpoint/2010/main" val="1222931758"/>
      </p:ext>
    </p:extLst>
  </p:cSld>
  <p:clrMapOvr>
    <a:masterClrMapping/>
  </p:clrMapOvr>
  <p:transition spd="slow">
    <p:wedge/>
  </p:transition>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p:cNvPicPr>
            <a:picLocks noChangeAspect="1" noChangeArrowheads="1"/>
          </p:cNvPicPr>
          <p:nvPr/>
        </p:nvPicPr>
        <p:blipFill>
          <a:blip r:embed="rId2" cstate="print"/>
          <a:srcRect/>
          <a:stretch>
            <a:fillRect/>
          </a:stretch>
        </p:blipFill>
        <p:spPr bwMode="auto">
          <a:xfrm>
            <a:off x="1901825" y="379413"/>
            <a:ext cx="5340350" cy="6097587"/>
          </a:xfrm>
          <a:prstGeom prst="rect">
            <a:avLst/>
          </a:prstGeom>
          <a:noFill/>
        </p:spPr>
      </p:pic>
    </p:spTree>
    <p:extLst>
      <p:ext uri="{BB962C8B-B14F-4D97-AF65-F5344CB8AC3E}">
        <p14:creationId xmlns:p14="http://schemas.microsoft.com/office/powerpoint/2010/main" val="151099745"/>
      </p:ext>
    </p:extLst>
  </p:cSld>
  <p:clrMapOvr>
    <a:masterClrMapping/>
  </p:clrMapOvr>
  <p:transition spd="slow">
    <p:wedg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381000"/>
            <a:ext cx="8991600" cy="6172200"/>
          </a:xfrm>
        </p:spPr>
        <p:txBody>
          <a:bodyPr>
            <a:normAutofit/>
          </a:bodyPr>
          <a:lstStyle/>
          <a:p>
            <a:r>
              <a:rPr lang="en-US" sz="4000" dirty="0" smtClean="0"/>
              <a:t>High energy compounds are </a:t>
            </a:r>
            <a:r>
              <a:rPr lang="en-US" sz="4000" b="1" dirty="0" smtClean="0">
                <a:solidFill>
                  <a:srgbClr val="C00000"/>
                </a:solidFill>
              </a:rPr>
              <a:t>energy rich compounds.</a:t>
            </a:r>
          </a:p>
          <a:p>
            <a:pPr marL="0" indent="0">
              <a:buNone/>
            </a:pPr>
            <a:endParaRPr lang="en-US" sz="4000" b="1" dirty="0" smtClean="0">
              <a:solidFill>
                <a:srgbClr val="C00000"/>
              </a:solidFill>
            </a:endParaRPr>
          </a:p>
          <a:p>
            <a:r>
              <a:rPr lang="en-US" sz="4000" dirty="0" smtClean="0"/>
              <a:t>Possess </a:t>
            </a:r>
            <a:r>
              <a:rPr lang="en-US" sz="4000" b="1" dirty="0" smtClean="0"/>
              <a:t>high energy bonds </a:t>
            </a:r>
            <a:r>
              <a:rPr lang="en-US" sz="4000" dirty="0" smtClean="0"/>
              <a:t>in its structures.</a:t>
            </a:r>
          </a:p>
          <a:p>
            <a:pPr marL="0" indent="0">
              <a:buNone/>
            </a:pPr>
            <a:endParaRPr lang="en-US" sz="4000" dirty="0" smtClean="0"/>
          </a:p>
          <a:p>
            <a:r>
              <a:rPr lang="en-US" sz="4000" b="1" dirty="0" smtClean="0"/>
              <a:t>Cleavage</a:t>
            </a:r>
            <a:r>
              <a:rPr lang="en-US" sz="4000" dirty="0" smtClean="0"/>
              <a:t> of these </a:t>
            </a:r>
            <a:r>
              <a:rPr lang="en-US" sz="4000" b="1" dirty="0" smtClean="0">
                <a:solidFill>
                  <a:srgbClr val="C00000"/>
                </a:solidFill>
              </a:rPr>
              <a:t>high energy bonds </a:t>
            </a:r>
            <a:r>
              <a:rPr lang="en-US" sz="4000" b="1" dirty="0" smtClean="0"/>
              <a:t>liberate more energy </a:t>
            </a:r>
            <a:r>
              <a:rPr lang="en-US" sz="4000" b="1" dirty="0" smtClean="0">
                <a:solidFill>
                  <a:srgbClr val="C00000"/>
                </a:solidFill>
              </a:rPr>
              <a:t>than that of ATP hydrolysis.</a:t>
            </a:r>
          </a:p>
          <a:p>
            <a:pPr>
              <a:buNone/>
            </a:pPr>
            <a:endParaRPr lang="en-US" sz="4000" dirty="0" smtClean="0"/>
          </a:p>
          <a:p>
            <a:endParaRPr lang="en-US" sz="4000" dirty="0"/>
          </a:p>
        </p:txBody>
      </p:sp>
    </p:spTree>
    <p:extLst>
      <p:ext uri="{BB962C8B-B14F-4D97-AF65-F5344CB8AC3E}">
        <p14:creationId xmlns:p14="http://schemas.microsoft.com/office/powerpoint/2010/main" val="1914278607"/>
      </p:ext>
    </p:extLst>
  </p:cSld>
  <p:clrMapOvr>
    <a:masterClrMapping/>
  </p:clrMapOvr>
  <p:transition spd="slow">
    <p:wedge/>
  </p:transition>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1026"/>
          <p:cNvPicPr>
            <a:picLocks noChangeAspect="1" noChangeArrowheads="1"/>
          </p:cNvPicPr>
          <p:nvPr/>
        </p:nvPicPr>
        <p:blipFill>
          <a:blip r:embed="rId2" cstate="print"/>
          <a:srcRect/>
          <a:stretch>
            <a:fillRect/>
          </a:stretch>
        </p:blipFill>
        <p:spPr bwMode="auto">
          <a:xfrm>
            <a:off x="438150" y="379413"/>
            <a:ext cx="8267700" cy="6097587"/>
          </a:xfrm>
          <a:prstGeom prst="rect">
            <a:avLst/>
          </a:prstGeom>
          <a:noFill/>
        </p:spPr>
      </p:pic>
    </p:spTree>
    <p:extLst>
      <p:ext uri="{BB962C8B-B14F-4D97-AF65-F5344CB8AC3E}">
        <p14:creationId xmlns:p14="http://schemas.microsoft.com/office/powerpoint/2010/main" val="482735754"/>
      </p:ext>
    </p:extLst>
  </p:cSld>
  <p:clrMapOvr>
    <a:masterClrMapping/>
  </p:clrMapOvr>
  <p:transition spd="slow">
    <p:wedge/>
  </p:transition>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3352800"/>
            <a:ext cx="8229600" cy="1143000"/>
          </a:xfrm>
        </p:spPr>
        <p:txBody>
          <a:bodyPr>
            <a:normAutofit fontScale="90000"/>
          </a:bodyPr>
          <a:lstStyle/>
          <a:p>
            <a:pPr algn="ctr"/>
            <a:r>
              <a:rPr lang="en-US" b="1" dirty="0" smtClean="0"/>
              <a:t>3</a:t>
            </a:r>
            <a:br>
              <a:rPr lang="en-US" b="1" dirty="0" smtClean="0"/>
            </a:br>
            <a:r>
              <a:rPr lang="en-US" b="1" dirty="0" smtClean="0"/>
              <a:t>Free Energy Change Occurs</a:t>
            </a:r>
            <a:br>
              <a:rPr lang="en-US" b="1" dirty="0" smtClean="0"/>
            </a:br>
            <a:r>
              <a:rPr lang="en-US" b="1" dirty="0" smtClean="0"/>
              <a:t> Due To Transport OF Proton Pumping and Electron Exchange During Oxidative Phosphorylation</a:t>
            </a:r>
            <a:endParaRPr lang="en-US" b="1" dirty="0"/>
          </a:p>
        </p:txBody>
      </p:sp>
    </p:spTree>
    <p:extLst>
      <p:ext uri="{BB962C8B-B14F-4D97-AF65-F5344CB8AC3E}">
        <p14:creationId xmlns:p14="http://schemas.microsoft.com/office/powerpoint/2010/main" val="1497056808"/>
      </p:ext>
    </p:extLst>
  </p:cSld>
  <p:clrMapOvr>
    <a:masterClrMapping/>
  </p:clrMapOvr>
  <p:transition spd="slow">
    <p:wedge/>
  </p:transition>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733800"/>
            <a:ext cx="8229600" cy="1143000"/>
          </a:xfrm>
        </p:spPr>
        <p:txBody>
          <a:bodyPr>
            <a:normAutofit fontScale="90000"/>
          </a:bodyPr>
          <a:lstStyle/>
          <a:p>
            <a:pPr algn="ctr"/>
            <a:r>
              <a:rPr lang="en-US" b="1" dirty="0" smtClean="0"/>
              <a:t>4</a:t>
            </a:r>
            <a:br>
              <a:rPr lang="en-US" b="1" dirty="0" smtClean="0"/>
            </a:br>
            <a:r>
              <a:rPr lang="en-US" b="1" dirty="0" smtClean="0"/>
              <a:t>Heat Energy Generated At Certain Specific Sites During Oxidation</a:t>
            </a:r>
            <a:br>
              <a:rPr lang="en-US" b="1" dirty="0" smtClean="0"/>
            </a:br>
            <a:r>
              <a:rPr lang="en-US" b="1" dirty="0" smtClean="0"/>
              <a:t>Is Transformed By Chemical Phosphorylation Reaction of ADP and pi to form ATP</a:t>
            </a:r>
            <a:endParaRPr lang="en-US" b="1" dirty="0"/>
          </a:p>
        </p:txBody>
      </p:sp>
    </p:spTree>
    <p:extLst>
      <p:ext uri="{BB962C8B-B14F-4D97-AF65-F5344CB8AC3E}">
        <p14:creationId xmlns:p14="http://schemas.microsoft.com/office/powerpoint/2010/main" val="3890264404"/>
      </p:ext>
    </p:extLst>
  </p:cSld>
  <p:clrMapOvr>
    <a:masterClrMapping/>
  </p:clrMapOvr>
  <p:transition spd="slow">
    <p:wedge/>
  </p:transition>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429000"/>
            <a:ext cx="8229600" cy="1143000"/>
          </a:xfrm>
        </p:spPr>
        <p:txBody>
          <a:bodyPr>
            <a:normAutofit fontScale="90000"/>
          </a:bodyPr>
          <a:lstStyle/>
          <a:p>
            <a:pPr algn="ctr"/>
            <a:r>
              <a:rPr lang="en-US" b="1" dirty="0" smtClean="0">
                <a:solidFill>
                  <a:srgbClr val="C00000"/>
                </a:solidFill>
              </a:rPr>
              <a:t>5</a:t>
            </a:r>
            <a:br>
              <a:rPr lang="en-US" b="1" dirty="0" smtClean="0">
                <a:solidFill>
                  <a:srgbClr val="C00000"/>
                </a:solidFill>
              </a:rPr>
            </a:br>
            <a:r>
              <a:rPr lang="en-US" b="1" dirty="0" smtClean="0">
                <a:solidFill>
                  <a:srgbClr val="C00000"/>
                </a:solidFill>
              </a:rPr>
              <a:t>ATP Synthase /Complex V </a:t>
            </a:r>
            <a:br>
              <a:rPr lang="en-US" b="1" dirty="0" smtClean="0">
                <a:solidFill>
                  <a:srgbClr val="C00000"/>
                </a:solidFill>
              </a:rPr>
            </a:br>
            <a:r>
              <a:rPr lang="en-US" b="1" dirty="0" smtClean="0"/>
              <a:t>Activation for Phosphorylation Reaction</a:t>
            </a:r>
            <a:endParaRPr lang="en-US" b="1" dirty="0"/>
          </a:p>
        </p:txBody>
      </p:sp>
    </p:spTree>
    <p:extLst>
      <p:ext uri="{BB962C8B-B14F-4D97-AF65-F5344CB8AC3E}">
        <p14:creationId xmlns:p14="http://schemas.microsoft.com/office/powerpoint/2010/main" val="2597956232"/>
      </p:ext>
    </p:extLst>
  </p:cSld>
  <p:clrMapOvr>
    <a:masterClrMapping/>
  </p:clrMapOvr>
  <p:transition spd="slow">
    <p:wedge/>
  </p:transition>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219200"/>
            <a:ext cx="9296400" cy="4906963"/>
          </a:xfrm>
        </p:spPr>
        <p:txBody>
          <a:bodyPr>
            <a:noAutofit/>
          </a:bodyPr>
          <a:lstStyle/>
          <a:p>
            <a:r>
              <a:rPr lang="en-US" sz="6600" b="1" dirty="0" smtClean="0"/>
              <a:t>Proton gradient runs downhill </a:t>
            </a:r>
            <a:r>
              <a:rPr lang="en-US" sz="6600" dirty="0" smtClean="0"/>
              <a:t>through ATP Synthase to </a:t>
            </a:r>
            <a:r>
              <a:rPr lang="en-US" sz="6600" b="1" dirty="0" smtClean="0">
                <a:solidFill>
                  <a:srgbClr val="C00000"/>
                </a:solidFill>
              </a:rPr>
              <a:t>drive  synthesis of ATP</a:t>
            </a:r>
          </a:p>
          <a:p>
            <a:endParaRPr lang="en-US" sz="6600" dirty="0"/>
          </a:p>
        </p:txBody>
      </p:sp>
    </p:spTree>
    <p:extLst>
      <p:ext uri="{BB962C8B-B14F-4D97-AF65-F5344CB8AC3E}">
        <p14:creationId xmlns:p14="http://schemas.microsoft.com/office/powerpoint/2010/main" val="2280542488"/>
      </p:ext>
    </p:extLst>
  </p:cSld>
  <p:clrMapOvr>
    <a:masterClrMapping/>
  </p:clrMapOvr>
  <p:transition spd="slow">
    <p:wedge/>
  </p:transition>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0418" name="Object 2"/>
          <p:cNvGraphicFramePr>
            <a:graphicFrameLocks noChangeAspect="1"/>
          </p:cNvGraphicFramePr>
          <p:nvPr/>
        </p:nvGraphicFramePr>
        <p:xfrm>
          <a:off x="0" y="76200"/>
          <a:ext cx="9144000" cy="6781800"/>
        </p:xfrm>
        <a:graphic>
          <a:graphicData uri="http://schemas.openxmlformats.org/presentationml/2006/ole">
            <mc:AlternateContent xmlns:mc="http://schemas.openxmlformats.org/markup-compatibility/2006">
              <mc:Choice xmlns:v="urn:schemas-microsoft-com:vml" Requires="v">
                <p:oleObj spid="_x0000_s1556681" r:id="rId3" imgW="2171700" imgH="1600200" progId="Word.Picture.8">
                  <p:embed/>
                </p:oleObj>
              </mc:Choice>
              <mc:Fallback>
                <p:oleObj r:id="rId3" imgW="2171700" imgH="1600200" progId="Word.Picture.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76200"/>
                        <a:ext cx="9144000" cy="6781800"/>
                      </a:xfrm>
                      <a:prstGeom prst="rect">
                        <a:avLst/>
                      </a:prstGeom>
                      <a:noFill/>
                      <a:extLst/>
                    </p:spPr>
                  </p:pic>
                </p:oleObj>
              </mc:Fallback>
            </mc:AlternateContent>
          </a:graphicData>
        </a:graphic>
      </p:graphicFrame>
    </p:spTree>
    <p:extLst>
      <p:ext uri="{BB962C8B-B14F-4D97-AF65-F5344CB8AC3E}">
        <p14:creationId xmlns:p14="http://schemas.microsoft.com/office/powerpoint/2010/main" val="1179374682"/>
      </p:ext>
    </p:extLst>
  </p:cSld>
  <p:clrMapOvr>
    <a:masterClrMapping/>
  </p:clrMapOvr>
  <p:transition spd="slow">
    <p:wedge/>
  </p:transition>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3"/>
          <p:cNvSpPr>
            <a:spLocks noGrp="1" noChangeArrowheads="1"/>
          </p:cNvSpPr>
          <p:nvPr>
            <p:ph type="body" idx="1"/>
          </p:nvPr>
        </p:nvSpPr>
        <p:spPr>
          <a:xfrm>
            <a:off x="76200" y="76200"/>
            <a:ext cx="8839200" cy="6629400"/>
          </a:xfrm>
        </p:spPr>
        <p:txBody>
          <a:bodyPr>
            <a:normAutofit/>
          </a:bodyPr>
          <a:lstStyle/>
          <a:p>
            <a:pPr>
              <a:lnSpc>
                <a:spcPct val="95000"/>
              </a:lnSpc>
              <a:spcBef>
                <a:spcPct val="0"/>
              </a:spcBef>
              <a:spcAft>
                <a:spcPct val="25000"/>
              </a:spcAft>
              <a:buFont typeface="Wingdings" panose="05000000000000000000" pitchFamily="2" charset="2"/>
              <a:buChar char="q"/>
            </a:pPr>
            <a:r>
              <a:rPr lang="en-US" sz="3600" b="1" dirty="0">
                <a:solidFill>
                  <a:srgbClr val="000099"/>
                </a:solidFill>
                <a:cs typeface="Times New Roman" pitchFamily="18" charset="0"/>
              </a:rPr>
              <a:t>F</a:t>
            </a:r>
            <a:r>
              <a:rPr lang="en-US" sz="3600" b="1" baseline="-30000" dirty="0">
                <a:solidFill>
                  <a:srgbClr val="000099"/>
                </a:solidFill>
                <a:cs typeface="Times New Roman" pitchFamily="18" charset="0"/>
              </a:rPr>
              <a:t>1</a:t>
            </a:r>
            <a:r>
              <a:rPr lang="en-US" sz="3600" b="1" dirty="0">
                <a:solidFill>
                  <a:srgbClr val="000099"/>
                </a:solidFill>
                <a:cs typeface="Times New Roman" pitchFamily="18" charset="0"/>
              </a:rPr>
              <a:t>F</a:t>
            </a:r>
            <a:r>
              <a:rPr lang="en-US" sz="3600" b="1" baseline="-30000" dirty="0">
                <a:solidFill>
                  <a:srgbClr val="000099"/>
                </a:solidFill>
                <a:cs typeface="Times New Roman" pitchFamily="18" charset="0"/>
              </a:rPr>
              <a:t>o</a:t>
            </a:r>
            <a:r>
              <a:rPr lang="en-US" sz="3600" dirty="0">
                <a:cs typeface="Times New Roman" pitchFamily="18" charset="0"/>
              </a:rPr>
              <a:t> </a:t>
            </a:r>
            <a:r>
              <a:rPr lang="en-US" sz="3600" dirty="0" smtClean="0">
                <a:cs typeface="Times New Roman" pitchFamily="18" charset="0"/>
              </a:rPr>
              <a:t> of </a:t>
            </a:r>
            <a:r>
              <a:rPr lang="en-US" sz="3600" b="1" dirty="0" smtClean="0">
                <a:cs typeface="Times New Roman" pitchFamily="18" charset="0"/>
              </a:rPr>
              <a:t>ATP Synthase catalyzes phosphorylation reaction for </a:t>
            </a:r>
            <a:r>
              <a:rPr lang="en-US" sz="3600" b="1" dirty="0">
                <a:cs typeface="Times New Roman" pitchFamily="18" charset="0"/>
              </a:rPr>
              <a:t>ATP </a:t>
            </a:r>
            <a:r>
              <a:rPr lang="en-US" sz="3600" b="1" dirty="0" smtClean="0">
                <a:cs typeface="Times New Roman" pitchFamily="18" charset="0"/>
              </a:rPr>
              <a:t>synthesis</a:t>
            </a:r>
          </a:p>
          <a:p>
            <a:pPr marL="0" indent="0">
              <a:lnSpc>
                <a:spcPct val="95000"/>
              </a:lnSpc>
              <a:spcBef>
                <a:spcPct val="0"/>
              </a:spcBef>
              <a:spcAft>
                <a:spcPct val="25000"/>
              </a:spcAft>
              <a:buNone/>
            </a:pPr>
            <a:endParaRPr lang="en-US" sz="3600" b="1" dirty="0" smtClean="0">
              <a:cs typeface="Times New Roman" pitchFamily="18" charset="0"/>
            </a:endParaRPr>
          </a:p>
          <a:p>
            <a:pPr>
              <a:lnSpc>
                <a:spcPct val="95000"/>
              </a:lnSpc>
              <a:spcBef>
                <a:spcPct val="0"/>
              </a:spcBef>
              <a:spcAft>
                <a:spcPct val="25000"/>
              </a:spcAft>
              <a:buFont typeface="Wingdings" panose="05000000000000000000" pitchFamily="2" charset="2"/>
              <a:buChar char="q"/>
            </a:pPr>
            <a:r>
              <a:rPr lang="en-US" sz="3600" b="1" dirty="0" smtClean="0">
                <a:cs typeface="Times New Roman" pitchFamily="18" charset="0"/>
              </a:rPr>
              <a:t> Transport</a:t>
            </a:r>
            <a:r>
              <a:rPr lang="en-US" sz="3600" b="1" dirty="0">
                <a:cs typeface="Times New Roman" pitchFamily="18" charset="0"/>
              </a:rPr>
              <a:t> </a:t>
            </a:r>
            <a:r>
              <a:rPr lang="en-US" sz="3600" b="1" dirty="0" smtClean="0">
                <a:cs typeface="Times New Roman" pitchFamily="18" charset="0"/>
              </a:rPr>
              <a:t>of </a:t>
            </a:r>
            <a:r>
              <a:rPr lang="en-US" sz="3600" b="1" dirty="0">
                <a:cs typeface="Times New Roman" pitchFamily="18" charset="0"/>
              </a:rPr>
              <a:t>H</a:t>
            </a:r>
            <a:r>
              <a:rPr lang="en-US" sz="3600" b="1" baseline="30000" dirty="0">
                <a:cs typeface="Times New Roman" pitchFamily="18" charset="0"/>
              </a:rPr>
              <a:t>+</a:t>
            </a:r>
            <a:r>
              <a:rPr lang="en-US" sz="3600" b="1" dirty="0">
                <a:cs typeface="Times New Roman" pitchFamily="18" charset="0"/>
              </a:rPr>
              <a:t> </a:t>
            </a:r>
            <a:r>
              <a:rPr lang="en-US" sz="3600" b="1" dirty="0" smtClean="0">
                <a:cs typeface="Times New Roman" pitchFamily="18" charset="0"/>
              </a:rPr>
              <a:t> </a:t>
            </a:r>
            <a:r>
              <a:rPr lang="en-US" sz="3600" dirty="0" smtClean="0">
                <a:cs typeface="Times New Roman" pitchFamily="18" charset="0"/>
              </a:rPr>
              <a:t>from intermembrane space to  </a:t>
            </a:r>
            <a:r>
              <a:rPr lang="en-US" sz="3600" dirty="0">
                <a:cs typeface="Times New Roman" pitchFamily="18" charset="0"/>
              </a:rPr>
              <a:t>into the mitochondrial </a:t>
            </a:r>
            <a:r>
              <a:rPr lang="en-US" sz="3600" dirty="0" smtClean="0">
                <a:cs typeface="Times New Roman" pitchFamily="18" charset="0"/>
              </a:rPr>
              <a:t>matrix </a:t>
            </a:r>
            <a:r>
              <a:rPr lang="en-US" sz="3600" b="1" dirty="0" smtClean="0">
                <a:solidFill>
                  <a:srgbClr val="C00000"/>
                </a:solidFill>
                <a:cs typeface="Times New Roman" pitchFamily="18" charset="0"/>
              </a:rPr>
              <a:t>through ATP Synthase is mandatory.</a:t>
            </a:r>
          </a:p>
          <a:p>
            <a:pPr marL="0" indent="0">
              <a:lnSpc>
                <a:spcPct val="95000"/>
              </a:lnSpc>
              <a:spcBef>
                <a:spcPct val="0"/>
              </a:spcBef>
              <a:spcAft>
                <a:spcPct val="25000"/>
              </a:spcAft>
              <a:buNone/>
            </a:pPr>
            <a:endParaRPr lang="en-US" sz="3600" b="1" dirty="0" smtClean="0">
              <a:solidFill>
                <a:srgbClr val="C00000"/>
              </a:solidFill>
              <a:cs typeface="Times New Roman" pitchFamily="18" charset="0"/>
            </a:endParaRPr>
          </a:p>
          <a:p>
            <a:pPr>
              <a:lnSpc>
                <a:spcPct val="95000"/>
              </a:lnSpc>
              <a:spcBef>
                <a:spcPct val="0"/>
              </a:spcBef>
              <a:spcAft>
                <a:spcPct val="25000"/>
              </a:spcAft>
              <a:buFont typeface="Wingdings" panose="05000000000000000000" pitchFamily="2" charset="2"/>
              <a:buChar char="q"/>
            </a:pPr>
            <a:r>
              <a:rPr lang="en-US" sz="3600" dirty="0" smtClean="0">
                <a:cs typeface="Times New Roman" pitchFamily="18" charset="0"/>
              </a:rPr>
              <a:t>Transport </a:t>
            </a:r>
            <a:r>
              <a:rPr lang="en-US" sz="3600" dirty="0">
                <a:cs typeface="Times New Roman" pitchFamily="18" charset="0"/>
              </a:rPr>
              <a:t>of </a:t>
            </a:r>
            <a:r>
              <a:rPr lang="en-US" sz="3600" b="1" dirty="0" smtClean="0">
                <a:solidFill>
                  <a:srgbClr val="C00000"/>
                </a:solidFill>
                <a:cs typeface="Times New Roman" pitchFamily="18" charset="0"/>
              </a:rPr>
              <a:t>at least </a:t>
            </a:r>
            <a:r>
              <a:rPr lang="en-US" sz="3600" b="1" dirty="0">
                <a:solidFill>
                  <a:srgbClr val="C00000"/>
                </a:solidFill>
                <a:cs typeface="Times New Roman" pitchFamily="18" charset="0"/>
              </a:rPr>
              <a:t>3 H</a:t>
            </a:r>
            <a:r>
              <a:rPr lang="en-US" sz="3600" b="1" baseline="30000" dirty="0">
                <a:solidFill>
                  <a:srgbClr val="C00000"/>
                </a:solidFill>
                <a:cs typeface="Times New Roman" pitchFamily="18" charset="0"/>
              </a:rPr>
              <a:t>+</a:t>
            </a:r>
            <a:r>
              <a:rPr lang="en-US" sz="3600" b="1" dirty="0">
                <a:solidFill>
                  <a:srgbClr val="C00000"/>
                </a:solidFill>
                <a:cs typeface="Times New Roman" pitchFamily="18" charset="0"/>
              </a:rPr>
              <a:t> per ATP is </a:t>
            </a:r>
            <a:r>
              <a:rPr lang="en-US" sz="3600" b="1" dirty="0" smtClean="0">
                <a:solidFill>
                  <a:srgbClr val="C00000"/>
                </a:solidFill>
                <a:cs typeface="Times New Roman" pitchFamily="18" charset="0"/>
              </a:rPr>
              <a:t>required through ATP Synthase for its activation and catalysis.</a:t>
            </a:r>
            <a:endParaRPr lang="en-US" sz="3600" b="1" dirty="0">
              <a:solidFill>
                <a:srgbClr val="C00000"/>
              </a:solidFill>
              <a:cs typeface="Times New Roman" pitchFamily="18" charset="0"/>
            </a:endParaRPr>
          </a:p>
        </p:txBody>
      </p:sp>
    </p:spTree>
    <p:extLst>
      <p:ext uri="{BB962C8B-B14F-4D97-AF65-F5344CB8AC3E}">
        <p14:creationId xmlns:p14="http://schemas.microsoft.com/office/powerpoint/2010/main" val="3392771269"/>
      </p:ext>
    </p:extLst>
  </p:cSld>
  <p:clrMapOvr>
    <a:masterClrMapping/>
  </p:clrMapOvr>
  <p:transition spd="slow">
    <p:wedge/>
  </p:transition>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762000"/>
            <a:ext cx="8229600" cy="5029200"/>
          </a:xfrm>
        </p:spPr>
        <p:txBody>
          <a:bodyPr>
            <a:normAutofit lnSpcReduction="10000"/>
          </a:bodyPr>
          <a:lstStyle/>
          <a:p>
            <a:r>
              <a:rPr lang="en-US" sz="6000" dirty="0" smtClean="0"/>
              <a:t>Thus heat energy is transformed to chemical form of energy (ATP) in Oxidative Phosphorylation.</a:t>
            </a:r>
          </a:p>
          <a:p>
            <a:pPr>
              <a:buNone/>
            </a:pPr>
            <a:endParaRPr lang="en-US" dirty="0"/>
          </a:p>
        </p:txBody>
      </p:sp>
    </p:spTree>
    <p:extLst>
      <p:ext uri="{BB962C8B-B14F-4D97-AF65-F5344CB8AC3E}">
        <p14:creationId xmlns:p14="http://schemas.microsoft.com/office/powerpoint/2010/main" val="2886594921"/>
      </p:ext>
    </p:extLst>
  </p:cSld>
  <p:clrMapOvr>
    <a:masterClrMapping/>
  </p:clrMapOvr>
  <p:transition spd="slow">
    <p:wedge/>
  </p:transition>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0"/>
            <a:ext cx="8382000" cy="3429000"/>
          </a:xfrm>
        </p:spPr>
        <p:txBody>
          <a:bodyPr>
            <a:normAutofit fontScale="90000"/>
          </a:bodyPr>
          <a:lstStyle/>
          <a:p>
            <a:pPr algn="ctr"/>
            <a:r>
              <a:rPr lang="en-US" sz="4800" b="1" dirty="0" smtClean="0"/>
              <a:t>6</a:t>
            </a:r>
            <a:br>
              <a:rPr lang="en-US" sz="4800" b="1" dirty="0" smtClean="0"/>
            </a:br>
            <a:r>
              <a:rPr lang="en-US" sz="4800" b="1" dirty="0" smtClean="0"/>
              <a:t>Oxygen</a:t>
            </a:r>
            <a:r>
              <a:rPr lang="en-US" sz="4800" dirty="0" smtClean="0"/>
              <a:t> </a:t>
            </a:r>
            <a:r>
              <a:rPr lang="en-US" sz="4800" dirty="0"/>
              <a:t>is  </a:t>
            </a:r>
            <a:r>
              <a:rPr lang="en-US" sz="4800" b="1" dirty="0" smtClean="0"/>
              <a:t>Terminal Acceptor </a:t>
            </a:r>
            <a:r>
              <a:rPr lang="en-US" sz="4800" b="1" dirty="0"/>
              <a:t>of </a:t>
            </a:r>
            <a:r>
              <a:rPr lang="en-US" sz="4800" b="1" dirty="0" smtClean="0"/>
              <a:t>Protons and electrons During Oxidative Phosphorylation To Generate Metabolic Water</a:t>
            </a:r>
            <a:r>
              <a:rPr lang="en-US" sz="4800" b="1" dirty="0"/>
              <a:t/>
            </a:r>
            <a:br>
              <a:rPr lang="en-US" sz="4800" b="1" dirty="0"/>
            </a:br>
            <a:endParaRPr lang="en-US" b="1" dirty="0"/>
          </a:p>
        </p:txBody>
      </p:sp>
    </p:spTree>
    <p:extLst>
      <p:ext uri="{BB962C8B-B14F-4D97-AF65-F5344CB8AC3E}">
        <p14:creationId xmlns:p14="http://schemas.microsoft.com/office/powerpoint/2010/main" val="856985034"/>
      </p:ext>
    </p:extLst>
  </p:cSld>
  <p:clrMapOvr>
    <a:masterClrMapping/>
  </p:clrMapOvr>
  <p:transition spd="slow">
    <p:wedge/>
  </p:transition>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762000"/>
            <a:ext cx="8839200" cy="4724400"/>
          </a:xfrm>
        </p:spPr>
        <p:txBody>
          <a:bodyPr>
            <a:normAutofit fontScale="92500" lnSpcReduction="10000"/>
          </a:bodyPr>
          <a:lstStyle/>
          <a:p>
            <a:r>
              <a:rPr lang="en-US" sz="4800" b="1" dirty="0" smtClean="0"/>
              <a:t>Oxygen</a:t>
            </a:r>
            <a:r>
              <a:rPr lang="en-US" sz="4800" dirty="0" smtClean="0"/>
              <a:t> has </a:t>
            </a:r>
            <a:r>
              <a:rPr lang="en-US" sz="4800" b="1" dirty="0" smtClean="0"/>
              <a:t>highest </a:t>
            </a:r>
            <a:r>
              <a:rPr lang="en-US" sz="4800" dirty="0" smtClean="0"/>
              <a:t>(most positive) </a:t>
            </a:r>
            <a:r>
              <a:rPr lang="en-US" sz="4800" b="1" dirty="0" smtClean="0"/>
              <a:t>standard redox potential </a:t>
            </a:r>
          </a:p>
          <a:p>
            <a:endParaRPr lang="en-US" sz="4800" b="1" dirty="0"/>
          </a:p>
          <a:p>
            <a:pPr marL="0" indent="0">
              <a:buNone/>
            </a:pPr>
            <a:endParaRPr lang="en-US" sz="4800" b="1" dirty="0" smtClean="0"/>
          </a:p>
          <a:p>
            <a:r>
              <a:rPr lang="en-US" sz="4800" dirty="0" smtClean="0"/>
              <a:t>Most likely to accept electrons from other carriers.</a:t>
            </a:r>
            <a:endParaRPr lang="en-US" sz="4800" dirty="0"/>
          </a:p>
        </p:txBody>
      </p:sp>
    </p:spTree>
    <p:extLst>
      <p:ext uri="{BB962C8B-B14F-4D97-AF65-F5344CB8AC3E}">
        <p14:creationId xmlns:p14="http://schemas.microsoft.com/office/powerpoint/2010/main" val="525809646"/>
      </p:ext>
    </p:extLst>
  </p:cSld>
  <p:clrMapOvr>
    <a:masterClrMapping/>
  </p:clrMapOvr>
  <p:transition spd="slow">
    <p:wedg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nvPr>
        </p:nvGraphicFramePr>
        <p:xfrm>
          <a:off x="0" y="-2"/>
          <a:ext cx="9144000" cy="7010402"/>
        </p:xfrm>
        <a:graphic>
          <a:graphicData uri="http://schemas.openxmlformats.org/drawingml/2006/table">
            <a:tbl>
              <a:tblPr firstRow="1" bandRow="1">
                <a:tableStyleId>{5C22544A-7EE6-4342-B048-85BDC9FD1C3A}</a:tableStyleId>
              </a:tblPr>
              <a:tblGrid>
                <a:gridCol w="1371600">
                  <a:extLst>
                    <a:ext uri="{9D8B030D-6E8A-4147-A177-3AD203B41FA5}">
                      <a16:colId xmlns:a16="http://schemas.microsoft.com/office/drawing/2014/main" xmlns="" val="20000"/>
                    </a:ext>
                  </a:extLst>
                </a:gridCol>
                <a:gridCol w="4724400">
                  <a:extLst>
                    <a:ext uri="{9D8B030D-6E8A-4147-A177-3AD203B41FA5}">
                      <a16:colId xmlns:a16="http://schemas.microsoft.com/office/drawing/2014/main" xmlns="" val="20001"/>
                    </a:ext>
                  </a:extLst>
                </a:gridCol>
                <a:gridCol w="3048000">
                  <a:extLst>
                    <a:ext uri="{9D8B030D-6E8A-4147-A177-3AD203B41FA5}">
                      <a16:colId xmlns:a16="http://schemas.microsoft.com/office/drawing/2014/main" xmlns="" val="20002"/>
                    </a:ext>
                  </a:extLst>
                </a:gridCol>
              </a:tblGrid>
              <a:tr h="2615328">
                <a:tc>
                  <a:txBody>
                    <a:bodyPr/>
                    <a:lstStyle/>
                    <a:p>
                      <a:pPr algn="ctr"/>
                      <a:r>
                        <a:rPr lang="en-US" sz="3200" dirty="0" smtClean="0"/>
                        <a:t>S.No</a:t>
                      </a:r>
                      <a:endParaRPr lang="en-US" sz="3200" dirty="0"/>
                    </a:p>
                  </a:txBody>
                  <a:tcPr/>
                </a:tc>
                <a:tc>
                  <a:txBody>
                    <a:bodyPr/>
                    <a:lstStyle/>
                    <a:p>
                      <a:pPr algn="ctr"/>
                      <a:r>
                        <a:rPr lang="en-US" sz="3200" dirty="0" smtClean="0"/>
                        <a:t>Examples Of High Energy Compounds</a:t>
                      </a:r>
                      <a:endParaRPr lang="en-US" sz="32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3200" dirty="0" smtClean="0"/>
                        <a:t>Free Energy Released On Hydrolysis. Cal/mol</a:t>
                      </a:r>
                    </a:p>
                    <a:p>
                      <a:pPr algn="ctr"/>
                      <a:endParaRPr lang="en-US" sz="3200" dirty="0"/>
                    </a:p>
                  </a:txBody>
                  <a:tcPr/>
                </a:tc>
                <a:extLst>
                  <a:ext uri="{0D108BD9-81ED-4DB2-BD59-A6C34878D82A}">
                    <a16:rowId xmlns:a16="http://schemas.microsoft.com/office/drawing/2014/main" xmlns="" val="10000"/>
                  </a:ext>
                </a:extLst>
              </a:tr>
              <a:tr h="913104">
                <a:tc>
                  <a:txBody>
                    <a:bodyPr/>
                    <a:lstStyle/>
                    <a:p>
                      <a:pPr algn="ctr"/>
                      <a:r>
                        <a:rPr lang="en-US" sz="3200" dirty="0" smtClean="0"/>
                        <a:t>1</a:t>
                      </a:r>
                      <a:endParaRPr lang="en-US" sz="3200" dirty="0"/>
                    </a:p>
                  </a:txBody>
                  <a:tcPr/>
                </a:tc>
                <a:tc>
                  <a:txBody>
                    <a:bodyPr/>
                    <a:lstStyle/>
                    <a:p>
                      <a:pPr algn="ctr"/>
                      <a:r>
                        <a:rPr lang="en-US" sz="3200" dirty="0" smtClean="0"/>
                        <a:t>Phospho Enol Pyruvate</a:t>
                      </a:r>
                      <a:endParaRPr lang="en-US" sz="3200" dirty="0"/>
                    </a:p>
                  </a:txBody>
                  <a:tcPr/>
                </a:tc>
                <a:tc>
                  <a:txBody>
                    <a:bodyPr/>
                    <a:lstStyle/>
                    <a:p>
                      <a:pPr algn="ctr"/>
                      <a:r>
                        <a:rPr lang="en-US" sz="3200" dirty="0" smtClean="0"/>
                        <a:t>-14.8</a:t>
                      </a:r>
                      <a:endParaRPr lang="en-US" sz="3200" dirty="0"/>
                    </a:p>
                  </a:txBody>
                  <a:tcPr/>
                </a:tc>
                <a:extLst>
                  <a:ext uri="{0D108BD9-81ED-4DB2-BD59-A6C34878D82A}">
                    <a16:rowId xmlns:a16="http://schemas.microsoft.com/office/drawing/2014/main" xmlns="" val="10001"/>
                  </a:ext>
                </a:extLst>
              </a:tr>
              <a:tr h="913104">
                <a:tc>
                  <a:txBody>
                    <a:bodyPr/>
                    <a:lstStyle/>
                    <a:p>
                      <a:pPr algn="ctr"/>
                      <a:r>
                        <a:rPr lang="en-US" sz="3200" dirty="0" smtClean="0"/>
                        <a:t>2</a:t>
                      </a:r>
                      <a:endParaRPr lang="en-US" sz="3200" dirty="0"/>
                    </a:p>
                  </a:txBody>
                  <a:tcPr/>
                </a:tc>
                <a:tc>
                  <a:txBody>
                    <a:bodyPr/>
                    <a:lstStyle/>
                    <a:p>
                      <a:pPr algn="ctr"/>
                      <a:r>
                        <a:rPr lang="en-US" sz="3200" dirty="0" smtClean="0"/>
                        <a:t>Carbamoyl Phosphate</a:t>
                      </a:r>
                      <a:endParaRPr lang="en-US" sz="3200" dirty="0"/>
                    </a:p>
                  </a:txBody>
                  <a:tcPr/>
                </a:tc>
                <a:tc>
                  <a:txBody>
                    <a:bodyPr/>
                    <a:lstStyle/>
                    <a:p>
                      <a:pPr algn="ctr"/>
                      <a:r>
                        <a:rPr lang="en-US" sz="3200" dirty="0" smtClean="0"/>
                        <a:t>-</a:t>
                      </a:r>
                      <a:r>
                        <a:rPr lang="en-US" sz="3200" baseline="0" dirty="0" smtClean="0"/>
                        <a:t> 12.3</a:t>
                      </a:r>
                      <a:endParaRPr lang="en-US" sz="3200" dirty="0"/>
                    </a:p>
                  </a:txBody>
                  <a:tcPr/>
                </a:tc>
                <a:extLst>
                  <a:ext uri="{0D108BD9-81ED-4DB2-BD59-A6C34878D82A}">
                    <a16:rowId xmlns:a16="http://schemas.microsoft.com/office/drawing/2014/main" xmlns="" val="10002"/>
                  </a:ext>
                </a:extLst>
              </a:tr>
              <a:tr h="913104">
                <a:tc>
                  <a:txBody>
                    <a:bodyPr/>
                    <a:lstStyle/>
                    <a:p>
                      <a:pPr algn="ctr"/>
                      <a:r>
                        <a:rPr lang="en-US" sz="3200" dirty="0" smtClean="0"/>
                        <a:t>3</a:t>
                      </a:r>
                      <a:endParaRPr lang="en-US" sz="3200" dirty="0"/>
                    </a:p>
                  </a:txBody>
                  <a:tcPr/>
                </a:tc>
                <a:tc>
                  <a:txBody>
                    <a:bodyPr/>
                    <a:lstStyle/>
                    <a:p>
                      <a:pPr algn="ctr"/>
                      <a:r>
                        <a:rPr lang="en-US" sz="3200" dirty="0" smtClean="0"/>
                        <a:t>Cyclic AMP</a:t>
                      </a:r>
                      <a:endParaRPr lang="en-US" sz="3200" dirty="0"/>
                    </a:p>
                  </a:txBody>
                  <a:tcPr/>
                </a:tc>
                <a:tc>
                  <a:txBody>
                    <a:bodyPr/>
                    <a:lstStyle/>
                    <a:p>
                      <a:pPr algn="ctr"/>
                      <a:r>
                        <a:rPr lang="en-US" sz="3200" dirty="0" smtClean="0"/>
                        <a:t>-12.0</a:t>
                      </a:r>
                      <a:endParaRPr lang="en-US" sz="3200" dirty="0"/>
                    </a:p>
                  </a:txBody>
                  <a:tcPr/>
                </a:tc>
                <a:extLst>
                  <a:ext uri="{0D108BD9-81ED-4DB2-BD59-A6C34878D82A}">
                    <a16:rowId xmlns:a16="http://schemas.microsoft.com/office/drawing/2014/main" xmlns="" val="10003"/>
                  </a:ext>
                </a:extLst>
              </a:tr>
              <a:tr h="1655762">
                <a:tc>
                  <a:txBody>
                    <a:bodyPr/>
                    <a:lstStyle/>
                    <a:p>
                      <a:pPr algn="ctr"/>
                      <a:r>
                        <a:rPr lang="en-US" sz="3200" dirty="0" smtClean="0"/>
                        <a:t>4</a:t>
                      </a:r>
                      <a:endParaRPr lang="en-US" sz="3200" dirty="0"/>
                    </a:p>
                  </a:txBody>
                  <a:tcPr/>
                </a:tc>
                <a:tc>
                  <a:txBody>
                    <a:bodyPr/>
                    <a:lstStyle/>
                    <a:p>
                      <a:pPr algn="ctr"/>
                      <a:r>
                        <a:rPr lang="en-US" sz="3200" dirty="0" smtClean="0"/>
                        <a:t>1,3 Bis Phospho Glycerate</a:t>
                      </a:r>
                    </a:p>
                    <a:p>
                      <a:pPr algn="ctr"/>
                      <a:endParaRPr lang="en-US" sz="3200" dirty="0" smtClean="0"/>
                    </a:p>
                    <a:p>
                      <a:pPr algn="ctr"/>
                      <a:endParaRPr lang="en-US" sz="3200" dirty="0"/>
                    </a:p>
                  </a:txBody>
                  <a:tcPr/>
                </a:tc>
                <a:tc>
                  <a:txBody>
                    <a:bodyPr/>
                    <a:lstStyle/>
                    <a:p>
                      <a:pPr algn="ctr"/>
                      <a:r>
                        <a:rPr lang="en-US" sz="3200" dirty="0" smtClean="0"/>
                        <a:t>-11.8</a:t>
                      </a:r>
                      <a:endParaRPr lang="en-US" sz="3200" dirty="0"/>
                    </a:p>
                  </a:txBody>
                  <a:tcPr/>
                </a:tc>
                <a:extLst>
                  <a:ext uri="{0D108BD9-81ED-4DB2-BD59-A6C34878D82A}">
                    <a16:rowId xmlns:a16="http://schemas.microsoft.com/office/drawing/2014/main" xmlns="" val="10004"/>
                  </a:ext>
                </a:extLst>
              </a:tr>
            </a:tbl>
          </a:graphicData>
        </a:graphic>
      </p:graphicFrame>
    </p:spTree>
    <p:extLst>
      <p:ext uri="{BB962C8B-B14F-4D97-AF65-F5344CB8AC3E}">
        <p14:creationId xmlns:p14="http://schemas.microsoft.com/office/powerpoint/2010/main" val="955794234"/>
      </p:ext>
    </p:extLst>
  </p:cSld>
  <p:clrMapOvr>
    <a:masterClrMapping/>
  </p:clrMapOvr>
  <p:transition spd="slow">
    <p:wedge/>
  </p:transition>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3"/>
          <p:cNvSpPr>
            <a:spLocks noGrp="1" noChangeArrowheads="1"/>
          </p:cNvSpPr>
          <p:nvPr>
            <p:ph type="body" idx="1"/>
          </p:nvPr>
        </p:nvSpPr>
        <p:spPr>
          <a:xfrm>
            <a:off x="304800" y="1295400"/>
            <a:ext cx="8382000" cy="4830763"/>
          </a:xfrm>
        </p:spPr>
        <p:txBody>
          <a:bodyPr>
            <a:noAutofit/>
          </a:bodyPr>
          <a:lstStyle/>
          <a:p>
            <a:pPr marL="990600" lvl="1" indent="-533400"/>
            <a:r>
              <a:rPr lang="en-US" sz="3600" dirty="0" smtClean="0"/>
              <a:t>Electrons </a:t>
            </a:r>
            <a:r>
              <a:rPr lang="en-US" sz="3600" dirty="0"/>
              <a:t>ultimately reduce </a:t>
            </a:r>
            <a:r>
              <a:rPr lang="en-US" sz="3600" dirty="0" smtClean="0"/>
              <a:t>Oxygen </a:t>
            </a:r>
            <a:r>
              <a:rPr lang="en-US" sz="3600" dirty="0"/>
              <a:t>to </a:t>
            </a:r>
            <a:r>
              <a:rPr lang="en-US" sz="3600" dirty="0" smtClean="0"/>
              <a:t>water (metabolic water)</a:t>
            </a:r>
            <a:endParaRPr lang="en-US" sz="3600" dirty="0"/>
          </a:p>
          <a:p>
            <a:pPr marL="1371600" lvl="2" indent="-457200"/>
            <a:r>
              <a:rPr lang="en-US" sz="3600" dirty="0"/>
              <a:t>2 H</a:t>
            </a:r>
            <a:r>
              <a:rPr lang="en-US" sz="3600" baseline="30000" dirty="0"/>
              <a:t>+</a:t>
            </a:r>
            <a:r>
              <a:rPr lang="en-US" sz="3600" dirty="0"/>
              <a:t> + 2 e</a:t>
            </a:r>
            <a:r>
              <a:rPr lang="en-US" sz="3600" baseline="30000" dirty="0"/>
              <a:t>-</a:t>
            </a:r>
            <a:r>
              <a:rPr lang="en-US" sz="3600" dirty="0"/>
              <a:t> + ½ O</a:t>
            </a:r>
            <a:r>
              <a:rPr lang="en-US" sz="3600" baseline="-25000" dirty="0"/>
              <a:t>2</a:t>
            </a:r>
            <a:r>
              <a:rPr lang="en-US" sz="3600" dirty="0"/>
              <a:t> --</a:t>
            </a:r>
            <a:r>
              <a:rPr lang="en-US" sz="3600" dirty="0">
                <a:sym typeface="Wingdings" pitchFamily="2" charset="2"/>
              </a:rPr>
              <a:t>  H</a:t>
            </a:r>
            <a:r>
              <a:rPr lang="en-US" sz="3600" baseline="-25000" dirty="0">
                <a:sym typeface="Wingdings" pitchFamily="2" charset="2"/>
              </a:rPr>
              <a:t>2</a:t>
            </a:r>
            <a:r>
              <a:rPr lang="en-US" sz="3600" dirty="0">
                <a:sym typeface="Wingdings" pitchFamily="2" charset="2"/>
              </a:rPr>
              <a:t>O</a:t>
            </a:r>
          </a:p>
        </p:txBody>
      </p:sp>
    </p:spTree>
    <p:extLst>
      <p:ext uri="{BB962C8B-B14F-4D97-AF65-F5344CB8AC3E}">
        <p14:creationId xmlns:p14="http://schemas.microsoft.com/office/powerpoint/2010/main" val="3235994675"/>
      </p:ext>
    </p:extLst>
  </p:cSld>
  <p:clrMapOvr>
    <a:masterClrMapping/>
  </p:clrMapOvr>
  <p:transition spd="slow">
    <p:wedge/>
  </p:transition>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 y="304800"/>
            <a:ext cx="9296400" cy="6324600"/>
          </a:xfrm>
        </p:spPr>
        <p:txBody>
          <a:bodyPr>
            <a:noAutofit/>
          </a:bodyPr>
          <a:lstStyle/>
          <a:p>
            <a:r>
              <a:rPr lang="en-US" sz="4000" dirty="0" smtClean="0"/>
              <a:t>At  end of E.T.C by catalytic activity of </a:t>
            </a:r>
            <a:r>
              <a:rPr lang="en-US" sz="4000" b="1" dirty="0" smtClean="0"/>
              <a:t>Cytochrome Oxidase </a:t>
            </a:r>
          </a:p>
          <a:p>
            <a:pPr marL="0" indent="0">
              <a:buNone/>
            </a:pPr>
            <a:r>
              <a:rPr lang="en-US" sz="4000" b="1" dirty="0" smtClean="0"/>
              <a:t> </a:t>
            </a:r>
          </a:p>
          <a:p>
            <a:r>
              <a:rPr lang="en-US" sz="4000" b="1" dirty="0" smtClean="0"/>
              <a:t>Protons </a:t>
            </a:r>
            <a:r>
              <a:rPr lang="en-US" sz="4000" dirty="0" smtClean="0"/>
              <a:t>released at Coenzyme Q and </a:t>
            </a:r>
            <a:r>
              <a:rPr lang="en-US" sz="4000" b="1" dirty="0" smtClean="0"/>
              <a:t>electrons</a:t>
            </a:r>
            <a:r>
              <a:rPr lang="en-US" sz="4000" dirty="0" smtClean="0"/>
              <a:t> transported by Cytochromes are</a:t>
            </a:r>
          </a:p>
          <a:p>
            <a:r>
              <a:rPr lang="en-US" sz="4000" b="1" dirty="0" smtClean="0"/>
              <a:t>Accepted</a:t>
            </a:r>
            <a:r>
              <a:rPr lang="en-US" sz="4000" dirty="0" smtClean="0"/>
              <a:t> by activated molecular </a:t>
            </a:r>
            <a:r>
              <a:rPr lang="en-US" sz="4000" b="1" dirty="0" smtClean="0"/>
              <a:t>oxygen (1/2 O2) </a:t>
            </a:r>
            <a:r>
              <a:rPr lang="en-US" sz="4000" dirty="0" smtClean="0"/>
              <a:t>to form metabolic water.</a:t>
            </a:r>
          </a:p>
        </p:txBody>
      </p:sp>
    </p:spTree>
    <p:extLst>
      <p:ext uri="{BB962C8B-B14F-4D97-AF65-F5344CB8AC3E}">
        <p14:creationId xmlns:p14="http://schemas.microsoft.com/office/powerpoint/2010/main" val="3667498941"/>
      </p:ext>
    </p:extLst>
  </p:cSld>
  <p:clrMapOvr>
    <a:masterClrMapping/>
  </p:clrMapOvr>
  <p:transition spd="slow">
    <p:wedge/>
  </p:transition>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48"/>
          <p:cNvSpPr txBox="1">
            <a:spLocks noGrp="1" noChangeArrowheads="1"/>
          </p:cNvSpPr>
          <p:nvPr>
            <p:ph idx="1"/>
          </p:nvPr>
        </p:nvSpPr>
        <p:spPr bwMode="auto">
          <a:xfrm>
            <a:off x="0" y="381000"/>
            <a:ext cx="9144000" cy="6389441"/>
          </a:xfrm>
          <a:prstGeom prst="rect">
            <a:avLst/>
          </a:prstGeom>
          <a:solidFill>
            <a:schemeClr val="bg1"/>
          </a:solidFill>
          <a:ln w="9525">
            <a:noFill/>
            <a:miter lim="800000"/>
            <a:headEnd/>
            <a:tailEnd/>
          </a:ln>
          <a:effectLst>
            <a:outerShdw dist="107763" dir="2700000" algn="ctr" rotWithShape="0">
              <a:schemeClr val="bg2"/>
            </a:outerShdw>
          </a:effectLst>
        </p:spPr>
        <p:txBody>
          <a:bodyPr wrap="square">
            <a:spAutoFit/>
          </a:bodyPr>
          <a:lstStyle/>
          <a:p>
            <a:r>
              <a:rPr lang="en-US" sz="6600" b="1" dirty="0"/>
              <a:t>Cytochrome oxidase </a:t>
            </a:r>
            <a:r>
              <a:rPr lang="en-US" sz="6600" dirty="0"/>
              <a:t>controls </a:t>
            </a:r>
            <a:r>
              <a:rPr lang="en-US" sz="6600" dirty="0" smtClean="0"/>
              <a:t> </a:t>
            </a:r>
            <a:r>
              <a:rPr lang="en-US" sz="6600" dirty="0"/>
              <a:t>rate of O</a:t>
            </a:r>
            <a:r>
              <a:rPr lang="en-US" sz="6600" baseline="-25000" dirty="0"/>
              <a:t>2</a:t>
            </a:r>
            <a:r>
              <a:rPr lang="en-US" sz="6600" dirty="0"/>
              <a:t> uptake which</a:t>
            </a:r>
          </a:p>
          <a:p>
            <a:r>
              <a:rPr lang="en-US" sz="6600" dirty="0"/>
              <a:t>M</a:t>
            </a:r>
            <a:r>
              <a:rPr lang="en-US" sz="6600" dirty="0" smtClean="0"/>
              <a:t>eans </a:t>
            </a:r>
            <a:r>
              <a:rPr lang="en-US" sz="6600" dirty="0"/>
              <a:t>this </a:t>
            </a:r>
            <a:r>
              <a:rPr lang="en-US" sz="6600" b="1" dirty="0"/>
              <a:t>enzyme determines how rapidly we breathe.</a:t>
            </a:r>
          </a:p>
        </p:txBody>
      </p:sp>
    </p:spTree>
    <p:extLst>
      <p:ext uri="{BB962C8B-B14F-4D97-AF65-F5344CB8AC3E}">
        <p14:creationId xmlns:p14="http://schemas.microsoft.com/office/powerpoint/2010/main" val="2345515182"/>
      </p:ext>
    </p:extLst>
  </p:cSld>
  <p:clrMapOvr>
    <a:masterClrMapping/>
  </p:clrMapOvr>
  <p:transition spd="slow">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 calcmode="lin" valueType="num">
                                      <p:cBhvr>
                                        <p:cTn id="9" dur="500" fill="hold"/>
                                        <p:tgtEl>
                                          <p:spTgt spid="4"/>
                                        </p:tgtEl>
                                        <p:attrNameLst>
                                          <p:attrName>ppt_x</p:attrName>
                                        </p:attrNameLst>
                                      </p:cBhvr>
                                      <p:tavLst>
                                        <p:tav tm="0">
                                          <p:val>
                                            <p:fltVal val="0.5"/>
                                          </p:val>
                                        </p:tav>
                                        <p:tav tm="100000">
                                          <p:val>
                                            <p:strVal val="#ppt_x"/>
                                          </p:val>
                                        </p:tav>
                                      </p:tavLst>
                                    </p:anim>
                                    <p:anim calcmode="lin" valueType="num">
                                      <p:cBhvr>
                                        <p:cTn id="10" dur="500" fill="hold"/>
                                        <p:tgtEl>
                                          <p:spTgt spid="4"/>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utoUpdateAnimBg="0"/>
    </p:bld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990600"/>
            <a:ext cx="8305800" cy="5334000"/>
          </a:xfrm>
        </p:spPr>
        <p:txBody>
          <a:bodyPr>
            <a:normAutofit/>
          </a:bodyPr>
          <a:lstStyle/>
          <a:p>
            <a:r>
              <a:rPr lang="en-US" sz="6600" dirty="0"/>
              <a:t>R</a:t>
            </a:r>
            <a:r>
              <a:rPr lang="en-US" sz="6600" dirty="0" smtClean="0"/>
              <a:t>espired Oxygen transported by Hb unloaded at tissue/ cellular level is utilized during E.T.C.</a:t>
            </a:r>
          </a:p>
          <a:p>
            <a:endParaRPr lang="en-US" sz="6600" dirty="0"/>
          </a:p>
        </p:txBody>
      </p:sp>
    </p:spTree>
    <p:extLst>
      <p:ext uri="{BB962C8B-B14F-4D97-AF65-F5344CB8AC3E}">
        <p14:creationId xmlns:p14="http://schemas.microsoft.com/office/powerpoint/2010/main" val="504442329"/>
      </p:ext>
    </p:extLst>
  </p:cSld>
  <p:clrMapOvr>
    <a:masterClrMapping/>
  </p:clrMapOvr>
  <p:transition spd="slow">
    <p:wedge/>
  </p:transition>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3429000"/>
            <a:ext cx="8229600" cy="1143000"/>
          </a:xfrm>
        </p:spPr>
        <p:txBody>
          <a:bodyPr>
            <a:normAutofit fontScale="90000"/>
          </a:bodyPr>
          <a:lstStyle/>
          <a:p>
            <a:pPr algn="ctr"/>
            <a:r>
              <a:rPr lang="fr-FR" b="1" dirty="0" smtClean="0"/>
              <a:t>7</a:t>
            </a:r>
            <a:br>
              <a:rPr lang="fr-FR" b="1" dirty="0" smtClean="0"/>
            </a:br>
            <a:r>
              <a:rPr lang="fr-FR" b="1" dirty="0" smtClean="0"/>
              <a:t>Coenzyme Q </a:t>
            </a:r>
            <a:r>
              <a:rPr lang="fr-FR" b="1" dirty="0"/>
              <a:t>A</a:t>
            </a:r>
            <a:r>
              <a:rPr lang="fr-FR" b="1" dirty="0" smtClean="0"/>
              <a:t>ccepts Electrons</a:t>
            </a:r>
            <a:br>
              <a:rPr lang="fr-FR" b="1" dirty="0" smtClean="0"/>
            </a:br>
            <a:r>
              <a:rPr lang="fr-FR" b="1" dirty="0" smtClean="0"/>
              <a:t> </a:t>
            </a:r>
            <a:r>
              <a:rPr lang="fr-FR" b="1" dirty="0"/>
              <a:t>V</a:t>
            </a:r>
            <a:r>
              <a:rPr lang="fr-FR" b="1" dirty="0" smtClean="0"/>
              <a:t>ia </a:t>
            </a:r>
            <a:r>
              <a:rPr lang="fr-FR" b="1" dirty="0"/>
              <a:t>Complexes I &amp; II</a:t>
            </a:r>
            <a:r>
              <a:rPr lang="fr-FR" dirty="0"/>
              <a:t> </a:t>
            </a:r>
            <a:br>
              <a:rPr lang="fr-FR" dirty="0"/>
            </a:br>
            <a:endParaRPr lang="en-US" dirty="0"/>
          </a:p>
        </p:txBody>
      </p:sp>
    </p:spTree>
    <p:extLst>
      <p:ext uri="{BB962C8B-B14F-4D97-AF65-F5344CB8AC3E}">
        <p14:creationId xmlns:p14="http://schemas.microsoft.com/office/powerpoint/2010/main" val="3289901565"/>
      </p:ext>
    </p:extLst>
  </p:cSld>
  <p:clrMapOvr>
    <a:masterClrMapping/>
  </p:clrMapOvr>
  <p:transition spd="slow">
    <p:wedge/>
  </p:transition>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50" name="Object 4"/>
          <p:cNvGraphicFramePr>
            <a:graphicFrameLocks noChangeAspect="1"/>
          </p:cNvGraphicFramePr>
          <p:nvPr/>
        </p:nvGraphicFramePr>
        <p:xfrm>
          <a:off x="0" y="0"/>
          <a:ext cx="9143999" cy="6864350"/>
        </p:xfrm>
        <a:graphic>
          <a:graphicData uri="http://schemas.openxmlformats.org/presentationml/2006/ole">
            <mc:AlternateContent xmlns:mc="http://schemas.openxmlformats.org/markup-compatibility/2006">
              <mc:Choice xmlns:v="urn:schemas-microsoft-com:vml" Requires="v">
                <p:oleObj spid="_x0000_s1567915" name="Acrobat Document" r:id="rId4" imgW="5830114" imgH="7542857" progId="AcroExch.Document.7">
                  <p:embed/>
                </p:oleObj>
              </mc:Choice>
              <mc:Fallback>
                <p:oleObj name="Acrobat Document" r:id="rId4" imgW="5830114" imgH="7542857" progId="AcroExch.Document.7">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l="4706" t="6061" r="3137" b="30307"/>
                      <a:stretch>
                        <a:fillRect/>
                      </a:stretch>
                    </p:blipFill>
                    <p:spPr bwMode="auto">
                      <a:xfrm>
                        <a:off x="0" y="0"/>
                        <a:ext cx="9143999" cy="6864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3475734578"/>
      </p:ext>
    </p:extLst>
  </p:cSld>
  <p:clrMapOvr>
    <a:masterClrMapping/>
  </p:clrMapOvr>
  <p:transition spd="slow">
    <p:wedge/>
  </p:transition>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8229600" cy="1143000"/>
          </a:xfrm>
        </p:spPr>
        <p:txBody>
          <a:bodyPr/>
          <a:lstStyle/>
          <a:p>
            <a:pPr algn="ctr"/>
            <a:r>
              <a:rPr lang="en-US" b="1" dirty="0" smtClean="0">
                <a:solidFill>
                  <a:srgbClr val="C00000"/>
                </a:solidFill>
              </a:rPr>
              <a:t>Point To Note</a:t>
            </a:r>
            <a:endParaRPr lang="en-US" b="1" dirty="0">
              <a:solidFill>
                <a:srgbClr val="C00000"/>
              </a:solidFill>
            </a:endParaRPr>
          </a:p>
        </p:txBody>
      </p:sp>
      <p:sp>
        <p:nvSpPr>
          <p:cNvPr id="3" name="Content Placeholder 2"/>
          <p:cNvSpPr>
            <a:spLocks noGrp="1"/>
          </p:cNvSpPr>
          <p:nvPr>
            <p:ph idx="1"/>
          </p:nvPr>
        </p:nvSpPr>
        <p:spPr/>
        <p:txBody>
          <a:bodyPr>
            <a:normAutofit/>
          </a:bodyPr>
          <a:lstStyle/>
          <a:p>
            <a:r>
              <a:rPr lang="en-US" sz="4400" dirty="0" smtClean="0"/>
              <a:t>In ETC electrons flow from</a:t>
            </a:r>
          </a:p>
          <a:p>
            <a:r>
              <a:rPr lang="en-US" sz="4400" dirty="0" smtClean="0">
                <a:solidFill>
                  <a:srgbClr val="C00000"/>
                </a:solidFill>
              </a:rPr>
              <a:t>Most electro negative potential NADH+H</a:t>
            </a:r>
            <a:r>
              <a:rPr lang="en-US" sz="4400" baseline="30000" dirty="0" smtClean="0">
                <a:solidFill>
                  <a:srgbClr val="C00000"/>
                </a:solidFill>
              </a:rPr>
              <a:t>+</a:t>
            </a:r>
            <a:r>
              <a:rPr lang="en-US" sz="4400" dirty="0" smtClean="0">
                <a:solidFill>
                  <a:srgbClr val="C00000"/>
                </a:solidFill>
              </a:rPr>
              <a:t> (-0.32) </a:t>
            </a:r>
            <a:r>
              <a:rPr lang="en-US" sz="4400" dirty="0" smtClean="0"/>
              <a:t>to </a:t>
            </a:r>
            <a:r>
              <a:rPr lang="en-US" sz="4400" dirty="0" smtClean="0">
                <a:solidFill>
                  <a:srgbClr val="0070C0"/>
                </a:solidFill>
              </a:rPr>
              <a:t>most </a:t>
            </a:r>
            <a:r>
              <a:rPr lang="en-US" sz="4400" b="1" dirty="0" smtClean="0">
                <a:solidFill>
                  <a:srgbClr val="0070C0"/>
                </a:solidFill>
              </a:rPr>
              <a:t>electro positive potential </a:t>
            </a:r>
            <a:r>
              <a:rPr lang="en-US" sz="4400" dirty="0" smtClean="0">
                <a:solidFill>
                  <a:srgbClr val="0070C0"/>
                </a:solidFill>
              </a:rPr>
              <a:t>(+0.82) ½ O2 .</a:t>
            </a:r>
            <a:endParaRPr lang="en-US" sz="4400" baseline="30000" dirty="0">
              <a:solidFill>
                <a:srgbClr val="0070C0"/>
              </a:solidFill>
            </a:endParaRPr>
          </a:p>
        </p:txBody>
      </p:sp>
    </p:spTree>
    <p:extLst>
      <p:ext uri="{BB962C8B-B14F-4D97-AF65-F5344CB8AC3E}">
        <p14:creationId xmlns:p14="http://schemas.microsoft.com/office/powerpoint/2010/main" val="946057959"/>
      </p:ext>
    </p:extLst>
  </p:cSld>
  <p:clrMapOvr>
    <a:masterClrMapping/>
  </p:clrMapOvr>
  <p:transition spd="slow">
    <p:wedge/>
  </p:transition>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0"/>
            <a:ext cx="8229600" cy="1143000"/>
          </a:xfrm>
        </p:spPr>
        <p:txBody>
          <a:bodyPr>
            <a:noAutofit/>
          </a:bodyPr>
          <a:lstStyle/>
          <a:p>
            <a:pPr algn="ctr"/>
            <a:r>
              <a:rPr lang="en-US" sz="5400" b="1" dirty="0" smtClean="0"/>
              <a:t>HOW </a:t>
            </a:r>
            <a:br>
              <a:rPr lang="en-US" sz="5400" b="1" dirty="0" smtClean="0"/>
            </a:br>
            <a:r>
              <a:rPr lang="en-US" sz="5400" b="1" dirty="0" smtClean="0"/>
              <a:t>ETC /Oxidative Phosphorylation Operates ?</a:t>
            </a:r>
            <a:endParaRPr lang="en-US" sz="5400" b="1" dirty="0"/>
          </a:p>
        </p:txBody>
      </p:sp>
    </p:spTree>
    <p:extLst>
      <p:ext uri="{BB962C8B-B14F-4D97-AF65-F5344CB8AC3E}">
        <p14:creationId xmlns:p14="http://schemas.microsoft.com/office/powerpoint/2010/main" val="2117742416"/>
      </p:ext>
    </p:extLst>
  </p:cSld>
  <p:clrMapOvr>
    <a:masterClrMapping/>
  </p:clrMapOvr>
  <p:transition spd="slow">
    <p:wedge/>
  </p:transition>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914400"/>
            <a:ext cx="8707272" cy="5105400"/>
          </a:xfrm>
        </p:spPr>
        <p:txBody>
          <a:bodyPr>
            <a:noAutofit/>
          </a:bodyPr>
          <a:lstStyle/>
          <a:p>
            <a:pPr algn="ctr"/>
            <a:r>
              <a:rPr lang="en-US" sz="4800" b="1" dirty="0" smtClean="0"/>
              <a:t>Most Oxidative </a:t>
            </a:r>
            <a:br>
              <a:rPr lang="en-US" sz="4800" b="1" dirty="0" smtClean="0"/>
            </a:br>
            <a:r>
              <a:rPr lang="en-US" sz="4800" b="1" dirty="0" smtClean="0"/>
              <a:t>Metabolic Pathways </a:t>
            </a:r>
            <a:br>
              <a:rPr lang="en-US" sz="4800" b="1" dirty="0" smtClean="0"/>
            </a:br>
            <a:r>
              <a:rPr lang="en-US" sz="4000" b="1" dirty="0" smtClean="0">
                <a:solidFill>
                  <a:srgbClr val="C00000"/>
                </a:solidFill>
              </a:rPr>
              <a:t>(TCA and Beta Oxidation Of Fatty acids)</a:t>
            </a:r>
            <a:br>
              <a:rPr lang="en-US" sz="4000" b="1" dirty="0" smtClean="0">
                <a:solidFill>
                  <a:srgbClr val="C00000"/>
                </a:solidFill>
              </a:rPr>
            </a:br>
            <a:r>
              <a:rPr lang="en-US" sz="4000" b="1" dirty="0" smtClean="0">
                <a:solidFill>
                  <a:srgbClr val="C00000"/>
                </a:solidFill>
              </a:rPr>
              <a:t/>
            </a:r>
            <a:br>
              <a:rPr lang="en-US" sz="4000" b="1" dirty="0" smtClean="0">
                <a:solidFill>
                  <a:srgbClr val="C00000"/>
                </a:solidFill>
              </a:rPr>
            </a:br>
            <a:r>
              <a:rPr lang="en-US" sz="4800" b="1" dirty="0" smtClean="0"/>
              <a:t>Located In</a:t>
            </a:r>
            <a:r>
              <a:rPr lang="en-US" sz="4800" b="1" dirty="0"/>
              <a:t> Mitochondrial </a:t>
            </a:r>
            <a:r>
              <a:rPr lang="en-US" sz="4800" b="1" dirty="0" smtClean="0"/>
              <a:t>Matrix</a:t>
            </a:r>
            <a:br>
              <a:rPr lang="en-US" sz="4800" b="1" dirty="0" smtClean="0"/>
            </a:br>
            <a:r>
              <a:rPr lang="en-US" sz="4800" b="1" dirty="0" smtClean="0"/>
              <a:t>Generate Reduced Coenzymes </a:t>
            </a:r>
            <a:br>
              <a:rPr lang="en-US" sz="4800" b="1" dirty="0" smtClean="0"/>
            </a:br>
            <a:endParaRPr lang="en-US" sz="4800" b="1" dirty="0"/>
          </a:p>
        </p:txBody>
      </p:sp>
    </p:spTree>
    <p:extLst>
      <p:ext uri="{BB962C8B-B14F-4D97-AF65-F5344CB8AC3E}">
        <p14:creationId xmlns:p14="http://schemas.microsoft.com/office/powerpoint/2010/main" val="1332065410"/>
      </p:ext>
    </p:extLst>
  </p:cSld>
  <p:clrMapOvr>
    <a:masterClrMapping/>
  </p:clrMapOvr>
  <p:transition spd="slow">
    <p:wedge/>
  </p:transition>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1026" descr="D:\Garrett\ch20\GA20_01.GIF"/>
          <p:cNvPicPr>
            <a:picLocks noChangeAspect="1" noChangeArrowheads="1"/>
          </p:cNvPicPr>
          <p:nvPr/>
        </p:nvPicPr>
        <p:blipFill>
          <a:blip r:embed="rId2" cstate="print"/>
          <a:srcRect t="13132" b="10101"/>
          <a:stretch>
            <a:fillRect/>
          </a:stretch>
        </p:blipFill>
        <p:spPr bwMode="auto">
          <a:xfrm>
            <a:off x="4689" y="-35267"/>
            <a:ext cx="9144000" cy="6889750"/>
          </a:xfrm>
          <a:prstGeom prst="rect">
            <a:avLst/>
          </a:prstGeom>
          <a:noFill/>
        </p:spPr>
      </p:pic>
    </p:spTree>
    <p:extLst>
      <p:ext uri="{BB962C8B-B14F-4D97-AF65-F5344CB8AC3E}">
        <p14:creationId xmlns:p14="http://schemas.microsoft.com/office/powerpoint/2010/main" val="1969335200"/>
      </p:ext>
    </p:extLst>
  </p:cSld>
  <p:clrMapOvr>
    <a:masterClrMapping/>
  </p:clrMapOvr>
  <p:transition spd="slow">
    <p:wedg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nvPr>
        </p:nvGraphicFramePr>
        <p:xfrm>
          <a:off x="0" y="-1"/>
          <a:ext cx="9144000" cy="6858001"/>
        </p:xfrm>
        <a:graphic>
          <a:graphicData uri="http://schemas.openxmlformats.org/drawingml/2006/table">
            <a:tbl>
              <a:tblPr firstRow="1" bandRow="1">
                <a:tableStyleId>{5C22544A-7EE6-4342-B048-85BDC9FD1C3A}</a:tableStyleId>
              </a:tblPr>
              <a:tblGrid>
                <a:gridCol w="1371600">
                  <a:extLst>
                    <a:ext uri="{9D8B030D-6E8A-4147-A177-3AD203B41FA5}">
                      <a16:colId xmlns:a16="http://schemas.microsoft.com/office/drawing/2014/main" xmlns="" val="20000"/>
                    </a:ext>
                  </a:extLst>
                </a:gridCol>
                <a:gridCol w="4724400">
                  <a:extLst>
                    <a:ext uri="{9D8B030D-6E8A-4147-A177-3AD203B41FA5}">
                      <a16:colId xmlns:a16="http://schemas.microsoft.com/office/drawing/2014/main" xmlns="" val="20001"/>
                    </a:ext>
                  </a:extLst>
                </a:gridCol>
                <a:gridCol w="3048000">
                  <a:extLst>
                    <a:ext uri="{9D8B030D-6E8A-4147-A177-3AD203B41FA5}">
                      <a16:colId xmlns:a16="http://schemas.microsoft.com/office/drawing/2014/main" xmlns="" val="20002"/>
                    </a:ext>
                  </a:extLst>
                </a:gridCol>
              </a:tblGrid>
              <a:tr h="2259011">
                <a:tc>
                  <a:txBody>
                    <a:bodyPr/>
                    <a:lstStyle/>
                    <a:p>
                      <a:pPr algn="ctr"/>
                      <a:r>
                        <a:rPr lang="en-US" sz="2800" dirty="0" smtClean="0"/>
                        <a:t>S.No</a:t>
                      </a:r>
                      <a:endParaRPr lang="en-US" sz="2800" dirty="0"/>
                    </a:p>
                  </a:txBody>
                  <a:tcPr/>
                </a:tc>
                <a:tc>
                  <a:txBody>
                    <a:bodyPr/>
                    <a:lstStyle/>
                    <a:p>
                      <a:pPr algn="ctr"/>
                      <a:r>
                        <a:rPr lang="en-US" sz="2800" dirty="0" smtClean="0"/>
                        <a:t>Examples Of High Energy Compounds</a:t>
                      </a:r>
                      <a:endParaRPr lang="en-US" sz="28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800" dirty="0" smtClean="0"/>
                        <a:t>Free Energy Released On Hydrolysis. Cal/mol</a:t>
                      </a:r>
                    </a:p>
                    <a:p>
                      <a:pPr algn="ctr"/>
                      <a:endParaRPr lang="en-US" sz="2800" dirty="0"/>
                    </a:p>
                  </a:txBody>
                  <a:tcPr/>
                </a:tc>
                <a:extLst>
                  <a:ext uri="{0D108BD9-81ED-4DB2-BD59-A6C34878D82A}">
                    <a16:rowId xmlns:a16="http://schemas.microsoft.com/office/drawing/2014/main" xmlns="" val="10000"/>
                  </a:ext>
                </a:extLst>
              </a:tr>
              <a:tr h="1007926">
                <a:tc>
                  <a:txBody>
                    <a:bodyPr/>
                    <a:lstStyle/>
                    <a:p>
                      <a:pPr algn="ctr"/>
                      <a:r>
                        <a:rPr lang="en-US" sz="2800" dirty="0" smtClean="0"/>
                        <a:t>5</a:t>
                      </a:r>
                      <a:endParaRPr lang="en-US" sz="2800" dirty="0"/>
                    </a:p>
                  </a:txBody>
                  <a:tcPr/>
                </a:tc>
                <a:tc>
                  <a:txBody>
                    <a:bodyPr/>
                    <a:lstStyle/>
                    <a:p>
                      <a:pPr algn="ctr"/>
                      <a:r>
                        <a:rPr lang="en-US" sz="2800" dirty="0" smtClean="0"/>
                        <a:t>Creatine Phosphate</a:t>
                      </a:r>
                      <a:endParaRPr lang="en-US" sz="2800" dirty="0"/>
                    </a:p>
                  </a:txBody>
                  <a:tcPr/>
                </a:tc>
                <a:tc>
                  <a:txBody>
                    <a:bodyPr/>
                    <a:lstStyle/>
                    <a:p>
                      <a:pPr algn="ctr"/>
                      <a:r>
                        <a:rPr lang="en-US" sz="2800" dirty="0" smtClean="0"/>
                        <a:t>-10.3</a:t>
                      </a:r>
                      <a:endParaRPr lang="en-US" sz="2800" dirty="0"/>
                    </a:p>
                  </a:txBody>
                  <a:tcPr/>
                </a:tc>
                <a:extLst>
                  <a:ext uri="{0D108BD9-81ED-4DB2-BD59-A6C34878D82A}">
                    <a16:rowId xmlns:a16="http://schemas.microsoft.com/office/drawing/2014/main" xmlns="" val="10001"/>
                  </a:ext>
                </a:extLst>
              </a:tr>
              <a:tr h="1049141">
                <a:tc>
                  <a:txBody>
                    <a:bodyPr/>
                    <a:lstStyle/>
                    <a:p>
                      <a:pPr algn="ctr"/>
                      <a:r>
                        <a:rPr lang="en-US" sz="2800" dirty="0" smtClean="0"/>
                        <a:t>6</a:t>
                      </a:r>
                      <a:endParaRPr lang="en-US" sz="2800" dirty="0"/>
                    </a:p>
                  </a:txBody>
                  <a:tcPr/>
                </a:tc>
                <a:tc>
                  <a:txBody>
                    <a:bodyPr/>
                    <a:lstStyle/>
                    <a:p>
                      <a:pPr algn="ctr"/>
                      <a:r>
                        <a:rPr lang="en-US" sz="2800" dirty="0" smtClean="0"/>
                        <a:t>S Adenosine Methionine </a:t>
                      </a:r>
                    </a:p>
                    <a:p>
                      <a:pPr algn="ctr"/>
                      <a:r>
                        <a:rPr lang="en-US" sz="2800" dirty="0" smtClean="0"/>
                        <a:t>( SAM)</a:t>
                      </a:r>
                      <a:endParaRPr lang="en-US" sz="2800" dirty="0"/>
                    </a:p>
                  </a:txBody>
                  <a:tcPr/>
                </a:tc>
                <a:tc>
                  <a:txBody>
                    <a:bodyPr/>
                    <a:lstStyle/>
                    <a:p>
                      <a:pPr algn="ctr"/>
                      <a:r>
                        <a:rPr lang="en-US" sz="2800" dirty="0" smtClean="0"/>
                        <a:t>-10.0</a:t>
                      </a:r>
                      <a:endParaRPr lang="en-US" sz="2800" dirty="0"/>
                    </a:p>
                  </a:txBody>
                  <a:tcPr/>
                </a:tc>
                <a:extLst>
                  <a:ext uri="{0D108BD9-81ED-4DB2-BD59-A6C34878D82A}">
                    <a16:rowId xmlns:a16="http://schemas.microsoft.com/office/drawing/2014/main" xmlns="" val="10002"/>
                  </a:ext>
                </a:extLst>
              </a:tr>
              <a:tr h="1007926">
                <a:tc>
                  <a:txBody>
                    <a:bodyPr/>
                    <a:lstStyle/>
                    <a:p>
                      <a:pPr algn="ctr"/>
                      <a:r>
                        <a:rPr lang="en-US" sz="2800" dirty="0" smtClean="0"/>
                        <a:t>7</a:t>
                      </a:r>
                      <a:endParaRPr lang="en-US" sz="2800" dirty="0"/>
                    </a:p>
                  </a:txBody>
                  <a:tcPr/>
                </a:tc>
                <a:tc>
                  <a:txBody>
                    <a:bodyPr/>
                    <a:lstStyle/>
                    <a:p>
                      <a:pPr algn="ctr"/>
                      <a:r>
                        <a:rPr lang="en-US" sz="2800" dirty="0" smtClean="0"/>
                        <a:t>Succinyl CoA</a:t>
                      </a:r>
                      <a:endParaRPr lang="en-US" sz="2800" dirty="0"/>
                    </a:p>
                  </a:txBody>
                  <a:tcPr/>
                </a:tc>
                <a:tc>
                  <a:txBody>
                    <a:bodyPr/>
                    <a:lstStyle/>
                    <a:p>
                      <a:pPr algn="ctr"/>
                      <a:r>
                        <a:rPr lang="en-US" sz="2800" dirty="0" smtClean="0"/>
                        <a:t>-7.7</a:t>
                      </a:r>
                      <a:endParaRPr lang="en-US" sz="2800" dirty="0"/>
                    </a:p>
                  </a:txBody>
                  <a:tcPr/>
                </a:tc>
                <a:extLst>
                  <a:ext uri="{0D108BD9-81ED-4DB2-BD59-A6C34878D82A}">
                    <a16:rowId xmlns:a16="http://schemas.microsoft.com/office/drawing/2014/main" xmlns="" val="10003"/>
                  </a:ext>
                </a:extLst>
              </a:tr>
              <a:tr h="526071">
                <a:tc>
                  <a:txBody>
                    <a:bodyPr/>
                    <a:lstStyle/>
                    <a:p>
                      <a:pPr algn="ctr"/>
                      <a:r>
                        <a:rPr lang="en-US" sz="2800" dirty="0" smtClean="0"/>
                        <a:t>8</a:t>
                      </a:r>
                      <a:endParaRPr lang="en-US" sz="2800" dirty="0"/>
                    </a:p>
                  </a:txBody>
                  <a:tcPr/>
                </a:tc>
                <a:tc>
                  <a:txBody>
                    <a:bodyPr/>
                    <a:lstStyle/>
                    <a:p>
                      <a:pPr algn="ctr"/>
                      <a:r>
                        <a:rPr lang="en-US" sz="2800" dirty="0" smtClean="0"/>
                        <a:t>Acetyl CoA</a:t>
                      </a:r>
                      <a:endParaRPr lang="en-US" sz="2800" dirty="0"/>
                    </a:p>
                  </a:txBody>
                  <a:tcPr/>
                </a:tc>
                <a:tc>
                  <a:txBody>
                    <a:bodyPr/>
                    <a:lstStyle/>
                    <a:p>
                      <a:pPr algn="ctr"/>
                      <a:r>
                        <a:rPr lang="en-US" sz="2800" dirty="0" smtClean="0"/>
                        <a:t>-7.7</a:t>
                      </a:r>
                      <a:endParaRPr lang="en-US" sz="2800" dirty="0"/>
                    </a:p>
                  </a:txBody>
                  <a:tcPr/>
                </a:tc>
                <a:extLst>
                  <a:ext uri="{0D108BD9-81ED-4DB2-BD59-A6C34878D82A}">
                    <a16:rowId xmlns:a16="http://schemas.microsoft.com/office/drawing/2014/main" xmlns="" val="10004"/>
                  </a:ext>
                </a:extLst>
              </a:tr>
              <a:tr h="1007926">
                <a:tc>
                  <a:txBody>
                    <a:bodyPr/>
                    <a:lstStyle/>
                    <a:p>
                      <a:pPr algn="ctr"/>
                      <a:r>
                        <a:rPr lang="en-US" sz="2800" dirty="0" smtClean="0"/>
                        <a:t>9</a:t>
                      </a:r>
                      <a:endParaRPr lang="en-US" sz="2800" dirty="0"/>
                    </a:p>
                  </a:txBody>
                  <a:tcPr/>
                </a:tc>
                <a:tc>
                  <a:txBody>
                    <a:bodyPr/>
                    <a:lstStyle/>
                    <a:p>
                      <a:pPr algn="ctr"/>
                      <a:r>
                        <a:rPr lang="en-US" sz="2800" dirty="0" smtClean="0"/>
                        <a:t>ATP</a:t>
                      </a:r>
                      <a:endParaRPr lang="en-US" sz="2800" dirty="0"/>
                    </a:p>
                  </a:txBody>
                  <a:tcPr/>
                </a:tc>
                <a:tc>
                  <a:txBody>
                    <a:bodyPr/>
                    <a:lstStyle/>
                    <a:p>
                      <a:pPr algn="ctr"/>
                      <a:r>
                        <a:rPr lang="en-US" sz="2800" dirty="0" smtClean="0"/>
                        <a:t>-7.3</a:t>
                      </a:r>
                      <a:endParaRPr lang="en-US" sz="2800" dirty="0"/>
                    </a:p>
                  </a:txBody>
                  <a:tcPr/>
                </a:tc>
                <a:extLst>
                  <a:ext uri="{0D108BD9-81ED-4DB2-BD59-A6C34878D82A}">
                    <a16:rowId xmlns:a16="http://schemas.microsoft.com/office/drawing/2014/main" xmlns="" val="10005"/>
                  </a:ext>
                </a:extLst>
              </a:tr>
            </a:tbl>
          </a:graphicData>
        </a:graphic>
      </p:graphicFrame>
    </p:spTree>
    <p:extLst>
      <p:ext uri="{BB962C8B-B14F-4D97-AF65-F5344CB8AC3E}">
        <p14:creationId xmlns:p14="http://schemas.microsoft.com/office/powerpoint/2010/main" val="1042682706"/>
      </p:ext>
    </p:extLst>
  </p:cSld>
  <p:clrMapOvr>
    <a:masterClrMapping/>
  </p:clrMapOvr>
  <p:transition spd="slow">
    <p:wedge/>
  </p:transition>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 y="609600"/>
            <a:ext cx="9067800" cy="5715000"/>
          </a:xfrm>
        </p:spPr>
        <p:txBody>
          <a:bodyPr>
            <a:normAutofit fontScale="92500" lnSpcReduction="10000"/>
          </a:bodyPr>
          <a:lstStyle/>
          <a:p>
            <a:r>
              <a:rPr lang="en-US" sz="4400" dirty="0" smtClean="0"/>
              <a:t>Reduced coenzymes </a:t>
            </a:r>
            <a:r>
              <a:rPr lang="en-US" sz="4400" b="1" dirty="0" smtClean="0"/>
              <a:t>NADH+H</a:t>
            </a:r>
            <a:r>
              <a:rPr lang="en-US" sz="4400" b="1" baseline="30000" dirty="0" smtClean="0"/>
              <a:t>+</a:t>
            </a:r>
            <a:r>
              <a:rPr lang="en-US" sz="4400" b="1" dirty="0" smtClean="0"/>
              <a:t>/FADH2</a:t>
            </a:r>
          </a:p>
          <a:p>
            <a:pPr marL="0" indent="0">
              <a:buNone/>
            </a:pPr>
            <a:endParaRPr lang="en-US" sz="4400" b="1" dirty="0" smtClean="0"/>
          </a:p>
          <a:p>
            <a:r>
              <a:rPr lang="en-US" sz="4400" b="1" dirty="0" smtClean="0"/>
              <a:t>Generated</a:t>
            </a:r>
            <a:r>
              <a:rPr lang="en-US" sz="4400" dirty="0" smtClean="0"/>
              <a:t> during </a:t>
            </a:r>
            <a:r>
              <a:rPr lang="en-US" sz="4400" b="1" dirty="0" smtClean="0"/>
              <a:t>Anaerobic Dehydrogenase reactions </a:t>
            </a:r>
            <a:r>
              <a:rPr lang="en-US" sz="4400" dirty="0" smtClean="0"/>
              <a:t>of </a:t>
            </a:r>
            <a:r>
              <a:rPr lang="en-US" sz="4400" b="1" dirty="0" smtClean="0">
                <a:solidFill>
                  <a:srgbClr val="C00000"/>
                </a:solidFill>
              </a:rPr>
              <a:t>Carbohydrates, Lipids metabolic pathways.</a:t>
            </a:r>
          </a:p>
          <a:p>
            <a:pPr marL="0" indent="0">
              <a:buNone/>
            </a:pPr>
            <a:endParaRPr lang="en-US" sz="4400" b="1" dirty="0" smtClean="0">
              <a:solidFill>
                <a:srgbClr val="C00000"/>
              </a:solidFill>
            </a:endParaRPr>
          </a:p>
          <a:p>
            <a:r>
              <a:rPr lang="en-US" sz="4400" b="1" dirty="0" smtClean="0"/>
              <a:t>Get reoxidized on entering E.T.C</a:t>
            </a:r>
          </a:p>
          <a:p>
            <a:pPr>
              <a:buNone/>
            </a:pPr>
            <a:endParaRPr lang="en-US" sz="4400" dirty="0"/>
          </a:p>
        </p:txBody>
      </p:sp>
    </p:spTree>
    <p:extLst>
      <p:ext uri="{BB962C8B-B14F-4D97-AF65-F5344CB8AC3E}">
        <p14:creationId xmlns:p14="http://schemas.microsoft.com/office/powerpoint/2010/main" val="770235660"/>
      </p:ext>
    </p:extLst>
  </p:cSld>
  <p:clrMapOvr>
    <a:masterClrMapping/>
  </p:clrMapOvr>
  <p:transition spd="slow">
    <p:wedge/>
  </p:transition>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5"/>
          <p:cNvSpPr>
            <a:spLocks noChangeArrowheads="1"/>
          </p:cNvSpPr>
          <p:nvPr/>
        </p:nvSpPr>
        <p:spPr bwMode="auto">
          <a:xfrm>
            <a:off x="0" y="26158"/>
            <a:ext cx="9067800" cy="6851106"/>
          </a:xfrm>
          <a:prstGeom prst="rect">
            <a:avLst/>
          </a:prstGeom>
          <a:noFill/>
          <a:ln w="9525">
            <a:noFill/>
            <a:miter lim="800000"/>
            <a:headEnd/>
            <a:tailEnd/>
          </a:ln>
        </p:spPr>
        <p:txBody>
          <a:bodyPr wrap="square">
            <a:spAutoFit/>
          </a:bodyPr>
          <a:lstStyle/>
          <a:p>
            <a:pPr marL="274320" indent="-274320">
              <a:spcBef>
                <a:spcPct val="20000"/>
              </a:spcBef>
              <a:buClr>
                <a:schemeClr val="accent3"/>
              </a:buClr>
              <a:buSzPct val="95000"/>
              <a:buFont typeface="Wingdings 2"/>
              <a:buChar char=""/>
            </a:pPr>
            <a:r>
              <a:rPr lang="en-US" altLang="en-US" sz="3600" b="1" dirty="0"/>
              <a:t>Reduced coenzymes </a:t>
            </a:r>
            <a:r>
              <a:rPr lang="en-US" altLang="en-US" sz="3600" b="1" dirty="0" smtClean="0"/>
              <a:t>NADH+H</a:t>
            </a:r>
            <a:r>
              <a:rPr lang="en-US" altLang="en-US" sz="3600" b="1" baseline="30000" dirty="0" smtClean="0"/>
              <a:t>+</a:t>
            </a:r>
            <a:r>
              <a:rPr lang="en-US" altLang="en-US" sz="3600" b="1" dirty="0" smtClean="0"/>
              <a:t> </a:t>
            </a:r>
            <a:r>
              <a:rPr lang="en-US" altLang="en-US" sz="3600" b="1" dirty="0"/>
              <a:t>and FADH2 are formed in </a:t>
            </a:r>
            <a:r>
              <a:rPr lang="en-US" altLang="en-US" sz="3600" b="1" dirty="0" smtClean="0"/>
              <a:t>Mitochondrial matrix:  </a:t>
            </a:r>
            <a:endParaRPr lang="en-US" altLang="en-US" sz="3600" dirty="0" smtClean="0"/>
          </a:p>
          <a:p>
            <a:pPr marL="731520" lvl="1" indent="-274320">
              <a:spcBef>
                <a:spcPct val="20000"/>
              </a:spcBef>
              <a:buClr>
                <a:schemeClr val="accent3"/>
              </a:buClr>
              <a:buSzPct val="95000"/>
              <a:buFont typeface="Wingdings 2"/>
              <a:buChar char=""/>
            </a:pPr>
            <a:r>
              <a:rPr lang="en-US" altLang="en-US" sz="3600" b="1" dirty="0" smtClean="0">
                <a:solidFill>
                  <a:srgbClr val="FF0000"/>
                </a:solidFill>
              </a:rPr>
              <a:t>Oxidative Decarboxylation </a:t>
            </a:r>
            <a:r>
              <a:rPr lang="en-US" altLang="en-US" sz="3600" b="1" dirty="0">
                <a:solidFill>
                  <a:srgbClr val="FF0000"/>
                </a:solidFill>
              </a:rPr>
              <a:t>of </a:t>
            </a:r>
            <a:r>
              <a:rPr lang="en-US" altLang="en-US" sz="3600" b="1" dirty="0" smtClean="0">
                <a:solidFill>
                  <a:srgbClr val="FF0000"/>
                </a:solidFill>
              </a:rPr>
              <a:t>Pyruvate</a:t>
            </a:r>
            <a:r>
              <a:rPr lang="en-US" altLang="en-US" sz="3600" dirty="0" smtClean="0"/>
              <a:t> </a:t>
            </a:r>
            <a:r>
              <a:rPr lang="en-US" altLang="en-US" sz="3600" dirty="0"/>
              <a:t>to </a:t>
            </a:r>
            <a:r>
              <a:rPr lang="en-US" altLang="en-US" sz="3600" dirty="0" smtClean="0"/>
              <a:t>Acetyl CoA by </a:t>
            </a:r>
            <a:r>
              <a:rPr lang="en-US" altLang="en-US" sz="3600" b="1" dirty="0" smtClean="0"/>
              <a:t>PDH complex</a:t>
            </a:r>
            <a:r>
              <a:rPr lang="en-US" altLang="en-US" sz="3600" dirty="0" smtClean="0"/>
              <a:t>.</a:t>
            </a:r>
          </a:p>
          <a:p>
            <a:pPr lvl="1">
              <a:spcBef>
                <a:spcPct val="20000"/>
              </a:spcBef>
              <a:buClr>
                <a:schemeClr val="accent3"/>
              </a:buClr>
              <a:buSzPct val="95000"/>
            </a:pPr>
            <a:endParaRPr lang="en-US" altLang="en-US" sz="3600" dirty="0"/>
          </a:p>
          <a:p>
            <a:pPr marL="731520" lvl="1" indent="-274320">
              <a:spcBef>
                <a:spcPct val="20000"/>
              </a:spcBef>
              <a:buClr>
                <a:schemeClr val="accent3"/>
              </a:buClr>
              <a:buSzPct val="95000"/>
              <a:buFont typeface="Wingdings 2"/>
              <a:buChar char=""/>
            </a:pPr>
            <a:r>
              <a:rPr lang="en-US" altLang="en-US" sz="3600" b="1" dirty="0" smtClean="0">
                <a:solidFill>
                  <a:srgbClr val="C00000"/>
                </a:solidFill>
              </a:rPr>
              <a:t>Oxidation </a:t>
            </a:r>
            <a:r>
              <a:rPr lang="en-US" altLang="en-US" sz="3600" b="1" dirty="0">
                <a:solidFill>
                  <a:srgbClr val="C00000"/>
                </a:solidFill>
              </a:rPr>
              <a:t>of </a:t>
            </a:r>
            <a:r>
              <a:rPr lang="en-US" altLang="en-US" sz="3600" b="1" dirty="0" smtClean="0">
                <a:solidFill>
                  <a:srgbClr val="C00000"/>
                </a:solidFill>
              </a:rPr>
              <a:t>Acetyl </a:t>
            </a:r>
            <a:r>
              <a:rPr lang="en-US" altLang="en-US" sz="3600" b="1" dirty="0">
                <a:solidFill>
                  <a:srgbClr val="C00000"/>
                </a:solidFill>
              </a:rPr>
              <a:t>CoA</a:t>
            </a:r>
            <a:r>
              <a:rPr lang="en-US" altLang="en-US" sz="3600" dirty="0"/>
              <a:t> by </a:t>
            </a:r>
            <a:r>
              <a:rPr lang="en-US" altLang="en-US" sz="3600" b="1" dirty="0" smtClean="0"/>
              <a:t>TCA cycle</a:t>
            </a:r>
          </a:p>
          <a:p>
            <a:pPr lvl="1">
              <a:spcBef>
                <a:spcPct val="20000"/>
              </a:spcBef>
              <a:buClr>
                <a:schemeClr val="accent3"/>
              </a:buClr>
              <a:buSzPct val="95000"/>
            </a:pPr>
            <a:endParaRPr lang="en-US" altLang="en-US" sz="3600" b="1" dirty="0"/>
          </a:p>
          <a:p>
            <a:pPr marL="731520" lvl="1" indent="-274320">
              <a:spcBef>
                <a:spcPct val="20000"/>
              </a:spcBef>
              <a:buClr>
                <a:schemeClr val="accent3"/>
              </a:buClr>
              <a:buSzPct val="95000"/>
              <a:buFont typeface="Wingdings 2"/>
              <a:buChar char=""/>
            </a:pPr>
            <a:r>
              <a:rPr lang="en-US" altLang="en-US" sz="3600" b="1" dirty="0" smtClean="0">
                <a:solidFill>
                  <a:srgbClr val="0070C0"/>
                </a:solidFill>
              </a:rPr>
              <a:t>Beta Oxidation </a:t>
            </a:r>
            <a:r>
              <a:rPr lang="en-US" altLang="en-US" sz="3600" b="1" dirty="0">
                <a:solidFill>
                  <a:srgbClr val="0070C0"/>
                </a:solidFill>
              </a:rPr>
              <a:t>of fatty acids </a:t>
            </a:r>
            <a:endParaRPr lang="en-US" altLang="en-US" sz="3600" b="1" dirty="0" smtClean="0">
              <a:solidFill>
                <a:srgbClr val="0070C0"/>
              </a:solidFill>
            </a:endParaRPr>
          </a:p>
          <a:p>
            <a:pPr lvl="1">
              <a:spcBef>
                <a:spcPct val="20000"/>
              </a:spcBef>
              <a:buClr>
                <a:schemeClr val="accent3"/>
              </a:buClr>
              <a:buSzPct val="95000"/>
            </a:pPr>
            <a:endParaRPr lang="en-US" sz="3600" dirty="0"/>
          </a:p>
        </p:txBody>
      </p:sp>
    </p:spTree>
    <p:extLst>
      <p:ext uri="{BB962C8B-B14F-4D97-AF65-F5344CB8AC3E}">
        <p14:creationId xmlns:p14="http://schemas.microsoft.com/office/powerpoint/2010/main" val="2427854759"/>
      </p:ext>
    </p:extLst>
  </p:cSld>
  <p:clrMapOvr>
    <a:masterClrMapping/>
  </p:clrMapOvr>
  <p:transition spd="slow">
    <p:wedge/>
  </p:transition>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609600"/>
            <a:ext cx="9128078" cy="5181600"/>
          </a:xfrm>
        </p:spPr>
        <p:txBody>
          <a:bodyPr>
            <a:normAutofit fontScale="92500" lnSpcReduction="10000"/>
          </a:bodyPr>
          <a:lstStyle/>
          <a:p>
            <a:r>
              <a:rPr lang="en-US" altLang="en-US" sz="6000" dirty="0" smtClean="0"/>
              <a:t>NADH+H</a:t>
            </a:r>
            <a:r>
              <a:rPr lang="en-US" altLang="en-US" sz="6000" baseline="30000" dirty="0" smtClean="0"/>
              <a:t>+</a:t>
            </a:r>
            <a:r>
              <a:rPr lang="en-US" altLang="en-US" sz="6000" dirty="0" smtClean="0"/>
              <a:t> and FADH2 are </a:t>
            </a:r>
            <a:r>
              <a:rPr lang="en-US" altLang="en-US" sz="6000" b="1" dirty="0" smtClean="0">
                <a:solidFill>
                  <a:srgbClr val="C00000"/>
                </a:solidFill>
              </a:rPr>
              <a:t>energy rich molecules</a:t>
            </a:r>
          </a:p>
          <a:p>
            <a:pPr marL="0" indent="0">
              <a:buNone/>
            </a:pPr>
            <a:r>
              <a:rPr lang="en-US" altLang="en-US" sz="6000" b="1" dirty="0" smtClean="0">
                <a:solidFill>
                  <a:srgbClr val="C00000"/>
                </a:solidFill>
              </a:rPr>
              <a:t> </a:t>
            </a:r>
          </a:p>
          <a:p>
            <a:r>
              <a:rPr lang="en-US" altLang="en-US" sz="6000" dirty="0"/>
              <a:t>C</a:t>
            </a:r>
            <a:r>
              <a:rPr lang="en-US" altLang="en-US" sz="6000" dirty="0" smtClean="0"/>
              <a:t>ontains a </a:t>
            </a:r>
            <a:r>
              <a:rPr lang="en-US" altLang="en-US" sz="6000" b="1" dirty="0" smtClean="0"/>
              <a:t>pair of electrons having a high transfer potential. </a:t>
            </a:r>
          </a:p>
          <a:p>
            <a:endParaRPr lang="en-US" altLang="en-US" sz="4400" dirty="0"/>
          </a:p>
        </p:txBody>
      </p:sp>
    </p:spTree>
    <p:extLst>
      <p:ext uri="{BB962C8B-B14F-4D97-AF65-F5344CB8AC3E}">
        <p14:creationId xmlns:p14="http://schemas.microsoft.com/office/powerpoint/2010/main" val="1172090497"/>
      </p:ext>
    </p:extLst>
  </p:cSld>
  <p:clrMapOvr>
    <a:masterClrMapping/>
  </p:clrMapOvr>
  <p:transition spd="slow">
    <p:wedge/>
  </p:transition>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pPr algn="ctr"/>
            <a:r>
              <a:rPr lang="en-US" b="1" dirty="0" smtClean="0"/>
              <a:t>Entry Of </a:t>
            </a:r>
            <a:r>
              <a:rPr lang="en-US" altLang="en-US" sz="5400" b="1" dirty="0"/>
              <a:t>NADH+H</a:t>
            </a:r>
            <a:r>
              <a:rPr lang="en-US" altLang="en-US" sz="5400" b="1" baseline="30000" dirty="0"/>
              <a:t>+</a:t>
            </a:r>
            <a:r>
              <a:rPr lang="en-US" altLang="en-US" sz="5400" b="1" dirty="0"/>
              <a:t> </a:t>
            </a:r>
            <a:r>
              <a:rPr lang="en-US" altLang="en-US" sz="5400" b="1" dirty="0" smtClean="0"/>
              <a:t>in ETC</a:t>
            </a:r>
            <a:endParaRPr lang="en-US" b="1" dirty="0"/>
          </a:p>
        </p:txBody>
      </p:sp>
      <p:sp>
        <p:nvSpPr>
          <p:cNvPr id="3" name="Content Placeholder 2"/>
          <p:cNvSpPr>
            <a:spLocks noGrp="1"/>
          </p:cNvSpPr>
          <p:nvPr>
            <p:ph idx="1"/>
          </p:nvPr>
        </p:nvSpPr>
        <p:spPr>
          <a:xfrm>
            <a:off x="34118" y="1447800"/>
            <a:ext cx="9109881" cy="4343400"/>
          </a:xfrm>
        </p:spPr>
        <p:txBody>
          <a:bodyPr>
            <a:noAutofit/>
          </a:bodyPr>
          <a:lstStyle/>
          <a:p>
            <a:r>
              <a:rPr lang="en-US" sz="4000" dirty="0" smtClean="0"/>
              <a:t>When </a:t>
            </a:r>
            <a:r>
              <a:rPr lang="en-US" altLang="en-US" sz="4000" dirty="0"/>
              <a:t>NADH+H</a:t>
            </a:r>
            <a:r>
              <a:rPr lang="en-US" altLang="en-US" sz="4000" baseline="30000" dirty="0"/>
              <a:t>+</a:t>
            </a:r>
            <a:r>
              <a:rPr lang="en-US" altLang="en-US" sz="4000" dirty="0"/>
              <a:t> </a:t>
            </a:r>
            <a:r>
              <a:rPr lang="en-US" altLang="en-US" sz="4000" dirty="0" smtClean="0"/>
              <a:t>enters ETC reducing equivalents Protons and Electrons are taken up by </a:t>
            </a:r>
            <a:r>
              <a:rPr lang="en-US" altLang="en-US" sz="4000" b="1" dirty="0" smtClean="0"/>
              <a:t>first component /Complex I (Flavoproteins)</a:t>
            </a:r>
          </a:p>
          <a:p>
            <a:pPr marL="0" indent="0">
              <a:buNone/>
            </a:pPr>
            <a:endParaRPr lang="en-US" altLang="en-US" sz="4000" dirty="0" smtClean="0"/>
          </a:p>
          <a:p>
            <a:r>
              <a:rPr lang="en-US" altLang="en-US" sz="4000" dirty="0" smtClean="0"/>
              <a:t>Then from complex I the reducing equivalents are transferred to CoQ.</a:t>
            </a:r>
          </a:p>
          <a:p>
            <a:pPr marL="0" indent="0">
              <a:buNone/>
            </a:pPr>
            <a:endParaRPr lang="en-US" altLang="en-US" sz="4000" dirty="0" smtClean="0"/>
          </a:p>
        </p:txBody>
      </p:sp>
    </p:spTree>
    <p:extLst>
      <p:ext uri="{BB962C8B-B14F-4D97-AF65-F5344CB8AC3E}">
        <p14:creationId xmlns:p14="http://schemas.microsoft.com/office/powerpoint/2010/main" val="375385434"/>
      </p:ext>
    </p:extLst>
  </p:cSld>
  <p:clrMapOvr>
    <a:masterClrMapping/>
  </p:clrMapOvr>
  <p:transition spd="slow">
    <p:wedge/>
  </p:transition>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229600" cy="1143000"/>
          </a:xfrm>
        </p:spPr>
        <p:txBody>
          <a:bodyPr/>
          <a:lstStyle/>
          <a:p>
            <a:pPr algn="ctr"/>
            <a:r>
              <a:rPr lang="en-US" b="1" dirty="0"/>
              <a:t>Entry Of </a:t>
            </a:r>
            <a:r>
              <a:rPr lang="en-US" altLang="en-US" sz="4800" b="1" dirty="0" smtClean="0"/>
              <a:t>FADH2 in </a:t>
            </a:r>
            <a:r>
              <a:rPr lang="en-US" altLang="en-US" sz="4800" b="1" dirty="0"/>
              <a:t>ETC</a:t>
            </a:r>
            <a:endParaRPr lang="en-US" dirty="0"/>
          </a:p>
        </p:txBody>
      </p:sp>
      <p:sp>
        <p:nvSpPr>
          <p:cNvPr id="3" name="Content Placeholder 2"/>
          <p:cNvSpPr>
            <a:spLocks noGrp="1"/>
          </p:cNvSpPr>
          <p:nvPr>
            <p:ph idx="1"/>
          </p:nvPr>
        </p:nvSpPr>
        <p:spPr>
          <a:xfrm>
            <a:off x="92122" y="1143000"/>
            <a:ext cx="9067800" cy="4389120"/>
          </a:xfrm>
        </p:spPr>
        <p:txBody>
          <a:bodyPr>
            <a:noAutofit/>
          </a:bodyPr>
          <a:lstStyle/>
          <a:p>
            <a:r>
              <a:rPr lang="en-US" sz="4000" b="1" dirty="0" smtClean="0"/>
              <a:t>FADH2 is generated </a:t>
            </a:r>
            <a:r>
              <a:rPr lang="en-US" sz="4000" dirty="0" smtClean="0"/>
              <a:t>at Succinate Dehydrogenase reaction</a:t>
            </a:r>
            <a:r>
              <a:rPr lang="en-US" sz="4000" b="1" dirty="0" smtClean="0"/>
              <a:t>(Complex II)</a:t>
            </a:r>
          </a:p>
          <a:p>
            <a:r>
              <a:rPr lang="en-US" sz="4000" dirty="0" smtClean="0"/>
              <a:t>FADH2 </a:t>
            </a:r>
            <a:r>
              <a:rPr lang="en-US" sz="4000" dirty="0"/>
              <a:t>enters </a:t>
            </a:r>
            <a:r>
              <a:rPr lang="en-US" sz="4000" dirty="0" smtClean="0"/>
              <a:t>ETC process and its </a:t>
            </a:r>
            <a:r>
              <a:rPr lang="en-US" sz="4000" dirty="0"/>
              <a:t>reducing equivalents are </a:t>
            </a:r>
            <a:r>
              <a:rPr lang="en-US" sz="4000" b="1" dirty="0">
                <a:solidFill>
                  <a:srgbClr val="C00000"/>
                </a:solidFill>
              </a:rPr>
              <a:t>taken up by </a:t>
            </a:r>
            <a:r>
              <a:rPr lang="en-US" sz="4000" b="1" dirty="0" smtClean="0">
                <a:solidFill>
                  <a:srgbClr val="C00000"/>
                </a:solidFill>
              </a:rPr>
              <a:t>CoQ .</a:t>
            </a:r>
          </a:p>
          <a:p>
            <a:r>
              <a:rPr lang="en-US" sz="4000" dirty="0" smtClean="0"/>
              <a:t>CoQH2 then here onwards </a:t>
            </a:r>
            <a:r>
              <a:rPr lang="en-US" sz="4000" b="1" dirty="0" smtClean="0"/>
              <a:t>transfers only electrons to series of arranged Cytochromes </a:t>
            </a:r>
            <a:r>
              <a:rPr lang="en-US" sz="4000" dirty="0" smtClean="0"/>
              <a:t>and </a:t>
            </a:r>
            <a:r>
              <a:rPr lang="en-US" sz="4000" b="1" dirty="0" smtClean="0">
                <a:solidFill>
                  <a:srgbClr val="C00000"/>
                </a:solidFill>
              </a:rPr>
              <a:t>Protons are released in matrix.</a:t>
            </a:r>
            <a:endParaRPr lang="en-US" sz="4000" b="1" dirty="0">
              <a:solidFill>
                <a:srgbClr val="C00000"/>
              </a:solidFill>
            </a:endParaRPr>
          </a:p>
          <a:p>
            <a:endParaRPr lang="en-US" sz="4000" dirty="0"/>
          </a:p>
        </p:txBody>
      </p:sp>
    </p:spTree>
    <p:extLst>
      <p:ext uri="{BB962C8B-B14F-4D97-AF65-F5344CB8AC3E}">
        <p14:creationId xmlns:p14="http://schemas.microsoft.com/office/powerpoint/2010/main" val="4077562661"/>
      </p:ext>
    </p:extLst>
  </p:cSld>
  <p:clrMapOvr>
    <a:masterClrMapping/>
  </p:clrMapOvr>
  <p:transition spd="slow">
    <p:wedge/>
  </p:transition>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552386"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44000" cy="6705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0545914"/>
      </p:ext>
    </p:extLst>
  </p:cSld>
  <p:clrMapOvr>
    <a:masterClrMapping/>
  </p:clrMapOvr>
  <p:transition spd="slow">
    <p:wedge/>
  </p:transition>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197" name="Object 1029"/>
          <p:cNvGraphicFramePr>
            <a:graphicFrameLocks noChangeAspect="1"/>
          </p:cNvGraphicFramePr>
          <p:nvPr/>
        </p:nvGraphicFramePr>
        <p:xfrm>
          <a:off x="0" y="0"/>
          <a:ext cx="9144000" cy="6858000"/>
        </p:xfrm>
        <a:graphic>
          <a:graphicData uri="http://schemas.openxmlformats.org/presentationml/2006/ole">
            <mc:AlternateContent xmlns:mc="http://schemas.openxmlformats.org/markup-compatibility/2006">
              <mc:Choice xmlns:v="urn:schemas-microsoft-com:vml" Requires="v">
                <p:oleObj spid="_x0000_s1560774" name="Image" r:id="rId4" imgW="6264737" imgH="5807271" progId="">
                  <p:embed/>
                </p:oleObj>
              </mc:Choice>
              <mc:Fallback>
                <p:oleObj name="Image" r:id="rId4" imgW="6264737" imgH="5807271"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1138916269"/>
      </p:ext>
    </p:extLst>
  </p:cSld>
  <p:clrMapOvr>
    <a:masterClrMapping/>
  </p:clrMapOvr>
  <p:transition spd="slow">
    <p:wedge/>
  </p:transition>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4"/>
          <p:cNvSpPr>
            <a:spLocks noChangeArrowheads="1"/>
          </p:cNvSpPr>
          <p:nvPr/>
        </p:nvSpPr>
        <p:spPr bwMode="auto">
          <a:xfrm>
            <a:off x="1997470" y="142101"/>
            <a:ext cx="4987134" cy="553998"/>
          </a:xfrm>
          <a:prstGeom prst="rect">
            <a:avLst/>
          </a:prstGeom>
          <a:noFill/>
          <a:ln w="9525">
            <a:noFill/>
            <a:miter lim="800000"/>
            <a:headEnd/>
            <a:tailEnd/>
          </a:ln>
        </p:spPr>
        <p:txBody>
          <a:bodyPr wrap="none">
            <a:spAutoFit/>
          </a:bodyPr>
          <a:lstStyle/>
          <a:p>
            <a:pPr eaLnBrk="0" hangingPunct="0"/>
            <a:r>
              <a:rPr lang="en-US" altLang="en-US" sz="3000" b="1" dirty="0" smtClean="0">
                <a:solidFill>
                  <a:srgbClr val="800000"/>
                </a:solidFill>
                <a:latin typeface="Calibri" panose="020F0502020204030204" pitchFamily="34" charset="0"/>
                <a:cs typeface="Calibri" panose="020F0502020204030204" pitchFamily="34" charset="0"/>
              </a:rPr>
              <a:t>ELECTRON </a:t>
            </a:r>
            <a:r>
              <a:rPr lang="en-US" altLang="en-US" sz="3000" b="1" dirty="0">
                <a:solidFill>
                  <a:srgbClr val="800000"/>
                </a:solidFill>
                <a:latin typeface="Calibri" panose="020F0502020204030204" pitchFamily="34" charset="0"/>
                <a:cs typeface="Calibri" panose="020F0502020204030204" pitchFamily="34" charset="0"/>
              </a:rPr>
              <a:t>TRANSPORT CHAIN</a:t>
            </a:r>
            <a:endParaRPr lang="en-US" sz="3000" b="1" dirty="0">
              <a:solidFill>
                <a:srgbClr val="800000"/>
              </a:solidFill>
              <a:latin typeface="Calibri" panose="020F0502020204030204" pitchFamily="34" charset="0"/>
              <a:cs typeface="Calibri" panose="020F0502020204030204" pitchFamily="34" charset="0"/>
            </a:endParaRPr>
          </a:p>
        </p:txBody>
      </p:sp>
      <p:sp>
        <p:nvSpPr>
          <p:cNvPr id="22531" name="Rectangle 6"/>
          <p:cNvSpPr>
            <a:spLocks noChangeArrowheads="1"/>
          </p:cNvSpPr>
          <p:nvPr/>
        </p:nvSpPr>
        <p:spPr bwMode="auto">
          <a:xfrm>
            <a:off x="457200" y="762000"/>
            <a:ext cx="8077200" cy="2076450"/>
          </a:xfrm>
          <a:prstGeom prst="rect">
            <a:avLst/>
          </a:prstGeom>
          <a:noFill/>
          <a:ln w="9525">
            <a:noFill/>
            <a:miter lim="800000"/>
            <a:headEnd/>
            <a:tailEnd/>
          </a:ln>
        </p:spPr>
        <p:txBody>
          <a:bodyPr>
            <a:spAutoFit/>
          </a:bodyPr>
          <a:lstStyle/>
          <a:p>
            <a:pPr eaLnBrk="0" hangingPunct="0">
              <a:spcBef>
                <a:spcPct val="50000"/>
              </a:spcBef>
            </a:pPr>
            <a:r>
              <a:rPr lang="en-US" altLang="en-US" sz="2600" b="1" dirty="0">
                <a:latin typeface="Calibri" panose="020F0502020204030204" pitchFamily="34" charset="0"/>
                <a:cs typeface="Calibri" panose="020F0502020204030204" pitchFamily="34" charset="0"/>
              </a:rPr>
              <a:t>Series of enzyme complexes (</a:t>
            </a:r>
            <a:r>
              <a:rPr lang="en-US" sz="2600" b="1" dirty="0">
                <a:latin typeface="Calibri" panose="020F0502020204030204" pitchFamily="34" charset="0"/>
                <a:cs typeface="Calibri" panose="020F0502020204030204" pitchFamily="34" charset="0"/>
              </a:rPr>
              <a:t>electron carriers) </a:t>
            </a:r>
            <a:r>
              <a:rPr lang="en-US" altLang="en-US" sz="2600" b="1" dirty="0">
                <a:latin typeface="Calibri" panose="020F0502020204030204" pitchFamily="34" charset="0"/>
                <a:cs typeface="Calibri" panose="020F0502020204030204" pitchFamily="34" charset="0"/>
              </a:rPr>
              <a:t>embedded in the inner mitochondrial membrane, which oxidize </a:t>
            </a:r>
            <a:r>
              <a:rPr lang="en-US" altLang="en-US" sz="2600" b="1" dirty="0" smtClean="0">
                <a:latin typeface="Calibri" panose="020F0502020204030204" pitchFamily="34" charset="0"/>
                <a:cs typeface="Calibri" panose="020F0502020204030204" pitchFamily="34" charset="0"/>
              </a:rPr>
              <a:t>NADH+H</a:t>
            </a:r>
            <a:r>
              <a:rPr lang="en-US" altLang="en-US" sz="2600" b="1" baseline="30000" dirty="0" smtClean="0">
                <a:latin typeface="Calibri" panose="020F0502020204030204" pitchFamily="34" charset="0"/>
                <a:cs typeface="Calibri" panose="020F0502020204030204" pitchFamily="34" charset="0"/>
              </a:rPr>
              <a:t>+</a:t>
            </a:r>
            <a:r>
              <a:rPr lang="en-US" altLang="en-US" sz="2600" b="1" dirty="0" smtClean="0">
                <a:latin typeface="Calibri" panose="020F0502020204030204" pitchFamily="34" charset="0"/>
                <a:cs typeface="Calibri" panose="020F0502020204030204" pitchFamily="34" charset="0"/>
              </a:rPr>
              <a:t> </a:t>
            </a:r>
            <a:r>
              <a:rPr lang="en-US" altLang="en-US" sz="2600" b="1" dirty="0">
                <a:latin typeface="Calibri" panose="020F0502020204030204" pitchFamily="34" charset="0"/>
                <a:cs typeface="Calibri" panose="020F0502020204030204" pitchFamily="34" charset="0"/>
              </a:rPr>
              <a:t>and FADH</a:t>
            </a:r>
            <a:r>
              <a:rPr lang="en-US" altLang="en-US" sz="2600" b="1" baseline="-25000" dirty="0">
                <a:latin typeface="Calibri" panose="020F0502020204030204" pitchFamily="34" charset="0"/>
                <a:cs typeface="Calibri" panose="020F0502020204030204" pitchFamily="34" charset="0"/>
              </a:rPr>
              <a:t>2</a:t>
            </a:r>
            <a:r>
              <a:rPr lang="en-US" altLang="en-US" sz="2600" b="1" dirty="0">
                <a:latin typeface="Calibri" panose="020F0502020204030204" pitchFamily="34" charset="0"/>
                <a:cs typeface="Calibri" panose="020F0502020204030204" pitchFamily="34" charset="0"/>
              </a:rPr>
              <a:t> and transport electrons to oxygen is called</a:t>
            </a:r>
            <a:r>
              <a:rPr lang="en-US" altLang="en-US" sz="2600" dirty="0">
                <a:latin typeface="Calibri" panose="020F0502020204030204" pitchFamily="34" charset="0"/>
                <a:cs typeface="Calibri" panose="020F0502020204030204" pitchFamily="34" charset="0"/>
              </a:rPr>
              <a:t> </a:t>
            </a:r>
            <a:r>
              <a:rPr lang="en-US" altLang="en-US" sz="2600" b="1" dirty="0">
                <a:solidFill>
                  <a:schemeClr val="accent2"/>
                </a:solidFill>
                <a:latin typeface="Calibri" panose="020F0502020204030204" pitchFamily="34" charset="0"/>
                <a:cs typeface="Calibri" panose="020F0502020204030204" pitchFamily="34" charset="0"/>
              </a:rPr>
              <a:t>R</a:t>
            </a:r>
            <a:r>
              <a:rPr lang="en-US" altLang="en-US" sz="2600" b="1" dirty="0" smtClean="0">
                <a:solidFill>
                  <a:schemeClr val="accent2"/>
                </a:solidFill>
                <a:latin typeface="Calibri" panose="020F0502020204030204" pitchFamily="34" charset="0"/>
                <a:cs typeface="Calibri" panose="020F0502020204030204" pitchFamily="34" charset="0"/>
              </a:rPr>
              <a:t>espiratory Electron-Transport </a:t>
            </a:r>
            <a:r>
              <a:rPr lang="en-US" altLang="en-US" sz="2600" b="1" dirty="0">
                <a:solidFill>
                  <a:schemeClr val="accent2"/>
                </a:solidFill>
                <a:latin typeface="Calibri" panose="020F0502020204030204" pitchFamily="34" charset="0"/>
                <a:cs typeface="Calibri" panose="020F0502020204030204" pitchFamily="34" charset="0"/>
              </a:rPr>
              <a:t>C</a:t>
            </a:r>
            <a:r>
              <a:rPr lang="en-US" altLang="en-US" sz="2600" b="1" dirty="0" smtClean="0">
                <a:solidFill>
                  <a:schemeClr val="accent2"/>
                </a:solidFill>
                <a:latin typeface="Calibri" panose="020F0502020204030204" pitchFamily="34" charset="0"/>
                <a:cs typeface="Calibri" panose="020F0502020204030204" pitchFamily="34" charset="0"/>
              </a:rPr>
              <a:t>hain</a:t>
            </a:r>
            <a:r>
              <a:rPr lang="en-US" altLang="en-US" sz="2600" dirty="0" smtClean="0">
                <a:solidFill>
                  <a:schemeClr val="accent2"/>
                </a:solidFill>
                <a:latin typeface="Calibri" panose="020F0502020204030204" pitchFamily="34" charset="0"/>
                <a:cs typeface="Calibri" panose="020F0502020204030204" pitchFamily="34" charset="0"/>
              </a:rPr>
              <a:t> </a:t>
            </a:r>
            <a:r>
              <a:rPr lang="en-US" altLang="en-US" sz="2600" dirty="0">
                <a:solidFill>
                  <a:schemeClr val="accent2"/>
                </a:solidFill>
                <a:latin typeface="Calibri" panose="020F0502020204030204" pitchFamily="34" charset="0"/>
                <a:cs typeface="Calibri" panose="020F0502020204030204" pitchFamily="34" charset="0"/>
              </a:rPr>
              <a:t>(</a:t>
            </a:r>
            <a:r>
              <a:rPr lang="en-US" altLang="en-US" sz="2600" b="1" dirty="0">
                <a:solidFill>
                  <a:schemeClr val="accent2"/>
                </a:solidFill>
                <a:latin typeface="Calibri" panose="020F0502020204030204" pitchFamily="34" charset="0"/>
                <a:cs typeface="Calibri" panose="020F0502020204030204" pitchFamily="34" charset="0"/>
              </a:rPr>
              <a:t>ETC</a:t>
            </a:r>
            <a:r>
              <a:rPr lang="en-US" altLang="en-US" sz="2600" dirty="0">
                <a:solidFill>
                  <a:schemeClr val="accent2"/>
                </a:solidFill>
                <a:latin typeface="Calibri" panose="020F0502020204030204" pitchFamily="34" charset="0"/>
                <a:cs typeface="Calibri" panose="020F0502020204030204" pitchFamily="34" charset="0"/>
              </a:rPr>
              <a:t>).</a:t>
            </a:r>
          </a:p>
        </p:txBody>
      </p:sp>
      <p:sp>
        <p:nvSpPr>
          <p:cNvPr id="22532" name="Text Box 7"/>
          <p:cNvSpPr txBox="1">
            <a:spLocks noChangeArrowheads="1"/>
          </p:cNvSpPr>
          <p:nvPr/>
        </p:nvSpPr>
        <p:spPr bwMode="auto">
          <a:xfrm>
            <a:off x="457200" y="3172525"/>
            <a:ext cx="8382000" cy="488950"/>
          </a:xfrm>
          <a:prstGeom prst="rect">
            <a:avLst/>
          </a:prstGeom>
          <a:noFill/>
          <a:ln w="9525">
            <a:noFill/>
            <a:miter lim="800000"/>
            <a:headEnd/>
            <a:tailEnd/>
          </a:ln>
        </p:spPr>
        <p:txBody>
          <a:bodyPr>
            <a:spAutoFit/>
          </a:bodyPr>
          <a:lstStyle/>
          <a:p>
            <a:pPr algn="ctr" eaLnBrk="0" hangingPunct="0">
              <a:spcBef>
                <a:spcPct val="50000"/>
              </a:spcBef>
            </a:pPr>
            <a:r>
              <a:rPr lang="en-US" sz="2600" b="1" dirty="0">
                <a:solidFill>
                  <a:schemeClr val="accent2"/>
                </a:solidFill>
                <a:latin typeface="Calibri" panose="020F0502020204030204" pitchFamily="34" charset="0"/>
                <a:cs typeface="Calibri" panose="020F0502020204030204" pitchFamily="34" charset="0"/>
              </a:rPr>
              <a:t>S</a:t>
            </a:r>
            <a:r>
              <a:rPr lang="en-US" sz="2600" b="1" dirty="0" smtClean="0">
                <a:solidFill>
                  <a:schemeClr val="accent2"/>
                </a:solidFill>
                <a:latin typeface="Calibri" panose="020F0502020204030204" pitchFamily="34" charset="0"/>
                <a:cs typeface="Calibri" panose="020F0502020204030204" pitchFamily="34" charset="0"/>
              </a:rPr>
              <a:t>equence </a:t>
            </a:r>
            <a:r>
              <a:rPr lang="en-US" sz="2600" b="1" dirty="0">
                <a:solidFill>
                  <a:schemeClr val="accent2"/>
                </a:solidFill>
                <a:latin typeface="Calibri" panose="020F0502020204030204" pitchFamily="34" charset="0"/>
                <a:cs typeface="Calibri" panose="020F0502020204030204" pitchFamily="34" charset="0"/>
              </a:rPr>
              <a:t>of </a:t>
            </a:r>
            <a:r>
              <a:rPr lang="en-US" sz="2600" b="1" dirty="0" smtClean="0">
                <a:solidFill>
                  <a:schemeClr val="accent2"/>
                </a:solidFill>
                <a:latin typeface="Calibri" panose="020F0502020204030204" pitchFamily="34" charset="0"/>
                <a:cs typeface="Calibri" panose="020F0502020204030204" pitchFamily="34" charset="0"/>
              </a:rPr>
              <a:t>Electron Carriers </a:t>
            </a:r>
            <a:r>
              <a:rPr lang="en-US" sz="2600" b="1" dirty="0">
                <a:solidFill>
                  <a:schemeClr val="accent2"/>
                </a:solidFill>
                <a:latin typeface="Calibri" panose="020F0502020204030204" pitchFamily="34" charset="0"/>
                <a:cs typeface="Calibri" panose="020F0502020204030204" pitchFamily="34" charset="0"/>
              </a:rPr>
              <a:t>in ETC</a:t>
            </a:r>
            <a:r>
              <a:rPr lang="en-US" sz="2600" dirty="0">
                <a:latin typeface="Calibri" panose="020F0502020204030204" pitchFamily="34" charset="0"/>
                <a:cs typeface="Calibri" panose="020F0502020204030204" pitchFamily="34" charset="0"/>
              </a:rPr>
              <a:t>  </a:t>
            </a:r>
          </a:p>
        </p:txBody>
      </p:sp>
      <p:grpSp>
        <p:nvGrpSpPr>
          <p:cNvPr id="2" name="Group 8"/>
          <p:cNvGrpSpPr>
            <a:grpSpLocks/>
          </p:cNvGrpSpPr>
          <p:nvPr/>
        </p:nvGrpSpPr>
        <p:grpSpPr bwMode="auto">
          <a:xfrm>
            <a:off x="0" y="4038600"/>
            <a:ext cx="9372600" cy="1189038"/>
            <a:chOff x="-144" y="3360"/>
            <a:chExt cx="5760" cy="749"/>
          </a:xfrm>
        </p:grpSpPr>
        <p:sp>
          <p:nvSpPr>
            <p:cNvPr id="22534" name="Text Box 9"/>
            <p:cNvSpPr txBox="1">
              <a:spLocks noChangeArrowheads="1"/>
            </p:cNvSpPr>
            <p:nvPr/>
          </p:nvSpPr>
          <p:spPr bwMode="auto">
            <a:xfrm>
              <a:off x="2432" y="3360"/>
              <a:ext cx="528" cy="271"/>
            </a:xfrm>
            <a:prstGeom prst="rect">
              <a:avLst/>
            </a:prstGeom>
            <a:noFill/>
            <a:ln w="9525">
              <a:noFill/>
              <a:miter lim="800000"/>
              <a:headEnd/>
              <a:tailEnd/>
            </a:ln>
          </p:spPr>
          <p:txBody>
            <a:bodyPr wrap="square">
              <a:spAutoFit/>
            </a:bodyPr>
            <a:lstStyle/>
            <a:p>
              <a:pPr eaLnBrk="0" hangingPunct="0">
                <a:spcBef>
                  <a:spcPct val="50000"/>
                </a:spcBef>
              </a:pPr>
              <a:r>
                <a:rPr lang="en-US" sz="2200" b="1" dirty="0"/>
                <a:t>cyt b</a:t>
              </a:r>
            </a:p>
          </p:txBody>
        </p:sp>
        <p:sp>
          <p:nvSpPr>
            <p:cNvPr id="22535" name="AutoShape 10"/>
            <p:cNvSpPr>
              <a:spLocks noChangeArrowheads="1"/>
            </p:cNvSpPr>
            <p:nvPr/>
          </p:nvSpPr>
          <p:spPr bwMode="auto">
            <a:xfrm>
              <a:off x="2400" y="3408"/>
              <a:ext cx="432" cy="384"/>
            </a:xfrm>
            <a:prstGeom prst="bracketPair">
              <a:avLst>
                <a:gd name="adj" fmla="val 16667"/>
              </a:avLst>
            </a:prstGeom>
            <a:noFill/>
            <a:ln w="28575">
              <a:solidFill>
                <a:schemeClr val="tx1"/>
              </a:solidFill>
              <a:round/>
              <a:headEnd/>
              <a:tailEnd/>
            </a:ln>
          </p:spPr>
          <p:txBody>
            <a:bodyPr wrap="none" anchor="ctr"/>
            <a:lstStyle/>
            <a:p>
              <a:pPr eaLnBrk="0" hangingPunct="0"/>
              <a:endParaRPr lang="ru-RU" sz="2800"/>
            </a:p>
          </p:txBody>
        </p:sp>
        <p:grpSp>
          <p:nvGrpSpPr>
            <p:cNvPr id="3" name="Group 11"/>
            <p:cNvGrpSpPr>
              <a:grpSpLocks/>
            </p:cNvGrpSpPr>
            <p:nvPr/>
          </p:nvGrpSpPr>
          <p:grpSpPr bwMode="auto">
            <a:xfrm>
              <a:off x="-144" y="3360"/>
              <a:ext cx="5760" cy="749"/>
              <a:chOff x="-96" y="3360"/>
              <a:chExt cx="5760" cy="749"/>
            </a:xfrm>
          </p:grpSpPr>
          <p:sp>
            <p:nvSpPr>
              <p:cNvPr id="22537" name="Text Box 12"/>
              <p:cNvSpPr txBox="1">
                <a:spLocks noChangeArrowheads="1"/>
              </p:cNvSpPr>
              <p:nvPr/>
            </p:nvSpPr>
            <p:spPr bwMode="auto">
              <a:xfrm>
                <a:off x="-96" y="3360"/>
                <a:ext cx="5760" cy="271"/>
              </a:xfrm>
              <a:prstGeom prst="rect">
                <a:avLst/>
              </a:prstGeom>
              <a:noFill/>
              <a:ln w="9525">
                <a:noFill/>
                <a:miter lim="800000"/>
                <a:headEnd/>
                <a:tailEnd/>
              </a:ln>
            </p:spPr>
            <p:txBody>
              <a:bodyPr wrap="square">
                <a:spAutoFit/>
              </a:bodyPr>
              <a:lstStyle/>
              <a:p>
                <a:pPr eaLnBrk="0" hangingPunct="0">
                  <a:spcBef>
                    <a:spcPct val="50000"/>
                  </a:spcBef>
                </a:pPr>
                <a:r>
                  <a:rPr lang="en-US" sz="2200" b="1" dirty="0" smtClean="0"/>
                  <a:t>NADH     FMN-Fe-S     Co-Q Fe                  </a:t>
                </a:r>
                <a:r>
                  <a:rPr lang="en-US" sz="2200" b="1" dirty="0" err="1" smtClean="0"/>
                  <a:t>cyt</a:t>
                </a:r>
                <a:r>
                  <a:rPr lang="en-US" sz="2200" b="1" dirty="0" smtClean="0"/>
                  <a:t> c</a:t>
                </a:r>
                <a:r>
                  <a:rPr lang="en-US" sz="2200" b="1" baseline="-25000" dirty="0" smtClean="0"/>
                  <a:t>1</a:t>
                </a:r>
                <a:r>
                  <a:rPr lang="en-US" sz="2200" b="1" dirty="0" smtClean="0"/>
                  <a:t>    </a:t>
                </a:r>
                <a:r>
                  <a:rPr lang="en-US" sz="2200" b="1" dirty="0"/>
                  <a:t>cyt c    </a:t>
                </a:r>
                <a:r>
                  <a:rPr lang="en-US" sz="2200" b="1" dirty="0" smtClean="0"/>
                  <a:t> </a:t>
                </a:r>
                <a:r>
                  <a:rPr lang="en-US" sz="2200" b="1" dirty="0" err="1" smtClean="0"/>
                  <a:t>cyt</a:t>
                </a:r>
                <a:r>
                  <a:rPr lang="en-US" sz="2200" b="1" dirty="0" smtClean="0"/>
                  <a:t> a      </a:t>
                </a:r>
                <a:r>
                  <a:rPr lang="en-US" sz="2200" b="1" dirty="0" err="1" smtClean="0"/>
                  <a:t>cyt</a:t>
                </a:r>
                <a:r>
                  <a:rPr lang="en-US" sz="2200" b="1" dirty="0" smtClean="0"/>
                  <a:t> </a:t>
                </a:r>
                <a:r>
                  <a:rPr lang="en-US" sz="2200" b="1" dirty="0"/>
                  <a:t>a</a:t>
                </a:r>
                <a:r>
                  <a:rPr lang="en-US" sz="2200" b="1" baseline="-25000" dirty="0"/>
                  <a:t>3</a:t>
                </a:r>
                <a:r>
                  <a:rPr lang="en-US" sz="2200" b="1" dirty="0"/>
                  <a:t>  </a:t>
                </a:r>
                <a:r>
                  <a:rPr lang="en-US" sz="2200" b="1" dirty="0" smtClean="0"/>
                  <a:t>  O</a:t>
                </a:r>
                <a:r>
                  <a:rPr lang="en-US" sz="2200" b="1" baseline="-25000" dirty="0" smtClean="0"/>
                  <a:t>2</a:t>
                </a:r>
                <a:r>
                  <a:rPr lang="en-US" sz="2200" b="1" dirty="0" smtClean="0"/>
                  <a:t>  </a:t>
                </a:r>
                <a:endParaRPr lang="en-US" sz="2200" b="1" dirty="0"/>
              </a:p>
            </p:txBody>
          </p:sp>
          <p:sp>
            <p:nvSpPr>
              <p:cNvPr id="22538" name="Line 13"/>
              <p:cNvSpPr>
                <a:spLocks noChangeShapeType="1"/>
              </p:cNvSpPr>
              <p:nvPr/>
            </p:nvSpPr>
            <p:spPr bwMode="auto">
              <a:xfrm>
                <a:off x="528" y="3504"/>
                <a:ext cx="144" cy="0"/>
              </a:xfrm>
              <a:prstGeom prst="line">
                <a:avLst/>
              </a:prstGeom>
              <a:noFill/>
              <a:ln w="9525">
                <a:solidFill>
                  <a:schemeClr val="tx1"/>
                </a:solidFill>
                <a:round/>
                <a:headEnd/>
                <a:tailEnd type="triangle" w="med" len="med"/>
              </a:ln>
            </p:spPr>
            <p:txBody>
              <a:bodyPr/>
              <a:lstStyle/>
              <a:p>
                <a:endParaRPr lang="en-US"/>
              </a:p>
            </p:txBody>
          </p:sp>
          <p:sp>
            <p:nvSpPr>
              <p:cNvPr id="22539" name="Line 14"/>
              <p:cNvSpPr>
                <a:spLocks noChangeShapeType="1"/>
              </p:cNvSpPr>
              <p:nvPr/>
            </p:nvSpPr>
            <p:spPr bwMode="auto">
              <a:xfrm>
                <a:off x="1536" y="3504"/>
                <a:ext cx="144" cy="0"/>
              </a:xfrm>
              <a:prstGeom prst="line">
                <a:avLst/>
              </a:prstGeom>
              <a:noFill/>
              <a:ln w="9525">
                <a:solidFill>
                  <a:schemeClr val="tx1"/>
                </a:solidFill>
                <a:round/>
                <a:headEnd/>
                <a:tailEnd type="triangle" w="med" len="med"/>
              </a:ln>
            </p:spPr>
            <p:txBody>
              <a:bodyPr/>
              <a:lstStyle/>
              <a:p>
                <a:endParaRPr lang="en-US"/>
              </a:p>
            </p:txBody>
          </p:sp>
          <p:sp>
            <p:nvSpPr>
              <p:cNvPr id="22541" name="Line 16"/>
              <p:cNvSpPr>
                <a:spLocks noChangeShapeType="1"/>
              </p:cNvSpPr>
              <p:nvPr/>
            </p:nvSpPr>
            <p:spPr bwMode="auto">
              <a:xfrm>
                <a:off x="2304" y="3840"/>
                <a:ext cx="144" cy="0"/>
              </a:xfrm>
              <a:prstGeom prst="line">
                <a:avLst/>
              </a:prstGeom>
              <a:noFill/>
              <a:ln w="9525">
                <a:solidFill>
                  <a:schemeClr val="tx1"/>
                </a:solidFill>
                <a:round/>
                <a:headEnd/>
                <a:tailEnd type="triangle" w="med" len="med"/>
              </a:ln>
            </p:spPr>
            <p:txBody>
              <a:bodyPr/>
              <a:lstStyle/>
              <a:p>
                <a:endParaRPr lang="en-US"/>
              </a:p>
            </p:txBody>
          </p:sp>
          <p:sp>
            <p:nvSpPr>
              <p:cNvPr id="22542" name="Line 17"/>
              <p:cNvSpPr>
                <a:spLocks noChangeShapeType="1"/>
              </p:cNvSpPr>
              <p:nvPr/>
            </p:nvSpPr>
            <p:spPr bwMode="auto">
              <a:xfrm>
                <a:off x="2903" y="3535"/>
                <a:ext cx="144" cy="0"/>
              </a:xfrm>
              <a:prstGeom prst="line">
                <a:avLst/>
              </a:prstGeom>
              <a:noFill/>
              <a:ln w="9525">
                <a:solidFill>
                  <a:schemeClr val="tx1"/>
                </a:solidFill>
                <a:round/>
                <a:headEnd/>
                <a:tailEnd type="triangle" w="med" len="med"/>
              </a:ln>
            </p:spPr>
            <p:txBody>
              <a:bodyPr/>
              <a:lstStyle/>
              <a:p>
                <a:endParaRPr lang="en-US"/>
              </a:p>
            </p:txBody>
          </p:sp>
          <p:sp>
            <p:nvSpPr>
              <p:cNvPr id="22543" name="Line 18"/>
              <p:cNvSpPr>
                <a:spLocks noChangeShapeType="1"/>
              </p:cNvSpPr>
              <p:nvPr/>
            </p:nvSpPr>
            <p:spPr bwMode="auto">
              <a:xfrm>
                <a:off x="3416" y="3504"/>
                <a:ext cx="144" cy="0"/>
              </a:xfrm>
              <a:prstGeom prst="line">
                <a:avLst/>
              </a:prstGeom>
              <a:noFill/>
              <a:ln w="9525">
                <a:solidFill>
                  <a:schemeClr val="tx1"/>
                </a:solidFill>
                <a:round/>
                <a:headEnd/>
                <a:tailEnd type="triangle" w="med" len="med"/>
              </a:ln>
            </p:spPr>
            <p:txBody>
              <a:bodyPr/>
              <a:lstStyle/>
              <a:p>
                <a:endParaRPr lang="en-US"/>
              </a:p>
            </p:txBody>
          </p:sp>
          <p:sp>
            <p:nvSpPr>
              <p:cNvPr id="22544" name="Line 19"/>
              <p:cNvSpPr>
                <a:spLocks noChangeShapeType="1"/>
              </p:cNvSpPr>
              <p:nvPr/>
            </p:nvSpPr>
            <p:spPr bwMode="auto">
              <a:xfrm>
                <a:off x="3978" y="3504"/>
                <a:ext cx="144" cy="0"/>
              </a:xfrm>
              <a:prstGeom prst="line">
                <a:avLst/>
              </a:prstGeom>
              <a:noFill/>
              <a:ln w="9525">
                <a:solidFill>
                  <a:schemeClr val="tx1"/>
                </a:solidFill>
                <a:round/>
                <a:headEnd/>
                <a:tailEnd type="triangle" w="med" len="med"/>
              </a:ln>
            </p:spPr>
            <p:txBody>
              <a:bodyPr/>
              <a:lstStyle/>
              <a:p>
                <a:endParaRPr lang="en-US"/>
              </a:p>
            </p:txBody>
          </p:sp>
          <p:sp>
            <p:nvSpPr>
              <p:cNvPr id="22545" name="Line 20"/>
              <p:cNvSpPr>
                <a:spLocks noChangeShapeType="1"/>
              </p:cNvSpPr>
              <p:nvPr/>
            </p:nvSpPr>
            <p:spPr bwMode="auto">
              <a:xfrm>
                <a:off x="4587" y="3504"/>
                <a:ext cx="144" cy="0"/>
              </a:xfrm>
              <a:prstGeom prst="line">
                <a:avLst/>
              </a:prstGeom>
              <a:noFill/>
              <a:ln w="9525">
                <a:solidFill>
                  <a:schemeClr val="tx1"/>
                </a:solidFill>
                <a:round/>
                <a:headEnd/>
                <a:tailEnd type="triangle" w="med" len="med"/>
              </a:ln>
            </p:spPr>
            <p:txBody>
              <a:bodyPr/>
              <a:lstStyle/>
              <a:p>
                <a:endParaRPr lang="en-US"/>
              </a:p>
            </p:txBody>
          </p:sp>
          <p:sp>
            <p:nvSpPr>
              <p:cNvPr id="22546" name="Line 21"/>
              <p:cNvSpPr>
                <a:spLocks noChangeShapeType="1"/>
              </p:cNvSpPr>
              <p:nvPr/>
            </p:nvSpPr>
            <p:spPr bwMode="auto">
              <a:xfrm>
                <a:off x="5149" y="3504"/>
                <a:ext cx="144" cy="0"/>
              </a:xfrm>
              <a:prstGeom prst="line">
                <a:avLst/>
              </a:prstGeom>
              <a:noFill/>
              <a:ln w="9525">
                <a:solidFill>
                  <a:schemeClr val="tx1"/>
                </a:solidFill>
                <a:round/>
                <a:headEnd/>
                <a:tailEnd type="triangle" w="med" len="med"/>
              </a:ln>
            </p:spPr>
            <p:txBody>
              <a:bodyPr/>
              <a:lstStyle/>
              <a:p>
                <a:endParaRPr lang="en-US"/>
              </a:p>
            </p:txBody>
          </p:sp>
          <p:grpSp>
            <p:nvGrpSpPr>
              <p:cNvPr id="4" name="Group 22"/>
              <p:cNvGrpSpPr>
                <a:grpSpLocks/>
              </p:cNvGrpSpPr>
              <p:nvPr/>
            </p:nvGrpSpPr>
            <p:grpSpPr bwMode="auto">
              <a:xfrm>
                <a:off x="-96" y="3840"/>
                <a:ext cx="1968" cy="269"/>
                <a:chOff x="-144" y="3936"/>
                <a:chExt cx="1968" cy="269"/>
              </a:xfrm>
            </p:grpSpPr>
            <p:sp>
              <p:nvSpPr>
                <p:cNvPr id="22548" name="Text Box 23"/>
                <p:cNvSpPr txBox="1">
                  <a:spLocks noChangeArrowheads="1"/>
                </p:cNvSpPr>
                <p:nvPr/>
              </p:nvSpPr>
              <p:spPr bwMode="auto">
                <a:xfrm>
                  <a:off x="-144" y="3936"/>
                  <a:ext cx="1968" cy="269"/>
                </a:xfrm>
                <a:prstGeom prst="rect">
                  <a:avLst/>
                </a:prstGeom>
                <a:noFill/>
                <a:ln w="9525">
                  <a:noFill/>
                  <a:miter lim="800000"/>
                  <a:headEnd/>
                  <a:tailEnd/>
                </a:ln>
              </p:spPr>
              <p:txBody>
                <a:bodyPr wrap="square">
                  <a:spAutoFit/>
                </a:bodyPr>
                <a:lstStyle/>
                <a:p>
                  <a:pPr eaLnBrk="0" hangingPunct="0">
                    <a:spcBef>
                      <a:spcPct val="50000"/>
                    </a:spcBef>
                  </a:pPr>
                  <a:r>
                    <a:rPr lang="en-US" sz="2200" b="1" dirty="0"/>
                    <a:t>S</a:t>
                  </a:r>
                  <a:r>
                    <a:rPr lang="en-US" sz="2200" b="1" dirty="0" smtClean="0"/>
                    <a:t>uccinate        FAD     Fe-S   </a:t>
                  </a:r>
                  <a:endParaRPr lang="en-US" sz="2200" b="1" dirty="0"/>
                </a:p>
              </p:txBody>
            </p:sp>
            <p:sp>
              <p:nvSpPr>
                <p:cNvPr id="22549" name="Line 24"/>
                <p:cNvSpPr>
                  <a:spLocks noChangeShapeType="1"/>
                </p:cNvSpPr>
                <p:nvPr/>
              </p:nvSpPr>
              <p:spPr bwMode="auto">
                <a:xfrm>
                  <a:off x="745" y="4095"/>
                  <a:ext cx="144" cy="0"/>
                </a:xfrm>
                <a:prstGeom prst="line">
                  <a:avLst/>
                </a:prstGeom>
                <a:noFill/>
                <a:ln w="9525">
                  <a:solidFill>
                    <a:schemeClr val="tx1"/>
                  </a:solidFill>
                  <a:round/>
                  <a:headEnd/>
                  <a:tailEnd type="triangle" w="med" len="med"/>
                </a:ln>
              </p:spPr>
              <p:txBody>
                <a:bodyPr/>
                <a:lstStyle/>
                <a:p>
                  <a:endParaRPr lang="en-US"/>
                </a:p>
              </p:txBody>
            </p:sp>
            <p:sp>
              <p:nvSpPr>
                <p:cNvPr id="22550" name="Line 25"/>
                <p:cNvSpPr>
                  <a:spLocks noChangeShapeType="1"/>
                </p:cNvSpPr>
                <p:nvPr/>
              </p:nvSpPr>
              <p:spPr bwMode="auto">
                <a:xfrm>
                  <a:off x="1240" y="4080"/>
                  <a:ext cx="144" cy="0"/>
                </a:xfrm>
                <a:prstGeom prst="line">
                  <a:avLst/>
                </a:prstGeom>
                <a:noFill/>
                <a:ln w="9525">
                  <a:solidFill>
                    <a:schemeClr val="tx1"/>
                  </a:solidFill>
                  <a:round/>
                  <a:headEnd/>
                  <a:tailEnd type="triangle" w="med" len="med"/>
                </a:ln>
              </p:spPr>
              <p:txBody>
                <a:bodyPr/>
                <a:lstStyle/>
                <a:p>
                  <a:endParaRPr lang="en-US"/>
                </a:p>
              </p:txBody>
            </p:sp>
          </p:grpSp>
          <p:sp>
            <p:nvSpPr>
              <p:cNvPr id="22551" name="Line 26"/>
              <p:cNvSpPr>
                <a:spLocks noChangeShapeType="1"/>
              </p:cNvSpPr>
              <p:nvPr/>
            </p:nvSpPr>
            <p:spPr bwMode="auto">
              <a:xfrm>
                <a:off x="1824" y="3984"/>
                <a:ext cx="384" cy="0"/>
              </a:xfrm>
              <a:prstGeom prst="line">
                <a:avLst/>
              </a:prstGeom>
              <a:noFill/>
              <a:ln w="9525">
                <a:solidFill>
                  <a:schemeClr val="tx1"/>
                </a:solidFill>
                <a:round/>
                <a:headEnd/>
                <a:tailEnd/>
              </a:ln>
            </p:spPr>
            <p:txBody>
              <a:bodyPr/>
              <a:lstStyle/>
              <a:p>
                <a:endParaRPr lang="en-US"/>
              </a:p>
            </p:txBody>
          </p:sp>
          <p:sp>
            <p:nvSpPr>
              <p:cNvPr id="22552" name="Line 27"/>
              <p:cNvSpPr>
                <a:spLocks noChangeShapeType="1"/>
              </p:cNvSpPr>
              <p:nvPr/>
            </p:nvSpPr>
            <p:spPr bwMode="auto">
              <a:xfrm flipV="1">
                <a:off x="2208" y="3600"/>
                <a:ext cx="0" cy="384"/>
              </a:xfrm>
              <a:prstGeom prst="line">
                <a:avLst/>
              </a:prstGeom>
              <a:noFill/>
              <a:ln w="9525">
                <a:solidFill>
                  <a:schemeClr val="tx1"/>
                </a:solidFill>
                <a:round/>
                <a:headEnd/>
                <a:tailEnd type="triangle" w="med" len="med"/>
              </a:ln>
            </p:spPr>
            <p:txBody>
              <a:bodyPr/>
              <a:lstStyle/>
              <a:p>
                <a:endParaRPr lang="en-US"/>
              </a:p>
            </p:txBody>
          </p:sp>
        </p:grpSp>
      </p:grpSp>
      <p:pic>
        <p:nvPicPr>
          <p:cNvPr id="22553" name="Picture 28" descr="File0001"/>
          <p:cNvPicPr>
            <a:picLocks noChangeAspect="1" noChangeArrowheads="1"/>
          </p:cNvPicPr>
          <p:nvPr/>
        </p:nvPicPr>
        <p:blipFill>
          <a:blip r:embed="rId3" cstate="print">
            <a:lum bright="-6000"/>
          </a:blip>
          <a:srcRect t="26558" b="25104"/>
          <a:stretch>
            <a:fillRect/>
          </a:stretch>
        </p:blipFill>
        <p:spPr bwMode="auto">
          <a:xfrm>
            <a:off x="0" y="5410200"/>
            <a:ext cx="9144000" cy="1447800"/>
          </a:xfrm>
          <a:prstGeom prst="rect">
            <a:avLst/>
          </a:prstGeom>
          <a:noFill/>
          <a:ln w="9525">
            <a:noFill/>
            <a:miter lim="800000"/>
            <a:headEnd/>
            <a:tailEnd/>
          </a:ln>
        </p:spPr>
      </p:pic>
    </p:spTree>
    <p:extLst>
      <p:ext uri="{BB962C8B-B14F-4D97-AF65-F5344CB8AC3E}">
        <p14:creationId xmlns:p14="http://schemas.microsoft.com/office/powerpoint/2010/main" val="1799867553"/>
      </p:ext>
    </p:extLst>
  </p:cSld>
  <p:clrMapOvr>
    <a:masterClrMapping/>
  </p:clrMapOvr>
  <p:transition spd="slow">
    <p:wedge/>
  </p:transition>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4"/>
          <p:cNvSpPr>
            <a:spLocks noChangeArrowheads="1"/>
          </p:cNvSpPr>
          <p:nvPr/>
        </p:nvSpPr>
        <p:spPr bwMode="auto">
          <a:xfrm>
            <a:off x="228600" y="457200"/>
            <a:ext cx="8229600" cy="1800225"/>
          </a:xfrm>
          <a:prstGeom prst="rect">
            <a:avLst/>
          </a:prstGeom>
          <a:noFill/>
          <a:ln w="9525">
            <a:noFill/>
            <a:miter lim="800000"/>
            <a:headEnd/>
            <a:tailEnd/>
          </a:ln>
        </p:spPr>
        <p:txBody>
          <a:bodyPr anchor="ctr">
            <a:spAutoFit/>
          </a:bodyPr>
          <a:lstStyle/>
          <a:p>
            <a:pPr eaLnBrk="0" hangingPunct="0"/>
            <a:r>
              <a:rPr lang="en-US" sz="2800" b="1">
                <a:latin typeface="Comic Sans MS" pitchFamily="66" charset="0"/>
              </a:rPr>
              <a:t>Electrons</a:t>
            </a:r>
            <a:r>
              <a:rPr lang="en-US" sz="2800">
                <a:latin typeface="Comic Sans MS" pitchFamily="66" charset="0"/>
              </a:rPr>
              <a:t> of NADH or FADH</a:t>
            </a:r>
            <a:r>
              <a:rPr lang="en-US" sz="2800" baseline="-25000">
                <a:latin typeface="Comic Sans MS" pitchFamily="66" charset="0"/>
              </a:rPr>
              <a:t>2</a:t>
            </a:r>
            <a:r>
              <a:rPr lang="en-US" sz="2800">
                <a:latin typeface="Comic Sans MS" pitchFamily="66" charset="0"/>
              </a:rPr>
              <a:t> are used to </a:t>
            </a:r>
            <a:r>
              <a:rPr lang="en-US" sz="2800" b="1">
                <a:latin typeface="Comic Sans MS" pitchFamily="66" charset="0"/>
              </a:rPr>
              <a:t>reduce molecular oxygen to water.</a:t>
            </a:r>
          </a:p>
          <a:p>
            <a:pPr eaLnBrk="0" hangingPunct="0"/>
            <a:endParaRPr lang="en-US" sz="2800" b="1">
              <a:latin typeface="Comic Sans MS" pitchFamily="66" charset="0"/>
            </a:endParaRPr>
          </a:p>
          <a:p>
            <a:pPr eaLnBrk="0" hangingPunct="0"/>
            <a:r>
              <a:rPr lang="en-US" sz="2800">
                <a:latin typeface="Comic Sans MS" pitchFamily="66" charset="0"/>
              </a:rPr>
              <a:t>A large amount of free energy is liberated.</a:t>
            </a:r>
          </a:p>
        </p:txBody>
      </p:sp>
      <p:pic>
        <p:nvPicPr>
          <p:cNvPr id="14339" name="Picture 5" descr="File0001"/>
          <p:cNvPicPr>
            <a:picLocks noChangeAspect="1" noChangeArrowheads="1"/>
          </p:cNvPicPr>
          <p:nvPr/>
        </p:nvPicPr>
        <p:blipFill>
          <a:blip r:embed="rId3" cstate="print">
            <a:lum bright="-6000"/>
          </a:blip>
          <a:srcRect t="16049" b="25104"/>
          <a:stretch>
            <a:fillRect/>
          </a:stretch>
        </p:blipFill>
        <p:spPr bwMode="auto">
          <a:xfrm>
            <a:off x="0" y="2514600"/>
            <a:ext cx="9144000" cy="2133600"/>
          </a:xfrm>
          <a:prstGeom prst="rect">
            <a:avLst/>
          </a:prstGeom>
          <a:noFill/>
          <a:ln w="9525">
            <a:noFill/>
            <a:miter lim="800000"/>
            <a:headEnd/>
            <a:tailEnd/>
          </a:ln>
        </p:spPr>
      </p:pic>
      <p:sp>
        <p:nvSpPr>
          <p:cNvPr id="14340" name="Rectangle 7"/>
          <p:cNvSpPr>
            <a:spLocks noChangeArrowheads="1"/>
          </p:cNvSpPr>
          <p:nvPr/>
        </p:nvSpPr>
        <p:spPr bwMode="auto">
          <a:xfrm>
            <a:off x="152400" y="4905375"/>
            <a:ext cx="8839200" cy="1800225"/>
          </a:xfrm>
          <a:prstGeom prst="rect">
            <a:avLst/>
          </a:prstGeom>
          <a:noFill/>
          <a:ln w="9525">
            <a:noFill/>
            <a:miter lim="800000"/>
            <a:headEnd/>
            <a:tailEnd/>
          </a:ln>
        </p:spPr>
        <p:txBody>
          <a:bodyPr>
            <a:spAutoFit/>
          </a:bodyPr>
          <a:lstStyle/>
          <a:p>
            <a:pPr eaLnBrk="0" hangingPunct="0"/>
            <a:r>
              <a:rPr lang="en-US" sz="2800" dirty="0">
                <a:latin typeface="Comic Sans MS" pitchFamily="66" charset="0"/>
              </a:rPr>
              <a:t>The electrons from </a:t>
            </a:r>
            <a:r>
              <a:rPr lang="en-US" sz="2800" dirty="0" smtClean="0">
                <a:latin typeface="Comic Sans MS" pitchFamily="66" charset="0"/>
              </a:rPr>
              <a:t>NADH+H</a:t>
            </a:r>
            <a:r>
              <a:rPr lang="en-US" sz="2800" baseline="30000" dirty="0" smtClean="0">
                <a:latin typeface="Comic Sans MS" pitchFamily="66" charset="0"/>
              </a:rPr>
              <a:t>+</a:t>
            </a:r>
            <a:r>
              <a:rPr lang="en-US" sz="2800" dirty="0" smtClean="0">
                <a:latin typeface="Comic Sans MS" pitchFamily="66" charset="0"/>
              </a:rPr>
              <a:t> </a:t>
            </a:r>
            <a:r>
              <a:rPr lang="en-US" sz="2800" dirty="0">
                <a:latin typeface="Comic Sans MS" pitchFamily="66" charset="0"/>
              </a:rPr>
              <a:t>and FADH</a:t>
            </a:r>
            <a:r>
              <a:rPr lang="en-US" sz="2800" baseline="-25000" dirty="0">
                <a:latin typeface="Comic Sans MS" pitchFamily="66" charset="0"/>
              </a:rPr>
              <a:t>2</a:t>
            </a:r>
            <a:r>
              <a:rPr lang="en-US" sz="2800" dirty="0">
                <a:latin typeface="Comic Sans MS" pitchFamily="66" charset="0"/>
              </a:rPr>
              <a:t> </a:t>
            </a:r>
            <a:r>
              <a:rPr lang="en-US" sz="2800" b="1" dirty="0">
                <a:latin typeface="Comic Sans MS" pitchFamily="66" charset="0"/>
              </a:rPr>
              <a:t>are not transported directly to O</a:t>
            </a:r>
            <a:r>
              <a:rPr lang="en-US" sz="2800" b="1" baseline="-25000" dirty="0">
                <a:latin typeface="Comic Sans MS" pitchFamily="66" charset="0"/>
              </a:rPr>
              <a:t>2</a:t>
            </a:r>
            <a:r>
              <a:rPr lang="en-US" sz="2800" dirty="0">
                <a:latin typeface="Comic Sans MS" pitchFamily="66" charset="0"/>
              </a:rPr>
              <a:t> but </a:t>
            </a:r>
            <a:r>
              <a:rPr lang="en-US" sz="2800" b="1" dirty="0">
                <a:solidFill>
                  <a:schemeClr val="accent2"/>
                </a:solidFill>
                <a:latin typeface="Comic Sans MS" pitchFamily="66" charset="0"/>
              </a:rPr>
              <a:t>are transferred through series of electron carriers</a:t>
            </a:r>
            <a:r>
              <a:rPr lang="en-US" sz="2800" dirty="0">
                <a:latin typeface="Comic Sans MS" pitchFamily="66" charset="0"/>
              </a:rPr>
              <a:t> that undergo reversible reduction and oxidation.</a:t>
            </a:r>
          </a:p>
        </p:txBody>
      </p:sp>
    </p:spTree>
    <p:extLst>
      <p:ext uri="{BB962C8B-B14F-4D97-AF65-F5344CB8AC3E}">
        <p14:creationId xmlns:p14="http://schemas.microsoft.com/office/powerpoint/2010/main" val="4220286079"/>
      </p:ext>
    </p:extLst>
  </p:cSld>
  <p:clrMapOvr>
    <a:masterClrMapping/>
  </p:clrMapOvr>
  <p:transition spd="slow">
    <p:wedge/>
  </p:transition>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1981200" y="-304801"/>
            <a:ext cx="5181599" cy="9144000"/>
          </a:xfrm>
          <a:prstGeom prst="rect">
            <a:avLst/>
          </a:prstGeom>
        </p:spPr>
      </p:pic>
      <p:sp>
        <p:nvSpPr>
          <p:cNvPr id="5" name="Title 4"/>
          <p:cNvSpPr>
            <a:spLocks noGrp="1"/>
          </p:cNvSpPr>
          <p:nvPr>
            <p:ph type="title"/>
          </p:nvPr>
        </p:nvSpPr>
        <p:spPr>
          <a:xfrm>
            <a:off x="457200" y="76198"/>
            <a:ext cx="8229600" cy="1143000"/>
          </a:xfrm>
        </p:spPr>
        <p:txBody>
          <a:bodyPr/>
          <a:lstStyle/>
          <a:p>
            <a:pPr algn="ctr"/>
            <a:r>
              <a:rPr lang="en-US" b="1" dirty="0" smtClean="0"/>
              <a:t>ETC Process</a:t>
            </a:r>
            <a:endParaRPr lang="en-US" b="1" dirty="0"/>
          </a:p>
        </p:txBody>
      </p:sp>
    </p:spTree>
    <p:extLst>
      <p:ext uri="{BB962C8B-B14F-4D97-AF65-F5344CB8AC3E}">
        <p14:creationId xmlns:p14="http://schemas.microsoft.com/office/powerpoint/2010/main" val="4017827977"/>
      </p:ext>
    </p:extLst>
  </p:cSld>
  <p:clrMapOvr>
    <a:masterClrMapping/>
  </p:clrMapOvr>
  <p:transition spd="slow">
    <p:wedg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7239000"/>
            <a:ext cx="8229600" cy="1143000"/>
          </a:xfrm>
        </p:spPr>
        <p:txBody>
          <a:bodyPr>
            <a:noAutofit/>
          </a:bodyPr>
          <a:lstStyle/>
          <a:p>
            <a:pPr algn="ctr"/>
            <a:r>
              <a:rPr lang="en-US" sz="8000" b="1" dirty="0" smtClean="0"/>
              <a:t/>
            </a:r>
            <a:br>
              <a:rPr lang="en-US" sz="8000" b="1" dirty="0" smtClean="0"/>
            </a:br>
            <a:r>
              <a:rPr lang="en-US" sz="8000" b="1" dirty="0" smtClean="0"/>
              <a:t/>
            </a:r>
            <a:br>
              <a:rPr lang="en-US" sz="8000" b="1" dirty="0" smtClean="0"/>
            </a:br>
            <a:r>
              <a:rPr lang="en-US" sz="8000" b="1" dirty="0"/>
              <a:t/>
            </a:r>
            <a:br>
              <a:rPr lang="en-US" sz="8000" b="1" dirty="0"/>
            </a:br>
            <a:r>
              <a:rPr lang="en-US" sz="8000" b="1" dirty="0" smtClean="0"/>
              <a:t/>
            </a:r>
            <a:br>
              <a:rPr lang="en-US" sz="8000" b="1" dirty="0" smtClean="0"/>
            </a:br>
            <a:r>
              <a:rPr lang="en-US" sz="4800" b="1" dirty="0">
                <a:solidFill>
                  <a:schemeClr val="tx1"/>
                </a:solidFill>
              </a:rPr>
              <a:t/>
            </a:r>
            <a:br>
              <a:rPr lang="en-US" sz="4800" b="1" dirty="0">
                <a:solidFill>
                  <a:schemeClr val="tx1"/>
                </a:solidFill>
              </a:rPr>
            </a:br>
            <a:r>
              <a:rPr lang="en-US" sz="8000" b="1" dirty="0" smtClean="0"/>
              <a:t/>
            </a:r>
            <a:br>
              <a:rPr lang="en-US" sz="8000" b="1" dirty="0" smtClean="0"/>
            </a:br>
            <a:r>
              <a:rPr lang="en-US" sz="8000" b="1" dirty="0" smtClean="0"/>
              <a:t/>
            </a:r>
            <a:br>
              <a:rPr lang="en-US" sz="8000" b="1" dirty="0" smtClean="0"/>
            </a:br>
            <a:endParaRPr lang="en-US" sz="4000" b="1" dirty="0">
              <a:solidFill>
                <a:srgbClr val="7030A0"/>
              </a:solidFill>
            </a:endParaRPr>
          </a:p>
        </p:txBody>
      </p:sp>
      <p:pic>
        <p:nvPicPr>
          <p:cNvPr id="1533954" name="Picture 2" descr="https://tse2.mm.bing.net/th?id=OIP.6WlM05TteZBitmLDlIO7qwHaEK&amp;pid=15.1&amp;P=0&amp;w=340&amp;h=19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572000" cy="3810000"/>
          </a:xfrm>
          <a:prstGeom prst="rect">
            <a:avLst/>
          </a:prstGeom>
          <a:noFill/>
          <a:extLst>
            <a:ext uri="{909E8E84-426E-40DD-AFC4-6F175D3DCCD1}">
              <a14:hiddenFill xmlns:a14="http://schemas.microsoft.com/office/drawing/2010/main">
                <a:solidFill>
                  <a:srgbClr val="FFFFFF"/>
                </a:solidFill>
              </a14:hiddenFill>
            </a:ext>
          </a:extLst>
        </p:spPr>
      </p:pic>
      <p:pic>
        <p:nvPicPr>
          <p:cNvPr id="1533956" name="Picture 4" descr="https://tse3.mm.bing.net/th?id=OIP.4WYzIFqvs6D-OKCX5ALGlwHaDt&amp;pid=15.1&amp;P=0&amp;w=313&amp;h=15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07077" y="0"/>
            <a:ext cx="4114800" cy="3810000"/>
          </a:xfrm>
          <a:prstGeom prst="rect">
            <a:avLst/>
          </a:prstGeom>
          <a:noFill/>
          <a:extLst>
            <a:ext uri="{909E8E84-426E-40DD-AFC4-6F175D3DCCD1}">
              <a14:hiddenFill xmlns:a14="http://schemas.microsoft.com/office/drawing/2010/main">
                <a:solidFill>
                  <a:srgbClr val="FFFFFF"/>
                </a:solidFill>
              </a14:hiddenFill>
            </a:ext>
          </a:extLst>
        </p:spPr>
      </p:pic>
      <p:pic>
        <p:nvPicPr>
          <p:cNvPr id="1533958" name="Picture 6" descr="https://tse3.mm.bing.net/th?id=OIP.wYOFJgZesxgiSmhmzEsGRwHaEK&amp;pid=15.1&amp;P=0&amp;w=351&amp;h=19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4038600"/>
            <a:ext cx="9144000" cy="28194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wedg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0" y="-228600"/>
            <a:ext cx="9220200" cy="7086599"/>
          </a:xfrm>
          <a:prstGeom prst="rect">
            <a:avLst/>
          </a:prstGeom>
        </p:spPr>
      </p:pic>
    </p:spTree>
    <p:extLst>
      <p:ext uri="{BB962C8B-B14F-4D97-AF65-F5344CB8AC3E}">
        <p14:creationId xmlns:p14="http://schemas.microsoft.com/office/powerpoint/2010/main" val="3694999904"/>
      </p:ext>
    </p:extLst>
  </p:cSld>
  <p:clrMapOvr>
    <a:masterClrMapping/>
  </p:clrMapOvr>
  <p:transition spd="slow">
    <p:wedge/>
  </p:transition>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5"/>
          <p:cNvSpPr>
            <a:spLocks noChangeArrowheads="1"/>
          </p:cNvSpPr>
          <p:nvPr/>
        </p:nvSpPr>
        <p:spPr bwMode="auto">
          <a:xfrm>
            <a:off x="609600" y="152400"/>
            <a:ext cx="7696200" cy="1066800"/>
          </a:xfrm>
          <a:prstGeom prst="rect">
            <a:avLst/>
          </a:prstGeom>
          <a:noFill/>
          <a:ln w="9525">
            <a:noFill/>
            <a:miter lim="800000"/>
            <a:headEnd/>
            <a:tailEnd/>
          </a:ln>
        </p:spPr>
        <p:txBody>
          <a:bodyPr>
            <a:spAutoFit/>
          </a:bodyPr>
          <a:lstStyle/>
          <a:p>
            <a:pPr algn="ctr" eaLnBrk="0" hangingPunct="0"/>
            <a:r>
              <a:rPr lang="en-US" sz="3200" b="1" dirty="0">
                <a:solidFill>
                  <a:srgbClr val="CC0000"/>
                </a:solidFill>
                <a:latin typeface="Calibri" panose="020F0502020204030204" pitchFamily="34" charset="0"/>
                <a:cs typeface="Calibri" panose="020F0502020204030204" pitchFamily="34" charset="0"/>
              </a:rPr>
              <a:t>A PROTON GRADIENT POWERS THE SYNTHESIS OF ATP</a:t>
            </a:r>
          </a:p>
        </p:txBody>
      </p:sp>
      <p:sp>
        <p:nvSpPr>
          <p:cNvPr id="34819" name="Text Box 6"/>
          <p:cNvSpPr txBox="1">
            <a:spLocks noChangeArrowheads="1"/>
          </p:cNvSpPr>
          <p:nvPr/>
        </p:nvSpPr>
        <p:spPr bwMode="auto">
          <a:xfrm>
            <a:off x="0" y="1295400"/>
            <a:ext cx="8839200" cy="5019836"/>
          </a:xfrm>
          <a:prstGeom prst="rect">
            <a:avLst/>
          </a:prstGeom>
          <a:noFill/>
          <a:ln w="9525">
            <a:noFill/>
            <a:miter lim="800000"/>
            <a:headEnd/>
            <a:tailEnd/>
          </a:ln>
        </p:spPr>
        <p:txBody>
          <a:bodyPr wrap="square">
            <a:spAutoFit/>
          </a:bodyPr>
          <a:lstStyle/>
          <a:p>
            <a:pPr eaLnBrk="0" hangingPunct="0">
              <a:spcBef>
                <a:spcPct val="50000"/>
              </a:spcBef>
            </a:pPr>
            <a:r>
              <a:rPr lang="en-US" sz="2600" b="1" dirty="0" smtClean="0">
                <a:solidFill>
                  <a:srgbClr val="002060"/>
                </a:solidFill>
                <a:latin typeface="Calibri" panose="020F0502020204030204" pitchFamily="34" charset="0"/>
                <a:cs typeface="Calibri" panose="020F0502020204030204" pitchFamily="34" charset="0"/>
              </a:rPr>
              <a:t>Transport </a:t>
            </a:r>
            <a:r>
              <a:rPr lang="en-US" sz="2600" b="1" dirty="0">
                <a:solidFill>
                  <a:srgbClr val="002060"/>
                </a:solidFill>
                <a:latin typeface="Calibri" panose="020F0502020204030204" pitchFamily="34" charset="0"/>
                <a:cs typeface="Calibri" panose="020F0502020204030204" pitchFamily="34" charset="0"/>
              </a:rPr>
              <a:t>of electrons from NADH or FADH</a:t>
            </a:r>
            <a:r>
              <a:rPr lang="en-US" sz="2600" b="1" baseline="-25000" dirty="0">
                <a:solidFill>
                  <a:srgbClr val="002060"/>
                </a:solidFill>
                <a:latin typeface="Calibri" panose="020F0502020204030204" pitchFamily="34" charset="0"/>
                <a:cs typeface="Calibri" panose="020F0502020204030204" pitchFamily="34" charset="0"/>
              </a:rPr>
              <a:t>2</a:t>
            </a:r>
            <a:r>
              <a:rPr lang="en-US" sz="2600" b="1" dirty="0">
                <a:solidFill>
                  <a:srgbClr val="002060"/>
                </a:solidFill>
                <a:latin typeface="Calibri" panose="020F0502020204030204" pitchFamily="34" charset="0"/>
                <a:cs typeface="Calibri" panose="020F0502020204030204" pitchFamily="34" charset="0"/>
              </a:rPr>
              <a:t> to O</a:t>
            </a:r>
            <a:r>
              <a:rPr lang="en-US" sz="2600" b="1" baseline="-25000" dirty="0">
                <a:solidFill>
                  <a:srgbClr val="002060"/>
                </a:solidFill>
                <a:latin typeface="Calibri" panose="020F0502020204030204" pitchFamily="34" charset="0"/>
                <a:cs typeface="Calibri" panose="020F0502020204030204" pitchFamily="34" charset="0"/>
              </a:rPr>
              <a:t>2</a:t>
            </a:r>
            <a:r>
              <a:rPr lang="en-US" sz="2600" b="1" dirty="0">
                <a:solidFill>
                  <a:srgbClr val="002060"/>
                </a:solidFill>
                <a:latin typeface="Calibri" panose="020F0502020204030204" pitchFamily="34" charset="0"/>
                <a:cs typeface="Calibri" panose="020F0502020204030204" pitchFamily="34" charset="0"/>
              </a:rPr>
              <a:t> via the electron-transport chain is exergonic process:</a:t>
            </a:r>
          </a:p>
          <a:p>
            <a:pPr eaLnBrk="0" hangingPunct="0">
              <a:lnSpc>
                <a:spcPct val="80000"/>
              </a:lnSpc>
              <a:spcBef>
                <a:spcPct val="50000"/>
              </a:spcBef>
            </a:pPr>
            <a:r>
              <a:rPr lang="en-US" sz="2600" b="1" dirty="0">
                <a:latin typeface="Calibri" panose="020F0502020204030204" pitchFamily="34" charset="0"/>
                <a:cs typeface="Calibri" panose="020F0502020204030204" pitchFamily="34" charset="0"/>
              </a:rPr>
              <a:t>NADH + ½O</a:t>
            </a:r>
            <a:r>
              <a:rPr lang="en-US" sz="2600" b="1" baseline="-25000" dirty="0">
                <a:latin typeface="Calibri" panose="020F0502020204030204" pitchFamily="34" charset="0"/>
                <a:cs typeface="Calibri" panose="020F0502020204030204" pitchFamily="34" charset="0"/>
              </a:rPr>
              <a:t>2</a:t>
            </a:r>
            <a:r>
              <a:rPr lang="en-US" sz="2600" b="1" dirty="0">
                <a:latin typeface="Calibri" panose="020F0502020204030204" pitchFamily="34" charset="0"/>
                <a:cs typeface="Calibri" panose="020F0502020204030204" pitchFamily="34" charset="0"/>
              </a:rPr>
              <a:t> + H</a:t>
            </a:r>
            <a:r>
              <a:rPr lang="en-US" sz="2600" b="1" baseline="30000" dirty="0">
                <a:latin typeface="Calibri" panose="020F0502020204030204" pitchFamily="34" charset="0"/>
                <a:cs typeface="Calibri" panose="020F0502020204030204" pitchFamily="34" charset="0"/>
              </a:rPr>
              <a:t>+</a:t>
            </a:r>
            <a:r>
              <a:rPr lang="en-US" sz="2600" b="1" dirty="0">
                <a:latin typeface="Calibri" panose="020F0502020204030204" pitchFamily="34" charset="0"/>
                <a:cs typeface="Calibri" panose="020F0502020204030204" pitchFamily="34" charset="0"/>
              </a:rPr>
              <a:t> </a:t>
            </a:r>
            <a:r>
              <a:rPr lang="en-US" sz="2600" b="1" dirty="0">
                <a:latin typeface="Calibri" panose="020F0502020204030204" pitchFamily="34" charset="0"/>
                <a:cs typeface="Calibri" panose="020F0502020204030204" pitchFamily="34" charset="0"/>
                <a:sym typeface="Symbol" pitchFamily="18" charset="2"/>
              </a:rPr>
              <a:t> H</a:t>
            </a:r>
            <a:r>
              <a:rPr lang="en-US" sz="2600" b="1" baseline="-25000" dirty="0">
                <a:latin typeface="Calibri" panose="020F0502020204030204" pitchFamily="34" charset="0"/>
                <a:cs typeface="Calibri" panose="020F0502020204030204" pitchFamily="34" charset="0"/>
                <a:sym typeface="Symbol" pitchFamily="18" charset="2"/>
              </a:rPr>
              <a:t>2</a:t>
            </a:r>
            <a:r>
              <a:rPr lang="en-US" sz="2600" b="1" dirty="0">
                <a:latin typeface="Calibri" panose="020F0502020204030204" pitchFamily="34" charset="0"/>
                <a:cs typeface="Calibri" panose="020F0502020204030204" pitchFamily="34" charset="0"/>
                <a:sym typeface="Symbol" pitchFamily="18" charset="2"/>
              </a:rPr>
              <a:t>O + NAD</a:t>
            </a:r>
            <a:r>
              <a:rPr lang="en-US" sz="2600" b="1" baseline="30000" dirty="0">
                <a:latin typeface="Calibri" panose="020F0502020204030204" pitchFamily="34" charset="0"/>
                <a:cs typeface="Calibri" panose="020F0502020204030204" pitchFamily="34" charset="0"/>
                <a:sym typeface="Symbol" pitchFamily="18" charset="2"/>
              </a:rPr>
              <a:t>+</a:t>
            </a:r>
            <a:r>
              <a:rPr lang="en-US" sz="2600" dirty="0">
                <a:latin typeface="Calibri" panose="020F0502020204030204" pitchFamily="34" charset="0"/>
                <a:cs typeface="Calibri" panose="020F0502020204030204" pitchFamily="34" charset="0"/>
              </a:rPr>
              <a:t> </a:t>
            </a:r>
          </a:p>
          <a:p>
            <a:pPr eaLnBrk="0" hangingPunct="0">
              <a:lnSpc>
                <a:spcPct val="80000"/>
              </a:lnSpc>
              <a:spcBef>
                <a:spcPct val="50000"/>
              </a:spcBef>
            </a:pPr>
            <a:r>
              <a:rPr lang="en-US" sz="2600" b="1" dirty="0">
                <a:latin typeface="Calibri" panose="020F0502020204030204" pitchFamily="34" charset="0"/>
                <a:cs typeface="Calibri" panose="020F0502020204030204" pitchFamily="34" charset="0"/>
              </a:rPr>
              <a:t>FADH</a:t>
            </a:r>
            <a:r>
              <a:rPr lang="en-US" sz="2600" b="1" baseline="-25000" dirty="0">
                <a:latin typeface="Calibri" panose="020F0502020204030204" pitchFamily="34" charset="0"/>
                <a:cs typeface="Calibri" panose="020F0502020204030204" pitchFamily="34" charset="0"/>
              </a:rPr>
              <a:t>2</a:t>
            </a:r>
            <a:r>
              <a:rPr lang="en-US" sz="2600" dirty="0">
                <a:latin typeface="Calibri" panose="020F0502020204030204" pitchFamily="34" charset="0"/>
                <a:cs typeface="Calibri" panose="020F0502020204030204" pitchFamily="34" charset="0"/>
              </a:rPr>
              <a:t> </a:t>
            </a:r>
            <a:r>
              <a:rPr lang="en-US" sz="2600" b="1" dirty="0">
                <a:latin typeface="Calibri" panose="020F0502020204030204" pitchFamily="34" charset="0"/>
                <a:cs typeface="Calibri" panose="020F0502020204030204" pitchFamily="34" charset="0"/>
              </a:rPr>
              <a:t>+</a:t>
            </a:r>
            <a:r>
              <a:rPr lang="en-US" sz="2600" dirty="0">
                <a:latin typeface="Calibri" panose="020F0502020204030204" pitchFamily="34" charset="0"/>
                <a:cs typeface="Calibri" panose="020F0502020204030204" pitchFamily="34" charset="0"/>
              </a:rPr>
              <a:t> </a:t>
            </a:r>
            <a:r>
              <a:rPr lang="en-US" sz="2600" b="1" dirty="0">
                <a:latin typeface="Calibri" panose="020F0502020204030204" pitchFamily="34" charset="0"/>
                <a:cs typeface="Calibri" panose="020F0502020204030204" pitchFamily="34" charset="0"/>
              </a:rPr>
              <a:t>½O</a:t>
            </a:r>
            <a:r>
              <a:rPr lang="en-US" sz="2600" b="1" baseline="-25000" dirty="0">
                <a:latin typeface="Calibri" panose="020F0502020204030204" pitchFamily="34" charset="0"/>
                <a:cs typeface="Calibri" panose="020F0502020204030204" pitchFamily="34" charset="0"/>
              </a:rPr>
              <a:t>2</a:t>
            </a:r>
            <a:r>
              <a:rPr lang="en-US" sz="2600" b="1" dirty="0">
                <a:latin typeface="Calibri" panose="020F0502020204030204" pitchFamily="34" charset="0"/>
                <a:cs typeface="Calibri" panose="020F0502020204030204" pitchFamily="34" charset="0"/>
              </a:rPr>
              <a:t> </a:t>
            </a:r>
            <a:r>
              <a:rPr lang="en-US" sz="2600" b="1" dirty="0">
                <a:latin typeface="Calibri" panose="020F0502020204030204" pitchFamily="34" charset="0"/>
                <a:cs typeface="Calibri" panose="020F0502020204030204" pitchFamily="34" charset="0"/>
                <a:sym typeface="Symbol" pitchFamily="18" charset="2"/>
              </a:rPr>
              <a:t> H</a:t>
            </a:r>
            <a:r>
              <a:rPr lang="en-US" sz="2600" b="1" baseline="-25000" dirty="0">
                <a:latin typeface="Calibri" panose="020F0502020204030204" pitchFamily="34" charset="0"/>
                <a:cs typeface="Calibri" panose="020F0502020204030204" pitchFamily="34" charset="0"/>
                <a:sym typeface="Symbol" pitchFamily="18" charset="2"/>
              </a:rPr>
              <a:t>2</a:t>
            </a:r>
            <a:r>
              <a:rPr lang="en-US" sz="2600" b="1" dirty="0">
                <a:latin typeface="Calibri" panose="020F0502020204030204" pitchFamily="34" charset="0"/>
                <a:cs typeface="Calibri" panose="020F0502020204030204" pitchFamily="34" charset="0"/>
                <a:sym typeface="Symbol" pitchFamily="18" charset="2"/>
              </a:rPr>
              <a:t>O + FAD</a:t>
            </a:r>
            <a:r>
              <a:rPr lang="en-US" sz="2600" b="1" baseline="30000" dirty="0">
                <a:latin typeface="Calibri" panose="020F0502020204030204" pitchFamily="34" charset="0"/>
                <a:cs typeface="Calibri" panose="020F0502020204030204" pitchFamily="34" charset="0"/>
                <a:sym typeface="Symbol" pitchFamily="18" charset="2"/>
              </a:rPr>
              <a:t>+</a:t>
            </a:r>
            <a:r>
              <a:rPr lang="en-US" sz="2600" dirty="0">
                <a:latin typeface="Calibri" panose="020F0502020204030204" pitchFamily="34" charset="0"/>
                <a:cs typeface="Calibri" panose="020F0502020204030204" pitchFamily="34" charset="0"/>
              </a:rPr>
              <a:t> </a:t>
            </a:r>
          </a:p>
          <a:p>
            <a:pPr eaLnBrk="0" hangingPunct="0">
              <a:lnSpc>
                <a:spcPct val="80000"/>
              </a:lnSpc>
              <a:spcBef>
                <a:spcPct val="50000"/>
              </a:spcBef>
            </a:pPr>
            <a:r>
              <a:rPr lang="en-US" sz="2600" b="1" dirty="0">
                <a:latin typeface="Calibri" panose="020F0502020204030204" pitchFamily="34" charset="0"/>
                <a:cs typeface="Calibri" panose="020F0502020204030204" pitchFamily="34" charset="0"/>
                <a:sym typeface="Symbol" pitchFamily="18" charset="2"/>
              </a:rPr>
              <a:t></a:t>
            </a:r>
            <a:r>
              <a:rPr lang="en-US" sz="2600" dirty="0">
                <a:latin typeface="Calibri" panose="020F0502020204030204" pitchFamily="34" charset="0"/>
                <a:cs typeface="Calibri" panose="020F0502020204030204" pitchFamily="34" charset="0"/>
              </a:rPr>
              <a:t>G</a:t>
            </a:r>
            <a:r>
              <a:rPr lang="en-US" sz="2600" baseline="30000" dirty="0">
                <a:latin typeface="Calibri" panose="020F0502020204030204" pitchFamily="34" charset="0"/>
                <a:cs typeface="Calibri" panose="020F0502020204030204" pitchFamily="34" charset="0"/>
              </a:rPr>
              <a:t>o</a:t>
            </a:r>
            <a:r>
              <a:rPr lang="en-US" sz="2600" dirty="0">
                <a:latin typeface="Calibri" panose="020F0502020204030204" pitchFamily="34" charset="0"/>
                <a:cs typeface="Calibri" panose="020F0502020204030204" pitchFamily="34" charset="0"/>
              </a:rPr>
              <a:t>’ = -52.6 kcal/mol for NADH                                                    </a:t>
            </a:r>
          </a:p>
          <a:p>
            <a:pPr eaLnBrk="0" hangingPunct="0">
              <a:lnSpc>
                <a:spcPct val="80000"/>
              </a:lnSpc>
              <a:spcBef>
                <a:spcPct val="50000"/>
              </a:spcBef>
            </a:pPr>
            <a:r>
              <a:rPr lang="en-US" sz="2600" dirty="0">
                <a:latin typeface="Calibri" panose="020F0502020204030204" pitchFamily="34" charset="0"/>
                <a:cs typeface="Calibri" panose="020F0502020204030204" pitchFamily="34" charset="0"/>
              </a:rPr>
              <a:t>           -36.3 kcal/mol for FADH</a:t>
            </a:r>
            <a:r>
              <a:rPr lang="en-US" sz="2600" baseline="-25000" dirty="0">
                <a:latin typeface="Calibri" panose="020F0502020204030204" pitchFamily="34" charset="0"/>
                <a:cs typeface="Calibri" panose="020F0502020204030204" pitchFamily="34" charset="0"/>
              </a:rPr>
              <a:t>2</a:t>
            </a:r>
          </a:p>
          <a:p>
            <a:pPr eaLnBrk="0" hangingPunct="0">
              <a:spcBef>
                <a:spcPct val="50000"/>
              </a:spcBef>
            </a:pPr>
            <a:endParaRPr lang="en-US" sz="2600" baseline="-25000" dirty="0">
              <a:latin typeface="Calibri" panose="020F0502020204030204" pitchFamily="34" charset="0"/>
              <a:cs typeface="Calibri" panose="020F0502020204030204" pitchFamily="34" charset="0"/>
            </a:endParaRPr>
          </a:p>
          <a:p>
            <a:pPr eaLnBrk="0" hangingPunct="0">
              <a:spcBef>
                <a:spcPct val="50000"/>
              </a:spcBef>
            </a:pPr>
            <a:r>
              <a:rPr lang="en-US" sz="2600" b="1" dirty="0" smtClean="0">
                <a:solidFill>
                  <a:srgbClr val="002060"/>
                </a:solidFill>
                <a:latin typeface="Calibri" panose="020F0502020204030204" pitchFamily="34" charset="0"/>
                <a:cs typeface="Calibri" panose="020F0502020204030204" pitchFamily="34" charset="0"/>
              </a:rPr>
              <a:t>This </a:t>
            </a:r>
            <a:r>
              <a:rPr lang="en-US" sz="2600" b="1" dirty="0">
                <a:solidFill>
                  <a:srgbClr val="002060"/>
                </a:solidFill>
                <a:latin typeface="Calibri" panose="020F0502020204030204" pitchFamily="34" charset="0"/>
                <a:cs typeface="Calibri" panose="020F0502020204030204" pitchFamily="34" charset="0"/>
              </a:rPr>
              <a:t>process is coupled to the synthesis of ATP (endergonic process</a:t>
            </a:r>
            <a:r>
              <a:rPr lang="en-US" sz="2600" b="1" dirty="0" smtClean="0">
                <a:solidFill>
                  <a:srgbClr val="002060"/>
                </a:solidFill>
                <a:latin typeface="Calibri" panose="020F0502020204030204" pitchFamily="34" charset="0"/>
                <a:cs typeface="Calibri" panose="020F0502020204030204" pitchFamily="34" charset="0"/>
              </a:rPr>
              <a:t>)</a:t>
            </a:r>
            <a:r>
              <a:rPr lang="en-US" sz="2600" dirty="0" smtClean="0">
                <a:solidFill>
                  <a:srgbClr val="002060"/>
                </a:solidFill>
                <a:latin typeface="Calibri" panose="020F0502020204030204" pitchFamily="34" charset="0"/>
                <a:cs typeface="Calibri" panose="020F0502020204030204" pitchFamily="34" charset="0"/>
              </a:rPr>
              <a:t>    </a:t>
            </a:r>
          </a:p>
          <a:p>
            <a:pPr eaLnBrk="0" hangingPunct="0">
              <a:spcBef>
                <a:spcPct val="50000"/>
              </a:spcBef>
            </a:pPr>
            <a:r>
              <a:rPr lang="en-US" sz="2600" dirty="0" smtClean="0">
                <a:solidFill>
                  <a:srgbClr val="002060"/>
                </a:solidFill>
                <a:latin typeface="Calibri" panose="020F0502020204030204" pitchFamily="34" charset="0"/>
                <a:cs typeface="Calibri" panose="020F0502020204030204" pitchFamily="34" charset="0"/>
              </a:rPr>
              <a:t> </a:t>
            </a:r>
            <a:r>
              <a:rPr lang="en-US" sz="2600" b="1" dirty="0">
                <a:latin typeface="Calibri" panose="020F0502020204030204" pitchFamily="34" charset="0"/>
                <a:cs typeface="Calibri" panose="020F0502020204030204" pitchFamily="34" charset="0"/>
              </a:rPr>
              <a:t>ADP + P</a:t>
            </a:r>
            <a:r>
              <a:rPr lang="en-US" sz="2600" b="1" baseline="-25000" dirty="0">
                <a:latin typeface="Calibri" panose="020F0502020204030204" pitchFamily="34" charset="0"/>
                <a:cs typeface="Calibri" panose="020F0502020204030204" pitchFamily="34" charset="0"/>
              </a:rPr>
              <a:t>i</a:t>
            </a:r>
            <a:r>
              <a:rPr lang="en-US" sz="2600" b="1" dirty="0">
                <a:latin typeface="Calibri" panose="020F0502020204030204" pitchFamily="34" charset="0"/>
                <a:cs typeface="Calibri" panose="020F0502020204030204" pitchFamily="34" charset="0"/>
              </a:rPr>
              <a:t> </a:t>
            </a:r>
            <a:r>
              <a:rPr lang="en-US" sz="2800" b="1" dirty="0">
                <a:latin typeface="Calibri" panose="020F0502020204030204" pitchFamily="34" charset="0"/>
                <a:cs typeface="Calibri" panose="020F0502020204030204" pitchFamily="34" charset="0"/>
                <a:sym typeface="Symbol" pitchFamily="18" charset="2"/>
              </a:rPr>
              <a:t></a:t>
            </a:r>
            <a:r>
              <a:rPr lang="en-US" sz="2600" b="1" dirty="0">
                <a:latin typeface="Calibri" panose="020F0502020204030204" pitchFamily="34" charset="0"/>
                <a:cs typeface="Calibri" panose="020F0502020204030204" pitchFamily="34" charset="0"/>
              </a:rPr>
              <a:t> ATP + H</a:t>
            </a:r>
            <a:r>
              <a:rPr lang="en-US" sz="2600" b="1" baseline="-25000" dirty="0">
                <a:latin typeface="Calibri" panose="020F0502020204030204" pitchFamily="34" charset="0"/>
                <a:cs typeface="Calibri" panose="020F0502020204030204" pitchFamily="34" charset="0"/>
              </a:rPr>
              <a:t>2</a:t>
            </a:r>
            <a:r>
              <a:rPr lang="en-US" sz="2600" b="1" dirty="0">
                <a:latin typeface="Calibri" panose="020F0502020204030204" pitchFamily="34" charset="0"/>
                <a:cs typeface="Calibri" panose="020F0502020204030204" pitchFamily="34" charset="0"/>
              </a:rPr>
              <a:t>O</a:t>
            </a:r>
            <a:r>
              <a:rPr lang="en-US" sz="2600" dirty="0">
                <a:latin typeface="Calibri" panose="020F0502020204030204" pitchFamily="34" charset="0"/>
                <a:cs typeface="Calibri" panose="020F0502020204030204" pitchFamily="34" charset="0"/>
              </a:rPr>
              <a:t>          </a:t>
            </a:r>
            <a:r>
              <a:rPr lang="en-US" sz="2600" b="1" dirty="0">
                <a:latin typeface="Calibri" panose="020F0502020204030204" pitchFamily="34" charset="0"/>
                <a:cs typeface="Calibri" panose="020F0502020204030204" pitchFamily="34" charset="0"/>
                <a:sym typeface="Symbol" pitchFamily="18" charset="2"/>
              </a:rPr>
              <a:t></a:t>
            </a:r>
            <a:r>
              <a:rPr lang="en-US" sz="2600" dirty="0">
                <a:latin typeface="Calibri" panose="020F0502020204030204" pitchFamily="34" charset="0"/>
                <a:cs typeface="Calibri" panose="020F0502020204030204" pitchFamily="34" charset="0"/>
              </a:rPr>
              <a:t>G</a:t>
            </a:r>
            <a:r>
              <a:rPr lang="en-US" sz="2600" baseline="30000" dirty="0">
                <a:latin typeface="Calibri" panose="020F0502020204030204" pitchFamily="34" charset="0"/>
                <a:cs typeface="Calibri" panose="020F0502020204030204" pitchFamily="34" charset="0"/>
              </a:rPr>
              <a:t>o</a:t>
            </a:r>
            <a:r>
              <a:rPr lang="en-US" sz="2600" dirty="0">
                <a:latin typeface="Calibri" panose="020F0502020204030204" pitchFamily="34" charset="0"/>
                <a:cs typeface="Calibri" panose="020F0502020204030204" pitchFamily="34" charset="0"/>
              </a:rPr>
              <a:t>’=+7.3 kcal/mol  </a:t>
            </a:r>
          </a:p>
        </p:txBody>
      </p:sp>
    </p:spTree>
    <p:extLst>
      <p:ext uri="{BB962C8B-B14F-4D97-AF65-F5344CB8AC3E}">
        <p14:creationId xmlns:p14="http://schemas.microsoft.com/office/powerpoint/2010/main" val="3902741149"/>
      </p:ext>
    </p:extLst>
  </p:cSld>
  <p:clrMapOvr>
    <a:masterClrMapping/>
  </p:clrMapOvr>
  <p:transition spd="slow">
    <p:wedge/>
  </p:transition>
  <p:timing>
    <p:tnLst>
      <p:par>
        <p:cT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4" descr="File0002"/>
          <p:cNvPicPr>
            <a:picLocks noChangeAspect="1" noChangeArrowheads="1"/>
          </p:cNvPicPr>
          <p:nvPr/>
        </p:nvPicPr>
        <p:blipFill>
          <a:blip r:embed="rId3" cstate="print">
            <a:lum bright="-6000" contrast="12000"/>
          </a:blip>
          <a:srcRect l="2222" t="22536" r="11111" b="11267"/>
          <a:stretch>
            <a:fillRect/>
          </a:stretch>
        </p:blipFill>
        <p:spPr bwMode="auto">
          <a:xfrm>
            <a:off x="0" y="-50801"/>
            <a:ext cx="9144000" cy="6908799"/>
          </a:xfrm>
          <a:prstGeom prst="rect">
            <a:avLst/>
          </a:prstGeom>
          <a:noFill/>
          <a:ln w="9525">
            <a:noFill/>
            <a:miter lim="800000"/>
            <a:headEnd/>
            <a:tailEnd/>
          </a:ln>
        </p:spPr>
      </p:pic>
    </p:spTree>
    <p:extLst>
      <p:ext uri="{BB962C8B-B14F-4D97-AF65-F5344CB8AC3E}">
        <p14:creationId xmlns:p14="http://schemas.microsoft.com/office/powerpoint/2010/main" val="2364958592"/>
      </p:ext>
    </p:extLst>
  </p:cSld>
  <p:clrMapOvr>
    <a:masterClrMapping/>
  </p:clrMapOvr>
  <p:transition spd="slow">
    <p:wedge/>
  </p:transition>
  <p:timing>
    <p:tnLst>
      <p:par>
        <p:cT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1066800"/>
            <a:ext cx="8305800" cy="5257800"/>
          </a:xfrm>
        </p:spPr>
        <p:txBody>
          <a:bodyPr>
            <a:normAutofit/>
          </a:bodyPr>
          <a:lstStyle/>
          <a:p>
            <a:r>
              <a:rPr lang="en-US" sz="3600" dirty="0" smtClean="0"/>
              <a:t>In E.T.C </a:t>
            </a:r>
            <a:r>
              <a:rPr lang="en-US" sz="3600" b="1" dirty="0" smtClean="0"/>
              <a:t>both Protons and Electrons </a:t>
            </a:r>
            <a:r>
              <a:rPr lang="en-US" sz="3600" dirty="0" smtClean="0"/>
              <a:t>are </a:t>
            </a:r>
            <a:r>
              <a:rPr lang="en-US" sz="3600" b="1" dirty="0" smtClean="0"/>
              <a:t>transferred up to Coenzyme Q</a:t>
            </a:r>
            <a:r>
              <a:rPr lang="en-US" sz="3600" dirty="0" smtClean="0"/>
              <a:t> level.</a:t>
            </a:r>
          </a:p>
          <a:p>
            <a:r>
              <a:rPr lang="en-US" sz="3600" dirty="0" smtClean="0"/>
              <a:t>At coenzyme Q level protons (2H</a:t>
            </a:r>
            <a:r>
              <a:rPr lang="en-US" sz="3600" baseline="30000" dirty="0" smtClean="0"/>
              <a:t>+</a:t>
            </a:r>
            <a:r>
              <a:rPr lang="en-US" sz="3600" dirty="0" smtClean="0"/>
              <a:t>)are released in the medium.</a:t>
            </a:r>
          </a:p>
          <a:p>
            <a:r>
              <a:rPr lang="en-US" sz="3600" dirty="0" smtClean="0"/>
              <a:t>From </a:t>
            </a:r>
            <a:r>
              <a:rPr lang="en-US" sz="3600" b="1" dirty="0" smtClean="0"/>
              <a:t>Coenzyme Q onwards only electrons are transferred </a:t>
            </a:r>
            <a:r>
              <a:rPr lang="en-US" sz="3600" dirty="0" smtClean="0"/>
              <a:t>through a series of Cytochromes in E.T.C.</a:t>
            </a:r>
          </a:p>
          <a:p>
            <a:pPr>
              <a:buNone/>
            </a:pPr>
            <a:endParaRPr lang="en-US" dirty="0"/>
          </a:p>
        </p:txBody>
      </p:sp>
    </p:spTree>
    <p:extLst>
      <p:ext uri="{BB962C8B-B14F-4D97-AF65-F5344CB8AC3E}">
        <p14:creationId xmlns:p14="http://schemas.microsoft.com/office/powerpoint/2010/main" val="3628048245"/>
      </p:ext>
    </p:extLst>
  </p:cSld>
  <p:clrMapOvr>
    <a:masterClrMapping/>
  </p:clrMapOvr>
  <p:transition spd="slow">
    <p:wedge/>
  </p:transition>
  <p:timing>
    <p:tnLst>
      <p:par>
        <p:cTn id="1" dur="indefinite" restart="never" nodeType="tmRoot"/>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066800"/>
            <a:ext cx="9144000" cy="5257800"/>
          </a:xfrm>
        </p:spPr>
        <p:txBody>
          <a:bodyPr/>
          <a:lstStyle/>
          <a:p>
            <a:r>
              <a:rPr lang="en-US" sz="4800" dirty="0" smtClean="0"/>
              <a:t>Electrons  get transfer through series of Cytochromes</a:t>
            </a:r>
          </a:p>
          <a:p>
            <a:r>
              <a:rPr lang="en-US" sz="4800" dirty="0" smtClean="0"/>
              <a:t>Cytochrome Fe is in transitional state (Ferric/Ferrous ).</a:t>
            </a:r>
          </a:p>
          <a:p>
            <a:endParaRPr lang="en-US" dirty="0"/>
          </a:p>
        </p:txBody>
      </p:sp>
    </p:spTree>
    <p:extLst>
      <p:ext uri="{BB962C8B-B14F-4D97-AF65-F5344CB8AC3E}">
        <p14:creationId xmlns:p14="http://schemas.microsoft.com/office/powerpoint/2010/main" val="3754158409"/>
      </p:ext>
    </p:extLst>
  </p:cSld>
  <p:clrMapOvr>
    <a:masterClrMapping/>
  </p:clrMapOvr>
  <p:transition spd="slow">
    <p:wedge/>
  </p:transition>
  <p:timing>
    <p:tnLst>
      <p:par>
        <p:cTn id="1" dur="indefinite" restart="never" nodeType="tmRoot"/>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1143000"/>
            <a:ext cx="8534400" cy="5181600"/>
          </a:xfrm>
        </p:spPr>
        <p:txBody>
          <a:bodyPr>
            <a:normAutofit/>
          </a:bodyPr>
          <a:lstStyle/>
          <a:p>
            <a:r>
              <a:rPr lang="en-US" sz="6000" dirty="0" smtClean="0"/>
              <a:t>In E.T.C there are </a:t>
            </a:r>
            <a:r>
              <a:rPr lang="en-US" sz="6000" b="1" dirty="0" smtClean="0"/>
              <a:t>alternate reduction </a:t>
            </a:r>
            <a:r>
              <a:rPr lang="en-US" sz="6000" dirty="0" smtClean="0"/>
              <a:t>and</a:t>
            </a:r>
            <a:r>
              <a:rPr lang="en-US" sz="6000" b="1" dirty="0" smtClean="0"/>
              <a:t> oxidation </a:t>
            </a:r>
            <a:r>
              <a:rPr lang="en-US" sz="6000" dirty="0" smtClean="0"/>
              <a:t>reactions.</a:t>
            </a:r>
          </a:p>
          <a:p>
            <a:pPr>
              <a:buNone/>
            </a:pPr>
            <a:endParaRPr lang="en-US" sz="4000" dirty="0" smtClean="0"/>
          </a:p>
          <a:p>
            <a:endParaRPr lang="en-US" dirty="0"/>
          </a:p>
        </p:txBody>
      </p:sp>
    </p:spTree>
    <p:extLst>
      <p:ext uri="{BB962C8B-B14F-4D97-AF65-F5344CB8AC3E}">
        <p14:creationId xmlns:p14="http://schemas.microsoft.com/office/powerpoint/2010/main" val="3332325943"/>
      </p:ext>
    </p:extLst>
  </p:cSld>
  <p:clrMapOvr>
    <a:masterClrMapping/>
  </p:clrMapOvr>
  <p:transition spd="slow">
    <p:wedge/>
  </p:transition>
  <p:timing>
    <p:tnLst>
      <p:par>
        <p:cTn id="1" dur="indefinite" restart="never" nodeType="tmRoot"/>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52400"/>
            <a:ext cx="8610600" cy="6477000"/>
          </a:xfrm>
        </p:spPr>
        <p:txBody>
          <a:bodyPr>
            <a:normAutofit/>
          </a:bodyPr>
          <a:lstStyle/>
          <a:p>
            <a:r>
              <a:rPr lang="en-US" sz="4000" dirty="0"/>
              <a:t>F</a:t>
            </a:r>
            <a:r>
              <a:rPr lang="en-US" sz="4000" dirty="0" smtClean="0"/>
              <a:t>low of electrons through </a:t>
            </a:r>
            <a:r>
              <a:rPr lang="en-US" sz="4000" b="1" dirty="0" smtClean="0"/>
              <a:t>ETC complexes leads to  pumping</a:t>
            </a:r>
            <a:r>
              <a:rPr lang="en-US" sz="4000" dirty="0" smtClean="0"/>
              <a:t> of </a:t>
            </a:r>
            <a:r>
              <a:rPr lang="en-US" sz="4000" b="1" dirty="0" smtClean="0"/>
              <a:t>protons</a:t>
            </a:r>
            <a:r>
              <a:rPr lang="en-US" sz="4000" dirty="0" smtClean="0"/>
              <a:t> out of the mitochondrial matrix in </a:t>
            </a:r>
            <a:r>
              <a:rPr lang="en-US" sz="4000" b="1" dirty="0" smtClean="0"/>
              <a:t>intermembrane space</a:t>
            </a:r>
            <a:r>
              <a:rPr lang="en-US" sz="4000" dirty="0" smtClean="0"/>
              <a:t>.</a:t>
            </a:r>
          </a:p>
          <a:p>
            <a:pPr marL="0" indent="0">
              <a:buNone/>
            </a:pPr>
            <a:endParaRPr lang="en-US" sz="4000" dirty="0" smtClean="0"/>
          </a:p>
          <a:p>
            <a:r>
              <a:rPr lang="en-US" sz="4000" dirty="0" smtClean="0"/>
              <a:t>This accumulation of protons generates a </a:t>
            </a:r>
            <a:r>
              <a:rPr lang="en-US" sz="4000" b="1" dirty="0" smtClean="0"/>
              <a:t>pH/Proton gradient </a:t>
            </a:r>
            <a:r>
              <a:rPr lang="en-US" sz="4000" dirty="0" smtClean="0"/>
              <a:t>and a transmembrane electrical potential that creates a </a:t>
            </a:r>
            <a:r>
              <a:rPr lang="en-US" sz="4000" b="1" dirty="0" smtClean="0">
                <a:solidFill>
                  <a:srgbClr val="C00000"/>
                </a:solidFill>
              </a:rPr>
              <a:t>proton motive force</a:t>
            </a:r>
            <a:r>
              <a:rPr lang="en-US" sz="4000" b="1" dirty="0" smtClean="0"/>
              <a:t>.</a:t>
            </a:r>
          </a:p>
          <a:p>
            <a:endParaRPr lang="en-US" sz="4000" dirty="0" smtClean="0"/>
          </a:p>
          <a:p>
            <a:endParaRPr lang="en-US" dirty="0"/>
          </a:p>
        </p:txBody>
      </p:sp>
    </p:spTree>
    <p:extLst>
      <p:ext uri="{BB962C8B-B14F-4D97-AF65-F5344CB8AC3E}">
        <p14:creationId xmlns:p14="http://schemas.microsoft.com/office/powerpoint/2010/main" val="283427696"/>
      </p:ext>
    </p:extLst>
  </p:cSld>
  <p:clrMapOvr>
    <a:masterClrMapping/>
  </p:clrMapOvr>
  <p:transition spd="slow">
    <p:wedge/>
  </p:transition>
  <p:timing>
    <p:tnLst>
      <p:par>
        <p:cTn id="1" dur="indefinite" restart="never" nodeType="tmRoot"/>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609600"/>
            <a:ext cx="8458200" cy="5516563"/>
          </a:xfrm>
        </p:spPr>
        <p:txBody>
          <a:bodyPr>
            <a:noAutofit/>
          </a:bodyPr>
          <a:lstStyle/>
          <a:p>
            <a:r>
              <a:rPr lang="en-US" sz="4400" b="1" dirty="0" smtClean="0">
                <a:solidFill>
                  <a:srgbClr val="C00000"/>
                </a:solidFill>
              </a:rPr>
              <a:t>A Large Drop in Redox Potential</a:t>
            </a:r>
            <a:r>
              <a:rPr lang="en-US" sz="4400" b="1" dirty="0" smtClean="0"/>
              <a:t> across each of the three Respiratory Enzyme Complexes (I,III,IV).</a:t>
            </a:r>
          </a:p>
          <a:p>
            <a:pPr marL="0" indent="0">
              <a:buNone/>
            </a:pPr>
            <a:endParaRPr lang="en-US" sz="4400" b="1" dirty="0" smtClean="0"/>
          </a:p>
          <a:p>
            <a:r>
              <a:rPr lang="en-US" sz="4400" dirty="0" smtClean="0"/>
              <a:t>Provides the </a:t>
            </a:r>
            <a:r>
              <a:rPr lang="en-US" sz="4400" b="1" dirty="0" smtClean="0"/>
              <a:t>Energy for H</a:t>
            </a:r>
            <a:r>
              <a:rPr lang="en-US" sz="4400" b="1" baseline="30000" dirty="0" smtClean="0"/>
              <a:t>+ </a:t>
            </a:r>
            <a:r>
              <a:rPr lang="en-US" sz="4400" b="1" dirty="0" smtClean="0"/>
              <a:t>Pumping</a:t>
            </a:r>
          </a:p>
        </p:txBody>
      </p:sp>
    </p:spTree>
    <p:extLst>
      <p:ext uri="{BB962C8B-B14F-4D97-AF65-F5344CB8AC3E}">
        <p14:creationId xmlns:p14="http://schemas.microsoft.com/office/powerpoint/2010/main" val="3068666256"/>
      </p:ext>
    </p:extLst>
  </p:cSld>
  <p:clrMapOvr>
    <a:masterClrMapping/>
  </p:clrMapOvr>
  <p:transition spd="slow">
    <p:wedge/>
  </p:transition>
  <p:timing>
    <p:tnLst>
      <p:par>
        <p:cTn id="1" dur="indefinite" restart="never" nodeType="tmRoot"/>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6864" name="Object 0"/>
          <p:cNvGraphicFramePr>
            <a:graphicFrameLocks noChangeAspect="1"/>
          </p:cNvGraphicFramePr>
          <p:nvPr/>
        </p:nvGraphicFramePr>
        <p:xfrm>
          <a:off x="23813" y="1279525"/>
          <a:ext cx="9097962" cy="5426075"/>
        </p:xfrm>
        <a:graphic>
          <a:graphicData uri="http://schemas.openxmlformats.org/presentationml/2006/ole">
            <mc:AlternateContent xmlns:mc="http://schemas.openxmlformats.org/markup-compatibility/2006">
              <mc:Choice xmlns:v="urn:schemas-microsoft-com:vml" Requires="v">
                <p:oleObj spid="_x0000_s1561798" name="Image" r:id="rId3" imgW="9098482" imgH="5426050" progId="">
                  <p:embed/>
                </p:oleObj>
              </mc:Choice>
              <mc:Fallback>
                <p:oleObj name="Image" r:id="rId3" imgW="9098482" imgH="5426050"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813" y="1279525"/>
                        <a:ext cx="9097962" cy="5426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3555" name="Rectangle 3"/>
          <p:cNvSpPr>
            <a:spLocks noGrp="1" noChangeArrowheads="1"/>
          </p:cNvSpPr>
          <p:nvPr>
            <p:ph type="title"/>
          </p:nvPr>
        </p:nvSpPr>
        <p:spPr>
          <a:xfrm>
            <a:off x="267494" y="136525"/>
            <a:ext cx="8610600" cy="1143000"/>
          </a:xfrm>
        </p:spPr>
        <p:txBody>
          <a:bodyPr>
            <a:normAutofit/>
          </a:bodyPr>
          <a:lstStyle/>
          <a:p>
            <a:r>
              <a:rPr lang="en-US" sz="3600" b="1" dirty="0">
                <a:solidFill>
                  <a:schemeClr val="accent2"/>
                </a:solidFill>
                <a:latin typeface="Comic Sans MS" pitchFamily="66" charset="0"/>
              </a:rPr>
              <a:t>Electron </a:t>
            </a:r>
            <a:r>
              <a:rPr lang="en-US" sz="3600" b="1" dirty="0" smtClean="0">
                <a:solidFill>
                  <a:schemeClr val="accent2"/>
                </a:solidFill>
                <a:latin typeface="Comic Sans MS" pitchFamily="66" charset="0"/>
              </a:rPr>
              <a:t>Transport (Oxidative Process) is </a:t>
            </a:r>
            <a:r>
              <a:rPr lang="en-US" sz="3600" b="1" dirty="0">
                <a:solidFill>
                  <a:schemeClr val="accent2"/>
                </a:solidFill>
                <a:latin typeface="Comic Sans MS" pitchFamily="66" charset="0"/>
              </a:rPr>
              <a:t>coupled to </a:t>
            </a:r>
            <a:r>
              <a:rPr lang="en-US" sz="3600" b="1" dirty="0" smtClean="0">
                <a:solidFill>
                  <a:schemeClr val="accent2"/>
                </a:solidFill>
                <a:latin typeface="Comic Sans MS" pitchFamily="66" charset="0"/>
              </a:rPr>
              <a:t>Phosphorylation</a:t>
            </a:r>
            <a:endParaRPr lang="en-US" sz="3600" b="1" dirty="0">
              <a:solidFill>
                <a:schemeClr val="accent2"/>
              </a:solidFill>
              <a:latin typeface="Comic Sans MS" pitchFamily="66" charset="0"/>
            </a:endParaRPr>
          </a:p>
        </p:txBody>
      </p:sp>
    </p:spTree>
    <p:extLst>
      <p:ext uri="{BB962C8B-B14F-4D97-AF65-F5344CB8AC3E}">
        <p14:creationId xmlns:p14="http://schemas.microsoft.com/office/powerpoint/2010/main" val="2132318569"/>
      </p:ext>
    </p:extLst>
  </p:cSld>
  <p:clrMapOvr>
    <a:masterClrMapping/>
  </p:clrMapOvr>
  <p:transition spd="slow">
    <p:wedge/>
  </p:transition>
  <p:timing>
    <p:tnLst>
      <p:par>
        <p:cTn id="1" dur="indefinite" restart="never" nodeType="tmRoot"/>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219200"/>
            <a:ext cx="8686800" cy="5105400"/>
          </a:xfrm>
        </p:spPr>
        <p:txBody>
          <a:bodyPr>
            <a:noAutofit/>
          </a:bodyPr>
          <a:lstStyle/>
          <a:p>
            <a:r>
              <a:rPr lang="en-US" sz="4400" b="1" dirty="0" smtClean="0"/>
              <a:t>ATP is synthesized </a:t>
            </a:r>
            <a:r>
              <a:rPr lang="en-US" sz="4400" dirty="0" smtClean="0"/>
              <a:t>when  3 </a:t>
            </a:r>
            <a:r>
              <a:rPr lang="en-US" sz="4400" b="1" dirty="0" smtClean="0"/>
              <a:t>protons  flow  back from intermembrane space of mitochondria to  mitochondrial  matrix </a:t>
            </a:r>
            <a:r>
              <a:rPr lang="en-US" sz="4400" dirty="0" smtClean="0"/>
              <a:t>through an </a:t>
            </a:r>
            <a:r>
              <a:rPr lang="en-US" sz="4400" b="1" dirty="0" smtClean="0"/>
              <a:t>enzyme complex ATP synthase.</a:t>
            </a:r>
          </a:p>
          <a:p>
            <a:pPr>
              <a:lnSpc>
                <a:spcPct val="60000"/>
              </a:lnSpc>
              <a:buNone/>
            </a:pPr>
            <a:endParaRPr lang="en-US" sz="4400" dirty="0" smtClean="0"/>
          </a:p>
        </p:txBody>
      </p:sp>
    </p:spTree>
    <p:extLst>
      <p:ext uri="{BB962C8B-B14F-4D97-AF65-F5344CB8AC3E}">
        <p14:creationId xmlns:p14="http://schemas.microsoft.com/office/powerpoint/2010/main" val="982876066"/>
      </p:ext>
    </p:extLst>
  </p:cSld>
  <p:clrMapOvr>
    <a:masterClrMapping/>
  </p:clrMapOvr>
  <p:transition spd="slow">
    <p:wedge/>
  </p:transition>
  <p:timing>
    <p:tnLst>
      <p:par>
        <p:cTn id="1" dur="indefinite" restart="never" nodeType="tmRoot"/>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457200"/>
            <a:ext cx="8686800" cy="5105400"/>
          </a:xfrm>
        </p:spPr>
        <p:txBody>
          <a:bodyPr/>
          <a:lstStyle/>
          <a:p>
            <a:r>
              <a:rPr lang="en-US" sz="5400" dirty="0" smtClean="0"/>
              <a:t>Oxidation of fuels and phosphorylation of ADP are coupled by a proton gradient across an inner mitochondrial membrane.</a:t>
            </a:r>
          </a:p>
          <a:p>
            <a:endParaRPr lang="en-US" sz="2800" dirty="0" smtClean="0"/>
          </a:p>
          <a:p>
            <a:endParaRPr lang="en-US" dirty="0"/>
          </a:p>
        </p:txBody>
      </p:sp>
    </p:spTree>
    <p:extLst>
      <p:ext uri="{BB962C8B-B14F-4D97-AF65-F5344CB8AC3E}">
        <p14:creationId xmlns:p14="http://schemas.microsoft.com/office/powerpoint/2010/main" val="3061163429"/>
      </p:ext>
    </p:extLst>
  </p:cSld>
  <p:clrMapOvr>
    <a:masterClrMapping/>
  </p:clrMapOvr>
  <p:transition spd="slow">
    <p:wedg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4343400"/>
            <a:ext cx="8229600" cy="1143000"/>
          </a:xfrm>
        </p:spPr>
        <p:txBody>
          <a:bodyPr>
            <a:normAutofit fontScale="90000"/>
          </a:bodyPr>
          <a:lstStyle/>
          <a:p>
            <a:pPr algn="ctr"/>
            <a:r>
              <a:rPr lang="en-US" b="1" dirty="0" smtClean="0"/>
              <a:t>Significance Of High Energy Compounds</a:t>
            </a:r>
            <a:br>
              <a:rPr lang="en-US" b="1" dirty="0" smtClean="0"/>
            </a:br>
            <a:r>
              <a:rPr lang="en-US" b="1" dirty="0" smtClean="0"/>
              <a:t/>
            </a:r>
            <a:br>
              <a:rPr lang="en-US" b="1" dirty="0" smtClean="0"/>
            </a:br>
            <a:r>
              <a:rPr lang="en-US" b="1" dirty="0" smtClean="0">
                <a:solidFill>
                  <a:srgbClr val="C00000"/>
                </a:solidFill>
              </a:rPr>
              <a:t>OR</a:t>
            </a:r>
            <a:r>
              <a:rPr lang="en-US" b="1" dirty="0" smtClean="0"/>
              <a:t/>
            </a:r>
            <a:br>
              <a:rPr lang="en-US" b="1" dirty="0" smtClean="0"/>
            </a:br>
            <a:r>
              <a:rPr lang="en-US" b="1" dirty="0" smtClean="0"/>
              <a:t/>
            </a:r>
            <a:br>
              <a:rPr lang="en-US" b="1" dirty="0" smtClean="0"/>
            </a:br>
            <a:r>
              <a:rPr lang="en-US" b="1" dirty="0" smtClean="0">
                <a:solidFill>
                  <a:schemeClr val="tx1"/>
                </a:solidFill>
              </a:rPr>
              <a:t>Fates Of High Energy Compound In </a:t>
            </a:r>
            <a:r>
              <a:rPr lang="en-US" b="1" dirty="0" smtClean="0">
                <a:solidFill>
                  <a:srgbClr val="C00000"/>
                </a:solidFill>
              </a:rPr>
              <a:t>Catabolic And Anabolic Pathways</a:t>
            </a:r>
            <a:endParaRPr lang="en-US" b="1" dirty="0">
              <a:solidFill>
                <a:srgbClr val="C00000"/>
              </a:solidFill>
            </a:endParaRPr>
          </a:p>
        </p:txBody>
      </p:sp>
    </p:spTree>
    <p:extLst>
      <p:ext uri="{BB962C8B-B14F-4D97-AF65-F5344CB8AC3E}">
        <p14:creationId xmlns:p14="http://schemas.microsoft.com/office/powerpoint/2010/main" val="3566529959"/>
      </p:ext>
    </p:extLst>
  </p:cSld>
  <p:clrMapOvr>
    <a:masterClrMapping/>
  </p:clrMapOvr>
  <p:transition spd="slow">
    <p:wedge/>
  </p:transition>
  <p:timing>
    <p:tnLst>
      <p:par>
        <p:cTn id="1" dur="indefinite" restart="never" nodeType="tmRoot"/>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381000"/>
            <a:ext cx="9144000" cy="5715000"/>
          </a:xfrm>
        </p:spPr>
        <p:txBody>
          <a:bodyPr>
            <a:normAutofit lnSpcReduction="10000"/>
          </a:bodyPr>
          <a:lstStyle/>
          <a:p>
            <a:r>
              <a:rPr lang="en-US" sz="4800" dirty="0" smtClean="0"/>
              <a:t>Thus Oxidative phosphorylation  is  process in which </a:t>
            </a:r>
            <a:r>
              <a:rPr lang="en-US" sz="4800" b="1" dirty="0" smtClean="0"/>
              <a:t>ATP is formed</a:t>
            </a:r>
          </a:p>
          <a:p>
            <a:pPr marL="0" indent="0">
              <a:buNone/>
            </a:pPr>
            <a:endParaRPr lang="en-US" sz="4800" b="1" dirty="0" smtClean="0"/>
          </a:p>
          <a:p>
            <a:r>
              <a:rPr lang="en-US" sz="4800" dirty="0" smtClean="0"/>
              <a:t> As a result of  </a:t>
            </a:r>
            <a:r>
              <a:rPr lang="en-US" sz="4800" b="1" dirty="0" smtClean="0"/>
              <a:t>transfer of electrons from NADH or FADH2 to O2 </a:t>
            </a:r>
            <a:r>
              <a:rPr lang="en-US" sz="4800" dirty="0" smtClean="0"/>
              <a:t>by a </a:t>
            </a:r>
            <a:r>
              <a:rPr lang="en-US" sz="4800" b="1" dirty="0" smtClean="0"/>
              <a:t>series of electron carriers. </a:t>
            </a:r>
          </a:p>
          <a:p>
            <a:endParaRPr lang="en-US" dirty="0"/>
          </a:p>
        </p:txBody>
      </p:sp>
    </p:spTree>
    <p:extLst>
      <p:ext uri="{BB962C8B-B14F-4D97-AF65-F5344CB8AC3E}">
        <p14:creationId xmlns:p14="http://schemas.microsoft.com/office/powerpoint/2010/main" val="3365334615"/>
      </p:ext>
    </p:extLst>
  </p:cSld>
  <p:clrMapOvr>
    <a:masterClrMapping/>
  </p:clrMapOvr>
  <p:transition spd="slow">
    <p:wedge/>
  </p:transition>
  <p:timing>
    <p:tnLst>
      <p:par>
        <p:cTn id="1" dur="indefinite" restart="never" nodeType="tmRoot"/>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600200"/>
            <a:ext cx="8305800" cy="2209800"/>
          </a:xfrm>
        </p:spPr>
        <p:txBody>
          <a:bodyPr>
            <a:normAutofit fontScale="90000"/>
          </a:bodyPr>
          <a:lstStyle/>
          <a:p>
            <a:pPr algn="ctr"/>
            <a:r>
              <a:rPr lang="en-US" b="1" dirty="0"/>
              <a:t>Mechanism </a:t>
            </a:r>
            <a:r>
              <a:rPr lang="en-US" b="1" dirty="0" smtClean="0"/>
              <a:t/>
            </a:r>
            <a:br>
              <a:rPr lang="en-US" b="1" dirty="0" smtClean="0"/>
            </a:br>
            <a:r>
              <a:rPr lang="en-US" b="1" dirty="0" smtClean="0"/>
              <a:t>Of </a:t>
            </a:r>
            <a:r>
              <a:rPr lang="en-US" b="1" dirty="0"/>
              <a:t/>
            </a:r>
            <a:br>
              <a:rPr lang="en-US" b="1" dirty="0"/>
            </a:br>
            <a:r>
              <a:rPr lang="en-US" b="1" dirty="0"/>
              <a:t>Oxidative Phosphorylation</a:t>
            </a:r>
            <a:endParaRPr lang="en-US" dirty="0"/>
          </a:p>
        </p:txBody>
      </p:sp>
    </p:spTree>
    <p:extLst>
      <p:ext uri="{BB962C8B-B14F-4D97-AF65-F5344CB8AC3E}">
        <p14:creationId xmlns:p14="http://schemas.microsoft.com/office/powerpoint/2010/main" val="4212706931"/>
      </p:ext>
    </p:extLst>
  </p:cSld>
  <p:clrMapOvr>
    <a:masterClrMapping/>
  </p:clrMapOvr>
  <p:transition spd="slow">
    <p:wedge/>
  </p:transition>
  <p:timing>
    <p:tnLst>
      <p:par>
        <p:cTn id="1" dur="indefinite" restart="never" nodeType="tmRoot"/>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7531"/>
            <a:ext cx="8229600" cy="1143000"/>
          </a:xfrm>
        </p:spPr>
        <p:txBody>
          <a:bodyPr>
            <a:normAutofit/>
          </a:bodyPr>
          <a:lstStyle/>
          <a:p>
            <a:pPr algn="ctr"/>
            <a:r>
              <a:rPr lang="en-US" sz="5400" b="1" dirty="0" smtClean="0"/>
              <a:t>Oxidative Phosphorylation</a:t>
            </a:r>
            <a:endParaRPr lang="en-US" sz="5400" b="1" dirty="0"/>
          </a:p>
        </p:txBody>
      </p:sp>
      <p:sp>
        <p:nvSpPr>
          <p:cNvPr id="3" name="Content Placeholder 2"/>
          <p:cNvSpPr>
            <a:spLocks noGrp="1"/>
          </p:cNvSpPr>
          <p:nvPr>
            <p:ph idx="1"/>
          </p:nvPr>
        </p:nvSpPr>
        <p:spPr>
          <a:xfrm>
            <a:off x="13648" y="1676400"/>
            <a:ext cx="8915400" cy="4114800"/>
          </a:xfrm>
        </p:spPr>
        <p:txBody>
          <a:bodyPr>
            <a:noAutofit/>
          </a:bodyPr>
          <a:lstStyle/>
          <a:p>
            <a:r>
              <a:rPr lang="en-US" sz="4800" b="1" dirty="0" smtClean="0">
                <a:solidFill>
                  <a:srgbClr val="FF0000"/>
                </a:solidFill>
              </a:rPr>
              <a:t>Oxidation</a:t>
            </a:r>
            <a:r>
              <a:rPr lang="en-US" sz="4800" dirty="0" smtClean="0"/>
              <a:t> </a:t>
            </a:r>
            <a:r>
              <a:rPr lang="en-US" sz="4800" b="1" dirty="0" smtClean="0"/>
              <a:t>tightly coupled with</a:t>
            </a:r>
            <a:r>
              <a:rPr lang="en-US" sz="4800" dirty="0" smtClean="0"/>
              <a:t> </a:t>
            </a:r>
            <a:r>
              <a:rPr lang="en-US" sz="4800" b="1" dirty="0" smtClean="0">
                <a:solidFill>
                  <a:srgbClr val="C00000"/>
                </a:solidFill>
              </a:rPr>
              <a:t>Phosphorylation</a:t>
            </a:r>
          </a:p>
          <a:p>
            <a:pPr marL="0" indent="0">
              <a:buNone/>
            </a:pPr>
            <a:endParaRPr lang="en-US" sz="4800" b="1" dirty="0" smtClean="0">
              <a:solidFill>
                <a:srgbClr val="C00000"/>
              </a:solidFill>
            </a:endParaRPr>
          </a:p>
          <a:p>
            <a:r>
              <a:rPr lang="en-US" sz="4800" b="1" dirty="0" smtClean="0">
                <a:solidFill>
                  <a:srgbClr val="C00000"/>
                </a:solidFill>
              </a:rPr>
              <a:t>E.T.C </a:t>
            </a:r>
            <a:r>
              <a:rPr lang="en-US" sz="4800" dirty="0" smtClean="0"/>
              <a:t>(Oxidation)Process coupled with </a:t>
            </a:r>
            <a:r>
              <a:rPr lang="en-US" sz="4800" b="1" dirty="0" smtClean="0">
                <a:solidFill>
                  <a:srgbClr val="C00000"/>
                </a:solidFill>
              </a:rPr>
              <a:t>phosphorylation </a:t>
            </a:r>
            <a:r>
              <a:rPr lang="en-US" sz="4800" dirty="0" smtClean="0"/>
              <a:t>of ADP+pi  to generate ATP.</a:t>
            </a:r>
            <a:endParaRPr lang="en-US" sz="4800" dirty="0"/>
          </a:p>
        </p:txBody>
      </p:sp>
    </p:spTree>
    <p:extLst>
      <p:ext uri="{BB962C8B-B14F-4D97-AF65-F5344CB8AC3E}">
        <p14:creationId xmlns:p14="http://schemas.microsoft.com/office/powerpoint/2010/main" val="162398514"/>
      </p:ext>
    </p:extLst>
  </p:cSld>
  <p:clrMapOvr>
    <a:masterClrMapping/>
  </p:clrMapOvr>
  <p:transition spd="slow">
    <p:wedge/>
  </p:transition>
  <p:timing>
    <p:tnLst>
      <p:par>
        <p:cTn id="1" dur="indefinite" restart="never" nodeType="tmRoot"/>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4000" b="1" dirty="0"/>
              <a:t>Hypothesis And Theories Mechanism Of </a:t>
            </a:r>
            <a:br>
              <a:rPr lang="en-US" sz="4000" b="1" dirty="0"/>
            </a:br>
            <a:r>
              <a:rPr lang="en-US" sz="4000" b="1" dirty="0"/>
              <a:t>Oxidative Phosphorylation</a:t>
            </a:r>
            <a:endParaRPr lang="en-US" sz="4000" dirty="0"/>
          </a:p>
        </p:txBody>
      </p:sp>
      <p:sp>
        <p:nvSpPr>
          <p:cNvPr id="3" name="Content Placeholder 2"/>
          <p:cNvSpPr>
            <a:spLocks noGrp="1"/>
          </p:cNvSpPr>
          <p:nvPr>
            <p:ph idx="1"/>
          </p:nvPr>
        </p:nvSpPr>
        <p:spPr>
          <a:xfrm>
            <a:off x="0" y="2362200"/>
            <a:ext cx="8686800" cy="4389120"/>
          </a:xfrm>
        </p:spPr>
        <p:txBody>
          <a:bodyPr>
            <a:normAutofit/>
          </a:bodyPr>
          <a:lstStyle/>
          <a:p>
            <a:r>
              <a:rPr lang="en-US" sz="3600" b="1" dirty="0" smtClean="0">
                <a:solidFill>
                  <a:srgbClr val="C00000"/>
                </a:solidFill>
              </a:rPr>
              <a:t>Chemical Coupling Hypothesis</a:t>
            </a:r>
          </a:p>
          <a:p>
            <a:pPr>
              <a:buNone/>
            </a:pPr>
            <a:endParaRPr lang="en-US" sz="3600" b="1" dirty="0" smtClean="0">
              <a:solidFill>
                <a:srgbClr val="C00000"/>
              </a:solidFill>
            </a:endParaRPr>
          </a:p>
          <a:p>
            <a:r>
              <a:rPr lang="en-US" sz="3600" b="1" dirty="0" smtClean="0">
                <a:solidFill>
                  <a:srgbClr val="C00000"/>
                </a:solidFill>
              </a:rPr>
              <a:t>Conformational Coupling Hypothesis</a:t>
            </a:r>
          </a:p>
          <a:p>
            <a:pPr>
              <a:buNone/>
            </a:pPr>
            <a:endParaRPr lang="en-US" sz="3600" b="1" dirty="0" smtClean="0">
              <a:solidFill>
                <a:srgbClr val="C00000"/>
              </a:solidFill>
            </a:endParaRPr>
          </a:p>
          <a:p>
            <a:r>
              <a:rPr lang="en-US" sz="3600" b="1" dirty="0" smtClean="0">
                <a:solidFill>
                  <a:srgbClr val="C00000"/>
                </a:solidFill>
              </a:rPr>
              <a:t>Chemiosmotic Theory</a:t>
            </a:r>
            <a:br>
              <a:rPr lang="en-US" sz="3600" b="1" dirty="0" smtClean="0">
                <a:solidFill>
                  <a:srgbClr val="C00000"/>
                </a:solidFill>
              </a:rPr>
            </a:br>
            <a:endParaRPr lang="en-US" sz="3600" dirty="0">
              <a:solidFill>
                <a:srgbClr val="C00000"/>
              </a:solidFill>
            </a:endParaRPr>
          </a:p>
        </p:txBody>
      </p:sp>
    </p:spTree>
    <p:extLst>
      <p:ext uri="{BB962C8B-B14F-4D97-AF65-F5344CB8AC3E}">
        <p14:creationId xmlns:p14="http://schemas.microsoft.com/office/powerpoint/2010/main" val="2823258903"/>
      </p:ext>
    </p:extLst>
  </p:cSld>
  <p:clrMapOvr>
    <a:masterClrMapping/>
  </p:clrMapOvr>
  <p:transition spd="slow">
    <p:wedge/>
  </p:transition>
  <p:timing>
    <p:tnLst>
      <p:par>
        <p:cTn id="1" dur="indefinite" restart="never" nodeType="tmRoot"/>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143000"/>
          </a:xfrm>
        </p:spPr>
        <p:txBody>
          <a:bodyPr>
            <a:normAutofit fontScale="90000"/>
          </a:bodyPr>
          <a:lstStyle/>
          <a:p>
            <a:pPr algn="ctr"/>
            <a:r>
              <a:rPr lang="en-US" sz="5400" b="1" dirty="0" smtClean="0"/>
              <a:t>Chemical Coupling Hypothesis:</a:t>
            </a:r>
            <a:br>
              <a:rPr lang="en-US" sz="5400" b="1" dirty="0" smtClean="0"/>
            </a:br>
            <a:endParaRPr lang="en-US" dirty="0"/>
          </a:p>
        </p:txBody>
      </p:sp>
      <p:sp>
        <p:nvSpPr>
          <p:cNvPr id="3" name="Content Placeholder 2"/>
          <p:cNvSpPr>
            <a:spLocks noGrp="1"/>
          </p:cNvSpPr>
          <p:nvPr>
            <p:ph idx="1"/>
          </p:nvPr>
        </p:nvSpPr>
        <p:spPr>
          <a:xfrm>
            <a:off x="114300" y="1143000"/>
            <a:ext cx="8915400" cy="5181600"/>
          </a:xfrm>
        </p:spPr>
        <p:txBody>
          <a:bodyPr>
            <a:normAutofit/>
          </a:bodyPr>
          <a:lstStyle/>
          <a:p>
            <a:r>
              <a:rPr lang="en-US" sz="4000" dirty="0" smtClean="0"/>
              <a:t>Put forward by </a:t>
            </a:r>
            <a:r>
              <a:rPr lang="en-US" sz="4000" b="1" dirty="0" smtClean="0">
                <a:solidFill>
                  <a:srgbClr val="C00000"/>
                </a:solidFill>
              </a:rPr>
              <a:t>Edward Slater (1953)</a:t>
            </a:r>
          </a:p>
          <a:p>
            <a:pPr marL="0" indent="0">
              <a:buNone/>
            </a:pPr>
            <a:endParaRPr lang="en-US" sz="4000" b="1" dirty="0" smtClean="0">
              <a:solidFill>
                <a:srgbClr val="C00000"/>
              </a:solidFill>
            </a:endParaRPr>
          </a:p>
          <a:p>
            <a:r>
              <a:rPr lang="en-US" sz="4000" dirty="0" smtClean="0"/>
              <a:t>Proposed </a:t>
            </a:r>
            <a:r>
              <a:rPr lang="en-US" sz="4000" b="1" dirty="0" smtClean="0">
                <a:solidFill>
                  <a:srgbClr val="C00000"/>
                </a:solidFill>
              </a:rPr>
              <a:t>series of  high energy phosphorylated intermediates </a:t>
            </a:r>
            <a:r>
              <a:rPr lang="en-US" sz="4000" dirty="0" smtClean="0"/>
              <a:t>are produced during E.T.C operation.</a:t>
            </a:r>
          </a:p>
          <a:p>
            <a:pPr marL="0" indent="0">
              <a:buNone/>
            </a:pPr>
            <a:endParaRPr lang="en-US" sz="4000" dirty="0" smtClean="0"/>
          </a:p>
          <a:p>
            <a:r>
              <a:rPr lang="en-US" sz="4000" dirty="0" smtClean="0"/>
              <a:t>Which are </a:t>
            </a:r>
            <a:r>
              <a:rPr lang="en-US" sz="4000" b="1" dirty="0" smtClean="0"/>
              <a:t>used to produce ATP.</a:t>
            </a:r>
          </a:p>
          <a:p>
            <a:pPr>
              <a:buNone/>
            </a:pPr>
            <a:endParaRPr lang="en-US" sz="4000" dirty="0"/>
          </a:p>
        </p:txBody>
      </p:sp>
    </p:spTree>
    <p:extLst>
      <p:ext uri="{BB962C8B-B14F-4D97-AF65-F5344CB8AC3E}">
        <p14:creationId xmlns:p14="http://schemas.microsoft.com/office/powerpoint/2010/main" val="2581313915"/>
      </p:ext>
    </p:extLst>
  </p:cSld>
  <p:clrMapOvr>
    <a:masterClrMapping/>
  </p:clrMapOvr>
  <p:transition spd="slow">
    <p:wedge/>
  </p:transition>
  <p:timing>
    <p:tnLst>
      <p:par>
        <p:cTn id="1" dur="indefinite" restart="never" nodeType="tmRoot"/>
      </p:par>
    </p:tn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rmAutofit fontScale="90000"/>
          </a:bodyPr>
          <a:lstStyle/>
          <a:p>
            <a:pPr algn="ctr"/>
            <a:r>
              <a:rPr lang="en-US" b="1" dirty="0" smtClean="0"/>
              <a:t>Conformational Coupling Hypothesis</a:t>
            </a:r>
            <a:endParaRPr lang="en-US" b="1" dirty="0"/>
          </a:p>
        </p:txBody>
      </p:sp>
      <p:sp>
        <p:nvSpPr>
          <p:cNvPr id="3" name="Content Placeholder 2"/>
          <p:cNvSpPr>
            <a:spLocks noGrp="1"/>
          </p:cNvSpPr>
          <p:nvPr>
            <p:ph idx="1"/>
          </p:nvPr>
        </p:nvSpPr>
        <p:spPr>
          <a:xfrm>
            <a:off x="152400" y="1600200"/>
            <a:ext cx="8991600" cy="5105400"/>
          </a:xfrm>
        </p:spPr>
        <p:txBody>
          <a:bodyPr>
            <a:noAutofit/>
          </a:bodyPr>
          <a:lstStyle/>
          <a:p>
            <a:r>
              <a:rPr lang="en-US" sz="4000" b="1" dirty="0" smtClean="0">
                <a:solidFill>
                  <a:srgbClr val="C00000"/>
                </a:solidFill>
              </a:rPr>
              <a:t>Paul Boyer 1964</a:t>
            </a:r>
          </a:p>
          <a:p>
            <a:r>
              <a:rPr lang="en-US" sz="4000" dirty="0" smtClean="0"/>
              <a:t>Mitochondrial Cristae undergo </a:t>
            </a:r>
            <a:r>
              <a:rPr lang="en-US" sz="4000" b="1" dirty="0" smtClean="0">
                <a:solidFill>
                  <a:srgbClr val="C00000"/>
                </a:solidFill>
              </a:rPr>
              <a:t>conformational change in the components of E.T.C.</a:t>
            </a:r>
          </a:p>
          <a:p>
            <a:r>
              <a:rPr lang="en-US" sz="4000" b="1" dirty="0" smtClean="0">
                <a:solidFill>
                  <a:srgbClr val="0070C0"/>
                </a:solidFill>
              </a:rPr>
              <a:t>E.T.C components attain high energy state </a:t>
            </a:r>
            <a:r>
              <a:rPr lang="en-US" sz="4000" dirty="0" smtClean="0"/>
              <a:t>which are responsible for the ATP production.</a:t>
            </a:r>
            <a:endParaRPr lang="en-US" sz="4000" dirty="0"/>
          </a:p>
        </p:txBody>
      </p:sp>
    </p:spTree>
    <p:extLst>
      <p:ext uri="{BB962C8B-B14F-4D97-AF65-F5344CB8AC3E}">
        <p14:creationId xmlns:p14="http://schemas.microsoft.com/office/powerpoint/2010/main" val="2090012407"/>
      </p:ext>
    </p:extLst>
  </p:cSld>
  <p:clrMapOvr>
    <a:masterClrMapping/>
  </p:clrMapOvr>
  <p:transition spd="slow">
    <p:wedge/>
  </p:transition>
  <p:timing>
    <p:tnLst>
      <p:par>
        <p:cTn id="1" dur="indefinite" restart="never" nodeType="tmRoot"/>
      </p:par>
    </p:tn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Chemiosmotic Theory</a:t>
            </a:r>
            <a:endParaRPr lang="en-US" b="1" dirty="0"/>
          </a:p>
        </p:txBody>
      </p:sp>
      <p:sp>
        <p:nvSpPr>
          <p:cNvPr id="3" name="Content Placeholder 2"/>
          <p:cNvSpPr>
            <a:spLocks noGrp="1"/>
          </p:cNvSpPr>
          <p:nvPr>
            <p:ph idx="1"/>
          </p:nvPr>
        </p:nvSpPr>
        <p:spPr>
          <a:xfrm>
            <a:off x="76200" y="2819400"/>
            <a:ext cx="8763000" cy="3886200"/>
          </a:xfrm>
        </p:spPr>
        <p:txBody>
          <a:bodyPr>
            <a:noAutofit/>
          </a:bodyPr>
          <a:lstStyle/>
          <a:p>
            <a:r>
              <a:rPr lang="en-US" sz="3600" dirty="0" smtClean="0"/>
              <a:t>Put forward by </a:t>
            </a:r>
            <a:r>
              <a:rPr lang="en-US" sz="3600" b="1" dirty="0" smtClean="0"/>
              <a:t>Peter Mitchell (1961)</a:t>
            </a:r>
            <a:r>
              <a:rPr lang="en-US" altLang="en-US" sz="3600" b="1" dirty="0" smtClean="0">
                <a:latin typeface="Comic Sans MS" pitchFamily="66" charset="0"/>
              </a:rPr>
              <a:t> </a:t>
            </a:r>
            <a:r>
              <a:rPr lang="en-US" sz="3600" dirty="0" smtClean="0"/>
              <a:t>(</a:t>
            </a:r>
            <a:r>
              <a:rPr lang="en-US" altLang="en-US" sz="3600" dirty="0" smtClean="0"/>
              <a:t>Nobel Prize, 1978)</a:t>
            </a:r>
            <a:endParaRPr lang="en-US" sz="3600" dirty="0" smtClean="0"/>
          </a:p>
          <a:p>
            <a:r>
              <a:rPr lang="en-US" sz="3600" b="1" dirty="0" smtClean="0"/>
              <a:t>E.T.C process </a:t>
            </a:r>
            <a:r>
              <a:rPr lang="en-US" sz="3600" dirty="0" smtClean="0"/>
              <a:t>and </a:t>
            </a:r>
            <a:r>
              <a:rPr lang="en-US" sz="3600" b="1" dirty="0" smtClean="0">
                <a:solidFill>
                  <a:srgbClr val="0070C0"/>
                </a:solidFill>
              </a:rPr>
              <a:t>ATP synthesis </a:t>
            </a:r>
            <a:r>
              <a:rPr lang="en-US" sz="3600" dirty="0" smtClean="0"/>
              <a:t>is </a:t>
            </a:r>
            <a:r>
              <a:rPr lang="en-US" sz="3600" b="1" dirty="0" smtClean="0">
                <a:solidFill>
                  <a:srgbClr val="C00000"/>
                </a:solidFill>
              </a:rPr>
              <a:t>coupled by a proton gradient developed in intermembrane space of mitochondria.</a:t>
            </a:r>
            <a:endParaRPr lang="en-US" sz="3600" b="1" dirty="0">
              <a:solidFill>
                <a:srgbClr val="C00000"/>
              </a:solidFill>
            </a:endParaRPr>
          </a:p>
        </p:txBody>
      </p:sp>
      <p:pic>
        <p:nvPicPr>
          <p:cNvPr id="4" name="Picture 8" descr="mitchell1"/>
          <p:cNvPicPr>
            <a:picLocks noChangeAspect="1" noChangeArrowheads="1"/>
          </p:cNvPicPr>
          <p:nvPr/>
        </p:nvPicPr>
        <p:blipFill>
          <a:blip r:embed="rId2" cstate="print"/>
          <a:srcRect/>
          <a:stretch>
            <a:fillRect/>
          </a:stretch>
        </p:blipFill>
        <p:spPr>
          <a:xfrm>
            <a:off x="7010400" y="228600"/>
            <a:ext cx="2133600" cy="2514600"/>
          </a:xfrm>
          <a:prstGeom prst="rect">
            <a:avLst/>
          </a:prstGeom>
          <a:noFill/>
        </p:spPr>
      </p:pic>
    </p:spTree>
    <p:extLst>
      <p:ext uri="{BB962C8B-B14F-4D97-AF65-F5344CB8AC3E}">
        <p14:creationId xmlns:p14="http://schemas.microsoft.com/office/powerpoint/2010/main" val="975685668"/>
      </p:ext>
    </p:extLst>
  </p:cSld>
  <p:clrMapOvr>
    <a:masterClrMapping/>
  </p:clrMapOvr>
  <p:transition spd="slow">
    <p:wedge/>
  </p:transition>
  <p:timing>
    <p:tnLst>
      <p:par>
        <p:cTn id="1" dur="indefinite" restart="never" nodeType="tmRoot"/>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7" name="Rectangle 5"/>
          <p:cNvSpPr>
            <a:spLocks noChangeArrowheads="1"/>
          </p:cNvSpPr>
          <p:nvPr/>
        </p:nvSpPr>
        <p:spPr bwMode="auto">
          <a:xfrm>
            <a:off x="0" y="304800"/>
            <a:ext cx="8610600" cy="609600"/>
          </a:xfrm>
          <a:prstGeom prst="rect">
            <a:avLst/>
          </a:prstGeom>
          <a:noFill/>
          <a:ln w="9525">
            <a:noFill/>
            <a:miter lim="800000"/>
            <a:headEnd/>
            <a:tailEnd/>
          </a:ln>
        </p:spPr>
        <p:txBody>
          <a:bodyPr anchor="ctr"/>
          <a:lstStyle/>
          <a:p>
            <a:pPr algn="ctr">
              <a:spcBef>
                <a:spcPct val="0"/>
              </a:spcBef>
            </a:pPr>
            <a:r>
              <a:rPr lang="en-US" altLang="en-US" sz="4500" b="1" dirty="0" smtClean="0">
                <a:solidFill>
                  <a:schemeClr val="tx2"/>
                </a:solidFill>
                <a:latin typeface="+mj-lt"/>
                <a:ea typeface="+mj-ea"/>
                <a:cs typeface="+mj-cs"/>
              </a:rPr>
              <a:t>    Mitchell’s </a:t>
            </a:r>
            <a:r>
              <a:rPr lang="en-US" altLang="en-US" sz="4500" b="1" dirty="0">
                <a:solidFill>
                  <a:schemeClr val="tx2"/>
                </a:solidFill>
                <a:latin typeface="+mj-lt"/>
                <a:ea typeface="+mj-ea"/>
                <a:cs typeface="+mj-cs"/>
              </a:rPr>
              <a:t>P</a:t>
            </a:r>
            <a:r>
              <a:rPr lang="en-US" altLang="en-US" sz="4500" b="1" dirty="0" smtClean="0">
                <a:solidFill>
                  <a:schemeClr val="tx2"/>
                </a:solidFill>
                <a:latin typeface="+mj-lt"/>
                <a:ea typeface="+mj-ea"/>
                <a:cs typeface="+mj-cs"/>
              </a:rPr>
              <a:t>ostulates </a:t>
            </a:r>
            <a:r>
              <a:rPr lang="en-US" altLang="en-US" sz="4500" b="1" dirty="0">
                <a:solidFill>
                  <a:schemeClr val="tx2"/>
                </a:solidFill>
                <a:latin typeface="+mj-lt"/>
                <a:ea typeface="+mj-ea"/>
                <a:cs typeface="+mj-cs"/>
              </a:rPr>
              <a:t>for </a:t>
            </a:r>
            <a:r>
              <a:rPr lang="en-US" altLang="en-US" sz="4500" b="1" dirty="0" smtClean="0">
                <a:solidFill>
                  <a:schemeClr val="tx2"/>
                </a:solidFill>
                <a:latin typeface="+mj-lt"/>
                <a:ea typeface="+mj-ea"/>
                <a:cs typeface="+mj-cs"/>
              </a:rPr>
              <a:t>Chemiosmotic Theory</a:t>
            </a:r>
            <a:endParaRPr lang="en-US" altLang="en-US" sz="4500" b="1" dirty="0">
              <a:solidFill>
                <a:schemeClr val="tx2"/>
              </a:solidFill>
              <a:latin typeface="+mj-lt"/>
              <a:ea typeface="+mj-ea"/>
              <a:cs typeface="+mj-cs"/>
            </a:endParaRPr>
          </a:p>
        </p:txBody>
      </p:sp>
      <p:sp>
        <p:nvSpPr>
          <p:cNvPr id="36868" name="Text Box 6"/>
          <p:cNvSpPr txBox="1">
            <a:spLocks noChangeArrowheads="1"/>
          </p:cNvSpPr>
          <p:nvPr/>
        </p:nvSpPr>
        <p:spPr bwMode="auto">
          <a:xfrm>
            <a:off x="0" y="1447800"/>
            <a:ext cx="9372600" cy="4628960"/>
          </a:xfrm>
          <a:prstGeom prst="rect">
            <a:avLst/>
          </a:prstGeom>
          <a:noFill/>
          <a:ln w="9525">
            <a:noFill/>
            <a:miter lim="800000"/>
            <a:headEnd/>
            <a:tailEnd/>
          </a:ln>
        </p:spPr>
        <p:txBody>
          <a:bodyPr wrap="square">
            <a:spAutoFit/>
          </a:bodyPr>
          <a:lstStyle/>
          <a:p>
            <a:pPr marL="274320" indent="-274320">
              <a:lnSpc>
                <a:spcPct val="90000"/>
              </a:lnSpc>
              <a:spcBef>
                <a:spcPct val="20000"/>
              </a:spcBef>
              <a:buClr>
                <a:schemeClr val="accent3"/>
              </a:buClr>
              <a:buSzPct val="95000"/>
              <a:buFont typeface="Wingdings 2"/>
              <a:buChar char=""/>
            </a:pPr>
            <a:r>
              <a:rPr lang="en-US" altLang="en-US" sz="4400" b="1" dirty="0">
                <a:solidFill>
                  <a:srgbClr val="C00000"/>
                </a:solidFill>
              </a:rPr>
              <a:t>Intact inner mitochondrial membrane </a:t>
            </a:r>
            <a:r>
              <a:rPr lang="en-US" altLang="en-US" sz="4400" dirty="0"/>
              <a:t>is required </a:t>
            </a:r>
          </a:p>
          <a:p>
            <a:pPr marL="274320" indent="-274320">
              <a:lnSpc>
                <a:spcPct val="90000"/>
              </a:lnSpc>
              <a:spcBef>
                <a:spcPct val="20000"/>
              </a:spcBef>
              <a:buClr>
                <a:schemeClr val="accent3"/>
              </a:buClr>
              <a:buSzPct val="95000"/>
              <a:buFont typeface="Wingdings 2"/>
              <a:buChar char=""/>
            </a:pPr>
            <a:r>
              <a:rPr lang="en-US" altLang="en-US" sz="4400" dirty="0" smtClean="0"/>
              <a:t>Electrons are pumped through ETC </a:t>
            </a:r>
            <a:r>
              <a:rPr lang="en-US" altLang="en-US" sz="4400" b="1" dirty="0" smtClean="0">
                <a:solidFill>
                  <a:srgbClr val="C00000"/>
                </a:solidFill>
              </a:rPr>
              <a:t>complexes I,III and IV</a:t>
            </a:r>
            <a:r>
              <a:rPr lang="en-US" altLang="en-US" sz="4400" b="1" dirty="0" smtClean="0"/>
              <a:t>.</a:t>
            </a:r>
          </a:p>
          <a:p>
            <a:pPr marL="274320" indent="-274320">
              <a:lnSpc>
                <a:spcPct val="90000"/>
              </a:lnSpc>
              <a:spcBef>
                <a:spcPct val="20000"/>
              </a:spcBef>
              <a:buClr>
                <a:schemeClr val="accent3"/>
              </a:buClr>
              <a:buSzPct val="95000"/>
              <a:buFont typeface="Wingdings 2"/>
              <a:buChar char=""/>
            </a:pPr>
            <a:r>
              <a:rPr lang="en-US" altLang="en-US" sz="4400" dirty="0" smtClean="0"/>
              <a:t>Generates </a:t>
            </a:r>
            <a:r>
              <a:rPr lang="en-US" altLang="en-US" sz="4400" dirty="0"/>
              <a:t>a </a:t>
            </a:r>
            <a:r>
              <a:rPr lang="en-US" altLang="en-US" sz="4400" b="1" dirty="0">
                <a:solidFill>
                  <a:srgbClr val="0070C0"/>
                </a:solidFill>
              </a:rPr>
              <a:t>P</a:t>
            </a:r>
            <a:r>
              <a:rPr lang="en-US" altLang="en-US" sz="4400" b="1" dirty="0" smtClean="0">
                <a:solidFill>
                  <a:srgbClr val="0070C0"/>
                </a:solidFill>
              </a:rPr>
              <a:t>roton gradient  </a:t>
            </a:r>
            <a:r>
              <a:rPr lang="en-US" altLang="en-US" sz="4400" b="1" dirty="0" smtClean="0"/>
              <a:t>and in intermembrane space </a:t>
            </a:r>
            <a:r>
              <a:rPr lang="en-US" altLang="en-US" sz="4400" dirty="0" smtClean="0"/>
              <a:t>of mitochondria.</a:t>
            </a:r>
            <a:endParaRPr lang="en-US" altLang="en-US" sz="4400" dirty="0"/>
          </a:p>
        </p:txBody>
      </p:sp>
    </p:spTree>
    <p:extLst>
      <p:ext uri="{BB962C8B-B14F-4D97-AF65-F5344CB8AC3E}">
        <p14:creationId xmlns:p14="http://schemas.microsoft.com/office/powerpoint/2010/main" val="901591473"/>
      </p:ext>
    </p:extLst>
  </p:cSld>
  <p:clrMapOvr>
    <a:masterClrMapping/>
  </p:clrMapOvr>
  <p:transition spd="slow">
    <p:wedge/>
  </p:transition>
  <p:timing>
    <p:tnLst>
      <p:par>
        <p:cTn id="1" dur="indefinite" restart="never" nodeType="tmRoot"/>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ext Box 2"/>
          <p:cNvSpPr txBox="1">
            <a:spLocks noChangeArrowheads="1"/>
          </p:cNvSpPr>
          <p:nvPr/>
        </p:nvSpPr>
        <p:spPr bwMode="auto">
          <a:xfrm>
            <a:off x="304800" y="0"/>
            <a:ext cx="9752013" cy="1190625"/>
          </a:xfrm>
          <a:prstGeom prst="rect">
            <a:avLst/>
          </a:prstGeom>
          <a:noFill/>
          <a:ln w="9525">
            <a:noFill/>
            <a:miter lim="800000"/>
            <a:headEnd/>
            <a:tailEnd/>
          </a:ln>
        </p:spPr>
        <p:txBody>
          <a:bodyPr>
            <a:spAutoFit/>
          </a:bodyPr>
          <a:lstStyle/>
          <a:p>
            <a:pPr>
              <a:defRPr/>
            </a:pPr>
            <a:r>
              <a:rPr lang="en-US" sz="3600" dirty="0">
                <a:solidFill>
                  <a:srgbClr val="993366"/>
                </a:solidFill>
                <a:latin typeface="Lucida Bright" pitchFamily="18" charset="0"/>
              </a:rPr>
              <a:t>P</a:t>
            </a:r>
            <a:r>
              <a:rPr lang="en-US" sz="3600" b="0" dirty="0" smtClean="0">
                <a:solidFill>
                  <a:srgbClr val="993366"/>
                </a:solidFill>
                <a:latin typeface="Lucida Bright" pitchFamily="18" charset="0"/>
              </a:rPr>
              <a:t>roton </a:t>
            </a:r>
            <a:r>
              <a:rPr lang="en-US" sz="3600" b="0" dirty="0">
                <a:solidFill>
                  <a:srgbClr val="993366"/>
                </a:solidFill>
                <a:latin typeface="Lucida Bright" pitchFamily="18" charset="0"/>
              </a:rPr>
              <a:t>pumps are </a:t>
            </a:r>
            <a:r>
              <a:rPr lang="en-US" sz="3600" b="0" i="1" dirty="0">
                <a:solidFill>
                  <a:srgbClr val="993366"/>
                </a:solidFill>
                <a:effectLst>
                  <a:outerShdw blurRad="38100" dist="38100" dir="2700000" algn="tl">
                    <a:srgbClr val="000000">
                      <a:alpha val="43137"/>
                    </a:srgbClr>
                  </a:outerShdw>
                </a:effectLst>
                <a:latin typeface="Lucida Bright" pitchFamily="18" charset="0"/>
              </a:rPr>
              <a:t>Complexes </a:t>
            </a:r>
            <a:r>
              <a:rPr lang="en-US" sz="3600" b="0" dirty="0">
                <a:solidFill>
                  <a:srgbClr val="993366"/>
                </a:solidFill>
                <a:effectLst>
                  <a:outerShdw blurRad="38100" dist="38100" dir="2700000" algn="tl">
                    <a:srgbClr val="000000">
                      <a:alpha val="43137"/>
                    </a:srgbClr>
                  </a:outerShdw>
                </a:effectLst>
                <a:latin typeface="Lucida Bright" pitchFamily="18" charset="0"/>
              </a:rPr>
              <a:t>I,</a:t>
            </a:r>
          </a:p>
          <a:p>
            <a:pPr>
              <a:defRPr/>
            </a:pPr>
            <a:r>
              <a:rPr lang="en-US" sz="3600" b="0" dirty="0">
                <a:solidFill>
                  <a:srgbClr val="993366"/>
                </a:solidFill>
                <a:effectLst>
                  <a:outerShdw blurRad="38100" dist="38100" dir="2700000" algn="tl">
                    <a:srgbClr val="000000">
                      <a:alpha val="43137"/>
                    </a:srgbClr>
                  </a:outerShdw>
                </a:effectLst>
                <a:latin typeface="Lucida Bright" pitchFamily="18" charset="0"/>
              </a:rPr>
              <a:t> III and IV.</a:t>
            </a:r>
          </a:p>
        </p:txBody>
      </p:sp>
      <p:sp>
        <p:nvSpPr>
          <p:cNvPr id="63491" name="Text Box 4"/>
          <p:cNvSpPr txBox="1">
            <a:spLocks noChangeArrowheads="1"/>
          </p:cNvSpPr>
          <p:nvPr/>
        </p:nvSpPr>
        <p:spPr bwMode="auto">
          <a:xfrm>
            <a:off x="0" y="5789613"/>
            <a:ext cx="8572266" cy="646331"/>
          </a:xfrm>
          <a:prstGeom prst="rect">
            <a:avLst/>
          </a:prstGeom>
          <a:noFill/>
          <a:ln w="9525">
            <a:noFill/>
            <a:miter lim="800000"/>
            <a:headEnd/>
            <a:tailEnd/>
          </a:ln>
        </p:spPr>
        <p:txBody>
          <a:bodyPr wrap="square">
            <a:spAutoFit/>
          </a:bodyPr>
          <a:lstStyle/>
          <a:p>
            <a:pPr algn="ctr"/>
            <a:r>
              <a:rPr lang="en-US" sz="3600" dirty="0">
                <a:solidFill>
                  <a:srgbClr val="002060"/>
                </a:solidFill>
                <a:latin typeface="Lucida Bright" pitchFamily="18" charset="0"/>
              </a:rPr>
              <a:t>Protons return </a:t>
            </a:r>
            <a:r>
              <a:rPr lang="en-US" sz="3600" dirty="0" smtClean="0">
                <a:solidFill>
                  <a:srgbClr val="002060"/>
                </a:solidFill>
                <a:latin typeface="Lucida Bright" pitchFamily="18" charset="0"/>
              </a:rPr>
              <a:t>through </a:t>
            </a:r>
            <a:r>
              <a:rPr lang="en-US" sz="3600" dirty="0">
                <a:solidFill>
                  <a:srgbClr val="002060"/>
                </a:solidFill>
                <a:latin typeface="Lucida Bright" pitchFamily="18" charset="0"/>
              </a:rPr>
              <a:t>ATP synthase</a:t>
            </a:r>
          </a:p>
        </p:txBody>
      </p:sp>
      <p:pic>
        <p:nvPicPr>
          <p:cNvPr id="63492" name="Picture 6" descr="mito complexes &amp; ATPase"/>
          <p:cNvPicPr>
            <a:picLocks noChangeAspect="1" noChangeArrowheads="1"/>
          </p:cNvPicPr>
          <p:nvPr/>
        </p:nvPicPr>
        <p:blipFill>
          <a:blip r:embed="rId3" cstate="print"/>
          <a:srcRect t="3918" b="60735"/>
          <a:stretch>
            <a:fillRect/>
          </a:stretch>
        </p:blipFill>
        <p:spPr bwMode="auto">
          <a:xfrm>
            <a:off x="0" y="1323975"/>
            <a:ext cx="9113838" cy="4267200"/>
          </a:xfrm>
          <a:prstGeom prst="rect">
            <a:avLst/>
          </a:prstGeom>
          <a:noFill/>
          <a:ln w="9525">
            <a:noFill/>
            <a:miter lim="800000"/>
            <a:headEnd/>
            <a:tailEnd/>
          </a:ln>
        </p:spPr>
      </p:pic>
    </p:spTree>
    <p:extLst>
      <p:ext uri="{BB962C8B-B14F-4D97-AF65-F5344CB8AC3E}">
        <p14:creationId xmlns:p14="http://schemas.microsoft.com/office/powerpoint/2010/main" val="3401074851"/>
      </p:ext>
    </p:extLst>
  </p:cSld>
  <p:clrMapOvr>
    <a:masterClrMapping/>
  </p:clrMapOvr>
  <p:transition spd="slow">
    <p:wedge/>
  </p:transition>
  <p:timing>
    <p:tnLst>
      <p:par>
        <p:cTn id="1" dur="indefinite" restart="never" nodeType="tmRoot"/>
      </p:par>
    </p:tn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5791"/>
            <a:ext cx="8305800" cy="1143000"/>
          </a:xfrm>
        </p:spPr>
        <p:txBody>
          <a:bodyPr/>
          <a:lstStyle/>
          <a:p>
            <a:pPr algn="ctr"/>
            <a:r>
              <a:rPr lang="en-US" b="1" dirty="0" smtClean="0"/>
              <a:t>Oxidative Phosphorylation</a:t>
            </a:r>
            <a:endParaRPr lang="en-US" b="1" dirty="0"/>
          </a:p>
        </p:txBody>
      </p:sp>
      <p:pic>
        <p:nvPicPr>
          <p:cNvPr id="1547266"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47800"/>
            <a:ext cx="9067799" cy="5410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2638880"/>
      </p:ext>
    </p:extLst>
  </p:cSld>
  <p:clrMapOvr>
    <a:masterClrMapping/>
  </p:clrMapOvr>
  <p:transition spd="slow">
    <p:wedg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52400"/>
            <a:ext cx="9144000" cy="6705600"/>
          </a:xfrm>
        </p:spPr>
        <p:txBody>
          <a:bodyPr>
            <a:normAutofit fontScale="85000" lnSpcReduction="20000"/>
          </a:bodyPr>
          <a:lstStyle/>
          <a:p>
            <a:pPr algn="ctr"/>
            <a:r>
              <a:rPr lang="en-US" sz="4400" b="1" dirty="0" smtClean="0"/>
              <a:t>During Catabolic pathways/reaction</a:t>
            </a:r>
          </a:p>
          <a:p>
            <a:pPr marL="0" indent="0" algn="ctr">
              <a:buNone/>
            </a:pPr>
            <a:r>
              <a:rPr lang="en-US" sz="4400" b="1" dirty="0" smtClean="0"/>
              <a:t> </a:t>
            </a:r>
          </a:p>
          <a:p>
            <a:r>
              <a:rPr lang="en-US" sz="4400" b="1" dirty="0" smtClean="0">
                <a:solidFill>
                  <a:srgbClr val="C00000"/>
                </a:solidFill>
              </a:rPr>
              <a:t>High energy compounds </a:t>
            </a:r>
            <a:r>
              <a:rPr lang="en-US" sz="4400" dirty="0" smtClean="0"/>
              <a:t>follow </a:t>
            </a:r>
            <a:r>
              <a:rPr lang="en-US" sz="4400" b="1" dirty="0" smtClean="0"/>
              <a:t>substrate level phosphorylation reaction.</a:t>
            </a:r>
          </a:p>
          <a:p>
            <a:pPr marL="0" indent="0">
              <a:buNone/>
            </a:pPr>
            <a:endParaRPr lang="en-US" sz="4400" b="1" dirty="0" smtClean="0"/>
          </a:p>
          <a:p>
            <a:r>
              <a:rPr lang="en-US" sz="4400" dirty="0" smtClean="0"/>
              <a:t>High energy compounds </a:t>
            </a:r>
            <a:r>
              <a:rPr lang="en-US" sz="4400" b="1" dirty="0" smtClean="0">
                <a:solidFill>
                  <a:srgbClr val="C00000"/>
                </a:solidFill>
              </a:rPr>
              <a:t>cleave high energy bond</a:t>
            </a:r>
            <a:r>
              <a:rPr lang="en-US" sz="4400" dirty="0" smtClean="0"/>
              <a:t>  to generate </a:t>
            </a:r>
            <a:r>
              <a:rPr lang="en-US" sz="4400" b="1" dirty="0" smtClean="0">
                <a:solidFill>
                  <a:srgbClr val="0070C0"/>
                </a:solidFill>
              </a:rPr>
              <a:t>high energy used for phosphorylation of ADP with pi at reaction level.  </a:t>
            </a:r>
          </a:p>
          <a:p>
            <a:pPr marL="0" indent="0">
              <a:buNone/>
            </a:pPr>
            <a:endParaRPr lang="en-US" sz="4400" b="1" dirty="0" smtClean="0">
              <a:solidFill>
                <a:srgbClr val="0070C0"/>
              </a:solidFill>
            </a:endParaRPr>
          </a:p>
          <a:p>
            <a:r>
              <a:rPr lang="en-US" sz="4400" b="1" dirty="0" smtClean="0">
                <a:solidFill>
                  <a:srgbClr val="C00000"/>
                </a:solidFill>
              </a:rPr>
              <a:t>Generate ATP at substrate/reaction level</a:t>
            </a:r>
            <a:r>
              <a:rPr lang="en-US" sz="4400" dirty="0" smtClean="0">
                <a:solidFill>
                  <a:srgbClr val="C00000"/>
                </a:solidFill>
              </a:rPr>
              <a:t>.</a:t>
            </a:r>
          </a:p>
          <a:p>
            <a:endParaRPr lang="en-US" dirty="0"/>
          </a:p>
        </p:txBody>
      </p:sp>
    </p:spTree>
    <p:extLst>
      <p:ext uri="{BB962C8B-B14F-4D97-AF65-F5344CB8AC3E}">
        <p14:creationId xmlns:p14="http://schemas.microsoft.com/office/powerpoint/2010/main" val="850973892"/>
      </p:ext>
    </p:extLst>
  </p:cSld>
  <p:clrMapOvr>
    <a:masterClrMapping/>
  </p:clrMapOvr>
  <p:transition spd="slow">
    <p:wedge/>
  </p:transition>
  <p:timing>
    <p:tnLst>
      <p:par>
        <p:cTn id="1" dur="indefinite" restart="never" nodeType="tmRoot"/>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457200"/>
            <a:ext cx="9144000" cy="6248400"/>
          </a:xfrm>
        </p:spPr>
        <p:txBody>
          <a:bodyPr>
            <a:normAutofit fontScale="85000" lnSpcReduction="20000"/>
          </a:bodyPr>
          <a:lstStyle/>
          <a:p>
            <a:r>
              <a:rPr lang="en-US" sz="5400" b="1" dirty="0" smtClean="0"/>
              <a:t>Proton gradient </a:t>
            </a:r>
            <a:r>
              <a:rPr lang="en-US" sz="5400" dirty="0" smtClean="0"/>
              <a:t>in inter membrane space creates </a:t>
            </a:r>
            <a:r>
              <a:rPr lang="en-US" sz="5400" b="1" dirty="0" smtClean="0">
                <a:solidFill>
                  <a:srgbClr val="C00000"/>
                </a:solidFill>
              </a:rPr>
              <a:t>Proton Motive Force</a:t>
            </a:r>
            <a:r>
              <a:rPr lang="en-US" sz="5400" b="1" dirty="0" smtClean="0"/>
              <a:t> due to:</a:t>
            </a:r>
          </a:p>
          <a:p>
            <a:pPr marL="0" indent="0">
              <a:buNone/>
            </a:pPr>
            <a:endParaRPr lang="en-US" sz="5400" b="1" dirty="0" smtClean="0"/>
          </a:p>
          <a:p>
            <a:pPr lvl="1"/>
            <a:r>
              <a:rPr lang="en-US" sz="5200" b="1" dirty="0" smtClean="0"/>
              <a:t>Proton </a:t>
            </a:r>
            <a:r>
              <a:rPr lang="en-US" sz="5200" b="1" dirty="0"/>
              <a:t>gradient </a:t>
            </a:r>
            <a:r>
              <a:rPr lang="en-US" sz="5200" dirty="0"/>
              <a:t>have a </a:t>
            </a:r>
            <a:r>
              <a:rPr lang="en-US" sz="5200" b="1" dirty="0">
                <a:solidFill>
                  <a:srgbClr val="C00000"/>
                </a:solidFill>
              </a:rPr>
              <a:t>thermodynamic </a:t>
            </a:r>
            <a:r>
              <a:rPr lang="en-US" sz="5200" b="1" dirty="0" smtClean="0">
                <a:solidFill>
                  <a:srgbClr val="C00000"/>
                </a:solidFill>
              </a:rPr>
              <a:t>tendency</a:t>
            </a:r>
            <a:endParaRPr lang="en-US" sz="5200" b="1" dirty="0">
              <a:solidFill>
                <a:srgbClr val="C00000"/>
              </a:solidFill>
            </a:endParaRPr>
          </a:p>
          <a:p>
            <a:pPr marL="365760" lvl="1" indent="0">
              <a:buNone/>
            </a:pPr>
            <a:endParaRPr lang="en-US" sz="5200" b="1" dirty="0" smtClean="0"/>
          </a:p>
          <a:p>
            <a:pPr lvl="1"/>
            <a:r>
              <a:rPr lang="en-US" sz="5200" b="1" dirty="0" smtClean="0"/>
              <a:t>Proton gradient creates </a:t>
            </a:r>
            <a:r>
              <a:rPr lang="en-US" sz="5200" b="1" dirty="0" smtClean="0">
                <a:solidFill>
                  <a:srgbClr val="C00000"/>
                </a:solidFill>
              </a:rPr>
              <a:t>Electrochemical potential difference</a:t>
            </a:r>
            <a:endParaRPr lang="en-US" sz="5200" dirty="0"/>
          </a:p>
        </p:txBody>
      </p:sp>
    </p:spTree>
    <p:extLst>
      <p:ext uri="{BB962C8B-B14F-4D97-AF65-F5344CB8AC3E}">
        <p14:creationId xmlns:p14="http://schemas.microsoft.com/office/powerpoint/2010/main" val="2715455750"/>
      </p:ext>
    </p:extLst>
  </p:cSld>
  <p:clrMapOvr>
    <a:masterClrMapping/>
  </p:clrMapOvr>
  <p:transition spd="slow">
    <p:wedge/>
  </p:transition>
  <p:timing>
    <p:tnLst>
      <p:par>
        <p:cTn id="1" dur="indefinite" restart="never" nodeType="tmRoot"/>
      </p:par>
    </p:tn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228600"/>
            <a:ext cx="9067800" cy="6248400"/>
          </a:xfrm>
        </p:spPr>
        <p:txBody>
          <a:bodyPr>
            <a:normAutofit fontScale="92500"/>
          </a:bodyPr>
          <a:lstStyle/>
          <a:p>
            <a:r>
              <a:rPr lang="en-US" sz="4800" b="1" dirty="0" smtClean="0"/>
              <a:t>Proton Motive Force </a:t>
            </a:r>
            <a:r>
              <a:rPr lang="en-US" sz="4800" b="1" dirty="0" smtClean="0">
                <a:solidFill>
                  <a:srgbClr val="C00000"/>
                </a:solidFill>
              </a:rPr>
              <a:t>drives the Protons from </a:t>
            </a:r>
            <a:r>
              <a:rPr lang="en-US" sz="4800" b="1" dirty="0" smtClean="0">
                <a:solidFill>
                  <a:srgbClr val="0070C0"/>
                </a:solidFill>
              </a:rPr>
              <a:t>mitochondrial intermembrane space back to matrix side </a:t>
            </a:r>
          </a:p>
          <a:p>
            <a:pPr marL="0" indent="0">
              <a:buNone/>
            </a:pPr>
            <a:endParaRPr lang="en-US" sz="4800" dirty="0" smtClean="0"/>
          </a:p>
          <a:p>
            <a:r>
              <a:rPr lang="en-US" sz="4800" dirty="0" smtClean="0"/>
              <a:t>Through a </a:t>
            </a:r>
            <a:r>
              <a:rPr lang="en-US" sz="4800" b="1" dirty="0" smtClean="0">
                <a:solidFill>
                  <a:srgbClr val="C00000"/>
                </a:solidFill>
              </a:rPr>
              <a:t>specific site of F0 and F1 particle of ATP Synthase</a:t>
            </a:r>
            <a:r>
              <a:rPr lang="en-US" sz="4800" dirty="0" smtClean="0"/>
              <a:t>.</a:t>
            </a:r>
          </a:p>
          <a:p>
            <a:pPr>
              <a:buNone/>
            </a:pPr>
            <a:endParaRPr lang="en-US" sz="4800" dirty="0"/>
          </a:p>
        </p:txBody>
      </p:sp>
    </p:spTree>
    <p:extLst>
      <p:ext uri="{BB962C8B-B14F-4D97-AF65-F5344CB8AC3E}">
        <p14:creationId xmlns:p14="http://schemas.microsoft.com/office/powerpoint/2010/main" val="4166897190"/>
      </p:ext>
    </p:extLst>
  </p:cSld>
  <p:clrMapOvr>
    <a:masterClrMapping/>
  </p:clrMapOvr>
  <p:transition spd="slow">
    <p:wedge/>
  </p:transition>
  <p:timing>
    <p:tnLst>
      <p:par>
        <p:cTn id="1" dur="indefinite" restart="never" nodeType="tmRoot"/>
      </p:par>
    </p:tn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685800"/>
            <a:ext cx="8991600" cy="5943600"/>
          </a:xfrm>
        </p:spPr>
        <p:txBody>
          <a:bodyPr>
            <a:normAutofit/>
          </a:bodyPr>
          <a:lstStyle/>
          <a:p>
            <a:r>
              <a:rPr lang="en-US" altLang="en-US" sz="4400" b="1" dirty="0" smtClean="0">
                <a:solidFill>
                  <a:srgbClr val="C00000"/>
                </a:solidFill>
              </a:rPr>
              <a:t>ATP  Synthase catalyzes </a:t>
            </a:r>
            <a:r>
              <a:rPr lang="en-US" altLang="en-US" sz="4400" dirty="0" smtClean="0"/>
              <a:t>the phosphorylation of ADP with pi</a:t>
            </a:r>
          </a:p>
          <a:p>
            <a:pPr marL="0" indent="0">
              <a:buNone/>
            </a:pPr>
            <a:endParaRPr lang="en-US" altLang="en-US" sz="4400" dirty="0" smtClean="0"/>
          </a:p>
          <a:p>
            <a:r>
              <a:rPr lang="en-US" altLang="en-US" sz="4400" dirty="0" smtClean="0"/>
              <a:t>In a reaction driven by </a:t>
            </a:r>
            <a:r>
              <a:rPr lang="en-US" altLang="en-US" sz="4400" b="1" dirty="0" smtClean="0"/>
              <a:t>movement of H</a:t>
            </a:r>
            <a:r>
              <a:rPr lang="en-US" altLang="en-US" sz="4400" b="1" baseline="30000" dirty="0" smtClean="0"/>
              <a:t>+</a:t>
            </a:r>
            <a:r>
              <a:rPr lang="en-US" altLang="en-US" sz="4400" dirty="0" smtClean="0"/>
              <a:t> across the inner membrane back into the matrix </a:t>
            </a:r>
            <a:r>
              <a:rPr lang="en-US" altLang="en-US" sz="4400" b="1" dirty="0" smtClean="0">
                <a:solidFill>
                  <a:srgbClr val="C00000"/>
                </a:solidFill>
              </a:rPr>
              <a:t>through it</a:t>
            </a:r>
            <a:r>
              <a:rPr lang="en-US" altLang="en-US" sz="4400" dirty="0" smtClean="0"/>
              <a:t>.</a:t>
            </a:r>
          </a:p>
          <a:p>
            <a:endParaRPr lang="en-US" sz="4400" dirty="0"/>
          </a:p>
        </p:txBody>
      </p:sp>
    </p:spTree>
    <p:extLst>
      <p:ext uri="{BB962C8B-B14F-4D97-AF65-F5344CB8AC3E}">
        <p14:creationId xmlns:p14="http://schemas.microsoft.com/office/powerpoint/2010/main" val="2203984091"/>
      </p:ext>
    </p:extLst>
  </p:cSld>
  <p:clrMapOvr>
    <a:masterClrMapping/>
  </p:clrMapOvr>
  <p:transition spd="slow">
    <p:wedge/>
  </p:transition>
  <p:timing>
    <p:tnLst>
      <p:par>
        <p:cTn id="1" dur="indefinite" restart="never" nodeType="tmRoot"/>
      </p:par>
    </p:tn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304800"/>
            <a:ext cx="8686800" cy="6172200"/>
          </a:xfrm>
        </p:spPr>
        <p:txBody>
          <a:bodyPr>
            <a:normAutofit/>
          </a:bodyPr>
          <a:lstStyle/>
          <a:p>
            <a:r>
              <a:rPr lang="en-US" sz="4000" b="1" dirty="0" smtClean="0"/>
              <a:t>Translocation of protons through ATP Synthase</a:t>
            </a:r>
          </a:p>
          <a:p>
            <a:r>
              <a:rPr lang="en-US" sz="4000" b="1" dirty="0" smtClean="0"/>
              <a:t>Stimulates and activates ATP Synthase </a:t>
            </a:r>
          </a:p>
          <a:p>
            <a:r>
              <a:rPr lang="en-US" sz="4000" dirty="0" smtClean="0"/>
              <a:t>For catalytic action of phosphorylation- ADP with pi to form ATP. </a:t>
            </a:r>
          </a:p>
          <a:p>
            <a:r>
              <a:rPr lang="en-US" sz="4000" dirty="0" smtClean="0"/>
              <a:t>Supports mechanism of Oxidative Phosphorylation.</a:t>
            </a:r>
          </a:p>
          <a:p>
            <a:endParaRPr lang="en-US" sz="4000" dirty="0"/>
          </a:p>
        </p:txBody>
      </p:sp>
    </p:spTree>
    <p:extLst>
      <p:ext uri="{BB962C8B-B14F-4D97-AF65-F5344CB8AC3E}">
        <p14:creationId xmlns:p14="http://schemas.microsoft.com/office/powerpoint/2010/main" val="3431971000"/>
      </p:ext>
    </p:extLst>
  </p:cSld>
  <p:clrMapOvr>
    <a:masterClrMapping/>
  </p:clrMapOvr>
  <p:transition spd="slow">
    <p:wedge/>
  </p:transition>
  <p:timing>
    <p:tnLst>
      <p:par>
        <p:cTn id="1" dur="indefinite" restart="never" nodeType="tmRoot"/>
      </p:par>
    </p:tn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52400"/>
            <a:ext cx="8534400" cy="6324600"/>
          </a:xfrm>
        </p:spPr>
        <p:txBody>
          <a:bodyPr>
            <a:normAutofit fontScale="77500" lnSpcReduction="20000"/>
          </a:bodyPr>
          <a:lstStyle/>
          <a:p>
            <a:r>
              <a:rPr lang="en-US" sz="4800" b="1" dirty="0" smtClean="0"/>
              <a:t>Flow of three H</a:t>
            </a:r>
            <a:r>
              <a:rPr lang="en-US" sz="4800" b="1" baseline="30000" dirty="0" smtClean="0"/>
              <a:t>+</a:t>
            </a:r>
            <a:r>
              <a:rPr lang="en-US" sz="4800" b="1" dirty="0" smtClean="0"/>
              <a:t> through an ATP Synthase complex</a:t>
            </a:r>
          </a:p>
          <a:p>
            <a:pPr marL="0" indent="0">
              <a:buNone/>
            </a:pPr>
            <a:endParaRPr lang="en-US" sz="4800" b="1" dirty="0" smtClean="0"/>
          </a:p>
          <a:p>
            <a:r>
              <a:rPr lang="en-US" sz="4800" dirty="0" smtClean="0"/>
              <a:t>Brings  a </a:t>
            </a:r>
            <a:r>
              <a:rPr lang="en-US" sz="4800" b="1" dirty="0" smtClean="0">
                <a:solidFill>
                  <a:srgbClr val="C00000"/>
                </a:solidFill>
              </a:rPr>
              <a:t>conformational change n domains of ATP Synthase</a:t>
            </a:r>
          </a:p>
          <a:p>
            <a:pPr marL="0" indent="0">
              <a:buNone/>
            </a:pPr>
            <a:endParaRPr lang="en-US" sz="4800" b="1" dirty="0" smtClean="0">
              <a:solidFill>
                <a:srgbClr val="C00000"/>
              </a:solidFill>
            </a:endParaRPr>
          </a:p>
          <a:p>
            <a:r>
              <a:rPr lang="en-US" sz="4800" dirty="0" smtClean="0"/>
              <a:t>Which causes the </a:t>
            </a:r>
            <a:r>
              <a:rPr lang="en-US" sz="4800" b="1" dirty="0" smtClean="0">
                <a:solidFill>
                  <a:srgbClr val="C00000"/>
                </a:solidFill>
              </a:rPr>
              <a:t>ATP synthase activate and catalyze phosphorylation reaction </a:t>
            </a:r>
          </a:p>
          <a:p>
            <a:pPr marL="0" indent="0">
              <a:buNone/>
            </a:pPr>
            <a:endParaRPr lang="en-US" sz="4800" b="1" dirty="0" smtClean="0">
              <a:solidFill>
                <a:srgbClr val="C00000"/>
              </a:solidFill>
            </a:endParaRPr>
          </a:p>
          <a:p>
            <a:r>
              <a:rPr lang="en-US" sz="4800" dirty="0" smtClean="0"/>
              <a:t>To </a:t>
            </a:r>
            <a:r>
              <a:rPr lang="en-US" sz="4800" b="1" dirty="0" smtClean="0">
                <a:solidFill>
                  <a:srgbClr val="0070C0"/>
                </a:solidFill>
              </a:rPr>
              <a:t>synthesize ATP from ADP + Pi.</a:t>
            </a:r>
          </a:p>
          <a:p>
            <a:endParaRPr lang="en-US" sz="4800" dirty="0"/>
          </a:p>
        </p:txBody>
      </p:sp>
    </p:spTree>
    <p:extLst>
      <p:ext uri="{BB962C8B-B14F-4D97-AF65-F5344CB8AC3E}">
        <p14:creationId xmlns:p14="http://schemas.microsoft.com/office/powerpoint/2010/main" val="3020203011"/>
      </p:ext>
    </p:extLst>
  </p:cSld>
  <p:clrMapOvr>
    <a:masterClrMapping/>
  </p:clrMapOvr>
  <p:transition spd="slow">
    <p:wedge/>
  </p:transition>
  <p:timing>
    <p:tnLst>
      <p:par>
        <p:cTn id="1" dur="indefinite" restart="never" nodeType="tmRoot"/>
      </p:par>
    </p:tn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381000"/>
            <a:ext cx="8610600" cy="5181600"/>
          </a:xfrm>
        </p:spPr>
        <p:txBody>
          <a:bodyPr/>
          <a:lstStyle/>
          <a:p>
            <a:pPr marL="0" indent="0" algn="ctr">
              <a:lnSpc>
                <a:spcPct val="90000"/>
              </a:lnSpc>
              <a:buNone/>
            </a:pPr>
            <a:r>
              <a:rPr lang="en-US" altLang="en-US" sz="4000" b="1" dirty="0" smtClean="0"/>
              <a:t>ATP Synthase, a Molecular Mill.</a:t>
            </a:r>
          </a:p>
          <a:p>
            <a:endParaRPr lang="en-US" dirty="0"/>
          </a:p>
        </p:txBody>
      </p:sp>
      <p:pic>
        <p:nvPicPr>
          <p:cNvPr id="4" name="Picture 3" descr="water wheel in Seoul"/>
          <p:cNvPicPr>
            <a:picLocks noChangeAspect="1" noChangeArrowheads="1"/>
          </p:cNvPicPr>
          <p:nvPr/>
        </p:nvPicPr>
        <p:blipFill>
          <a:blip r:embed="rId2" cstate="print"/>
          <a:srcRect/>
          <a:stretch>
            <a:fillRect/>
          </a:stretch>
        </p:blipFill>
        <p:spPr bwMode="auto">
          <a:xfrm>
            <a:off x="228600" y="1600200"/>
            <a:ext cx="8458200" cy="4953000"/>
          </a:xfrm>
          <a:prstGeom prst="rect">
            <a:avLst/>
          </a:prstGeom>
          <a:noFill/>
          <a:ln w="9525">
            <a:noFill/>
            <a:miter lim="800000"/>
            <a:headEnd/>
            <a:tailEnd/>
          </a:ln>
        </p:spPr>
      </p:pic>
    </p:spTree>
    <p:extLst>
      <p:ext uri="{BB962C8B-B14F-4D97-AF65-F5344CB8AC3E}">
        <p14:creationId xmlns:p14="http://schemas.microsoft.com/office/powerpoint/2010/main" val="1544885861"/>
      </p:ext>
    </p:extLst>
  </p:cSld>
  <p:clrMapOvr>
    <a:masterClrMapping/>
  </p:clrMapOvr>
  <p:transition spd="slow">
    <p:wedge/>
  </p:transition>
  <p:timing>
    <p:tnLst>
      <p:par>
        <p:cTn id="1" dur="indefinite" restart="never" nodeType="tmRoot"/>
      </p:par>
    </p:tn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1027" descr="ElectronTransportMVA_21"/>
          <p:cNvPicPr>
            <a:picLocks noChangeAspect="1" noChangeArrowheads="1"/>
          </p:cNvPicPr>
          <p:nvPr/>
        </p:nvPicPr>
        <p:blipFill>
          <a:blip r:embed="rId3" cstate="print"/>
          <a:srcRect l="16713" t="9674" r="20613" b="12651"/>
          <a:stretch>
            <a:fillRect/>
          </a:stretch>
        </p:blipFill>
        <p:spPr bwMode="auto">
          <a:xfrm>
            <a:off x="1143000" y="1066800"/>
            <a:ext cx="7010400" cy="4950199"/>
          </a:xfrm>
          <a:prstGeom prst="rect">
            <a:avLst/>
          </a:prstGeom>
          <a:solidFill>
            <a:srgbClr val="D9F1FF"/>
          </a:solidFill>
          <a:ln w="9525">
            <a:noFill/>
            <a:miter lim="800000"/>
            <a:headEnd/>
            <a:tailEnd/>
          </a:ln>
        </p:spPr>
      </p:pic>
    </p:spTree>
    <p:extLst>
      <p:ext uri="{BB962C8B-B14F-4D97-AF65-F5344CB8AC3E}">
        <p14:creationId xmlns:p14="http://schemas.microsoft.com/office/powerpoint/2010/main" val="3268404077"/>
      </p:ext>
    </p:extLst>
  </p:cSld>
  <p:clrMapOvr>
    <a:masterClrMapping/>
  </p:clrMapOvr>
  <p:transition spd="slow">
    <p:wedge/>
  </p:transition>
  <p:timing>
    <p:tnLst>
      <p:par>
        <p:cTn id="1" dur="indefinite" restart="never" nodeType="tmRoot"/>
      </p:par>
    </p:tn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E:\InstructorMedia\ch09\imagelibrary\09-14-ATPSynthase-AL.gif"/>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extLst>
      <p:ext uri="{BB962C8B-B14F-4D97-AF65-F5344CB8AC3E}">
        <p14:creationId xmlns:p14="http://schemas.microsoft.com/office/powerpoint/2010/main" val="589548711"/>
      </p:ext>
    </p:extLst>
  </p:cSld>
  <p:clrMapOvr>
    <a:masterClrMapping/>
  </p:clrMapOvr>
  <p:transition spd="slow">
    <p:wedge/>
  </p:transition>
  <p:timing>
    <p:tnLst>
      <p:par>
        <p:cTn id="1" dur="indefinite" restart="never" nodeType="tmRoot"/>
      </p:par>
    </p:tn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4" descr="ElectronTransportMVA_22"/>
          <p:cNvPicPr>
            <a:picLocks noChangeAspect="1" noChangeArrowheads="1"/>
          </p:cNvPicPr>
          <p:nvPr/>
        </p:nvPicPr>
        <p:blipFill>
          <a:blip r:embed="rId3" cstate="print"/>
          <a:srcRect l="2734" t="24986" r="2734" b="27982"/>
          <a:stretch>
            <a:fillRect/>
          </a:stretch>
        </p:blipFill>
        <p:spPr bwMode="auto">
          <a:xfrm>
            <a:off x="152401" y="1997075"/>
            <a:ext cx="8909050" cy="3284538"/>
          </a:xfrm>
          <a:prstGeom prst="rect">
            <a:avLst/>
          </a:prstGeom>
          <a:noFill/>
          <a:ln w="9525">
            <a:noFill/>
            <a:miter lim="800000"/>
            <a:headEnd/>
            <a:tailEnd/>
          </a:ln>
        </p:spPr>
      </p:pic>
      <p:sp>
        <p:nvSpPr>
          <p:cNvPr id="65539" name="Text Box 2"/>
          <p:cNvSpPr txBox="1">
            <a:spLocks noChangeArrowheads="1"/>
          </p:cNvSpPr>
          <p:nvPr/>
        </p:nvSpPr>
        <p:spPr bwMode="auto">
          <a:xfrm>
            <a:off x="152400" y="115888"/>
            <a:ext cx="8686799" cy="1754187"/>
          </a:xfrm>
          <a:prstGeom prst="rect">
            <a:avLst/>
          </a:prstGeom>
          <a:noFill/>
          <a:ln w="9525">
            <a:noFill/>
            <a:miter lim="800000"/>
            <a:headEnd/>
            <a:tailEnd/>
          </a:ln>
        </p:spPr>
        <p:txBody>
          <a:bodyPr wrap="square">
            <a:spAutoFit/>
          </a:bodyPr>
          <a:lstStyle/>
          <a:p>
            <a:r>
              <a:rPr lang="en-US" sz="3600" dirty="0">
                <a:solidFill>
                  <a:srgbClr val="336699"/>
                </a:solidFill>
                <a:latin typeface="Lucida Bright" pitchFamily="18" charset="0"/>
              </a:rPr>
              <a:t>ATP synthesis at F</a:t>
            </a:r>
            <a:r>
              <a:rPr lang="en-US" sz="3600" baseline="-20000" dirty="0">
                <a:solidFill>
                  <a:srgbClr val="336699"/>
                </a:solidFill>
                <a:latin typeface="Lucida Bright" pitchFamily="18" charset="0"/>
              </a:rPr>
              <a:t>1</a:t>
            </a:r>
            <a:r>
              <a:rPr lang="en-US" sz="3600" dirty="0">
                <a:solidFill>
                  <a:srgbClr val="336699"/>
                </a:solidFill>
                <a:latin typeface="Lucida Bright" pitchFamily="18" charset="0"/>
              </a:rPr>
              <a:t> results from</a:t>
            </a:r>
          </a:p>
          <a:p>
            <a:r>
              <a:rPr lang="en-US" sz="3600" b="1" dirty="0">
                <a:solidFill>
                  <a:srgbClr val="C00000"/>
                </a:solidFill>
                <a:latin typeface="Lucida Bright" pitchFamily="18" charset="0"/>
              </a:rPr>
              <a:t>repetitive </a:t>
            </a:r>
            <a:r>
              <a:rPr lang="en-US" sz="3600" b="1" dirty="0" smtClean="0">
                <a:solidFill>
                  <a:srgbClr val="C00000"/>
                </a:solidFill>
                <a:latin typeface="Lucida Bright" pitchFamily="18" charset="0"/>
              </a:rPr>
              <a:t>conformational </a:t>
            </a:r>
            <a:r>
              <a:rPr lang="en-US" sz="3600" b="1" dirty="0">
                <a:solidFill>
                  <a:srgbClr val="C00000"/>
                </a:solidFill>
                <a:latin typeface="Lucida Bright" pitchFamily="18" charset="0"/>
              </a:rPr>
              <a:t>changes</a:t>
            </a:r>
          </a:p>
          <a:p>
            <a:r>
              <a:rPr lang="en-US" sz="3600" b="1" dirty="0">
                <a:solidFill>
                  <a:srgbClr val="C00000"/>
                </a:solidFill>
                <a:latin typeface="Lucida Bright" pitchFamily="18" charset="0"/>
              </a:rPr>
              <a:t>as </a:t>
            </a:r>
            <a:r>
              <a:rPr lang="en-US" sz="3600" b="1" dirty="0">
                <a:solidFill>
                  <a:srgbClr val="C00000"/>
                </a:solidFill>
                <a:latin typeface="Lucida Bright" pitchFamily="18" charset="0"/>
                <a:sym typeface="Symbol" pitchFamily="18" charset="2"/>
              </a:rPr>
              <a:t></a:t>
            </a:r>
            <a:r>
              <a:rPr lang="en-US" sz="3600" b="1" dirty="0">
                <a:solidFill>
                  <a:srgbClr val="C00000"/>
                </a:solidFill>
                <a:latin typeface="Lucida Bright" pitchFamily="18" charset="0"/>
              </a:rPr>
              <a:t> rotates</a:t>
            </a:r>
          </a:p>
        </p:txBody>
      </p:sp>
      <p:sp>
        <p:nvSpPr>
          <p:cNvPr id="65540" name="Text Box 6"/>
          <p:cNvSpPr txBox="1">
            <a:spLocks noChangeArrowheads="1"/>
          </p:cNvSpPr>
          <p:nvPr/>
        </p:nvSpPr>
        <p:spPr bwMode="auto">
          <a:xfrm>
            <a:off x="3124200" y="5334000"/>
            <a:ext cx="5715000" cy="1200150"/>
          </a:xfrm>
          <a:prstGeom prst="rect">
            <a:avLst/>
          </a:prstGeom>
          <a:solidFill>
            <a:srgbClr val="FFFF00"/>
          </a:solidFill>
          <a:ln w="9525">
            <a:noFill/>
            <a:miter lim="800000"/>
            <a:headEnd/>
            <a:tailEnd/>
          </a:ln>
        </p:spPr>
        <p:txBody>
          <a:bodyPr>
            <a:spAutoFit/>
          </a:bodyPr>
          <a:lstStyle/>
          <a:p>
            <a:r>
              <a:rPr lang="en-US" sz="3600" dirty="0">
                <a:solidFill>
                  <a:srgbClr val="CC3300"/>
                </a:solidFill>
                <a:latin typeface="Lucida Bright" pitchFamily="18" charset="0"/>
                <a:sym typeface="Wingdings" pitchFamily="2" charset="2"/>
              </a:rPr>
              <a:t> </a:t>
            </a:r>
            <a:r>
              <a:rPr lang="en-US" sz="3600" dirty="0">
                <a:solidFill>
                  <a:srgbClr val="CC3300"/>
                </a:solidFill>
                <a:latin typeface="Lucida Bright" pitchFamily="18" charset="0"/>
                <a:sym typeface="Symbol" pitchFamily="18" charset="2"/>
              </a:rPr>
              <a:t></a:t>
            </a:r>
            <a:r>
              <a:rPr lang="en-US" sz="3600" b="0" dirty="0">
                <a:solidFill>
                  <a:srgbClr val="CC3300"/>
                </a:solidFill>
                <a:latin typeface="Lucida Bright" pitchFamily="18" charset="0"/>
                <a:sym typeface="Symbol" pitchFamily="18" charset="2"/>
              </a:rPr>
              <a:t> r</a:t>
            </a:r>
            <a:r>
              <a:rPr lang="en-US" sz="3600" b="0" dirty="0">
                <a:solidFill>
                  <a:srgbClr val="CC3300"/>
                </a:solidFill>
                <a:latin typeface="Lucida Bright" pitchFamily="18" charset="0"/>
              </a:rPr>
              <a:t>otates </a:t>
            </a:r>
            <a:r>
              <a:rPr lang="en-US" sz="2800" b="0" dirty="0">
                <a:solidFill>
                  <a:srgbClr val="CC3300"/>
                </a:solidFill>
                <a:latin typeface="Lucida Bright" pitchFamily="18" charset="0"/>
              </a:rPr>
              <a:t>1/3</a:t>
            </a:r>
            <a:r>
              <a:rPr lang="en-US" sz="3600" b="0" dirty="0">
                <a:solidFill>
                  <a:srgbClr val="CC3300"/>
                </a:solidFill>
                <a:latin typeface="Lucida Bright" pitchFamily="18" charset="0"/>
              </a:rPr>
              <a:t> turn-</a:t>
            </a:r>
          </a:p>
          <a:p>
            <a:r>
              <a:rPr lang="en-US" sz="3600" b="0" dirty="0">
                <a:solidFill>
                  <a:srgbClr val="CC3300"/>
                </a:solidFill>
                <a:latin typeface="Lucida Bright" pitchFamily="18" charset="0"/>
              </a:rPr>
              <a:t> energy for ATP </a:t>
            </a:r>
            <a:r>
              <a:rPr lang="en-US" sz="3600" b="0" i="1" dirty="0">
                <a:solidFill>
                  <a:srgbClr val="CC3300"/>
                </a:solidFill>
                <a:latin typeface="Lucida Bright" pitchFamily="18" charset="0"/>
              </a:rPr>
              <a:t>release</a:t>
            </a:r>
          </a:p>
        </p:txBody>
      </p:sp>
      <p:cxnSp>
        <p:nvCxnSpPr>
          <p:cNvPr id="65541" name="Straight Arrow Connector 8"/>
          <p:cNvCxnSpPr>
            <a:cxnSpLocks noChangeShapeType="1"/>
          </p:cNvCxnSpPr>
          <p:nvPr/>
        </p:nvCxnSpPr>
        <p:spPr bwMode="auto">
          <a:xfrm rot="5400000" flipH="1" flipV="1">
            <a:off x="2515394" y="5257006"/>
            <a:ext cx="914400" cy="1588"/>
          </a:xfrm>
          <a:prstGeom prst="straightConnector1">
            <a:avLst/>
          </a:prstGeom>
          <a:noFill/>
          <a:ln w="63500" algn="ctr">
            <a:solidFill>
              <a:srgbClr val="FF0000"/>
            </a:solidFill>
            <a:round/>
            <a:headEnd/>
            <a:tailEnd type="arrow" w="med" len="med"/>
          </a:ln>
        </p:spPr>
      </p:cxnSp>
    </p:spTree>
    <p:extLst>
      <p:ext uri="{BB962C8B-B14F-4D97-AF65-F5344CB8AC3E}">
        <p14:creationId xmlns:p14="http://schemas.microsoft.com/office/powerpoint/2010/main" val="1600411839"/>
      </p:ext>
    </p:extLst>
  </p:cSld>
  <p:clrMapOvr>
    <a:masterClrMapping/>
  </p:clrMapOvr>
  <p:transition spd="slow">
    <p:wedge/>
  </p:transition>
  <p:timing>
    <p:tnLst>
      <p:par>
        <p:cTn id="1" dur="indefinite" restart="never" nodeType="tmRoot"/>
      </p:par>
    </p:tn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762000"/>
            <a:ext cx="8915400" cy="5562600"/>
          </a:xfrm>
        </p:spPr>
        <p:txBody>
          <a:bodyPr>
            <a:normAutofit lnSpcReduction="10000"/>
          </a:bodyPr>
          <a:lstStyle/>
          <a:p>
            <a:pPr>
              <a:lnSpc>
                <a:spcPct val="90000"/>
              </a:lnSpc>
            </a:pPr>
            <a:r>
              <a:rPr lang="en-US" altLang="en-US" sz="4800" dirty="0" smtClean="0"/>
              <a:t>This process of producing ATP is known as oxidative phosphorylation. </a:t>
            </a:r>
          </a:p>
          <a:p>
            <a:pPr marL="0" indent="0">
              <a:lnSpc>
                <a:spcPct val="90000"/>
              </a:lnSpc>
              <a:buNone/>
            </a:pPr>
            <a:r>
              <a:rPr lang="en-US" altLang="en-US" sz="4800" dirty="0" smtClean="0"/>
              <a:t> </a:t>
            </a:r>
          </a:p>
          <a:p>
            <a:pPr>
              <a:lnSpc>
                <a:spcPct val="90000"/>
              </a:lnSpc>
            </a:pPr>
            <a:r>
              <a:rPr lang="en-US" altLang="en-US" sz="4800" dirty="0"/>
              <a:t>E</a:t>
            </a:r>
            <a:r>
              <a:rPr lang="en-US" altLang="en-US" sz="4800" dirty="0" smtClean="0"/>
              <a:t>ntire process of using </a:t>
            </a:r>
            <a:r>
              <a:rPr lang="en-US" altLang="en-US" sz="4800" b="1" dirty="0" smtClean="0"/>
              <a:t>Proton gradient </a:t>
            </a:r>
            <a:r>
              <a:rPr lang="en-US" altLang="en-US" sz="4800" dirty="0" smtClean="0"/>
              <a:t>and </a:t>
            </a:r>
            <a:r>
              <a:rPr lang="en-US" altLang="en-US" sz="4800" b="1" dirty="0" smtClean="0"/>
              <a:t>proton motive force </a:t>
            </a:r>
            <a:r>
              <a:rPr lang="en-US" altLang="en-US" sz="4800" dirty="0" smtClean="0"/>
              <a:t>to make ATP is called </a:t>
            </a:r>
            <a:r>
              <a:rPr lang="en-US" altLang="en-US" sz="4800" b="1" dirty="0" smtClean="0">
                <a:solidFill>
                  <a:srgbClr val="C00000"/>
                </a:solidFill>
              </a:rPr>
              <a:t>Chemiosmosis</a:t>
            </a:r>
            <a:r>
              <a:rPr lang="en-US" altLang="en-US" sz="4800" b="1" dirty="0" smtClean="0"/>
              <a:t>.</a:t>
            </a:r>
          </a:p>
          <a:p>
            <a:pPr eaLnBrk="0" hangingPunct="0"/>
            <a:endParaRPr lang="en-US" sz="2400" dirty="0" smtClean="0"/>
          </a:p>
          <a:p>
            <a:endParaRPr lang="en-US" dirty="0"/>
          </a:p>
        </p:txBody>
      </p:sp>
    </p:spTree>
    <p:extLst>
      <p:ext uri="{BB962C8B-B14F-4D97-AF65-F5344CB8AC3E}">
        <p14:creationId xmlns:p14="http://schemas.microsoft.com/office/powerpoint/2010/main" val="2823858960"/>
      </p:ext>
    </p:extLst>
  </p:cSld>
  <p:clrMapOvr>
    <a:masterClrMapping/>
  </p:clrMapOvr>
  <p:transition spd="slow">
    <p:wedg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0182" y="0"/>
            <a:ext cx="8229600" cy="914400"/>
          </a:xfrm>
        </p:spPr>
        <p:txBody>
          <a:bodyPr>
            <a:normAutofit fontScale="90000"/>
          </a:bodyPr>
          <a:lstStyle/>
          <a:p>
            <a:pPr algn="ctr"/>
            <a:r>
              <a:rPr lang="en-US" b="1" dirty="0" smtClean="0">
                <a:solidFill>
                  <a:srgbClr val="C00000"/>
                </a:solidFill>
              </a:rPr>
              <a:t>Substrate Level Phosphorylation</a:t>
            </a:r>
            <a:endParaRPr lang="en-US" b="1" dirty="0">
              <a:solidFill>
                <a:srgbClr val="C00000"/>
              </a:solidFill>
            </a:endParaRPr>
          </a:p>
        </p:txBody>
      </p:sp>
      <p:sp>
        <p:nvSpPr>
          <p:cNvPr id="3" name="Content Placeholder 2"/>
          <p:cNvSpPr>
            <a:spLocks noGrp="1"/>
          </p:cNvSpPr>
          <p:nvPr>
            <p:ph idx="1"/>
          </p:nvPr>
        </p:nvSpPr>
        <p:spPr>
          <a:xfrm>
            <a:off x="0" y="1143000"/>
            <a:ext cx="9100782" cy="5638800"/>
          </a:xfrm>
        </p:spPr>
        <p:txBody>
          <a:bodyPr>
            <a:noAutofit/>
          </a:bodyPr>
          <a:lstStyle/>
          <a:p>
            <a:r>
              <a:rPr lang="en-US" sz="3200" b="1" dirty="0" smtClean="0"/>
              <a:t>Mode of </a:t>
            </a:r>
            <a:r>
              <a:rPr lang="en-US" sz="3200" b="1" dirty="0" smtClean="0">
                <a:solidFill>
                  <a:srgbClr val="0070C0"/>
                </a:solidFill>
              </a:rPr>
              <a:t>generation of ATP at substrate level</a:t>
            </a:r>
            <a:endParaRPr lang="en-US" sz="3200" b="1" dirty="0" smtClean="0"/>
          </a:p>
          <a:p>
            <a:pPr marL="0" indent="0">
              <a:buNone/>
            </a:pPr>
            <a:endParaRPr lang="en-US" sz="3200" b="1" dirty="0" smtClean="0"/>
          </a:p>
          <a:p>
            <a:r>
              <a:rPr lang="en-US" sz="3200" dirty="0" smtClean="0"/>
              <a:t>Involves </a:t>
            </a:r>
            <a:r>
              <a:rPr lang="en-US" sz="3200" b="1" dirty="0" smtClean="0">
                <a:solidFill>
                  <a:srgbClr val="C00000"/>
                </a:solidFill>
              </a:rPr>
              <a:t>cleavage of high energy bond </a:t>
            </a:r>
            <a:r>
              <a:rPr lang="en-US" sz="3200" b="1" dirty="0" smtClean="0"/>
              <a:t>present in high energy compound</a:t>
            </a:r>
            <a:endParaRPr lang="en-US" sz="3200" dirty="0"/>
          </a:p>
          <a:p>
            <a:pPr marL="0" indent="0">
              <a:buNone/>
            </a:pPr>
            <a:endParaRPr lang="en-US" sz="3200" dirty="0" smtClean="0"/>
          </a:p>
          <a:p>
            <a:r>
              <a:rPr lang="en-US" sz="3200" dirty="0" smtClean="0"/>
              <a:t>Bond </a:t>
            </a:r>
            <a:r>
              <a:rPr lang="en-US" sz="3200" b="1" dirty="0" smtClean="0">
                <a:solidFill>
                  <a:srgbClr val="C00000"/>
                </a:solidFill>
              </a:rPr>
              <a:t>energy released is used for Phosphorylation reaction</a:t>
            </a:r>
            <a:endParaRPr lang="en-US" sz="3200" dirty="0"/>
          </a:p>
          <a:p>
            <a:pPr marL="0" indent="0">
              <a:buNone/>
            </a:pPr>
            <a:endParaRPr lang="en-US" sz="3200" dirty="0" smtClean="0"/>
          </a:p>
          <a:p>
            <a:r>
              <a:rPr lang="en-US" sz="3200" b="1" dirty="0" smtClean="0"/>
              <a:t>Generates ATP directly and instantly at reaction level </a:t>
            </a:r>
            <a:r>
              <a:rPr lang="en-US" sz="3200" b="1" dirty="0" smtClean="0">
                <a:solidFill>
                  <a:srgbClr val="0070C0"/>
                </a:solidFill>
              </a:rPr>
              <a:t>without involvement of ETC </a:t>
            </a:r>
            <a:endParaRPr lang="en-US" sz="3200" dirty="0"/>
          </a:p>
        </p:txBody>
      </p:sp>
    </p:spTree>
    <p:extLst>
      <p:ext uri="{BB962C8B-B14F-4D97-AF65-F5344CB8AC3E}">
        <p14:creationId xmlns:p14="http://schemas.microsoft.com/office/powerpoint/2010/main" val="2941822020"/>
      </p:ext>
    </p:extLst>
  </p:cSld>
  <p:clrMapOvr>
    <a:masterClrMapping/>
  </p:clrMapOvr>
  <p:transition spd="slow">
    <p:wedge/>
  </p:transition>
  <p:timing>
    <p:tnLst>
      <p:par>
        <p:cTn id="1" dur="indefinite" restart="never" nodeType="tmRoot"/>
      </p:par>
    </p:tn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609600"/>
            <a:ext cx="8305800" cy="5181600"/>
          </a:xfrm>
        </p:spPr>
        <p:txBody>
          <a:bodyPr>
            <a:normAutofit fontScale="92500" lnSpcReduction="20000"/>
          </a:bodyPr>
          <a:lstStyle/>
          <a:p>
            <a:r>
              <a:rPr lang="en-US" sz="4800" dirty="0" smtClean="0"/>
              <a:t>During oxidative phosphorylation </a:t>
            </a:r>
            <a:r>
              <a:rPr lang="en-US" sz="4800" b="1" dirty="0" smtClean="0">
                <a:solidFill>
                  <a:srgbClr val="C00000"/>
                </a:solidFill>
              </a:rPr>
              <a:t>total energy change is released in small increments.</a:t>
            </a:r>
          </a:p>
          <a:p>
            <a:pPr marL="0" indent="0">
              <a:buNone/>
            </a:pPr>
            <a:endParaRPr lang="en-US" sz="4800" b="1" dirty="0" smtClean="0"/>
          </a:p>
          <a:p>
            <a:r>
              <a:rPr lang="en-US" sz="4800" dirty="0" smtClean="0"/>
              <a:t>So that energy can be trapped as chemical bond energy and form ATP.</a:t>
            </a:r>
            <a:endParaRPr lang="en-US" sz="4800" dirty="0"/>
          </a:p>
        </p:txBody>
      </p:sp>
    </p:spTree>
    <p:extLst>
      <p:ext uri="{BB962C8B-B14F-4D97-AF65-F5344CB8AC3E}">
        <p14:creationId xmlns:p14="http://schemas.microsoft.com/office/powerpoint/2010/main" val="1037062881"/>
      </p:ext>
    </p:extLst>
  </p:cSld>
  <p:clrMapOvr>
    <a:masterClrMapping/>
  </p:clrMapOvr>
  <p:transition spd="slow">
    <p:wedge/>
  </p:transition>
  <p:timing>
    <p:tnLst>
      <p:par>
        <p:cTn id="1" dur="indefinite" restart="never" nodeType="tmRoot"/>
      </p:par>
    </p:tn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3"/>
          <p:cNvSpPr>
            <a:spLocks noGrp="1" noChangeArrowheads="1"/>
          </p:cNvSpPr>
          <p:nvPr>
            <p:ph type="body" idx="1"/>
          </p:nvPr>
        </p:nvSpPr>
        <p:spPr>
          <a:xfrm>
            <a:off x="336550" y="4438650"/>
            <a:ext cx="8567738" cy="2076450"/>
          </a:xfrm>
        </p:spPr>
        <p:txBody>
          <a:bodyPr>
            <a:normAutofit/>
          </a:bodyPr>
          <a:lstStyle/>
          <a:p>
            <a:pPr marL="0" indent="0">
              <a:lnSpc>
                <a:spcPct val="95000"/>
              </a:lnSpc>
              <a:spcBef>
                <a:spcPct val="0"/>
              </a:spcBef>
              <a:spcAft>
                <a:spcPct val="40000"/>
              </a:spcAft>
              <a:buFontTx/>
              <a:buNone/>
            </a:pPr>
            <a:r>
              <a:rPr lang="en-US" sz="4000" b="1" dirty="0" smtClean="0">
                <a:solidFill>
                  <a:srgbClr val="000099"/>
                </a:solidFill>
                <a:cs typeface="Times New Roman" pitchFamily="18" charset="0"/>
              </a:rPr>
              <a:t>Coupling</a:t>
            </a:r>
            <a:r>
              <a:rPr lang="en-US" sz="4000" dirty="0" smtClean="0">
                <a:cs typeface="Times New Roman" pitchFamily="18" charset="0"/>
              </a:rPr>
              <a:t> </a:t>
            </a:r>
            <a:r>
              <a:rPr lang="en-US" sz="4000" dirty="0">
                <a:cs typeface="Times New Roman" pitchFamily="18" charset="0"/>
              </a:rPr>
              <a:t>of ATP synthesis to respiration is </a:t>
            </a:r>
            <a:r>
              <a:rPr lang="en-US" sz="4000" b="1" dirty="0">
                <a:solidFill>
                  <a:srgbClr val="C00000"/>
                </a:solidFill>
                <a:cs typeface="Times New Roman" pitchFamily="18" charset="0"/>
              </a:rPr>
              <a:t>indirect</a:t>
            </a:r>
            <a:r>
              <a:rPr lang="en-US" sz="4000" dirty="0">
                <a:cs typeface="Times New Roman" pitchFamily="18" charset="0"/>
              </a:rPr>
              <a:t>, via a H</a:t>
            </a:r>
            <a:r>
              <a:rPr lang="en-US" sz="4000" baseline="30000" dirty="0">
                <a:cs typeface="Times New Roman" pitchFamily="18" charset="0"/>
              </a:rPr>
              <a:t>+</a:t>
            </a:r>
            <a:r>
              <a:rPr lang="en-US" sz="4000" dirty="0">
                <a:cs typeface="Times New Roman" pitchFamily="18" charset="0"/>
              </a:rPr>
              <a:t> electrochemical gradient.</a:t>
            </a:r>
          </a:p>
        </p:txBody>
      </p:sp>
      <p:sp>
        <p:nvSpPr>
          <p:cNvPr id="18438" name="Rectangle 6"/>
          <p:cNvSpPr>
            <a:spLocks noChangeArrowheads="1"/>
          </p:cNvSpPr>
          <p:nvPr/>
        </p:nvSpPr>
        <p:spPr bwMode="auto">
          <a:xfrm>
            <a:off x="2743200" y="2571750"/>
            <a:ext cx="9144000" cy="0"/>
          </a:xfrm>
          <a:prstGeom prst="rect">
            <a:avLst/>
          </a:prstGeom>
          <a:noFill/>
          <a:ln w="9525">
            <a:noFill/>
            <a:miter lim="800000"/>
            <a:headEnd/>
            <a:tailEnd/>
          </a:ln>
          <a:effectLst/>
        </p:spPr>
        <p:txBody>
          <a:bodyPr>
            <a:spAutoFit/>
          </a:bodyPr>
          <a:lstStyle/>
          <a:p>
            <a:endParaRPr lang="en-US"/>
          </a:p>
        </p:txBody>
      </p:sp>
      <p:sp>
        <p:nvSpPr>
          <p:cNvPr id="18440" name="Rectangle 8"/>
          <p:cNvSpPr>
            <a:spLocks noChangeArrowheads="1"/>
          </p:cNvSpPr>
          <p:nvPr/>
        </p:nvSpPr>
        <p:spPr bwMode="auto">
          <a:xfrm>
            <a:off x="2743200" y="2571750"/>
            <a:ext cx="9144000" cy="0"/>
          </a:xfrm>
          <a:prstGeom prst="rect">
            <a:avLst/>
          </a:prstGeom>
          <a:noFill/>
          <a:ln w="9525">
            <a:noFill/>
            <a:miter lim="800000"/>
            <a:headEnd/>
            <a:tailEnd/>
          </a:ln>
          <a:effectLst/>
        </p:spPr>
        <p:txBody>
          <a:bodyPr>
            <a:spAutoFit/>
          </a:bodyPr>
          <a:lstStyle/>
          <a:p>
            <a:endParaRPr lang="en-US"/>
          </a:p>
        </p:txBody>
      </p:sp>
      <p:sp>
        <p:nvSpPr>
          <p:cNvPr id="18442" name="Rectangle 10"/>
          <p:cNvSpPr>
            <a:spLocks noChangeArrowheads="1"/>
          </p:cNvSpPr>
          <p:nvPr/>
        </p:nvSpPr>
        <p:spPr bwMode="auto">
          <a:xfrm>
            <a:off x="2743200" y="2571750"/>
            <a:ext cx="9144000" cy="0"/>
          </a:xfrm>
          <a:prstGeom prst="rect">
            <a:avLst/>
          </a:prstGeom>
          <a:noFill/>
          <a:ln w="9525">
            <a:noFill/>
            <a:miter lim="800000"/>
            <a:headEnd/>
            <a:tailEnd/>
          </a:ln>
          <a:effectLst/>
        </p:spPr>
        <p:txBody>
          <a:bodyPr>
            <a:spAutoFit/>
          </a:bodyPr>
          <a:lstStyle/>
          <a:p>
            <a:endParaRPr lang="en-US"/>
          </a:p>
        </p:txBody>
      </p:sp>
      <p:graphicFrame>
        <p:nvGraphicFramePr>
          <p:cNvPr id="59394" name="Object 2"/>
          <p:cNvGraphicFramePr>
            <a:graphicFrameLocks noChangeAspect="1"/>
          </p:cNvGraphicFramePr>
          <p:nvPr/>
        </p:nvGraphicFramePr>
        <p:xfrm>
          <a:off x="427038" y="228600"/>
          <a:ext cx="8328025" cy="3903663"/>
        </p:xfrm>
        <a:graphic>
          <a:graphicData uri="http://schemas.openxmlformats.org/presentationml/2006/ole">
            <mc:AlternateContent xmlns:mc="http://schemas.openxmlformats.org/markup-compatibility/2006">
              <mc:Choice xmlns:v="urn:schemas-microsoft-com:vml" Requires="v">
                <p:oleObj spid="_x0000_s1566905" r:id="rId3" imgW="3657600" imgH="1714500" progId="Word.Picture.8">
                  <p:embed/>
                </p:oleObj>
              </mc:Choice>
              <mc:Fallback>
                <p:oleObj r:id="rId3" imgW="3657600" imgH="1714500" progId="Word.Picture.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7038" y="228600"/>
                        <a:ext cx="8328025" cy="39036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25135250"/>
      </p:ext>
    </p:extLst>
  </p:cSld>
  <p:clrMapOvr>
    <a:masterClrMapping/>
  </p:clrMapOvr>
  <p:transition spd="slow">
    <p:wedge/>
  </p:transition>
  <p:timing>
    <p:tnLst>
      <p:par>
        <p:cTn id="1" dur="indefinite" restart="never" nodeType="tmRoot"/>
      </p:par>
    </p:tn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02"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extLst>
      <p:ext uri="{BB962C8B-B14F-4D97-AF65-F5344CB8AC3E}">
        <p14:creationId xmlns:p14="http://schemas.microsoft.com/office/powerpoint/2010/main" val="201614456"/>
      </p:ext>
    </p:extLst>
  </p:cSld>
  <p:clrMapOvr>
    <a:masterClrMapping/>
  </p:clrMapOvr>
  <p:transition spd="slow">
    <p:wedge/>
  </p:transition>
  <p:timing>
    <p:tnLst>
      <p:par>
        <p:cTn id="1" dur="indefinite" restart="never" nodeType="tmRoot"/>
      </p:par>
    </p:tn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ext Box 2083"/>
          <p:cNvSpPr txBox="1">
            <a:spLocks noChangeArrowheads="1"/>
          </p:cNvSpPr>
          <p:nvPr/>
        </p:nvSpPr>
        <p:spPr bwMode="auto">
          <a:xfrm>
            <a:off x="228600" y="4495800"/>
            <a:ext cx="8686800" cy="1938992"/>
          </a:xfrm>
          <a:prstGeom prst="rect">
            <a:avLst/>
          </a:prstGeom>
          <a:noFill/>
          <a:ln w="9525">
            <a:noFill/>
            <a:miter lim="800000"/>
            <a:headEnd/>
            <a:tailEnd/>
          </a:ln>
        </p:spPr>
        <p:txBody>
          <a:bodyPr wrap="square">
            <a:spAutoFit/>
          </a:bodyPr>
          <a:lstStyle/>
          <a:p>
            <a:pPr eaLnBrk="0" hangingPunct="0">
              <a:spcBef>
                <a:spcPct val="50000"/>
              </a:spcBef>
            </a:pPr>
            <a:r>
              <a:rPr lang="en-US" sz="2000" dirty="0">
                <a:latin typeface="Comic Sans MS" pitchFamily="66" charset="0"/>
              </a:rPr>
              <a:t>As </a:t>
            </a:r>
            <a:r>
              <a:rPr lang="en-US" sz="2000" b="1" dirty="0">
                <a:latin typeface="Comic Sans MS" pitchFamily="66" charset="0"/>
              </a:rPr>
              <a:t>electrons flow</a:t>
            </a:r>
            <a:r>
              <a:rPr lang="en-US" sz="2000" dirty="0">
                <a:latin typeface="Comic Sans MS" pitchFamily="66" charset="0"/>
              </a:rPr>
              <a:t> through complexes of ETC, </a:t>
            </a:r>
            <a:r>
              <a:rPr lang="en-US" sz="2000" b="1" dirty="0">
                <a:latin typeface="Comic Sans MS" pitchFamily="66" charset="0"/>
              </a:rPr>
              <a:t>protons are translocated</a:t>
            </a:r>
            <a:r>
              <a:rPr lang="en-US" sz="2000" dirty="0">
                <a:latin typeface="Comic Sans MS" pitchFamily="66" charset="0"/>
              </a:rPr>
              <a:t> from matrix into the intermembrane space. </a:t>
            </a:r>
          </a:p>
          <a:p>
            <a:pPr eaLnBrk="0" hangingPunct="0">
              <a:spcBef>
                <a:spcPct val="50000"/>
              </a:spcBef>
            </a:pPr>
            <a:r>
              <a:rPr lang="en-US" sz="2000" dirty="0">
                <a:latin typeface="Comic Sans MS" pitchFamily="66" charset="0"/>
              </a:rPr>
              <a:t>The free energy stored in the </a:t>
            </a:r>
            <a:r>
              <a:rPr lang="en-US" sz="2000" b="1" dirty="0">
                <a:latin typeface="Comic Sans MS" pitchFamily="66" charset="0"/>
              </a:rPr>
              <a:t>proton concentration gradient</a:t>
            </a:r>
            <a:r>
              <a:rPr lang="en-US" sz="2000" dirty="0">
                <a:latin typeface="Comic Sans MS" pitchFamily="66" charset="0"/>
              </a:rPr>
              <a:t> is tapped as protons reenter the matrix via </a:t>
            </a:r>
            <a:r>
              <a:rPr lang="en-US" sz="2000" b="1" dirty="0">
                <a:latin typeface="Comic Sans MS" pitchFamily="66" charset="0"/>
              </a:rPr>
              <a:t>ATP synthase</a:t>
            </a:r>
            <a:r>
              <a:rPr lang="en-US" sz="2000" dirty="0">
                <a:latin typeface="Comic Sans MS" pitchFamily="66" charset="0"/>
              </a:rPr>
              <a:t>. </a:t>
            </a:r>
          </a:p>
          <a:p>
            <a:pPr eaLnBrk="0" hangingPunct="0">
              <a:spcBef>
                <a:spcPct val="50000"/>
              </a:spcBef>
            </a:pPr>
            <a:r>
              <a:rPr lang="en-US" sz="2000" dirty="0">
                <a:latin typeface="Comic Sans MS" pitchFamily="66" charset="0"/>
              </a:rPr>
              <a:t>As result </a:t>
            </a:r>
            <a:r>
              <a:rPr lang="en-US" sz="2000" b="1" dirty="0">
                <a:latin typeface="Comic Sans MS" pitchFamily="66" charset="0"/>
              </a:rPr>
              <a:t>ATP is formed from ADP and P</a:t>
            </a:r>
            <a:r>
              <a:rPr lang="en-US" sz="2000" b="1" baseline="-25000" dirty="0">
                <a:latin typeface="Comic Sans MS" pitchFamily="66" charset="0"/>
              </a:rPr>
              <a:t>i</a:t>
            </a:r>
            <a:r>
              <a:rPr lang="en-US" sz="2000" b="1" dirty="0">
                <a:latin typeface="Comic Sans MS" pitchFamily="66" charset="0"/>
              </a:rPr>
              <a:t>.</a:t>
            </a:r>
          </a:p>
        </p:txBody>
      </p:sp>
      <p:grpSp>
        <p:nvGrpSpPr>
          <p:cNvPr id="2" name="Group 2097"/>
          <p:cNvGrpSpPr>
            <a:grpSpLocks/>
          </p:cNvGrpSpPr>
          <p:nvPr/>
        </p:nvGrpSpPr>
        <p:grpSpPr bwMode="auto">
          <a:xfrm>
            <a:off x="228600" y="838200"/>
            <a:ext cx="8686800" cy="3581400"/>
            <a:chOff x="144" y="672"/>
            <a:chExt cx="5472" cy="2256"/>
          </a:xfrm>
        </p:grpSpPr>
        <p:pic>
          <p:nvPicPr>
            <p:cNvPr id="38916" name="Picture 2052"/>
            <p:cNvPicPr>
              <a:picLocks noChangeAspect="1" noChangeArrowheads="1"/>
            </p:cNvPicPr>
            <p:nvPr/>
          </p:nvPicPr>
          <p:blipFill>
            <a:blip r:embed="rId3" cstate="print"/>
            <a:srcRect/>
            <a:stretch>
              <a:fillRect/>
            </a:stretch>
          </p:blipFill>
          <p:spPr bwMode="auto">
            <a:xfrm>
              <a:off x="144" y="672"/>
              <a:ext cx="5472" cy="2256"/>
            </a:xfrm>
            <a:prstGeom prst="rect">
              <a:avLst/>
            </a:prstGeom>
            <a:noFill/>
            <a:ln w="9525">
              <a:noFill/>
              <a:miter lim="800000"/>
              <a:headEnd/>
              <a:tailEnd/>
            </a:ln>
          </p:spPr>
        </p:pic>
        <p:sp>
          <p:nvSpPr>
            <p:cNvPr id="38917" name="Text Box 2084"/>
            <p:cNvSpPr txBox="1">
              <a:spLocks noChangeArrowheads="1"/>
            </p:cNvSpPr>
            <p:nvPr/>
          </p:nvSpPr>
          <p:spPr bwMode="auto">
            <a:xfrm>
              <a:off x="2112" y="912"/>
              <a:ext cx="288" cy="346"/>
            </a:xfrm>
            <a:prstGeom prst="rect">
              <a:avLst/>
            </a:prstGeom>
            <a:noFill/>
            <a:ln w="9525">
              <a:noFill/>
              <a:miter lim="800000"/>
              <a:headEnd/>
              <a:tailEnd/>
            </a:ln>
          </p:spPr>
          <p:txBody>
            <a:bodyPr>
              <a:spAutoFit/>
            </a:bodyPr>
            <a:lstStyle/>
            <a:p>
              <a:pPr eaLnBrk="0" hangingPunct="0">
                <a:spcBef>
                  <a:spcPct val="50000"/>
                </a:spcBef>
              </a:pPr>
              <a:r>
                <a:rPr lang="en-US" sz="2800"/>
                <a:t>+</a:t>
              </a:r>
            </a:p>
          </p:txBody>
        </p:sp>
        <p:sp>
          <p:nvSpPr>
            <p:cNvPr id="38918" name="Text Box 2087"/>
            <p:cNvSpPr txBox="1">
              <a:spLocks noChangeArrowheads="1"/>
            </p:cNvSpPr>
            <p:nvPr/>
          </p:nvSpPr>
          <p:spPr bwMode="auto">
            <a:xfrm>
              <a:off x="624" y="928"/>
              <a:ext cx="288" cy="346"/>
            </a:xfrm>
            <a:prstGeom prst="rect">
              <a:avLst/>
            </a:prstGeom>
            <a:noFill/>
            <a:ln w="9525">
              <a:noFill/>
              <a:miter lim="800000"/>
              <a:headEnd/>
              <a:tailEnd/>
            </a:ln>
          </p:spPr>
          <p:txBody>
            <a:bodyPr>
              <a:spAutoFit/>
            </a:bodyPr>
            <a:lstStyle/>
            <a:p>
              <a:pPr eaLnBrk="0" hangingPunct="0">
                <a:spcBef>
                  <a:spcPct val="50000"/>
                </a:spcBef>
              </a:pPr>
              <a:r>
                <a:rPr lang="en-US" sz="2800"/>
                <a:t>+</a:t>
              </a:r>
            </a:p>
          </p:txBody>
        </p:sp>
        <p:sp>
          <p:nvSpPr>
            <p:cNvPr id="38919" name="Text Box 2088"/>
            <p:cNvSpPr txBox="1">
              <a:spLocks noChangeArrowheads="1"/>
            </p:cNvSpPr>
            <p:nvPr/>
          </p:nvSpPr>
          <p:spPr bwMode="auto">
            <a:xfrm>
              <a:off x="1344" y="928"/>
              <a:ext cx="288" cy="346"/>
            </a:xfrm>
            <a:prstGeom prst="rect">
              <a:avLst/>
            </a:prstGeom>
            <a:noFill/>
            <a:ln w="9525">
              <a:noFill/>
              <a:miter lim="800000"/>
              <a:headEnd/>
              <a:tailEnd/>
            </a:ln>
          </p:spPr>
          <p:txBody>
            <a:bodyPr>
              <a:spAutoFit/>
            </a:bodyPr>
            <a:lstStyle/>
            <a:p>
              <a:pPr eaLnBrk="0" hangingPunct="0">
                <a:spcBef>
                  <a:spcPct val="50000"/>
                </a:spcBef>
              </a:pPr>
              <a:r>
                <a:rPr lang="en-US" sz="2800"/>
                <a:t>+</a:t>
              </a:r>
            </a:p>
          </p:txBody>
        </p:sp>
        <p:sp>
          <p:nvSpPr>
            <p:cNvPr id="38920" name="Text Box 2089"/>
            <p:cNvSpPr txBox="1">
              <a:spLocks noChangeArrowheads="1"/>
            </p:cNvSpPr>
            <p:nvPr/>
          </p:nvSpPr>
          <p:spPr bwMode="auto">
            <a:xfrm>
              <a:off x="4128" y="928"/>
              <a:ext cx="288" cy="346"/>
            </a:xfrm>
            <a:prstGeom prst="rect">
              <a:avLst/>
            </a:prstGeom>
            <a:noFill/>
            <a:ln w="9525">
              <a:noFill/>
              <a:miter lim="800000"/>
              <a:headEnd/>
              <a:tailEnd/>
            </a:ln>
          </p:spPr>
          <p:txBody>
            <a:bodyPr>
              <a:spAutoFit/>
            </a:bodyPr>
            <a:lstStyle/>
            <a:p>
              <a:pPr eaLnBrk="0" hangingPunct="0">
                <a:spcBef>
                  <a:spcPct val="50000"/>
                </a:spcBef>
              </a:pPr>
              <a:r>
                <a:rPr lang="en-US" sz="2800"/>
                <a:t>+</a:t>
              </a:r>
            </a:p>
          </p:txBody>
        </p:sp>
        <p:sp>
          <p:nvSpPr>
            <p:cNvPr id="38921" name="Text Box 2090"/>
            <p:cNvSpPr txBox="1">
              <a:spLocks noChangeArrowheads="1"/>
            </p:cNvSpPr>
            <p:nvPr/>
          </p:nvSpPr>
          <p:spPr bwMode="auto">
            <a:xfrm>
              <a:off x="3024" y="920"/>
              <a:ext cx="288" cy="346"/>
            </a:xfrm>
            <a:prstGeom prst="rect">
              <a:avLst/>
            </a:prstGeom>
            <a:noFill/>
            <a:ln w="9525">
              <a:noFill/>
              <a:miter lim="800000"/>
              <a:headEnd/>
              <a:tailEnd/>
            </a:ln>
          </p:spPr>
          <p:txBody>
            <a:bodyPr>
              <a:spAutoFit/>
            </a:bodyPr>
            <a:lstStyle/>
            <a:p>
              <a:pPr eaLnBrk="0" hangingPunct="0">
                <a:spcBef>
                  <a:spcPct val="50000"/>
                </a:spcBef>
              </a:pPr>
              <a:r>
                <a:rPr lang="en-US" sz="2800"/>
                <a:t>+</a:t>
              </a:r>
            </a:p>
          </p:txBody>
        </p:sp>
        <p:sp>
          <p:nvSpPr>
            <p:cNvPr id="38922" name="Text Box 2091"/>
            <p:cNvSpPr txBox="1">
              <a:spLocks noChangeArrowheads="1"/>
            </p:cNvSpPr>
            <p:nvPr/>
          </p:nvSpPr>
          <p:spPr bwMode="auto">
            <a:xfrm>
              <a:off x="3408" y="912"/>
              <a:ext cx="288" cy="346"/>
            </a:xfrm>
            <a:prstGeom prst="rect">
              <a:avLst/>
            </a:prstGeom>
            <a:noFill/>
            <a:ln w="9525">
              <a:noFill/>
              <a:miter lim="800000"/>
              <a:headEnd/>
              <a:tailEnd/>
            </a:ln>
          </p:spPr>
          <p:txBody>
            <a:bodyPr>
              <a:spAutoFit/>
            </a:bodyPr>
            <a:lstStyle/>
            <a:p>
              <a:pPr eaLnBrk="0" hangingPunct="0">
                <a:spcBef>
                  <a:spcPct val="50000"/>
                </a:spcBef>
              </a:pPr>
              <a:r>
                <a:rPr lang="en-US" sz="2800"/>
                <a:t>+</a:t>
              </a:r>
            </a:p>
          </p:txBody>
        </p:sp>
        <p:sp>
          <p:nvSpPr>
            <p:cNvPr id="38923" name="Text Box 2093"/>
            <p:cNvSpPr txBox="1">
              <a:spLocks noChangeArrowheads="1"/>
            </p:cNvSpPr>
            <p:nvPr/>
          </p:nvSpPr>
          <p:spPr bwMode="auto">
            <a:xfrm>
              <a:off x="3264" y="1432"/>
              <a:ext cx="288" cy="346"/>
            </a:xfrm>
            <a:prstGeom prst="rect">
              <a:avLst/>
            </a:prstGeom>
            <a:noFill/>
            <a:ln w="9525">
              <a:noFill/>
              <a:miter lim="800000"/>
              <a:headEnd/>
              <a:tailEnd/>
            </a:ln>
          </p:spPr>
          <p:txBody>
            <a:bodyPr>
              <a:spAutoFit/>
            </a:bodyPr>
            <a:lstStyle/>
            <a:p>
              <a:pPr eaLnBrk="0" hangingPunct="0">
                <a:spcBef>
                  <a:spcPct val="50000"/>
                </a:spcBef>
              </a:pPr>
              <a:r>
                <a:rPr lang="en-US" sz="2800" b="1"/>
                <a:t>-</a:t>
              </a:r>
            </a:p>
          </p:txBody>
        </p:sp>
        <p:sp>
          <p:nvSpPr>
            <p:cNvPr id="38924" name="Text Box 2094"/>
            <p:cNvSpPr txBox="1">
              <a:spLocks noChangeArrowheads="1"/>
            </p:cNvSpPr>
            <p:nvPr/>
          </p:nvSpPr>
          <p:spPr bwMode="auto">
            <a:xfrm>
              <a:off x="2160" y="1432"/>
              <a:ext cx="288" cy="346"/>
            </a:xfrm>
            <a:prstGeom prst="rect">
              <a:avLst/>
            </a:prstGeom>
            <a:noFill/>
            <a:ln w="9525">
              <a:noFill/>
              <a:miter lim="800000"/>
              <a:headEnd/>
              <a:tailEnd/>
            </a:ln>
          </p:spPr>
          <p:txBody>
            <a:bodyPr>
              <a:spAutoFit/>
            </a:bodyPr>
            <a:lstStyle/>
            <a:p>
              <a:pPr eaLnBrk="0" hangingPunct="0">
                <a:spcBef>
                  <a:spcPct val="50000"/>
                </a:spcBef>
              </a:pPr>
              <a:r>
                <a:rPr lang="en-US" sz="2800" b="1"/>
                <a:t>-</a:t>
              </a:r>
            </a:p>
          </p:txBody>
        </p:sp>
        <p:sp>
          <p:nvSpPr>
            <p:cNvPr id="38925" name="Text Box 2095"/>
            <p:cNvSpPr txBox="1">
              <a:spLocks noChangeArrowheads="1"/>
            </p:cNvSpPr>
            <p:nvPr/>
          </p:nvSpPr>
          <p:spPr bwMode="auto">
            <a:xfrm>
              <a:off x="1368" y="1430"/>
              <a:ext cx="288" cy="346"/>
            </a:xfrm>
            <a:prstGeom prst="rect">
              <a:avLst/>
            </a:prstGeom>
            <a:noFill/>
            <a:ln w="9525">
              <a:noFill/>
              <a:miter lim="800000"/>
              <a:headEnd/>
              <a:tailEnd/>
            </a:ln>
          </p:spPr>
          <p:txBody>
            <a:bodyPr>
              <a:spAutoFit/>
            </a:bodyPr>
            <a:lstStyle/>
            <a:p>
              <a:pPr eaLnBrk="0" hangingPunct="0">
                <a:spcBef>
                  <a:spcPct val="50000"/>
                </a:spcBef>
              </a:pPr>
              <a:r>
                <a:rPr lang="en-US" sz="2800" b="1"/>
                <a:t>-</a:t>
              </a:r>
            </a:p>
          </p:txBody>
        </p:sp>
        <p:sp>
          <p:nvSpPr>
            <p:cNvPr id="38926" name="Text Box 2096"/>
            <p:cNvSpPr txBox="1">
              <a:spLocks noChangeArrowheads="1"/>
            </p:cNvSpPr>
            <p:nvPr/>
          </p:nvSpPr>
          <p:spPr bwMode="auto">
            <a:xfrm>
              <a:off x="648" y="1440"/>
              <a:ext cx="288" cy="346"/>
            </a:xfrm>
            <a:prstGeom prst="rect">
              <a:avLst/>
            </a:prstGeom>
            <a:noFill/>
            <a:ln w="9525">
              <a:noFill/>
              <a:miter lim="800000"/>
              <a:headEnd/>
              <a:tailEnd/>
            </a:ln>
          </p:spPr>
          <p:txBody>
            <a:bodyPr>
              <a:spAutoFit/>
            </a:bodyPr>
            <a:lstStyle/>
            <a:p>
              <a:pPr eaLnBrk="0" hangingPunct="0">
                <a:spcBef>
                  <a:spcPct val="50000"/>
                </a:spcBef>
              </a:pPr>
              <a:r>
                <a:rPr lang="en-US" sz="2800" b="1"/>
                <a:t>-</a:t>
              </a:r>
            </a:p>
          </p:txBody>
        </p:sp>
      </p:grpSp>
      <p:sp>
        <p:nvSpPr>
          <p:cNvPr id="38927" name="Rectangle 2098"/>
          <p:cNvSpPr>
            <a:spLocks noChangeArrowheads="1"/>
          </p:cNvSpPr>
          <p:nvPr/>
        </p:nvSpPr>
        <p:spPr bwMode="auto">
          <a:xfrm>
            <a:off x="838200" y="192088"/>
            <a:ext cx="7866256" cy="584775"/>
          </a:xfrm>
          <a:prstGeom prst="rect">
            <a:avLst/>
          </a:prstGeom>
          <a:noFill/>
          <a:ln w="9525">
            <a:noFill/>
            <a:miter lim="800000"/>
            <a:headEnd/>
            <a:tailEnd/>
          </a:ln>
        </p:spPr>
        <p:txBody>
          <a:bodyPr wrap="none">
            <a:spAutoFit/>
          </a:bodyPr>
          <a:lstStyle/>
          <a:p>
            <a:pPr eaLnBrk="0" hangingPunct="0"/>
            <a:r>
              <a:rPr lang="en-US" altLang="en-US" sz="3200" b="1" dirty="0">
                <a:solidFill>
                  <a:srgbClr val="CC0000"/>
                </a:solidFill>
                <a:latin typeface="Comic Sans MS" pitchFamily="66" charset="0"/>
              </a:rPr>
              <a:t>Overview of </a:t>
            </a:r>
            <a:r>
              <a:rPr lang="en-US" altLang="en-US" sz="3200" b="1" dirty="0" smtClean="0">
                <a:solidFill>
                  <a:srgbClr val="CC0000"/>
                </a:solidFill>
                <a:latin typeface="Comic Sans MS" pitchFamily="66" charset="0"/>
              </a:rPr>
              <a:t>Oxidative </a:t>
            </a:r>
            <a:r>
              <a:rPr lang="en-US" altLang="en-US" sz="3200" b="1" dirty="0">
                <a:solidFill>
                  <a:srgbClr val="CC0000"/>
                </a:solidFill>
                <a:latin typeface="Comic Sans MS" pitchFamily="66" charset="0"/>
              </a:rPr>
              <a:t>P</a:t>
            </a:r>
            <a:r>
              <a:rPr lang="en-US" altLang="en-US" sz="3200" b="1" dirty="0" smtClean="0">
                <a:solidFill>
                  <a:srgbClr val="CC0000"/>
                </a:solidFill>
                <a:latin typeface="Comic Sans MS" pitchFamily="66" charset="0"/>
              </a:rPr>
              <a:t>hosphorylation</a:t>
            </a:r>
            <a:endParaRPr lang="en-US" sz="3200" b="1" dirty="0">
              <a:solidFill>
                <a:srgbClr val="CC0000"/>
              </a:solidFill>
              <a:latin typeface="Comic Sans MS" pitchFamily="66" charset="0"/>
            </a:endParaRPr>
          </a:p>
        </p:txBody>
      </p:sp>
    </p:spTree>
    <p:extLst>
      <p:ext uri="{BB962C8B-B14F-4D97-AF65-F5344CB8AC3E}">
        <p14:creationId xmlns:p14="http://schemas.microsoft.com/office/powerpoint/2010/main" val="1980445974"/>
      </p:ext>
    </p:extLst>
  </p:cSld>
  <p:clrMapOvr>
    <a:masterClrMapping/>
  </p:clrMapOvr>
  <p:transition spd="slow">
    <p:wedge/>
  </p:transition>
  <p:timing>
    <p:tnLst>
      <p:par>
        <p:cTn id="1" dur="indefinite" restart="never" nodeType="tmRoot"/>
      </p:par>
    </p:tnLst>
  </p:timing>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Grp="1" noChangeAspect="1" noChangeArrowheads="1"/>
          </p:cNvPicPr>
          <p:nvPr>
            <p:ph idx="1"/>
          </p:nvPr>
        </p:nvPicPr>
        <p:blipFill>
          <a:blip r:embed="rId2" cstate="print">
            <a:lum bright="-2000" contrast="21000"/>
          </a:blip>
          <a:srcRect/>
          <a:stretch>
            <a:fillRect/>
          </a:stretch>
        </p:blipFill>
        <p:spPr bwMode="auto">
          <a:xfrm>
            <a:off x="0" y="0"/>
            <a:ext cx="9143999" cy="6858000"/>
          </a:xfrm>
          <a:prstGeom prst="rect">
            <a:avLst/>
          </a:prstGeom>
          <a:noFill/>
          <a:ln w="9525">
            <a:noFill/>
            <a:miter lim="800000"/>
            <a:headEnd/>
            <a:tailEnd/>
          </a:ln>
          <a:effectLst/>
        </p:spPr>
      </p:pic>
    </p:spTree>
    <p:extLst>
      <p:ext uri="{BB962C8B-B14F-4D97-AF65-F5344CB8AC3E}">
        <p14:creationId xmlns:p14="http://schemas.microsoft.com/office/powerpoint/2010/main" val="187832831"/>
      </p:ext>
    </p:extLst>
  </p:cSld>
  <p:clrMapOvr>
    <a:masterClrMapping/>
  </p:clrMapOvr>
  <p:transition spd="slow">
    <p:wedge/>
  </p:transition>
  <p:timing>
    <p:tnLst>
      <p:par>
        <p:cTn id="1" dur="indefinite" restart="never" nodeType="tmRoot"/>
      </p:par>
    </p:tnLst>
  </p:timing>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Grp="1" noChangeAspect="1" noChangeArrowheads="1"/>
          </p:cNvPicPr>
          <p:nvPr>
            <p:ph idx="1"/>
          </p:nvPr>
        </p:nvPicPr>
        <p:blipFill>
          <a:blip r:embed="rId2" cstate="print"/>
          <a:srcRect/>
          <a:stretch>
            <a:fillRect/>
          </a:stretch>
        </p:blipFill>
        <p:spPr bwMode="auto">
          <a:xfrm>
            <a:off x="0" y="0"/>
            <a:ext cx="9144000" cy="6858000"/>
          </a:xfrm>
          <a:prstGeom prst="rect">
            <a:avLst/>
          </a:prstGeom>
          <a:noFill/>
          <a:ln w="9525">
            <a:noFill/>
            <a:miter lim="800000"/>
            <a:headEnd/>
            <a:tailEnd/>
          </a:ln>
          <a:effectLst/>
        </p:spPr>
      </p:pic>
    </p:spTree>
    <p:extLst>
      <p:ext uri="{BB962C8B-B14F-4D97-AF65-F5344CB8AC3E}">
        <p14:creationId xmlns:p14="http://schemas.microsoft.com/office/powerpoint/2010/main" val="3520873538"/>
      </p:ext>
    </p:extLst>
  </p:cSld>
  <p:clrMapOvr>
    <a:masterClrMapping/>
  </p:clrMapOvr>
  <p:transition spd="slow">
    <p:wedge/>
  </p:transition>
  <p:timing>
    <p:tnLst>
      <p:par>
        <p:cTn id="1" dur="indefinite" restart="never" nodeType="tmRoot"/>
      </p:par>
    </p:tnLst>
  </p:timing>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438400"/>
            <a:ext cx="8229600" cy="1143000"/>
          </a:xfrm>
        </p:spPr>
        <p:txBody>
          <a:bodyPr>
            <a:normAutofit fontScale="90000"/>
          </a:bodyPr>
          <a:lstStyle/>
          <a:p>
            <a:pPr algn="ctr"/>
            <a:r>
              <a:rPr lang="en-US" b="1" dirty="0" smtClean="0"/>
              <a:t>ATP Translocation From Mitochondria</a:t>
            </a:r>
            <a:br>
              <a:rPr lang="en-US" b="1" dirty="0" smtClean="0"/>
            </a:br>
            <a:r>
              <a:rPr lang="en-US" b="1" dirty="0" smtClean="0"/>
              <a:t>Through ATP/ADP Translocases</a:t>
            </a:r>
            <a:endParaRPr lang="en-US" b="1" dirty="0"/>
          </a:p>
        </p:txBody>
      </p:sp>
    </p:spTree>
    <p:extLst>
      <p:ext uri="{BB962C8B-B14F-4D97-AF65-F5344CB8AC3E}">
        <p14:creationId xmlns:p14="http://schemas.microsoft.com/office/powerpoint/2010/main" val="397717554"/>
      </p:ext>
    </p:extLst>
  </p:cSld>
  <p:clrMapOvr>
    <a:masterClrMapping/>
  </p:clrMapOvr>
  <p:transition spd="slow">
    <p:wedge/>
  </p:transition>
  <p:timing>
    <p:tnLst>
      <p:par>
        <p:cTn id="1" dur="indefinite" restart="never" nodeType="tmRoot"/>
      </p:par>
    </p:tnLst>
  </p:timing>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2866"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2400"/>
            <a:ext cx="9144000" cy="7010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0265481"/>
      </p:ext>
    </p:extLst>
  </p:cSld>
  <p:clrMapOvr>
    <a:masterClrMapping/>
  </p:clrMapOvr>
  <p:transition spd="slow">
    <p:wedge/>
  </p:transition>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p:cNvSpPr>
            <a:spLocks noGrp="1" noChangeArrowheads="1"/>
          </p:cNvSpPr>
          <p:nvPr>
            <p:ph type="body" idx="4294967295"/>
          </p:nvPr>
        </p:nvSpPr>
        <p:spPr>
          <a:xfrm>
            <a:off x="0" y="685800"/>
            <a:ext cx="9144000" cy="6858000"/>
          </a:xfrm>
        </p:spPr>
        <p:txBody>
          <a:bodyPr>
            <a:noAutofit/>
          </a:bodyPr>
          <a:lstStyle/>
          <a:p>
            <a:r>
              <a:rPr lang="en-US" sz="4000" b="1" dirty="0" smtClean="0">
                <a:solidFill>
                  <a:srgbClr val="C00000"/>
                </a:solidFill>
              </a:rPr>
              <a:t>ATP molecules </a:t>
            </a:r>
            <a:r>
              <a:rPr lang="en-US" sz="4000" dirty="0"/>
              <a:t>p</a:t>
            </a:r>
            <a:r>
              <a:rPr lang="en-US" sz="4000" dirty="0" smtClean="0"/>
              <a:t>roduced in Oxidative Phosphorylation mechanism are </a:t>
            </a:r>
          </a:p>
          <a:p>
            <a:pPr marL="0" indent="0">
              <a:buNone/>
            </a:pPr>
            <a:endParaRPr lang="en-US" sz="4000" dirty="0" smtClean="0"/>
          </a:p>
          <a:p>
            <a:r>
              <a:rPr lang="en-US" sz="4000" b="1" dirty="0" smtClean="0"/>
              <a:t>Transported </a:t>
            </a:r>
            <a:r>
              <a:rPr lang="en-US" sz="4000" b="1" dirty="0"/>
              <a:t>out </a:t>
            </a:r>
            <a:r>
              <a:rPr lang="en-US" sz="4000" dirty="0"/>
              <a:t>of </a:t>
            </a:r>
            <a:r>
              <a:rPr lang="en-US" sz="4000" dirty="0" smtClean="0"/>
              <a:t> </a:t>
            </a:r>
            <a:r>
              <a:rPr lang="en-US" sz="4000" dirty="0"/>
              <a:t>mitochondrial </a:t>
            </a:r>
            <a:r>
              <a:rPr lang="en-US" sz="4000" dirty="0" smtClean="0"/>
              <a:t>matrix through </a:t>
            </a:r>
            <a:r>
              <a:rPr lang="en-US" sz="4000" b="1" dirty="0" smtClean="0">
                <a:solidFill>
                  <a:srgbClr val="C00000"/>
                </a:solidFill>
              </a:rPr>
              <a:t>specific transporters</a:t>
            </a:r>
            <a:endParaRPr lang="en-US" sz="5400" dirty="0"/>
          </a:p>
        </p:txBody>
      </p:sp>
      <p:pic>
        <p:nvPicPr>
          <p:cNvPr id="1574914" name="Picture 2" descr="https://encrypted-tbn0.gstatic.com/images?q=tbn:ANd9GcQM6F3ncKwIwIypll5o2hQvYFUgDP5QaTicPPvaSAO3430SNYnZ"/>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4191000"/>
            <a:ext cx="7620000" cy="2438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7748692"/>
      </p:ext>
    </p:extLst>
  </p:cSld>
  <p:clrMapOvr>
    <a:masterClrMapping/>
  </p:clrMapOvr>
  <p:transition spd="slow">
    <p:wedge/>
  </p:transition>
  <p:timing>
    <p:tnLst>
      <p:par>
        <p:cTn id="1" dur="indefinite" restart="never" nodeType="tmRoot"/>
      </p:par>
    </p:tnLst>
  </p:timing>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04800" y="152400"/>
            <a:ext cx="8305800" cy="1143000"/>
          </a:xfrm>
        </p:spPr>
        <p:txBody>
          <a:bodyPr/>
          <a:lstStyle/>
          <a:p>
            <a:pPr algn="ctr"/>
            <a:r>
              <a:rPr lang="en-US" b="1" dirty="0" smtClean="0"/>
              <a:t>Operation Of ETC</a:t>
            </a:r>
            <a:endParaRPr lang="en-US" b="1" dirty="0"/>
          </a:p>
        </p:txBody>
      </p:sp>
      <p:pic>
        <p:nvPicPr>
          <p:cNvPr id="1545218" name="Picture 2" descr="https://upload.wikimedia.org/wikipedia/commons/thumb/8/89/Mitochondrial_electron_transport_chain%E2%80%94Etc4.svg/1200px-Mitochondrial_electron_transport_chain%E2%80%94Etc4.sv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00200"/>
            <a:ext cx="8991600" cy="5257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5828841"/>
      </p:ext>
    </p:extLst>
  </p:cSld>
  <p:clrMapOvr>
    <a:masterClrMapping/>
  </p:clrMapOvr>
  <p:transition spd="slow">
    <p:wedg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3276600"/>
            <a:ext cx="8229600" cy="1143000"/>
          </a:xfrm>
        </p:spPr>
        <p:txBody>
          <a:bodyPr>
            <a:normAutofit fontScale="90000"/>
          </a:bodyPr>
          <a:lstStyle/>
          <a:p>
            <a:pPr algn="ctr"/>
            <a:r>
              <a:rPr lang="en-US" b="1" dirty="0" smtClean="0"/>
              <a:t>Examples Of High Energy Compounds Undergoing Substrate Level Phosphorylation.</a:t>
            </a:r>
            <a:endParaRPr lang="en-US" b="1" dirty="0"/>
          </a:p>
        </p:txBody>
      </p:sp>
    </p:spTree>
    <p:extLst>
      <p:ext uri="{BB962C8B-B14F-4D97-AF65-F5344CB8AC3E}">
        <p14:creationId xmlns:p14="http://schemas.microsoft.com/office/powerpoint/2010/main" val="1229039671"/>
      </p:ext>
    </p:extLst>
  </p:cSld>
  <p:clrMapOvr>
    <a:masterClrMapping/>
  </p:clrMapOvr>
  <p:transition spd="slow">
    <p:wedge/>
  </p:transition>
  <p:timing>
    <p:tnLst>
      <p:par>
        <p:cTn id="1" dur="indefinite" restart="never" nodeType="tmRoot"/>
      </p:par>
    </p:tn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7129" y="228600"/>
            <a:ext cx="8305800" cy="1143000"/>
          </a:xfrm>
        </p:spPr>
        <p:txBody>
          <a:bodyPr/>
          <a:lstStyle/>
          <a:p>
            <a:endParaRPr lang="en-US"/>
          </a:p>
        </p:txBody>
      </p:sp>
      <p:pic>
        <p:nvPicPr>
          <p:cNvPr id="1551362" name="Picture 2" descr="https://cdn1.byjus.com/wp-content/uploads/2019/01/Electron-Transport-Chain.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6200"/>
            <a:ext cx="9144000" cy="6781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2104947"/>
      </p:ext>
    </p:extLst>
  </p:cSld>
  <p:clrMapOvr>
    <a:masterClrMapping/>
  </p:clrMapOvr>
  <p:transition spd="slow">
    <p:wedge/>
  </p:transition>
  <p:timing>
    <p:tnLst>
      <p:par>
        <p:cTn id="1" dur="indefinite" restart="never" nodeType="tmRoot"/>
      </p:par>
    </p:tnLst>
  </p:timing>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364" name="Object 4"/>
          <p:cNvGraphicFramePr>
            <a:graphicFrameLocks noChangeAspect="1"/>
          </p:cNvGraphicFramePr>
          <p:nvPr/>
        </p:nvGraphicFramePr>
        <p:xfrm>
          <a:off x="1" y="0"/>
          <a:ext cx="9144000" cy="6934200"/>
        </p:xfrm>
        <a:graphic>
          <a:graphicData uri="http://schemas.openxmlformats.org/presentationml/2006/ole">
            <mc:AlternateContent xmlns:mc="http://schemas.openxmlformats.org/markup-compatibility/2006">
              <mc:Choice xmlns:v="urn:schemas-microsoft-com:vml" Requires="v">
                <p:oleObj spid="_x0000_s1562820" name="Image" r:id="rId4" imgW="10292976" imgH="5426050" progId="">
                  <p:embed/>
                </p:oleObj>
              </mc:Choice>
              <mc:Fallback>
                <p:oleObj name="Image" r:id="rId4" imgW="10292976" imgH="5426050"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0"/>
                        <a:ext cx="9144000" cy="693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4198618456"/>
      </p:ext>
    </p:extLst>
  </p:cSld>
  <p:clrMapOvr>
    <a:masterClrMapping/>
  </p:clrMapOvr>
  <p:transition spd="slow">
    <p:wedge/>
  </p:transition>
  <p:timing>
    <p:tnLst>
      <p:par>
        <p:cTn id="1" dur="indefinite" restart="never" nodeType="tmRoot"/>
      </p:par>
    </p:tnLst>
  </p:timing>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ChangeArrowheads="1"/>
          </p:cNvSpPr>
          <p:nvPr/>
        </p:nvSpPr>
        <p:spPr bwMode="auto">
          <a:xfrm>
            <a:off x="3352800" y="6248400"/>
            <a:ext cx="1905000" cy="422275"/>
          </a:xfrm>
          <a:prstGeom prst="rect">
            <a:avLst/>
          </a:prstGeom>
          <a:solidFill>
            <a:schemeClr val="accent1"/>
          </a:solidFill>
          <a:ln w="9525">
            <a:solidFill>
              <a:schemeClr val="tx1"/>
            </a:solidFill>
            <a:miter lim="800000"/>
            <a:headEnd/>
            <a:tailEnd/>
          </a:ln>
        </p:spPr>
        <p:txBody>
          <a:bodyPr wrap="none" anchor="ctr"/>
          <a:lstStyle/>
          <a:p>
            <a:pPr eaLnBrk="0" hangingPunct="0"/>
            <a:endParaRPr lang="ru-RU" sz="2800"/>
          </a:p>
        </p:txBody>
      </p:sp>
      <p:sp>
        <p:nvSpPr>
          <p:cNvPr id="5123" name="Text Box 3"/>
          <p:cNvSpPr txBox="1">
            <a:spLocks noChangeArrowheads="1"/>
          </p:cNvSpPr>
          <p:nvPr/>
        </p:nvSpPr>
        <p:spPr bwMode="auto">
          <a:xfrm>
            <a:off x="3581400" y="6219825"/>
            <a:ext cx="1447800" cy="457200"/>
          </a:xfrm>
          <a:prstGeom prst="rect">
            <a:avLst/>
          </a:prstGeom>
          <a:noFill/>
          <a:ln w="9525">
            <a:noFill/>
            <a:miter lim="800000"/>
            <a:headEnd/>
            <a:tailEnd/>
          </a:ln>
        </p:spPr>
        <p:txBody>
          <a:bodyPr>
            <a:spAutoFit/>
          </a:bodyPr>
          <a:lstStyle/>
          <a:p>
            <a:pPr>
              <a:spcBef>
                <a:spcPct val="50000"/>
              </a:spcBef>
            </a:pPr>
            <a:r>
              <a:rPr lang="en-US" b="1">
                <a:solidFill>
                  <a:srgbClr val="FF0066"/>
                </a:solidFill>
                <a:latin typeface="Arial" charset="0"/>
              </a:rPr>
              <a:t>Glucose</a:t>
            </a:r>
          </a:p>
        </p:txBody>
      </p:sp>
      <p:sp>
        <p:nvSpPr>
          <p:cNvPr id="5124" name="Rectangle 6"/>
          <p:cNvSpPr>
            <a:spLocks noChangeArrowheads="1"/>
          </p:cNvSpPr>
          <p:nvPr/>
        </p:nvSpPr>
        <p:spPr bwMode="auto">
          <a:xfrm>
            <a:off x="3352800" y="5419725"/>
            <a:ext cx="1905000" cy="422275"/>
          </a:xfrm>
          <a:prstGeom prst="rect">
            <a:avLst/>
          </a:prstGeom>
          <a:solidFill>
            <a:schemeClr val="accent1"/>
          </a:solidFill>
          <a:ln w="9525">
            <a:solidFill>
              <a:schemeClr val="tx1"/>
            </a:solidFill>
            <a:miter lim="800000"/>
            <a:headEnd/>
            <a:tailEnd/>
          </a:ln>
        </p:spPr>
        <p:txBody>
          <a:bodyPr wrap="none" anchor="ctr"/>
          <a:lstStyle/>
          <a:p>
            <a:pPr eaLnBrk="0" hangingPunct="0"/>
            <a:endParaRPr lang="ru-RU" sz="2800"/>
          </a:p>
        </p:txBody>
      </p:sp>
      <p:sp>
        <p:nvSpPr>
          <p:cNvPr id="5125" name="Text Box 7"/>
          <p:cNvSpPr txBox="1">
            <a:spLocks noChangeArrowheads="1"/>
          </p:cNvSpPr>
          <p:nvPr/>
        </p:nvSpPr>
        <p:spPr bwMode="auto">
          <a:xfrm>
            <a:off x="3657600" y="5448300"/>
            <a:ext cx="1295400" cy="366713"/>
          </a:xfrm>
          <a:prstGeom prst="rect">
            <a:avLst/>
          </a:prstGeom>
          <a:noFill/>
          <a:ln w="9525">
            <a:noFill/>
            <a:miter lim="800000"/>
            <a:headEnd/>
            <a:tailEnd/>
          </a:ln>
        </p:spPr>
        <p:txBody>
          <a:bodyPr>
            <a:spAutoFit/>
          </a:bodyPr>
          <a:lstStyle/>
          <a:p>
            <a:pPr>
              <a:spcBef>
                <a:spcPct val="50000"/>
              </a:spcBef>
            </a:pPr>
            <a:r>
              <a:rPr lang="en-US" sz="1800" b="1">
                <a:solidFill>
                  <a:srgbClr val="660033"/>
                </a:solidFill>
                <a:latin typeface="Arial" charset="0"/>
              </a:rPr>
              <a:t>Pyruvate</a:t>
            </a:r>
          </a:p>
        </p:txBody>
      </p:sp>
      <p:sp>
        <p:nvSpPr>
          <p:cNvPr id="5126" name="Rectangle 36"/>
          <p:cNvSpPr>
            <a:spLocks noChangeArrowheads="1"/>
          </p:cNvSpPr>
          <p:nvPr/>
        </p:nvSpPr>
        <p:spPr bwMode="auto">
          <a:xfrm>
            <a:off x="3333750" y="4638675"/>
            <a:ext cx="1905000" cy="422275"/>
          </a:xfrm>
          <a:prstGeom prst="rect">
            <a:avLst/>
          </a:prstGeom>
          <a:solidFill>
            <a:schemeClr val="accent1"/>
          </a:solidFill>
          <a:ln w="9525">
            <a:solidFill>
              <a:schemeClr val="tx1"/>
            </a:solidFill>
            <a:miter lim="800000"/>
            <a:headEnd/>
            <a:tailEnd/>
          </a:ln>
        </p:spPr>
        <p:txBody>
          <a:bodyPr wrap="none" anchor="ctr"/>
          <a:lstStyle/>
          <a:p>
            <a:pPr eaLnBrk="0" hangingPunct="0"/>
            <a:endParaRPr lang="ru-RU" sz="2800"/>
          </a:p>
        </p:txBody>
      </p:sp>
      <p:sp>
        <p:nvSpPr>
          <p:cNvPr id="5127" name="Text Box 37"/>
          <p:cNvSpPr txBox="1">
            <a:spLocks noChangeArrowheads="1"/>
          </p:cNvSpPr>
          <p:nvPr/>
        </p:nvSpPr>
        <p:spPr bwMode="auto">
          <a:xfrm>
            <a:off x="3533775" y="4667250"/>
            <a:ext cx="1524000" cy="366713"/>
          </a:xfrm>
          <a:prstGeom prst="rect">
            <a:avLst/>
          </a:prstGeom>
          <a:noFill/>
          <a:ln w="9525">
            <a:noFill/>
            <a:miter lim="800000"/>
            <a:headEnd/>
            <a:tailEnd/>
          </a:ln>
        </p:spPr>
        <p:txBody>
          <a:bodyPr>
            <a:spAutoFit/>
          </a:bodyPr>
          <a:lstStyle/>
          <a:p>
            <a:pPr>
              <a:spcBef>
                <a:spcPct val="50000"/>
              </a:spcBef>
            </a:pPr>
            <a:r>
              <a:rPr lang="en-US" sz="1800" b="1">
                <a:solidFill>
                  <a:srgbClr val="660033"/>
                </a:solidFill>
                <a:latin typeface="Arial" charset="0"/>
              </a:rPr>
              <a:t>Acetyl Co A</a:t>
            </a:r>
          </a:p>
        </p:txBody>
      </p:sp>
      <p:sp>
        <p:nvSpPr>
          <p:cNvPr id="5128" name="AutoShape 38"/>
          <p:cNvSpPr>
            <a:spLocks noChangeArrowheads="1"/>
          </p:cNvSpPr>
          <p:nvPr/>
        </p:nvSpPr>
        <p:spPr bwMode="auto">
          <a:xfrm rot="-5400000">
            <a:off x="4110038" y="5967412"/>
            <a:ext cx="342900" cy="142875"/>
          </a:xfrm>
          <a:custGeom>
            <a:avLst/>
            <a:gdLst>
              <a:gd name="T0" fmla="*/ 257175 w 21600"/>
              <a:gd name="T1" fmla="*/ 0 h 21600"/>
              <a:gd name="T2" fmla="*/ 0 w 21600"/>
              <a:gd name="T3" fmla="*/ 71438 h 21600"/>
              <a:gd name="T4" fmla="*/ 257175 w 21600"/>
              <a:gd name="T5" fmla="*/ 142875 h 21600"/>
              <a:gd name="T6" fmla="*/ 342900 w 21600"/>
              <a:gd name="T7" fmla="*/ 71438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accent1"/>
          </a:solidFill>
          <a:ln w="9525">
            <a:solidFill>
              <a:schemeClr val="tx1"/>
            </a:solidFill>
            <a:miter lim="800000"/>
            <a:headEnd/>
            <a:tailEnd/>
          </a:ln>
        </p:spPr>
        <p:txBody>
          <a:bodyPr wrap="none" anchor="ctr"/>
          <a:lstStyle/>
          <a:p>
            <a:pPr eaLnBrk="0" hangingPunct="0"/>
            <a:endParaRPr lang="ru-RU" sz="2800"/>
          </a:p>
        </p:txBody>
      </p:sp>
      <p:sp>
        <p:nvSpPr>
          <p:cNvPr id="5129" name="Text Box 39"/>
          <p:cNvSpPr txBox="1">
            <a:spLocks noChangeArrowheads="1"/>
          </p:cNvSpPr>
          <p:nvPr/>
        </p:nvSpPr>
        <p:spPr bwMode="auto">
          <a:xfrm>
            <a:off x="304800" y="3962400"/>
            <a:ext cx="2209800" cy="366713"/>
          </a:xfrm>
          <a:prstGeom prst="rect">
            <a:avLst/>
          </a:prstGeom>
          <a:noFill/>
          <a:ln w="9525">
            <a:noFill/>
            <a:miter lim="800000"/>
            <a:headEnd/>
            <a:tailEnd/>
          </a:ln>
        </p:spPr>
        <p:txBody>
          <a:bodyPr>
            <a:spAutoFit/>
          </a:bodyPr>
          <a:lstStyle/>
          <a:p>
            <a:pPr>
              <a:spcBef>
                <a:spcPct val="50000"/>
              </a:spcBef>
            </a:pPr>
            <a:endParaRPr lang="ru-RU" sz="1800">
              <a:latin typeface="Arial" charset="0"/>
            </a:endParaRPr>
          </a:p>
        </p:txBody>
      </p:sp>
      <p:sp>
        <p:nvSpPr>
          <p:cNvPr id="5130" name="Rectangle 40"/>
          <p:cNvSpPr>
            <a:spLocks noChangeArrowheads="1"/>
          </p:cNvSpPr>
          <p:nvPr/>
        </p:nvSpPr>
        <p:spPr bwMode="auto">
          <a:xfrm>
            <a:off x="76200" y="4676775"/>
            <a:ext cx="1905000" cy="422275"/>
          </a:xfrm>
          <a:prstGeom prst="rect">
            <a:avLst/>
          </a:prstGeom>
          <a:solidFill>
            <a:schemeClr val="accent1"/>
          </a:solidFill>
          <a:ln w="9525">
            <a:solidFill>
              <a:schemeClr val="tx1"/>
            </a:solidFill>
            <a:miter lim="800000"/>
            <a:headEnd/>
            <a:tailEnd/>
          </a:ln>
        </p:spPr>
        <p:txBody>
          <a:bodyPr wrap="none" anchor="ctr"/>
          <a:lstStyle/>
          <a:p>
            <a:pPr eaLnBrk="0" hangingPunct="0"/>
            <a:endParaRPr lang="ru-RU" sz="2800"/>
          </a:p>
        </p:txBody>
      </p:sp>
      <p:sp>
        <p:nvSpPr>
          <p:cNvPr id="5131" name="Text Box 41"/>
          <p:cNvSpPr txBox="1">
            <a:spLocks noChangeArrowheads="1"/>
          </p:cNvSpPr>
          <p:nvPr/>
        </p:nvSpPr>
        <p:spPr bwMode="auto">
          <a:xfrm>
            <a:off x="76200" y="4648200"/>
            <a:ext cx="1905000" cy="457200"/>
          </a:xfrm>
          <a:prstGeom prst="rect">
            <a:avLst/>
          </a:prstGeom>
          <a:noFill/>
          <a:ln w="9525">
            <a:noFill/>
            <a:miter lim="800000"/>
            <a:headEnd/>
            <a:tailEnd/>
          </a:ln>
        </p:spPr>
        <p:txBody>
          <a:bodyPr>
            <a:spAutoFit/>
          </a:bodyPr>
          <a:lstStyle/>
          <a:p>
            <a:pPr>
              <a:spcBef>
                <a:spcPct val="50000"/>
              </a:spcBef>
            </a:pPr>
            <a:r>
              <a:rPr lang="en-US" b="1">
                <a:solidFill>
                  <a:srgbClr val="FF0066"/>
                </a:solidFill>
                <a:latin typeface="Arial" charset="0"/>
              </a:rPr>
              <a:t>Fatty Acids</a:t>
            </a:r>
          </a:p>
        </p:txBody>
      </p:sp>
      <p:sp>
        <p:nvSpPr>
          <p:cNvPr id="5132" name="AutoShape 42"/>
          <p:cNvSpPr>
            <a:spLocks noChangeArrowheads="1"/>
          </p:cNvSpPr>
          <p:nvPr/>
        </p:nvSpPr>
        <p:spPr bwMode="auto">
          <a:xfrm>
            <a:off x="2025650" y="4822825"/>
            <a:ext cx="1282700" cy="111125"/>
          </a:xfrm>
          <a:custGeom>
            <a:avLst/>
            <a:gdLst>
              <a:gd name="T0" fmla="*/ 962025 w 21600"/>
              <a:gd name="T1" fmla="*/ 0 h 21600"/>
              <a:gd name="T2" fmla="*/ 0 w 21600"/>
              <a:gd name="T3" fmla="*/ 55563 h 21600"/>
              <a:gd name="T4" fmla="*/ 962025 w 21600"/>
              <a:gd name="T5" fmla="*/ 111125 h 21600"/>
              <a:gd name="T6" fmla="*/ 1282700 w 21600"/>
              <a:gd name="T7" fmla="*/ 55563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accent1"/>
          </a:solidFill>
          <a:ln w="9525">
            <a:solidFill>
              <a:schemeClr val="tx1"/>
            </a:solidFill>
            <a:miter lim="800000"/>
            <a:headEnd/>
            <a:tailEnd/>
          </a:ln>
        </p:spPr>
        <p:txBody>
          <a:bodyPr wrap="none" anchor="ctr"/>
          <a:lstStyle/>
          <a:p>
            <a:pPr eaLnBrk="0" hangingPunct="0"/>
            <a:endParaRPr lang="ru-RU" sz="2800"/>
          </a:p>
        </p:txBody>
      </p:sp>
      <p:sp>
        <p:nvSpPr>
          <p:cNvPr id="5133" name="Rectangle 43"/>
          <p:cNvSpPr>
            <a:spLocks noChangeArrowheads="1"/>
          </p:cNvSpPr>
          <p:nvPr/>
        </p:nvSpPr>
        <p:spPr bwMode="auto">
          <a:xfrm>
            <a:off x="6819900" y="5408613"/>
            <a:ext cx="1981200" cy="422275"/>
          </a:xfrm>
          <a:prstGeom prst="rect">
            <a:avLst/>
          </a:prstGeom>
          <a:solidFill>
            <a:schemeClr val="accent1"/>
          </a:solidFill>
          <a:ln w="9525">
            <a:solidFill>
              <a:schemeClr val="tx1"/>
            </a:solidFill>
            <a:miter lim="800000"/>
            <a:headEnd/>
            <a:tailEnd/>
          </a:ln>
        </p:spPr>
        <p:txBody>
          <a:bodyPr wrap="none" anchor="ctr"/>
          <a:lstStyle/>
          <a:p>
            <a:pPr eaLnBrk="0" hangingPunct="0"/>
            <a:endParaRPr lang="ru-RU" sz="2800"/>
          </a:p>
        </p:txBody>
      </p:sp>
      <p:sp>
        <p:nvSpPr>
          <p:cNvPr id="5134" name="Text Box 44"/>
          <p:cNvSpPr txBox="1">
            <a:spLocks noChangeArrowheads="1"/>
          </p:cNvSpPr>
          <p:nvPr/>
        </p:nvSpPr>
        <p:spPr bwMode="auto">
          <a:xfrm>
            <a:off x="6858000" y="5391150"/>
            <a:ext cx="2133600" cy="442913"/>
          </a:xfrm>
          <a:prstGeom prst="rect">
            <a:avLst/>
          </a:prstGeom>
          <a:noFill/>
          <a:ln w="9525">
            <a:noFill/>
            <a:miter lim="800000"/>
            <a:headEnd/>
            <a:tailEnd/>
          </a:ln>
        </p:spPr>
        <p:txBody>
          <a:bodyPr>
            <a:spAutoFit/>
          </a:bodyPr>
          <a:lstStyle/>
          <a:p>
            <a:pPr>
              <a:spcBef>
                <a:spcPct val="50000"/>
              </a:spcBef>
            </a:pPr>
            <a:r>
              <a:rPr lang="en-US" sz="2300" b="1" dirty="0">
                <a:solidFill>
                  <a:srgbClr val="FF0066"/>
                </a:solidFill>
                <a:latin typeface="Arial" charset="0"/>
              </a:rPr>
              <a:t>Amino Acids</a:t>
            </a:r>
          </a:p>
        </p:txBody>
      </p:sp>
      <p:sp>
        <p:nvSpPr>
          <p:cNvPr id="5135" name="AutoShape 45"/>
          <p:cNvSpPr>
            <a:spLocks noChangeArrowheads="1"/>
          </p:cNvSpPr>
          <p:nvPr/>
        </p:nvSpPr>
        <p:spPr bwMode="auto">
          <a:xfrm rot="10800000">
            <a:off x="5295900" y="5580063"/>
            <a:ext cx="1463675" cy="111125"/>
          </a:xfrm>
          <a:custGeom>
            <a:avLst/>
            <a:gdLst>
              <a:gd name="T0" fmla="*/ 1097756 w 21600"/>
              <a:gd name="T1" fmla="*/ 0 h 21600"/>
              <a:gd name="T2" fmla="*/ 0 w 21600"/>
              <a:gd name="T3" fmla="*/ 55563 h 21600"/>
              <a:gd name="T4" fmla="*/ 1097756 w 21600"/>
              <a:gd name="T5" fmla="*/ 111125 h 21600"/>
              <a:gd name="T6" fmla="*/ 1463675 w 21600"/>
              <a:gd name="T7" fmla="*/ 55563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accent1"/>
          </a:solidFill>
          <a:ln w="9525">
            <a:solidFill>
              <a:schemeClr val="tx1"/>
            </a:solidFill>
            <a:miter lim="800000"/>
            <a:headEnd/>
            <a:tailEnd/>
          </a:ln>
        </p:spPr>
        <p:txBody>
          <a:bodyPr wrap="none" anchor="ctr"/>
          <a:lstStyle/>
          <a:p>
            <a:pPr eaLnBrk="0" hangingPunct="0"/>
            <a:endParaRPr lang="ru-RU" sz="2800"/>
          </a:p>
        </p:txBody>
      </p:sp>
      <p:sp>
        <p:nvSpPr>
          <p:cNvPr id="5136" name="AutoShape 46"/>
          <p:cNvSpPr>
            <a:spLocks noChangeArrowheads="1"/>
          </p:cNvSpPr>
          <p:nvPr/>
        </p:nvSpPr>
        <p:spPr bwMode="auto">
          <a:xfrm rot="-9345155">
            <a:off x="5257800" y="5257800"/>
            <a:ext cx="1555750" cy="87313"/>
          </a:xfrm>
          <a:custGeom>
            <a:avLst/>
            <a:gdLst>
              <a:gd name="T0" fmla="*/ 1166812 w 21600"/>
              <a:gd name="T1" fmla="*/ 0 h 21600"/>
              <a:gd name="T2" fmla="*/ 0 w 21600"/>
              <a:gd name="T3" fmla="*/ 43657 h 21600"/>
              <a:gd name="T4" fmla="*/ 1166812 w 21600"/>
              <a:gd name="T5" fmla="*/ 87313 h 21600"/>
              <a:gd name="T6" fmla="*/ 1555750 w 21600"/>
              <a:gd name="T7" fmla="*/ 4365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accent1"/>
          </a:solidFill>
          <a:ln w="9525">
            <a:solidFill>
              <a:schemeClr val="tx1"/>
            </a:solidFill>
            <a:miter lim="800000"/>
            <a:headEnd/>
            <a:tailEnd/>
          </a:ln>
        </p:spPr>
        <p:txBody>
          <a:bodyPr wrap="none" anchor="ctr"/>
          <a:lstStyle/>
          <a:p>
            <a:pPr eaLnBrk="0" hangingPunct="0"/>
            <a:endParaRPr lang="ru-RU" sz="2800"/>
          </a:p>
        </p:txBody>
      </p:sp>
      <p:sp>
        <p:nvSpPr>
          <p:cNvPr id="5137" name="AutoShape 55"/>
          <p:cNvSpPr>
            <a:spLocks noChangeArrowheads="1"/>
          </p:cNvSpPr>
          <p:nvPr/>
        </p:nvSpPr>
        <p:spPr bwMode="auto">
          <a:xfrm rot="-5400000">
            <a:off x="4148138" y="5176837"/>
            <a:ext cx="266700" cy="123825"/>
          </a:xfrm>
          <a:custGeom>
            <a:avLst/>
            <a:gdLst>
              <a:gd name="T0" fmla="*/ 200025 w 21600"/>
              <a:gd name="T1" fmla="*/ 0 h 21600"/>
              <a:gd name="T2" fmla="*/ 0 w 21600"/>
              <a:gd name="T3" fmla="*/ 61912 h 21600"/>
              <a:gd name="T4" fmla="*/ 200025 w 21600"/>
              <a:gd name="T5" fmla="*/ 123825 h 21600"/>
              <a:gd name="T6" fmla="*/ 266700 w 21600"/>
              <a:gd name="T7" fmla="*/ 61912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accent1"/>
          </a:solidFill>
          <a:ln w="9525">
            <a:solidFill>
              <a:schemeClr val="tx1"/>
            </a:solidFill>
            <a:miter lim="800000"/>
            <a:headEnd/>
            <a:tailEnd/>
          </a:ln>
        </p:spPr>
        <p:txBody>
          <a:bodyPr wrap="none" anchor="ctr"/>
          <a:lstStyle/>
          <a:p>
            <a:pPr eaLnBrk="0" hangingPunct="0"/>
            <a:endParaRPr lang="ru-RU" sz="2800"/>
          </a:p>
        </p:txBody>
      </p:sp>
      <p:graphicFrame>
        <p:nvGraphicFramePr>
          <p:cNvPr id="5138" name="Object 56"/>
          <p:cNvGraphicFramePr>
            <a:graphicFrameLocks noChangeAspect="1"/>
          </p:cNvGraphicFramePr>
          <p:nvPr/>
        </p:nvGraphicFramePr>
        <p:xfrm>
          <a:off x="1981200" y="2209800"/>
          <a:ext cx="4371975" cy="2133600"/>
        </p:xfrm>
        <a:graphic>
          <a:graphicData uri="http://schemas.openxmlformats.org/presentationml/2006/ole">
            <mc:AlternateContent xmlns:mc="http://schemas.openxmlformats.org/markup-compatibility/2006">
              <mc:Choice xmlns:v="urn:schemas-microsoft-com:vml" Requires="v">
                <p:oleObj spid="_x0000_s1564864" name="Bitmap Image" r:id="rId4" imgW="4371429" imgH="2629267" progId="PBrush">
                  <p:embed/>
                </p:oleObj>
              </mc:Choice>
              <mc:Fallback>
                <p:oleObj name="Bitmap Image" r:id="rId4" imgW="4371429" imgH="2629267" progId="PBrush">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81200" y="2209800"/>
                        <a:ext cx="4371975"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5139" name="Picture 57" descr="File0001"/>
          <p:cNvPicPr>
            <a:picLocks noChangeAspect="1" noChangeArrowheads="1"/>
          </p:cNvPicPr>
          <p:nvPr/>
        </p:nvPicPr>
        <p:blipFill>
          <a:blip r:embed="rId6" cstate="print"/>
          <a:srcRect t="16049" b="25104"/>
          <a:stretch>
            <a:fillRect/>
          </a:stretch>
        </p:blipFill>
        <p:spPr bwMode="auto">
          <a:xfrm>
            <a:off x="0" y="0"/>
            <a:ext cx="9144000" cy="2286000"/>
          </a:xfrm>
          <a:prstGeom prst="rect">
            <a:avLst/>
          </a:prstGeom>
          <a:noFill/>
          <a:ln w="9525">
            <a:noFill/>
            <a:miter lim="800000"/>
            <a:headEnd/>
            <a:tailEnd/>
          </a:ln>
        </p:spPr>
      </p:pic>
      <p:sp>
        <p:nvSpPr>
          <p:cNvPr id="5140" name="AutoShape 58"/>
          <p:cNvSpPr>
            <a:spLocks noChangeArrowheads="1"/>
          </p:cNvSpPr>
          <p:nvPr/>
        </p:nvSpPr>
        <p:spPr bwMode="auto">
          <a:xfrm rot="-5400000">
            <a:off x="4148138" y="4414837"/>
            <a:ext cx="266700" cy="123825"/>
          </a:xfrm>
          <a:custGeom>
            <a:avLst/>
            <a:gdLst>
              <a:gd name="T0" fmla="*/ 200025 w 21600"/>
              <a:gd name="T1" fmla="*/ 0 h 21600"/>
              <a:gd name="T2" fmla="*/ 0 w 21600"/>
              <a:gd name="T3" fmla="*/ 61912 h 21600"/>
              <a:gd name="T4" fmla="*/ 200025 w 21600"/>
              <a:gd name="T5" fmla="*/ 123825 h 21600"/>
              <a:gd name="T6" fmla="*/ 266700 w 21600"/>
              <a:gd name="T7" fmla="*/ 61912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accent1"/>
          </a:solidFill>
          <a:ln w="9525">
            <a:solidFill>
              <a:schemeClr val="tx1"/>
            </a:solidFill>
            <a:miter lim="800000"/>
            <a:headEnd/>
            <a:tailEnd/>
          </a:ln>
        </p:spPr>
        <p:txBody>
          <a:bodyPr wrap="none" anchor="ctr"/>
          <a:lstStyle/>
          <a:p>
            <a:pPr eaLnBrk="0" hangingPunct="0"/>
            <a:endParaRPr lang="ru-RU" sz="2800"/>
          </a:p>
        </p:txBody>
      </p:sp>
      <p:sp>
        <p:nvSpPr>
          <p:cNvPr id="5141" name="Line 59"/>
          <p:cNvSpPr>
            <a:spLocks noChangeShapeType="1"/>
          </p:cNvSpPr>
          <p:nvPr/>
        </p:nvSpPr>
        <p:spPr bwMode="auto">
          <a:xfrm flipH="1" flipV="1">
            <a:off x="990600" y="1828800"/>
            <a:ext cx="1295400" cy="762000"/>
          </a:xfrm>
          <a:prstGeom prst="line">
            <a:avLst/>
          </a:prstGeom>
          <a:noFill/>
          <a:ln w="9525">
            <a:solidFill>
              <a:schemeClr val="tx1"/>
            </a:solidFill>
            <a:round/>
            <a:headEnd/>
            <a:tailEnd type="triangle" w="med" len="med"/>
          </a:ln>
        </p:spPr>
        <p:txBody>
          <a:bodyPr/>
          <a:lstStyle/>
          <a:p>
            <a:endParaRPr lang="en-US"/>
          </a:p>
        </p:txBody>
      </p:sp>
      <p:sp>
        <p:nvSpPr>
          <p:cNvPr id="5142" name="Line 62"/>
          <p:cNvSpPr>
            <a:spLocks noChangeShapeType="1"/>
          </p:cNvSpPr>
          <p:nvPr/>
        </p:nvSpPr>
        <p:spPr bwMode="auto">
          <a:xfrm flipV="1">
            <a:off x="2895600" y="1828800"/>
            <a:ext cx="762000" cy="838200"/>
          </a:xfrm>
          <a:prstGeom prst="line">
            <a:avLst/>
          </a:prstGeom>
          <a:noFill/>
          <a:ln w="12700">
            <a:solidFill>
              <a:schemeClr val="accent2"/>
            </a:solidFill>
            <a:round/>
            <a:headEnd/>
            <a:tailEnd type="triangle" w="med" len="med"/>
          </a:ln>
        </p:spPr>
        <p:txBody>
          <a:bodyPr/>
          <a:lstStyle/>
          <a:p>
            <a:endParaRPr lang="en-US"/>
          </a:p>
        </p:txBody>
      </p:sp>
      <p:sp>
        <p:nvSpPr>
          <p:cNvPr id="5143" name="Line 63"/>
          <p:cNvSpPr>
            <a:spLocks noChangeShapeType="1"/>
          </p:cNvSpPr>
          <p:nvPr/>
        </p:nvSpPr>
        <p:spPr bwMode="auto">
          <a:xfrm flipV="1">
            <a:off x="2438400" y="2895600"/>
            <a:ext cx="304800" cy="381000"/>
          </a:xfrm>
          <a:prstGeom prst="line">
            <a:avLst/>
          </a:prstGeom>
          <a:noFill/>
          <a:ln w="19050">
            <a:solidFill>
              <a:schemeClr val="accent2"/>
            </a:solidFill>
            <a:round/>
            <a:headEnd/>
            <a:tailEnd/>
          </a:ln>
        </p:spPr>
        <p:txBody>
          <a:bodyPr/>
          <a:lstStyle/>
          <a:p>
            <a:endParaRPr lang="en-US"/>
          </a:p>
        </p:txBody>
      </p:sp>
      <p:sp>
        <p:nvSpPr>
          <p:cNvPr id="5144" name="Text Box 64"/>
          <p:cNvSpPr txBox="1">
            <a:spLocks noChangeArrowheads="1"/>
          </p:cNvSpPr>
          <p:nvPr/>
        </p:nvSpPr>
        <p:spPr bwMode="auto">
          <a:xfrm>
            <a:off x="6477000" y="2590800"/>
            <a:ext cx="2514600" cy="2631490"/>
          </a:xfrm>
          <a:prstGeom prst="rect">
            <a:avLst/>
          </a:prstGeom>
          <a:noFill/>
          <a:ln w="9525">
            <a:noFill/>
            <a:miter lim="800000"/>
            <a:headEnd/>
            <a:tailEnd/>
          </a:ln>
        </p:spPr>
        <p:txBody>
          <a:bodyPr wrap="square">
            <a:spAutoFit/>
          </a:bodyPr>
          <a:lstStyle/>
          <a:p>
            <a:pPr algn="r" eaLnBrk="0" hangingPunct="0">
              <a:spcBef>
                <a:spcPct val="50000"/>
              </a:spcBef>
            </a:pPr>
            <a:r>
              <a:rPr lang="en-US" sz="2200" b="1" dirty="0" smtClean="0">
                <a:latin typeface="Comic Sans MS" pitchFamily="66" charset="0"/>
              </a:rPr>
              <a:t>Glycolysis, Fatty</a:t>
            </a:r>
          </a:p>
          <a:p>
            <a:pPr algn="r" eaLnBrk="0" hangingPunct="0">
              <a:spcBef>
                <a:spcPct val="50000"/>
              </a:spcBef>
            </a:pPr>
            <a:r>
              <a:rPr lang="en-US" sz="2200" b="1" dirty="0" smtClean="0">
                <a:latin typeface="Comic Sans MS" pitchFamily="66" charset="0"/>
              </a:rPr>
              <a:t>acid oxidation TCA cycle supplies </a:t>
            </a:r>
            <a:r>
              <a:rPr lang="en-US" sz="2200" b="1" dirty="0">
                <a:latin typeface="Comic Sans MS" pitchFamily="66" charset="0"/>
              </a:rPr>
              <a:t>NADH and FADH</a:t>
            </a:r>
            <a:r>
              <a:rPr lang="en-US" sz="2200" b="1" baseline="-25000" dirty="0">
                <a:latin typeface="Comic Sans MS" pitchFamily="66" charset="0"/>
              </a:rPr>
              <a:t>2</a:t>
            </a:r>
            <a:r>
              <a:rPr lang="en-US" sz="2200" b="1" dirty="0">
                <a:latin typeface="Comic Sans MS" pitchFamily="66" charset="0"/>
              </a:rPr>
              <a:t> to the </a:t>
            </a:r>
            <a:r>
              <a:rPr lang="en-US" sz="2200" b="1" dirty="0" smtClean="0">
                <a:latin typeface="Comic Sans MS" pitchFamily="66" charset="0"/>
              </a:rPr>
              <a:t>Electron Transport Chain</a:t>
            </a:r>
            <a:endParaRPr lang="en-US" sz="2200" b="1" dirty="0">
              <a:latin typeface="Comic Sans MS" pitchFamily="66" charset="0"/>
            </a:endParaRPr>
          </a:p>
        </p:txBody>
      </p:sp>
    </p:spTree>
    <p:extLst>
      <p:ext uri="{BB962C8B-B14F-4D97-AF65-F5344CB8AC3E}">
        <p14:creationId xmlns:p14="http://schemas.microsoft.com/office/powerpoint/2010/main" val="1853771191"/>
      </p:ext>
    </p:extLst>
  </p:cSld>
  <p:clrMapOvr>
    <a:masterClrMapping/>
  </p:clrMapOvr>
  <p:transition spd="slow">
    <p:wedge/>
  </p:transition>
  <p:timing>
    <p:tnLst>
      <p:par>
        <p:cTn id="1" dur="indefinite" restart="never" nodeType="tmRoot"/>
      </p:par>
    </p:tnLst>
  </p:timing>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10"/>
          <p:cNvSpPr>
            <a:spLocks noChangeArrowheads="1"/>
          </p:cNvSpPr>
          <p:nvPr/>
        </p:nvSpPr>
        <p:spPr bwMode="auto">
          <a:xfrm>
            <a:off x="990600" y="5091113"/>
            <a:ext cx="7239000" cy="457200"/>
          </a:xfrm>
          <a:prstGeom prst="rect">
            <a:avLst/>
          </a:prstGeom>
          <a:solidFill>
            <a:srgbClr val="FFFFFF"/>
          </a:solidFill>
          <a:ln w="9525">
            <a:noFill/>
            <a:miter lim="800000"/>
            <a:headEnd/>
            <a:tailEnd/>
          </a:ln>
        </p:spPr>
        <p:txBody>
          <a:bodyPr anchor="ctr">
            <a:spAutoFit/>
          </a:bodyPr>
          <a:lstStyle/>
          <a:p>
            <a:pPr algn="just" eaLnBrk="0" hangingPunct="0"/>
            <a:endParaRPr lang="ru-RU"/>
          </a:p>
        </p:txBody>
      </p:sp>
      <p:pic>
        <p:nvPicPr>
          <p:cNvPr id="18437" name="Picture 12"/>
          <p:cNvPicPr>
            <a:picLocks noChangeAspect="1" noChangeArrowheads="1"/>
          </p:cNvPicPr>
          <p:nvPr/>
        </p:nvPicPr>
        <p:blipFill>
          <a:blip r:embed="rId3" cstate="print"/>
          <a:srcRect/>
          <a:stretch>
            <a:fillRect/>
          </a:stretch>
        </p:blipFill>
        <p:spPr bwMode="auto">
          <a:xfrm>
            <a:off x="228601" y="914400"/>
            <a:ext cx="8922326" cy="4876800"/>
          </a:xfrm>
          <a:prstGeom prst="rect">
            <a:avLst/>
          </a:prstGeom>
          <a:noFill/>
          <a:ln w="9525">
            <a:noFill/>
            <a:miter lim="800000"/>
            <a:headEnd/>
            <a:tailEnd/>
          </a:ln>
        </p:spPr>
      </p:pic>
    </p:spTree>
    <p:extLst>
      <p:ext uri="{BB962C8B-B14F-4D97-AF65-F5344CB8AC3E}">
        <p14:creationId xmlns:p14="http://schemas.microsoft.com/office/powerpoint/2010/main" val="42885201"/>
      </p:ext>
    </p:extLst>
  </p:cSld>
  <p:clrMapOvr>
    <a:masterClrMapping/>
  </p:clrMapOvr>
  <p:transition spd="slow">
    <p:wedge/>
  </p:transition>
  <p:timing>
    <p:tnLst>
      <p:par>
        <p:cTn id="1" dur="indefinite" restart="never" nodeType="tmRoot"/>
      </p:par>
    </p:tnLst>
  </p:timing>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438400"/>
            <a:ext cx="8229600" cy="1143000"/>
          </a:xfrm>
        </p:spPr>
        <p:txBody>
          <a:bodyPr/>
          <a:lstStyle/>
          <a:p>
            <a:pPr algn="ctr"/>
            <a:r>
              <a:rPr lang="en-US" b="1" dirty="0" smtClean="0"/>
              <a:t>WHY ETC OPERATES ?</a:t>
            </a:r>
            <a:endParaRPr lang="en-US" b="1" dirty="0"/>
          </a:p>
        </p:txBody>
      </p:sp>
    </p:spTree>
    <p:extLst>
      <p:ext uri="{BB962C8B-B14F-4D97-AF65-F5344CB8AC3E}">
        <p14:creationId xmlns:p14="http://schemas.microsoft.com/office/powerpoint/2010/main" val="4067112323"/>
      </p:ext>
    </p:extLst>
  </p:cSld>
  <p:clrMapOvr>
    <a:masterClrMapping/>
  </p:clrMapOvr>
  <p:transition spd="slow">
    <p:wedge/>
  </p:transition>
  <p:timing>
    <p:tnLst>
      <p:par>
        <p:cTn id="1" dur="indefinite" restart="never" nodeType="tmRoot"/>
      </p:par>
    </p:tnLst>
  </p:timing>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 y="533400"/>
            <a:ext cx="9067800" cy="5181600"/>
          </a:xfrm>
        </p:spPr>
        <p:txBody>
          <a:bodyPr>
            <a:normAutofit lnSpcReduction="10000"/>
          </a:bodyPr>
          <a:lstStyle/>
          <a:p>
            <a:r>
              <a:rPr lang="en-US" sz="4800" dirty="0" smtClean="0"/>
              <a:t>During E.T.C operation </a:t>
            </a:r>
            <a:r>
              <a:rPr lang="en-US" sz="4800" b="1" dirty="0" smtClean="0">
                <a:solidFill>
                  <a:srgbClr val="C00000"/>
                </a:solidFill>
              </a:rPr>
              <a:t>total energy change </a:t>
            </a:r>
            <a:r>
              <a:rPr lang="en-US" sz="4800" b="1" dirty="0" smtClean="0"/>
              <a:t>is released in small increments</a:t>
            </a:r>
          </a:p>
          <a:p>
            <a:pPr marL="0" indent="0">
              <a:buNone/>
            </a:pPr>
            <a:endParaRPr lang="en-US" sz="4800" b="1" dirty="0" smtClean="0"/>
          </a:p>
          <a:p>
            <a:r>
              <a:rPr lang="en-US" sz="4800" dirty="0" smtClean="0"/>
              <a:t>So that </a:t>
            </a:r>
            <a:r>
              <a:rPr lang="en-US" sz="4800" b="1" dirty="0" smtClean="0"/>
              <a:t>energy can be trapped </a:t>
            </a:r>
            <a:r>
              <a:rPr lang="en-US" sz="4800" dirty="0" smtClean="0"/>
              <a:t>as chemical bond energy to </a:t>
            </a:r>
            <a:r>
              <a:rPr lang="en-US" sz="4800" b="1" dirty="0" smtClean="0"/>
              <a:t>form ATP.</a:t>
            </a:r>
            <a:endParaRPr lang="en-US" sz="4800" b="1" dirty="0"/>
          </a:p>
        </p:txBody>
      </p:sp>
    </p:spTree>
    <p:extLst>
      <p:ext uri="{BB962C8B-B14F-4D97-AF65-F5344CB8AC3E}">
        <p14:creationId xmlns:p14="http://schemas.microsoft.com/office/powerpoint/2010/main" val="2243161940"/>
      </p:ext>
    </p:extLst>
  </p:cSld>
  <p:clrMapOvr>
    <a:masterClrMapping/>
  </p:clrMapOvr>
  <p:transition spd="slow">
    <p:wedge/>
  </p:transition>
  <p:timing>
    <p:tnLst>
      <p:par>
        <p:cTn id="1" dur="indefinite" restart="never" nodeType="tmRoot"/>
      </p:par>
    </p:tnLst>
  </p:timing>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412" y="152400"/>
            <a:ext cx="9144000" cy="5791200"/>
          </a:xfrm>
        </p:spPr>
        <p:txBody>
          <a:bodyPr>
            <a:noAutofit/>
          </a:bodyPr>
          <a:lstStyle/>
          <a:p>
            <a:r>
              <a:rPr lang="en-US" sz="4000" dirty="0" smtClean="0"/>
              <a:t>When </a:t>
            </a:r>
            <a:r>
              <a:rPr lang="en-US" sz="4000" b="1" dirty="0" smtClean="0">
                <a:solidFill>
                  <a:srgbClr val="C00000"/>
                </a:solidFill>
              </a:rPr>
              <a:t>two redox couples </a:t>
            </a:r>
            <a:r>
              <a:rPr lang="en-US" sz="4000" dirty="0" smtClean="0">
                <a:solidFill>
                  <a:srgbClr val="C00000"/>
                </a:solidFill>
              </a:rPr>
              <a:t>of ETC </a:t>
            </a:r>
            <a:r>
              <a:rPr lang="en-US" sz="4000" b="1" dirty="0" smtClean="0">
                <a:solidFill>
                  <a:srgbClr val="C00000"/>
                </a:solidFill>
              </a:rPr>
              <a:t>differ from each other </a:t>
            </a:r>
            <a:r>
              <a:rPr lang="en-US" sz="4000" dirty="0" smtClean="0">
                <a:solidFill>
                  <a:srgbClr val="C00000"/>
                </a:solidFill>
              </a:rPr>
              <a:t>by </a:t>
            </a:r>
            <a:r>
              <a:rPr lang="en-US" sz="4000" b="1" dirty="0" smtClean="0">
                <a:solidFill>
                  <a:srgbClr val="C00000"/>
                </a:solidFill>
              </a:rPr>
              <a:t>0.22 volts </a:t>
            </a:r>
            <a:r>
              <a:rPr lang="en-US" sz="4000" dirty="0" smtClean="0"/>
              <a:t>in </a:t>
            </a:r>
            <a:r>
              <a:rPr lang="en-US" sz="4000" b="1" dirty="0" smtClean="0">
                <a:solidFill>
                  <a:srgbClr val="0070C0"/>
                </a:solidFill>
              </a:rPr>
              <a:t>standard redox potential</a:t>
            </a:r>
            <a:r>
              <a:rPr lang="en-US" sz="4000" dirty="0" smtClean="0"/>
              <a:t>.</a:t>
            </a:r>
          </a:p>
          <a:p>
            <a:r>
              <a:rPr lang="en-US" sz="4000" dirty="0" smtClean="0"/>
              <a:t>At this site </a:t>
            </a:r>
            <a:r>
              <a:rPr lang="en-US" sz="4000" b="1" dirty="0" smtClean="0"/>
              <a:t>free energy in the form of heat  </a:t>
            </a:r>
            <a:r>
              <a:rPr lang="en-US" sz="4000" dirty="0" smtClean="0"/>
              <a:t>released which is more than 7.3 Kcal.</a:t>
            </a:r>
          </a:p>
          <a:p>
            <a:r>
              <a:rPr lang="en-US" sz="4000" dirty="0" smtClean="0"/>
              <a:t>This </a:t>
            </a:r>
            <a:r>
              <a:rPr lang="en-US" sz="4000" b="1" dirty="0" smtClean="0"/>
              <a:t>free  heat energy </a:t>
            </a:r>
            <a:r>
              <a:rPr lang="en-US" sz="4000" dirty="0" smtClean="0"/>
              <a:t>is </a:t>
            </a:r>
            <a:r>
              <a:rPr lang="en-US" sz="4000" b="1" dirty="0" smtClean="0"/>
              <a:t>conserved</a:t>
            </a:r>
            <a:r>
              <a:rPr lang="en-US" sz="4000" dirty="0" smtClean="0"/>
              <a:t> to </a:t>
            </a:r>
            <a:r>
              <a:rPr lang="en-US" sz="4000" b="1" dirty="0" smtClean="0">
                <a:solidFill>
                  <a:srgbClr val="C00000"/>
                </a:solidFill>
              </a:rPr>
              <a:t>undergo Phosphorylation reaction </a:t>
            </a:r>
            <a:r>
              <a:rPr lang="en-US" sz="4000" dirty="0" smtClean="0"/>
              <a:t>and </a:t>
            </a:r>
            <a:r>
              <a:rPr lang="en-US" sz="4000" b="1" dirty="0" smtClean="0">
                <a:solidFill>
                  <a:srgbClr val="0070C0"/>
                </a:solidFill>
              </a:rPr>
              <a:t>generate chemical form of energy-ATP.</a:t>
            </a:r>
            <a:endParaRPr lang="en-US" sz="4000" b="1" dirty="0">
              <a:solidFill>
                <a:srgbClr val="0070C0"/>
              </a:solidFill>
            </a:endParaRPr>
          </a:p>
        </p:txBody>
      </p:sp>
    </p:spTree>
    <p:extLst>
      <p:ext uri="{BB962C8B-B14F-4D97-AF65-F5344CB8AC3E}">
        <p14:creationId xmlns:p14="http://schemas.microsoft.com/office/powerpoint/2010/main" val="2683106326"/>
      </p:ext>
    </p:extLst>
  </p:cSld>
  <p:clrMapOvr>
    <a:masterClrMapping/>
  </p:clrMapOvr>
  <p:transition spd="slow">
    <p:wedge/>
  </p:transition>
  <p:timing>
    <p:tnLst>
      <p:par>
        <p:cTn id="1" dur="indefinite" restart="never" nodeType="tmRoot"/>
      </p:par>
    </p:tnLst>
  </p:timing>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1066800"/>
            <a:ext cx="8305800" cy="5257800"/>
          </a:xfrm>
        </p:spPr>
        <p:txBody>
          <a:bodyPr>
            <a:noAutofit/>
          </a:bodyPr>
          <a:lstStyle/>
          <a:p>
            <a:r>
              <a:rPr lang="en-US" sz="6000" dirty="0" smtClean="0"/>
              <a:t>Sites in E.T.C at which energy liberated is </a:t>
            </a:r>
            <a:r>
              <a:rPr lang="en-US" sz="6000" b="1" dirty="0" smtClean="0">
                <a:solidFill>
                  <a:srgbClr val="0070C0"/>
                </a:solidFill>
              </a:rPr>
              <a:t>less than 7.3 Kcal </a:t>
            </a:r>
            <a:r>
              <a:rPr lang="en-US" sz="6000" dirty="0" smtClean="0"/>
              <a:t>is simply </a:t>
            </a:r>
            <a:r>
              <a:rPr lang="en-US" sz="6000" b="1" dirty="0" smtClean="0"/>
              <a:t>dissipiated</a:t>
            </a:r>
            <a:r>
              <a:rPr lang="en-US" sz="6000" dirty="0" smtClean="0"/>
              <a:t> in the </a:t>
            </a:r>
            <a:r>
              <a:rPr lang="en-US" sz="6000" b="1" dirty="0" smtClean="0"/>
              <a:t>form of heat.</a:t>
            </a:r>
          </a:p>
          <a:p>
            <a:endParaRPr lang="en-US" sz="6000" dirty="0"/>
          </a:p>
        </p:txBody>
      </p:sp>
    </p:spTree>
    <p:extLst>
      <p:ext uri="{BB962C8B-B14F-4D97-AF65-F5344CB8AC3E}">
        <p14:creationId xmlns:p14="http://schemas.microsoft.com/office/powerpoint/2010/main" val="1327528916"/>
      </p:ext>
    </p:extLst>
  </p:cSld>
  <p:clrMapOvr>
    <a:masterClrMapping/>
  </p:clrMapOvr>
  <p:transition spd="slow">
    <p:wedge/>
  </p:transition>
  <p:timing>
    <p:tnLst>
      <p:par>
        <p:cTn id="1" dur="indefinite" restart="never" nodeType="tmRoot"/>
      </p:par>
    </p:tnLst>
  </p:timing>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76200"/>
            <a:ext cx="8763000" cy="6629400"/>
          </a:xfrm>
        </p:spPr>
        <p:txBody>
          <a:bodyPr>
            <a:noAutofit/>
          </a:bodyPr>
          <a:lstStyle/>
          <a:p>
            <a:r>
              <a:rPr lang="en-US" sz="4800" dirty="0" smtClean="0">
                <a:solidFill>
                  <a:srgbClr val="C00000"/>
                </a:solidFill>
              </a:rPr>
              <a:t>Three sites in E.T.C </a:t>
            </a:r>
            <a:r>
              <a:rPr lang="en-US" sz="4800" dirty="0" smtClean="0"/>
              <a:t>(Complex I,III and IV) where heat energy liberated </a:t>
            </a:r>
            <a:r>
              <a:rPr lang="en-US" sz="4800" b="1" dirty="0" smtClean="0"/>
              <a:t>more than 7.3 Kcal </a:t>
            </a:r>
          </a:p>
          <a:p>
            <a:pPr marL="0" indent="0">
              <a:buNone/>
            </a:pPr>
            <a:endParaRPr lang="en-US" sz="4800" b="1" dirty="0" smtClean="0"/>
          </a:p>
          <a:p>
            <a:r>
              <a:rPr lang="en-US" sz="4800" b="1" dirty="0" smtClean="0"/>
              <a:t>Utilized for phosphorylation reaction </a:t>
            </a:r>
            <a:r>
              <a:rPr lang="en-US" sz="4800" dirty="0" smtClean="0"/>
              <a:t>of ADP with pi to </a:t>
            </a:r>
            <a:r>
              <a:rPr lang="en-US" sz="4800" b="1" dirty="0" smtClean="0"/>
              <a:t>form ATP</a:t>
            </a:r>
            <a:r>
              <a:rPr lang="en-US" sz="4800" dirty="0" smtClean="0"/>
              <a:t>.</a:t>
            </a:r>
          </a:p>
          <a:p>
            <a:endParaRPr lang="en-US" sz="5400" dirty="0"/>
          </a:p>
        </p:txBody>
      </p:sp>
    </p:spTree>
    <p:extLst>
      <p:ext uri="{BB962C8B-B14F-4D97-AF65-F5344CB8AC3E}">
        <p14:creationId xmlns:p14="http://schemas.microsoft.com/office/powerpoint/2010/main" val="266631949"/>
      </p:ext>
    </p:extLst>
  </p:cSld>
  <p:clrMapOvr>
    <a:masterClrMapping/>
  </p:clrMapOvr>
  <p:transition spd="slow">
    <p:wedge/>
  </p:transition>
  <p:timing>
    <p:tnLst>
      <p:par>
        <p:cTn id="1" dur="indefinite" restart="never" nodeType="tmRoot"/>
      </p:par>
    </p:tnLst>
  </p:timing>
</p:sld>
</file>

<file path=ppt/slides/slide2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08128" y="457200"/>
            <a:ext cx="8915400" cy="5257800"/>
          </a:xfrm>
        </p:spPr>
        <p:txBody>
          <a:bodyPr>
            <a:normAutofit lnSpcReduction="10000"/>
          </a:bodyPr>
          <a:lstStyle/>
          <a:p>
            <a:r>
              <a:rPr lang="en-US" sz="4400" dirty="0" smtClean="0">
                <a:cs typeface="Times New Roman" pitchFamily="18" charset="0"/>
              </a:rPr>
              <a:t>Electrons are transferred from </a:t>
            </a:r>
            <a:r>
              <a:rPr lang="en-US" sz="4400" b="1" dirty="0" smtClean="0">
                <a:solidFill>
                  <a:srgbClr val="000099"/>
                </a:solidFill>
                <a:cs typeface="Times New Roman" pitchFamily="18" charset="0"/>
              </a:rPr>
              <a:t>NADH+H</a:t>
            </a:r>
            <a:r>
              <a:rPr lang="en-US" sz="4400" b="1" baseline="30000" dirty="0" smtClean="0">
                <a:solidFill>
                  <a:srgbClr val="000099"/>
                </a:solidFill>
                <a:cs typeface="Times New Roman" pitchFamily="18" charset="0"/>
              </a:rPr>
              <a:t>+</a:t>
            </a:r>
            <a:r>
              <a:rPr lang="en-US" sz="4400" b="1" dirty="0" smtClean="0">
                <a:solidFill>
                  <a:srgbClr val="000099"/>
                </a:solidFill>
                <a:cs typeface="Times New Roman" pitchFamily="18" charset="0"/>
              </a:rPr>
              <a:t> </a:t>
            </a:r>
            <a:r>
              <a:rPr lang="en-US" sz="4400" b="1" dirty="0" smtClean="0">
                <a:solidFill>
                  <a:srgbClr val="C00000"/>
                </a:solidFill>
                <a:cs typeface="Times New Roman" pitchFamily="18" charset="0"/>
                <a:sym typeface="Wingdings" pitchFamily="2" charset="2"/>
              </a:rPr>
              <a:t></a:t>
            </a:r>
            <a:r>
              <a:rPr lang="en-US" sz="4400" b="1" dirty="0" smtClean="0">
                <a:solidFill>
                  <a:srgbClr val="C00000"/>
                </a:solidFill>
                <a:cs typeface="Times New Roman" pitchFamily="18" charset="0"/>
              </a:rPr>
              <a:t> </a:t>
            </a:r>
            <a:r>
              <a:rPr lang="en-US" sz="4400" b="1" dirty="0" smtClean="0">
                <a:solidFill>
                  <a:srgbClr val="000099"/>
                </a:solidFill>
                <a:cs typeface="Times New Roman" pitchFamily="18" charset="0"/>
              </a:rPr>
              <a:t>O</a:t>
            </a:r>
            <a:r>
              <a:rPr lang="en-US" sz="4400" b="1" baseline="-30000" dirty="0" smtClean="0">
                <a:solidFill>
                  <a:srgbClr val="000099"/>
                </a:solidFill>
                <a:cs typeface="Times New Roman" pitchFamily="18" charset="0"/>
              </a:rPr>
              <a:t>2</a:t>
            </a:r>
            <a:r>
              <a:rPr lang="en-US" sz="4400" dirty="0" smtClean="0">
                <a:cs typeface="Times New Roman" pitchFamily="18" charset="0"/>
              </a:rPr>
              <a:t> via multisubunit inner membrane</a:t>
            </a:r>
            <a:r>
              <a:rPr lang="en-US" sz="4400" b="1" dirty="0" smtClean="0">
                <a:solidFill>
                  <a:srgbClr val="FF0000"/>
                </a:solidFill>
                <a:cs typeface="Times New Roman" pitchFamily="18" charset="0"/>
              </a:rPr>
              <a:t> </a:t>
            </a:r>
            <a:r>
              <a:rPr lang="en-US" sz="4400" b="1" dirty="0" smtClean="0">
                <a:solidFill>
                  <a:srgbClr val="000099"/>
                </a:solidFill>
                <a:cs typeface="Times New Roman" pitchFamily="18" charset="0"/>
              </a:rPr>
              <a:t>complexes I, III &amp; IV</a:t>
            </a:r>
            <a:r>
              <a:rPr lang="en-US" sz="4400" dirty="0" smtClean="0">
                <a:cs typeface="Times New Roman" pitchFamily="18" charset="0"/>
              </a:rPr>
              <a:t>, plus</a:t>
            </a:r>
            <a:r>
              <a:rPr lang="en-US" sz="4400" b="1" dirty="0" smtClean="0">
                <a:solidFill>
                  <a:srgbClr val="FF0000"/>
                </a:solidFill>
                <a:cs typeface="Times New Roman" pitchFamily="18" charset="0"/>
              </a:rPr>
              <a:t> </a:t>
            </a:r>
            <a:r>
              <a:rPr lang="en-US" sz="4400" b="1" dirty="0" smtClean="0">
                <a:solidFill>
                  <a:srgbClr val="000099"/>
                </a:solidFill>
                <a:cs typeface="Times New Roman" pitchFamily="18" charset="0"/>
              </a:rPr>
              <a:t>CoQ</a:t>
            </a:r>
            <a:r>
              <a:rPr lang="en-US" sz="4400" b="1" dirty="0" smtClean="0">
                <a:solidFill>
                  <a:srgbClr val="FF0000"/>
                </a:solidFill>
                <a:cs typeface="Times New Roman" pitchFamily="18" charset="0"/>
              </a:rPr>
              <a:t> </a:t>
            </a:r>
            <a:r>
              <a:rPr lang="en-US" sz="4400" dirty="0" smtClean="0">
                <a:cs typeface="Times New Roman" pitchFamily="18" charset="0"/>
              </a:rPr>
              <a:t>&amp;</a:t>
            </a:r>
            <a:r>
              <a:rPr lang="en-US" sz="4400" b="1" dirty="0" smtClean="0">
                <a:solidFill>
                  <a:srgbClr val="FF0000"/>
                </a:solidFill>
                <a:cs typeface="Times New Roman" pitchFamily="18" charset="0"/>
              </a:rPr>
              <a:t> </a:t>
            </a:r>
            <a:r>
              <a:rPr lang="en-US" sz="4400" b="1" dirty="0" smtClean="0">
                <a:solidFill>
                  <a:srgbClr val="000099"/>
                </a:solidFill>
                <a:cs typeface="Times New Roman" pitchFamily="18" charset="0"/>
              </a:rPr>
              <a:t>Cytochrome c</a:t>
            </a:r>
            <a:r>
              <a:rPr lang="en-US" sz="4400" dirty="0" smtClean="0">
                <a:cs typeface="Times New Roman" pitchFamily="18" charset="0"/>
              </a:rPr>
              <a:t>.</a:t>
            </a:r>
          </a:p>
          <a:p>
            <a:pPr marL="0" indent="0">
              <a:buNone/>
            </a:pPr>
            <a:endParaRPr lang="en-US" sz="4400" dirty="0" smtClean="0">
              <a:cs typeface="Times New Roman" pitchFamily="18" charset="0"/>
            </a:endParaRPr>
          </a:p>
          <a:p>
            <a:r>
              <a:rPr lang="en-US" sz="4400" dirty="0" smtClean="0">
                <a:cs typeface="Times New Roman" pitchFamily="18" charset="0"/>
              </a:rPr>
              <a:t>Within each complex, electrons pass sequentially through   a series of electron carriers.</a:t>
            </a:r>
          </a:p>
          <a:p>
            <a:pPr>
              <a:buNone/>
            </a:pPr>
            <a:endParaRPr lang="en-US" sz="2800" dirty="0" smtClean="0">
              <a:cs typeface="Times New Roman" pitchFamily="18" charset="0"/>
            </a:endParaRPr>
          </a:p>
          <a:p>
            <a:endParaRPr lang="en-US" dirty="0"/>
          </a:p>
        </p:txBody>
      </p:sp>
    </p:spTree>
  </p:cSld>
  <p:clrMapOvr>
    <a:masterClrMapping/>
  </p:clrMapOvr>
  <p:transition spd="slow">
    <p:wedg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nvPr>
        </p:nvGraphicFramePr>
        <p:xfrm>
          <a:off x="0" y="-2"/>
          <a:ext cx="9144000" cy="6858001"/>
        </p:xfrm>
        <a:graphic>
          <a:graphicData uri="http://schemas.openxmlformats.org/drawingml/2006/table">
            <a:tbl>
              <a:tblPr firstRow="1" bandRow="1">
                <a:tableStyleId>{5C22544A-7EE6-4342-B048-85BDC9FD1C3A}</a:tableStyleId>
              </a:tblPr>
              <a:tblGrid>
                <a:gridCol w="914400">
                  <a:extLst>
                    <a:ext uri="{9D8B030D-6E8A-4147-A177-3AD203B41FA5}">
                      <a16:colId xmlns:a16="http://schemas.microsoft.com/office/drawing/2014/main" xmlns="" val="20000"/>
                    </a:ext>
                  </a:extLst>
                </a:gridCol>
                <a:gridCol w="1828800">
                  <a:extLst>
                    <a:ext uri="{9D8B030D-6E8A-4147-A177-3AD203B41FA5}">
                      <a16:colId xmlns:a16="http://schemas.microsoft.com/office/drawing/2014/main" xmlns="" val="20001"/>
                    </a:ext>
                  </a:extLst>
                </a:gridCol>
                <a:gridCol w="1600200">
                  <a:extLst>
                    <a:ext uri="{9D8B030D-6E8A-4147-A177-3AD203B41FA5}">
                      <a16:colId xmlns:a16="http://schemas.microsoft.com/office/drawing/2014/main" xmlns="" val="20002"/>
                    </a:ext>
                  </a:extLst>
                </a:gridCol>
                <a:gridCol w="1524000">
                  <a:extLst>
                    <a:ext uri="{9D8B030D-6E8A-4147-A177-3AD203B41FA5}">
                      <a16:colId xmlns:a16="http://schemas.microsoft.com/office/drawing/2014/main" xmlns="" val="20003"/>
                    </a:ext>
                  </a:extLst>
                </a:gridCol>
                <a:gridCol w="1600200">
                  <a:extLst>
                    <a:ext uri="{9D8B030D-6E8A-4147-A177-3AD203B41FA5}">
                      <a16:colId xmlns:a16="http://schemas.microsoft.com/office/drawing/2014/main" xmlns="" val="20004"/>
                    </a:ext>
                  </a:extLst>
                </a:gridCol>
                <a:gridCol w="1676400">
                  <a:extLst>
                    <a:ext uri="{9D8B030D-6E8A-4147-A177-3AD203B41FA5}">
                      <a16:colId xmlns:a16="http://schemas.microsoft.com/office/drawing/2014/main" xmlns="" val="20005"/>
                    </a:ext>
                  </a:extLst>
                </a:gridCol>
              </a:tblGrid>
              <a:tr h="2010355">
                <a:tc>
                  <a:txBody>
                    <a:bodyPr/>
                    <a:lstStyle/>
                    <a:p>
                      <a:pPr algn="ctr"/>
                      <a:r>
                        <a:rPr lang="en-US" sz="2000" dirty="0" smtClean="0"/>
                        <a:t>S.No</a:t>
                      </a:r>
                      <a:endParaRPr lang="en-US" sz="2000" dirty="0"/>
                    </a:p>
                  </a:txBody>
                  <a:tcPr/>
                </a:tc>
                <a:tc>
                  <a:txBody>
                    <a:bodyPr/>
                    <a:lstStyle/>
                    <a:p>
                      <a:pPr algn="ctr"/>
                      <a:r>
                        <a:rPr lang="en-US" sz="2000" dirty="0" smtClean="0"/>
                        <a:t>High Energy Compound</a:t>
                      </a:r>
                      <a:endParaRPr lang="en-US" sz="2000" dirty="0"/>
                    </a:p>
                  </a:txBody>
                  <a:tcPr/>
                </a:tc>
                <a:tc>
                  <a:txBody>
                    <a:bodyPr/>
                    <a:lstStyle/>
                    <a:p>
                      <a:pPr algn="ctr"/>
                      <a:r>
                        <a:rPr lang="en-US" sz="2000" dirty="0" smtClean="0"/>
                        <a:t>Enzyme Catalyzing</a:t>
                      </a:r>
                      <a:endParaRPr lang="en-US" sz="2000" dirty="0"/>
                    </a:p>
                  </a:txBody>
                  <a:tcPr/>
                </a:tc>
                <a:tc>
                  <a:txBody>
                    <a:bodyPr/>
                    <a:lstStyle/>
                    <a:p>
                      <a:pPr algn="ctr"/>
                      <a:r>
                        <a:rPr lang="en-US" sz="2000" dirty="0" smtClean="0"/>
                        <a:t>Product Obtained</a:t>
                      </a:r>
                      <a:endParaRPr lang="en-US" sz="2000" dirty="0"/>
                    </a:p>
                  </a:txBody>
                  <a:tcPr/>
                </a:tc>
                <a:tc>
                  <a:txBody>
                    <a:bodyPr/>
                    <a:lstStyle/>
                    <a:p>
                      <a:pPr algn="ctr"/>
                      <a:r>
                        <a:rPr lang="en-US" sz="2000" dirty="0" smtClean="0"/>
                        <a:t>High energy Phosphate Compound Generated</a:t>
                      </a:r>
                      <a:endParaRPr lang="en-US" sz="2000" dirty="0"/>
                    </a:p>
                  </a:txBody>
                  <a:tcPr/>
                </a:tc>
                <a:tc>
                  <a:txBody>
                    <a:bodyPr/>
                    <a:lstStyle/>
                    <a:p>
                      <a:pPr algn="ctr"/>
                      <a:r>
                        <a:rPr lang="en-US" sz="2000" dirty="0" smtClean="0"/>
                        <a:t>Metabolic Pathway Involved</a:t>
                      </a:r>
                      <a:endParaRPr lang="en-US" sz="2000" dirty="0"/>
                    </a:p>
                  </a:txBody>
                  <a:tcPr/>
                </a:tc>
                <a:extLst>
                  <a:ext uri="{0D108BD9-81ED-4DB2-BD59-A6C34878D82A}">
                    <a16:rowId xmlns:a16="http://schemas.microsoft.com/office/drawing/2014/main" xmlns="" val="10000"/>
                  </a:ext>
                </a:extLst>
              </a:tr>
              <a:tr h="1646371">
                <a:tc>
                  <a:txBody>
                    <a:bodyPr/>
                    <a:lstStyle/>
                    <a:p>
                      <a:pPr algn="ctr"/>
                      <a:r>
                        <a:rPr lang="en-US" sz="2400" dirty="0" smtClean="0"/>
                        <a:t>1</a:t>
                      </a:r>
                      <a:endParaRPr lang="en-US" sz="2400" dirty="0"/>
                    </a:p>
                  </a:txBody>
                  <a:tcPr/>
                </a:tc>
                <a:tc>
                  <a:txBody>
                    <a:bodyPr/>
                    <a:lstStyle/>
                    <a:p>
                      <a:pPr algn="ctr"/>
                      <a:r>
                        <a:rPr lang="en-US" sz="2400" dirty="0" smtClean="0"/>
                        <a:t>1,3 Bis Phospho Glycerate</a:t>
                      </a:r>
                      <a:endParaRPr lang="en-US" sz="2400" dirty="0"/>
                    </a:p>
                  </a:txBody>
                  <a:tcPr/>
                </a:tc>
                <a:tc>
                  <a:txBody>
                    <a:bodyPr/>
                    <a:lstStyle/>
                    <a:p>
                      <a:pPr algn="ctr"/>
                      <a:r>
                        <a:rPr lang="en-US" sz="2400" dirty="0" smtClean="0"/>
                        <a:t>Phospho Glycerate Kinase</a:t>
                      </a:r>
                      <a:endParaRPr lang="en-US" sz="2400" dirty="0"/>
                    </a:p>
                  </a:txBody>
                  <a:tcPr/>
                </a:tc>
                <a:tc>
                  <a:txBody>
                    <a:bodyPr/>
                    <a:lstStyle/>
                    <a:p>
                      <a:pPr algn="ctr"/>
                      <a:r>
                        <a:rPr lang="en-US" sz="2400" dirty="0" smtClean="0"/>
                        <a:t>3 Phospho Glycerate</a:t>
                      </a:r>
                      <a:endParaRPr lang="en-US" sz="2400" dirty="0"/>
                    </a:p>
                  </a:txBody>
                  <a:tcPr/>
                </a:tc>
                <a:tc>
                  <a:txBody>
                    <a:bodyPr/>
                    <a:lstStyle/>
                    <a:p>
                      <a:pPr algn="ctr"/>
                      <a:r>
                        <a:rPr lang="en-US" sz="2400" dirty="0" smtClean="0"/>
                        <a:t>ATP</a:t>
                      </a:r>
                      <a:endParaRPr lang="en-US" sz="2400" dirty="0"/>
                    </a:p>
                  </a:txBody>
                  <a:tcPr/>
                </a:tc>
                <a:tc>
                  <a:txBody>
                    <a:bodyPr/>
                    <a:lstStyle/>
                    <a:p>
                      <a:pPr algn="ctr"/>
                      <a:r>
                        <a:rPr lang="en-US" sz="2400" dirty="0" smtClean="0"/>
                        <a:t>Glycolysis</a:t>
                      </a:r>
                      <a:endParaRPr lang="en-US" sz="2400" dirty="0"/>
                    </a:p>
                  </a:txBody>
                  <a:tcPr/>
                </a:tc>
                <a:extLst>
                  <a:ext uri="{0D108BD9-81ED-4DB2-BD59-A6C34878D82A}">
                    <a16:rowId xmlns:a16="http://schemas.microsoft.com/office/drawing/2014/main" xmlns="" val="10001"/>
                  </a:ext>
                </a:extLst>
              </a:tr>
              <a:tr h="1646371">
                <a:tc>
                  <a:txBody>
                    <a:bodyPr/>
                    <a:lstStyle/>
                    <a:p>
                      <a:pPr algn="ctr"/>
                      <a:r>
                        <a:rPr lang="en-US" sz="2400" dirty="0" smtClean="0"/>
                        <a:t>2</a:t>
                      </a:r>
                      <a:endParaRPr lang="en-US" sz="2400" dirty="0"/>
                    </a:p>
                  </a:txBody>
                  <a:tcPr/>
                </a:tc>
                <a:tc>
                  <a:txBody>
                    <a:bodyPr/>
                    <a:lstStyle/>
                    <a:p>
                      <a:pPr algn="ctr"/>
                      <a:r>
                        <a:rPr lang="en-US" sz="2400" dirty="0" smtClean="0"/>
                        <a:t>Phospho Enol Pyruvate</a:t>
                      </a:r>
                      <a:endParaRPr lang="en-US" sz="2400" dirty="0"/>
                    </a:p>
                  </a:txBody>
                  <a:tcPr/>
                </a:tc>
                <a:tc>
                  <a:txBody>
                    <a:bodyPr/>
                    <a:lstStyle/>
                    <a:p>
                      <a:pPr algn="ctr"/>
                      <a:r>
                        <a:rPr lang="en-US" sz="2400" dirty="0" smtClean="0"/>
                        <a:t>Pyruvate Kinase</a:t>
                      </a:r>
                      <a:endParaRPr lang="en-US" sz="2400" dirty="0"/>
                    </a:p>
                  </a:txBody>
                  <a:tcPr/>
                </a:tc>
                <a:tc>
                  <a:txBody>
                    <a:bodyPr/>
                    <a:lstStyle/>
                    <a:p>
                      <a:pPr algn="ctr"/>
                      <a:r>
                        <a:rPr lang="en-US" sz="2400" dirty="0" smtClean="0"/>
                        <a:t>Enol Pyruvate</a:t>
                      </a:r>
                      <a:endParaRPr lang="en-US" sz="2400" dirty="0"/>
                    </a:p>
                  </a:txBody>
                  <a:tcPr/>
                </a:tc>
                <a:tc>
                  <a:txBody>
                    <a:bodyPr/>
                    <a:lstStyle/>
                    <a:p>
                      <a:pPr algn="ctr"/>
                      <a:r>
                        <a:rPr lang="en-US" sz="2400" dirty="0" smtClean="0"/>
                        <a:t>ATP</a:t>
                      </a:r>
                      <a:endParaRPr lang="en-US" sz="2400" dirty="0"/>
                    </a:p>
                  </a:txBody>
                  <a:tcPr/>
                </a:tc>
                <a:tc>
                  <a:txBody>
                    <a:bodyPr/>
                    <a:lstStyle/>
                    <a:p>
                      <a:pPr algn="ctr"/>
                      <a:r>
                        <a:rPr lang="en-US" sz="2400" dirty="0" smtClean="0"/>
                        <a:t>Glycolysis</a:t>
                      </a:r>
                      <a:endParaRPr lang="en-US" sz="2400" dirty="0"/>
                    </a:p>
                  </a:txBody>
                  <a:tcPr/>
                </a:tc>
                <a:extLst>
                  <a:ext uri="{0D108BD9-81ED-4DB2-BD59-A6C34878D82A}">
                    <a16:rowId xmlns:a16="http://schemas.microsoft.com/office/drawing/2014/main" xmlns="" val="10002"/>
                  </a:ext>
                </a:extLst>
              </a:tr>
              <a:tr h="1554904">
                <a:tc>
                  <a:txBody>
                    <a:bodyPr/>
                    <a:lstStyle/>
                    <a:p>
                      <a:pPr algn="ctr"/>
                      <a:r>
                        <a:rPr lang="en-US" sz="2400" dirty="0" smtClean="0"/>
                        <a:t>3</a:t>
                      </a:r>
                      <a:endParaRPr lang="en-US" sz="2400" dirty="0"/>
                    </a:p>
                  </a:txBody>
                  <a:tcPr/>
                </a:tc>
                <a:tc>
                  <a:txBody>
                    <a:bodyPr/>
                    <a:lstStyle/>
                    <a:p>
                      <a:pPr algn="ctr"/>
                      <a:r>
                        <a:rPr lang="en-US" sz="2400" dirty="0" smtClean="0"/>
                        <a:t>Succinyl CoA</a:t>
                      </a:r>
                      <a:endParaRPr lang="en-US" sz="2400" dirty="0"/>
                    </a:p>
                  </a:txBody>
                  <a:tcPr/>
                </a:tc>
                <a:tc>
                  <a:txBody>
                    <a:bodyPr/>
                    <a:lstStyle/>
                    <a:p>
                      <a:pPr algn="ctr"/>
                      <a:r>
                        <a:rPr lang="en-US" sz="2400" dirty="0" smtClean="0"/>
                        <a:t>Succinate Thio Kinase</a:t>
                      </a:r>
                      <a:endParaRPr lang="en-US" sz="2400" dirty="0"/>
                    </a:p>
                  </a:txBody>
                  <a:tcPr/>
                </a:tc>
                <a:tc>
                  <a:txBody>
                    <a:bodyPr/>
                    <a:lstStyle/>
                    <a:p>
                      <a:pPr algn="ctr"/>
                      <a:r>
                        <a:rPr lang="en-US" sz="2400" dirty="0" smtClean="0"/>
                        <a:t>Succinate</a:t>
                      </a:r>
                      <a:endParaRPr lang="en-US" sz="2400" dirty="0"/>
                    </a:p>
                  </a:txBody>
                  <a:tcPr/>
                </a:tc>
                <a:tc>
                  <a:txBody>
                    <a:bodyPr/>
                    <a:lstStyle/>
                    <a:p>
                      <a:pPr algn="ctr"/>
                      <a:r>
                        <a:rPr lang="en-US" sz="2400" dirty="0" smtClean="0"/>
                        <a:t>GTP</a:t>
                      </a:r>
                      <a:endParaRPr lang="en-US" sz="2400" dirty="0"/>
                    </a:p>
                  </a:txBody>
                  <a:tcPr/>
                </a:tc>
                <a:tc>
                  <a:txBody>
                    <a:bodyPr/>
                    <a:lstStyle/>
                    <a:p>
                      <a:pPr algn="ctr"/>
                      <a:r>
                        <a:rPr lang="en-US" sz="2400" dirty="0" smtClean="0"/>
                        <a:t>Krebs/TCA Cycle</a:t>
                      </a:r>
                      <a:endParaRPr lang="en-US" sz="2400" dirty="0"/>
                    </a:p>
                  </a:txBody>
                  <a:tcPr/>
                </a:tc>
                <a:extLst>
                  <a:ext uri="{0D108BD9-81ED-4DB2-BD59-A6C34878D82A}">
                    <a16:rowId xmlns:a16="http://schemas.microsoft.com/office/drawing/2014/main" xmlns="" val="10003"/>
                  </a:ext>
                </a:extLst>
              </a:tr>
            </a:tbl>
          </a:graphicData>
        </a:graphic>
      </p:graphicFrame>
    </p:spTree>
    <p:extLst>
      <p:ext uri="{BB962C8B-B14F-4D97-AF65-F5344CB8AC3E}">
        <p14:creationId xmlns:p14="http://schemas.microsoft.com/office/powerpoint/2010/main" val="4202924549"/>
      </p:ext>
    </p:extLst>
  </p:cSld>
  <p:clrMapOvr>
    <a:masterClrMapping/>
  </p:clrMapOvr>
  <p:transition spd="slow">
    <p:wedge/>
  </p:transition>
  <p:timing>
    <p:tnLst>
      <p:par>
        <p:cTn id="1" dur="indefinite" restart="never" nodeType="tmRoot"/>
      </p:par>
    </p:tnLst>
  </p:timing>
</p:sld>
</file>

<file path=ppt/slides/slide2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0667" name="Rectangle 11"/>
          <p:cNvSpPr>
            <a:spLocks noChangeArrowheads="1"/>
          </p:cNvSpPr>
          <p:nvPr/>
        </p:nvSpPr>
        <p:spPr bwMode="auto">
          <a:xfrm>
            <a:off x="0" y="2600325"/>
            <a:ext cx="9144000" cy="0"/>
          </a:xfrm>
          <a:prstGeom prst="rect">
            <a:avLst/>
          </a:prstGeom>
          <a:noFill/>
          <a:ln w="9525">
            <a:noFill/>
            <a:miter lim="800000"/>
            <a:headEnd/>
            <a:tailEnd/>
          </a:ln>
          <a:effectLst/>
        </p:spPr>
        <p:txBody>
          <a:bodyPr wrap="none" anchor="ctr">
            <a:spAutoFit/>
          </a:bodyPr>
          <a:lstStyle/>
          <a:p>
            <a:endParaRPr lang="en-US"/>
          </a:p>
        </p:txBody>
      </p:sp>
      <p:sp>
        <p:nvSpPr>
          <p:cNvPr id="70668" name="Rectangle 12"/>
          <p:cNvSpPr>
            <a:spLocks noChangeArrowheads="1"/>
          </p:cNvSpPr>
          <p:nvPr/>
        </p:nvSpPr>
        <p:spPr bwMode="auto">
          <a:xfrm>
            <a:off x="457200" y="304800"/>
            <a:ext cx="8382000" cy="3333750"/>
          </a:xfrm>
          <a:prstGeom prst="rect">
            <a:avLst/>
          </a:prstGeom>
          <a:noFill/>
          <a:ln w="9525">
            <a:noFill/>
            <a:miter lim="800000"/>
            <a:headEnd/>
            <a:tailEnd/>
          </a:ln>
          <a:effectLst/>
        </p:spPr>
        <p:txBody>
          <a:bodyPr/>
          <a:lstStyle/>
          <a:p>
            <a:pPr>
              <a:lnSpc>
                <a:spcPct val="95000"/>
              </a:lnSpc>
              <a:spcAft>
                <a:spcPct val="30000"/>
              </a:spcAft>
            </a:pPr>
            <a:r>
              <a:rPr lang="en-US" sz="4800" b="1" dirty="0">
                <a:solidFill>
                  <a:schemeClr val="accent1"/>
                </a:solidFill>
              </a:rPr>
              <a:t>Complex I</a:t>
            </a:r>
            <a:r>
              <a:rPr lang="en-US" sz="4800" dirty="0">
                <a:solidFill>
                  <a:schemeClr val="accent1"/>
                </a:solidFill>
              </a:rPr>
              <a:t> </a:t>
            </a:r>
            <a:r>
              <a:rPr lang="en-US" sz="4800" dirty="0"/>
              <a:t>catalyzes  oxidation of </a:t>
            </a:r>
            <a:r>
              <a:rPr lang="en-US" sz="4800" dirty="0" smtClean="0"/>
              <a:t>NADH+H</a:t>
            </a:r>
            <a:r>
              <a:rPr lang="en-US" sz="4800" baseline="30000" dirty="0" smtClean="0"/>
              <a:t>+</a:t>
            </a:r>
            <a:r>
              <a:rPr lang="en-US" sz="4800" dirty="0" smtClean="0"/>
              <a:t> </a:t>
            </a:r>
            <a:r>
              <a:rPr lang="en-US" sz="4800" dirty="0"/>
              <a:t>with reduction of coenzyme Q:</a:t>
            </a:r>
          </a:p>
        </p:txBody>
      </p:sp>
      <p:sp>
        <p:nvSpPr>
          <p:cNvPr id="70670" name="Rectangle 14"/>
          <p:cNvSpPr>
            <a:spLocks noChangeArrowheads="1"/>
          </p:cNvSpPr>
          <p:nvPr/>
        </p:nvSpPr>
        <p:spPr bwMode="auto">
          <a:xfrm>
            <a:off x="0" y="2600325"/>
            <a:ext cx="9144000" cy="0"/>
          </a:xfrm>
          <a:prstGeom prst="rect">
            <a:avLst/>
          </a:prstGeom>
          <a:noFill/>
          <a:ln w="9525">
            <a:noFill/>
            <a:miter lim="800000"/>
            <a:headEnd/>
            <a:tailEnd/>
          </a:ln>
          <a:effectLst/>
        </p:spPr>
        <p:txBody>
          <a:bodyPr wrap="none" anchor="ctr">
            <a:spAutoFit/>
          </a:bodyPr>
          <a:lstStyle/>
          <a:p>
            <a:endParaRPr lang="en-US"/>
          </a:p>
        </p:txBody>
      </p:sp>
      <p:graphicFrame>
        <p:nvGraphicFramePr>
          <p:cNvPr id="70671" name="Object 15"/>
          <p:cNvGraphicFramePr>
            <a:graphicFrameLocks noChangeAspect="1"/>
          </p:cNvGraphicFramePr>
          <p:nvPr>
            <p:extLst>
              <p:ext uri="{D42A27DB-BD31-4B8C-83A1-F6EECF244321}">
                <p14:modId xmlns:p14="http://schemas.microsoft.com/office/powerpoint/2010/main" val="4233080868"/>
              </p:ext>
            </p:extLst>
          </p:nvPr>
        </p:nvGraphicFramePr>
        <p:xfrm>
          <a:off x="304800" y="2743200"/>
          <a:ext cx="8382000" cy="3810000"/>
        </p:xfrm>
        <a:graphic>
          <a:graphicData uri="http://schemas.openxmlformats.org/presentationml/2006/ole">
            <mc:AlternateContent xmlns:mc="http://schemas.openxmlformats.org/markup-compatibility/2006">
              <mc:Choice xmlns:v="urn:schemas-microsoft-com:vml" Requires="v">
                <p:oleObj spid="_x0000_s696138" name="Picture" r:id="rId3" imgW="2745542" imgH="1656672" progId="Word.Picture.8">
                  <p:embed/>
                </p:oleObj>
              </mc:Choice>
              <mc:Fallback>
                <p:oleObj name="Picture" r:id="rId3" imgW="2745542" imgH="1656672" progId="Word.Picture.8">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2743200"/>
                        <a:ext cx="8382000" cy="3810000"/>
                      </a:xfrm>
                      <a:prstGeom prst="rect">
                        <a:avLst/>
                      </a:prstGeom>
                      <a:noFill/>
                      <a:extLst/>
                    </p:spPr>
                  </p:pic>
                </p:oleObj>
              </mc:Fallback>
            </mc:AlternateContent>
          </a:graphicData>
        </a:graphic>
      </p:graphicFrame>
    </p:spTree>
  </p:cSld>
  <p:clrMapOvr>
    <a:masterClrMapping/>
  </p:clrMapOvr>
  <p:transition spd="slow">
    <p:wedge/>
  </p:transition>
  <p:timing>
    <p:tnLst>
      <p:par>
        <p:cTn id="1" dur="indefinite" restart="never" nodeType="tmRoot"/>
      </p:par>
    </p:tnLst>
  </p:timing>
</p:sld>
</file>

<file path=ppt/slides/slide2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057400"/>
            <a:ext cx="8229600" cy="4267200"/>
          </a:xfrm>
        </p:spPr>
        <p:txBody>
          <a:bodyPr/>
          <a:lstStyle/>
          <a:p>
            <a:pPr marL="0" indent="0">
              <a:lnSpc>
                <a:spcPct val="95000"/>
              </a:lnSpc>
              <a:spcBef>
                <a:spcPct val="0"/>
              </a:spcBef>
              <a:spcAft>
                <a:spcPct val="40000"/>
              </a:spcAft>
              <a:buFontTx/>
              <a:buNone/>
            </a:pPr>
            <a:r>
              <a:rPr lang="en-US" sz="4000" b="1" dirty="0" smtClean="0">
                <a:solidFill>
                  <a:srgbClr val="000099"/>
                </a:solidFill>
              </a:rPr>
              <a:t>NADH + H</a:t>
            </a:r>
            <a:r>
              <a:rPr lang="en-US" sz="4000" b="1" baseline="30000" dirty="0" smtClean="0">
                <a:solidFill>
                  <a:srgbClr val="000099"/>
                </a:solidFill>
              </a:rPr>
              <a:t>+</a:t>
            </a:r>
            <a:r>
              <a:rPr lang="en-US" sz="4000" b="1" dirty="0" smtClean="0">
                <a:solidFill>
                  <a:srgbClr val="000099"/>
                </a:solidFill>
              </a:rPr>
              <a:t> + FP </a:t>
            </a:r>
            <a:r>
              <a:rPr lang="en-US" sz="4000" b="1" dirty="0" smtClean="0">
                <a:solidFill>
                  <a:srgbClr val="000099"/>
                </a:solidFill>
                <a:sym typeface="Symbol" pitchFamily="18" charset="2"/>
              </a:rPr>
              <a:t></a:t>
            </a:r>
            <a:r>
              <a:rPr lang="en-US" sz="4000" b="1" dirty="0" smtClean="0">
                <a:solidFill>
                  <a:srgbClr val="000099"/>
                </a:solidFill>
              </a:rPr>
              <a:t> NAD</a:t>
            </a:r>
            <a:r>
              <a:rPr lang="en-US" sz="4000" b="1" baseline="30000" dirty="0" smtClean="0">
                <a:solidFill>
                  <a:srgbClr val="000099"/>
                </a:solidFill>
              </a:rPr>
              <a:t>+</a:t>
            </a:r>
            <a:r>
              <a:rPr lang="en-US" sz="4000" b="1" dirty="0" smtClean="0">
                <a:solidFill>
                  <a:srgbClr val="000099"/>
                </a:solidFill>
              </a:rPr>
              <a:t> + FPH2</a:t>
            </a:r>
          </a:p>
          <a:p>
            <a:pPr marL="0" indent="0">
              <a:lnSpc>
                <a:spcPct val="95000"/>
              </a:lnSpc>
              <a:spcBef>
                <a:spcPct val="0"/>
              </a:spcBef>
              <a:spcAft>
                <a:spcPct val="40000"/>
              </a:spcAft>
              <a:buNone/>
            </a:pPr>
            <a:r>
              <a:rPr lang="en-US" sz="4000" b="1" dirty="0" smtClean="0">
                <a:solidFill>
                  <a:srgbClr val="000099"/>
                </a:solidFill>
              </a:rPr>
              <a:t>Coenzyme Q </a:t>
            </a:r>
            <a:r>
              <a:rPr lang="en-US" sz="4000" dirty="0" smtClean="0"/>
              <a:t>accepts 2 e</a:t>
            </a:r>
            <a:r>
              <a:rPr lang="en-US" sz="4000" baseline="30000" dirty="0" smtClean="0">
                <a:latin typeface="Symbol" pitchFamily="18" charset="2"/>
              </a:rPr>
              <a:t>-</a:t>
            </a:r>
            <a:r>
              <a:rPr lang="en-US" sz="4000" dirty="0" smtClean="0"/>
              <a:t> and picks up 2 H</a:t>
            </a:r>
            <a:r>
              <a:rPr lang="en-US" sz="4000" baseline="30000" dirty="0" smtClean="0"/>
              <a:t>+</a:t>
            </a:r>
            <a:r>
              <a:rPr lang="en-US" sz="4000" dirty="0" smtClean="0"/>
              <a:t>  from FPH2 to yield the fully reduced </a:t>
            </a:r>
            <a:r>
              <a:rPr lang="en-US" sz="4000" b="1" dirty="0" smtClean="0">
                <a:solidFill>
                  <a:srgbClr val="000099"/>
                </a:solidFill>
              </a:rPr>
              <a:t>QH</a:t>
            </a:r>
            <a:r>
              <a:rPr lang="en-US" sz="4000" b="1" baseline="-25000" dirty="0" smtClean="0">
                <a:solidFill>
                  <a:srgbClr val="000099"/>
                </a:solidFill>
              </a:rPr>
              <a:t>2</a:t>
            </a:r>
            <a:r>
              <a:rPr lang="en-US" sz="4000" dirty="0" smtClean="0"/>
              <a:t>. </a:t>
            </a:r>
          </a:p>
          <a:p>
            <a:pPr marL="0" indent="0">
              <a:lnSpc>
                <a:spcPct val="95000"/>
              </a:lnSpc>
              <a:spcBef>
                <a:spcPct val="0"/>
              </a:spcBef>
              <a:spcAft>
                <a:spcPct val="40000"/>
              </a:spcAft>
              <a:buFontTx/>
              <a:buNone/>
            </a:pPr>
            <a:endParaRPr lang="en-US" sz="2800" b="1" baseline="-25000" dirty="0" smtClean="0">
              <a:solidFill>
                <a:srgbClr val="000099"/>
              </a:solidFill>
            </a:endParaRPr>
          </a:p>
          <a:p>
            <a:endParaRPr lang="en-US" dirty="0"/>
          </a:p>
        </p:txBody>
      </p:sp>
    </p:spTree>
  </p:cSld>
  <p:clrMapOvr>
    <a:masterClrMapping/>
  </p:clrMapOvr>
  <p:transition spd="slow">
    <p:wedge/>
  </p:transition>
  <p:timing>
    <p:tnLst>
      <p:par>
        <p:cTn id="1" dur="indefinite" restart="never" nodeType="tmRoot"/>
      </p:par>
    </p:tnLst>
  </p:timing>
</p:sld>
</file>

<file path=ppt/slides/slide2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4210" name="Rectangle 2"/>
          <p:cNvSpPr>
            <a:spLocks noGrp="1" noChangeArrowheads="1"/>
          </p:cNvSpPr>
          <p:nvPr>
            <p:ph type="body" idx="1"/>
          </p:nvPr>
        </p:nvSpPr>
        <p:spPr>
          <a:xfrm>
            <a:off x="152400" y="3276600"/>
            <a:ext cx="8991600" cy="3200400"/>
          </a:xfrm>
        </p:spPr>
        <p:txBody>
          <a:bodyPr>
            <a:normAutofit fontScale="77500" lnSpcReduction="20000"/>
          </a:bodyPr>
          <a:lstStyle/>
          <a:p>
            <a:pPr>
              <a:lnSpc>
                <a:spcPct val="95000"/>
              </a:lnSpc>
              <a:spcAft>
                <a:spcPct val="40000"/>
              </a:spcAft>
            </a:pPr>
            <a:r>
              <a:rPr lang="en-US" sz="4000" b="1" dirty="0" smtClean="0"/>
              <a:t>Succinate Dehydrogenase</a:t>
            </a:r>
            <a:r>
              <a:rPr lang="en-US" sz="4000" dirty="0" smtClean="0"/>
              <a:t> of  the Krebs Cycle is also called </a:t>
            </a:r>
            <a:r>
              <a:rPr lang="en-US" sz="4000" b="1" dirty="0" smtClean="0">
                <a:solidFill>
                  <a:srgbClr val="000099"/>
                </a:solidFill>
              </a:rPr>
              <a:t>complex II</a:t>
            </a:r>
            <a:r>
              <a:rPr lang="en-US" sz="4000" dirty="0" smtClean="0"/>
              <a:t> or </a:t>
            </a:r>
            <a:r>
              <a:rPr lang="en-US" sz="4000" b="1" dirty="0" smtClean="0">
                <a:solidFill>
                  <a:srgbClr val="000099"/>
                </a:solidFill>
              </a:rPr>
              <a:t>Succinate-CoQ Reductase. </a:t>
            </a:r>
          </a:p>
          <a:p>
            <a:pPr>
              <a:lnSpc>
                <a:spcPct val="95000"/>
              </a:lnSpc>
              <a:spcAft>
                <a:spcPct val="40000"/>
              </a:spcAft>
            </a:pPr>
            <a:r>
              <a:rPr lang="en-US" sz="4000" b="1" dirty="0" smtClean="0">
                <a:solidFill>
                  <a:srgbClr val="000099"/>
                </a:solidFill>
              </a:rPr>
              <a:t>FAD</a:t>
            </a:r>
            <a:r>
              <a:rPr lang="en-US" sz="4000" dirty="0" smtClean="0"/>
              <a:t> is  initial e</a:t>
            </a:r>
            <a:r>
              <a:rPr lang="en-US" sz="4000" baseline="30000" dirty="0" smtClean="0">
                <a:latin typeface="Symbol" pitchFamily="18" charset="2"/>
              </a:rPr>
              <a:t>-</a:t>
            </a:r>
            <a:r>
              <a:rPr lang="en-US" sz="4000" dirty="0" smtClean="0"/>
              <a:t> acceptor. </a:t>
            </a:r>
          </a:p>
          <a:p>
            <a:pPr>
              <a:lnSpc>
                <a:spcPct val="95000"/>
              </a:lnSpc>
              <a:spcAft>
                <a:spcPct val="40000"/>
              </a:spcAft>
            </a:pPr>
            <a:r>
              <a:rPr lang="en-US" sz="4000" dirty="0" smtClean="0"/>
              <a:t>FAD is reduced to </a:t>
            </a:r>
            <a:r>
              <a:rPr lang="en-US" sz="4000" b="1" dirty="0" smtClean="0">
                <a:solidFill>
                  <a:srgbClr val="000099"/>
                </a:solidFill>
              </a:rPr>
              <a:t>FADH</a:t>
            </a:r>
            <a:r>
              <a:rPr lang="en-US" sz="4000" b="1" baseline="-25000" dirty="0" smtClean="0">
                <a:solidFill>
                  <a:srgbClr val="000099"/>
                </a:solidFill>
              </a:rPr>
              <a:t>2</a:t>
            </a:r>
            <a:r>
              <a:rPr lang="en-US" sz="4000" dirty="0" smtClean="0"/>
              <a:t> during oxidation of Succinate to Fumarate. </a:t>
            </a:r>
          </a:p>
          <a:p>
            <a:pPr>
              <a:lnSpc>
                <a:spcPct val="95000"/>
              </a:lnSpc>
              <a:spcAft>
                <a:spcPct val="40000"/>
              </a:spcAft>
            </a:pPr>
            <a:endParaRPr lang="en-US" sz="4000" dirty="0" smtClean="0"/>
          </a:p>
          <a:p>
            <a:pPr>
              <a:lnSpc>
                <a:spcPct val="95000"/>
              </a:lnSpc>
              <a:spcAft>
                <a:spcPct val="40000"/>
              </a:spcAft>
            </a:pPr>
            <a:endParaRPr lang="en-US" sz="4000" dirty="0" smtClean="0"/>
          </a:p>
          <a:p>
            <a:pPr marL="0" indent="0">
              <a:lnSpc>
                <a:spcPct val="95000"/>
              </a:lnSpc>
              <a:spcBef>
                <a:spcPct val="0"/>
              </a:spcBef>
              <a:spcAft>
                <a:spcPct val="40000"/>
              </a:spcAft>
              <a:buFontTx/>
              <a:buNone/>
            </a:pPr>
            <a:endParaRPr lang="en-US" sz="4000" dirty="0" smtClean="0"/>
          </a:p>
          <a:p>
            <a:pPr marL="0" indent="0">
              <a:lnSpc>
                <a:spcPct val="95000"/>
              </a:lnSpc>
              <a:spcBef>
                <a:spcPct val="0"/>
              </a:spcBef>
              <a:spcAft>
                <a:spcPct val="40000"/>
              </a:spcAft>
              <a:buFontTx/>
              <a:buNone/>
            </a:pPr>
            <a:endParaRPr lang="en-US" sz="4000" dirty="0" smtClean="0"/>
          </a:p>
        </p:txBody>
      </p:sp>
      <p:sp>
        <p:nvSpPr>
          <p:cNvPr id="94211" name="Rectangle 3"/>
          <p:cNvSpPr>
            <a:spLocks noChangeArrowheads="1"/>
          </p:cNvSpPr>
          <p:nvPr/>
        </p:nvSpPr>
        <p:spPr bwMode="auto">
          <a:xfrm>
            <a:off x="0" y="2657475"/>
            <a:ext cx="9144000" cy="0"/>
          </a:xfrm>
          <a:prstGeom prst="rect">
            <a:avLst/>
          </a:prstGeom>
          <a:noFill/>
          <a:ln w="9525">
            <a:noFill/>
            <a:miter lim="800000"/>
            <a:headEnd/>
            <a:tailEnd/>
          </a:ln>
          <a:effectLst/>
        </p:spPr>
        <p:txBody>
          <a:bodyPr wrap="none" anchor="ctr">
            <a:spAutoFit/>
          </a:bodyPr>
          <a:lstStyle/>
          <a:p>
            <a:endParaRPr lang="en-US"/>
          </a:p>
        </p:txBody>
      </p:sp>
      <p:graphicFrame>
        <p:nvGraphicFramePr>
          <p:cNvPr id="94212" name="Object 4"/>
          <p:cNvGraphicFramePr>
            <a:graphicFrameLocks noChangeAspect="1"/>
          </p:cNvGraphicFramePr>
          <p:nvPr/>
        </p:nvGraphicFramePr>
        <p:xfrm>
          <a:off x="1600200" y="228600"/>
          <a:ext cx="6019800" cy="2840038"/>
        </p:xfrm>
        <a:graphic>
          <a:graphicData uri="http://schemas.openxmlformats.org/presentationml/2006/ole">
            <mc:AlternateContent xmlns:mc="http://schemas.openxmlformats.org/markup-compatibility/2006">
              <mc:Choice xmlns:v="urn:schemas-microsoft-com:vml" Requires="v">
                <p:oleObj spid="_x0000_s697162" name="Picture" r:id="rId3" imgW="2054195" imgH="1540293" progId="Word.Picture.8">
                  <p:embed/>
                </p:oleObj>
              </mc:Choice>
              <mc:Fallback>
                <p:oleObj name="Picture" r:id="rId3" imgW="2054195" imgH="1540293" progId="Word.Picture.8">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00200" y="228600"/>
                        <a:ext cx="6019800" cy="28400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4213" name="Rectangle 5"/>
          <p:cNvSpPr>
            <a:spLocks noChangeArrowheads="1"/>
          </p:cNvSpPr>
          <p:nvPr/>
        </p:nvSpPr>
        <p:spPr bwMode="auto">
          <a:xfrm>
            <a:off x="428625" y="228600"/>
            <a:ext cx="4076700" cy="3390900"/>
          </a:xfrm>
          <a:prstGeom prst="rect">
            <a:avLst/>
          </a:prstGeom>
          <a:noFill/>
          <a:ln w="9525">
            <a:noFill/>
            <a:miter lim="800000"/>
            <a:headEnd/>
            <a:tailEnd/>
          </a:ln>
          <a:effectLst/>
        </p:spPr>
        <p:txBody>
          <a:bodyPr/>
          <a:lstStyle/>
          <a:p>
            <a:pPr>
              <a:lnSpc>
                <a:spcPct val="95000"/>
              </a:lnSpc>
              <a:spcAft>
                <a:spcPct val="20000"/>
              </a:spcAft>
            </a:pPr>
            <a:endParaRPr lang="en-US" sz="2800"/>
          </a:p>
        </p:txBody>
      </p:sp>
      <p:sp>
        <p:nvSpPr>
          <p:cNvPr id="94214" name="Rectangle 6"/>
          <p:cNvSpPr>
            <a:spLocks noChangeArrowheads="1"/>
          </p:cNvSpPr>
          <p:nvPr/>
        </p:nvSpPr>
        <p:spPr bwMode="auto">
          <a:xfrm>
            <a:off x="1" y="381000"/>
            <a:ext cx="4648200" cy="2971800"/>
          </a:xfrm>
          <a:prstGeom prst="rect">
            <a:avLst/>
          </a:prstGeom>
          <a:noFill/>
          <a:ln w="9525">
            <a:noFill/>
            <a:miter lim="800000"/>
            <a:headEnd/>
            <a:tailEnd/>
          </a:ln>
          <a:effectLst/>
        </p:spPr>
        <p:txBody>
          <a:bodyPr/>
          <a:lstStyle/>
          <a:p>
            <a:pPr>
              <a:lnSpc>
                <a:spcPct val="95000"/>
              </a:lnSpc>
              <a:spcAft>
                <a:spcPct val="40000"/>
              </a:spcAft>
            </a:pPr>
            <a:endParaRPr lang="en-US" sz="2800" dirty="0"/>
          </a:p>
        </p:txBody>
      </p:sp>
    </p:spTree>
  </p:cSld>
  <p:clrMapOvr>
    <a:masterClrMapping/>
  </p:clrMapOvr>
  <p:transition spd="slow">
    <p:wedge/>
  </p:transition>
  <p:timing>
    <p:tnLst>
      <p:par>
        <p:cTn id="1" dur="indefinite" restart="never" nodeType="tmRoot"/>
      </p:par>
    </p:tnLst>
  </p:timing>
</p:sld>
</file>

<file path=ppt/slides/slide2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304800"/>
            <a:ext cx="8610600" cy="5791200"/>
          </a:xfrm>
        </p:spPr>
        <p:txBody>
          <a:bodyPr>
            <a:normAutofit fontScale="85000" lnSpcReduction="20000"/>
          </a:bodyPr>
          <a:lstStyle/>
          <a:p>
            <a:r>
              <a:rPr lang="en-US" sz="4000" b="1" dirty="0" smtClean="0"/>
              <a:t>FADH</a:t>
            </a:r>
            <a:r>
              <a:rPr lang="en-US" sz="4000" b="1" baseline="-25000" dirty="0" smtClean="0"/>
              <a:t>2</a:t>
            </a:r>
            <a:r>
              <a:rPr lang="en-US" sz="4000" dirty="0" smtClean="0"/>
              <a:t> generated by Succinate Dehydrogenase reaction gets </a:t>
            </a:r>
            <a:r>
              <a:rPr lang="en-US" sz="4000" b="1" dirty="0" smtClean="0"/>
              <a:t>reoxidized </a:t>
            </a:r>
            <a:r>
              <a:rPr lang="en-US" sz="4000" dirty="0" smtClean="0"/>
              <a:t>by </a:t>
            </a:r>
            <a:r>
              <a:rPr lang="en-US" sz="4000" b="1" dirty="0" smtClean="0"/>
              <a:t>transfer</a:t>
            </a:r>
            <a:r>
              <a:rPr lang="en-US" sz="4000" dirty="0" smtClean="0"/>
              <a:t> of </a:t>
            </a:r>
            <a:r>
              <a:rPr lang="en-US" sz="4000" b="1" dirty="0" smtClean="0"/>
              <a:t>electrons</a:t>
            </a:r>
            <a:r>
              <a:rPr lang="en-US" sz="4000" dirty="0" smtClean="0"/>
              <a:t> through a series of 3 iron-sulfur centers </a:t>
            </a:r>
            <a:r>
              <a:rPr lang="en-US" sz="4000" b="1" dirty="0" smtClean="0"/>
              <a:t>to CoQ</a:t>
            </a:r>
            <a:r>
              <a:rPr lang="en-US" sz="4000" dirty="0" smtClean="0"/>
              <a:t>, yielding Co</a:t>
            </a:r>
            <a:r>
              <a:rPr lang="en-US" sz="4000" b="1" dirty="0" smtClean="0">
                <a:solidFill>
                  <a:srgbClr val="000099"/>
                </a:solidFill>
              </a:rPr>
              <a:t>QH</a:t>
            </a:r>
            <a:r>
              <a:rPr lang="en-US" sz="4000" b="1" baseline="-25000" dirty="0" smtClean="0">
                <a:solidFill>
                  <a:srgbClr val="000099"/>
                </a:solidFill>
              </a:rPr>
              <a:t>2</a:t>
            </a:r>
            <a:r>
              <a:rPr lang="en-US" sz="4000" dirty="0" smtClean="0"/>
              <a:t>. </a:t>
            </a:r>
          </a:p>
          <a:p>
            <a:pPr marL="0" indent="0">
              <a:buNone/>
            </a:pPr>
            <a:endParaRPr lang="en-US" sz="4000" dirty="0" smtClean="0"/>
          </a:p>
          <a:p>
            <a:r>
              <a:rPr lang="en-US" sz="4000" b="1" dirty="0" smtClean="0">
                <a:solidFill>
                  <a:srgbClr val="000099"/>
                </a:solidFill>
              </a:rPr>
              <a:t>QH</a:t>
            </a:r>
            <a:r>
              <a:rPr lang="en-US" sz="4000" b="1" baseline="-25000" dirty="0" smtClean="0">
                <a:solidFill>
                  <a:srgbClr val="000099"/>
                </a:solidFill>
              </a:rPr>
              <a:t>2</a:t>
            </a:r>
            <a:r>
              <a:rPr lang="en-US" sz="4000" dirty="0" smtClean="0"/>
              <a:t> product may be reoxidized via </a:t>
            </a:r>
            <a:r>
              <a:rPr lang="en-US" sz="4000" b="1" dirty="0" smtClean="0">
                <a:solidFill>
                  <a:srgbClr val="000099"/>
                </a:solidFill>
              </a:rPr>
              <a:t>complex III.</a:t>
            </a:r>
          </a:p>
          <a:p>
            <a:pPr marL="0" indent="0">
              <a:buNone/>
            </a:pPr>
            <a:endParaRPr lang="en-US" sz="4000" b="1" dirty="0" smtClean="0">
              <a:solidFill>
                <a:srgbClr val="000099"/>
              </a:solidFill>
            </a:endParaRPr>
          </a:p>
          <a:p>
            <a:r>
              <a:rPr lang="en-US" sz="4000" dirty="0" smtClean="0"/>
              <a:t>Providing a pathway for transfer of electrons from Succinate into respiratory chain.</a:t>
            </a:r>
          </a:p>
          <a:p>
            <a:endParaRPr lang="en-US" sz="4000" b="1" dirty="0" smtClean="0">
              <a:solidFill>
                <a:srgbClr val="000099"/>
              </a:solidFill>
            </a:endParaRPr>
          </a:p>
          <a:p>
            <a:endParaRPr lang="en-US" sz="2800" dirty="0" smtClean="0"/>
          </a:p>
          <a:p>
            <a:endParaRPr lang="en-US" dirty="0"/>
          </a:p>
        </p:txBody>
      </p:sp>
    </p:spTree>
  </p:cSld>
  <p:clrMapOvr>
    <a:masterClrMapping/>
  </p:clrMapOvr>
  <p:transition spd="slow">
    <p:wedge/>
  </p:transition>
  <p:timing>
    <p:tnLst>
      <p:par>
        <p:cTn id="1" dur="indefinite" restart="never" nodeType="tmRoot"/>
      </p:par>
    </p:tnLst>
  </p:timing>
</p:sld>
</file>

<file path=ppt/slides/slide2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1922" name="Rectangle 2"/>
          <p:cNvSpPr>
            <a:spLocks noGrp="1" noChangeArrowheads="1"/>
          </p:cNvSpPr>
          <p:nvPr>
            <p:ph type="body" idx="1"/>
          </p:nvPr>
        </p:nvSpPr>
        <p:spPr>
          <a:xfrm>
            <a:off x="457200" y="3352800"/>
            <a:ext cx="8343900" cy="3219450"/>
          </a:xfrm>
        </p:spPr>
        <p:txBody>
          <a:bodyPr>
            <a:normAutofit lnSpcReduction="10000"/>
          </a:bodyPr>
          <a:lstStyle/>
          <a:p>
            <a:pPr marL="0" indent="0">
              <a:lnSpc>
                <a:spcPct val="95000"/>
              </a:lnSpc>
              <a:spcBef>
                <a:spcPct val="0"/>
              </a:spcBef>
              <a:spcAft>
                <a:spcPct val="35000"/>
              </a:spcAft>
              <a:buFontTx/>
              <a:buNone/>
            </a:pPr>
            <a:r>
              <a:rPr lang="en-US" sz="4400" b="1" dirty="0">
                <a:solidFill>
                  <a:srgbClr val="002060"/>
                </a:solidFill>
              </a:rPr>
              <a:t>Complex </a:t>
            </a:r>
            <a:r>
              <a:rPr lang="en-US" sz="4400" b="1" dirty="0" smtClean="0">
                <a:solidFill>
                  <a:srgbClr val="002060"/>
                </a:solidFill>
              </a:rPr>
              <a:t>III/ Cytochrome b-c1 complex </a:t>
            </a:r>
            <a:r>
              <a:rPr lang="en-US" sz="4400" dirty="0" smtClean="0"/>
              <a:t>accepts </a:t>
            </a:r>
            <a:r>
              <a:rPr lang="en-US" sz="4400" dirty="0"/>
              <a:t>electrons from coenzyme</a:t>
            </a:r>
            <a:r>
              <a:rPr lang="en-US" sz="4400" dirty="0">
                <a:solidFill>
                  <a:srgbClr val="000099"/>
                </a:solidFill>
              </a:rPr>
              <a:t> </a:t>
            </a:r>
            <a:r>
              <a:rPr lang="en-US" sz="4400" b="1" dirty="0">
                <a:solidFill>
                  <a:srgbClr val="000099"/>
                </a:solidFill>
              </a:rPr>
              <a:t>QH</a:t>
            </a:r>
            <a:r>
              <a:rPr lang="en-US" sz="4400" b="1" baseline="-25000" dirty="0">
                <a:solidFill>
                  <a:srgbClr val="000099"/>
                </a:solidFill>
              </a:rPr>
              <a:t>2</a:t>
            </a:r>
            <a:r>
              <a:rPr lang="en-US" sz="4400" dirty="0"/>
              <a:t> that is generated by electron transfer in complexes I &amp; II</a:t>
            </a:r>
            <a:r>
              <a:rPr lang="en-US" sz="2800" dirty="0"/>
              <a:t>. </a:t>
            </a:r>
          </a:p>
        </p:txBody>
      </p:sp>
      <p:graphicFrame>
        <p:nvGraphicFramePr>
          <p:cNvPr id="81923" name="Object 3"/>
          <p:cNvGraphicFramePr>
            <a:graphicFrameLocks noChangeAspect="1"/>
          </p:cNvGraphicFramePr>
          <p:nvPr/>
        </p:nvGraphicFramePr>
        <p:xfrm>
          <a:off x="1468438" y="19050"/>
          <a:ext cx="6243637" cy="3179763"/>
        </p:xfrm>
        <a:graphic>
          <a:graphicData uri="http://schemas.openxmlformats.org/presentationml/2006/ole">
            <mc:AlternateContent xmlns:mc="http://schemas.openxmlformats.org/markup-compatibility/2006">
              <mc:Choice xmlns:v="urn:schemas-microsoft-com:vml" Requires="v">
                <p:oleObj spid="_x0000_s698186" r:id="rId3" imgW="3029712" imgH="1543812" progId="Word.Picture.8">
                  <p:embed/>
                </p:oleObj>
              </mc:Choice>
              <mc:Fallback>
                <p:oleObj r:id="rId3" imgW="3029712" imgH="1543812" progId="Word.Picture.8">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68438" y="19050"/>
                        <a:ext cx="6243637" cy="31797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ransition spd="slow">
    <p:wedge/>
  </p:transition>
  <p:timing>
    <p:tnLst>
      <p:par>
        <p:cTn id="1" dur="indefinite" restart="never" nodeType="tmRoot"/>
      </p:par>
    </p:tnLst>
  </p:timing>
</p:sld>
</file>

<file path=ppt/slides/slide2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lnSpcReduction="10000"/>
          </a:bodyPr>
          <a:lstStyle/>
          <a:p>
            <a:r>
              <a:rPr lang="en-US" sz="4800" b="1" dirty="0" smtClean="0">
                <a:solidFill>
                  <a:srgbClr val="000099"/>
                </a:solidFill>
                <a:cs typeface="Times New Roman" pitchFamily="18" charset="0"/>
              </a:rPr>
              <a:t>Cytochrome c</a:t>
            </a:r>
            <a:r>
              <a:rPr lang="en-US" sz="4800" dirty="0" smtClean="0">
                <a:cs typeface="Times New Roman" pitchFamily="18" charset="0"/>
              </a:rPr>
              <a:t> resides in  intermembrane space.</a:t>
            </a:r>
          </a:p>
          <a:p>
            <a:pPr marL="0" indent="0">
              <a:buNone/>
            </a:pPr>
            <a:endParaRPr lang="en-US" sz="4800" dirty="0" smtClean="0">
              <a:cs typeface="Times New Roman" pitchFamily="18" charset="0"/>
            </a:endParaRPr>
          </a:p>
          <a:p>
            <a:r>
              <a:rPr lang="en-US" sz="4800" dirty="0" smtClean="0">
                <a:cs typeface="Times New Roman" pitchFamily="18" charset="0"/>
              </a:rPr>
              <a:t> It alternately binds to complex III or IV during e</a:t>
            </a:r>
            <a:r>
              <a:rPr lang="en-US" sz="4800" baseline="30000" dirty="0" smtClean="0">
                <a:latin typeface="Symbol" pitchFamily="18" charset="2"/>
                <a:cs typeface="Times New Roman" pitchFamily="18" charset="0"/>
              </a:rPr>
              <a:t>-</a:t>
            </a:r>
            <a:r>
              <a:rPr lang="en-US" sz="4800" dirty="0" smtClean="0">
                <a:cs typeface="Times New Roman" pitchFamily="18" charset="0"/>
              </a:rPr>
              <a:t> transfer.</a:t>
            </a:r>
          </a:p>
          <a:p>
            <a:endParaRPr lang="en-US" dirty="0"/>
          </a:p>
        </p:txBody>
      </p:sp>
    </p:spTree>
  </p:cSld>
  <p:clrMapOvr>
    <a:masterClrMapping/>
  </p:clrMapOvr>
  <p:transition spd="slow">
    <p:wedge/>
  </p:transition>
  <p:timing>
    <p:tnLst>
      <p:par>
        <p:cTn id="1" dur="indefinite" restart="never" nodeType="tmRoot"/>
      </p:par>
    </p:tnLst>
  </p:timing>
</p:sld>
</file>

<file path=ppt/slides/slide2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3200"/>
            <a:ext cx="8229600" cy="1143000"/>
          </a:xfrm>
        </p:spPr>
        <p:txBody>
          <a:bodyPr>
            <a:normAutofit/>
          </a:bodyPr>
          <a:lstStyle/>
          <a:p>
            <a:pPr algn="ctr"/>
            <a:r>
              <a:rPr lang="en-US" sz="6600" b="1" dirty="0" smtClean="0"/>
              <a:t>Significance Of ETC</a:t>
            </a:r>
            <a:endParaRPr lang="en-US" sz="6600" b="1" dirty="0"/>
          </a:p>
        </p:txBody>
      </p:sp>
    </p:spTree>
  </p:cSld>
  <p:clrMapOvr>
    <a:masterClrMapping/>
  </p:clrMapOvr>
  <p:transition spd="slow">
    <p:wedge/>
  </p:transition>
  <p:timing>
    <p:tnLst>
      <p:par>
        <p:cTn id="1" dur="indefinite" restart="never" nodeType="tmRoot"/>
      </p:par>
    </p:tnLst>
  </p:timing>
</p:sld>
</file>

<file path=ppt/slides/slide2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066800"/>
            <a:ext cx="8229600" cy="5257800"/>
          </a:xfrm>
        </p:spPr>
        <p:txBody>
          <a:bodyPr>
            <a:normAutofit lnSpcReduction="10000"/>
          </a:bodyPr>
          <a:lstStyle/>
          <a:p>
            <a:r>
              <a:rPr lang="en-US" sz="3600" b="1" dirty="0" smtClean="0"/>
              <a:t>Reduced coenzymes gets reoxidized </a:t>
            </a:r>
            <a:r>
              <a:rPr lang="en-US" sz="3600" dirty="0" smtClean="0"/>
              <a:t>to NAD</a:t>
            </a:r>
            <a:r>
              <a:rPr lang="en-US" sz="3600" baseline="30000" dirty="0" smtClean="0"/>
              <a:t>+</a:t>
            </a:r>
            <a:r>
              <a:rPr lang="en-US" sz="3600" dirty="0" smtClean="0"/>
              <a:t> /FAD in ETC for its reutilization in metabolic oxidation reactions.</a:t>
            </a:r>
          </a:p>
          <a:p>
            <a:r>
              <a:rPr lang="en-US" sz="3600" dirty="0" smtClean="0"/>
              <a:t>Reduced coenzymes NADH+ H</a:t>
            </a:r>
            <a:r>
              <a:rPr lang="en-US" sz="3600" baseline="30000" dirty="0" smtClean="0"/>
              <a:t>+</a:t>
            </a:r>
            <a:r>
              <a:rPr lang="en-US" sz="3600" dirty="0" smtClean="0"/>
              <a:t>/FADH2 give its reducing equivalents to E.T.C components and get reoxidized.</a:t>
            </a:r>
          </a:p>
          <a:p>
            <a:r>
              <a:rPr lang="en-US" sz="3600" b="1" dirty="0" smtClean="0">
                <a:solidFill>
                  <a:srgbClr val="C00000"/>
                </a:solidFill>
              </a:rPr>
              <a:t>E.T.C generates chemical form of energy ATP </a:t>
            </a:r>
            <a:r>
              <a:rPr lang="en-US" sz="3600" dirty="0" smtClean="0"/>
              <a:t>as a valuable by product.</a:t>
            </a:r>
            <a:endParaRPr lang="en-US" sz="3600" dirty="0"/>
          </a:p>
        </p:txBody>
      </p:sp>
    </p:spTree>
  </p:cSld>
  <p:clrMapOvr>
    <a:masterClrMapping/>
  </p:clrMapOvr>
  <p:transition spd="slow">
    <p:wedge/>
  </p:transition>
  <p:timing>
    <p:tnLst>
      <p:par>
        <p:cTn id="1" dur="indefinite" restart="never" nodeType="tmRoot"/>
      </p:par>
    </p:tnLst>
  </p:timing>
</p:sld>
</file>

<file path=ppt/slides/slide2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590800"/>
            <a:ext cx="8229600" cy="1143000"/>
          </a:xfrm>
        </p:spPr>
        <p:txBody>
          <a:bodyPr>
            <a:normAutofit/>
          </a:bodyPr>
          <a:lstStyle/>
          <a:p>
            <a:pPr algn="ctr"/>
            <a:r>
              <a:rPr lang="en-US" sz="7200" b="1" dirty="0" smtClean="0"/>
              <a:t>P/O Ratio</a:t>
            </a:r>
          </a:p>
        </p:txBody>
      </p:sp>
    </p:spTree>
  </p:cSld>
  <p:clrMapOvr>
    <a:masterClrMapping/>
  </p:clrMapOvr>
  <p:transition spd="slow">
    <p:wedge/>
  </p:transition>
  <p:timing>
    <p:tnLst>
      <p:par>
        <p:cTn id="1" dur="indefinite" restart="never" nodeType="tmRoot"/>
      </p:par>
    </p:tnLst>
  </p:timing>
</p:sld>
</file>

<file path=ppt/slides/slide2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387" name="Rectangle 3"/>
          <p:cNvSpPr>
            <a:spLocks noGrp="1" noChangeArrowheads="1"/>
          </p:cNvSpPr>
          <p:nvPr>
            <p:ph type="body" idx="1"/>
          </p:nvPr>
        </p:nvSpPr>
        <p:spPr>
          <a:xfrm>
            <a:off x="12510" y="304800"/>
            <a:ext cx="9144000" cy="6019800"/>
          </a:xfrm>
        </p:spPr>
        <p:txBody>
          <a:bodyPr>
            <a:noAutofit/>
          </a:bodyPr>
          <a:lstStyle/>
          <a:p>
            <a:pPr>
              <a:spcAft>
                <a:spcPct val="40000"/>
              </a:spcAft>
            </a:pPr>
            <a:r>
              <a:rPr lang="en-US" sz="5400" dirty="0"/>
              <a:t>R</a:t>
            </a:r>
            <a:r>
              <a:rPr lang="en-US" sz="5400" dirty="0" smtClean="0"/>
              <a:t>atio of ATPs formed per </a:t>
            </a:r>
            <a:r>
              <a:rPr lang="en-US" sz="5400" dirty="0"/>
              <a:t>O</a:t>
            </a:r>
            <a:r>
              <a:rPr lang="en-US" sz="5400" dirty="0" smtClean="0"/>
              <a:t>xygen reduced</a:t>
            </a:r>
          </a:p>
          <a:p>
            <a:pPr>
              <a:spcAft>
                <a:spcPct val="40000"/>
              </a:spcAft>
              <a:buNone/>
            </a:pPr>
            <a:r>
              <a:rPr lang="en-US" sz="5400" dirty="0" smtClean="0"/>
              <a:t>                    </a:t>
            </a:r>
            <a:r>
              <a:rPr lang="en-US" sz="5400" b="1" dirty="0" smtClean="0"/>
              <a:t>OR</a:t>
            </a:r>
          </a:p>
          <a:p>
            <a:pPr>
              <a:spcAft>
                <a:spcPct val="40000"/>
              </a:spcAft>
            </a:pPr>
            <a:r>
              <a:rPr lang="en-US" sz="5400" dirty="0" smtClean="0"/>
              <a:t>Number of ATPs generated per Oxygen atom used in ETC process.</a:t>
            </a:r>
          </a:p>
          <a:p>
            <a:pPr>
              <a:spcAft>
                <a:spcPct val="40000"/>
              </a:spcAft>
            </a:pPr>
            <a:endParaRPr lang="en-US" sz="5400" dirty="0"/>
          </a:p>
        </p:txBody>
      </p:sp>
    </p:spTree>
  </p:cSld>
  <p:clrMapOvr>
    <a:masterClrMapping/>
  </p:clrMapOvr>
  <p:transition spd="slow">
    <p:wedg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8600"/>
            <a:ext cx="8458200" cy="6477000"/>
          </a:xfrm>
        </p:spPr>
        <p:txBody>
          <a:bodyPr>
            <a:normAutofit fontScale="77500" lnSpcReduction="20000"/>
          </a:bodyPr>
          <a:lstStyle/>
          <a:p>
            <a:pPr algn="ctr"/>
            <a:r>
              <a:rPr lang="en-US" sz="4800" b="1" dirty="0" smtClean="0">
                <a:solidFill>
                  <a:srgbClr val="C00000"/>
                </a:solidFill>
              </a:rPr>
              <a:t>During  </a:t>
            </a:r>
            <a:r>
              <a:rPr lang="en-US" sz="4800" b="1" dirty="0">
                <a:solidFill>
                  <a:srgbClr val="C00000"/>
                </a:solidFill>
              </a:rPr>
              <a:t>A</a:t>
            </a:r>
            <a:r>
              <a:rPr lang="en-US" sz="4800" b="1" dirty="0" smtClean="0">
                <a:solidFill>
                  <a:srgbClr val="C00000"/>
                </a:solidFill>
              </a:rPr>
              <a:t>nabolic pathways/reaction</a:t>
            </a:r>
          </a:p>
          <a:p>
            <a:pPr marL="0" indent="0" algn="ctr">
              <a:buNone/>
            </a:pPr>
            <a:endParaRPr lang="en-US" sz="4800" b="1" dirty="0" smtClean="0"/>
          </a:p>
          <a:p>
            <a:r>
              <a:rPr lang="en-US" sz="4800" dirty="0" smtClean="0"/>
              <a:t>High energy compounds follow </a:t>
            </a:r>
            <a:r>
              <a:rPr lang="en-US" sz="4800" b="1" dirty="0" smtClean="0"/>
              <a:t>condensation</a:t>
            </a:r>
            <a:r>
              <a:rPr lang="en-US" sz="4800" dirty="0" smtClean="0"/>
              <a:t> or </a:t>
            </a:r>
            <a:r>
              <a:rPr lang="en-US" sz="4800" b="1" dirty="0" smtClean="0"/>
              <a:t>bond building reactions. </a:t>
            </a:r>
          </a:p>
          <a:p>
            <a:pPr marL="0" indent="0">
              <a:buNone/>
            </a:pPr>
            <a:endParaRPr lang="en-US" sz="4800" b="1" dirty="0" smtClean="0"/>
          </a:p>
          <a:p>
            <a:r>
              <a:rPr lang="en-US" sz="4800" dirty="0" smtClean="0"/>
              <a:t>High energy compound cleave to generate energy </a:t>
            </a:r>
          </a:p>
          <a:p>
            <a:pPr marL="0" indent="0">
              <a:buNone/>
            </a:pPr>
            <a:endParaRPr lang="en-US" sz="4800" dirty="0" smtClean="0"/>
          </a:p>
          <a:p>
            <a:r>
              <a:rPr lang="en-US" sz="4800" dirty="0" smtClean="0"/>
              <a:t>Energy used for building C-C bonds.</a:t>
            </a:r>
          </a:p>
          <a:p>
            <a:endParaRPr lang="en-US" sz="4800" dirty="0" smtClean="0"/>
          </a:p>
          <a:p>
            <a:endParaRPr lang="en-US" sz="4800" dirty="0"/>
          </a:p>
        </p:txBody>
      </p:sp>
    </p:spTree>
    <p:extLst>
      <p:ext uri="{BB962C8B-B14F-4D97-AF65-F5344CB8AC3E}">
        <p14:creationId xmlns:p14="http://schemas.microsoft.com/office/powerpoint/2010/main" val="449114452"/>
      </p:ext>
    </p:extLst>
  </p:cSld>
  <p:clrMapOvr>
    <a:masterClrMapping/>
  </p:clrMapOvr>
  <p:transition spd="slow">
    <p:wedge/>
  </p:transition>
  <p:timing>
    <p:tnLst>
      <p:par>
        <p:cTn id="1" dur="indefinite" restart="never" nodeType="tmRoot"/>
      </p:par>
    </p:tnLst>
  </p:timing>
</p:sld>
</file>

<file path=ppt/slides/slide2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791" y="1447800"/>
            <a:ext cx="9144000" cy="4770120"/>
          </a:xfrm>
        </p:spPr>
        <p:txBody>
          <a:bodyPr>
            <a:noAutofit/>
          </a:bodyPr>
          <a:lstStyle/>
          <a:p>
            <a:pPr>
              <a:lnSpc>
                <a:spcPct val="90000"/>
              </a:lnSpc>
              <a:spcAft>
                <a:spcPct val="40000"/>
              </a:spcAft>
            </a:pPr>
            <a:r>
              <a:rPr lang="en-US" sz="4800" dirty="0" smtClean="0"/>
              <a:t>To make 1 ATP need </a:t>
            </a:r>
            <a:r>
              <a:rPr lang="en-US" sz="4800" b="1" dirty="0" smtClean="0">
                <a:solidFill>
                  <a:srgbClr val="C00000"/>
                </a:solidFill>
              </a:rPr>
              <a:t>30 kJ/mole</a:t>
            </a:r>
          </a:p>
          <a:p>
            <a:pPr marL="0" indent="0">
              <a:lnSpc>
                <a:spcPct val="90000"/>
              </a:lnSpc>
              <a:spcAft>
                <a:spcPct val="40000"/>
              </a:spcAft>
              <a:buNone/>
            </a:pPr>
            <a:endParaRPr lang="en-US" sz="4800" b="1" dirty="0" smtClean="0">
              <a:solidFill>
                <a:srgbClr val="C00000"/>
              </a:solidFill>
            </a:endParaRPr>
          </a:p>
          <a:p>
            <a:pPr>
              <a:lnSpc>
                <a:spcPct val="90000"/>
              </a:lnSpc>
              <a:spcAft>
                <a:spcPct val="40000"/>
              </a:spcAft>
            </a:pPr>
            <a:r>
              <a:rPr lang="en-US" sz="4800" dirty="0" smtClean="0"/>
              <a:t>There needs more than one proton to translocate during ETC process to generate 1 ATP.</a:t>
            </a:r>
          </a:p>
          <a:p>
            <a:pPr>
              <a:buNone/>
            </a:pPr>
            <a:endParaRPr lang="en-US" sz="4800" dirty="0"/>
          </a:p>
        </p:txBody>
      </p:sp>
    </p:spTree>
  </p:cSld>
  <p:clrMapOvr>
    <a:masterClrMapping/>
  </p:clrMapOvr>
  <p:transition spd="slow">
    <p:wedge/>
  </p:transition>
  <p:timing>
    <p:tnLst>
      <p:par>
        <p:cTn id="1" dur="indefinite" restart="never" nodeType="tmRoot"/>
      </p:par>
    </p:tnLst>
  </p:timing>
</p:sld>
</file>

<file path=ppt/slides/slide2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219200"/>
            <a:ext cx="8458200" cy="5105400"/>
          </a:xfrm>
        </p:spPr>
        <p:txBody>
          <a:bodyPr>
            <a:normAutofit fontScale="85000" lnSpcReduction="20000"/>
          </a:bodyPr>
          <a:lstStyle/>
          <a:p>
            <a:pPr>
              <a:lnSpc>
                <a:spcPct val="90000"/>
              </a:lnSpc>
              <a:spcAft>
                <a:spcPct val="40000"/>
              </a:spcAft>
            </a:pPr>
            <a:r>
              <a:rPr lang="en-US" sz="4800" b="1" dirty="0" smtClean="0"/>
              <a:t>Ten protons </a:t>
            </a:r>
            <a:r>
              <a:rPr lang="en-US" sz="4800" dirty="0" smtClean="0"/>
              <a:t>are pumped out of the matrix during the two electrons flowing </a:t>
            </a:r>
            <a:r>
              <a:rPr lang="en-US" sz="4800" b="1" dirty="0" smtClean="0"/>
              <a:t>from NADH+H</a:t>
            </a:r>
            <a:r>
              <a:rPr lang="en-US" sz="4800" b="1" baseline="30000" dirty="0" smtClean="0"/>
              <a:t>+</a:t>
            </a:r>
            <a:r>
              <a:rPr lang="en-US" sz="4800" b="1" dirty="0" smtClean="0"/>
              <a:t> to O2 (Complex I, III and IV). </a:t>
            </a:r>
          </a:p>
          <a:p>
            <a:pPr>
              <a:lnSpc>
                <a:spcPct val="90000"/>
              </a:lnSpc>
              <a:spcAft>
                <a:spcPct val="40000"/>
              </a:spcAft>
            </a:pPr>
            <a:endParaRPr lang="en-US" sz="4800" dirty="0" smtClean="0"/>
          </a:p>
          <a:p>
            <a:pPr>
              <a:lnSpc>
                <a:spcPct val="90000"/>
              </a:lnSpc>
              <a:spcAft>
                <a:spcPct val="40000"/>
              </a:spcAft>
            </a:pPr>
            <a:r>
              <a:rPr lang="en-US" sz="4800" b="1" dirty="0" smtClean="0"/>
              <a:t>Six protons </a:t>
            </a:r>
            <a:r>
              <a:rPr lang="en-US" sz="4800" dirty="0" smtClean="0"/>
              <a:t>are pumped out of the matrix during the two electrons flowing from </a:t>
            </a:r>
            <a:r>
              <a:rPr lang="en-US" sz="4800" b="1" dirty="0" smtClean="0"/>
              <a:t>FADH2 to O2 (Complex III and IV).</a:t>
            </a:r>
          </a:p>
          <a:p>
            <a:endParaRPr lang="en-US" dirty="0"/>
          </a:p>
        </p:txBody>
      </p:sp>
    </p:spTree>
  </p:cSld>
  <p:clrMapOvr>
    <a:masterClrMapping/>
  </p:clrMapOvr>
  <p:transition spd="slow">
    <p:wedge/>
  </p:transition>
  <p:timing>
    <p:tnLst>
      <p:par>
        <p:cTn id="1" dur="indefinite" restart="never" nodeType="tmRoot"/>
      </p:par>
    </p:tnLst>
  </p:timing>
</p:sld>
</file>

<file path=ppt/slides/slide2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8682" name="Rectangle 1034"/>
          <p:cNvSpPr>
            <a:spLocks noChangeArrowheads="1"/>
          </p:cNvSpPr>
          <p:nvPr/>
        </p:nvSpPr>
        <p:spPr bwMode="auto">
          <a:xfrm>
            <a:off x="-30480" y="1447800"/>
            <a:ext cx="8839200" cy="4191000"/>
          </a:xfrm>
          <a:prstGeom prst="rect">
            <a:avLst/>
          </a:prstGeom>
          <a:noFill/>
          <a:ln w="9525">
            <a:noFill/>
            <a:miter lim="800000"/>
            <a:headEnd/>
            <a:tailEnd/>
          </a:ln>
          <a:effectLst/>
        </p:spPr>
        <p:txBody>
          <a:bodyPr/>
          <a:lstStyle/>
          <a:p>
            <a:pPr>
              <a:lnSpc>
                <a:spcPct val="95000"/>
              </a:lnSpc>
              <a:spcAft>
                <a:spcPct val="20000"/>
              </a:spcAft>
            </a:pPr>
            <a:r>
              <a:rPr lang="en-US" sz="4400" dirty="0">
                <a:cs typeface="Times New Roman" pitchFamily="18" charset="0"/>
              </a:rPr>
              <a:t>Spontaneous </a:t>
            </a:r>
            <a:r>
              <a:rPr lang="en-US" sz="4400" b="1" dirty="0">
                <a:solidFill>
                  <a:srgbClr val="C00000"/>
                </a:solidFill>
                <a:cs typeface="Times New Roman" pitchFamily="18" charset="0"/>
              </a:rPr>
              <a:t>electron flow </a:t>
            </a:r>
            <a:r>
              <a:rPr lang="en-US" sz="4400" dirty="0">
                <a:cs typeface="Times New Roman" pitchFamily="18" charset="0"/>
              </a:rPr>
              <a:t>through each of complexes I, III, &amp; </a:t>
            </a:r>
            <a:r>
              <a:rPr lang="en-US" sz="4400" dirty="0" smtClean="0">
                <a:cs typeface="Times New Roman" pitchFamily="18" charset="0"/>
              </a:rPr>
              <a:t>IV is </a:t>
            </a:r>
            <a:r>
              <a:rPr lang="en-US" sz="4400" b="1" dirty="0">
                <a:solidFill>
                  <a:srgbClr val="C00000"/>
                </a:solidFill>
                <a:cs typeface="Times New Roman" pitchFamily="18" charset="0"/>
              </a:rPr>
              <a:t>coupled to H</a:t>
            </a:r>
            <a:r>
              <a:rPr lang="en-US" sz="4400" b="1" baseline="30000" dirty="0">
                <a:solidFill>
                  <a:srgbClr val="C00000"/>
                </a:solidFill>
                <a:cs typeface="Times New Roman" pitchFamily="18" charset="0"/>
              </a:rPr>
              <a:t>+</a:t>
            </a:r>
            <a:r>
              <a:rPr lang="en-US" sz="4400" b="1" dirty="0">
                <a:solidFill>
                  <a:srgbClr val="C00000"/>
                </a:solidFill>
                <a:cs typeface="Times New Roman" pitchFamily="18" charset="0"/>
              </a:rPr>
              <a:t> ejection from </a:t>
            </a:r>
            <a:r>
              <a:rPr lang="en-US" sz="4400" b="1" dirty="0" smtClean="0">
                <a:solidFill>
                  <a:srgbClr val="C00000"/>
                </a:solidFill>
                <a:cs typeface="Times New Roman" pitchFamily="18" charset="0"/>
              </a:rPr>
              <a:t> matrix</a:t>
            </a:r>
            <a:r>
              <a:rPr lang="en-US" sz="4400" b="1" dirty="0">
                <a:solidFill>
                  <a:srgbClr val="C00000"/>
                </a:solidFill>
                <a:cs typeface="Times New Roman" pitchFamily="18" charset="0"/>
              </a:rPr>
              <a:t> </a:t>
            </a:r>
            <a:r>
              <a:rPr lang="en-US" sz="4400" b="1" dirty="0" smtClean="0">
                <a:solidFill>
                  <a:srgbClr val="C00000"/>
                </a:solidFill>
                <a:cs typeface="Times New Roman" pitchFamily="18" charset="0"/>
              </a:rPr>
              <a:t>to intermembrane Space</a:t>
            </a:r>
            <a:endParaRPr lang="en-US" sz="4400" dirty="0">
              <a:cs typeface="Times New Roman" pitchFamily="18" charset="0"/>
            </a:endParaRPr>
          </a:p>
        </p:txBody>
      </p:sp>
    </p:spTree>
  </p:cSld>
  <p:clrMapOvr>
    <a:masterClrMapping/>
  </p:clrMapOvr>
  <p:transition spd="slow">
    <p:wedge/>
  </p:transition>
  <p:timing>
    <p:tnLst>
      <p:par>
        <p:cTn id="1" dur="indefinite" restart="never" nodeType="tmRoot"/>
      </p:par>
    </p:tnLst>
  </p:timing>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52400" y="3962400"/>
            <a:ext cx="8991600" cy="2743200"/>
          </a:xfrm>
        </p:spPr>
        <p:txBody>
          <a:bodyPr>
            <a:normAutofit/>
          </a:bodyPr>
          <a:lstStyle/>
          <a:p>
            <a:pPr marL="0" indent="0">
              <a:lnSpc>
                <a:spcPct val="95000"/>
              </a:lnSpc>
              <a:spcBef>
                <a:spcPct val="0"/>
              </a:spcBef>
              <a:spcAft>
                <a:spcPct val="40000"/>
              </a:spcAft>
              <a:buFontTx/>
              <a:buNone/>
            </a:pPr>
            <a:r>
              <a:rPr lang="en-US" sz="2400" b="1" dirty="0">
                <a:solidFill>
                  <a:srgbClr val="0070C0"/>
                </a:solidFill>
              </a:rPr>
              <a:t>A total of 10 H</a:t>
            </a:r>
            <a:r>
              <a:rPr lang="en-US" sz="2400" b="1" baseline="30000" dirty="0">
                <a:solidFill>
                  <a:srgbClr val="0070C0"/>
                </a:solidFill>
              </a:rPr>
              <a:t>+</a:t>
            </a:r>
            <a:r>
              <a:rPr lang="en-US" sz="2400" dirty="0"/>
              <a:t> are ejected from the mitochondrial matrix </a:t>
            </a:r>
            <a:r>
              <a:rPr lang="en-US" sz="2400" b="1" dirty="0">
                <a:solidFill>
                  <a:srgbClr val="000099"/>
                </a:solidFill>
              </a:rPr>
              <a:t>per 2 e</a:t>
            </a:r>
            <a:r>
              <a:rPr lang="en-US" sz="2400" b="1" baseline="30000" dirty="0">
                <a:solidFill>
                  <a:srgbClr val="000099"/>
                </a:solidFill>
                <a:latin typeface="Symbol" pitchFamily="18" charset="2"/>
              </a:rPr>
              <a:t>-</a:t>
            </a:r>
            <a:r>
              <a:rPr lang="en-US" sz="2400" dirty="0"/>
              <a:t> transferred </a:t>
            </a:r>
            <a:r>
              <a:rPr lang="en-US" sz="2400" b="1" dirty="0"/>
              <a:t>from NADH </a:t>
            </a:r>
            <a:r>
              <a:rPr lang="en-US" sz="2400" dirty="0"/>
              <a:t>to oxygen via the respiratory chain. </a:t>
            </a:r>
            <a:endParaRPr lang="en-US" sz="2400" dirty="0" smtClean="0"/>
          </a:p>
          <a:p>
            <a:pPr marL="0" indent="0">
              <a:lnSpc>
                <a:spcPct val="95000"/>
              </a:lnSpc>
              <a:spcBef>
                <a:spcPct val="0"/>
              </a:spcBef>
              <a:spcAft>
                <a:spcPct val="40000"/>
              </a:spcAft>
              <a:buFontTx/>
              <a:buNone/>
            </a:pPr>
            <a:endParaRPr lang="en-US" sz="2400" dirty="0"/>
          </a:p>
          <a:p>
            <a:pPr marL="0" indent="0">
              <a:lnSpc>
                <a:spcPct val="95000"/>
              </a:lnSpc>
              <a:spcBef>
                <a:spcPct val="0"/>
              </a:spcBef>
              <a:spcAft>
                <a:spcPct val="40000"/>
              </a:spcAft>
              <a:buNone/>
            </a:pPr>
            <a:r>
              <a:rPr lang="en-US" sz="2400" b="1" dirty="0">
                <a:solidFill>
                  <a:srgbClr val="0070C0"/>
                </a:solidFill>
              </a:rPr>
              <a:t>A total of 6 H</a:t>
            </a:r>
            <a:r>
              <a:rPr lang="en-US" sz="2400" b="1" baseline="30000" dirty="0">
                <a:solidFill>
                  <a:srgbClr val="0070C0"/>
                </a:solidFill>
              </a:rPr>
              <a:t>+</a:t>
            </a:r>
            <a:r>
              <a:rPr lang="en-US" sz="2400" b="1" dirty="0">
                <a:solidFill>
                  <a:srgbClr val="0070C0"/>
                </a:solidFill>
              </a:rPr>
              <a:t> </a:t>
            </a:r>
            <a:r>
              <a:rPr lang="en-US" sz="2400" dirty="0"/>
              <a:t>are ejected from the mitochondrial matrix </a:t>
            </a:r>
            <a:r>
              <a:rPr lang="en-US" sz="2400" b="1" dirty="0">
                <a:solidFill>
                  <a:srgbClr val="000099"/>
                </a:solidFill>
              </a:rPr>
              <a:t>per 2 e</a:t>
            </a:r>
            <a:r>
              <a:rPr lang="en-US" sz="2400" b="1" baseline="30000" dirty="0">
                <a:solidFill>
                  <a:srgbClr val="000099"/>
                </a:solidFill>
                <a:latin typeface="Symbol" pitchFamily="18" charset="2"/>
              </a:rPr>
              <a:t>-</a:t>
            </a:r>
            <a:r>
              <a:rPr lang="en-US" sz="2400" dirty="0"/>
              <a:t> transferred </a:t>
            </a:r>
            <a:r>
              <a:rPr lang="en-US" sz="2400" b="1" dirty="0"/>
              <a:t>from FADH2</a:t>
            </a:r>
            <a:r>
              <a:rPr lang="en-US" sz="2400" dirty="0"/>
              <a:t> to oxygen via the respiratory chain. </a:t>
            </a:r>
          </a:p>
          <a:p>
            <a:endParaRPr lang="en-US" dirty="0"/>
          </a:p>
        </p:txBody>
      </p:sp>
      <p:graphicFrame>
        <p:nvGraphicFramePr>
          <p:cNvPr id="5" name="Object 9"/>
          <p:cNvGraphicFramePr>
            <a:graphicFrameLocks noGrp="1" noChangeAspect="1"/>
          </p:cNvGraphicFramePr>
          <p:nvPr>
            <p:ph sz="half" idx="1"/>
            <p:extLst>
              <p:ext uri="{D42A27DB-BD31-4B8C-83A1-F6EECF244321}">
                <p14:modId xmlns:p14="http://schemas.microsoft.com/office/powerpoint/2010/main" val="3388223524"/>
              </p:ext>
            </p:extLst>
          </p:nvPr>
        </p:nvGraphicFramePr>
        <p:xfrm>
          <a:off x="0" y="152400"/>
          <a:ext cx="9144000" cy="3676650"/>
        </p:xfrm>
        <a:graphic>
          <a:graphicData uri="http://schemas.openxmlformats.org/presentationml/2006/ole">
            <mc:AlternateContent xmlns:mc="http://schemas.openxmlformats.org/markup-compatibility/2006">
              <mc:Choice xmlns:v="urn:schemas-microsoft-com:vml" Requires="v">
                <p:oleObj spid="_x0000_s1565884" name="Picture" r:id="rId3" imgW="3029040" imgH="1714680" progId="Word.Picture.8">
                  <p:embed/>
                </p:oleObj>
              </mc:Choice>
              <mc:Fallback>
                <p:oleObj name="Picture" r:id="rId3" imgW="3029040" imgH="1714680" progId="Word.Picture.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52400"/>
                        <a:ext cx="9144000" cy="3676650"/>
                      </a:xfrm>
                      <a:prstGeom prst="rect">
                        <a:avLst/>
                      </a:prstGeom>
                      <a:noFill/>
                      <a:ln>
                        <a:noFill/>
                      </a:ln>
                      <a:extLst/>
                    </p:spPr>
                  </p:pic>
                </p:oleObj>
              </mc:Fallback>
            </mc:AlternateContent>
          </a:graphicData>
        </a:graphic>
      </p:graphicFrame>
    </p:spTree>
    <p:extLst>
      <p:ext uri="{BB962C8B-B14F-4D97-AF65-F5344CB8AC3E}">
        <p14:creationId xmlns:p14="http://schemas.microsoft.com/office/powerpoint/2010/main" val="1384595073"/>
      </p:ext>
    </p:extLst>
  </p:cSld>
  <p:clrMapOvr>
    <a:masterClrMapping/>
  </p:clrMapOvr>
  <p:transition spd="slow">
    <p:wedge/>
  </p:transition>
  <p:timing>
    <p:tnLst>
      <p:par>
        <p:cTn id="1" dur="indefinite" restart="never" nodeType="tmRoot"/>
      </p:par>
    </p:tnLst>
  </p:timing>
</p:sld>
</file>

<file path=ppt/slides/slide2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1138" name="Rectangle 2"/>
          <p:cNvSpPr>
            <a:spLocks noGrp="1" noChangeArrowheads="1"/>
          </p:cNvSpPr>
          <p:nvPr>
            <p:ph type="body" sz="half" idx="2"/>
          </p:nvPr>
        </p:nvSpPr>
        <p:spPr>
          <a:xfrm>
            <a:off x="304800" y="4648200"/>
            <a:ext cx="8305799" cy="1924050"/>
          </a:xfrm>
        </p:spPr>
        <p:txBody>
          <a:bodyPr>
            <a:noAutofit/>
          </a:bodyPr>
          <a:lstStyle/>
          <a:p>
            <a:pPr marL="0" indent="0">
              <a:lnSpc>
                <a:spcPct val="95000"/>
              </a:lnSpc>
              <a:spcBef>
                <a:spcPct val="0"/>
              </a:spcBef>
              <a:spcAft>
                <a:spcPct val="10000"/>
              </a:spcAft>
              <a:buClr>
                <a:srgbClr val="FF0000"/>
              </a:buClr>
              <a:buFont typeface="Wingdings" pitchFamily="2" charset="2"/>
              <a:buNone/>
            </a:pPr>
            <a:r>
              <a:rPr lang="en-US" sz="3200" b="1" dirty="0">
                <a:cs typeface="Times New Roman" pitchFamily="18" charset="0"/>
              </a:rPr>
              <a:t>Complex I</a:t>
            </a:r>
            <a:r>
              <a:rPr lang="en-US" sz="3200" b="1" dirty="0">
                <a:solidFill>
                  <a:srgbClr val="FF0000"/>
                </a:solidFill>
                <a:cs typeface="Times New Roman" pitchFamily="18" charset="0"/>
              </a:rPr>
              <a:t> </a:t>
            </a:r>
            <a:r>
              <a:rPr lang="en-US" sz="3200" dirty="0" smtClean="0">
                <a:cs typeface="Times New Roman" pitchFamily="18" charset="0"/>
              </a:rPr>
              <a:t>and </a:t>
            </a:r>
            <a:r>
              <a:rPr lang="en-US" sz="3200" b="1" dirty="0" smtClean="0">
                <a:solidFill>
                  <a:srgbClr val="C00000"/>
                </a:solidFill>
                <a:cs typeface="Times New Roman" pitchFamily="18" charset="0"/>
              </a:rPr>
              <a:t>Complex III </a:t>
            </a:r>
            <a:r>
              <a:rPr lang="en-US" sz="3200" dirty="0"/>
              <a:t>transports </a:t>
            </a:r>
            <a:r>
              <a:rPr lang="en-US" sz="3200" b="1" dirty="0">
                <a:solidFill>
                  <a:srgbClr val="000099"/>
                </a:solidFill>
              </a:rPr>
              <a:t>4H</a:t>
            </a:r>
            <a:r>
              <a:rPr lang="en-US" sz="3200" b="1" baseline="30000" dirty="0">
                <a:solidFill>
                  <a:srgbClr val="000099"/>
                </a:solidFill>
              </a:rPr>
              <a:t>+</a:t>
            </a:r>
            <a:r>
              <a:rPr lang="en-US" sz="3200" dirty="0"/>
              <a:t> </a:t>
            </a:r>
            <a:r>
              <a:rPr lang="en-US" sz="3200" dirty="0" smtClean="0"/>
              <a:t>out </a:t>
            </a:r>
            <a:r>
              <a:rPr lang="en-US" sz="3200" dirty="0"/>
              <a:t>of the mitochondrial matrix per </a:t>
            </a:r>
            <a:r>
              <a:rPr lang="en-US" sz="3200" b="1" dirty="0">
                <a:solidFill>
                  <a:srgbClr val="000099"/>
                </a:solidFill>
              </a:rPr>
              <a:t>2e</a:t>
            </a:r>
            <a:r>
              <a:rPr lang="en-US" sz="3200" b="1" baseline="30000" dirty="0">
                <a:solidFill>
                  <a:srgbClr val="000099"/>
                </a:solidFill>
                <a:latin typeface="Symbol" pitchFamily="18" charset="2"/>
              </a:rPr>
              <a:t>-</a:t>
            </a:r>
            <a:r>
              <a:rPr lang="en-US" sz="3200" dirty="0"/>
              <a:t> transferred from </a:t>
            </a:r>
            <a:r>
              <a:rPr lang="en-US" sz="3200" dirty="0" smtClean="0"/>
              <a:t>NADH.</a:t>
            </a:r>
            <a:endParaRPr lang="en-US" sz="3200" dirty="0"/>
          </a:p>
        </p:txBody>
      </p:sp>
      <p:graphicFrame>
        <p:nvGraphicFramePr>
          <p:cNvPr id="91139" name="Object 3"/>
          <p:cNvGraphicFramePr>
            <a:graphicFrameLocks noChangeAspect="1"/>
          </p:cNvGraphicFramePr>
          <p:nvPr/>
        </p:nvGraphicFramePr>
        <p:xfrm>
          <a:off x="1285875" y="800100"/>
          <a:ext cx="6572250" cy="3719513"/>
        </p:xfrm>
        <a:graphic>
          <a:graphicData uri="http://schemas.openxmlformats.org/presentationml/2006/ole">
            <mc:AlternateContent xmlns:mc="http://schemas.openxmlformats.org/markup-compatibility/2006">
              <mc:Choice xmlns:v="urn:schemas-microsoft-com:vml" Requires="v">
                <p:oleObj spid="_x0000_s1153866" name="Picture" r:id="rId3" imgW="3029040" imgH="1714680" progId="Word.Picture.8">
                  <p:embed/>
                </p:oleObj>
              </mc:Choice>
              <mc:Fallback>
                <p:oleObj name="Picture" r:id="rId3" imgW="3029040" imgH="1714680" progId="Word.Picture.8">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85875" y="800100"/>
                        <a:ext cx="6572250" cy="3719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FF0000"/>
                            </a:solidFill>
                            <a:miter lim="800000"/>
                            <a:headEnd/>
                            <a:tailEnd/>
                          </a14:hiddenLine>
                        </a:ext>
                      </a:extLst>
                    </p:spPr>
                  </p:pic>
                </p:oleObj>
              </mc:Fallback>
            </mc:AlternateContent>
          </a:graphicData>
        </a:graphic>
      </p:graphicFrame>
    </p:spTree>
  </p:cSld>
  <p:clrMapOvr>
    <a:masterClrMapping/>
  </p:clrMapOvr>
  <p:transition spd="slow">
    <p:wedge/>
  </p:transition>
  <p:timing>
    <p:tnLst>
      <p:par>
        <p:cTn id="1" dur="indefinite" restart="never" nodeType="tmRoot"/>
      </p:par>
    </p:tnLst>
  </p:timing>
</p:sld>
</file>

<file path=ppt/slides/slide2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7042" name="Rectangle 2"/>
          <p:cNvSpPr>
            <a:spLocks noGrp="1" noChangeArrowheads="1"/>
          </p:cNvSpPr>
          <p:nvPr>
            <p:ph type="body" idx="1"/>
          </p:nvPr>
        </p:nvSpPr>
        <p:spPr>
          <a:xfrm>
            <a:off x="228600" y="4362450"/>
            <a:ext cx="8858250" cy="2171700"/>
          </a:xfrm>
        </p:spPr>
        <p:txBody>
          <a:bodyPr>
            <a:noAutofit/>
          </a:bodyPr>
          <a:lstStyle/>
          <a:p>
            <a:pPr marL="0" indent="0">
              <a:lnSpc>
                <a:spcPct val="95000"/>
              </a:lnSpc>
              <a:spcBef>
                <a:spcPct val="0"/>
              </a:spcBef>
              <a:spcAft>
                <a:spcPct val="30000"/>
              </a:spcAft>
              <a:buFontTx/>
              <a:buNone/>
            </a:pPr>
            <a:r>
              <a:rPr lang="en-US" sz="4400" dirty="0">
                <a:cs typeface="Times New Roman" pitchFamily="18" charset="0"/>
              </a:rPr>
              <a:t>Thus there are </a:t>
            </a:r>
            <a:r>
              <a:rPr lang="en-US" sz="4400" b="1" dirty="0">
                <a:cs typeface="Times New Roman" pitchFamily="18" charset="0"/>
              </a:rPr>
              <a:t>2H</a:t>
            </a:r>
            <a:r>
              <a:rPr lang="en-US" sz="4400" b="1" baseline="30000" dirty="0">
                <a:cs typeface="Times New Roman" pitchFamily="18" charset="0"/>
              </a:rPr>
              <a:t>+</a:t>
            </a:r>
            <a:r>
              <a:rPr lang="en-US" sz="4400" b="1" dirty="0">
                <a:cs typeface="Times New Roman" pitchFamily="18" charset="0"/>
              </a:rPr>
              <a:t> </a:t>
            </a:r>
            <a:r>
              <a:rPr lang="en-US" sz="4400" dirty="0">
                <a:cs typeface="Times New Roman" pitchFamily="18" charset="0"/>
              </a:rPr>
              <a:t>per 2e</a:t>
            </a:r>
            <a:r>
              <a:rPr lang="en-US" sz="4400" baseline="30000" dirty="0">
                <a:latin typeface="Symbol" pitchFamily="18" charset="2"/>
                <a:cs typeface="Times New Roman" pitchFamily="18" charset="0"/>
              </a:rPr>
              <a:t>-</a:t>
            </a:r>
            <a:r>
              <a:rPr lang="en-US" sz="4400" dirty="0">
                <a:cs typeface="Times New Roman" pitchFamily="18" charset="0"/>
              </a:rPr>
              <a:t> that are effectively transported by </a:t>
            </a:r>
            <a:r>
              <a:rPr lang="en-US" sz="4400" b="1" dirty="0" smtClean="0">
                <a:cs typeface="Times New Roman" pitchFamily="18" charset="0"/>
              </a:rPr>
              <a:t>complex IV.</a:t>
            </a:r>
            <a:endParaRPr lang="en-US" sz="4400" b="1" dirty="0">
              <a:cs typeface="Times New Roman" pitchFamily="18" charset="0"/>
            </a:endParaRPr>
          </a:p>
          <a:p>
            <a:pPr marL="0" indent="0">
              <a:lnSpc>
                <a:spcPct val="95000"/>
              </a:lnSpc>
              <a:spcBef>
                <a:spcPct val="0"/>
              </a:spcBef>
              <a:spcAft>
                <a:spcPct val="30000"/>
              </a:spcAft>
              <a:buFontTx/>
              <a:buNone/>
            </a:pPr>
            <a:endParaRPr lang="en-US" sz="4400" dirty="0">
              <a:cs typeface="Times New Roman" pitchFamily="18" charset="0"/>
            </a:endParaRPr>
          </a:p>
        </p:txBody>
      </p:sp>
      <p:graphicFrame>
        <p:nvGraphicFramePr>
          <p:cNvPr id="87043" name="Object 3"/>
          <p:cNvGraphicFramePr>
            <a:graphicFrameLocks noChangeAspect="1"/>
          </p:cNvGraphicFramePr>
          <p:nvPr/>
        </p:nvGraphicFramePr>
        <p:xfrm>
          <a:off x="1285875" y="400050"/>
          <a:ext cx="6572250" cy="3719513"/>
        </p:xfrm>
        <a:graphic>
          <a:graphicData uri="http://schemas.openxmlformats.org/presentationml/2006/ole">
            <mc:AlternateContent xmlns:mc="http://schemas.openxmlformats.org/markup-compatibility/2006">
              <mc:Choice xmlns:v="urn:schemas-microsoft-com:vml" Requires="v">
                <p:oleObj spid="_x0000_s1154890" name="Picture" r:id="rId4" imgW="3029040" imgH="1714680" progId="Word.Picture.8">
                  <p:embed/>
                </p:oleObj>
              </mc:Choice>
              <mc:Fallback>
                <p:oleObj name="Picture" r:id="rId4" imgW="3029040" imgH="1714680" progId="Word.Picture.8">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85875" y="400050"/>
                        <a:ext cx="6572250" cy="3719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FF0000"/>
                            </a:solidFill>
                            <a:miter lim="800000"/>
                            <a:headEnd/>
                            <a:tailEnd/>
                          </a14:hiddenLine>
                        </a:ext>
                      </a:extLst>
                    </p:spPr>
                  </p:pic>
                </p:oleObj>
              </mc:Fallback>
            </mc:AlternateContent>
          </a:graphicData>
        </a:graphic>
      </p:graphicFrame>
    </p:spTree>
  </p:cSld>
  <p:clrMapOvr>
    <a:masterClrMapping/>
  </p:clrMapOvr>
  <p:transition spd="slow">
    <p:wedge/>
  </p:transition>
  <p:timing>
    <p:tnLst>
      <p:par>
        <p:cTn id="1" dur="indefinite" restart="never" nodeType="tmRoot"/>
      </p:par>
    </p:tnLst>
  </p:timing>
</p:sld>
</file>

<file path=ppt/slides/slide2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9875" name="Rectangle 7"/>
          <p:cNvSpPr>
            <a:spLocks noChangeArrowheads="1"/>
          </p:cNvSpPr>
          <p:nvPr/>
        </p:nvSpPr>
        <p:spPr bwMode="auto">
          <a:xfrm>
            <a:off x="1600200" y="76200"/>
            <a:ext cx="5638800" cy="584775"/>
          </a:xfrm>
          <a:prstGeom prst="rect">
            <a:avLst/>
          </a:prstGeom>
          <a:noFill/>
          <a:ln w="9525">
            <a:noFill/>
            <a:miter lim="800000"/>
            <a:headEnd/>
            <a:tailEnd/>
          </a:ln>
        </p:spPr>
        <p:txBody>
          <a:bodyPr>
            <a:spAutoFit/>
          </a:bodyPr>
          <a:lstStyle/>
          <a:p>
            <a:pPr algn="ctr" eaLnBrk="0" hangingPunct="0"/>
            <a:r>
              <a:rPr lang="en-US" sz="3200" b="1" dirty="0">
                <a:solidFill>
                  <a:srgbClr val="990000"/>
                </a:solidFill>
                <a:latin typeface="Comic Sans MS" pitchFamily="66" charset="0"/>
              </a:rPr>
              <a:t>ATP Yield</a:t>
            </a:r>
          </a:p>
        </p:txBody>
      </p:sp>
      <p:grpSp>
        <p:nvGrpSpPr>
          <p:cNvPr id="2" name="Group 25"/>
          <p:cNvGrpSpPr>
            <a:grpSpLocks/>
          </p:cNvGrpSpPr>
          <p:nvPr/>
        </p:nvGrpSpPr>
        <p:grpSpPr bwMode="auto">
          <a:xfrm>
            <a:off x="228600" y="1447800"/>
            <a:ext cx="8686800" cy="5067300"/>
            <a:chOff x="144" y="1320"/>
            <a:chExt cx="5472" cy="1416"/>
          </a:xfrm>
        </p:grpSpPr>
        <p:pic>
          <p:nvPicPr>
            <p:cNvPr id="79878" name="Picture 9"/>
            <p:cNvPicPr>
              <a:picLocks noChangeAspect="1" noChangeArrowheads="1"/>
            </p:cNvPicPr>
            <p:nvPr/>
          </p:nvPicPr>
          <p:blipFill>
            <a:blip r:embed="rId3" cstate="print"/>
            <a:srcRect/>
            <a:stretch>
              <a:fillRect/>
            </a:stretch>
          </p:blipFill>
          <p:spPr bwMode="auto">
            <a:xfrm>
              <a:off x="144" y="1344"/>
              <a:ext cx="5472" cy="1392"/>
            </a:xfrm>
            <a:prstGeom prst="rect">
              <a:avLst/>
            </a:prstGeom>
            <a:noFill/>
            <a:ln w="9525">
              <a:noFill/>
              <a:miter lim="800000"/>
              <a:headEnd/>
              <a:tailEnd/>
            </a:ln>
          </p:spPr>
        </p:pic>
        <p:sp>
          <p:nvSpPr>
            <p:cNvPr id="79879" name="Text Box 21"/>
            <p:cNvSpPr txBox="1">
              <a:spLocks noChangeArrowheads="1"/>
            </p:cNvSpPr>
            <p:nvPr/>
          </p:nvSpPr>
          <p:spPr bwMode="auto">
            <a:xfrm>
              <a:off x="3648" y="1320"/>
              <a:ext cx="226" cy="212"/>
            </a:xfrm>
            <a:prstGeom prst="rect">
              <a:avLst/>
            </a:prstGeom>
            <a:noFill/>
            <a:ln w="9525">
              <a:noFill/>
              <a:miter lim="800000"/>
              <a:headEnd/>
              <a:tailEnd/>
            </a:ln>
          </p:spPr>
          <p:txBody>
            <a:bodyPr>
              <a:spAutoFit/>
            </a:bodyPr>
            <a:lstStyle/>
            <a:p>
              <a:pPr eaLnBrk="0" hangingPunct="0">
                <a:spcBef>
                  <a:spcPct val="50000"/>
                </a:spcBef>
              </a:pPr>
              <a:r>
                <a:rPr lang="en-US" sz="1600">
                  <a:solidFill>
                    <a:srgbClr val="FF0000"/>
                  </a:solidFill>
                </a:rPr>
                <a:t>3</a:t>
              </a:r>
            </a:p>
          </p:txBody>
        </p:sp>
        <p:sp>
          <p:nvSpPr>
            <p:cNvPr id="79880" name="Text Box 22"/>
            <p:cNvSpPr txBox="1">
              <a:spLocks noChangeArrowheads="1"/>
            </p:cNvSpPr>
            <p:nvPr/>
          </p:nvSpPr>
          <p:spPr bwMode="auto">
            <a:xfrm>
              <a:off x="1152" y="2248"/>
              <a:ext cx="226" cy="212"/>
            </a:xfrm>
            <a:prstGeom prst="rect">
              <a:avLst/>
            </a:prstGeom>
            <a:noFill/>
            <a:ln w="9525">
              <a:noFill/>
              <a:miter lim="800000"/>
              <a:headEnd/>
              <a:tailEnd/>
            </a:ln>
          </p:spPr>
          <p:txBody>
            <a:bodyPr>
              <a:spAutoFit/>
            </a:bodyPr>
            <a:lstStyle/>
            <a:p>
              <a:pPr eaLnBrk="0" hangingPunct="0">
                <a:spcBef>
                  <a:spcPct val="50000"/>
                </a:spcBef>
              </a:pPr>
              <a:r>
                <a:rPr lang="en-US" sz="1600">
                  <a:solidFill>
                    <a:srgbClr val="FF0000"/>
                  </a:solidFill>
                </a:rPr>
                <a:t>4</a:t>
              </a:r>
            </a:p>
          </p:txBody>
        </p:sp>
        <p:sp>
          <p:nvSpPr>
            <p:cNvPr id="79881" name="Text Box 23"/>
            <p:cNvSpPr txBox="1">
              <a:spLocks noChangeArrowheads="1"/>
            </p:cNvSpPr>
            <p:nvPr/>
          </p:nvSpPr>
          <p:spPr bwMode="auto">
            <a:xfrm>
              <a:off x="2072" y="2368"/>
              <a:ext cx="226" cy="212"/>
            </a:xfrm>
            <a:prstGeom prst="rect">
              <a:avLst/>
            </a:prstGeom>
            <a:noFill/>
            <a:ln w="9525">
              <a:noFill/>
              <a:miter lim="800000"/>
              <a:headEnd/>
              <a:tailEnd/>
            </a:ln>
          </p:spPr>
          <p:txBody>
            <a:bodyPr>
              <a:spAutoFit/>
            </a:bodyPr>
            <a:lstStyle/>
            <a:p>
              <a:pPr eaLnBrk="0" hangingPunct="0">
                <a:spcBef>
                  <a:spcPct val="50000"/>
                </a:spcBef>
              </a:pPr>
              <a:r>
                <a:rPr lang="en-US" sz="1600">
                  <a:solidFill>
                    <a:srgbClr val="FF0000"/>
                  </a:solidFill>
                </a:rPr>
                <a:t>2</a:t>
              </a:r>
            </a:p>
          </p:txBody>
        </p:sp>
        <p:sp>
          <p:nvSpPr>
            <p:cNvPr id="79882" name="Text Box 24"/>
            <p:cNvSpPr txBox="1">
              <a:spLocks noChangeArrowheads="1"/>
            </p:cNvSpPr>
            <p:nvPr/>
          </p:nvSpPr>
          <p:spPr bwMode="auto">
            <a:xfrm>
              <a:off x="1752" y="2136"/>
              <a:ext cx="226" cy="212"/>
            </a:xfrm>
            <a:prstGeom prst="rect">
              <a:avLst/>
            </a:prstGeom>
            <a:noFill/>
            <a:ln w="9525">
              <a:noFill/>
              <a:miter lim="800000"/>
              <a:headEnd/>
              <a:tailEnd/>
            </a:ln>
          </p:spPr>
          <p:txBody>
            <a:bodyPr>
              <a:spAutoFit/>
            </a:bodyPr>
            <a:lstStyle/>
            <a:p>
              <a:pPr eaLnBrk="0" hangingPunct="0">
                <a:spcBef>
                  <a:spcPct val="50000"/>
                </a:spcBef>
              </a:pPr>
              <a:r>
                <a:rPr lang="en-US" sz="1600">
                  <a:solidFill>
                    <a:srgbClr val="FF0000"/>
                  </a:solidFill>
                </a:rPr>
                <a:t>4</a:t>
              </a:r>
            </a:p>
          </p:txBody>
        </p:sp>
      </p:grpSp>
    </p:spTree>
  </p:cSld>
  <p:clrMapOvr>
    <a:masterClrMapping/>
  </p:clrMapOvr>
  <p:transition spd="slow">
    <p:wedge/>
  </p:transition>
  <p:timing>
    <p:tnLst>
      <p:par>
        <p:cTn id="1" dur="indefinite" restart="never" nodeType="tmRoot"/>
      </p:par>
    </p:tnLst>
  </p:timing>
</p:sld>
</file>

<file path=ppt/slides/slide2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990600"/>
            <a:ext cx="8305800" cy="5334000"/>
          </a:xfrm>
        </p:spPr>
        <p:txBody>
          <a:bodyPr>
            <a:normAutofit/>
          </a:bodyPr>
          <a:lstStyle/>
          <a:p>
            <a:r>
              <a:rPr lang="en-US" sz="5400" b="1" dirty="0" smtClean="0"/>
              <a:t>10 protons </a:t>
            </a:r>
            <a:r>
              <a:rPr lang="en-US" sz="5400" dirty="0" smtClean="0"/>
              <a:t>translocates</a:t>
            </a:r>
            <a:r>
              <a:rPr lang="en-US" sz="5400" b="1" dirty="0" smtClean="0"/>
              <a:t> </a:t>
            </a:r>
            <a:r>
              <a:rPr lang="en-US" sz="5400" dirty="0" smtClean="0"/>
              <a:t>per</a:t>
            </a:r>
            <a:r>
              <a:rPr lang="en-US" sz="5400" b="1" dirty="0" smtClean="0"/>
              <a:t> NADH+H</a:t>
            </a:r>
            <a:r>
              <a:rPr lang="en-US" sz="5400" b="1" baseline="30000" dirty="0" smtClean="0"/>
              <a:t>+</a:t>
            </a:r>
          </a:p>
          <a:p>
            <a:pPr marL="0" indent="0">
              <a:buNone/>
            </a:pPr>
            <a:endParaRPr lang="en-US" sz="5400" b="1" baseline="30000" dirty="0" smtClean="0"/>
          </a:p>
          <a:p>
            <a:r>
              <a:rPr lang="en-US" sz="5400" b="1" dirty="0" smtClean="0"/>
              <a:t>6 protons </a:t>
            </a:r>
            <a:r>
              <a:rPr lang="en-US" sz="5400" dirty="0"/>
              <a:t>translocates per</a:t>
            </a:r>
            <a:r>
              <a:rPr lang="en-US" sz="5400" b="1" dirty="0" smtClean="0"/>
              <a:t> FADH2</a:t>
            </a:r>
          </a:p>
          <a:p>
            <a:endParaRPr lang="en-US" sz="5400" b="1" dirty="0"/>
          </a:p>
        </p:txBody>
      </p:sp>
    </p:spTree>
  </p:cSld>
  <p:clrMapOvr>
    <a:masterClrMapping/>
  </p:clrMapOvr>
  <p:transition spd="slow">
    <p:wedge/>
  </p:transition>
  <p:timing>
    <p:tnLst>
      <p:par>
        <p:cTn id="1" dur="indefinite" restart="never" nodeType="tmRoot"/>
      </p:par>
    </p:tnLst>
  </p:timing>
</p:sld>
</file>

<file path=ppt/slides/slide26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4579" name="Rectangle 3"/>
          <p:cNvSpPr>
            <a:spLocks noGrp="1" noChangeArrowheads="1"/>
          </p:cNvSpPr>
          <p:nvPr>
            <p:ph type="body" idx="1"/>
          </p:nvPr>
        </p:nvSpPr>
        <p:spPr>
          <a:xfrm>
            <a:off x="76200" y="838200"/>
            <a:ext cx="9067800" cy="5486400"/>
          </a:xfrm>
        </p:spPr>
        <p:txBody>
          <a:bodyPr>
            <a:normAutofit fontScale="92500"/>
          </a:bodyPr>
          <a:lstStyle/>
          <a:p>
            <a:r>
              <a:rPr lang="en-US" sz="5400" b="1" dirty="0"/>
              <a:t>Proton gradient </a:t>
            </a:r>
            <a:r>
              <a:rPr lang="en-US" sz="5400" b="1" dirty="0" smtClean="0"/>
              <a:t>and Proton motive Force created </a:t>
            </a:r>
            <a:r>
              <a:rPr lang="en-US" sz="5400" dirty="0"/>
              <a:t>as electrons transferred to </a:t>
            </a:r>
            <a:r>
              <a:rPr lang="en-US" sz="5400" dirty="0" smtClean="0"/>
              <a:t>Oxygen </a:t>
            </a:r>
            <a:r>
              <a:rPr lang="en-US" sz="5400" dirty="0"/>
              <a:t>forming water</a:t>
            </a:r>
          </a:p>
          <a:p>
            <a:pPr lvl="1">
              <a:buFontTx/>
              <a:buNone/>
            </a:pPr>
            <a:r>
              <a:rPr lang="en-US" sz="5400" b="1" dirty="0">
                <a:solidFill>
                  <a:srgbClr val="C00000"/>
                </a:solidFill>
              </a:rPr>
              <a:t>10 H</a:t>
            </a:r>
            <a:r>
              <a:rPr lang="en-US" sz="5400" b="1" baseline="30000" dirty="0">
                <a:solidFill>
                  <a:srgbClr val="C00000"/>
                </a:solidFill>
              </a:rPr>
              <a:t>+</a:t>
            </a:r>
            <a:r>
              <a:rPr lang="en-US" sz="5400" b="1" dirty="0">
                <a:solidFill>
                  <a:srgbClr val="C00000"/>
                </a:solidFill>
              </a:rPr>
              <a:t> / </a:t>
            </a:r>
            <a:r>
              <a:rPr lang="en-US" sz="5400" b="1" dirty="0" smtClean="0">
                <a:solidFill>
                  <a:srgbClr val="C00000"/>
                </a:solidFill>
              </a:rPr>
              <a:t>NADH+H</a:t>
            </a:r>
            <a:r>
              <a:rPr lang="en-US" sz="5400" b="1" baseline="30000" dirty="0" smtClean="0">
                <a:solidFill>
                  <a:srgbClr val="C00000"/>
                </a:solidFill>
              </a:rPr>
              <a:t>+</a:t>
            </a:r>
            <a:endParaRPr lang="en-US" sz="5400" b="1" baseline="30000" dirty="0">
              <a:solidFill>
                <a:srgbClr val="C00000"/>
              </a:solidFill>
            </a:endParaRPr>
          </a:p>
          <a:p>
            <a:pPr lvl="1">
              <a:buFontTx/>
              <a:buNone/>
            </a:pPr>
            <a:r>
              <a:rPr lang="en-US" sz="5400" b="1" dirty="0">
                <a:solidFill>
                  <a:srgbClr val="C00000"/>
                </a:solidFill>
              </a:rPr>
              <a:t>6 H</a:t>
            </a:r>
            <a:r>
              <a:rPr lang="en-US" sz="5400" b="1" baseline="30000" dirty="0">
                <a:solidFill>
                  <a:srgbClr val="C00000"/>
                </a:solidFill>
              </a:rPr>
              <a:t>+</a:t>
            </a:r>
            <a:r>
              <a:rPr lang="en-US" sz="5400" b="1" dirty="0">
                <a:solidFill>
                  <a:srgbClr val="C00000"/>
                </a:solidFill>
              </a:rPr>
              <a:t> / FADH</a:t>
            </a:r>
            <a:r>
              <a:rPr lang="en-US" sz="5400" b="1" baseline="-25000" dirty="0">
                <a:solidFill>
                  <a:srgbClr val="C00000"/>
                </a:solidFill>
              </a:rPr>
              <a:t>2</a:t>
            </a:r>
            <a:endParaRPr lang="en-US" sz="5400" b="1" dirty="0">
              <a:solidFill>
                <a:srgbClr val="C00000"/>
              </a:solidFill>
            </a:endParaRPr>
          </a:p>
        </p:txBody>
      </p:sp>
    </p:spTree>
  </p:cSld>
  <p:clrMapOvr>
    <a:masterClrMapping/>
  </p:clrMapOvr>
  <p:transition spd="slow">
    <p:wedge/>
  </p:transition>
  <p:timing>
    <p:tnLst>
      <p:par>
        <p:cTn id="1" dur="indefinite" restart="never" nodeType="tmRoot"/>
      </p:par>
    </p:tnLst>
  </p:timing>
</p:sld>
</file>

<file path=ppt/slides/slide26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411" name="Rectangle 3"/>
          <p:cNvSpPr>
            <a:spLocks noGrp="1" noChangeArrowheads="1"/>
          </p:cNvSpPr>
          <p:nvPr>
            <p:ph type="body" idx="1"/>
          </p:nvPr>
        </p:nvSpPr>
        <p:spPr>
          <a:xfrm>
            <a:off x="457200" y="3810000"/>
            <a:ext cx="8458200" cy="2914650"/>
          </a:xfrm>
        </p:spPr>
        <p:txBody>
          <a:bodyPr>
            <a:normAutofit/>
          </a:bodyPr>
          <a:lstStyle/>
          <a:p>
            <a:pPr marL="0" indent="0">
              <a:lnSpc>
                <a:spcPct val="95000"/>
              </a:lnSpc>
              <a:spcBef>
                <a:spcPct val="0"/>
              </a:spcBef>
              <a:spcAft>
                <a:spcPct val="25000"/>
              </a:spcAft>
              <a:buFontTx/>
              <a:buNone/>
            </a:pPr>
            <a:r>
              <a:rPr lang="en-US" sz="3600" b="1" dirty="0">
                <a:solidFill>
                  <a:srgbClr val="000099"/>
                </a:solidFill>
                <a:cs typeface="Times New Roman" pitchFamily="18" charset="0"/>
              </a:rPr>
              <a:t>F</a:t>
            </a:r>
            <a:r>
              <a:rPr lang="en-US" sz="3600" b="1" baseline="-30000" dirty="0">
                <a:solidFill>
                  <a:srgbClr val="000099"/>
                </a:solidFill>
                <a:cs typeface="Times New Roman" pitchFamily="18" charset="0"/>
              </a:rPr>
              <a:t>1</a:t>
            </a:r>
            <a:r>
              <a:rPr lang="en-US" sz="3600" b="1" dirty="0">
                <a:solidFill>
                  <a:srgbClr val="000099"/>
                </a:solidFill>
                <a:cs typeface="Times New Roman" pitchFamily="18" charset="0"/>
              </a:rPr>
              <a:t>F</a:t>
            </a:r>
            <a:r>
              <a:rPr lang="en-US" sz="3600" b="1" baseline="-30000" dirty="0">
                <a:solidFill>
                  <a:srgbClr val="000099"/>
                </a:solidFill>
                <a:cs typeface="Times New Roman" pitchFamily="18" charset="0"/>
              </a:rPr>
              <a:t>o</a:t>
            </a:r>
            <a:r>
              <a:rPr lang="en-US" sz="3600" dirty="0">
                <a:cs typeface="Times New Roman" pitchFamily="18" charset="0"/>
              </a:rPr>
              <a:t> couples ATP synthesis to H</a:t>
            </a:r>
            <a:r>
              <a:rPr lang="en-US" sz="3600" baseline="30000" dirty="0">
                <a:cs typeface="Times New Roman" pitchFamily="18" charset="0"/>
              </a:rPr>
              <a:t>+</a:t>
            </a:r>
            <a:r>
              <a:rPr lang="en-US" sz="3600" dirty="0">
                <a:cs typeface="Times New Roman" pitchFamily="18" charset="0"/>
              </a:rPr>
              <a:t> transport into the mitochondrial matrix</a:t>
            </a:r>
            <a:r>
              <a:rPr lang="en-US" sz="3600" dirty="0" smtClean="0">
                <a:cs typeface="Times New Roman" pitchFamily="18" charset="0"/>
              </a:rPr>
              <a:t>.</a:t>
            </a:r>
          </a:p>
          <a:p>
            <a:pPr marL="0" indent="0">
              <a:lnSpc>
                <a:spcPct val="95000"/>
              </a:lnSpc>
              <a:spcBef>
                <a:spcPct val="0"/>
              </a:spcBef>
              <a:spcAft>
                <a:spcPct val="25000"/>
              </a:spcAft>
              <a:buFontTx/>
              <a:buNone/>
            </a:pPr>
            <a:r>
              <a:rPr lang="en-US" sz="3600" dirty="0" smtClean="0">
                <a:cs typeface="Times New Roman" pitchFamily="18" charset="0"/>
              </a:rPr>
              <a:t>Transport </a:t>
            </a:r>
            <a:r>
              <a:rPr lang="en-US" sz="3600" dirty="0">
                <a:cs typeface="Times New Roman" pitchFamily="18" charset="0"/>
              </a:rPr>
              <a:t>of least </a:t>
            </a:r>
            <a:r>
              <a:rPr lang="en-US" sz="3600" b="1" dirty="0">
                <a:solidFill>
                  <a:srgbClr val="000099"/>
                </a:solidFill>
                <a:cs typeface="Times New Roman" pitchFamily="18" charset="0"/>
              </a:rPr>
              <a:t>3 H</a:t>
            </a:r>
            <a:r>
              <a:rPr lang="en-US" sz="3600" b="1" baseline="30000" dirty="0">
                <a:solidFill>
                  <a:srgbClr val="000099"/>
                </a:solidFill>
                <a:cs typeface="Times New Roman" pitchFamily="18" charset="0"/>
              </a:rPr>
              <a:t>+</a:t>
            </a:r>
            <a:r>
              <a:rPr lang="en-US" sz="3600" b="1" dirty="0">
                <a:solidFill>
                  <a:srgbClr val="000099"/>
                </a:solidFill>
                <a:cs typeface="Times New Roman" pitchFamily="18" charset="0"/>
              </a:rPr>
              <a:t> </a:t>
            </a:r>
            <a:r>
              <a:rPr lang="en-US" sz="3600" dirty="0">
                <a:cs typeface="Times New Roman" pitchFamily="18" charset="0"/>
              </a:rPr>
              <a:t>per ATP is </a:t>
            </a:r>
            <a:r>
              <a:rPr lang="en-US" sz="3600" dirty="0" smtClean="0">
                <a:cs typeface="Times New Roman" pitchFamily="18" charset="0"/>
              </a:rPr>
              <a:t>required.</a:t>
            </a:r>
            <a:endParaRPr lang="en-US" sz="3600" dirty="0">
              <a:cs typeface="Times New Roman" pitchFamily="18" charset="0"/>
            </a:endParaRPr>
          </a:p>
        </p:txBody>
      </p:sp>
      <p:graphicFrame>
        <p:nvGraphicFramePr>
          <p:cNvPr id="60418" name="Object 2"/>
          <p:cNvGraphicFramePr>
            <a:graphicFrameLocks noChangeAspect="1"/>
          </p:cNvGraphicFramePr>
          <p:nvPr/>
        </p:nvGraphicFramePr>
        <p:xfrm>
          <a:off x="2362200" y="270229"/>
          <a:ext cx="4267200" cy="3144484"/>
        </p:xfrm>
        <a:graphic>
          <a:graphicData uri="http://schemas.openxmlformats.org/presentationml/2006/ole">
            <mc:AlternateContent xmlns:mc="http://schemas.openxmlformats.org/markup-compatibility/2006">
              <mc:Choice xmlns:v="urn:schemas-microsoft-com:vml" Requires="v">
                <p:oleObj spid="_x0000_s1151818" r:id="rId3" imgW="2171700" imgH="1600200" progId="Word.Picture.8">
                  <p:embed/>
                </p:oleObj>
              </mc:Choice>
              <mc:Fallback>
                <p:oleObj r:id="rId3" imgW="2171700" imgH="1600200" progId="Word.Picture.8">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62200" y="270229"/>
                        <a:ext cx="4267200" cy="314448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ransition spd="slow">
    <p:wedg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3429000"/>
            <a:ext cx="8229600" cy="1143000"/>
          </a:xfrm>
        </p:spPr>
        <p:txBody>
          <a:bodyPr>
            <a:normAutofit fontScale="90000"/>
          </a:bodyPr>
          <a:lstStyle/>
          <a:p>
            <a:pPr algn="ctr"/>
            <a:r>
              <a:rPr lang="en-US" b="1" dirty="0"/>
              <a:t>HIGH-ENERGY PHOSPHATES</a:t>
            </a:r>
            <a:br>
              <a:rPr lang="en-US" b="1" dirty="0"/>
            </a:br>
            <a:r>
              <a:rPr lang="en-US" b="1" dirty="0"/>
              <a:t>PLAY A CENTRAL ROLE IN ENERGY</a:t>
            </a:r>
            <a:br>
              <a:rPr lang="en-US" b="1" dirty="0"/>
            </a:br>
            <a:r>
              <a:rPr lang="en-US" b="1" dirty="0"/>
              <a:t>CAPTURE AND TRANSFER</a:t>
            </a:r>
            <a:r>
              <a:rPr lang="en-US" dirty="0"/>
              <a:t> </a:t>
            </a:r>
            <a:br>
              <a:rPr lang="en-US" dirty="0"/>
            </a:br>
            <a:endParaRPr lang="en-US" dirty="0"/>
          </a:p>
        </p:txBody>
      </p:sp>
    </p:spTree>
    <p:extLst>
      <p:ext uri="{BB962C8B-B14F-4D97-AF65-F5344CB8AC3E}">
        <p14:creationId xmlns:p14="http://schemas.microsoft.com/office/powerpoint/2010/main" val="1117932427"/>
      </p:ext>
    </p:extLst>
  </p:cSld>
  <p:clrMapOvr>
    <a:masterClrMapping/>
  </p:clrMapOvr>
  <p:transition spd="slow">
    <p:wedge/>
  </p:transition>
  <p:timing>
    <p:tnLst>
      <p:par>
        <p:cTn id="1" dur="indefinite" restart="never" nodeType="tmRoot"/>
      </p:par>
    </p:tnLst>
  </p:timing>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1066800"/>
            <a:ext cx="8305800" cy="5257800"/>
          </a:xfrm>
        </p:spPr>
        <p:txBody>
          <a:bodyPr>
            <a:normAutofit fontScale="85000" lnSpcReduction="20000"/>
          </a:bodyPr>
          <a:lstStyle/>
          <a:p>
            <a:r>
              <a:rPr lang="en-US" altLang="en-US" sz="5400" b="1" dirty="0" smtClean="0"/>
              <a:t>Translocation of 3H</a:t>
            </a:r>
            <a:r>
              <a:rPr lang="en-US" altLang="en-US" sz="5400" b="1" baseline="30000" dirty="0" smtClean="0"/>
              <a:t>+</a:t>
            </a:r>
            <a:r>
              <a:rPr lang="en-US" altLang="en-US" sz="5400" b="1" dirty="0" smtClean="0"/>
              <a:t> </a:t>
            </a:r>
            <a:r>
              <a:rPr lang="en-US" altLang="en-US" sz="5400" dirty="0" smtClean="0"/>
              <a:t>required </a:t>
            </a:r>
            <a:r>
              <a:rPr lang="en-US" altLang="en-US" sz="5400" b="1" dirty="0" smtClean="0">
                <a:solidFill>
                  <a:srgbClr val="C00000"/>
                </a:solidFill>
              </a:rPr>
              <a:t>by ATP Synthase for each ATP produced</a:t>
            </a:r>
          </a:p>
          <a:p>
            <a:pPr>
              <a:lnSpc>
                <a:spcPct val="60000"/>
              </a:lnSpc>
            </a:pPr>
            <a:endParaRPr lang="en-US" altLang="en-US" sz="5400" dirty="0" smtClean="0"/>
          </a:p>
          <a:p>
            <a:r>
              <a:rPr lang="en-US" altLang="en-US" sz="5400" dirty="0" smtClean="0"/>
              <a:t>1 H</a:t>
            </a:r>
            <a:r>
              <a:rPr lang="en-US" altLang="en-US" sz="5400" baseline="30000" dirty="0" smtClean="0"/>
              <a:t>+</a:t>
            </a:r>
            <a:r>
              <a:rPr lang="en-US" altLang="en-US" sz="5400" dirty="0" smtClean="0"/>
              <a:t> needed for transport of Pi.</a:t>
            </a:r>
          </a:p>
          <a:p>
            <a:pPr>
              <a:lnSpc>
                <a:spcPct val="50000"/>
              </a:lnSpc>
            </a:pPr>
            <a:endParaRPr lang="en-US" altLang="en-US" sz="5400" dirty="0" smtClean="0"/>
          </a:p>
          <a:p>
            <a:r>
              <a:rPr lang="en-US" altLang="en-US" sz="5400" b="1" dirty="0" smtClean="0">
                <a:solidFill>
                  <a:srgbClr val="00B0F0"/>
                </a:solidFill>
              </a:rPr>
              <a:t>Net:  4 H</a:t>
            </a:r>
            <a:r>
              <a:rPr lang="en-US" altLang="en-US" sz="5400" b="1" baseline="30000" dirty="0" smtClean="0">
                <a:solidFill>
                  <a:srgbClr val="00B0F0"/>
                </a:solidFill>
              </a:rPr>
              <a:t>+</a:t>
            </a:r>
            <a:r>
              <a:rPr lang="en-US" altLang="en-US" sz="5400" b="1" dirty="0" smtClean="0">
                <a:solidFill>
                  <a:srgbClr val="00B0F0"/>
                </a:solidFill>
              </a:rPr>
              <a:t> </a:t>
            </a:r>
            <a:r>
              <a:rPr lang="en-US" altLang="en-US" sz="5400" b="1" dirty="0" smtClean="0">
                <a:solidFill>
                  <a:srgbClr val="C00000"/>
                </a:solidFill>
              </a:rPr>
              <a:t>transported for each ATP synthesized through ATP Synthase. </a:t>
            </a:r>
          </a:p>
          <a:p>
            <a:pPr>
              <a:lnSpc>
                <a:spcPct val="60000"/>
              </a:lnSpc>
            </a:pPr>
            <a:endParaRPr lang="en-US" altLang="en-US" sz="5400" dirty="0" smtClean="0"/>
          </a:p>
          <a:p>
            <a:pPr>
              <a:buNone/>
            </a:pPr>
            <a:endParaRPr lang="en-US" sz="3200" dirty="0"/>
          </a:p>
        </p:txBody>
      </p:sp>
    </p:spTree>
    <p:extLst>
      <p:ext uri="{BB962C8B-B14F-4D97-AF65-F5344CB8AC3E}">
        <p14:creationId xmlns:p14="http://schemas.microsoft.com/office/powerpoint/2010/main" val="4033895719"/>
      </p:ext>
    </p:extLst>
  </p:cSld>
  <p:clrMapOvr>
    <a:masterClrMapping/>
  </p:clrMapOvr>
  <p:transition spd="slow">
    <p:wedge/>
  </p:transition>
  <p:timing>
    <p:tnLst>
      <p:par>
        <p:cTn id="1" dur="indefinite" restart="never" nodeType="tmRoot"/>
      </p:par>
    </p:tnLst>
  </p:timing>
</p:sld>
</file>

<file path=ppt/slides/slide27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9699" name="Rectangle 3"/>
          <p:cNvSpPr>
            <a:spLocks noGrp="1" noChangeArrowheads="1"/>
          </p:cNvSpPr>
          <p:nvPr>
            <p:ph type="body" idx="1"/>
          </p:nvPr>
        </p:nvSpPr>
        <p:spPr>
          <a:xfrm>
            <a:off x="381000" y="990600"/>
            <a:ext cx="8305800" cy="5334000"/>
          </a:xfrm>
        </p:spPr>
        <p:txBody>
          <a:bodyPr/>
          <a:lstStyle/>
          <a:p>
            <a:pPr>
              <a:buFontTx/>
              <a:buNone/>
            </a:pPr>
            <a:r>
              <a:rPr lang="en-US" dirty="0"/>
              <a:t>	</a:t>
            </a:r>
            <a:r>
              <a:rPr lang="en-US" sz="4000" b="1" dirty="0" smtClean="0"/>
              <a:t>P:O Ratio for NADH+H</a:t>
            </a:r>
            <a:r>
              <a:rPr lang="en-US" sz="4000" b="1" baseline="30000" dirty="0" smtClean="0"/>
              <a:t>+</a:t>
            </a:r>
            <a:endParaRPr lang="en-US" sz="4000" b="1" baseline="30000" dirty="0"/>
          </a:p>
          <a:p>
            <a:pPr lvl="1">
              <a:buFontTx/>
              <a:buNone/>
            </a:pPr>
            <a:r>
              <a:rPr lang="en-US" sz="4000" dirty="0"/>
              <a:t>	10 H</a:t>
            </a:r>
            <a:r>
              <a:rPr lang="en-US" sz="4000" baseline="30000" dirty="0"/>
              <a:t>+</a:t>
            </a:r>
            <a:r>
              <a:rPr lang="en-US" sz="4000" dirty="0"/>
              <a:t> X </a:t>
            </a:r>
            <a:r>
              <a:rPr lang="en-US" sz="4000" u="sng" dirty="0"/>
              <a:t>1 ATP</a:t>
            </a:r>
            <a:r>
              <a:rPr lang="en-US" sz="4000" dirty="0"/>
              <a:t>   =  </a:t>
            </a:r>
            <a:r>
              <a:rPr lang="en-US" sz="4000" b="1" dirty="0">
                <a:solidFill>
                  <a:srgbClr val="C00000"/>
                </a:solidFill>
              </a:rPr>
              <a:t>2.5 ATP</a:t>
            </a:r>
          </a:p>
          <a:p>
            <a:pPr lvl="1">
              <a:buFontTx/>
              <a:buNone/>
            </a:pPr>
            <a:r>
              <a:rPr lang="en-US" sz="4000" dirty="0"/>
              <a:t>			   4 H</a:t>
            </a:r>
            <a:r>
              <a:rPr lang="en-US" sz="4000" baseline="30000" dirty="0"/>
              <a:t>+</a:t>
            </a:r>
            <a:endParaRPr lang="en-US" sz="4000" dirty="0"/>
          </a:p>
          <a:p>
            <a:pPr lvl="1">
              <a:buFontTx/>
              <a:buNone/>
            </a:pPr>
            <a:endParaRPr lang="en-US" sz="4000" dirty="0"/>
          </a:p>
          <a:p>
            <a:pPr lvl="1">
              <a:buFontTx/>
              <a:buNone/>
            </a:pPr>
            <a:r>
              <a:rPr lang="en-US" sz="4000" b="1" dirty="0" smtClean="0"/>
              <a:t>P.O Ratio for FADH</a:t>
            </a:r>
            <a:r>
              <a:rPr lang="en-US" sz="4000" b="1" baseline="-25000" dirty="0" smtClean="0"/>
              <a:t>2</a:t>
            </a:r>
            <a:endParaRPr lang="en-US" sz="4000" b="1" dirty="0"/>
          </a:p>
          <a:p>
            <a:pPr lvl="1">
              <a:buFontTx/>
              <a:buNone/>
            </a:pPr>
            <a:r>
              <a:rPr lang="en-US" sz="4000" dirty="0"/>
              <a:t>	6 H</a:t>
            </a:r>
            <a:r>
              <a:rPr lang="en-US" sz="4000" baseline="30000" dirty="0"/>
              <a:t>+ </a:t>
            </a:r>
            <a:r>
              <a:rPr lang="en-US" sz="4000" dirty="0"/>
              <a:t>X </a:t>
            </a:r>
            <a:r>
              <a:rPr lang="en-US" sz="4000" u="sng" dirty="0"/>
              <a:t>1 ATP</a:t>
            </a:r>
            <a:r>
              <a:rPr lang="en-US" sz="4000" dirty="0"/>
              <a:t>  =  </a:t>
            </a:r>
            <a:r>
              <a:rPr lang="en-US" sz="4000" b="1" dirty="0">
                <a:solidFill>
                  <a:srgbClr val="C00000"/>
                </a:solidFill>
              </a:rPr>
              <a:t>1.5 ATP</a:t>
            </a:r>
          </a:p>
          <a:p>
            <a:pPr lvl="1">
              <a:buFontTx/>
              <a:buNone/>
            </a:pPr>
            <a:r>
              <a:rPr lang="en-US" sz="4000" dirty="0"/>
              <a:t>			  4 H</a:t>
            </a:r>
            <a:r>
              <a:rPr lang="en-US" sz="4000" baseline="30000" dirty="0"/>
              <a:t>+</a:t>
            </a:r>
            <a:endParaRPr lang="en-US" sz="4000" dirty="0"/>
          </a:p>
        </p:txBody>
      </p:sp>
    </p:spTree>
  </p:cSld>
  <p:clrMapOvr>
    <a:masterClrMapping/>
  </p:clrMapOvr>
  <p:transition spd="slow">
    <p:wedge/>
  </p:transition>
  <p:timing>
    <p:tnLst>
      <p:par>
        <p:cTn id="1" dur="indefinite" restart="never" nodeType="tmRoot"/>
      </p:par>
    </p:tnLst>
  </p:timing>
</p:sld>
</file>

<file path=ppt/slides/slide27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066800"/>
            <a:ext cx="8686800" cy="5334000"/>
          </a:xfrm>
        </p:spPr>
        <p:txBody>
          <a:bodyPr>
            <a:normAutofit/>
          </a:bodyPr>
          <a:lstStyle/>
          <a:p>
            <a:r>
              <a:rPr lang="en-US" altLang="en-US" sz="4000" b="1" dirty="0" smtClean="0"/>
              <a:t>P:O ratio for NADH:  10 H</a:t>
            </a:r>
            <a:r>
              <a:rPr lang="en-US" altLang="en-US" sz="4000" b="1" baseline="30000" dirty="0" smtClean="0"/>
              <a:t>+</a:t>
            </a:r>
            <a:r>
              <a:rPr lang="en-US" altLang="en-US" sz="4000" b="1" dirty="0" smtClean="0"/>
              <a:t>/4H</a:t>
            </a:r>
            <a:r>
              <a:rPr lang="en-US" altLang="en-US" sz="4000" b="1" baseline="30000" dirty="0" smtClean="0"/>
              <a:t>+</a:t>
            </a:r>
            <a:r>
              <a:rPr lang="en-US" altLang="en-US" sz="4000" b="1" dirty="0" smtClean="0"/>
              <a:t> = 2.5  ATP</a:t>
            </a:r>
          </a:p>
          <a:p>
            <a:pPr marL="0" indent="0">
              <a:buNone/>
            </a:pPr>
            <a:endParaRPr lang="en-US" altLang="en-US" sz="4000" b="1" dirty="0" smtClean="0"/>
          </a:p>
          <a:p>
            <a:pPr>
              <a:buNone/>
            </a:pPr>
            <a:endParaRPr lang="en-US" altLang="en-US" sz="4000" b="1" dirty="0" smtClean="0"/>
          </a:p>
          <a:p>
            <a:r>
              <a:rPr lang="en-US" altLang="en-US" sz="4000" b="1" dirty="0" smtClean="0"/>
              <a:t>P:O ratio for FADH2:  6 H</a:t>
            </a:r>
            <a:r>
              <a:rPr lang="en-US" altLang="en-US" sz="4000" b="1" baseline="30000" dirty="0" smtClean="0"/>
              <a:t>+</a:t>
            </a:r>
            <a:r>
              <a:rPr lang="en-US" altLang="en-US" sz="4000" b="1" dirty="0" smtClean="0"/>
              <a:t>/ 4H</a:t>
            </a:r>
            <a:r>
              <a:rPr lang="en-US" altLang="en-US" sz="4000" b="1" baseline="30000" dirty="0" smtClean="0"/>
              <a:t>+</a:t>
            </a:r>
            <a:r>
              <a:rPr lang="en-US" altLang="en-US" sz="4000" b="1" dirty="0" smtClean="0"/>
              <a:t> = 1.5  ATP</a:t>
            </a:r>
            <a:endParaRPr lang="en-US" sz="4000" b="1" dirty="0" smtClean="0"/>
          </a:p>
          <a:p>
            <a:endParaRPr lang="en-US" sz="4000" b="1" dirty="0"/>
          </a:p>
        </p:txBody>
      </p:sp>
    </p:spTree>
  </p:cSld>
  <p:clrMapOvr>
    <a:masterClrMapping/>
  </p:clrMapOvr>
  <p:transition spd="slow">
    <p:wedge/>
  </p:transition>
  <p:timing>
    <p:tnLst>
      <p:par>
        <p:cTn id="1" dur="indefinite" restart="never" nodeType="tmRoot"/>
      </p:par>
    </p:tnLst>
  </p:timing>
</p:sld>
</file>

<file path=ppt/slides/slide27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590800"/>
            <a:ext cx="8382000" cy="1828800"/>
          </a:xfrm>
        </p:spPr>
        <p:txBody>
          <a:bodyPr>
            <a:normAutofit/>
          </a:bodyPr>
          <a:lstStyle/>
          <a:p>
            <a:pPr algn="ctr"/>
            <a:r>
              <a:rPr lang="en-US" b="1" dirty="0" smtClean="0"/>
              <a:t>ATP Is A Valuable Byproduct Of Oxidative Phosphorylation</a:t>
            </a:r>
            <a:endParaRPr lang="en-US" b="1" dirty="0"/>
          </a:p>
        </p:txBody>
      </p:sp>
    </p:spTree>
  </p:cSld>
  <p:clrMapOvr>
    <a:masterClrMapping/>
  </p:clrMapOvr>
  <p:transition spd="slow">
    <p:wedge/>
  </p:transition>
  <p:timing>
    <p:tnLst>
      <p:par>
        <p:cTn id="1" dur="indefinite" restart="never" nodeType="tmRoot"/>
      </p:par>
    </p:tnLst>
  </p:timing>
</p:sld>
</file>

<file path=ppt/slides/slide27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914400"/>
            <a:ext cx="8686800" cy="5410200"/>
          </a:xfrm>
        </p:spPr>
        <p:txBody>
          <a:bodyPr>
            <a:normAutofit/>
          </a:bodyPr>
          <a:lstStyle/>
          <a:p>
            <a:r>
              <a:rPr lang="en-US" sz="4400" dirty="0" smtClean="0"/>
              <a:t>ATP is a </a:t>
            </a:r>
            <a:r>
              <a:rPr lang="en-US" sz="4400" b="1" dirty="0" smtClean="0"/>
              <a:t>high energy phosphate compound</a:t>
            </a:r>
          </a:p>
          <a:p>
            <a:pPr marL="0" indent="0">
              <a:buNone/>
            </a:pPr>
            <a:endParaRPr lang="en-US" sz="4400" b="1" dirty="0" smtClean="0"/>
          </a:p>
          <a:p>
            <a:r>
              <a:rPr lang="en-US" sz="4400" b="1" dirty="0" smtClean="0">
                <a:solidFill>
                  <a:srgbClr val="FF0000"/>
                </a:solidFill>
              </a:rPr>
              <a:t>Biologically important free nucleotide</a:t>
            </a:r>
          </a:p>
          <a:p>
            <a:pPr marL="0" indent="0">
              <a:buNone/>
            </a:pPr>
            <a:endParaRPr lang="en-US" sz="4400" b="1" dirty="0" smtClean="0">
              <a:solidFill>
                <a:srgbClr val="FF0000"/>
              </a:solidFill>
            </a:endParaRPr>
          </a:p>
        </p:txBody>
      </p:sp>
    </p:spTree>
  </p:cSld>
  <p:clrMapOvr>
    <a:masterClrMapping/>
  </p:clrMapOvr>
  <p:transition spd="slow">
    <p:wedge/>
  </p:transition>
  <p:timing>
    <p:tnLst>
      <p:par>
        <p:cTn id="1" dur="indefinite" restart="never" nodeType="tmRoot"/>
      </p:par>
    </p:tnLst>
  </p:timing>
</p:sld>
</file>

<file path=ppt/slides/slide27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304800"/>
            <a:ext cx="8991599" cy="1143000"/>
          </a:xfrm>
        </p:spPr>
        <p:txBody>
          <a:bodyPr>
            <a:normAutofit fontScale="90000"/>
          </a:bodyPr>
          <a:lstStyle/>
          <a:p>
            <a:pPr algn="ctr"/>
            <a:r>
              <a:rPr lang="en-US" b="1" dirty="0" smtClean="0"/>
              <a:t>ATP has Two High Energy Phosphate</a:t>
            </a:r>
            <a:r>
              <a:rPr lang="en-US" sz="5400" b="1" dirty="0">
                <a:solidFill>
                  <a:srgbClr val="00B0F0"/>
                </a:solidFill>
              </a:rPr>
              <a:t> </a:t>
            </a:r>
            <a:r>
              <a:rPr lang="en-US" b="1" dirty="0"/>
              <a:t>Anhydride</a:t>
            </a:r>
            <a:r>
              <a:rPr lang="en-US" b="1" dirty="0" smtClean="0"/>
              <a:t> Bonds</a:t>
            </a:r>
            <a:endParaRPr lang="en-US" b="1" dirty="0"/>
          </a:p>
        </p:txBody>
      </p:sp>
      <p:sp>
        <p:nvSpPr>
          <p:cNvPr id="3" name="Content Placeholder 2"/>
          <p:cNvSpPr>
            <a:spLocks noGrp="1"/>
          </p:cNvSpPr>
          <p:nvPr>
            <p:ph idx="1"/>
          </p:nvPr>
        </p:nvSpPr>
        <p:spPr/>
        <p:txBody>
          <a:bodyPr>
            <a:normAutofit/>
          </a:bodyPr>
          <a:lstStyle/>
          <a:p>
            <a:r>
              <a:rPr lang="en-US" sz="5400" dirty="0" smtClean="0"/>
              <a:t>ATP is energy currency of cell.</a:t>
            </a:r>
          </a:p>
          <a:p>
            <a:r>
              <a:rPr lang="en-US" sz="5400" dirty="0" smtClean="0"/>
              <a:t>Predominantly generated through Oxidative Phosphorylation.</a:t>
            </a:r>
            <a:endParaRPr lang="en-US" sz="5400" dirty="0"/>
          </a:p>
        </p:txBody>
      </p:sp>
    </p:spTree>
  </p:cSld>
  <p:clrMapOvr>
    <a:masterClrMapping/>
  </p:clrMapOvr>
  <p:transition spd="slow">
    <p:wedge/>
  </p:transition>
  <p:timing>
    <p:tnLst>
      <p:par>
        <p:cTn id="1" dur="indefinite" restart="never" nodeType="tmRoot"/>
      </p:par>
    </p:tnLst>
  </p:timing>
</p:sld>
</file>

<file path=ppt/slides/slide27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971800"/>
            <a:ext cx="8229600" cy="1143000"/>
          </a:xfrm>
        </p:spPr>
        <p:txBody>
          <a:bodyPr/>
          <a:lstStyle/>
          <a:p>
            <a:pPr algn="ctr"/>
            <a:r>
              <a:rPr lang="en-US" b="1" dirty="0" smtClean="0"/>
              <a:t>Sites Of ATP Production In ETC</a:t>
            </a:r>
            <a:endParaRPr lang="en-US" b="1" dirty="0"/>
          </a:p>
        </p:txBody>
      </p:sp>
    </p:spTree>
  </p:cSld>
  <p:clrMapOvr>
    <a:masterClrMapping/>
  </p:clrMapOvr>
  <p:transition spd="slow">
    <p:wedge/>
  </p:transition>
  <p:timing>
    <p:tnLst>
      <p:par>
        <p:cTn id="1" dur="indefinite" restart="never" nodeType="tmRoot"/>
      </p:par>
    </p:tnLst>
  </p:timing>
</p:sld>
</file>

<file path=ppt/slides/slide27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066800"/>
            <a:ext cx="8763000" cy="5257800"/>
          </a:xfrm>
        </p:spPr>
        <p:txBody>
          <a:bodyPr>
            <a:normAutofit fontScale="85000" lnSpcReduction="20000"/>
          </a:bodyPr>
          <a:lstStyle/>
          <a:p>
            <a:pPr algn="ctr"/>
            <a:r>
              <a:rPr lang="en-US" sz="3600" b="1" dirty="0" smtClean="0"/>
              <a:t>3 sites Of ATP Generation in ETC</a:t>
            </a:r>
          </a:p>
          <a:p>
            <a:pPr algn="ctr"/>
            <a:endParaRPr lang="en-US" sz="3600" b="1" dirty="0" smtClean="0"/>
          </a:p>
          <a:p>
            <a:pPr algn="ctr"/>
            <a:r>
              <a:rPr lang="en-US" sz="4000" b="1" dirty="0" smtClean="0"/>
              <a:t>Site I/Complex I-  </a:t>
            </a:r>
          </a:p>
          <a:p>
            <a:pPr>
              <a:buNone/>
            </a:pPr>
            <a:r>
              <a:rPr lang="en-US" sz="4000" dirty="0" smtClean="0"/>
              <a:t>  Electrons transferred from Complex I to CoQ</a:t>
            </a:r>
          </a:p>
          <a:p>
            <a:pPr algn="ctr"/>
            <a:r>
              <a:rPr lang="en-US" sz="4000" b="1" dirty="0" smtClean="0"/>
              <a:t>Site II/Complex III- </a:t>
            </a:r>
          </a:p>
          <a:p>
            <a:pPr>
              <a:buNone/>
            </a:pPr>
            <a:r>
              <a:rPr lang="en-US" sz="4000" dirty="0" smtClean="0"/>
              <a:t>  Electrons transferred from Cyt b to Cyt c1.</a:t>
            </a:r>
          </a:p>
          <a:p>
            <a:pPr algn="ctr"/>
            <a:r>
              <a:rPr lang="en-US" sz="4000" b="1" dirty="0" smtClean="0"/>
              <a:t>Site III/Complex IV- </a:t>
            </a:r>
          </a:p>
          <a:p>
            <a:pPr>
              <a:buNone/>
            </a:pPr>
            <a:r>
              <a:rPr lang="en-US" sz="4000" dirty="0" smtClean="0"/>
              <a:t>  Electrons transferred from Cytochrome aa3/Complex IV/Cytochrome Oxidase  to ½ O2</a:t>
            </a:r>
            <a:endParaRPr lang="en-US" sz="4000" dirty="0"/>
          </a:p>
        </p:txBody>
      </p:sp>
    </p:spTree>
  </p:cSld>
  <p:clrMapOvr>
    <a:masterClrMapping/>
  </p:clrMapOvr>
  <p:transition spd="slow">
    <p:wedge/>
  </p:transition>
  <p:timing>
    <p:tnLst>
      <p:par>
        <p:cTn id="1" dur="indefinite" restart="never" nodeType="tmRoot"/>
      </p:par>
    </p:tnLst>
  </p:timing>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4495800"/>
            <a:ext cx="9677400" cy="1143000"/>
          </a:xfrm>
        </p:spPr>
        <p:txBody>
          <a:bodyPr>
            <a:noAutofit/>
          </a:bodyPr>
          <a:lstStyle/>
          <a:p>
            <a:pPr algn="ctr"/>
            <a:r>
              <a:rPr lang="en-US" sz="3200" b="1" dirty="0" smtClean="0">
                <a:solidFill>
                  <a:srgbClr val="0070C0"/>
                </a:solidFill>
              </a:rPr>
              <a:t>Thus ATP Generation </a:t>
            </a:r>
            <a:r>
              <a:rPr lang="en-US" sz="3200" b="1" dirty="0" smtClean="0"/>
              <a:t/>
            </a:r>
            <a:br>
              <a:rPr lang="en-US" sz="3200" b="1" dirty="0" smtClean="0"/>
            </a:br>
            <a:r>
              <a:rPr lang="en-US" sz="3200" b="1" dirty="0" smtClean="0">
                <a:solidFill>
                  <a:srgbClr val="C00000"/>
                </a:solidFill>
              </a:rPr>
              <a:t>Is Due To Transformation Of </a:t>
            </a:r>
            <a:br>
              <a:rPr lang="en-US" sz="3200" b="1" dirty="0" smtClean="0">
                <a:solidFill>
                  <a:srgbClr val="C00000"/>
                </a:solidFill>
              </a:rPr>
            </a:br>
            <a:r>
              <a:rPr lang="en-US" sz="3200" b="1" dirty="0" smtClean="0">
                <a:solidFill>
                  <a:srgbClr val="C00000"/>
                </a:solidFill>
              </a:rPr>
              <a:t>Heat Energy Into Chemical Form Of Bond Energy </a:t>
            </a:r>
            <a:br>
              <a:rPr lang="en-US" sz="3200" b="1" dirty="0" smtClean="0">
                <a:solidFill>
                  <a:srgbClr val="C00000"/>
                </a:solidFill>
              </a:rPr>
            </a:br>
            <a:r>
              <a:rPr lang="en-US" sz="3200" b="1" dirty="0" smtClean="0">
                <a:solidFill>
                  <a:srgbClr val="C00000"/>
                </a:solidFill>
              </a:rPr>
              <a:t/>
            </a:r>
            <a:br>
              <a:rPr lang="en-US" sz="3200" b="1" dirty="0" smtClean="0">
                <a:solidFill>
                  <a:srgbClr val="C00000"/>
                </a:solidFill>
              </a:rPr>
            </a:br>
            <a:r>
              <a:rPr lang="en-US" sz="3200" b="1" dirty="0" smtClean="0"/>
              <a:t>Which Satisfy Law Of Thermodynamics</a:t>
            </a:r>
            <a:br>
              <a:rPr lang="en-US" sz="3200" b="1" dirty="0" smtClean="0"/>
            </a:br>
            <a:r>
              <a:rPr lang="en-US" sz="3200" b="1" dirty="0" smtClean="0"/>
              <a:t>Energy Is never Destructed </a:t>
            </a:r>
            <a:br>
              <a:rPr lang="en-US" sz="3200" b="1" dirty="0" smtClean="0"/>
            </a:br>
            <a:r>
              <a:rPr lang="en-US" sz="3200" b="1" dirty="0" smtClean="0"/>
              <a:t>Energy Is Transformed From One Form To Another</a:t>
            </a:r>
            <a:br>
              <a:rPr lang="en-US" sz="3200" b="1" dirty="0" smtClean="0"/>
            </a:br>
            <a:r>
              <a:rPr lang="en-US" sz="3200" b="1" dirty="0" smtClean="0"/>
              <a:t>From One System To Another</a:t>
            </a:r>
            <a:br>
              <a:rPr lang="en-US" sz="3200" b="1" dirty="0" smtClean="0"/>
            </a:br>
            <a:r>
              <a:rPr lang="en-US" sz="3200" b="1" dirty="0" smtClean="0"/>
              <a:t>One Body To Another</a:t>
            </a:r>
            <a:endParaRPr lang="en-US" sz="3200" b="1" dirty="0"/>
          </a:p>
        </p:txBody>
      </p:sp>
    </p:spTree>
    <p:extLst>
      <p:ext uri="{BB962C8B-B14F-4D97-AF65-F5344CB8AC3E}">
        <p14:creationId xmlns:p14="http://schemas.microsoft.com/office/powerpoint/2010/main" val="2955263099"/>
      </p:ext>
    </p:extLst>
  </p:cSld>
  <p:clrMapOvr>
    <a:masterClrMapping/>
  </p:clrMapOvr>
  <p:transition spd="slow">
    <p:wedge/>
  </p:transition>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3316" y="304800"/>
            <a:ext cx="8229600" cy="1143000"/>
          </a:xfrm>
        </p:spPr>
        <p:txBody>
          <a:bodyPr/>
          <a:lstStyle/>
          <a:p>
            <a:pPr algn="ctr"/>
            <a:r>
              <a:rPr lang="en-US" b="1" dirty="0" smtClean="0"/>
              <a:t>Significance OF ATP</a:t>
            </a:r>
            <a:endParaRPr lang="en-US" b="1" dirty="0"/>
          </a:p>
        </p:txBody>
      </p:sp>
      <p:sp>
        <p:nvSpPr>
          <p:cNvPr id="3" name="Content Placeholder 2"/>
          <p:cNvSpPr>
            <a:spLocks noGrp="1"/>
          </p:cNvSpPr>
          <p:nvPr>
            <p:ph idx="1"/>
          </p:nvPr>
        </p:nvSpPr>
        <p:spPr/>
        <p:txBody>
          <a:bodyPr>
            <a:normAutofit/>
          </a:bodyPr>
          <a:lstStyle/>
          <a:p>
            <a:r>
              <a:rPr lang="en-US" sz="5400" dirty="0" smtClean="0"/>
              <a:t>ATP allows coupling of </a:t>
            </a:r>
            <a:r>
              <a:rPr lang="en-US" sz="5400" b="1" dirty="0" smtClean="0">
                <a:solidFill>
                  <a:srgbClr val="C00000"/>
                </a:solidFill>
              </a:rPr>
              <a:t>thermodynamically unfavorable reactions to favorable reactions</a:t>
            </a:r>
            <a:r>
              <a:rPr lang="en-US" sz="5400" dirty="0" smtClean="0"/>
              <a:t>.</a:t>
            </a:r>
            <a:endParaRPr lang="en-US" sz="5400" dirty="0"/>
          </a:p>
        </p:txBody>
      </p:sp>
    </p:spTree>
    <p:extLst>
      <p:ext uri="{BB962C8B-B14F-4D97-AF65-F5344CB8AC3E}">
        <p14:creationId xmlns:p14="http://schemas.microsoft.com/office/powerpoint/2010/main" val="3765287745"/>
      </p:ext>
    </p:extLst>
  </p:cSld>
  <p:clrMapOvr>
    <a:masterClrMapping/>
  </p:clrMapOvr>
  <p:transition spd="slow">
    <p:wedg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5300" y="710912"/>
            <a:ext cx="8229600" cy="1143000"/>
          </a:xfrm>
        </p:spPr>
        <p:txBody>
          <a:bodyPr>
            <a:noAutofit/>
          </a:bodyPr>
          <a:lstStyle/>
          <a:p>
            <a:pPr algn="ctr"/>
            <a:r>
              <a:rPr lang="en-US" sz="3600" b="1" dirty="0" smtClean="0"/>
              <a:t>High Energy Compounds Generated In Catabolic Pathways Are Utilized In Anabolic Reactions</a:t>
            </a:r>
            <a:endParaRPr lang="en-US" sz="3600" b="1" dirty="0"/>
          </a:p>
        </p:txBody>
      </p:sp>
      <p:pic>
        <p:nvPicPr>
          <p:cNvPr id="4" name="Content Placeholder 3"/>
          <p:cNvPicPr>
            <a:picLocks noGrp="1" noChangeAspect="1"/>
          </p:cNvPicPr>
          <p:nvPr>
            <p:ph idx="1"/>
          </p:nvPr>
        </p:nvPicPr>
        <p:blipFill>
          <a:blip r:embed="rId2"/>
          <a:stretch>
            <a:fillRect/>
          </a:stretch>
        </p:blipFill>
        <p:spPr>
          <a:xfrm>
            <a:off x="76200" y="1847088"/>
            <a:ext cx="9067800" cy="4934712"/>
          </a:xfrm>
          <a:prstGeom prst="rect">
            <a:avLst/>
          </a:prstGeom>
        </p:spPr>
      </p:pic>
    </p:spTree>
    <p:extLst>
      <p:ext uri="{BB962C8B-B14F-4D97-AF65-F5344CB8AC3E}">
        <p14:creationId xmlns:p14="http://schemas.microsoft.com/office/powerpoint/2010/main" val="2950271462"/>
      </p:ext>
    </p:extLst>
  </p:cSld>
  <p:clrMapOvr>
    <a:masterClrMapping/>
  </p:clrMapOvr>
  <p:transition spd="slow">
    <p:wedge/>
  </p:transition>
  <p:timing>
    <p:tnLst>
      <p:par>
        <p:cTn id="1" dur="indefinite" restart="never" nodeType="tmRoot"/>
      </p:par>
    </p:tnLst>
  </p:timing>
</p:sld>
</file>

<file path=ppt/slides/slide28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14400"/>
            <a:ext cx="8382000" cy="5410200"/>
          </a:xfrm>
        </p:spPr>
        <p:txBody>
          <a:bodyPr>
            <a:normAutofit fontScale="92500"/>
          </a:bodyPr>
          <a:lstStyle/>
          <a:p>
            <a:r>
              <a:rPr lang="en-US" sz="4800" b="1" dirty="0" smtClean="0">
                <a:solidFill>
                  <a:srgbClr val="C00000"/>
                </a:solidFill>
              </a:rPr>
              <a:t>Uses of ATP generated in Oxidative Phosphorylation </a:t>
            </a:r>
          </a:p>
          <a:p>
            <a:pPr>
              <a:buFont typeface="Wingdings" pitchFamily="2" charset="2"/>
              <a:buChar char="Ø"/>
            </a:pPr>
            <a:r>
              <a:rPr lang="en-US" sz="4800" b="1" dirty="0" smtClean="0"/>
              <a:t>Synthetic/Anabolic reactions</a:t>
            </a:r>
          </a:p>
          <a:p>
            <a:pPr>
              <a:buFont typeface="Wingdings" pitchFamily="2" charset="2"/>
              <a:buChar char="Ø"/>
            </a:pPr>
            <a:r>
              <a:rPr lang="en-US" sz="4800" b="1" dirty="0" smtClean="0"/>
              <a:t>Active transport mechanism.</a:t>
            </a:r>
          </a:p>
          <a:p>
            <a:pPr>
              <a:buFont typeface="Wingdings" pitchFamily="2" charset="2"/>
              <a:buChar char="Ø"/>
            </a:pPr>
            <a:r>
              <a:rPr lang="en-US" sz="4800" b="1" dirty="0" smtClean="0"/>
              <a:t>Muscular contraction</a:t>
            </a:r>
          </a:p>
          <a:p>
            <a:pPr>
              <a:buFont typeface="Wingdings" pitchFamily="2" charset="2"/>
              <a:buChar char="Ø"/>
            </a:pPr>
            <a:r>
              <a:rPr lang="en-US" sz="4800" b="1" dirty="0" smtClean="0"/>
              <a:t>Nerve impulse conduction.</a:t>
            </a:r>
            <a:endParaRPr lang="en-US" sz="4800" b="1" dirty="0"/>
          </a:p>
        </p:txBody>
      </p:sp>
    </p:spTree>
  </p:cSld>
  <p:clrMapOvr>
    <a:masterClrMapping/>
  </p:clrMapOvr>
  <p:transition spd="slow">
    <p:wedge/>
  </p:transition>
  <p:timing>
    <p:tnLst>
      <p:par>
        <p:cTn id="1" dur="indefinite" restart="never" nodeType="tmRoot"/>
      </p:par>
    </p:tnLst>
  </p:timing>
</p:sld>
</file>

<file path=ppt/slides/slide28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1524000"/>
            <a:ext cx="8305800" cy="4800600"/>
          </a:xfrm>
        </p:spPr>
        <p:txBody>
          <a:bodyPr>
            <a:normAutofit/>
          </a:bodyPr>
          <a:lstStyle/>
          <a:p>
            <a:r>
              <a:rPr lang="en-US" sz="5400" dirty="0" smtClean="0"/>
              <a:t>ATP is continually being hydrolyzed and regenerated </a:t>
            </a:r>
          </a:p>
          <a:p>
            <a:r>
              <a:rPr lang="en-US" sz="5400" dirty="0" smtClean="0"/>
              <a:t>A person at rest consumes and regenerate 3 ATP/ sec</a:t>
            </a:r>
            <a:endParaRPr lang="en-US" sz="5400" dirty="0"/>
          </a:p>
        </p:txBody>
      </p:sp>
    </p:spTree>
  </p:cSld>
  <p:clrMapOvr>
    <a:masterClrMapping/>
  </p:clrMapOvr>
  <p:transition spd="slow">
    <p:wedge/>
  </p:transition>
  <p:timing>
    <p:tnLst>
      <p:par>
        <p:cTn id="1" dur="indefinite" restart="never" nodeType="tmRoot"/>
      </p:par>
    </p:tnLst>
  </p:timing>
</p:sld>
</file>

<file path=ppt/slides/slide28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381000" y="685800"/>
            <a:ext cx="8229600" cy="533400"/>
          </a:xfrm>
          <a:solidFill>
            <a:srgbClr val="FFFF66"/>
          </a:solidFill>
        </p:spPr>
        <p:txBody>
          <a:bodyPr>
            <a:normAutofit fontScale="90000"/>
          </a:bodyPr>
          <a:lstStyle/>
          <a:p>
            <a:pPr algn="ctr"/>
            <a:r>
              <a:rPr lang="en-US" dirty="0"/>
              <a:t>Staying Alive </a:t>
            </a:r>
            <a:r>
              <a:rPr lang="en-US" dirty="0" smtClean="0"/>
              <a:t>Energy </a:t>
            </a:r>
            <a:r>
              <a:rPr lang="en-US" dirty="0"/>
              <a:t>Wise</a:t>
            </a:r>
          </a:p>
        </p:txBody>
      </p:sp>
      <p:sp>
        <p:nvSpPr>
          <p:cNvPr id="7171" name="Rectangle 3"/>
          <p:cNvSpPr>
            <a:spLocks noGrp="1" noChangeArrowheads="1"/>
          </p:cNvSpPr>
          <p:nvPr>
            <p:ph type="body" idx="1"/>
          </p:nvPr>
        </p:nvSpPr>
        <p:spPr>
          <a:xfrm>
            <a:off x="304800" y="1524000"/>
            <a:ext cx="8839200" cy="5181600"/>
          </a:xfrm>
          <a:solidFill>
            <a:srgbClr val="006600"/>
          </a:solidFill>
        </p:spPr>
        <p:txBody>
          <a:bodyPr/>
          <a:lstStyle/>
          <a:p>
            <a:r>
              <a:rPr lang="en-US" sz="2800" dirty="0">
                <a:solidFill>
                  <a:srgbClr val="FFFF66"/>
                </a:solidFill>
              </a:rPr>
              <a:t>We need 2000 Cal/day </a:t>
            </a:r>
            <a:r>
              <a:rPr lang="en-US" sz="2800" dirty="0" smtClean="0">
                <a:solidFill>
                  <a:srgbClr val="FFFF66"/>
                </a:solidFill>
              </a:rPr>
              <a:t>or  </a:t>
            </a:r>
            <a:r>
              <a:rPr lang="en-US" sz="2800" dirty="0">
                <a:solidFill>
                  <a:srgbClr val="FFFF66"/>
                </a:solidFill>
              </a:rPr>
              <a:t>8,360 kJ  of energy per day</a:t>
            </a:r>
          </a:p>
          <a:p>
            <a:r>
              <a:rPr lang="en-US" sz="2800" dirty="0">
                <a:solidFill>
                  <a:srgbClr val="FFFF66"/>
                </a:solidFill>
              </a:rPr>
              <a:t>Each ATP gives 30.5 kJ/mole of energy on hydrolysis</a:t>
            </a:r>
          </a:p>
          <a:p>
            <a:r>
              <a:rPr lang="en-US" sz="2800" b="1" dirty="0">
                <a:solidFill>
                  <a:srgbClr val="FFFF66"/>
                </a:solidFill>
              </a:rPr>
              <a:t>We need 246 moles of ATP</a:t>
            </a:r>
          </a:p>
          <a:p>
            <a:r>
              <a:rPr lang="en-US" sz="2800" dirty="0">
                <a:solidFill>
                  <a:srgbClr val="FFFF66"/>
                </a:solidFill>
              </a:rPr>
              <a:t>Body has less than 0.1 moles of ATP at any one time</a:t>
            </a:r>
          </a:p>
          <a:p>
            <a:r>
              <a:rPr lang="en-US" sz="2800" dirty="0">
                <a:solidFill>
                  <a:srgbClr val="FFFF66"/>
                </a:solidFill>
              </a:rPr>
              <a:t>We need to make 245.9 moles of ATP</a:t>
            </a:r>
          </a:p>
          <a:p>
            <a:r>
              <a:rPr lang="en-US" sz="2800" dirty="0">
                <a:solidFill>
                  <a:srgbClr val="FFFF66"/>
                </a:solidFill>
              </a:rPr>
              <a:t>Each mole of </a:t>
            </a:r>
            <a:r>
              <a:rPr lang="en-US" sz="2800" dirty="0" smtClean="0">
                <a:solidFill>
                  <a:srgbClr val="FFFF66"/>
                </a:solidFill>
              </a:rPr>
              <a:t>Glucose </a:t>
            </a:r>
            <a:r>
              <a:rPr lang="en-US" sz="2800" dirty="0">
                <a:solidFill>
                  <a:srgbClr val="FFFF66"/>
                </a:solidFill>
              </a:rPr>
              <a:t>yields 38 ATPs or 1160 kJ</a:t>
            </a:r>
          </a:p>
          <a:p>
            <a:r>
              <a:rPr lang="en-US" sz="2800" dirty="0">
                <a:solidFill>
                  <a:srgbClr val="FFFF66"/>
                </a:solidFill>
              </a:rPr>
              <a:t>We need </a:t>
            </a:r>
            <a:r>
              <a:rPr lang="en-US" sz="2800" b="1" dirty="0">
                <a:solidFill>
                  <a:srgbClr val="FFFF66"/>
                </a:solidFill>
              </a:rPr>
              <a:t>7.2 moles of </a:t>
            </a:r>
            <a:r>
              <a:rPr lang="en-US" sz="2800" b="1" dirty="0" smtClean="0">
                <a:solidFill>
                  <a:srgbClr val="FFFF66"/>
                </a:solidFill>
              </a:rPr>
              <a:t>Glucose </a:t>
            </a:r>
            <a:r>
              <a:rPr lang="en-US" sz="2800" dirty="0">
                <a:solidFill>
                  <a:srgbClr val="FFFF66"/>
                </a:solidFill>
              </a:rPr>
              <a:t>(1.3 kg or 2.86 pounds)</a:t>
            </a:r>
          </a:p>
          <a:p>
            <a:r>
              <a:rPr lang="en-US" sz="2800" dirty="0">
                <a:solidFill>
                  <a:srgbClr val="FFFF66"/>
                </a:solidFill>
              </a:rPr>
              <a:t>Each mole of </a:t>
            </a:r>
            <a:r>
              <a:rPr lang="en-US" sz="2800" dirty="0" smtClean="0">
                <a:solidFill>
                  <a:srgbClr val="FFFF66"/>
                </a:solidFill>
              </a:rPr>
              <a:t>Stearic </a:t>
            </a:r>
            <a:r>
              <a:rPr lang="en-US" sz="2800" dirty="0">
                <a:solidFill>
                  <a:srgbClr val="FFFF66"/>
                </a:solidFill>
              </a:rPr>
              <a:t>acid yields 147 ATPs or 4,484 kJ</a:t>
            </a:r>
          </a:p>
          <a:p>
            <a:r>
              <a:rPr lang="en-US" sz="2800" dirty="0">
                <a:solidFill>
                  <a:srgbClr val="FFFF66"/>
                </a:solidFill>
              </a:rPr>
              <a:t>We need </a:t>
            </a:r>
            <a:r>
              <a:rPr lang="en-US" sz="2800" b="1" dirty="0">
                <a:solidFill>
                  <a:srgbClr val="FFFF66"/>
                </a:solidFill>
              </a:rPr>
              <a:t>1.86 moles of stearic acid </a:t>
            </a:r>
            <a:r>
              <a:rPr lang="en-US" sz="2800" dirty="0">
                <a:solidFill>
                  <a:srgbClr val="FFFF66"/>
                </a:solidFill>
              </a:rPr>
              <a:t>(0.48 kg or 1.0 pound of fat)</a:t>
            </a:r>
          </a:p>
          <a:p>
            <a:endParaRPr lang="en-US" sz="2400" b="1" dirty="0">
              <a:solidFill>
                <a:srgbClr val="FFFF66"/>
              </a:solidFill>
            </a:endParaRPr>
          </a:p>
        </p:txBody>
      </p:sp>
    </p:spTree>
    <p:extLst>
      <p:ext uri="{BB962C8B-B14F-4D97-AF65-F5344CB8AC3E}">
        <p14:creationId xmlns:p14="http://schemas.microsoft.com/office/powerpoint/2010/main" val="429257369"/>
      </p:ext>
    </p:extLst>
  </p:cSld>
  <p:clrMapOvr>
    <a:masterClrMapping/>
  </p:clrMapOvr>
  <p:transition spd="slow">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171">
                                            <p:txEl>
                                              <p:pRg st="0" end="0"/>
                                            </p:txEl>
                                          </p:spTgt>
                                        </p:tgtEl>
                                        <p:attrNameLst>
                                          <p:attrName>style.visibility</p:attrName>
                                        </p:attrNameLst>
                                      </p:cBhvr>
                                      <p:to>
                                        <p:strVal val="visible"/>
                                      </p:to>
                                    </p:set>
                                    <p:anim calcmode="lin" valueType="num">
                                      <p:cBhvr additive="base">
                                        <p:cTn id="7" dur="500" fill="hold"/>
                                        <p:tgtEl>
                                          <p:spTgt spid="717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17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171">
                                            <p:txEl>
                                              <p:pRg st="1" end="1"/>
                                            </p:txEl>
                                          </p:spTgt>
                                        </p:tgtEl>
                                        <p:attrNameLst>
                                          <p:attrName>style.visibility</p:attrName>
                                        </p:attrNameLst>
                                      </p:cBhvr>
                                      <p:to>
                                        <p:strVal val="visible"/>
                                      </p:to>
                                    </p:set>
                                    <p:anim calcmode="lin" valueType="num">
                                      <p:cBhvr additive="base">
                                        <p:cTn id="13" dur="500" fill="hold"/>
                                        <p:tgtEl>
                                          <p:spTgt spid="717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17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171">
                                            <p:txEl>
                                              <p:pRg st="2" end="2"/>
                                            </p:txEl>
                                          </p:spTgt>
                                        </p:tgtEl>
                                        <p:attrNameLst>
                                          <p:attrName>style.visibility</p:attrName>
                                        </p:attrNameLst>
                                      </p:cBhvr>
                                      <p:to>
                                        <p:strVal val="visible"/>
                                      </p:to>
                                    </p:set>
                                    <p:anim calcmode="lin" valueType="num">
                                      <p:cBhvr additive="base">
                                        <p:cTn id="19" dur="500" fill="hold"/>
                                        <p:tgtEl>
                                          <p:spTgt spid="717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17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171">
                                            <p:txEl>
                                              <p:pRg st="3" end="3"/>
                                            </p:txEl>
                                          </p:spTgt>
                                        </p:tgtEl>
                                        <p:attrNameLst>
                                          <p:attrName>style.visibility</p:attrName>
                                        </p:attrNameLst>
                                      </p:cBhvr>
                                      <p:to>
                                        <p:strVal val="visible"/>
                                      </p:to>
                                    </p:set>
                                    <p:anim calcmode="lin" valueType="num">
                                      <p:cBhvr additive="base">
                                        <p:cTn id="25" dur="500" fill="hold"/>
                                        <p:tgtEl>
                                          <p:spTgt spid="7171">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717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7171">
                                            <p:txEl>
                                              <p:pRg st="4" end="4"/>
                                            </p:txEl>
                                          </p:spTgt>
                                        </p:tgtEl>
                                        <p:attrNameLst>
                                          <p:attrName>style.visibility</p:attrName>
                                        </p:attrNameLst>
                                      </p:cBhvr>
                                      <p:to>
                                        <p:strVal val="visible"/>
                                      </p:to>
                                    </p:set>
                                    <p:anim calcmode="lin" valueType="num">
                                      <p:cBhvr additive="base">
                                        <p:cTn id="31" dur="500" fill="hold"/>
                                        <p:tgtEl>
                                          <p:spTgt spid="7171">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7171">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7171">
                                            <p:txEl>
                                              <p:pRg st="5" end="5"/>
                                            </p:txEl>
                                          </p:spTgt>
                                        </p:tgtEl>
                                        <p:attrNameLst>
                                          <p:attrName>style.visibility</p:attrName>
                                        </p:attrNameLst>
                                      </p:cBhvr>
                                      <p:to>
                                        <p:strVal val="visible"/>
                                      </p:to>
                                    </p:set>
                                    <p:anim calcmode="lin" valueType="num">
                                      <p:cBhvr additive="base">
                                        <p:cTn id="37" dur="500" fill="hold"/>
                                        <p:tgtEl>
                                          <p:spTgt spid="7171">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7171">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7171">
                                            <p:txEl>
                                              <p:pRg st="6" end="6"/>
                                            </p:txEl>
                                          </p:spTgt>
                                        </p:tgtEl>
                                        <p:attrNameLst>
                                          <p:attrName>style.visibility</p:attrName>
                                        </p:attrNameLst>
                                      </p:cBhvr>
                                      <p:to>
                                        <p:strVal val="visible"/>
                                      </p:to>
                                    </p:set>
                                    <p:anim calcmode="lin" valueType="num">
                                      <p:cBhvr additive="base">
                                        <p:cTn id="43" dur="500" fill="hold"/>
                                        <p:tgtEl>
                                          <p:spTgt spid="7171">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7171">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7171">
                                            <p:txEl>
                                              <p:pRg st="7" end="7"/>
                                            </p:txEl>
                                          </p:spTgt>
                                        </p:tgtEl>
                                        <p:attrNameLst>
                                          <p:attrName>style.visibility</p:attrName>
                                        </p:attrNameLst>
                                      </p:cBhvr>
                                      <p:to>
                                        <p:strVal val="visible"/>
                                      </p:to>
                                    </p:set>
                                    <p:anim calcmode="lin" valueType="num">
                                      <p:cBhvr additive="base">
                                        <p:cTn id="49" dur="500" fill="hold"/>
                                        <p:tgtEl>
                                          <p:spTgt spid="7171">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7171">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7171">
                                            <p:txEl>
                                              <p:pRg st="8" end="8"/>
                                            </p:txEl>
                                          </p:spTgt>
                                        </p:tgtEl>
                                        <p:attrNameLst>
                                          <p:attrName>style.visibility</p:attrName>
                                        </p:attrNameLst>
                                      </p:cBhvr>
                                      <p:to>
                                        <p:strVal val="visible"/>
                                      </p:to>
                                    </p:set>
                                    <p:anim calcmode="lin" valueType="num">
                                      <p:cBhvr additive="base">
                                        <p:cTn id="55" dur="500" fill="hold"/>
                                        <p:tgtEl>
                                          <p:spTgt spid="7171">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7171">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1" grpId="0" build="p" autoUpdateAnimBg="0"/>
    </p:bldLst>
  </p:timing>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143000"/>
          </a:xfrm>
        </p:spPr>
        <p:txBody>
          <a:bodyPr/>
          <a:lstStyle/>
          <a:p>
            <a:pPr algn="ctr"/>
            <a:r>
              <a:rPr lang="en-US" b="1" dirty="0" smtClean="0">
                <a:solidFill>
                  <a:srgbClr val="FF0000"/>
                </a:solidFill>
              </a:rPr>
              <a:t>Remember </a:t>
            </a:r>
            <a:endParaRPr lang="en-US" b="1" dirty="0">
              <a:solidFill>
                <a:srgbClr val="FF0000"/>
              </a:solidFill>
            </a:endParaRPr>
          </a:p>
        </p:txBody>
      </p:sp>
      <p:sp>
        <p:nvSpPr>
          <p:cNvPr id="3" name="Content Placeholder 2"/>
          <p:cNvSpPr>
            <a:spLocks noGrp="1"/>
          </p:cNvSpPr>
          <p:nvPr>
            <p:ph idx="1"/>
          </p:nvPr>
        </p:nvSpPr>
        <p:spPr>
          <a:xfrm>
            <a:off x="152400" y="1935480"/>
            <a:ext cx="8839200" cy="4389120"/>
          </a:xfrm>
        </p:spPr>
        <p:txBody>
          <a:bodyPr>
            <a:normAutofit fontScale="85000" lnSpcReduction="10000"/>
          </a:bodyPr>
          <a:lstStyle/>
          <a:p>
            <a:r>
              <a:rPr lang="en-US" sz="5400" b="1" dirty="0" smtClean="0"/>
              <a:t>CoQ accepts </a:t>
            </a:r>
            <a:r>
              <a:rPr lang="en-US" sz="5400" dirty="0" smtClean="0"/>
              <a:t>electrons and Protons by </a:t>
            </a:r>
            <a:r>
              <a:rPr lang="en-US" sz="5400" b="1" dirty="0" smtClean="0"/>
              <a:t>complexes I and II</a:t>
            </a:r>
          </a:p>
          <a:p>
            <a:pPr marL="0" indent="0">
              <a:buNone/>
            </a:pPr>
            <a:endParaRPr lang="en-US" sz="5400" b="1" dirty="0" smtClean="0"/>
          </a:p>
          <a:p>
            <a:r>
              <a:rPr lang="en-US" sz="5400" b="1" dirty="0" smtClean="0"/>
              <a:t>Acceptance of Protons and Electrons from Complex II by CoQ does not generate ATP</a:t>
            </a:r>
            <a:endParaRPr lang="en-US" sz="5400" b="1" dirty="0"/>
          </a:p>
        </p:txBody>
      </p:sp>
    </p:spTree>
    <p:extLst>
      <p:ext uri="{BB962C8B-B14F-4D97-AF65-F5344CB8AC3E}">
        <p14:creationId xmlns:p14="http://schemas.microsoft.com/office/powerpoint/2010/main" val="440165507"/>
      </p:ext>
    </p:extLst>
  </p:cSld>
  <p:clrMapOvr>
    <a:masterClrMapping/>
  </p:clrMapOvr>
  <p:transition spd="slow">
    <p:wedge/>
  </p:transition>
  <p:timing>
    <p:tnLst>
      <p:par>
        <p:cTn id="1" dur="indefinite" restart="never" nodeType="tmRoot"/>
      </p:par>
    </p:tnLst>
  </p:timing>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819400"/>
            <a:ext cx="8229600" cy="1143000"/>
          </a:xfrm>
        </p:spPr>
        <p:txBody>
          <a:bodyPr>
            <a:normAutofit fontScale="90000"/>
          </a:bodyPr>
          <a:lstStyle/>
          <a:p>
            <a:pPr algn="ctr"/>
            <a:r>
              <a:rPr lang="en-US" b="1" dirty="0" smtClean="0"/>
              <a:t>E.T.C is a Mode For Free Radical Generation</a:t>
            </a:r>
            <a:endParaRPr lang="en-US" b="1" dirty="0"/>
          </a:p>
        </p:txBody>
      </p:sp>
    </p:spTree>
    <p:extLst>
      <p:ext uri="{BB962C8B-B14F-4D97-AF65-F5344CB8AC3E}">
        <p14:creationId xmlns:p14="http://schemas.microsoft.com/office/powerpoint/2010/main" val="1059227228"/>
      </p:ext>
    </p:extLst>
  </p:cSld>
  <p:clrMapOvr>
    <a:masterClrMapping/>
  </p:clrMapOvr>
  <p:transition spd="slow">
    <p:wedge/>
  </p:transition>
  <p:timing>
    <p:tnLst>
      <p:par>
        <p:cTn id="1" dur="indefinite" restart="never" nodeType="tmRoot"/>
      </p:par>
    </p:tnLst>
  </p:timing>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533400"/>
            <a:ext cx="8382000" cy="5791200"/>
          </a:xfrm>
        </p:spPr>
        <p:txBody>
          <a:bodyPr>
            <a:normAutofit/>
          </a:bodyPr>
          <a:lstStyle/>
          <a:p>
            <a:r>
              <a:rPr lang="en-US" sz="4400" dirty="0" smtClean="0"/>
              <a:t>During E.T.C operation there </a:t>
            </a:r>
            <a:r>
              <a:rPr lang="en-US" sz="4400" dirty="0" smtClean="0">
                <a:solidFill>
                  <a:srgbClr val="C00000"/>
                </a:solidFill>
              </a:rPr>
              <a:t>occurs leakage of small amounts of electrons</a:t>
            </a:r>
          </a:p>
          <a:p>
            <a:pPr marL="0" indent="0">
              <a:buNone/>
            </a:pPr>
            <a:endParaRPr lang="en-US" sz="4400" dirty="0" smtClean="0">
              <a:solidFill>
                <a:srgbClr val="C00000"/>
              </a:solidFill>
            </a:endParaRPr>
          </a:p>
          <a:p>
            <a:r>
              <a:rPr lang="en-US" sz="4400" dirty="0" smtClean="0"/>
              <a:t>Which are </a:t>
            </a:r>
            <a:r>
              <a:rPr lang="en-US" sz="4400" dirty="0" smtClean="0">
                <a:solidFill>
                  <a:srgbClr val="C00000"/>
                </a:solidFill>
              </a:rPr>
              <a:t>transferred directly to oxygen </a:t>
            </a:r>
            <a:r>
              <a:rPr lang="en-US" sz="4400" dirty="0" smtClean="0"/>
              <a:t>to form super oxide ion (Free radicals/ROS)</a:t>
            </a:r>
            <a:endParaRPr lang="en-US" sz="4400" dirty="0"/>
          </a:p>
        </p:txBody>
      </p:sp>
    </p:spTree>
    <p:extLst>
      <p:ext uri="{BB962C8B-B14F-4D97-AF65-F5344CB8AC3E}">
        <p14:creationId xmlns:p14="http://schemas.microsoft.com/office/powerpoint/2010/main" val="4042976361"/>
      </p:ext>
    </p:extLst>
  </p:cSld>
  <p:clrMapOvr>
    <a:masterClrMapping/>
  </p:clrMapOvr>
  <p:transition spd="slow">
    <p:wedge/>
  </p:transition>
  <p:timing>
    <p:tnLst>
      <p:par>
        <p:cTn id="1" dur="indefinite" restart="never" nodeType="tmRoot"/>
      </p:par>
    </p:tnLst>
  </p:timing>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1143000"/>
          </a:xfrm>
        </p:spPr>
        <p:txBody>
          <a:bodyPr>
            <a:noAutofit/>
          </a:bodyPr>
          <a:lstStyle/>
          <a:p>
            <a:pPr algn="ctr"/>
            <a:r>
              <a:rPr lang="en-US" sz="5400" b="1" dirty="0" smtClean="0"/>
              <a:t>What is a Free Radical ?</a:t>
            </a:r>
            <a:br>
              <a:rPr lang="en-US" sz="5400" b="1" dirty="0" smtClean="0"/>
            </a:br>
            <a:endParaRPr lang="en-US" sz="5400" dirty="0"/>
          </a:p>
        </p:txBody>
      </p:sp>
      <p:sp>
        <p:nvSpPr>
          <p:cNvPr id="3" name="Content Placeholder 2"/>
          <p:cNvSpPr>
            <a:spLocks noGrp="1"/>
          </p:cNvSpPr>
          <p:nvPr>
            <p:ph idx="1"/>
          </p:nvPr>
        </p:nvSpPr>
        <p:spPr>
          <a:xfrm>
            <a:off x="0" y="1371600"/>
            <a:ext cx="9067800" cy="4953000"/>
          </a:xfrm>
        </p:spPr>
        <p:txBody>
          <a:bodyPr>
            <a:normAutofit/>
          </a:bodyPr>
          <a:lstStyle/>
          <a:p>
            <a:r>
              <a:rPr lang="en-US" sz="4000" dirty="0" smtClean="0"/>
              <a:t>Any chemical species with one of more unpaired  electrons</a:t>
            </a:r>
          </a:p>
          <a:p>
            <a:r>
              <a:rPr lang="en-US" sz="4000" dirty="0" smtClean="0"/>
              <a:t>Unstable/Highly Reactive to get stabilized</a:t>
            </a:r>
          </a:p>
          <a:p>
            <a:r>
              <a:rPr lang="en-US" sz="4000" dirty="0" smtClean="0"/>
              <a:t>Powerful Oxidant</a:t>
            </a:r>
          </a:p>
          <a:p>
            <a:r>
              <a:rPr lang="en-US" sz="4000" dirty="0" smtClean="0"/>
              <a:t>Short half life (nanoseconds)</a:t>
            </a:r>
          </a:p>
          <a:p>
            <a:r>
              <a:rPr lang="en-US" sz="4000" dirty="0" smtClean="0"/>
              <a:t>Can exist freely in  environment</a:t>
            </a:r>
          </a:p>
          <a:p>
            <a:endParaRPr lang="en-US" sz="4000" dirty="0" smtClean="0"/>
          </a:p>
          <a:p>
            <a:endParaRPr lang="en-US" sz="4000" dirty="0" smtClean="0"/>
          </a:p>
          <a:p>
            <a:endParaRPr lang="en-US" sz="2800" dirty="0" smtClean="0"/>
          </a:p>
          <a:p>
            <a:endParaRPr lang="en-US" sz="2800" dirty="0" smtClean="0"/>
          </a:p>
          <a:p>
            <a:endParaRPr lang="en-US" sz="2800" b="1" dirty="0" smtClean="0"/>
          </a:p>
          <a:p>
            <a:endParaRPr lang="en-US" dirty="0" smtClean="0"/>
          </a:p>
          <a:p>
            <a:endParaRPr lang="en-US" dirty="0"/>
          </a:p>
        </p:txBody>
      </p:sp>
    </p:spTree>
    <p:extLst>
      <p:ext uri="{BB962C8B-B14F-4D97-AF65-F5344CB8AC3E}">
        <p14:creationId xmlns:p14="http://schemas.microsoft.com/office/powerpoint/2010/main" val="2273424950"/>
      </p:ext>
    </p:extLst>
  </p:cSld>
  <p:clrMapOvr>
    <a:masterClrMapping/>
  </p:clrMapOvr>
  <p:transition spd="slow">
    <p:wedge/>
  </p:transition>
  <p:timing>
    <p:tnLst>
      <p:par>
        <p:cTn id="1" dur="indefinite" restart="never" nodeType="tmRoot"/>
      </p:par>
    </p:tnLst>
  </p:timing>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8686800" cy="1143000"/>
          </a:xfrm>
        </p:spPr>
        <p:txBody>
          <a:bodyPr>
            <a:normAutofit fontScale="90000"/>
          </a:bodyPr>
          <a:lstStyle/>
          <a:p>
            <a:pPr algn="ctr"/>
            <a:r>
              <a:rPr lang="en-US" sz="5400" b="1" dirty="0" smtClean="0"/>
              <a:t>Main Factors Responsible  </a:t>
            </a:r>
            <a:r>
              <a:rPr lang="en-US" sz="5400" b="1" dirty="0"/>
              <a:t>for ETC</a:t>
            </a:r>
            <a:br>
              <a:rPr lang="en-US" sz="5400" b="1" dirty="0"/>
            </a:br>
            <a:endParaRPr lang="en-US" dirty="0"/>
          </a:p>
        </p:txBody>
      </p:sp>
      <p:pic>
        <p:nvPicPr>
          <p:cNvPr id="7" name="Picture 6"/>
          <p:cNvPicPr>
            <a:picLocks noChangeAspect="1"/>
          </p:cNvPicPr>
          <p:nvPr/>
        </p:nvPicPr>
        <p:blipFill>
          <a:blip r:embed="rId2"/>
          <a:stretch>
            <a:fillRect/>
          </a:stretch>
        </p:blipFill>
        <p:spPr>
          <a:xfrm>
            <a:off x="228600" y="990600"/>
            <a:ext cx="8915400" cy="5715000"/>
          </a:xfrm>
          <a:prstGeom prst="rect">
            <a:avLst/>
          </a:prstGeom>
        </p:spPr>
      </p:pic>
    </p:spTree>
    <p:extLst>
      <p:ext uri="{BB962C8B-B14F-4D97-AF65-F5344CB8AC3E}">
        <p14:creationId xmlns:p14="http://schemas.microsoft.com/office/powerpoint/2010/main" val="1449631399"/>
      </p:ext>
    </p:extLst>
  </p:cSld>
  <p:clrMapOvr>
    <a:masterClrMapping/>
  </p:clrMapOvr>
  <p:transition spd="slow">
    <p:wedge/>
  </p:transition>
  <p:timing>
    <p:tnLst>
      <p:par>
        <p:cTn id="1" dur="indefinite" restart="never" nodeType="tmRoot"/>
      </p:par>
    </p:tnLst>
  </p:timing>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0"/>
            <a:ext cx="8229600" cy="1143000"/>
          </a:xfrm>
        </p:spPr>
        <p:txBody>
          <a:bodyPr>
            <a:normAutofit fontScale="90000"/>
          </a:bodyPr>
          <a:lstStyle/>
          <a:p>
            <a:pPr algn="ctr"/>
            <a:r>
              <a:rPr lang="en-US" b="1" dirty="0" smtClean="0"/>
              <a:t>Factors For Universal Metabolism</a:t>
            </a:r>
            <a:endParaRPr lang="en-US" b="1" dirty="0"/>
          </a:p>
        </p:txBody>
      </p:sp>
      <p:sp>
        <p:nvSpPr>
          <p:cNvPr id="3" name="Content Placeholder 2"/>
          <p:cNvSpPr>
            <a:spLocks noGrp="1"/>
          </p:cNvSpPr>
          <p:nvPr>
            <p:ph idx="1"/>
          </p:nvPr>
        </p:nvSpPr>
        <p:spPr/>
        <p:txBody>
          <a:bodyPr>
            <a:normAutofit/>
          </a:bodyPr>
          <a:lstStyle/>
          <a:p>
            <a:r>
              <a:rPr lang="en-US" sz="5400" dirty="0" smtClean="0"/>
              <a:t>Nutrition</a:t>
            </a:r>
          </a:p>
          <a:p>
            <a:r>
              <a:rPr lang="en-US" sz="5400" dirty="0" smtClean="0"/>
              <a:t>Environment</a:t>
            </a:r>
          </a:p>
          <a:p>
            <a:r>
              <a:rPr lang="en-US" sz="5400" dirty="0" smtClean="0"/>
              <a:t>Life Style Habits</a:t>
            </a:r>
          </a:p>
          <a:p>
            <a:pPr marL="0" indent="0">
              <a:buNone/>
            </a:pPr>
            <a:endParaRPr lang="en-US" sz="5400" dirty="0"/>
          </a:p>
        </p:txBody>
      </p:sp>
    </p:spTree>
    <p:extLst>
      <p:ext uri="{BB962C8B-B14F-4D97-AF65-F5344CB8AC3E}">
        <p14:creationId xmlns:p14="http://schemas.microsoft.com/office/powerpoint/2010/main" val="3241575855"/>
      </p:ext>
    </p:extLst>
  </p:cSld>
  <p:clrMapOvr>
    <a:masterClrMapping/>
  </p:clrMapOvr>
  <p:transition spd="slow">
    <p:wedge/>
  </p:transition>
  <p:timing>
    <p:tnLst>
      <p:par>
        <p:cTn id="1" dur="indefinite" restart="never" nodeType="tmRoot"/>
      </p:par>
    </p:tnLst>
  </p:timing>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19575"/>
            <a:ext cx="9296400" cy="6705600"/>
          </a:xfrm>
        </p:spPr>
        <p:txBody>
          <a:bodyPr>
            <a:normAutofit fontScale="25000" lnSpcReduction="20000"/>
          </a:bodyPr>
          <a:lstStyle/>
          <a:p>
            <a:pPr algn="ctr"/>
            <a:r>
              <a:rPr lang="en-US" sz="14400" b="1" dirty="0" smtClean="0">
                <a:solidFill>
                  <a:srgbClr val="C00000"/>
                </a:solidFill>
              </a:rPr>
              <a:t>Factors Associated To ETC</a:t>
            </a:r>
          </a:p>
          <a:p>
            <a:pPr marL="0" indent="0">
              <a:buNone/>
            </a:pPr>
            <a:endParaRPr lang="en-US" sz="4400" b="1" dirty="0" smtClean="0"/>
          </a:p>
          <a:p>
            <a:r>
              <a:rPr lang="en-US" sz="12800" b="1" dirty="0" smtClean="0"/>
              <a:t>Metabolites- Carbs ,Proteins , Lipids</a:t>
            </a:r>
          </a:p>
          <a:p>
            <a:pPr marL="0" indent="0">
              <a:buNone/>
            </a:pPr>
            <a:endParaRPr lang="en-US" sz="12800" b="1" dirty="0" smtClean="0"/>
          </a:p>
          <a:p>
            <a:r>
              <a:rPr lang="en-US" sz="12800" b="1" dirty="0" smtClean="0"/>
              <a:t>Vitamins , Minerals  and Antioxidants</a:t>
            </a:r>
          </a:p>
          <a:p>
            <a:pPr marL="0" indent="0">
              <a:buNone/>
            </a:pPr>
            <a:endParaRPr lang="en-US" sz="12800" b="1" dirty="0" smtClean="0"/>
          </a:p>
          <a:p>
            <a:r>
              <a:rPr lang="en-US" sz="12800" b="1" dirty="0" smtClean="0"/>
              <a:t>Oxygen Concentration</a:t>
            </a:r>
          </a:p>
          <a:p>
            <a:pPr marL="0" indent="0">
              <a:buNone/>
            </a:pPr>
            <a:endParaRPr lang="en-US" sz="12800" b="1" dirty="0" smtClean="0"/>
          </a:p>
          <a:p>
            <a:r>
              <a:rPr lang="en-US" sz="12800" b="1" dirty="0" smtClean="0"/>
              <a:t>Respiration Process</a:t>
            </a:r>
          </a:p>
          <a:p>
            <a:pPr marL="0" indent="0">
              <a:buNone/>
            </a:pPr>
            <a:endParaRPr lang="en-US" sz="12800" b="1" dirty="0" smtClean="0"/>
          </a:p>
          <a:p>
            <a:r>
              <a:rPr lang="en-US" sz="12800" b="1" dirty="0" smtClean="0"/>
              <a:t>Hemoglobin Structure and Function</a:t>
            </a:r>
          </a:p>
          <a:p>
            <a:pPr marL="0" indent="0">
              <a:buNone/>
            </a:pPr>
            <a:endParaRPr lang="en-US" sz="12800" b="1" dirty="0" smtClean="0"/>
          </a:p>
          <a:p>
            <a:r>
              <a:rPr lang="en-US" sz="12800" b="1" dirty="0" smtClean="0"/>
              <a:t>Mitochondrial DNA </a:t>
            </a:r>
          </a:p>
          <a:p>
            <a:pPr marL="0" indent="0">
              <a:buNone/>
            </a:pPr>
            <a:endParaRPr lang="en-US" sz="12800" b="1" dirty="0"/>
          </a:p>
          <a:p>
            <a:pPr marL="0" indent="0">
              <a:buNone/>
            </a:pPr>
            <a:endParaRPr lang="en-US" sz="12800" b="1" dirty="0" smtClean="0"/>
          </a:p>
          <a:p>
            <a:r>
              <a:rPr lang="en-US" sz="12800" b="1" dirty="0"/>
              <a:t>Metabolic </a:t>
            </a:r>
            <a:r>
              <a:rPr lang="en-US" sz="12800" b="1" dirty="0" smtClean="0"/>
              <a:t>Status</a:t>
            </a:r>
          </a:p>
          <a:p>
            <a:endParaRPr lang="en-US" sz="12800" b="1" dirty="0"/>
          </a:p>
          <a:p>
            <a:pPr marL="0" indent="0">
              <a:buNone/>
            </a:pPr>
            <a:endParaRPr lang="en-US" sz="12800" b="1" dirty="0" smtClean="0"/>
          </a:p>
          <a:p>
            <a:r>
              <a:rPr lang="en-US" sz="12800" b="1" dirty="0" smtClean="0"/>
              <a:t>Oxidative Stress</a:t>
            </a:r>
            <a:endParaRPr lang="en-US" sz="12800" b="1" dirty="0"/>
          </a:p>
          <a:p>
            <a:pPr marL="0" indent="0">
              <a:buNone/>
            </a:pPr>
            <a:endParaRPr lang="en-US" sz="7600" b="1" dirty="0" smtClean="0"/>
          </a:p>
          <a:p>
            <a:endParaRPr lang="en-US" sz="4400" dirty="0"/>
          </a:p>
        </p:txBody>
      </p:sp>
    </p:spTree>
    <p:extLst>
      <p:ext uri="{BB962C8B-B14F-4D97-AF65-F5344CB8AC3E}">
        <p14:creationId xmlns:p14="http://schemas.microsoft.com/office/powerpoint/2010/main" val="2706164199"/>
      </p:ext>
    </p:extLst>
  </p:cSld>
  <p:clrMapOvr>
    <a:masterClrMapping/>
  </p:clrMapOvr>
  <p:transition spd="slow">
    <p:wedg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304800"/>
            <a:ext cx="8763000" cy="3429000"/>
          </a:xfrm>
        </p:spPr>
        <p:txBody>
          <a:bodyPr>
            <a:normAutofit/>
          </a:bodyPr>
          <a:lstStyle/>
          <a:p>
            <a:pPr algn="ctr"/>
            <a:r>
              <a:rPr lang="en-US" b="1" dirty="0"/>
              <a:t>HIGH-ENERGY PHOSPHATES</a:t>
            </a:r>
            <a:br>
              <a:rPr lang="en-US" b="1" dirty="0"/>
            </a:br>
            <a:r>
              <a:rPr lang="en-US" b="1" dirty="0"/>
              <a:t>ACT AS </a:t>
            </a:r>
            <a:r>
              <a:rPr lang="en-US" b="1" dirty="0" smtClean="0"/>
              <a:t/>
            </a:r>
            <a:br>
              <a:rPr lang="en-US" b="1" dirty="0" smtClean="0"/>
            </a:br>
            <a:r>
              <a:rPr lang="en-US" b="1" dirty="0" smtClean="0"/>
              <a:t>“ENERGY</a:t>
            </a:r>
            <a:r>
              <a:rPr lang="en-US" b="1" dirty="0"/>
              <a:t> </a:t>
            </a:r>
            <a:r>
              <a:rPr lang="en-US" b="1" dirty="0" smtClean="0"/>
              <a:t>CURRENCY</a:t>
            </a:r>
            <a:r>
              <a:rPr lang="en-US" b="1" dirty="0"/>
              <a:t>” </a:t>
            </a:r>
            <a:r>
              <a:rPr lang="en-US" b="1" dirty="0" smtClean="0"/>
              <a:t>OF </a:t>
            </a:r>
            <a:r>
              <a:rPr lang="en-US" b="1" dirty="0"/>
              <a:t>CELL</a:t>
            </a:r>
            <a:r>
              <a:rPr lang="en-US" dirty="0"/>
              <a:t> </a:t>
            </a:r>
            <a:br>
              <a:rPr lang="en-US" dirty="0"/>
            </a:br>
            <a:endParaRPr lang="en-US" dirty="0"/>
          </a:p>
        </p:txBody>
      </p:sp>
    </p:spTree>
    <p:extLst>
      <p:ext uri="{BB962C8B-B14F-4D97-AF65-F5344CB8AC3E}">
        <p14:creationId xmlns:p14="http://schemas.microsoft.com/office/powerpoint/2010/main" val="263717975"/>
      </p:ext>
    </p:extLst>
  </p:cSld>
  <p:clrMapOvr>
    <a:masterClrMapping/>
  </p:clrMapOvr>
  <p:transition spd="slow">
    <p:wedge/>
  </p:transition>
  <p:timing>
    <p:tnLst>
      <p:par>
        <p:cTn id="1" dur="indefinite" restart="never" nodeType="tmRoot"/>
      </p:par>
    </p:tnLst>
  </p:timing>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828800"/>
            <a:ext cx="8382000" cy="2590800"/>
          </a:xfrm>
        </p:spPr>
        <p:txBody>
          <a:bodyPr>
            <a:normAutofit/>
          </a:bodyPr>
          <a:lstStyle/>
          <a:p>
            <a:pPr algn="ctr"/>
            <a:r>
              <a:rPr lang="en-US" altLang="en-US" sz="5400" b="1" dirty="0"/>
              <a:t>REGULATORS  OF OXIDATIVE PHOSPHORYLATION</a:t>
            </a:r>
            <a:r>
              <a:rPr lang="en-US" sz="3600" b="1" dirty="0">
                <a:solidFill>
                  <a:schemeClr val="accent2"/>
                </a:solidFill>
                <a:latin typeface="Comic Sans MS" pitchFamily="66" charset="0"/>
              </a:rPr>
              <a:t/>
            </a:r>
            <a:br>
              <a:rPr lang="en-US" sz="3600" b="1" dirty="0">
                <a:solidFill>
                  <a:schemeClr val="accent2"/>
                </a:solidFill>
                <a:latin typeface="Comic Sans MS" pitchFamily="66" charset="0"/>
              </a:rPr>
            </a:br>
            <a:endParaRPr lang="en-US" dirty="0"/>
          </a:p>
        </p:txBody>
      </p:sp>
    </p:spTree>
    <p:extLst>
      <p:ext uri="{BB962C8B-B14F-4D97-AF65-F5344CB8AC3E}">
        <p14:creationId xmlns:p14="http://schemas.microsoft.com/office/powerpoint/2010/main" val="2382993171"/>
      </p:ext>
    </p:extLst>
  </p:cSld>
  <p:clrMapOvr>
    <a:masterClrMapping/>
  </p:clrMapOvr>
  <p:transition spd="slow">
    <p:wedge/>
  </p:transition>
  <p:timing>
    <p:tnLst>
      <p:par>
        <p:cTn id="1" dur="indefinite" restart="never" nodeType="tmRoot"/>
      </p:par>
    </p:tnLst>
  </p:timing>
</p:sld>
</file>

<file path=ppt/slides/slide29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41278" y="1219200"/>
            <a:ext cx="8229600" cy="1143000"/>
          </a:xfrm>
        </p:spPr>
        <p:txBody>
          <a:bodyPr>
            <a:noAutofit/>
          </a:bodyPr>
          <a:lstStyle/>
          <a:p>
            <a:pPr algn="ctr"/>
            <a:r>
              <a:rPr lang="en-US" altLang="en-US" sz="3600" b="1" dirty="0">
                <a:solidFill>
                  <a:srgbClr val="C00000"/>
                </a:solidFill>
              </a:rPr>
              <a:t>Important Direct </a:t>
            </a:r>
            <a:r>
              <a:rPr lang="en-US" altLang="en-US" sz="3600" b="1" dirty="0" smtClean="0">
                <a:solidFill>
                  <a:srgbClr val="C00000"/>
                </a:solidFill>
              </a:rPr>
              <a:t>Substrates </a:t>
            </a:r>
            <a:br>
              <a:rPr lang="en-US" altLang="en-US" sz="3600" b="1" dirty="0" smtClean="0">
                <a:solidFill>
                  <a:srgbClr val="C00000"/>
                </a:solidFill>
              </a:rPr>
            </a:br>
            <a:r>
              <a:rPr lang="en-US" altLang="en-US" sz="3600" b="1" dirty="0" smtClean="0">
                <a:solidFill>
                  <a:schemeClr val="tx1"/>
                </a:solidFill>
              </a:rPr>
              <a:t>Regulators Of </a:t>
            </a:r>
            <a:r>
              <a:rPr lang="en-US" altLang="en-US" sz="3600" b="1" dirty="0" smtClean="0"/>
              <a:t>Oxidative Phosphorylation </a:t>
            </a:r>
            <a:br>
              <a:rPr lang="en-US" altLang="en-US" sz="3600" b="1" dirty="0" smtClean="0"/>
            </a:br>
            <a:r>
              <a:rPr lang="en-US" altLang="en-US" sz="3600" b="1" dirty="0" smtClean="0"/>
              <a:t>and ATP Generation </a:t>
            </a:r>
            <a:r>
              <a:rPr lang="en-US" altLang="en-US" sz="3600" b="1" dirty="0"/>
              <a:t/>
            </a:r>
            <a:br>
              <a:rPr lang="en-US" altLang="en-US" sz="3600" b="1" dirty="0"/>
            </a:br>
            <a:endParaRPr lang="en-US" sz="3600" b="1" dirty="0"/>
          </a:p>
        </p:txBody>
      </p:sp>
      <p:sp>
        <p:nvSpPr>
          <p:cNvPr id="3" name="Content Placeholder 2"/>
          <p:cNvSpPr>
            <a:spLocks noGrp="1"/>
          </p:cNvSpPr>
          <p:nvPr>
            <p:ph idx="1"/>
          </p:nvPr>
        </p:nvSpPr>
        <p:spPr>
          <a:xfrm>
            <a:off x="441278" y="2667000"/>
            <a:ext cx="8229600" cy="3886200"/>
          </a:xfrm>
        </p:spPr>
        <p:txBody>
          <a:bodyPr>
            <a:normAutofit/>
          </a:bodyPr>
          <a:lstStyle/>
          <a:p>
            <a:pPr eaLnBrk="0" hangingPunct="0">
              <a:spcBef>
                <a:spcPct val="50000"/>
              </a:spcBef>
            </a:pPr>
            <a:r>
              <a:rPr lang="en-US" altLang="en-US" sz="5200" dirty="0" smtClean="0"/>
              <a:t>NADH/FADH2</a:t>
            </a:r>
          </a:p>
          <a:p>
            <a:pPr eaLnBrk="0" hangingPunct="0">
              <a:spcBef>
                <a:spcPct val="50000"/>
              </a:spcBef>
            </a:pPr>
            <a:r>
              <a:rPr lang="en-US" altLang="en-US" sz="5400" dirty="0" smtClean="0"/>
              <a:t> O2 </a:t>
            </a:r>
          </a:p>
          <a:p>
            <a:pPr eaLnBrk="0" hangingPunct="0">
              <a:spcBef>
                <a:spcPct val="50000"/>
              </a:spcBef>
            </a:pPr>
            <a:r>
              <a:rPr lang="en-US" altLang="en-US" sz="5400" dirty="0" smtClean="0"/>
              <a:t>ADP and pi </a:t>
            </a:r>
          </a:p>
          <a:p>
            <a:pPr eaLnBrk="0" hangingPunct="0">
              <a:lnSpc>
                <a:spcPct val="80000"/>
              </a:lnSpc>
              <a:buNone/>
            </a:pPr>
            <a:endParaRPr lang="en-US" altLang="en-US" sz="5400" dirty="0" smtClean="0"/>
          </a:p>
          <a:p>
            <a:pPr eaLnBrk="0" hangingPunct="0">
              <a:lnSpc>
                <a:spcPct val="60000"/>
              </a:lnSpc>
            </a:pPr>
            <a:endParaRPr lang="en-US" altLang="en-US" sz="5400" dirty="0" smtClean="0"/>
          </a:p>
        </p:txBody>
      </p:sp>
    </p:spTree>
  </p:cSld>
  <p:clrMapOvr>
    <a:masterClrMapping/>
  </p:clrMapOvr>
  <p:transition spd="slow">
    <p:wedge/>
  </p:transition>
  <p:timing>
    <p:tnLst>
      <p:par>
        <p:cTn id="1" dur="indefinite" restart="never" nodeType="tmRoot"/>
      </p:par>
    </p:tnLst>
  </p:timing>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5300" y="0"/>
            <a:ext cx="8229600" cy="1143000"/>
          </a:xfrm>
        </p:spPr>
        <p:txBody>
          <a:bodyPr/>
          <a:lstStyle/>
          <a:p>
            <a:pPr algn="ctr"/>
            <a:r>
              <a:rPr lang="en-US" b="1" dirty="0" smtClean="0"/>
              <a:t>Indirect Substances Involved</a:t>
            </a:r>
            <a:endParaRPr lang="en-US" b="1" dirty="0"/>
          </a:p>
        </p:txBody>
      </p:sp>
      <p:sp>
        <p:nvSpPr>
          <p:cNvPr id="3" name="Content Placeholder 2"/>
          <p:cNvSpPr>
            <a:spLocks noGrp="1"/>
          </p:cNvSpPr>
          <p:nvPr>
            <p:ph idx="1"/>
          </p:nvPr>
        </p:nvSpPr>
        <p:spPr>
          <a:xfrm>
            <a:off x="152400" y="1600200"/>
            <a:ext cx="8991600" cy="5105400"/>
          </a:xfrm>
        </p:spPr>
        <p:txBody>
          <a:bodyPr>
            <a:normAutofit/>
          </a:bodyPr>
          <a:lstStyle/>
          <a:p>
            <a:r>
              <a:rPr lang="en-US" sz="3200" dirty="0" smtClean="0"/>
              <a:t>Glucose</a:t>
            </a:r>
          </a:p>
          <a:p>
            <a:r>
              <a:rPr lang="en-US" sz="3200" dirty="0"/>
              <a:t>Fatty </a:t>
            </a:r>
            <a:r>
              <a:rPr lang="en-US" sz="3200" dirty="0" smtClean="0"/>
              <a:t>acids</a:t>
            </a:r>
          </a:p>
          <a:p>
            <a:r>
              <a:rPr lang="en-US" sz="3200" dirty="0" smtClean="0"/>
              <a:t>Insulin</a:t>
            </a:r>
          </a:p>
          <a:p>
            <a:r>
              <a:rPr lang="en-US" sz="3200" dirty="0"/>
              <a:t>Amino acids and </a:t>
            </a:r>
            <a:r>
              <a:rPr lang="en-US" sz="3200" dirty="0" smtClean="0"/>
              <a:t>Proteins</a:t>
            </a:r>
          </a:p>
          <a:p>
            <a:r>
              <a:rPr lang="en-US" sz="3200" dirty="0" smtClean="0"/>
              <a:t>Iron</a:t>
            </a:r>
          </a:p>
          <a:p>
            <a:r>
              <a:rPr lang="en-US" sz="3200" dirty="0" smtClean="0"/>
              <a:t>Vitamin C</a:t>
            </a:r>
          </a:p>
          <a:p>
            <a:r>
              <a:rPr lang="en-US" sz="3200" dirty="0" smtClean="0"/>
              <a:t>Vitamin B Complex members- Niacin, Riboflavin</a:t>
            </a:r>
            <a:endParaRPr lang="en-US" sz="3200" dirty="0"/>
          </a:p>
        </p:txBody>
      </p:sp>
    </p:spTree>
    <p:extLst>
      <p:ext uri="{BB962C8B-B14F-4D97-AF65-F5344CB8AC3E}">
        <p14:creationId xmlns:p14="http://schemas.microsoft.com/office/powerpoint/2010/main" val="4246492446"/>
      </p:ext>
    </p:extLst>
  </p:cSld>
  <p:clrMapOvr>
    <a:masterClrMapping/>
  </p:clrMapOvr>
  <p:transition spd="slow">
    <p:wedge/>
  </p:transition>
  <p:timing>
    <p:tnLst>
      <p:par>
        <p:cTn id="1" dur="indefinite" restart="never" nodeType="tmRoot"/>
      </p:par>
    </p:tnLst>
  </p:timing>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667000"/>
            <a:ext cx="8534400" cy="1143000"/>
          </a:xfrm>
        </p:spPr>
        <p:txBody>
          <a:bodyPr>
            <a:normAutofit fontScale="90000"/>
          </a:bodyPr>
          <a:lstStyle/>
          <a:p>
            <a:pPr algn="ctr"/>
            <a:r>
              <a:rPr lang="en-US" b="1" dirty="0" smtClean="0"/>
              <a:t>ATP/ADP Ratio </a:t>
            </a:r>
            <a:br>
              <a:rPr lang="en-US" b="1" dirty="0" smtClean="0"/>
            </a:br>
            <a:r>
              <a:rPr lang="en-US" b="1" dirty="0" smtClean="0"/>
              <a:t>Regulates Mechanism Of</a:t>
            </a:r>
            <a:br>
              <a:rPr lang="en-US" b="1" dirty="0" smtClean="0"/>
            </a:br>
            <a:r>
              <a:rPr lang="en-US" b="1" dirty="0" smtClean="0"/>
              <a:t> Oxidative Phosphorylation</a:t>
            </a:r>
            <a:endParaRPr lang="en-US" b="1" dirty="0"/>
          </a:p>
        </p:txBody>
      </p:sp>
    </p:spTree>
    <p:extLst>
      <p:ext uri="{BB962C8B-B14F-4D97-AF65-F5344CB8AC3E}">
        <p14:creationId xmlns:p14="http://schemas.microsoft.com/office/powerpoint/2010/main" val="3606286656"/>
      </p:ext>
    </p:extLst>
  </p:cSld>
  <p:clrMapOvr>
    <a:masterClrMapping/>
  </p:clrMapOvr>
  <p:transition spd="slow">
    <p:wedge/>
  </p:transition>
  <p:timing>
    <p:tnLst>
      <p:par>
        <p:cTn id="1" dur="indefinite" restart="never" nodeType="tmRoot"/>
      </p:par>
    </p:tnLst>
  </p:timing>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4"/>
          <p:cNvPicPr>
            <a:picLocks noChangeAspect="1" noChangeArrowheads="1"/>
          </p:cNvPicPr>
          <p:nvPr/>
        </p:nvPicPr>
        <p:blipFill>
          <a:blip r:embed="rId3" cstate="print"/>
          <a:srcRect/>
          <a:stretch>
            <a:fillRect/>
          </a:stretch>
        </p:blipFill>
        <p:spPr bwMode="auto">
          <a:xfrm>
            <a:off x="2209800" y="3535148"/>
            <a:ext cx="5334000" cy="3191090"/>
          </a:xfrm>
          <a:prstGeom prst="rect">
            <a:avLst/>
          </a:prstGeom>
          <a:noFill/>
          <a:ln w="9525">
            <a:noFill/>
            <a:miter lim="800000"/>
            <a:headEnd/>
            <a:tailEnd/>
          </a:ln>
        </p:spPr>
      </p:pic>
      <p:sp>
        <p:nvSpPr>
          <p:cNvPr id="71683" name="Rectangle 5"/>
          <p:cNvSpPr>
            <a:spLocks noChangeArrowheads="1"/>
          </p:cNvSpPr>
          <p:nvPr/>
        </p:nvSpPr>
        <p:spPr bwMode="auto">
          <a:xfrm>
            <a:off x="152400" y="1143001"/>
            <a:ext cx="8763000" cy="2031774"/>
          </a:xfrm>
          <a:prstGeom prst="rect">
            <a:avLst/>
          </a:prstGeom>
          <a:noFill/>
          <a:ln w="9525">
            <a:noFill/>
            <a:miter lim="800000"/>
            <a:headEnd/>
            <a:tailEnd/>
          </a:ln>
        </p:spPr>
        <p:txBody>
          <a:bodyPr wrap="square" anchor="ctr">
            <a:spAutoFit/>
          </a:bodyPr>
          <a:lstStyle/>
          <a:p>
            <a:pPr eaLnBrk="0" hangingPunct="0"/>
            <a:r>
              <a:rPr lang="en-US" sz="2800" dirty="0">
                <a:latin typeface="+mj-lt"/>
                <a:cs typeface="Calibri" panose="020F0502020204030204" pitchFamily="34" charset="0"/>
              </a:rPr>
              <a:t>The most important factor in determining the rate of oxidative phosphorylation is the </a:t>
            </a:r>
            <a:r>
              <a:rPr lang="en-US" sz="2800" b="1" dirty="0">
                <a:solidFill>
                  <a:schemeClr val="accent2"/>
                </a:solidFill>
                <a:latin typeface="+mj-lt"/>
                <a:cs typeface="Calibri" panose="020F0502020204030204" pitchFamily="34" charset="0"/>
              </a:rPr>
              <a:t>level of ADP.</a:t>
            </a:r>
            <a:r>
              <a:rPr lang="en-US" sz="2800" dirty="0">
                <a:latin typeface="+mj-lt"/>
                <a:cs typeface="Calibri" panose="020F0502020204030204" pitchFamily="34" charset="0"/>
              </a:rPr>
              <a:t> </a:t>
            </a:r>
          </a:p>
          <a:p>
            <a:pPr eaLnBrk="0" hangingPunct="0">
              <a:lnSpc>
                <a:spcPct val="40000"/>
              </a:lnSpc>
            </a:pPr>
            <a:endParaRPr lang="en-US" sz="2800" dirty="0">
              <a:latin typeface="+mj-lt"/>
              <a:cs typeface="Calibri" panose="020F0502020204030204" pitchFamily="34" charset="0"/>
            </a:endParaRPr>
          </a:p>
          <a:p>
            <a:pPr eaLnBrk="0" hangingPunct="0"/>
            <a:r>
              <a:rPr lang="en-US" sz="2800" b="1" dirty="0">
                <a:latin typeface="+mj-lt"/>
                <a:cs typeface="Calibri" panose="020F0502020204030204" pitchFamily="34" charset="0"/>
              </a:rPr>
              <a:t>The regulation of the rate of oxidative phosphorylation by the ADP level is called</a:t>
            </a:r>
            <a:r>
              <a:rPr lang="en-US" sz="2800" dirty="0">
                <a:latin typeface="+mj-lt"/>
                <a:cs typeface="Calibri" panose="020F0502020204030204" pitchFamily="34" charset="0"/>
              </a:rPr>
              <a:t> </a:t>
            </a:r>
            <a:r>
              <a:rPr lang="en-US" sz="2800" b="1" dirty="0">
                <a:solidFill>
                  <a:schemeClr val="accent2"/>
                </a:solidFill>
                <a:latin typeface="+mj-lt"/>
                <a:cs typeface="Calibri" panose="020F0502020204030204" pitchFamily="34" charset="0"/>
              </a:rPr>
              <a:t>respiratory control</a:t>
            </a:r>
            <a:r>
              <a:rPr lang="en-US" sz="2800" dirty="0">
                <a:solidFill>
                  <a:schemeClr val="accent2"/>
                </a:solidFill>
                <a:latin typeface="+mj-lt"/>
                <a:cs typeface="Calibri" panose="020F0502020204030204" pitchFamily="34" charset="0"/>
              </a:rPr>
              <a:t> </a:t>
            </a:r>
          </a:p>
        </p:txBody>
      </p:sp>
      <p:sp>
        <p:nvSpPr>
          <p:cNvPr id="71684" name="Rectangle 6"/>
          <p:cNvSpPr>
            <a:spLocks noChangeArrowheads="1"/>
          </p:cNvSpPr>
          <p:nvPr/>
        </p:nvSpPr>
        <p:spPr bwMode="auto">
          <a:xfrm>
            <a:off x="2582821" y="109319"/>
            <a:ext cx="3902158" cy="646331"/>
          </a:xfrm>
          <a:prstGeom prst="rect">
            <a:avLst/>
          </a:prstGeom>
          <a:noFill/>
          <a:ln w="9525">
            <a:noFill/>
            <a:miter lim="800000"/>
            <a:headEnd/>
            <a:tailEnd/>
          </a:ln>
        </p:spPr>
        <p:txBody>
          <a:bodyPr wrap="none">
            <a:spAutoFit/>
          </a:bodyPr>
          <a:lstStyle/>
          <a:p>
            <a:pPr algn="ctr" eaLnBrk="0" hangingPunct="0"/>
            <a:r>
              <a:rPr lang="en-US" sz="3600" b="1" dirty="0">
                <a:solidFill>
                  <a:srgbClr val="990000"/>
                </a:solidFill>
                <a:latin typeface="Calibri" panose="020F0502020204030204" pitchFamily="34" charset="0"/>
                <a:cs typeface="Calibri" panose="020F0502020204030204" pitchFamily="34" charset="0"/>
              </a:rPr>
              <a:t>Respiratory </a:t>
            </a:r>
            <a:r>
              <a:rPr lang="en-US" sz="3600" b="1" dirty="0" smtClean="0">
                <a:solidFill>
                  <a:srgbClr val="990000"/>
                </a:solidFill>
                <a:latin typeface="Calibri" panose="020F0502020204030204" pitchFamily="34" charset="0"/>
                <a:cs typeface="Calibri" panose="020F0502020204030204" pitchFamily="34" charset="0"/>
              </a:rPr>
              <a:t>Control</a:t>
            </a:r>
            <a:endParaRPr lang="en-US" sz="3600" b="1" dirty="0">
              <a:solidFill>
                <a:srgbClr val="99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48849392"/>
      </p:ext>
    </p:extLst>
  </p:cSld>
  <p:clrMapOvr>
    <a:masterClrMapping/>
  </p:clrMapOvr>
  <p:transition spd="slow">
    <p:wedge/>
  </p:transition>
  <p:timing>
    <p:tnLst>
      <p:par>
        <p:cTn id="1" dur="indefinite" restart="never" nodeType="tmRoot"/>
      </p:par>
    </p:tnLst>
  </p:timing>
</p:sld>
</file>

<file path=ppt/slides/slide29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435" name="Rectangle 3"/>
          <p:cNvSpPr>
            <a:spLocks noGrp="1" noChangeArrowheads="1"/>
          </p:cNvSpPr>
          <p:nvPr>
            <p:ph type="body" idx="1"/>
          </p:nvPr>
        </p:nvSpPr>
        <p:spPr>
          <a:xfrm>
            <a:off x="381000" y="1143000"/>
            <a:ext cx="8382000" cy="4114800"/>
          </a:xfrm>
        </p:spPr>
        <p:txBody>
          <a:bodyPr>
            <a:noAutofit/>
          </a:bodyPr>
          <a:lstStyle/>
          <a:p>
            <a:r>
              <a:rPr lang="en-US" sz="4400" dirty="0"/>
              <a:t>ADP </a:t>
            </a:r>
            <a:r>
              <a:rPr lang="en-US" sz="4400" dirty="0" smtClean="0"/>
              <a:t>and pi is </a:t>
            </a:r>
            <a:r>
              <a:rPr lang="en-US" sz="4400" dirty="0"/>
              <a:t>required for </a:t>
            </a:r>
            <a:r>
              <a:rPr lang="en-US" sz="4400" dirty="0" smtClean="0"/>
              <a:t>ETC process.</a:t>
            </a:r>
          </a:p>
          <a:p>
            <a:pPr marL="0" indent="0">
              <a:buNone/>
            </a:pPr>
            <a:endParaRPr lang="en-US" sz="4400" dirty="0" smtClean="0"/>
          </a:p>
          <a:p>
            <a:r>
              <a:rPr lang="en-US" altLang="en-US" sz="4400" b="1" dirty="0" smtClean="0"/>
              <a:t>Intramitochondrial ratio ATP/ADP is a control mechanism</a:t>
            </a:r>
            <a:endParaRPr lang="en-US" sz="4400" b="1" dirty="0"/>
          </a:p>
          <a:p>
            <a:endParaRPr lang="en-US" sz="4400" dirty="0"/>
          </a:p>
        </p:txBody>
      </p:sp>
    </p:spTree>
  </p:cSld>
  <p:clrMapOvr>
    <a:masterClrMapping/>
  </p:clrMapOvr>
  <p:transition spd="slow">
    <p:wedge/>
  </p:transition>
  <p:timing>
    <p:tnLst>
      <p:par>
        <p:cTn id="1" dur="indefinite" restart="never" nodeType="tmRoot"/>
      </p:par>
    </p:tnLst>
  </p:timing>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609600"/>
            <a:ext cx="8382000" cy="5715000"/>
          </a:xfrm>
        </p:spPr>
        <p:txBody>
          <a:bodyPr>
            <a:normAutofit/>
          </a:bodyPr>
          <a:lstStyle/>
          <a:p>
            <a:r>
              <a:rPr lang="en-US" sz="5400" dirty="0" smtClean="0"/>
              <a:t>At high ATP/ADP ratio </a:t>
            </a:r>
          </a:p>
          <a:p>
            <a:r>
              <a:rPr lang="en-US" sz="5400" b="1" dirty="0" smtClean="0">
                <a:solidFill>
                  <a:srgbClr val="C00000"/>
                </a:solidFill>
              </a:rPr>
              <a:t>ATP acts as an allosteric inhibitor </a:t>
            </a:r>
            <a:r>
              <a:rPr lang="en-US" sz="5400" dirty="0" smtClean="0"/>
              <a:t>for </a:t>
            </a:r>
            <a:r>
              <a:rPr lang="en-US" sz="5400" b="1" dirty="0" smtClean="0">
                <a:solidFill>
                  <a:srgbClr val="0070C0"/>
                </a:solidFill>
              </a:rPr>
              <a:t>Complex IV </a:t>
            </a:r>
            <a:r>
              <a:rPr lang="en-US" sz="5400" dirty="0" smtClean="0"/>
              <a:t>(Cytochrome Oxidase)</a:t>
            </a:r>
          </a:p>
          <a:p>
            <a:r>
              <a:rPr lang="en-US" sz="5400" dirty="0" smtClean="0"/>
              <a:t>Inhibition is reversed by increasing ADP levels.</a:t>
            </a:r>
            <a:endParaRPr lang="en-US" sz="5400" dirty="0"/>
          </a:p>
        </p:txBody>
      </p:sp>
    </p:spTree>
    <p:extLst>
      <p:ext uri="{BB962C8B-B14F-4D97-AF65-F5344CB8AC3E}">
        <p14:creationId xmlns:p14="http://schemas.microsoft.com/office/powerpoint/2010/main" val="641328465"/>
      </p:ext>
    </p:extLst>
  </p:cSld>
  <p:clrMapOvr>
    <a:masterClrMapping/>
  </p:clrMapOvr>
  <p:transition spd="slow">
    <p:wedge/>
  </p:transition>
  <p:timing>
    <p:tnLst>
      <p:par>
        <p:cTn id="1" dur="indefinite" restart="never" nodeType="tmRoot"/>
      </p:par>
    </p:tnLst>
  </p:timing>
</p:sld>
</file>

<file path=ppt/slides/slide29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838200"/>
            <a:ext cx="8458200" cy="5029200"/>
          </a:xfrm>
        </p:spPr>
        <p:txBody>
          <a:bodyPr>
            <a:normAutofit/>
          </a:bodyPr>
          <a:lstStyle/>
          <a:p>
            <a:r>
              <a:rPr lang="en-US" sz="4400" b="1" dirty="0"/>
              <a:t>ADP levels</a:t>
            </a:r>
            <a:r>
              <a:rPr lang="en-US" sz="4400" dirty="0"/>
              <a:t> reflect rate of </a:t>
            </a:r>
            <a:r>
              <a:rPr lang="en-US" sz="4400" b="1" dirty="0">
                <a:solidFill>
                  <a:srgbClr val="C00000"/>
                </a:solidFill>
              </a:rPr>
              <a:t>ATP consumption and energy state of the cell.</a:t>
            </a:r>
          </a:p>
          <a:p>
            <a:pPr marL="0" indent="0">
              <a:buNone/>
            </a:pPr>
            <a:endParaRPr lang="en-US" sz="4400" b="1" dirty="0" smtClean="0"/>
          </a:p>
          <a:p>
            <a:r>
              <a:rPr lang="en-US" sz="4400" b="1" dirty="0" smtClean="0"/>
              <a:t>At low ADP levels – </a:t>
            </a:r>
            <a:r>
              <a:rPr lang="en-US" sz="4400" b="1" dirty="0" smtClean="0">
                <a:solidFill>
                  <a:srgbClr val="C00000"/>
                </a:solidFill>
              </a:rPr>
              <a:t>Low oxidative phosphorylation </a:t>
            </a:r>
            <a:endParaRPr lang="en-US" sz="4400" dirty="0" smtClean="0"/>
          </a:p>
          <a:p>
            <a:pPr marL="0" indent="0">
              <a:buNone/>
            </a:pPr>
            <a:endParaRPr lang="en-US" sz="4400" dirty="0" smtClean="0"/>
          </a:p>
          <a:p>
            <a:endParaRPr lang="en-US" sz="4400" dirty="0"/>
          </a:p>
        </p:txBody>
      </p:sp>
    </p:spTree>
  </p:cSld>
  <p:clrMapOvr>
    <a:masterClrMapping/>
  </p:clrMapOvr>
  <p:transition spd="slow">
    <p:wedge/>
  </p:transition>
  <p:timing>
    <p:tnLst>
      <p:par>
        <p:cTn id="1" dur="indefinite" restart="never" nodeType="tmRoot"/>
      </p:par>
    </p:tnLst>
  </p:timing>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6" name="Rectangle 6"/>
          <p:cNvSpPr>
            <a:spLocks noChangeArrowheads="1"/>
          </p:cNvSpPr>
          <p:nvPr/>
        </p:nvSpPr>
        <p:spPr bwMode="auto">
          <a:xfrm>
            <a:off x="0" y="-89154"/>
            <a:ext cx="9144000" cy="6432530"/>
          </a:xfrm>
          <a:prstGeom prst="rect">
            <a:avLst/>
          </a:prstGeom>
          <a:noFill/>
          <a:ln w="9525">
            <a:noFill/>
            <a:miter lim="800000"/>
            <a:headEnd/>
            <a:tailEnd/>
          </a:ln>
        </p:spPr>
        <p:txBody>
          <a:bodyPr wrap="square" anchor="ctr">
            <a:spAutoFit/>
          </a:bodyPr>
          <a:lstStyle/>
          <a:p>
            <a:pPr marL="274320" indent="-274320" eaLnBrk="0" hangingPunct="0">
              <a:lnSpc>
                <a:spcPct val="80000"/>
              </a:lnSpc>
              <a:buClr>
                <a:schemeClr val="accent3"/>
              </a:buClr>
              <a:buSzPct val="95000"/>
              <a:buFont typeface="Wingdings 2"/>
              <a:buChar char=""/>
            </a:pPr>
            <a:r>
              <a:rPr lang="en-US" altLang="en-US" sz="4000" dirty="0"/>
              <a:t>Electron transport is tightly coupled to phosphorylation. </a:t>
            </a:r>
          </a:p>
          <a:p>
            <a:pPr marL="274320" indent="-274320" eaLnBrk="0" hangingPunct="0">
              <a:lnSpc>
                <a:spcPct val="80000"/>
              </a:lnSpc>
              <a:buClr>
                <a:schemeClr val="accent3"/>
              </a:buClr>
              <a:buSzPct val="95000"/>
              <a:buFont typeface="Wingdings 2"/>
              <a:buChar char=""/>
            </a:pPr>
            <a:endParaRPr lang="en-US" altLang="en-US" sz="4000" dirty="0"/>
          </a:p>
          <a:p>
            <a:pPr marL="274320" indent="-274320" eaLnBrk="0" hangingPunct="0">
              <a:lnSpc>
                <a:spcPct val="80000"/>
              </a:lnSpc>
              <a:spcBef>
                <a:spcPct val="50000"/>
              </a:spcBef>
              <a:buClr>
                <a:schemeClr val="accent3"/>
              </a:buClr>
              <a:buSzPct val="95000"/>
              <a:buFont typeface="Wingdings 2"/>
              <a:buChar char=""/>
            </a:pPr>
            <a:r>
              <a:rPr lang="en-US" altLang="en-US" sz="4000" dirty="0"/>
              <a:t>ATP </a:t>
            </a:r>
            <a:r>
              <a:rPr lang="en-US" altLang="en-US" sz="4000" dirty="0" smtClean="0"/>
              <a:t>cannot </a:t>
            </a:r>
            <a:r>
              <a:rPr lang="en-US" altLang="en-US" sz="4000" dirty="0"/>
              <a:t>be synthesized by oxidative phosphorylation unless there is </a:t>
            </a:r>
            <a:r>
              <a:rPr lang="en-US" altLang="en-US" sz="4000" dirty="0" smtClean="0"/>
              <a:t>heat energy released from </a:t>
            </a:r>
            <a:r>
              <a:rPr lang="en-US" altLang="en-US" sz="4000" dirty="0"/>
              <a:t>electron transport</a:t>
            </a:r>
            <a:r>
              <a:rPr lang="en-US" altLang="en-US" sz="4000" dirty="0" smtClean="0"/>
              <a:t>.</a:t>
            </a:r>
          </a:p>
          <a:p>
            <a:pPr eaLnBrk="0" hangingPunct="0">
              <a:lnSpc>
                <a:spcPct val="80000"/>
              </a:lnSpc>
              <a:spcBef>
                <a:spcPct val="50000"/>
              </a:spcBef>
              <a:buClr>
                <a:schemeClr val="accent3"/>
              </a:buClr>
              <a:buSzPct val="95000"/>
            </a:pPr>
            <a:endParaRPr lang="en-US" altLang="en-US" sz="4000" dirty="0"/>
          </a:p>
          <a:p>
            <a:pPr marL="274320" indent="-274320" eaLnBrk="0" hangingPunct="0">
              <a:lnSpc>
                <a:spcPct val="80000"/>
              </a:lnSpc>
              <a:spcBef>
                <a:spcPct val="50000"/>
              </a:spcBef>
              <a:buClr>
                <a:schemeClr val="accent3"/>
              </a:buClr>
              <a:buSzPct val="95000"/>
              <a:buFont typeface="Wingdings 2"/>
              <a:buChar char=""/>
            </a:pPr>
            <a:r>
              <a:rPr lang="en-US" altLang="en-US" sz="4000" dirty="0"/>
              <a:t>Electrons do not flow through the electron-transport chain to O2 unless </a:t>
            </a:r>
            <a:r>
              <a:rPr lang="en-US" altLang="en-US" sz="4000" dirty="0">
                <a:solidFill>
                  <a:srgbClr val="C00000"/>
                </a:solidFill>
              </a:rPr>
              <a:t>ADP is phosphorylated to ATP</a:t>
            </a:r>
            <a:r>
              <a:rPr lang="en-US" altLang="en-US" sz="4000" dirty="0" smtClean="0">
                <a:solidFill>
                  <a:srgbClr val="C00000"/>
                </a:solidFill>
              </a:rPr>
              <a:t>.</a:t>
            </a:r>
            <a:endParaRPr lang="en-US" altLang="en-US" sz="4000" dirty="0">
              <a:solidFill>
                <a:srgbClr val="C00000"/>
              </a:solidFill>
            </a:endParaRPr>
          </a:p>
        </p:txBody>
      </p:sp>
    </p:spTree>
    <p:extLst>
      <p:ext uri="{BB962C8B-B14F-4D97-AF65-F5344CB8AC3E}">
        <p14:creationId xmlns:p14="http://schemas.microsoft.com/office/powerpoint/2010/main" val="3887752135"/>
      </p:ext>
    </p:extLst>
  </p:cSld>
  <p:clrMapOvr>
    <a:masterClrMapping/>
  </p:clrMapOvr>
  <p:transition spd="slow">
    <p:wedge/>
  </p:transition>
  <p:timing>
    <p:tnLst>
      <p:par>
        <p:cTn id="1" dur="indefinite" restart="never" nodeType="tmRoot"/>
      </p:par>
    </p:tnLst>
  </p:timing>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04800" y="304800"/>
            <a:ext cx="8534400" cy="5715000"/>
          </a:xfrm>
        </p:spPr>
        <p:txBody>
          <a:bodyPr>
            <a:normAutofit/>
          </a:bodyPr>
          <a:lstStyle/>
          <a:p>
            <a:pPr algn="ctr"/>
            <a:r>
              <a:rPr lang="en-US" b="1" dirty="0" smtClean="0"/>
              <a:t>Inhibitors OF </a:t>
            </a:r>
            <a:br>
              <a:rPr lang="en-US" b="1" dirty="0" smtClean="0"/>
            </a:br>
            <a:r>
              <a:rPr lang="en-US" b="1" dirty="0" smtClean="0"/>
              <a:t>ETC Complexes</a:t>
            </a:r>
            <a:br>
              <a:rPr lang="en-US" b="1" dirty="0" smtClean="0"/>
            </a:br>
            <a:r>
              <a:rPr lang="en-US" b="1" dirty="0"/>
              <a:t/>
            </a:r>
            <a:br>
              <a:rPr lang="en-US" b="1" dirty="0"/>
            </a:br>
            <a:r>
              <a:rPr lang="en-US" b="1" dirty="0" smtClean="0"/>
              <a:t>OR</a:t>
            </a:r>
            <a:br>
              <a:rPr lang="en-US" b="1" dirty="0" smtClean="0"/>
            </a:br>
            <a:r>
              <a:rPr lang="en-US" b="1" dirty="0" smtClean="0"/>
              <a:t> </a:t>
            </a:r>
            <a:br>
              <a:rPr lang="en-US" b="1" dirty="0" smtClean="0"/>
            </a:br>
            <a:r>
              <a:rPr lang="en-US" b="1" dirty="0" smtClean="0"/>
              <a:t>Inhibitors Of </a:t>
            </a:r>
            <a:br>
              <a:rPr lang="en-US" b="1" dirty="0" smtClean="0"/>
            </a:br>
            <a:r>
              <a:rPr lang="en-US" b="1" dirty="0" smtClean="0"/>
              <a:t>Oxidative Phosphorylation</a:t>
            </a:r>
            <a:endParaRPr lang="en-US" b="1" dirty="0"/>
          </a:p>
        </p:txBody>
      </p:sp>
    </p:spTree>
    <p:extLst>
      <p:ext uri="{BB962C8B-B14F-4D97-AF65-F5344CB8AC3E}">
        <p14:creationId xmlns:p14="http://schemas.microsoft.com/office/powerpoint/2010/main" val="1508098017"/>
      </p:ext>
    </p:extLst>
  </p:cSld>
  <p:clrMapOvr>
    <a:masterClrMapping/>
  </p:clrMapOvr>
  <p:transition spd="slow">
    <p:wedg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537026" name="Picture 2" descr="https://rammohankn.files.wordpress.com/2015/08/human-body-energy-clock.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9144001" cy="723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2881762"/>
      </p:ext>
    </p:extLst>
  </p:cSld>
  <p:clrMapOvr>
    <a:masterClrMapping/>
  </p:clrMapOvr>
  <p:transition spd="slow">
    <p:wedg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886200"/>
            <a:ext cx="8229600" cy="1143000"/>
          </a:xfrm>
        </p:spPr>
        <p:txBody>
          <a:bodyPr>
            <a:normAutofit fontScale="90000"/>
          </a:bodyPr>
          <a:lstStyle/>
          <a:p>
            <a:pPr algn="ctr"/>
            <a:r>
              <a:rPr lang="en-US" b="1" dirty="0" smtClean="0"/>
              <a:t>Free Energy </a:t>
            </a:r>
            <a:r>
              <a:rPr lang="en-US" b="1" dirty="0"/>
              <a:t>of hydrolysis </a:t>
            </a:r>
            <a:r>
              <a:rPr lang="en-US" b="1" dirty="0" smtClean="0"/>
              <a:t>Of High Energy Phosphate Bonds has Important Bioenergetics </a:t>
            </a:r>
            <a:r>
              <a:rPr lang="en-US" b="1" dirty="0"/>
              <a:t>Significance</a:t>
            </a:r>
            <a:r>
              <a:rPr lang="en-US" dirty="0"/>
              <a:t> </a:t>
            </a:r>
            <a:br>
              <a:rPr lang="en-US" dirty="0"/>
            </a:br>
            <a:endParaRPr lang="en-US" dirty="0"/>
          </a:p>
        </p:txBody>
      </p:sp>
    </p:spTree>
    <p:extLst>
      <p:ext uri="{BB962C8B-B14F-4D97-AF65-F5344CB8AC3E}">
        <p14:creationId xmlns:p14="http://schemas.microsoft.com/office/powerpoint/2010/main" val="353739128"/>
      </p:ext>
    </p:extLst>
  </p:cSld>
  <p:clrMapOvr>
    <a:masterClrMapping/>
  </p:clrMapOvr>
  <p:transition spd="slow">
    <p:wedge/>
  </p:transition>
  <p:timing>
    <p:tnLst>
      <p:par>
        <p:cTn id="1" dur="indefinite" restart="never" nodeType="tmRoot"/>
      </p:par>
    </p:tnLst>
  </p:timing>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 y="533400"/>
            <a:ext cx="9067800" cy="5943600"/>
          </a:xfrm>
        </p:spPr>
        <p:txBody>
          <a:bodyPr>
            <a:normAutofit fontScale="85000" lnSpcReduction="20000"/>
          </a:bodyPr>
          <a:lstStyle/>
          <a:p>
            <a:pPr marL="0" indent="0" algn="ctr">
              <a:buNone/>
            </a:pPr>
            <a:r>
              <a:rPr lang="en-US" sz="4000" b="1" dirty="0" smtClean="0">
                <a:solidFill>
                  <a:srgbClr val="C00000"/>
                </a:solidFill>
              </a:rPr>
              <a:t>ETC Complexes Inhibitors</a:t>
            </a:r>
          </a:p>
          <a:p>
            <a:pPr marL="0" indent="0" algn="ctr">
              <a:buNone/>
            </a:pPr>
            <a:r>
              <a:rPr lang="en-US" sz="4000" b="1" dirty="0" smtClean="0">
                <a:solidFill>
                  <a:srgbClr val="C00000"/>
                </a:solidFill>
              </a:rPr>
              <a:t>OR</a:t>
            </a:r>
            <a:endParaRPr lang="en-US" sz="4000" b="1" dirty="0">
              <a:solidFill>
                <a:srgbClr val="C00000"/>
              </a:solidFill>
            </a:endParaRPr>
          </a:p>
          <a:p>
            <a:pPr marL="0" indent="0" algn="ctr">
              <a:buNone/>
            </a:pPr>
            <a:r>
              <a:rPr lang="en-US" sz="4000" b="1" dirty="0" smtClean="0">
                <a:solidFill>
                  <a:srgbClr val="FF0000"/>
                </a:solidFill>
              </a:rPr>
              <a:t>Interruptors of Oxidative Phosphorylation Mechanism</a:t>
            </a:r>
          </a:p>
          <a:p>
            <a:pPr marL="0" indent="0" algn="ctr">
              <a:buNone/>
            </a:pPr>
            <a:endParaRPr lang="en-US" sz="4000" b="1" dirty="0" smtClean="0">
              <a:solidFill>
                <a:srgbClr val="FF0000"/>
              </a:solidFill>
            </a:endParaRPr>
          </a:p>
          <a:p>
            <a:pPr algn="ctr">
              <a:buNone/>
            </a:pPr>
            <a:endParaRPr lang="en-US" sz="4000" b="1" dirty="0" smtClean="0"/>
          </a:p>
          <a:p>
            <a:r>
              <a:rPr lang="en-US" sz="4000" b="1" dirty="0" smtClean="0">
                <a:solidFill>
                  <a:srgbClr val="C00000"/>
                </a:solidFill>
              </a:rPr>
              <a:t>Enemies/Distractors</a:t>
            </a:r>
            <a:r>
              <a:rPr lang="en-US" sz="4000" b="1" dirty="0" smtClean="0"/>
              <a:t> of ETC components who stop its normal </a:t>
            </a:r>
            <a:r>
              <a:rPr lang="en-US" sz="4000" dirty="0" smtClean="0"/>
              <a:t>operation.</a:t>
            </a:r>
          </a:p>
          <a:p>
            <a:pPr>
              <a:buNone/>
            </a:pPr>
            <a:endParaRPr lang="en-US" sz="4000" dirty="0" smtClean="0"/>
          </a:p>
          <a:p>
            <a:r>
              <a:rPr lang="en-US" sz="4000" b="1" dirty="0" smtClean="0"/>
              <a:t>Block ETC  operation </a:t>
            </a:r>
            <a:r>
              <a:rPr lang="en-US" sz="4000" dirty="0" smtClean="0"/>
              <a:t>and stop </a:t>
            </a:r>
            <a:r>
              <a:rPr lang="en-US" sz="4000" b="1" dirty="0" smtClean="0"/>
              <a:t>ATP generation.</a:t>
            </a:r>
          </a:p>
          <a:p>
            <a:pPr>
              <a:buNone/>
            </a:pPr>
            <a:endParaRPr lang="en-US" sz="4000" dirty="0"/>
          </a:p>
        </p:txBody>
      </p:sp>
    </p:spTree>
    <p:extLst>
      <p:ext uri="{BB962C8B-B14F-4D97-AF65-F5344CB8AC3E}">
        <p14:creationId xmlns:p14="http://schemas.microsoft.com/office/powerpoint/2010/main" val="4241489887"/>
      </p:ext>
    </p:extLst>
  </p:cSld>
  <p:clrMapOvr>
    <a:masterClrMapping/>
  </p:clrMapOvr>
  <p:transition spd="slow">
    <p:wedge/>
  </p:transition>
  <p:timing>
    <p:tnLst>
      <p:par>
        <p:cTn id="1" dur="indefinite" restart="never" nodeType="tmRoot"/>
      </p:par>
    </p:tnLst>
  </p:timing>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8229600" cy="1143000"/>
          </a:xfrm>
        </p:spPr>
        <p:txBody>
          <a:bodyPr>
            <a:normAutofit/>
          </a:bodyPr>
          <a:lstStyle/>
          <a:p>
            <a:pPr marL="0" indent="0" algn="ctr"/>
            <a:r>
              <a:rPr lang="en-US" sz="4400" b="1" dirty="0">
                <a:solidFill>
                  <a:srgbClr val="C00000"/>
                </a:solidFill>
              </a:rPr>
              <a:t>ETC Complexes Inhibitors</a:t>
            </a:r>
          </a:p>
        </p:txBody>
      </p:sp>
      <p:sp>
        <p:nvSpPr>
          <p:cNvPr id="3" name="Content Placeholder 2"/>
          <p:cNvSpPr>
            <a:spLocks noGrp="1"/>
          </p:cNvSpPr>
          <p:nvPr>
            <p:ph idx="1"/>
          </p:nvPr>
        </p:nvSpPr>
        <p:spPr>
          <a:xfrm>
            <a:off x="152400" y="1179394"/>
            <a:ext cx="8763000" cy="5410200"/>
          </a:xfrm>
        </p:spPr>
        <p:txBody>
          <a:bodyPr>
            <a:noAutofit/>
          </a:bodyPr>
          <a:lstStyle/>
          <a:p>
            <a:r>
              <a:rPr lang="en-US" sz="2800" dirty="0" smtClean="0"/>
              <a:t>Chemical compounds  </a:t>
            </a:r>
            <a:r>
              <a:rPr lang="en-US" sz="2800" b="1" dirty="0" smtClean="0">
                <a:solidFill>
                  <a:srgbClr val="0070C0"/>
                </a:solidFill>
              </a:rPr>
              <a:t>having affinity for ETC components/complexes</a:t>
            </a:r>
          </a:p>
          <a:p>
            <a:pPr>
              <a:buNone/>
            </a:pPr>
            <a:endParaRPr lang="en-US" sz="2800" b="1" dirty="0" smtClean="0">
              <a:solidFill>
                <a:srgbClr val="0070C0"/>
              </a:solidFill>
            </a:endParaRPr>
          </a:p>
          <a:p>
            <a:r>
              <a:rPr lang="en-US" sz="2800" dirty="0" smtClean="0"/>
              <a:t>Chemically </a:t>
            </a:r>
            <a:r>
              <a:rPr lang="en-US" sz="2800" b="1" dirty="0" smtClean="0"/>
              <a:t>interact with ETC complexes, </a:t>
            </a:r>
            <a:r>
              <a:rPr lang="en-US" sz="2800" b="1" dirty="0" smtClean="0">
                <a:solidFill>
                  <a:srgbClr val="C00000"/>
                </a:solidFill>
              </a:rPr>
              <a:t>bind  </a:t>
            </a:r>
            <a:r>
              <a:rPr lang="en-US" sz="2800" dirty="0" smtClean="0">
                <a:solidFill>
                  <a:srgbClr val="C00000"/>
                </a:solidFill>
              </a:rPr>
              <a:t>and  </a:t>
            </a:r>
            <a:r>
              <a:rPr lang="en-US" sz="2800" b="1" dirty="0" smtClean="0">
                <a:solidFill>
                  <a:srgbClr val="C00000"/>
                </a:solidFill>
              </a:rPr>
              <a:t>inactivate them</a:t>
            </a:r>
          </a:p>
          <a:p>
            <a:pPr marL="0" indent="0">
              <a:buNone/>
            </a:pPr>
            <a:endParaRPr lang="en-US" sz="2800" b="1" dirty="0" smtClean="0"/>
          </a:p>
          <a:p>
            <a:r>
              <a:rPr lang="en-US" sz="2800" b="1" dirty="0" smtClean="0">
                <a:solidFill>
                  <a:srgbClr val="C00000"/>
                </a:solidFill>
              </a:rPr>
              <a:t>Affects </a:t>
            </a:r>
            <a:r>
              <a:rPr lang="en-US" sz="2800" dirty="0">
                <a:solidFill>
                  <a:srgbClr val="C00000"/>
                </a:solidFill>
              </a:rPr>
              <a:t>normal </a:t>
            </a:r>
            <a:r>
              <a:rPr lang="en-US" sz="2800" b="1" dirty="0" smtClean="0">
                <a:solidFill>
                  <a:srgbClr val="C00000"/>
                </a:solidFill>
              </a:rPr>
              <a:t>functional </a:t>
            </a:r>
            <a:r>
              <a:rPr lang="en-US" sz="2800" b="1" dirty="0" smtClean="0"/>
              <a:t>operation of ETC</a:t>
            </a:r>
          </a:p>
          <a:p>
            <a:pPr marL="0" indent="0">
              <a:buNone/>
            </a:pPr>
            <a:endParaRPr lang="en-US" sz="2800" b="1" dirty="0" smtClean="0"/>
          </a:p>
          <a:p>
            <a:r>
              <a:rPr lang="en-US" sz="2800" b="1" dirty="0" smtClean="0">
                <a:solidFill>
                  <a:srgbClr val="FF0000"/>
                </a:solidFill>
              </a:rPr>
              <a:t>Low/No ATP production</a:t>
            </a:r>
          </a:p>
          <a:p>
            <a:pPr marL="0" indent="0">
              <a:buNone/>
            </a:pPr>
            <a:endParaRPr lang="en-US" sz="2800" b="1" dirty="0" smtClean="0">
              <a:solidFill>
                <a:srgbClr val="FF0000"/>
              </a:solidFill>
            </a:endParaRPr>
          </a:p>
          <a:p>
            <a:r>
              <a:rPr lang="en-US" sz="2800" b="1" dirty="0" smtClean="0">
                <a:solidFill>
                  <a:srgbClr val="FF0000"/>
                </a:solidFill>
              </a:rPr>
              <a:t>Cessation of cellular activities</a:t>
            </a:r>
          </a:p>
        </p:txBody>
      </p:sp>
    </p:spTree>
    <p:extLst>
      <p:ext uri="{BB962C8B-B14F-4D97-AF65-F5344CB8AC3E}">
        <p14:creationId xmlns:p14="http://schemas.microsoft.com/office/powerpoint/2010/main" val="2776541321"/>
      </p:ext>
    </p:extLst>
  </p:cSld>
  <p:clrMapOvr>
    <a:masterClrMapping/>
  </p:clrMapOvr>
  <p:transition spd="slow">
    <p:wedge/>
  </p:transition>
  <p:timing>
    <p:tnLst>
      <p:par>
        <p:cTn id="1" dur="indefinite" restart="never" nodeType="tmRoot"/>
      </p:par>
    </p:tnLst>
  </p:timing>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762000"/>
            <a:ext cx="8534400" cy="6096000"/>
          </a:xfrm>
        </p:spPr>
        <p:txBody>
          <a:bodyPr>
            <a:normAutofit fontScale="70000" lnSpcReduction="20000"/>
          </a:bodyPr>
          <a:lstStyle/>
          <a:p>
            <a:r>
              <a:rPr lang="en-US" sz="4000" b="1" dirty="0" smtClean="0"/>
              <a:t>Complex I/</a:t>
            </a:r>
            <a:r>
              <a:rPr lang="en-US" sz="4000" b="1" dirty="0">
                <a:solidFill>
                  <a:srgbClr val="0070C0"/>
                </a:solidFill>
              </a:rPr>
              <a:t>Site </a:t>
            </a:r>
            <a:r>
              <a:rPr lang="en-US" sz="4000" b="1" dirty="0" smtClean="0">
                <a:solidFill>
                  <a:srgbClr val="0070C0"/>
                </a:solidFill>
              </a:rPr>
              <a:t>I </a:t>
            </a:r>
            <a:r>
              <a:rPr lang="en-US" sz="4000" b="1" dirty="0" smtClean="0"/>
              <a:t>- E.T.C Inhibitors</a:t>
            </a:r>
          </a:p>
          <a:p>
            <a:pPr marL="0" indent="0" algn="ctr">
              <a:buNone/>
            </a:pPr>
            <a:endParaRPr lang="en-US" sz="4000" b="1" dirty="0" smtClean="0"/>
          </a:p>
          <a:p>
            <a:pPr lvl="1">
              <a:buFont typeface="Wingdings" pitchFamily="2" charset="2"/>
              <a:buChar char="v"/>
            </a:pPr>
            <a:r>
              <a:rPr lang="en-US" sz="4400" b="1" dirty="0" smtClean="0">
                <a:solidFill>
                  <a:srgbClr val="C00000"/>
                </a:solidFill>
              </a:rPr>
              <a:t>Amobarbital /Amytal</a:t>
            </a:r>
          </a:p>
          <a:p>
            <a:pPr lvl="1">
              <a:buFont typeface="Wingdings" pitchFamily="2" charset="2"/>
              <a:buChar char="v"/>
            </a:pPr>
            <a:r>
              <a:rPr lang="en-US" sz="4400" b="1" dirty="0" smtClean="0">
                <a:solidFill>
                  <a:srgbClr val="C00000"/>
                </a:solidFill>
              </a:rPr>
              <a:t>Rotenone </a:t>
            </a:r>
            <a:r>
              <a:rPr lang="en-US" sz="4400" b="1" dirty="0" smtClean="0">
                <a:solidFill>
                  <a:srgbClr val="0070C0"/>
                </a:solidFill>
              </a:rPr>
              <a:t>(Fish/Rat Poison)</a:t>
            </a:r>
          </a:p>
          <a:p>
            <a:pPr lvl="1">
              <a:buFont typeface="Wingdings" pitchFamily="2" charset="2"/>
              <a:buChar char="v"/>
            </a:pPr>
            <a:r>
              <a:rPr lang="en-US" sz="4400" b="1" dirty="0" smtClean="0">
                <a:solidFill>
                  <a:srgbClr val="C00000"/>
                </a:solidFill>
              </a:rPr>
              <a:t>Mercurials</a:t>
            </a:r>
          </a:p>
          <a:p>
            <a:pPr lvl="1">
              <a:buFont typeface="Wingdings" pitchFamily="2" charset="2"/>
              <a:buChar char="v"/>
            </a:pPr>
            <a:r>
              <a:rPr lang="en-US" sz="4400" b="1" dirty="0" smtClean="0">
                <a:solidFill>
                  <a:srgbClr val="C00000"/>
                </a:solidFill>
              </a:rPr>
              <a:t>Piercidin –A</a:t>
            </a:r>
          </a:p>
          <a:p>
            <a:pPr marL="393192" lvl="1" indent="0">
              <a:buNone/>
            </a:pPr>
            <a:r>
              <a:rPr lang="en-US" sz="4400" b="1" dirty="0" smtClean="0">
                <a:solidFill>
                  <a:srgbClr val="C00000"/>
                </a:solidFill>
              </a:rPr>
              <a:t> </a:t>
            </a:r>
          </a:p>
          <a:p>
            <a:pPr marL="393192" lvl="1" indent="0">
              <a:buNone/>
            </a:pPr>
            <a:r>
              <a:rPr lang="en-US" sz="4400" b="1" dirty="0" smtClean="0">
                <a:solidFill>
                  <a:srgbClr val="0070C0"/>
                </a:solidFill>
              </a:rPr>
              <a:t>(Volatile Anesthetics)</a:t>
            </a:r>
          </a:p>
          <a:p>
            <a:pPr lvl="1">
              <a:buFont typeface="Wingdings" pitchFamily="2" charset="2"/>
              <a:buChar char="v"/>
            </a:pPr>
            <a:r>
              <a:rPr lang="en-US" sz="4400" b="1" dirty="0" smtClean="0">
                <a:solidFill>
                  <a:srgbClr val="C00000"/>
                </a:solidFill>
              </a:rPr>
              <a:t>Halothane </a:t>
            </a:r>
            <a:r>
              <a:rPr lang="en-US" sz="4400" b="1" dirty="0" smtClean="0">
                <a:solidFill>
                  <a:srgbClr val="0070C0"/>
                </a:solidFill>
              </a:rPr>
              <a:t>(Malignant Hyperthermia)</a:t>
            </a:r>
            <a:endParaRPr lang="en-US" sz="4400" b="1" dirty="0" smtClean="0">
              <a:solidFill>
                <a:srgbClr val="0070C0"/>
              </a:solidFill>
            </a:endParaRPr>
          </a:p>
          <a:p>
            <a:pPr lvl="1">
              <a:buFont typeface="Wingdings" pitchFamily="2" charset="2"/>
              <a:buChar char="v"/>
            </a:pPr>
            <a:r>
              <a:rPr lang="en-US" sz="4400" b="1" dirty="0" smtClean="0">
                <a:solidFill>
                  <a:srgbClr val="C00000"/>
                </a:solidFill>
              </a:rPr>
              <a:t>Fluothane</a:t>
            </a:r>
            <a:endParaRPr lang="en-US" sz="4400" b="1" dirty="0" smtClean="0">
              <a:solidFill>
                <a:srgbClr val="0070C0"/>
              </a:solidFill>
            </a:endParaRPr>
          </a:p>
          <a:p>
            <a:pPr lvl="1">
              <a:buFont typeface="Wingdings" pitchFamily="2" charset="2"/>
              <a:buChar char="v"/>
            </a:pPr>
            <a:r>
              <a:rPr lang="en-US" sz="4400" b="1" dirty="0">
                <a:solidFill>
                  <a:srgbClr val="C00000"/>
                </a:solidFill>
              </a:rPr>
              <a:t>Isoflurane</a:t>
            </a:r>
          </a:p>
          <a:p>
            <a:pPr lvl="1">
              <a:buFont typeface="Wingdings" pitchFamily="2" charset="2"/>
              <a:buChar char="v"/>
            </a:pPr>
            <a:r>
              <a:rPr lang="en-US" sz="4400" b="1" dirty="0">
                <a:solidFill>
                  <a:srgbClr val="C00000"/>
                </a:solidFill>
              </a:rPr>
              <a:t>Sevoflurane</a:t>
            </a:r>
          </a:p>
        </p:txBody>
      </p:sp>
    </p:spTree>
    <p:extLst>
      <p:ext uri="{BB962C8B-B14F-4D97-AF65-F5344CB8AC3E}">
        <p14:creationId xmlns:p14="http://schemas.microsoft.com/office/powerpoint/2010/main" val="563008604"/>
      </p:ext>
    </p:extLst>
  </p:cSld>
  <p:clrMapOvr>
    <a:masterClrMapping/>
  </p:clrMapOvr>
  <p:transition spd="slow">
    <p:wedge/>
  </p:transition>
  <p:timing>
    <p:tnLst>
      <p:par>
        <p:cTn id="1" dur="indefinite" restart="never" nodeType="tmRoot"/>
      </p:par>
    </p:tnLst>
  </p:timing>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8197" y="838200"/>
            <a:ext cx="9144000" cy="4389120"/>
          </a:xfrm>
        </p:spPr>
        <p:txBody>
          <a:bodyPr>
            <a:normAutofit/>
          </a:bodyPr>
          <a:lstStyle/>
          <a:p>
            <a:r>
              <a:rPr lang="en-US" sz="4000" b="1" dirty="0"/>
              <a:t>Complex </a:t>
            </a:r>
            <a:r>
              <a:rPr lang="en-US" sz="4000" b="1" dirty="0" smtClean="0"/>
              <a:t>III/</a:t>
            </a:r>
            <a:r>
              <a:rPr lang="en-US" sz="4000" b="1" dirty="0">
                <a:solidFill>
                  <a:srgbClr val="0070C0"/>
                </a:solidFill>
              </a:rPr>
              <a:t> Site II </a:t>
            </a:r>
            <a:r>
              <a:rPr lang="en-US" sz="4000" b="1" dirty="0" smtClean="0"/>
              <a:t>-</a:t>
            </a:r>
            <a:r>
              <a:rPr lang="en-US" sz="4000" b="1" dirty="0"/>
              <a:t>E.T.C Inhibitors </a:t>
            </a:r>
            <a:endParaRPr lang="en-US" sz="4000" b="1" dirty="0" smtClean="0">
              <a:solidFill>
                <a:srgbClr val="0070C0"/>
              </a:solidFill>
            </a:endParaRPr>
          </a:p>
          <a:p>
            <a:pPr marL="0" indent="0">
              <a:buNone/>
            </a:pPr>
            <a:endParaRPr lang="en-US" sz="4000" b="1" dirty="0" smtClean="0"/>
          </a:p>
          <a:p>
            <a:pPr lvl="1">
              <a:buFont typeface="Wingdings" pitchFamily="2" charset="2"/>
              <a:buChar char="v"/>
            </a:pPr>
            <a:r>
              <a:rPr lang="en-US" sz="4400" b="1" dirty="0" smtClean="0">
                <a:solidFill>
                  <a:srgbClr val="C00000"/>
                </a:solidFill>
              </a:rPr>
              <a:t>British Anti Lewisite ( BAL)</a:t>
            </a:r>
          </a:p>
          <a:p>
            <a:pPr lvl="1">
              <a:buFont typeface="Wingdings" pitchFamily="2" charset="2"/>
              <a:buChar char="v"/>
            </a:pPr>
            <a:r>
              <a:rPr lang="en-US" sz="4400" b="1" dirty="0" smtClean="0">
                <a:solidFill>
                  <a:srgbClr val="C00000"/>
                </a:solidFill>
              </a:rPr>
              <a:t>Antimycin –A</a:t>
            </a:r>
          </a:p>
          <a:p>
            <a:pPr lvl="1">
              <a:buFont typeface="Wingdings" pitchFamily="2" charset="2"/>
              <a:buChar char="v"/>
            </a:pPr>
            <a:r>
              <a:rPr lang="en-US" sz="4400" b="1" dirty="0" smtClean="0">
                <a:solidFill>
                  <a:srgbClr val="C00000"/>
                </a:solidFill>
              </a:rPr>
              <a:t>Dimercaprol</a:t>
            </a:r>
            <a:endParaRPr lang="en-US" sz="4400" dirty="0"/>
          </a:p>
        </p:txBody>
      </p:sp>
    </p:spTree>
    <p:extLst>
      <p:ext uri="{BB962C8B-B14F-4D97-AF65-F5344CB8AC3E}">
        <p14:creationId xmlns:p14="http://schemas.microsoft.com/office/powerpoint/2010/main" val="3989253682"/>
      </p:ext>
    </p:extLst>
  </p:cSld>
  <p:clrMapOvr>
    <a:masterClrMapping/>
  </p:clrMapOvr>
  <p:transition spd="slow">
    <p:wedge/>
  </p:transition>
  <p:timing>
    <p:tnLst>
      <p:par>
        <p:cTn id="1" dur="indefinite" restart="never" nodeType="tmRoot"/>
      </p:par>
    </p:tnLst>
  </p:timing>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 y="533400"/>
            <a:ext cx="9067800" cy="6324600"/>
          </a:xfrm>
        </p:spPr>
        <p:txBody>
          <a:bodyPr>
            <a:normAutofit/>
          </a:bodyPr>
          <a:lstStyle/>
          <a:p>
            <a:r>
              <a:rPr lang="en-US" sz="4000" b="1" dirty="0" smtClean="0"/>
              <a:t>Complex IV/</a:t>
            </a:r>
            <a:r>
              <a:rPr lang="en-US" sz="4000" b="1" dirty="0">
                <a:solidFill>
                  <a:srgbClr val="0070C0"/>
                </a:solidFill>
              </a:rPr>
              <a:t>Site </a:t>
            </a:r>
            <a:r>
              <a:rPr lang="en-US" sz="4000" b="1" dirty="0" smtClean="0">
                <a:solidFill>
                  <a:srgbClr val="0070C0"/>
                </a:solidFill>
              </a:rPr>
              <a:t>III</a:t>
            </a:r>
            <a:r>
              <a:rPr lang="en-US" sz="4000" b="1" dirty="0"/>
              <a:t> </a:t>
            </a:r>
            <a:r>
              <a:rPr lang="en-US" sz="4000" b="1" dirty="0" smtClean="0"/>
              <a:t>/Cytochrome Oxidase Inhibitors :</a:t>
            </a:r>
          </a:p>
          <a:p>
            <a:pPr marL="0" indent="0">
              <a:buNone/>
            </a:pPr>
            <a:r>
              <a:rPr lang="en-US" sz="4000" b="1" dirty="0" smtClean="0"/>
              <a:t>  </a:t>
            </a:r>
          </a:p>
          <a:p>
            <a:pPr lvl="1">
              <a:buFont typeface="Wingdings" pitchFamily="2" charset="2"/>
              <a:buChar char="v"/>
            </a:pPr>
            <a:r>
              <a:rPr lang="en-US" sz="4600" b="1" dirty="0" smtClean="0">
                <a:solidFill>
                  <a:srgbClr val="C00000"/>
                </a:solidFill>
              </a:rPr>
              <a:t>Cyanide</a:t>
            </a:r>
          </a:p>
          <a:p>
            <a:pPr lvl="1">
              <a:buFont typeface="Wingdings" pitchFamily="2" charset="2"/>
              <a:buChar char="v"/>
            </a:pPr>
            <a:r>
              <a:rPr lang="en-US" sz="4800" b="1" dirty="0" smtClean="0">
                <a:solidFill>
                  <a:srgbClr val="C00000"/>
                </a:solidFill>
              </a:rPr>
              <a:t>Carbon Monoxide</a:t>
            </a:r>
          </a:p>
          <a:p>
            <a:pPr lvl="1">
              <a:buFont typeface="Wingdings" pitchFamily="2" charset="2"/>
              <a:buChar char="v"/>
            </a:pPr>
            <a:r>
              <a:rPr lang="en-US" sz="4800" b="1" dirty="0" smtClean="0">
                <a:solidFill>
                  <a:srgbClr val="C00000"/>
                </a:solidFill>
              </a:rPr>
              <a:t>H2S</a:t>
            </a:r>
          </a:p>
          <a:p>
            <a:pPr lvl="1">
              <a:buFont typeface="Wingdings" pitchFamily="2" charset="2"/>
              <a:buChar char="v"/>
            </a:pPr>
            <a:r>
              <a:rPr lang="en-US" sz="4800" b="1" dirty="0" smtClean="0">
                <a:solidFill>
                  <a:srgbClr val="C00000"/>
                </a:solidFill>
              </a:rPr>
              <a:t>Azide</a:t>
            </a:r>
            <a:endParaRPr lang="en-US" sz="4800" dirty="0"/>
          </a:p>
        </p:txBody>
      </p:sp>
    </p:spTree>
    <p:extLst>
      <p:ext uri="{BB962C8B-B14F-4D97-AF65-F5344CB8AC3E}">
        <p14:creationId xmlns:p14="http://schemas.microsoft.com/office/powerpoint/2010/main" val="1172124237"/>
      </p:ext>
    </p:extLst>
  </p:cSld>
  <p:clrMapOvr>
    <a:masterClrMapping/>
  </p:clrMapOvr>
  <p:transition spd="slow">
    <p:wedge/>
  </p:transition>
  <p:timing>
    <p:tnLst>
      <p:par>
        <p:cTn id="1" dur="indefinite" restart="never" nodeType="tmRoot"/>
      </p:par>
    </p:tnLst>
  </p:timing>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569794" name="Picture 2" descr="Related image"/>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3200400"/>
            <a:ext cx="9143999" cy="10134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184445"/>
      </p:ext>
    </p:extLst>
  </p:cSld>
  <p:clrMapOvr>
    <a:masterClrMapping/>
  </p:clrMapOvr>
  <p:transition spd="slow">
    <p:wedge/>
  </p:transition>
  <p:timing>
    <p:tnLst>
      <p:par>
        <p:cTn id="1" dur="indefinite" restart="never" nodeType="tmRoot"/>
      </p:par>
    </p:tnLst>
  </p:timing>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743200"/>
            <a:ext cx="8229600" cy="1143000"/>
          </a:xfrm>
        </p:spPr>
        <p:txBody>
          <a:bodyPr>
            <a:noAutofit/>
          </a:bodyPr>
          <a:lstStyle/>
          <a:p>
            <a:pPr algn="ctr"/>
            <a:r>
              <a:rPr lang="en-US" sz="6000" b="1" dirty="0" smtClean="0"/>
              <a:t>Complex V Inhibitors</a:t>
            </a:r>
            <a:br>
              <a:rPr lang="en-US" sz="6000" b="1" dirty="0" smtClean="0"/>
            </a:br>
            <a:r>
              <a:rPr lang="en-US" sz="6000" b="1" dirty="0" smtClean="0"/>
              <a:t/>
            </a:r>
            <a:br>
              <a:rPr lang="en-US" sz="6000" b="1" dirty="0" smtClean="0"/>
            </a:br>
            <a:r>
              <a:rPr lang="en-US" sz="6000" b="1" dirty="0" smtClean="0">
                <a:solidFill>
                  <a:srgbClr val="C00000"/>
                </a:solidFill>
              </a:rPr>
              <a:t>ATP Synthase Inhibitors</a:t>
            </a:r>
            <a:endParaRPr lang="en-US" sz="6000" dirty="0">
              <a:solidFill>
                <a:srgbClr val="C00000"/>
              </a:solidFill>
            </a:endParaRPr>
          </a:p>
        </p:txBody>
      </p:sp>
    </p:spTree>
    <p:extLst>
      <p:ext uri="{BB962C8B-B14F-4D97-AF65-F5344CB8AC3E}">
        <p14:creationId xmlns:p14="http://schemas.microsoft.com/office/powerpoint/2010/main" val="4144675197"/>
      </p:ext>
    </p:extLst>
  </p:cSld>
  <p:clrMapOvr>
    <a:masterClrMapping/>
  </p:clrMapOvr>
  <p:transition spd="slow">
    <p:wedge/>
  </p:transition>
  <p:timing>
    <p:tnLst>
      <p:par>
        <p:cTn id="1" dur="indefinite" restart="never" nodeType="tmRoot"/>
      </p:par>
    </p:tnLst>
  </p:timing>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3629"/>
            <a:ext cx="9144000" cy="6019800"/>
          </a:xfrm>
        </p:spPr>
        <p:txBody>
          <a:bodyPr>
            <a:noAutofit/>
          </a:bodyPr>
          <a:lstStyle/>
          <a:p>
            <a:pPr algn="ctr"/>
            <a:r>
              <a:rPr lang="en-US" sz="4400" b="1" dirty="0" smtClean="0"/>
              <a:t>Oligomycin</a:t>
            </a:r>
          </a:p>
          <a:p>
            <a:pPr marL="0" indent="0" algn="ctr">
              <a:buNone/>
            </a:pPr>
            <a:endParaRPr lang="en-US" sz="4400" dirty="0" smtClean="0"/>
          </a:p>
          <a:p>
            <a:r>
              <a:rPr lang="en-US" sz="4000" b="1" dirty="0"/>
              <a:t>Fo </a:t>
            </a:r>
            <a:r>
              <a:rPr lang="en-US" sz="4000" b="1" dirty="0" smtClean="0"/>
              <a:t>particle </a:t>
            </a:r>
            <a:r>
              <a:rPr lang="en-US" sz="4000" dirty="0" smtClean="0"/>
              <a:t>of ATP Synthase </a:t>
            </a:r>
            <a:r>
              <a:rPr lang="en-US" sz="4000" dirty="0"/>
              <a:t>serve as </a:t>
            </a:r>
            <a:r>
              <a:rPr lang="en-US" sz="4000" b="1" dirty="0">
                <a:solidFill>
                  <a:srgbClr val="C00000"/>
                </a:solidFill>
              </a:rPr>
              <a:t>proton channel</a:t>
            </a:r>
          </a:p>
          <a:p>
            <a:r>
              <a:rPr lang="en-US" sz="4000" dirty="0" smtClean="0"/>
              <a:t>An antibiotic Oligomycin binds with </a:t>
            </a:r>
            <a:r>
              <a:rPr lang="en-US" sz="4000" b="1" dirty="0" smtClean="0">
                <a:solidFill>
                  <a:srgbClr val="C00000"/>
                </a:solidFill>
              </a:rPr>
              <a:t>Fo particle of ATP Synthase</a:t>
            </a:r>
          </a:p>
          <a:p>
            <a:r>
              <a:rPr lang="en-US" sz="4000" b="1" dirty="0" smtClean="0">
                <a:solidFill>
                  <a:srgbClr val="C00000"/>
                </a:solidFill>
              </a:rPr>
              <a:t>Do not translocate Protons through it. </a:t>
            </a:r>
          </a:p>
          <a:p>
            <a:r>
              <a:rPr lang="en-US" sz="4000" b="1" dirty="0" smtClean="0">
                <a:solidFill>
                  <a:srgbClr val="0070C0"/>
                </a:solidFill>
              </a:rPr>
              <a:t>Inhibits activation of ATP Synthase phosphorylation of ADP to ATP.</a:t>
            </a:r>
          </a:p>
        </p:txBody>
      </p:sp>
    </p:spTree>
    <p:extLst>
      <p:ext uri="{BB962C8B-B14F-4D97-AF65-F5344CB8AC3E}">
        <p14:creationId xmlns:p14="http://schemas.microsoft.com/office/powerpoint/2010/main" val="3701764433"/>
      </p:ext>
    </p:extLst>
  </p:cSld>
  <p:clrMapOvr>
    <a:masterClrMapping/>
  </p:clrMapOvr>
  <p:transition spd="slow">
    <p:wedge/>
  </p:transition>
  <p:timing>
    <p:tnLst>
      <p:par>
        <p:cTn id="1" dur="indefinite" restart="never" nodeType="tmRoot"/>
      </p:par>
    </p:tnLst>
  </p:timing>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0"/>
            <a:ext cx="8610600" cy="6248400"/>
          </a:xfrm>
        </p:spPr>
        <p:txBody>
          <a:bodyPr>
            <a:normAutofit lnSpcReduction="10000"/>
          </a:bodyPr>
          <a:lstStyle/>
          <a:p>
            <a:pPr algn="ctr"/>
            <a:r>
              <a:rPr lang="en-US" sz="4800" b="1" dirty="0" smtClean="0"/>
              <a:t>Atractyloside</a:t>
            </a:r>
          </a:p>
          <a:p>
            <a:pPr marL="0" indent="0" algn="ctr">
              <a:buNone/>
            </a:pPr>
            <a:endParaRPr lang="en-US" sz="4800" b="1" dirty="0" smtClean="0"/>
          </a:p>
          <a:p>
            <a:r>
              <a:rPr lang="en-US" sz="4800" dirty="0" smtClean="0"/>
              <a:t>A </a:t>
            </a:r>
            <a:r>
              <a:rPr lang="en-US" sz="4800" b="1" dirty="0" smtClean="0"/>
              <a:t>Glycoside </a:t>
            </a:r>
            <a:r>
              <a:rPr lang="en-US" sz="4800" b="1" dirty="0" smtClean="0">
                <a:solidFill>
                  <a:srgbClr val="FF0000"/>
                </a:solidFill>
              </a:rPr>
              <a:t>prevents</a:t>
            </a:r>
            <a:r>
              <a:rPr lang="en-US" sz="4800" dirty="0" smtClean="0"/>
              <a:t>  </a:t>
            </a:r>
            <a:r>
              <a:rPr lang="en-US" sz="4800" b="1" dirty="0" smtClean="0">
                <a:solidFill>
                  <a:srgbClr val="C00000"/>
                </a:solidFill>
              </a:rPr>
              <a:t>translocation of ADP </a:t>
            </a:r>
            <a:r>
              <a:rPr lang="en-US" sz="4800" dirty="0" smtClean="0"/>
              <a:t>across mitochondrial membrane.</a:t>
            </a:r>
          </a:p>
          <a:p>
            <a:pPr marL="0" indent="0">
              <a:buNone/>
            </a:pPr>
            <a:endParaRPr lang="en-US" sz="4800" dirty="0" smtClean="0"/>
          </a:p>
          <a:p>
            <a:r>
              <a:rPr lang="en-US" sz="4800" dirty="0" smtClean="0"/>
              <a:t>Make it </a:t>
            </a:r>
            <a:r>
              <a:rPr lang="en-US" sz="4800" b="1" dirty="0" smtClean="0">
                <a:solidFill>
                  <a:srgbClr val="00B0F0"/>
                </a:solidFill>
              </a:rPr>
              <a:t>unavailable for phosphorylation reaction</a:t>
            </a:r>
            <a:endParaRPr lang="en-US" sz="4800" dirty="0"/>
          </a:p>
        </p:txBody>
      </p:sp>
    </p:spTree>
    <p:extLst>
      <p:ext uri="{BB962C8B-B14F-4D97-AF65-F5344CB8AC3E}">
        <p14:creationId xmlns:p14="http://schemas.microsoft.com/office/powerpoint/2010/main" val="3755491707"/>
      </p:ext>
    </p:extLst>
  </p:cSld>
  <p:clrMapOvr>
    <a:masterClrMapping/>
  </p:clrMapOvr>
  <p:transition spd="slow">
    <p:wedge/>
  </p:transition>
  <p:timing>
    <p:tnLst>
      <p:par>
        <p:cTn id="1" dur="indefinite" restart="never" nodeType="tmRoot"/>
      </p:par>
    </p:tnLst>
  </p:timing>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371600"/>
            <a:ext cx="8229600" cy="4953000"/>
          </a:xfrm>
        </p:spPr>
        <p:txBody>
          <a:bodyPr>
            <a:normAutofit/>
          </a:bodyPr>
          <a:lstStyle/>
          <a:p>
            <a:pPr algn="ctr"/>
            <a:r>
              <a:rPr lang="en-US" sz="4400" b="1" dirty="0" smtClean="0">
                <a:solidFill>
                  <a:srgbClr val="C00000"/>
                </a:solidFill>
              </a:rPr>
              <a:t>Bongregate</a:t>
            </a:r>
          </a:p>
          <a:p>
            <a:r>
              <a:rPr lang="en-US" sz="5400" dirty="0" smtClean="0"/>
              <a:t>Pseudomonas toxin has inhibitory action </a:t>
            </a:r>
            <a:r>
              <a:rPr lang="en-US" sz="5400" b="1" dirty="0" smtClean="0"/>
              <a:t>similar like Atractyloside.</a:t>
            </a:r>
            <a:endParaRPr lang="en-US" sz="5400" b="1" dirty="0"/>
          </a:p>
        </p:txBody>
      </p:sp>
    </p:spTree>
    <p:extLst>
      <p:ext uri="{BB962C8B-B14F-4D97-AF65-F5344CB8AC3E}">
        <p14:creationId xmlns:p14="http://schemas.microsoft.com/office/powerpoint/2010/main" val="830699945"/>
      </p:ext>
    </p:extLst>
  </p:cSld>
  <p:clrMapOvr>
    <a:masterClrMapping/>
  </p:clrMapOvr>
  <p:transition spd="slow">
    <p:wedg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8229600" cy="1219200"/>
          </a:xfrm>
        </p:spPr>
        <p:txBody>
          <a:bodyPr>
            <a:noAutofit/>
          </a:bodyPr>
          <a:lstStyle/>
          <a:p>
            <a:pPr algn="ctr"/>
            <a:r>
              <a:rPr lang="en-US" sz="4000" b="1" dirty="0"/>
              <a:t>A</a:t>
            </a:r>
            <a:r>
              <a:rPr lang="en-US" sz="4000" b="1" dirty="0" smtClean="0"/>
              <a:t>denylate </a:t>
            </a:r>
            <a:r>
              <a:rPr lang="en-US" sz="4000" b="1" dirty="0"/>
              <a:t>Kinase (Myokinase)</a:t>
            </a:r>
            <a:br>
              <a:rPr lang="en-US" sz="4000" b="1" dirty="0"/>
            </a:br>
            <a:r>
              <a:rPr lang="en-US" sz="4000" b="1" dirty="0"/>
              <a:t>Interconverts </a:t>
            </a:r>
            <a:r>
              <a:rPr lang="en-US" sz="4000" b="1" dirty="0" smtClean="0"/>
              <a:t>Adenine </a:t>
            </a:r>
            <a:r>
              <a:rPr lang="en-US" sz="4000" b="1" dirty="0"/>
              <a:t>Nucleotides</a:t>
            </a:r>
            <a:r>
              <a:rPr lang="en-US" sz="4000" dirty="0"/>
              <a:t> </a:t>
            </a:r>
            <a:br>
              <a:rPr lang="en-US" sz="4000" dirty="0"/>
            </a:br>
            <a:endParaRPr lang="en-US" sz="4000" dirty="0"/>
          </a:p>
        </p:txBody>
      </p:sp>
      <p:pic>
        <p:nvPicPr>
          <p:cNvPr id="4" name="Content Placeholder 3"/>
          <p:cNvPicPr>
            <a:picLocks noGrp="1" noChangeAspect="1"/>
          </p:cNvPicPr>
          <p:nvPr>
            <p:ph idx="1"/>
          </p:nvPr>
        </p:nvPicPr>
        <p:blipFill>
          <a:blip r:embed="rId2"/>
          <a:stretch>
            <a:fillRect/>
          </a:stretch>
        </p:blipFill>
        <p:spPr>
          <a:xfrm>
            <a:off x="0" y="2486993"/>
            <a:ext cx="9143999" cy="4371007"/>
          </a:xfrm>
          <a:prstGeom prst="rect">
            <a:avLst/>
          </a:prstGeom>
        </p:spPr>
      </p:pic>
      <p:pic>
        <p:nvPicPr>
          <p:cNvPr id="5" name="Picture 4"/>
          <p:cNvPicPr>
            <a:picLocks noChangeAspect="1"/>
          </p:cNvPicPr>
          <p:nvPr/>
        </p:nvPicPr>
        <p:blipFill>
          <a:blip r:embed="rId3"/>
          <a:stretch>
            <a:fillRect/>
          </a:stretch>
        </p:blipFill>
        <p:spPr>
          <a:xfrm>
            <a:off x="2057400" y="1524001"/>
            <a:ext cx="4419600" cy="962992"/>
          </a:xfrm>
          <a:prstGeom prst="rect">
            <a:avLst/>
          </a:prstGeom>
        </p:spPr>
      </p:pic>
    </p:spTree>
    <p:extLst>
      <p:ext uri="{BB962C8B-B14F-4D97-AF65-F5344CB8AC3E}">
        <p14:creationId xmlns:p14="http://schemas.microsoft.com/office/powerpoint/2010/main" val="2968944321"/>
      </p:ext>
    </p:extLst>
  </p:cSld>
  <p:clrMapOvr>
    <a:masterClrMapping/>
  </p:clrMapOvr>
  <p:transition spd="slow">
    <p:wedge/>
  </p:transition>
  <p:timing>
    <p:tnLst>
      <p:par>
        <p:cTn id="1" dur="indefinite" restart="never" nodeType="tmRoot"/>
      </p:par>
    </p:tnLst>
  </p:timing>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029" descr="D:\biochem\ch15\fi15p9.gif"/>
          <p:cNvPicPr>
            <a:picLocks noChangeAspect="1" noChangeArrowheads="1"/>
          </p:cNvPicPr>
          <p:nvPr/>
        </p:nvPicPr>
        <p:blipFill>
          <a:blip r:embed="rId3" cstate="print"/>
          <a:srcRect/>
          <a:stretch>
            <a:fillRect/>
          </a:stretch>
        </p:blipFill>
        <p:spPr bwMode="auto">
          <a:xfrm>
            <a:off x="304800" y="1600200"/>
            <a:ext cx="8763000" cy="4953000"/>
          </a:xfrm>
          <a:prstGeom prst="rect">
            <a:avLst/>
          </a:prstGeom>
          <a:noFill/>
        </p:spPr>
      </p:pic>
      <p:sp>
        <p:nvSpPr>
          <p:cNvPr id="3" name="Title 2"/>
          <p:cNvSpPr>
            <a:spLocks noGrp="1"/>
          </p:cNvSpPr>
          <p:nvPr>
            <p:ph type="title"/>
          </p:nvPr>
        </p:nvSpPr>
        <p:spPr>
          <a:xfrm>
            <a:off x="0" y="35348"/>
            <a:ext cx="9144000" cy="1143000"/>
          </a:xfrm>
        </p:spPr>
        <p:txBody>
          <a:bodyPr>
            <a:noAutofit/>
          </a:bodyPr>
          <a:lstStyle/>
          <a:p>
            <a:pPr algn="ctr"/>
            <a:r>
              <a:rPr lang="en-US" sz="4000" b="1" dirty="0" smtClean="0"/>
              <a:t>Artificial Electron Acceptors/</a:t>
            </a:r>
            <a:br>
              <a:rPr lang="en-US" sz="4000" b="1" dirty="0" smtClean="0"/>
            </a:br>
            <a:r>
              <a:rPr lang="en-US" sz="4000" b="1" dirty="0" smtClean="0"/>
              <a:t>Distractors Of ETC</a:t>
            </a:r>
            <a:endParaRPr lang="en-US" sz="4000" b="1" dirty="0"/>
          </a:p>
        </p:txBody>
      </p:sp>
    </p:spTree>
    <p:extLst>
      <p:ext uri="{BB962C8B-B14F-4D97-AF65-F5344CB8AC3E}">
        <p14:creationId xmlns:p14="http://schemas.microsoft.com/office/powerpoint/2010/main" val="1390564798"/>
      </p:ext>
    </p:extLst>
  </p:cSld>
  <p:clrMapOvr>
    <a:masterClrMapping/>
  </p:clrMapOvr>
  <p:transition spd="slow">
    <p:wedge/>
  </p:transition>
  <p:timing>
    <p:tnLst>
      <p:par>
        <p:cTn id="1" dur="indefinite" restart="never" nodeType="tmRoot"/>
      </p:par>
    </p:tnLst>
  </p:timing>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90600"/>
            <a:ext cx="8229600" cy="5334000"/>
          </a:xfrm>
        </p:spPr>
        <p:txBody>
          <a:bodyPr>
            <a:noAutofit/>
          </a:bodyPr>
          <a:lstStyle/>
          <a:p>
            <a:r>
              <a:rPr lang="en-US" sz="7200" dirty="0" smtClean="0"/>
              <a:t>These chemicals arrest respiration by inhibition of ETC complexes</a:t>
            </a:r>
            <a:endParaRPr lang="en-US" sz="7200" dirty="0"/>
          </a:p>
        </p:txBody>
      </p:sp>
    </p:spTree>
    <p:extLst>
      <p:ext uri="{BB962C8B-B14F-4D97-AF65-F5344CB8AC3E}">
        <p14:creationId xmlns:p14="http://schemas.microsoft.com/office/powerpoint/2010/main" val="2945580466"/>
      </p:ext>
    </p:extLst>
  </p:cSld>
  <p:clrMapOvr>
    <a:masterClrMapping/>
  </p:clrMapOvr>
  <p:transition spd="slow">
    <p:wedge/>
  </p:transition>
  <p:timing>
    <p:tnLst>
      <p:par>
        <p:cTn id="1" dur="indefinite" restart="never" nodeType="tmRoot"/>
      </p:par>
    </p:tnLst>
  </p:timing>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4"/>
          <p:cNvPicPr>
            <a:picLocks noChangeAspect="1" noChangeArrowheads="1"/>
          </p:cNvPicPr>
          <p:nvPr/>
        </p:nvPicPr>
        <p:blipFill>
          <a:blip r:embed="rId3" cstate="print"/>
          <a:srcRect/>
          <a:stretch>
            <a:fillRect/>
          </a:stretch>
        </p:blipFill>
        <p:spPr bwMode="auto">
          <a:xfrm>
            <a:off x="5029200" y="152400"/>
            <a:ext cx="4114800" cy="6705600"/>
          </a:xfrm>
          <a:prstGeom prst="rect">
            <a:avLst/>
          </a:prstGeom>
          <a:noFill/>
          <a:ln w="9525">
            <a:noFill/>
            <a:miter lim="800000"/>
            <a:headEnd/>
            <a:tailEnd/>
          </a:ln>
        </p:spPr>
      </p:pic>
      <p:sp>
        <p:nvSpPr>
          <p:cNvPr id="77828" name="Rectangle 7"/>
          <p:cNvSpPr>
            <a:spLocks noChangeArrowheads="1"/>
          </p:cNvSpPr>
          <p:nvPr/>
        </p:nvSpPr>
        <p:spPr bwMode="auto">
          <a:xfrm>
            <a:off x="0" y="2286000"/>
            <a:ext cx="4953000" cy="2062103"/>
          </a:xfrm>
          <a:prstGeom prst="rect">
            <a:avLst/>
          </a:prstGeom>
          <a:noFill/>
          <a:ln w="9525">
            <a:noFill/>
            <a:miter lim="800000"/>
            <a:headEnd/>
            <a:tailEnd/>
          </a:ln>
        </p:spPr>
        <p:txBody>
          <a:bodyPr wrap="square">
            <a:spAutoFit/>
          </a:bodyPr>
          <a:lstStyle/>
          <a:p>
            <a:pPr algn="ctr" eaLnBrk="0" hangingPunct="0"/>
            <a:r>
              <a:rPr lang="en-US" sz="3200" b="1" dirty="0">
                <a:solidFill>
                  <a:srgbClr val="990000"/>
                </a:solidFill>
                <a:latin typeface="Calibri" panose="020F0502020204030204" pitchFamily="34" charset="0"/>
                <a:cs typeface="Calibri" panose="020F0502020204030204" pitchFamily="34" charset="0"/>
              </a:rPr>
              <a:t>Specific inhibitors </a:t>
            </a:r>
            <a:r>
              <a:rPr lang="en-US" sz="3200" b="1" dirty="0" smtClean="0">
                <a:solidFill>
                  <a:srgbClr val="990000"/>
                </a:solidFill>
                <a:latin typeface="Calibri" panose="020F0502020204030204" pitchFamily="34" charset="0"/>
                <a:cs typeface="Calibri" panose="020F0502020204030204" pitchFamily="34" charset="0"/>
              </a:rPr>
              <a:t>of Electron </a:t>
            </a:r>
            <a:r>
              <a:rPr lang="en-US" sz="3200" b="1" dirty="0">
                <a:solidFill>
                  <a:srgbClr val="990000"/>
                </a:solidFill>
                <a:latin typeface="Calibri" panose="020F0502020204030204" pitchFamily="34" charset="0"/>
                <a:cs typeface="Calibri" panose="020F0502020204030204" pitchFamily="34" charset="0"/>
              </a:rPr>
              <a:t>T</a:t>
            </a:r>
            <a:r>
              <a:rPr lang="en-US" sz="3200" b="1" dirty="0" smtClean="0">
                <a:solidFill>
                  <a:srgbClr val="990000"/>
                </a:solidFill>
                <a:latin typeface="Calibri" panose="020F0502020204030204" pitchFamily="34" charset="0"/>
                <a:cs typeface="Calibri" panose="020F0502020204030204" pitchFamily="34" charset="0"/>
              </a:rPr>
              <a:t>ransport </a:t>
            </a:r>
            <a:r>
              <a:rPr lang="en-US" sz="3200" b="1" dirty="0">
                <a:solidFill>
                  <a:srgbClr val="990000"/>
                </a:solidFill>
                <a:latin typeface="Calibri" panose="020F0502020204030204" pitchFamily="34" charset="0"/>
                <a:cs typeface="Calibri" panose="020F0502020204030204" pitchFamily="34" charset="0"/>
              </a:rPr>
              <a:t>C</a:t>
            </a:r>
            <a:r>
              <a:rPr lang="en-US" sz="3200" b="1" dirty="0" smtClean="0">
                <a:solidFill>
                  <a:srgbClr val="990000"/>
                </a:solidFill>
                <a:latin typeface="Calibri" panose="020F0502020204030204" pitchFamily="34" charset="0"/>
                <a:cs typeface="Calibri" panose="020F0502020204030204" pitchFamily="34" charset="0"/>
              </a:rPr>
              <a:t>hain </a:t>
            </a:r>
          </a:p>
          <a:p>
            <a:pPr algn="ctr" eaLnBrk="0" hangingPunct="0"/>
            <a:r>
              <a:rPr lang="en-US" sz="3200" b="1" dirty="0" smtClean="0">
                <a:solidFill>
                  <a:srgbClr val="990000"/>
                </a:solidFill>
                <a:latin typeface="Calibri" panose="020F0502020204030204" pitchFamily="34" charset="0"/>
                <a:cs typeface="Calibri" panose="020F0502020204030204" pitchFamily="34" charset="0"/>
              </a:rPr>
              <a:t>and </a:t>
            </a:r>
          </a:p>
          <a:p>
            <a:pPr algn="ctr" eaLnBrk="0" hangingPunct="0"/>
            <a:r>
              <a:rPr lang="en-US" sz="3200" b="1" dirty="0" smtClean="0">
                <a:solidFill>
                  <a:srgbClr val="990000"/>
                </a:solidFill>
                <a:latin typeface="Calibri" panose="020F0502020204030204" pitchFamily="34" charset="0"/>
                <a:cs typeface="Calibri" panose="020F0502020204030204" pitchFamily="34" charset="0"/>
              </a:rPr>
              <a:t>ATP-Synthase</a:t>
            </a:r>
            <a:endParaRPr lang="en-US" sz="3200" b="1" dirty="0">
              <a:solidFill>
                <a:srgbClr val="99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8313369"/>
      </p:ext>
    </p:extLst>
  </p:cSld>
  <p:clrMapOvr>
    <a:masterClrMapping/>
  </p:clrMapOvr>
  <p:transition spd="slow">
    <p:wedge/>
  </p:transition>
  <p:timing>
    <p:tnLst>
      <p:par>
        <p:cTn id="1" dur="indefinite" restart="never" nodeType="tmRoot"/>
      </p:par>
    </p:tnLst>
  </p:timing>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5840" name="Object 1024"/>
          <p:cNvGraphicFramePr>
            <a:graphicFrameLocks noChangeAspect="1"/>
          </p:cNvGraphicFramePr>
          <p:nvPr/>
        </p:nvGraphicFramePr>
        <p:xfrm>
          <a:off x="0" y="0"/>
          <a:ext cx="9144000" cy="6858000"/>
        </p:xfrm>
        <a:graphic>
          <a:graphicData uri="http://schemas.openxmlformats.org/presentationml/2006/ole">
            <mc:AlternateContent xmlns:mc="http://schemas.openxmlformats.org/markup-compatibility/2006">
              <mc:Choice xmlns:v="urn:schemas-microsoft-com:vml" Requires="v">
                <p:oleObj spid="_x0000_s1568910" name="Image" r:id="rId3" imgW="9289093" imgH="5133780" progId="">
                  <p:embed/>
                </p:oleObj>
              </mc:Choice>
              <mc:Fallback>
                <p:oleObj name="Image" r:id="rId3" imgW="9289093" imgH="5133780"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26628" name="Picture 1028" descr="D:\biochem\gifs\divider.gif"/>
          <p:cNvPicPr>
            <a:picLocks noChangeAspect="1" noChangeArrowheads="1"/>
          </p:cNvPicPr>
          <p:nvPr/>
        </p:nvPicPr>
        <p:blipFill>
          <a:blip r:embed="rId5" cstate="print"/>
          <a:srcRect/>
          <a:stretch>
            <a:fillRect/>
          </a:stretch>
        </p:blipFill>
        <p:spPr bwMode="auto">
          <a:xfrm>
            <a:off x="1447800" y="1884363"/>
            <a:ext cx="4389438" cy="92075"/>
          </a:xfrm>
          <a:prstGeom prst="rect">
            <a:avLst/>
          </a:prstGeom>
          <a:noFill/>
        </p:spPr>
      </p:pic>
    </p:spTree>
    <p:extLst>
      <p:ext uri="{BB962C8B-B14F-4D97-AF65-F5344CB8AC3E}">
        <p14:creationId xmlns:p14="http://schemas.microsoft.com/office/powerpoint/2010/main" val="3329646446"/>
      </p:ext>
    </p:extLst>
  </p:cSld>
  <p:clrMapOvr>
    <a:masterClrMapping/>
  </p:clrMapOvr>
  <p:transition spd="slow">
    <p:wedge/>
  </p:transition>
  <p:timing>
    <p:tnLst>
      <p:par>
        <p:cTn id="1" dur="indefinite" restart="never" nodeType="tmRoot"/>
      </p:par>
    </p:tnLst>
  </p:timing>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76200" y="0"/>
            <a:ext cx="9067800" cy="6781800"/>
          </a:xfrm>
          <a:prstGeom prst="rect">
            <a:avLst/>
          </a:prstGeom>
        </p:spPr>
      </p:pic>
    </p:spTree>
    <p:extLst>
      <p:ext uri="{BB962C8B-B14F-4D97-AF65-F5344CB8AC3E}">
        <p14:creationId xmlns:p14="http://schemas.microsoft.com/office/powerpoint/2010/main" val="2699610999"/>
      </p:ext>
    </p:extLst>
  </p:cSld>
  <p:clrMapOvr>
    <a:masterClrMapping/>
  </p:clrMapOvr>
  <p:transition spd="slow">
    <p:wedge/>
  </p:transition>
  <p:timing>
    <p:tnLst>
      <p:par>
        <p:cTn id="1" dur="indefinite" restart="never" nodeType="tmRoot"/>
      </p:par>
    </p:tnLst>
  </p:timing>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Grp="1" noChangeAspect="1" noChangeArrowheads="1"/>
          </p:cNvPicPr>
          <p:nvPr>
            <p:ph idx="1"/>
          </p:nvPr>
        </p:nvPicPr>
        <p:blipFill>
          <a:blip r:embed="rId2" cstate="print"/>
          <a:srcRect/>
          <a:stretch>
            <a:fillRect/>
          </a:stretch>
        </p:blipFill>
        <p:spPr bwMode="auto">
          <a:xfrm>
            <a:off x="304800" y="2057400"/>
            <a:ext cx="8534400" cy="3505200"/>
          </a:xfrm>
          <a:prstGeom prst="rect">
            <a:avLst/>
          </a:prstGeom>
          <a:noFill/>
          <a:ln w="9525">
            <a:noFill/>
            <a:miter lim="800000"/>
            <a:headEnd/>
            <a:tailEnd/>
          </a:ln>
          <a:effectLst/>
        </p:spPr>
      </p:pic>
    </p:spTree>
    <p:extLst>
      <p:ext uri="{BB962C8B-B14F-4D97-AF65-F5344CB8AC3E}">
        <p14:creationId xmlns:p14="http://schemas.microsoft.com/office/powerpoint/2010/main" val="359413093"/>
      </p:ext>
    </p:extLst>
  </p:cSld>
  <p:clrMapOvr>
    <a:masterClrMapping/>
  </p:clrMapOvr>
  <p:transition spd="slow">
    <p:wedge/>
  </p:transition>
  <p:timing>
    <p:tnLst>
      <p:par>
        <p:cTn id="1" dur="indefinite" restart="never" nodeType="tmRoot"/>
      </p:par>
    </p:tnLst>
  </p:timing>
</p:sld>
</file>

<file path=ppt/slides/slide3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962400"/>
            <a:ext cx="8229600" cy="1143000"/>
          </a:xfrm>
        </p:spPr>
        <p:txBody>
          <a:bodyPr>
            <a:noAutofit/>
          </a:bodyPr>
          <a:lstStyle/>
          <a:p>
            <a:pPr algn="ctr"/>
            <a:r>
              <a:rPr lang="en-US" sz="6000" b="1" dirty="0" smtClean="0"/>
              <a:t>Uncouplers Of </a:t>
            </a:r>
            <a:br>
              <a:rPr lang="en-US" sz="6000" b="1" dirty="0" smtClean="0"/>
            </a:br>
            <a:r>
              <a:rPr lang="en-US" sz="6000" b="1" dirty="0" smtClean="0"/>
              <a:t>Oxidative Phosphorylation</a:t>
            </a:r>
            <a:endParaRPr lang="en-US" sz="6000" b="1" dirty="0"/>
          </a:p>
        </p:txBody>
      </p:sp>
    </p:spTree>
  </p:cSld>
  <p:clrMapOvr>
    <a:masterClrMapping/>
  </p:clrMapOvr>
  <p:transition spd="slow">
    <p:wedge/>
  </p:transition>
  <p:timing>
    <p:tnLst>
      <p:par>
        <p:cTn id="1" dur="indefinite" restart="never" nodeType="tmRoot"/>
      </p:par>
    </p:tnLst>
  </p:timing>
</p:sld>
</file>

<file path=ppt/slides/slide3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200400"/>
            <a:ext cx="8229600" cy="1143000"/>
          </a:xfrm>
        </p:spPr>
        <p:txBody>
          <a:bodyPr>
            <a:noAutofit/>
          </a:bodyPr>
          <a:lstStyle/>
          <a:p>
            <a:pPr algn="ctr"/>
            <a:r>
              <a:rPr lang="en-US" sz="5400" b="1" dirty="0" smtClean="0"/>
              <a:t>What are Uncouplers?</a:t>
            </a:r>
            <a:r>
              <a:rPr lang="en-US" sz="5400" dirty="0" smtClean="0"/>
              <a:t/>
            </a:r>
            <a:br>
              <a:rPr lang="en-US" sz="5400" dirty="0" smtClean="0"/>
            </a:br>
            <a:endParaRPr lang="en-US" sz="5400" dirty="0"/>
          </a:p>
        </p:txBody>
      </p:sp>
    </p:spTree>
  </p:cSld>
  <p:clrMapOvr>
    <a:masterClrMapping/>
  </p:clrMapOvr>
  <p:transition spd="slow">
    <p:wedge/>
  </p:transition>
  <p:timing>
    <p:tnLst>
      <p:par>
        <p:cTn id="1" dur="indefinite" restart="never" nodeType="tmRoot"/>
      </p:par>
    </p:tnLst>
  </p:timing>
</p:sld>
</file>

<file path=ppt/slides/slide3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381000"/>
            <a:ext cx="9144000" cy="6477000"/>
          </a:xfrm>
        </p:spPr>
        <p:txBody>
          <a:bodyPr>
            <a:normAutofit fontScale="77500" lnSpcReduction="20000"/>
          </a:bodyPr>
          <a:lstStyle/>
          <a:p>
            <a:r>
              <a:rPr lang="en-US" sz="4800" dirty="0" smtClean="0"/>
              <a:t>Uncouplers are </a:t>
            </a:r>
            <a:r>
              <a:rPr lang="en-US" sz="4800" b="1" dirty="0" smtClean="0">
                <a:solidFill>
                  <a:srgbClr val="C00000"/>
                </a:solidFill>
              </a:rPr>
              <a:t>chemical agents</a:t>
            </a:r>
          </a:p>
          <a:p>
            <a:pPr marL="0" indent="0">
              <a:buNone/>
            </a:pPr>
            <a:endParaRPr lang="en-US" sz="4800" dirty="0" smtClean="0">
              <a:solidFill>
                <a:srgbClr val="C00000"/>
              </a:solidFill>
            </a:endParaRPr>
          </a:p>
          <a:p>
            <a:r>
              <a:rPr lang="en-US" altLang="en-US" sz="4800" dirty="0"/>
              <a:t>Uncouplers are mostly </a:t>
            </a:r>
            <a:r>
              <a:rPr lang="en-US" altLang="en-US" sz="4800" b="1" dirty="0">
                <a:solidFill>
                  <a:srgbClr val="C00000"/>
                </a:solidFill>
              </a:rPr>
              <a:t>lipid soluble</a:t>
            </a:r>
            <a:r>
              <a:rPr lang="en-US" altLang="en-US" sz="4800" b="1" dirty="0"/>
              <a:t> </a:t>
            </a:r>
            <a:r>
              <a:rPr lang="en-US" altLang="en-US" sz="4800" b="1" dirty="0">
                <a:solidFill>
                  <a:srgbClr val="0070C0"/>
                </a:solidFill>
              </a:rPr>
              <a:t>aromatic weak </a:t>
            </a:r>
            <a:r>
              <a:rPr lang="en-US" altLang="en-US" sz="4800" b="1" dirty="0" smtClean="0">
                <a:solidFill>
                  <a:srgbClr val="0070C0"/>
                </a:solidFill>
              </a:rPr>
              <a:t>acids</a:t>
            </a:r>
            <a:endParaRPr lang="en-US" altLang="en-US" sz="4800" b="1" dirty="0">
              <a:solidFill>
                <a:srgbClr val="0070C0"/>
              </a:solidFill>
            </a:endParaRPr>
          </a:p>
          <a:p>
            <a:pPr marL="0" indent="0">
              <a:buNone/>
            </a:pPr>
            <a:endParaRPr lang="en-US" sz="4800" dirty="0" smtClean="0"/>
          </a:p>
          <a:p>
            <a:r>
              <a:rPr lang="en-US" sz="4400" dirty="0" smtClean="0"/>
              <a:t>They </a:t>
            </a:r>
            <a:r>
              <a:rPr lang="en-US" sz="4400" b="1" dirty="0">
                <a:solidFill>
                  <a:srgbClr val="C00000"/>
                </a:solidFill>
              </a:rPr>
              <a:t>U</a:t>
            </a:r>
            <a:r>
              <a:rPr lang="en-US" sz="4400" b="1" dirty="0" smtClean="0">
                <a:solidFill>
                  <a:srgbClr val="C00000"/>
                </a:solidFill>
              </a:rPr>
              <a:t>ncouple/Delink </a:t>
            </a:r>
            <a:r>
              <a:rPr lang="en-US" sz="4400" b="1" dirty="0" smtClean="0"/>
              <a:t> two tightly coupled</a:t>
            </a:r>
            <a:r>
              <a:rPr lang="en-US" sz="4400" b="1" dirty="0" smtClean="0">
                <a:solidFill>
                  <a:srgbClr val="C00000"/>
                </a:solidFill>
              </a:rPr>
              <a:t> </a:t>
            </a:r>
            <a:r>
              <a:rPr lang="en-US" sz="4400" b="1" dirty="0" smtClean="0">
                <a:solidFill>
                  <a:srgbClr val="0070C0"/>
                </a:solidFill>
              </a:rPr>
              <a:t>natural processes </a:t>
            </a:r>
          </a:p>
          <a:p>
            <a:pPr lvl="3"/>
            <a:r>
              <a:rPr lang="en-US" sz="4400" b="1" dirty="0" smtClean="0"/>
              <a:t>E.T.C</a:t>
            </a:r>
            <a:r>
              <a:rPr lang="en-US" sz="4400" dirty="0" smtClean="0"/>
              <a:t> (Oxidation) </a:t>
            </a:r>
            <a:r>
              <a:rPr lang="en-US" sz="4400" b="1" dirty="0" smtClean="0">
                <a:solidFill>
                  <a:srgbClr val="C00000"/>
                </a:solidFill>
              </a:rPr>
              <a:t>uncoupled </a:t>
            </a:r>
            <a:r>
              <a:rPr lang="en-US" sz="4400" b="1" dirty="0" smtClean="0"/>
              <a:t>from</a:t>
            </a:r>
            <a:r>
              <a:rPr lang="en-US" sz="4400" b="1" dirty="0" smtClean="0">
                <a:solidFill>
                  <a:srgbClr val="0070C0"/>
                </a:solidFill>
              </a:rPr>
              <a:t> Phosphorylation (ATP generation)</a:t>
            </a:r>
          </a:p>
          <a:p>
            <a:pPr marL="978408" lvl="3" indent="0">
              <a:buNone/>
            </a:pPr>
            <a:endParaRPr lang="en-US" sz="4400" b="1" dirty="0" smtClean="0">
              <a:solidFill>
                <a:srgbClr val="0070C0"/>
              </a:solidFill>
            </a:endParaRPr>
          </a:p>
          <a:p>
            <a:r>
              <a:rPr lang="en-US" sz="5000" b="1" dirty="0" smtClean="0"/>
              <a:t>They just carry out Oxidation</a:t>
            </a:r>
            <a:r>
              <a:rPr lang="en-US" sz="5000" b="1" dirty="0" smtClean="0">
                <a:solidFill>
                  <a:srgbClr val="0070C0"/>
                </a:solidFill>
              </a:rPr>
              <a:t> </a:t>
            </a:r>
            <a:r>
              <a:rPr lang="en-US" sz="5000" b="1" dirty="0" smtClean="0">
                <a:solidFill>
                  <a:srgbClr val="C00000"/>
                </a:solidFill>
              </a:rPr>
              <a:t>without Phosphorylation</a:t>
            </a:r>
            <a:endParaRPr lang="en-US" sz="5000" dirty="0" smtClean="0">
              <a:solidFill>
                <a:srgbClr val="C00000"/>
              </a:solidFill>
            </a:endParaRPr>
          </a:p>
          <a:p>
            <a:pPr>
              <a:buNone/>
            </a:pPr>
            <a:endParaRPr lang="en-US" sz="4400" dirty="0">
              <a:solidFill>
                <a:srgbClr val="C00000"/>
              </a:solidFill>
            </a:endParaRPr>
          </a:p>
        </p:txBody>
      </p:sp>
    </p:spTree>
  </p:cSld>
  <p:clrMapOvr>
    <a:masterClrMapping/>
  </p:clrMapOvr>
  <p:transition spd="slow">
    <p:wedge/>
  </p:transition>
  <p:timing>
    <p:tnLst>
      <p:par>
        <p:cTn id="1" dur="indefinite" restart="never" nodeType="tmRoot"/>
      </p:par>
    </p:tnLst>
  </p:timing>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7986" name="Picture 2" descr="https://i2.wp.com/slideplayer.com/4088266/13/images/8/Oxidative+phosphorylation+Oxidative+phosphorylatio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5011"/>
            <a:ext cx="9144000" cy="68930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7964026"/>
      </p:ext>
    </p:extLst>
  </p:cSld>
  <p:clrMapOvr>
    <a:masterClrMapping/>
  </p:clrMapOvr>
  <p:transition spd="slow">
    <p:wedg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5300" y="0"/>
            <a:ext cx="8229600" cy="1143000"/>
          </a:xfrm>
        </p:spPr>
        <p:txBody>
          <a:bodyPr>
            <a:normAutofit/>
          </a:bodyPr>
          <a:lstStyle/>
          <a:p>
            <a:pPr algn="ctr"/>
            <a:r>
              <a:rPr lang="en-US" sz="4000" b="1" dirty="0" smtClean="0"/>
              <a:t>Important Features Of ATP</a:t>
            </a:r>
            <a:endParaRPr lang="en-US" sz="4000" b="1" dirty="0"/>
          </a:p>
        </p:txBody>
      </p:sp>
      <p:sp>
        <p:nvSpPr>
          <p:cNvPr id="3" name="Content Placeholder 2"/>
          <p:cNvSpPr>
            <a:spLocks noGrp="1"/>
          </p:cNvSpPr>
          <p:nvPr>
            <p:ph idx="1"/>
          </p:nvPr>
        </p:nvSpPr>
        <p:spPr>
          <a:xfrm>
            <a:off x="20782" y="1447800"/>
            <a:ext cx="9906000" cy="5181600"/>
          </a:xfrm>
        </p:spPr>
        <p:txBody>
          <a:bodyPr>
            <a:normAutofit fontScale="85000" lnSpcReduction="10000"/>
          </a:bodyPr>
          <a:lstStyle/>
          <a:p>
            <a:r>
              <a:rPr lang="en-US" dirty="0" smtClean="0"/>
              <a:t>Contains </a:t>
            </a:r>
            <a:r>
              <a:rPr lang="en-US" b="1" dirty="0"/>
              <a:t>three high energy phosphate </a:t>
            </a:r>
            <a:r>
              <a:rPr lang="en-US" b="1" dirty="0" smtClean="0"/>
              <a:t>bonds</a:t>
            </a:r>
          </a:p>
          <a:p>
            <a:pPr marL="0" indent="0">
              <a:buNone/>
            </a:pPr>
            <a:endParaRPr lang="en-US" b="1" dirty="0"/>
          </a:p>
          <a:p>
            <a:r>
              <a:rPr lang="en-US" dirty="0"/>
              <a:t>D</a:t>
            </a:r>
            <a:r>
              <a:rPr lang="en-US" dirty="0" smtClean="0"/>
              <a:t>rive </a:t>
            </a:r>
            <a:r>
              <a:rPr lang="en-US" b="1" dirty="0" smtClean="0"/>
              <a:t>endergonic reactions</a:t>
            </a:r>
          </a:p>
          <a:p>
            <a:pPr marL="0" indent="0">
              <a:buNone/>
            </a:pPr>
            <a:endParaRPr lang="en-US" b="1" dirty="0"/>
          </a:p>
          <a:p>
            <a:r>
              <a:rPr lang="en-US" dirty="0" smtClean="0"/>
              <a:t>It </a:t>
            </a:r>
            <a:r>
              <a:rPr lang="en-US" dirty="0"/>
              <a:t>is </a:t>
            </a:r>
            <a:r>
              <a:rPr lang="en-US" b="1" dirty="0" smtClean="0"/>
              <a:t>chemical energy currency </a:t>
            </a:r>
            <a:r>
              <a:rPr lang="en-US" dirty="0" smtClean="0"/>
              <a:t>of body</a:t>
            </a:r>
          </a:p>
          <a:p>
            <a:pPr marL="0" indent="0">
              <a:buNone/>
            </a:pPr>
            <a:endParaRPr lang="en-US" dirty="0"/>
          </a:p>
          <a:p>
            <a:r>
              <a:rPr lang="en-US" dirty="0" smtClean="0"/>
              <a:t>Functions </a:t>
            </a:r>
            <a:r>
              <a:rPr lang="en-US" dirty="0"/>
              <a:t>in </a:t>
            </a:r>
            <a:r>
              <a:rPr lang="en-US" dirty="0" smtClean="0"/>
              <a:t>body </a:t>
            </a:r>
            <a:r>
              <a:rPr lang="en-US" dirty="0"/>
              <a:t>as a </a:t>
            </a:r>
            <a:r>
              <a:rPr lang="en-US" b="1" dirty="0"/>
              <a:t>complex with Mg2</a:t>
            </a:r>
            <a:r>
              <a:rPr lang="en-US" b="1" dirty="0" smtClean="0"/>
              <a:t>+</a:t>
            </a:r>
          </a:p>
          <a:p>
            <a:pPr marL="0" indent="0">
              <a:buNone/>
            </a:pPr>
            <a:endParaRPr lang="en-US" b="1" dirty="0" smtClean="0"/>
          </a:p>
          <a:p>
            <a:r>
              <a:rPr lang="en-US" dirty="0" smtClean="0"/>
              <a:t>Biosynthesized </a:t>
            </a:r>
            <a:r>
              <a:rPr lang="en-US" dirty="0"/>
              <a:t>by </a:t>
            </a:r>
            <a:r>
              <a:rPr lang="en-US" b="1" dirty="0"/>
              <a:t>ATP synthase </a:t>
            </a:r>
            <a:endParaRPr lang="en-US" b="1" dirty="0" smtClean="0"/>
          </a:p>
          <a:p>
            <a:pPr marL="0" indent="0">
              <a:buNone/>
            </a:pPr>
            <a:endParaRPr lang="en-US" b="1" dirty="0" smtClean="0"/>
          </a:p>
          <a:p>
            <a:r>
              <a:rPr lang="en-US" dirty="0" smtClean="0"/>
              <a:t>Couples thermodynamically </a:t>
            </a:r>
            <a:r>
              <a:rPr lang="en-US" b="1" dirty="0" smtClean="0"/>
              <a:t>Unfavorable reactions </a:t>
            </a:r>
            <a:r>
              <a:rPr lang="en-US" b="1" dirty="0"/>
              <a:t>to Favorable Ones </a:t>
            </a:r>
            <a:endParaRPr lang="en-US" b="1" dirty="0" smtClean="0"/>
          </a:p>
          <a:p>
            <a:pPr marL="0" indent="0">
              <a:buNone/>
            </a:pPr>
            <a:endParaRPr lang="en-US" dirty="0" smtClean="0"/>
          </a:p>
          <a:p>
            <a:r>
              <a:rPr lang="en-US" dirty="0" smtClean="0"/>
              <a:t>ATP synthesis is inhibited by Uncouplers</a:t>
            </a:r>
            <a:r>
              <a:rPr lang="en-US" dirty="0"/>
              <a:t/>
            </a:r>
            <a:br>
              <a:rPr lang="en-US" dirty="0"/>
            </a:br>
            <a:endParaRPr lang="en-US" dirty="0"/>
          </a:p>
        </p:txBody>
      </p:sp>
    </p:spTree>
    <p:extLst>
      <p:ext uri="{BB962C8B-B14F-4D97-AF65-F5344CB8AC3E}">
        <p14:creationId xmlns:p14="http://schemas.microsoft.com/office/powerpoint/2010/main" val="3859362146"/>
      </p:ext>
    </p:extLst>
  </p:cSld>
  <p:clrMapOvr>
    <a:masterClrMapping/>
  </p:clrMapOvr>
  <p:transition spd="slow">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9" name="Text Box 3"/>
          <p:cNvSpPr txBox="1">
            <a:spLocks noChangeArrowheads="1"/>
          </p:cNvSpPr>
          <p:nvPr/>
        </p:nvSpPr>
        <p:spPr bwMode="auto">
          <a:xfrm>
            <a:off x="2346325" y="1870075"/>
            <a:ext cx="184150" cy="457200"/>
          </a:xfrm>
          <a:prstGeom prst="rect">
            <a:avLst/>
          </a:prstGeom>
          <a:noFill/>
          <a:ln w="9525">
            <a:noFill/>
            <a:miter lim="800000"/>
            <a:headEnd/>
            <a:tailEnd/>
          </a:ln>
          <a:effectLst/>
        </p:spPr>
        <p:txBody>
          <a:bodyPr wrap="none">
            <a:spAutoFit/>
          </a:bodyPr>
          <a:lstStyle/>
          <a:p>
            <a:endParaRPr lang="en-US"/>
          </a:p>
        </p:txBody>
      </p:sp>
      <p:sp>
        <p:nvSpPr>
          <p:cNvPr id="4100" name="Text Box 4"/>
          <p:cNvSpPr txBox="1">
            <a:spLocks noChangeArrowheads="1"/>
          </p:cNvSpPr>
          <p:nvPr/>
        </p:nvSpPr>
        <p:spPr bwMode="auto">
          <a:xfrm>
            <a:off x="801077" y="228600"/>
            <a:ext cx="7848600" cy="2308324"/>
          </a:xfrm>
          <a:prstGeom prst="rect">
            <a:avLst/>
          </a:prstGeom>
          <a:solidFill>
            <a:schemeClr val="hlink"/>
          </a:solidFill>
          <a:ln w="38100">
            <a:solidFill>
              <a:schemeClr val="tx1"/>
            </a:solidFill>
            <a:miter lim="800000"/>
            <a:headEnd/>
            <a:tailEnd/>
          </a:ln>
          <a:effectLst/>
        </p:spPr>
        <p:txBody>
          <a:bodyPr wrap="square">
            <a:spAutoFit/>
          </a:bodyPr>
          <a:lstStyle/>
          <a:p>
            <a:pPr algn="ctr"/>
            <a:r>
              <a:rPr lang="en-US" sz="3600" b="1" dirty="0"/>
              <a:t>Uncouplers break the</a:t>
            </a:r>
          </a:p>
          <a:p>
            <a:pPr algn="ctr"/>
            <a:r>
              <a:rPr lang="en-US" sz="3600" b="1" dirty="0"/>
              <a:t>connection between</a:t>
            </a:r>
          </a:p>
          <a:p>
            <a:pPr algn="ctr"/>
            <a:r>
              <a:rPr lang="en-US" sz="3600" b="1" dirty="0"/>
              <a:t>E</a:t>
            </a:r>
            <a:r>
              <a:rPr lang="en-US" sz="3600" b="1" dirty="0" smtClean="0"/>
              <a:t>lectron Transport Chain </a:t>
            </a:r>
            <a:r>
              <a:rPr lang="en-US" sz="3600" b="1" dirty="0"/>
              <a:t>and</a:t>
            </a:r>
          </a:p>
          <a:p>
            <a:pPr algn="ctr"/>
            <a:r>
              <a:rPr lang="en-US" sz="3600" b="1" dirty="0"/>
              <a:t>P</a:t>
            </a:r>
            <a:r>
              <a:rPr lang="en-US" sz="3600" b="1" dirty="0" smtClean="0"/>
              <a:t>hosphorylation</a:t>
            </a:r>
            <a:endParaRPr lang="en-US" sz="3600" dirty="0"/>
          </a:p>
        </p:txBody>
      </p:sp>
      <p:sp>
        <p:nvSpPr>
          <p:cNvPr id="4101" name="Text Box 5"/>
          <p:cNvSpPr txBox="1">
            <a:spLocks noChangeArrowheads="1"/>
          </p:cNvSpPr>
          <p:nvPr/>
        </p:nvSpPr>
        <p:spPr bwMode="auto">
          <a:xfrm>
            <a:off x="777923" y="3306408"/>
            <a:ext cx="7849008" cy="769441"/>
          </a:xfrm>
          <a:prstGeom prst="rect">
            <a:avLst/>
          </a:prstGeom>
          <a:noFill/>
          <a:ln w="9525">
            <a:noFill/>
            <a:miter lim="800000"/>
            <a:headEnd/>
            <a:tailEnd/>
          </a:ln>
          <a:effectLst/>
        </p:spPr>
        <p:txBody>
          <a:bodyPr wrap="none">
            <a:spAutoFit/>
          </a:bodyPr>
          <a:lstStyle/>
          <a:p>
            <a:r>
              <a:rPr lang="en-US" sz="4400" b="1" dirty="0"/>
              <a:t>Electron transport is a motor</a:t>
            </a:r>
          </a:p>
        </p:txBody>
      </p:sp>
      <p:sp>
        <p:nvSpPr>
          <p:cNvPr id="4102" name="Text Box 6"/>
          <p:cNvSpPr txBox="1">
            <a:spLocks noChangeArrowheads="1"/>
          </p:cNvSpPr>
          <p:nvPr/>
        </p:nvSpPr>
        <p:spPr bwMode="auto">
          <a:xfrm>
            <a:off x="152400" y="4419600"/>
            <a:ext cx="8982139" cy="707886"/>
          </a:xfrm>
          <a:prstGeom prst="rect">
            <a:avLst/>
          </a:prstGeom>
          <a:noFill/>
          <a:ln w="9525">
            <a:noFill/>
            <a:miter lim="800000"/>
            <a:headEnd/>
            <a:tailEnd/>
          </a:ln>
          <a:effectLst/>
        </p:spPr>
        <p:txBody>
          <a:bodyPr wrap="none">
            <a:spAutoFit/>
          </a:bodyPr>
          <a:lstStyle/>
          <a:p>
            <a:r>
              <a:rPr lang="en-US" sz="4000" b="1" dirty="0"/>
              <a:t>Phosphorylation is the transmission</a:t>
            </a:r>
          </a:p>
        </p:txBody>
      </p:sp>
      <p:sp>
        <p:nvSpPr>
          <p:cNvPr id="4103" name="Text Box 7"/>
          <p:cNvSpPr txBox="1">
            <a:spLocks noChangeArrowheads="1"/>
          </p:cNvSpPr>
          <p:nvPr/>
        </p:nvSpPr>
        <p:spPr bwMode="auto">
          <a:xfrm>
            <a:off x="457200" y="5867400"/>
            <a:ext cx="8458200" cy="646331"/>
          </a:xfrm>
          <a:prstGeom prst="rect">
            <a:avLst/>
          </a:prstGeom>
          <a:solidFill>
            <a:schemeClr val="hlink"/>
          </a:solidFill>
          <a:ln w="57150">
            <a:solidFill>
              <a:schemeClr val="tx1"/>
            </a:solidFill>
            <a:miter lim="800000"/>
            <a:headEnd/>
            <a:tailEnd/>
          </a:ln>
          <a:effectLst/>
        </p:spPr>
        <p:txBody>
          <a:bodyPr wrap="square">
            <a:spAutoFit/>
          </a:bodyPr>
          <a:lstStyle/>
          <a:p>
            <a:r>
              <a:rPr lang="en-US" sz="3600" b="1" dirty="0" smtClean="0"/>
              <a:t>Uncouplers </a:t>
            </a:r>
            <a:r>
              <a:rPr lang="en-US" sz="3600" b="1" dirty="0"/>
              <a:t>put the car in NEUTRAL</a:t>
            </a:r>
            <a:endParaRPr lang="en-US" sz="3600" dirty="0"/>
          </a:p>
        </p:txBody>
      </p:sp>
    </p:spTree>
  </p:cSld>
  <p:clrMapOvr>
    <a:masterClrMapping/>
  </p:clrMapOvr>
  <p:transition spd="slow">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272" fill="hold" grpId="0" nodeType="clickEffect">
                                  <p:stCondLst>
                                    <p:cond delay="0"/>
                                  </p:stCondLst>
                                  <p:childTnLst>
                                    <p:set>
                                      <p:cBhvr>
                                        <p:cTn id="6" dur="1" fill="hold">
                                          <p:stCondLst>
                                            <p:cond delay="0"/>
                                          </p:stCondLst>
                                        </p:cTn>
                                        <p:tgtEl>
                                          <p:spTgt spid="4100"/>
                                        </p:tgtEl>
                                        <p:attrNameLst>
                                          <p:attrName>style.visibility</p:attrName>
                                        </p:attrNameLst>
                                      </p:cBhvr>
                                      <p:to>
                                        <p:strVal val="visible"/>
                                      </p:to>
                                    </p:set>
                                    <p:anim calcmode="lin" valueType="num">
                                      <p:cBhvr>
                                        <p:cTn id="7" dur="500" fill="hold"/>
                                        <p:tgtEl>
                                          <p:spTgt spid="4100"/>
                                        </p:tgtEl>
                                        <p:attrNameLst>
                                          <p:attrName>ppt_w</p:attrName>
                                        </p:attrNameLst>
                                      </p:cBhvr>
                                      <p:tavLst>
                                        <p:tav tm="0">
                                          <p:val>
                                            <p:strVal val="2/3*#ppt_w"/>
                                          </p:val>
                                        </p:tav>
                                        <p:tav tm="100000">
                                          <p:val>
                                            <p:strVal val="#ppt_w"/>
                                          </p:val>
                                        </p:tav>
                                      </p:tavLst>
                                    </p:anim>
                                    <p:anim calcmode="lin" valueType="num">
                                      <p:cBhvr>
                                        <p:cTn id="8" dur="500" fill="hold"/>
                                        <p:tgtEl>
                                          <p:spTgt spid="4100"/>
                                        </p:tgtEl>
                                        <p:attrNameLst>
                                          <p:attrName>ppt_h</p:attrName>
                                        </p:attrNameLst>
                                      </p:cBhvr>
                                      <p:tavLst>
                                        <p:tav tm="0">
                                          <p:val>
                                            <p:strVal val="2/3*#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4101"/>
                                        </p:tgtEl>
                                        <p:attrNameLst>
                                          <p:attrName>style.visibility</p:attrName>
                                        </p:attrNameLst>
                                      </p:cBhvr>
                                      <p:to>
                                        <p:strVal val="visible"/>
                                      </p:to>
                                    </p:set>
                                    <p:animEffect transition="in" filter="wipe(left)">
                                      <p:cBhvr>
                                        <p:cTn id="13" dur="500"/>
                                        <p:tgtEl>
                                          <p:spTgt spid="4101"/>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4102"/>
                                        </p:tgtEl>
                                        <p:attrNameLst>
                                          <p:attrName>style.visibility</p:attrName>
                                        </p:attrNameLst>
                                      </p:cBhvr>
                                      <p:to>
                                        <p:strVal val="visible"/>
                                      </p:to>
                                    </p:set>
                                    <p:animEffect transition="in" filter="wipe(left)">
                                      <p:cBhvr>
                                        <p:cTn id="18" dur="500"/>
                                        <p:tgtEl>
                                          <p:spTgt spid="4102"/>
                                        </p:tgtEl>
                                      </p:cBhvr>
                                    </p:animEffect>
                                  </p:childTnLst>
                                </p:cTn>
                              </p:par>
                            </p:childTnLst>
                          </p:cTn>
                        </p:par>
                      </p:childTnLst>
                    </p:cTn>
                  </p:par>
                  <p:par>
                    <p:cTn id="19" fill="hold">
                      <p:stCondLst>
                        <p:cond delay="indefinite"/>
                      </p:stCondLst>
                      <p:childTnLst>
                        <p:par>
                          <p:cTn id="20" fill="hold">
                            <p:stCondLst>
                              <p:cond delay="0"/>
                            </p:stCondLst>
                            <p:childTnLst>
                              <p:par>
                                <p:cTn id="21" presetID="23" presetClass="entr" presetSubtype="272" fill="hold" grpId="0" nodeType="clickEffect">
                                  <p:stCondLst>
                                    <p:cond delay="0"/>
                                  </p:stCondLst>
                                  <p:childTnLst>
                                    <p:set>
                                      <p:cBhvr>
                                        <p:cTn id="22" dur="1" fill="hold">
                                          <p:stCondLst>
                                            <p:cond delay="0"/>
                                          </p:stCondLst>
                                        </p:cTn>
                                        <p:tgtEl>
                                          <p:spTgt spid="4103"/>
                                        </p:tgtEl>
                                        <p:attrNameLst>
                                          <p:attrName>style.visibility</p:attrName>
                                        </p:attrNameLst>
                                      </p:cBhvr>
                                      <p:to>
                                        <p:strVal val="visible"/>
                                      </p:to>
                                    </p:set>
                                    <p:anim calcmode="lin" valueType="num">
                                      <p:cBhvr>
                                        <p:cTn id="23" dur="500" fill="hold"/>
                                        <p:tgtEl>
                                          <p:spTgt spid="4103"/>
                                        </p:tgtEl>
                                        <p:attrNameLst>
                                          <p:attrName>ppt_w</p:attrName>
                                        </p:attrNameLst>
                                      </p:cBhvr>
                                      <p:tavLst>
                                        <p:tav tm="0">
                                          <p:val>
                                            <p:strVal val="2/3*#ppt_w"/>
                                          </p:val>
                                        </p:tav>
                                        <p:tav tm="100000">
                                          <p:val>
                                            <p:strVal val="#ppt_w"/>
                                          </p:val>
                                        </p:tav>
                                      </p:tavLst>
                                    </p:anim>
                                    <p:anim calcmode="lin" valueType="num">
                                      <p:cBhvr>
                                        <p:cTn id="24" dur="500" fill="hold"/>
                                        <p:tgtEl>
                                          <p:spTgt spid="4103"/>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0" grpId="0" animBg="1" autoUpdateAnimBg="0"/>
      <p:bldP spid="4101" grpId="0" autoUpdateAnimBg="0"/>
      <p:bldP spid="4102" grpId="0" autoUpdateAnimBg="0"/>
      <p:bldP spid="4103" grpId="0" animBg="1" autoUpdateAnimBg="0"/>
    </p:bldLst>
  </p:timing>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Image result for Solar Eclipse imag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4" descr="Image result for Solar Eclipse image"/>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6" descr="Image result for Solar Eclipse image"/>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Title 7"/>
          <p:cNvSpPr>
            <a:spLocks noGrp="1"/>
          </p:cNvSpPr>
          <p:nvPr>
            <p:ph type="title"/>
          </p:nvPr>
        </p:nvSpPr>
        <p:spPr>
          <a:xfrm>
            <a:off x="786946" y="171223"/>
            <a:ext cx="8229600" cy="1249363"/>
          </a:xfrm>
        </p:spPr>
        <p:txBody>
          <a:bodyPr>
            <a:normAutofit/>
          </a:bodyPr>
          <a:lstStyle/>
          <a:p>
            <a:pPr algn="ctr"/>
            <a:r>
              <a:rPr lang="en-US" sz="3600" b="1" dirty="0" smtClean="0">
                <a:solidFill>
                  <a:srgbClr val="C00000"/>
                </a:solidFill>
              </a:rPr>
              <a:t>Uncouplers Action Illustrates </a:t>
            </a:r>
            <a:br>
              <a:rPr lang="en-US" sz="3600" b="1" dirty="0" smtClean="0">
                <a:solidFill>
                  <a:srgbClr val="C00000"/>
                </a:solidFill>
              </a:rPr>
            </a:br>
            <a:r>
              <a:rPr lang="en-US" sz="3600" b="1" dirty="0" smtClean="0">
                <a:solidFill>
                  <a:srgbClr val="C00000"/>
                </a:solidFill>
              </a:rPr>
              <a:t>As Total Solar Eclipse</a:t>
            </a:r>
            <a:endParaRPr lang="en-US" sz="3600" b="1" dirty="0">
              <a:solidFill>
                <a:srgbClr val="C00000"/>
              </a:solidFill>
            </a:endParaRPr>
          </a:p>
        </p:txBody>
      </p:sp>
      <p:pic>
        <p:nvPicPr>
          <p:cNvPr id="2" name="Picture 1"/>
          <p:cNvPicPr>
            <a:picLocks noChangeAspect="1"/>
          </p:cNvPicPr>
          <p:nvPr/>
        </p:nvPicPr>
        <p:blipFill>
          <a:blip r:embed="rId2"/>
          <a:stretch>
            <a:fillRect/>
          </a:stretch>
        </p:blipFill>
        <p:spPr>
          <a:xfrm>
            <a:off x="0" y="1420586"/>
            <a:ext cx="9144000" cy="5437414"/>
          </a:xfrm>
          <a:prstGeom prst="rect">
            <a:avLst/>
          </a:prstGeom>
        </p:spPr>
      </p:pic>
    </p:spTree>
    <p:extLst>
      <p:ext uri="{BB962C8B-B14F-4D97-AF65-F5344CB8AC3E}">
        <p14:creationId xmlns:p14="http://schemas.microsoft.com/office/powerpoint/2010/main" val="2406466364"/>
      </p:ext>
    </p:extLst>
  </p:cSld>
  <p:clrMapOvr>
    <a:masterClrMapping/>
  </p:clrMapOvr>
  <p:transition spd="slow">
    <p:wedge/>
  </p:transition>
  <p:timing>
    <p:tnLst>
      <p:par>
        <p:cTn id="1" dur="indefinite" restart="never" nodeType="tmRoot"/>
      </p:par>
    </p:tnLst>
  </p:timing>
</p:sld>
</file>

<file path=ppt/slides/slide3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24" y="1219200"/>
            <a:ext cx="9144000" cy="4343400"/>
          </a:xfrm>
        </p:spPr>
        <p:txBody>
          <a:bodyPr>
            <a:normAutofit fontScale="85000" lnSpcReduction="10000"/>
          </a:bodyPr>
          <a:lstStyle/>
          <a:p>
            <a:r>
              <a:rPr lang="en-US" sz="4400" b="1" dirty="0" smtClean="0"/>
              <a:t>Uncouplers just bring oxidation (</a:t>
            </a:r>
            <a:r>
              <a:rPr lang="en-US" sz="4400" b="1" dirty="0" smtClean="0">
                <a:solidFill>
                  <a:srgbClr val="0070C0"/>
                </a:solidFill>
              </a:rPr>
              <a:t>E.T.C</a:t>
            </a:r>
            <a:r>
              <a:rPr lang="en-US" sz="4400" b="1" dirty="0" smtClean="0"/>
              <a:t>/</a:t>
            </a:r>
            <a:r>
              <a:rPr lang="en-US" sz="4400" b="1" dirty="0" smtClean="0">
                <a:solidFill>
                  <a:srgbClr val="0070C0"/>
                </a:solidFill>
              </a:rPr>
              <a:t>Sun Rise</a:t>
            </a:r>
            <a:r>
              <a:rPr lang="en-US" sz="4400" b="1" dirty="0" smtClean="0"/>
              <a:t>) </a:t>
            </a:r>
            <a:r>
              <a:rPr lang="en-US" sz="4400" b="1" dirty="0" smtClean="0">
                <a:solidFill>
                  <a:srgbClr val="C00000"/>
                </a:solidFill>
              </a:rPr>
              <a:t>without phosphorylation</a:t>
            </a:r>
            <a:r>
              <a:rPr lang="en-US" sz="4400" dirty="0" smtClean="0">
                <a:solidFill>
                  <a:srgbClr val="0070C0"/>
                </a:solidFill>
              </a:rPr>
              <a:t>(Interrupted Sun Light</a:t>
            </a:r>
            <a:r>
              <a:rPr lang="en-US" sz="4400" dirty="0">
                <a:solidFill>
                  <a:srgbClr val="0070C0"/>
                </a:solidFill>
              </a:rPr>
              <a:t>)</a:t>
            </a:r>
          </a:p>
          <a:p>
            <a:pPr marL="0" indent="0">
              <a:buNone/>
            </a:pPr>
            <a:endParaRPr lang="en-US" sz="4400" dirty="0" smtClean="0"/>
          </a:p>
          <a:p>
            <a:pPr>
              <a:buNone/>
            </a:pPr>
            <a:endParaRPr lang="en-US" sz="4400" dirty="0" smtClean="0"/>
          </a:p>
          <a:p>
            <a:r>
              <a:rPr lang="en-US" sz="4400" b="1" dirty="0" smtClean="0">
                <a:solidFill>
                  <a:srgbClr val="C00000"/>
                </a:solidFill>
              </a:rPr>
              <a:t>Uncoupler </a:t>
            </a:r>
            <a:r>
              <a:rPr lang="en-US" sz="4400" b="1" dirty="0" smtClean="0">
                <a:solidFill>
                  <a:srgbClr val="0070C0"/>
                </a:solidFill>
              </a:rPr>
              <a:t>(Moon In between) </a:t>
            </a:r>
            <a:r>
              <a:rPr lang="en-US" sz="4400" b="1" dirty="0" smtClean="0">
                <a:solidFill>
                  <a:srgbClr val="C00000"/>
                </a:solidFill>
              </a:rPr>
              <a:t>inhibits generation of ATP </a:t>
            </a:r>
            <a:r>
              <a:rPr lang="en-US" sz="4400" b="1" dirty="0" smtClean="0">
                <a:solidFill>
                  <a:srgbClr val="0070C0"/>
                </a:solidFill>
              </a:rPr>
              <a:t>( Dark/No Day)</a:t>
            </a:r>
            <a:endParaRPr lang="en-US" dirty="0">
              <a:solidFill>
                <a:srgbClr val="0070C0"/>
              </a:solidFill>
            </a:endParaRPr>
          </a:p>
        </p:txBody>
      </p:sp>
    </p:spTree>
  </p:cSld>
  <p:clrMapOvr>
    <a:masterClrMapping/>
  </p:clrMapOvr>
  <p:transition spd="slow">
    <p:wedge/>
  </p:transition>
  <p:timing>
    <p:tnLst>
      <p:par>
        <p:cTn id="1" dur="indefinite" restart="never" nodeType="tmRoot"/>
      </p:par>
    </p:tnLst>
  </p:timing>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286" y="2667000"/>
            <a:ext cx="9180286" cy="1143000"/>
          </a:xfrm>
        </p:spPr>
        <p:txBody>
          <a:bodyPr>
            <a:normAutofit/>
          </a:bodyPr>
          <a:lstStyle/>
          <a:p>
            <a:pPr algn="ctr"/>
            <a:r>
              <a:rPr lang="en-US" sz="6600" b="1" dirty="0" smtClean="0"/>
              <a:t>Types Of Uncouplers</a:t>
            </a:r>
            <a:endParaRPr lang="en-US" sz="6600" b="1" dirty="0"/>
          </a:p>
        </p:txBody>
      </p:sp>
    </p:spTree>
    <p:extLst>
      <p:ext uri="{BB962C8B-B14F-4D97-AF65-F5344CB8AC3E}">
        <p14:creationId xmlns:p14="http://schemas.microsoft.com/office/powerpoint/2010/main" val="1712145524"/>
      </p:ext>
    </p:extLst>
  </p:cSld>
  <p:clrMapOvr>
    <a:masterClrMapping/>
  </p:clrMapOvr>
  <p:transition spd="slow">
    <p:wedge/>
  </p:transition>
  <p:timing>
    <p:tnLst>
      <p:par>
        <p:cTn id="1" dur="indefinite" restart="never" nodeType="tmRoot"/>
      </p:par>
    </p:tnLst>
  </p:timing>
</p:sld>
</file>

<file path=ppt/slides/slide3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lstStyle/>
          <a:p>
            <a:pPr algn="ctr"/>
            <a:r>
              <a:rPr lang="en-US" b="1" dirty="0" smtClean="0"/>
              <a:t>Physiological Uncouplers</a:t>
            </a:r>
            <a:endParaRPr lang="en-US" b="1" dirty="0"/>
          </a:p>
        </p:txBody>
      </p:sp>
      <p:sp>
        <p:nvSpPr>
          <p:cNvPr id="3" name="Content Placeholder 2"/>
          <p:cNvSpPr>
            <a:spLocks noGrp="1"/>
          </p:cNvSpPr>
          <p:nvPr>
            <p:ph idx="1"/>
          </p:nvPr>
        </p:nvSpPr>
        <p:spPr>
          <a:xfrm>
            <a:off x="0" y="2286000"/>
            <a:ext cx="9296400" cy="4419600"/>
          </a:xfrm>
        </p:spPr>
        <p:txBody>
          <a:bodyPr>
            <a:normAutofit/>
          </a:bodyPr>
          <a:lstStyle/>
          <a:p>
            <a:r>
              <a:rPr lang="en-US" sz="4000" b="1" dirty="0" smtClean="0"/>
              <a:t>Thermogenin</a:t>
            </a:r>
            <a:r>
              <a:rPr lang="en-US" sz="4000" dirty="0" smtClean="0"/>
              <a:t> /</a:t>
            </a:r>
            <a:r>
              <a:rPr lang="en-US" sz="4000" b="1" dirty="0" smtClean="0">
                <a:solidFill>
                  <a:srgbClr val="FF0000"/>
                </a:solidFill>
              </a:rPr>
              <a:t>Uncoupling Protein-1</a:t>
            </a:r>
          </a:p>
          <a:p>
            <a:r>
              <a:rPr lang="en-US" sz="4000" b="1" dirty="0" smtClean="0"/>
              <a:t>Excess of Thyroxine</a:t>
            </a:r>
          </a:p>
          <a:p>
            <a:r>
              <a:rPr lang="en-US" sz="4000" b="1" dirty="0" smtClean="0"/>
              <a:t>Long Chain Fatty acids</a:t>
            </a:r>
          </a:p>
          <a:p>
            <a:r>
              <a:rPr lang="en-US" sz="4000" b="1" dirty="0" smtClean="0"/>
              <a:t>Unconjugated Hyperbilirubinemia</a:t>
            </a:r>
            <a:endParaRPr lang="en-US" sz="4000" b="1" dirty="0"/>
          </a:p>
        </p:txBody>
      </p:sp>
    </p:spTree>
  </p:cSld>
  <p:clrMapOvr>
    <a:masterClrMapping/>
  </p:clrMapOvr>
  <p:transition spd="slow">
    <p:wedge/>
  </p:transition>
  <p:timing>
    <p:tnLst>
      <p:par>
        <p:cTn id="1" dur="indefinite" restart="never" nodeType="tmRoot"/>
      </p:par>
    </p:tnLst>
  </p:timing>
</p:sld>
</file>

<file path=ppt/slides/slide3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8229600" cy="1143000"/>
          </a:xfrm>
        </p:spPr>
        <p:txBody>
          <a:bodyPr/>
          <a:lstStyle/>
          <a:p>
            <a:pPr algn="ctr"/>
            <a:r>
              <a:rPr lang="en-US" b="1" dirty="0" smtClean="0"/>
              <a:t>Chemical Uncouplers</a:t>
            </a:r>
            <a:endParaRPr lang="en-US" b="1" dirty="0"/>
          </a:p>
        </p:txBody>
      </p:sp>
      <p:sp>
        <p:nvSpPr>
          <p:cNvPr id="3" name="Content Placeholder 2"/>
          <p:cNvSpPr>
            <a:spLocks noGrp="1"/>
          </p:cNvSpPr>
          <p:nvPr>
            <p:ph idx="1"/>
          </p:nvPr>
        </p:nvSpPr>
        <p:spPr>
          <a:xfrm>
            <a:off x="-76200" y="1143000"/>
            <a:ext cx="9220200" cy="4389120"/>
          </a:xfrm>
        </p:spPr>
        <p:txBody>
          <a:bodyPr>
            <a:noAutofit/>
          </a:bodyPr>
          <a:lstStyle/>
          <a:p>
            <a:r>
              <a:rPr lang="en-US" sz="3600" dirty="0" smtClean="0"/>
              <a:t>2,4 Di Nitro Phenol</a:t>
            </a:r>
          </a:p>
          <a:p>
            <a:r>
              <a:rPr lang="en-US" sz="3600" dirty="0" smtClean="0"/>
              <a:t>Di Nitro Cresol</a:t>
            </a:r>
          </a:p>
          <a:p>
            <a:r>
              <a:rPr lang="en-US" sz="3600" dirty="0" smtClean="0"/>
              <a:t>Dicumarol</a:t>
            </a:r>
          </a:p>
          <a:p>
            <a:r>
              <a:rPr lang="en-US" sz="3600" dirty="0" smtClean="0"/>
              <a:t>Aspirin</a:t>
            </a:r>
          </a:p>
          <a:p>
            <a:r>
              <a:rPr lang="en-US" sz="3600" i="1" dirty="0"/>
              <a:t>p</a:t>
            </a:r>
            <a:r>
              <a:rPr lang="en-US" sz="3600" dirty="0"/>
              <a:t>-</a:t>
            </a:r>
            <a:r>
              <a:rPr lang="en-US" sz="3600" dirty="0" err="1"/>
              <a:t>Triflouromethoxy</a:t>
            </a:r>
            <a:r>
              <a:rPr lang="en-US" sz="3600" dirty="0"/>
              <a:t> </a:t>
            </a:r>
            <a:r>
              <a:rPr lang="en-US" sz="3600" dirty="0" smtClean="0"/>
              <a:t>Carbonyl Cyanide</a:t>
            </a:r>
            <a:r>
              <a:rPr lang="en-US" sz="3600" dirty="0"/>
              <a:t> </a:t>
            </a:r>
            <a:r>
              <a:rPr lang="en-US" sz="3600" dirty="0" smtClean="0"/>
              <a:t> </a:t>
            </a:r>
            <a:r>
              <a:rPr lang="en-US" sz="3600" dirty="0" err="1" smtClean="0"/>
              <a:t>Phenylhydrazone</a:t>
            </a:r>
            <a:r>
              <a:rPr lang="en-US" sz="3600" dirty="0" smtClean="0"/>
              <a:t> (FCCP)</a:t>
            </a:r>
          </a:p>
          <a:p>
            <a:r>
              <a:rPr lang="en-US" sz="3600" dirty="0" smtClean="0"/>
              <a:t>Valinomycin</a:t>
            </a:r>
          </a:p>
          <a:p>
            <a:r>
              <a:rPr lang="en-US" sz="3600" dirty="0" smtClean="0"/>
              <a:t>Pentachlorophenol</a:t>
            </a:r>
          </a:p>
          <a:p>
            <a:r>
              <a:rPr lang="en-US" sz="3600" dirty="0" smtClean="0"/>
              <a:t>Snake Venom-Phospholipases</a:t>
            </a:r>
            <a:endParaRPr lang="en-US" sz="3600" dirty="0"/>
          </a:p>
        </p:txBody>
      </p:sp>
    </p:spTree>
  </p:cSld>
  <p:clrMapOvr>
    <a:masterClrMapping/>
  </p:clrMapOvr>
  <p:transition spd="slow">
    <p:wedge/>
  </p:transition>
  <p:timing>
    <p:tnLst>
      <p:par>
        <p:cTn id="1" dur="indefinite" restart="never" nodeType="tmRoot"/>
      </p:par>
    </p:tnLst>
  </p:timing>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570818" name="Picture 2" descr="Image result for uncouplers of oxidative phosphorylation"/>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9220200" cy="6781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9315500"/>
      </p:ext>
    </p:extLst>
  </p:cSld>
  <p:clrMapOvr>
    <a:masterClrMapping/>
  </p:clrMapOvr>
  <p:transition spd="slow">
    <p:wedge/>
  </p:transition>
  <p:timing>
    <p:tnLst>
      <p:par>
        <p:cTn id="1" dur="indefinite" restart="never" nodeType="tmRoot"/>
      </p:par>
    </p:tnLst>
  </p:timing>
</p:sld>
</file>

<file path=ppt/slides/slide3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pPr algn="ctr"/>
            <a:r>
              <a:rPr lang="en-US" b="1" dirty="0" smtClean="0"/>
              <a:t>Mode Of Action Of Uncouplers</a:t>
            </a:r>
            <a:endParaRPr lang="en-US" b="1" dirty="0"/>
          </a:p>
        </p:txBody>
      </p:sp>
      <p:sp>
        <p:nvSpPr>
          <p:cNvPr id="3" name="Content Placeholder 2"/>
          <p:cNvSpPr>
            <a:spLocks noGrp="1"/>
          </p:cNvSpPr>
          <p:nvPr>
            <p:ph idx="1"/>
          </p:nvPr>
        </p:nvSpPr>
        <p:spPr>
          <a:xfrm>
            <a:off x="0" y="1600200"/>
            <a:ext cx="9144000" cy="4724400"/>
          </a:xfrm>
        </p:spPr>
        <p:txBody>
          <a:bodyPr>
            <a:noAutofit/>
          </a:bodyPr>
          <a:lstStyle/>
          <a:p>
            <a:r>
              <a:rPr lang="en-US" sz="4000" dirty="0" smtClean="0"/>
              <a:t>Certain Uncouplers are </a:t>
            </a:r>
            <a:r>
              <a:rPr lang="en-US" sz="4000" b="1" dirty="0" smtClean="0">
                <a:solidFill>
                  <a:srgbClr val="FF0000"/>
                </a:solidFill>
              </a:rPr>
              <a:t>ionophores, </a:t>
            </a:r>
            <a:r>
              <a:rPr lang="en-US" sz="4000" b="1" dirty="0" smtClean="0">
                <a:solidFill>
                  <a:srgbClr val="0070C0"/>
                </a:solidFill>
              </a:rPr>
              <a:t>lipophilic substances.</a:t>
            </a:r>
          </a:p>
          <a:p>
            <a:r>
              <a:rPr lang="en-US" sz="4000" dirty="0" smtClean="0"/>
              <a:t>They </a:t>
            </a:r>
            <a:r>
              <a:rPr lang="en-US" sz="4000" b="1" dirty="0" smtClean="0">
                <a:solidFill>
                  <a:srgbClr val="FF0000"/>
                </a:solidFill>
              </a:rPr>
              <a:t>carry protons </a:t>
            </a:r>
            <a:r>
              <a:rPr lang="en-US" sz="4000" b="1" dirty="0" smtClean="0"/>
              <a:t>from intermembrane space across mitochondrial membrane to matrix </a:t>
            </a:r>
          </a:p>
          <a:p>
            <a:r>
              <a:rPr lang="en-US" sz="4000" dirty="0" smtClean="0"/>
              <a:t>From </a:t>
            </a:r>
            <a:r>
              <a:rPr lang="en-US" sz="4000" b="1" dirty="0" smtClean="0">
                <a:solidFill>
                  <a:srgbClr val="FF0000"/>
                </a:solidFill>
              </a:rPr>
              <a:t>site other than specific site</a:t>
            </a:r>
            <a:r>
              <a:rPr lang="en-US" sz="4000" dirty="0" smtClean="0"/>
              <a:t>. (</a:t>
            </a:r>
            <a:r>
              <a:rPr lang="en-US" sz="4000" dirty="0" err="1" smtClean="0"/>
              <a:t>i.e</a:t>
            </a:r>
            <a:r>
              <a:rPr lang="en-US" sz="4000" dirty="0" smtClean="0"/>
              <a:t> not through F0 and F1 particles of ATP Synthase).</a:t>
            </a:r>
          </a:p>
        </p:txBody>
      </p:sp>
    </p:spTree>
  </p:cSld>
  <p:clrMapOvr>
    <a:masterClrMapping/>
  </p:clrMapOvr>
  <p:transition spd="slow">
    <p:wedge/>
  </p:transition>
  <p:timing>
    <p:tnLst>
      <p:par>
        <p:cTn id="1" dur="indefinite" restart="never" nodeType="tmRoot"/>
      </p:par>
    </p:tnLst>
  </p:timing>
</p:sld>
</file>

<file path=ppt/slides/slide3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 y="990600"/>
            <a:ext cx="9067800" cy="5257800"/>
          </a:xfrm>
        </p:spPr>
        <p:txBody>
          <a:bodyPr>
            <a:normAutofit/>
          </a:bodyPr>
          <a:lstStyle/>
          <a:p>
            <a:r>
              <a:rPr lang="en-US" sz="4800" dirty="0" smtClean="0"/>
              <a:t>Certain </a:t>
            </a:r>
            <a:r>
              <a:rPr lang="en-US" sz="4800" b="1" dirty="0" smtClean="0">
                <a:solidFill>
                  <a:srgbClr val="FF0000"/>
                </a:solidFill>
              </a:rPr>
              <a:t>Uncouplers changes permeability </a:t>
            </a:r>
            <a:r>
              <a:rPr lang="en-US" sz="4800" dirty="0" smtClean="0"/>
              <a:t>of mitochondrial membrane to protons.</a:t>
            </a:r>
          </a:p>
          <a:p>
            <a:r>
              <a:rPr lang="en-US" sz="4800" b="1" dirty="0" smtClean="0"/>
              <a:t>Translocate protons easily through mitochondrial membrane.</a:t>
            </a:r>
          </a:p>
          <a:p>
            <a:pPr>
              <a:buNone/>
            </a:pPr>
            <a:endParaRPr lang="en-US" dirty="0"/>
          </a:p>
        </p:txBody>
      </p:sp>
    </p:spTree>
  </p:cSld>
  <p:clrMapOvr>
    <a:masterClrMapping/>
  </p:clrMapOvr>
  <p:transition spd="slow">
    <p:wedge/>
  </p:transition>
  <p:timing>
    <p:tnLst>
      <p:par>
        <p:cTn id="1" dur="indefinite" restart="never" nodeType="tmRoot"/>
      </p:par>
    </p:tnLst>
  </p:timing>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Rectangle 3"/>
          <p:cNvSpPr>
            <a:spLocks noGrp="1" noChangeArrowheads="1"/>
          </p:cNvSpPr>
          <p:nvPr>
            <p:ph type="body" idx="1"/>
          </p:nvPr>
        </p:nvSpPr>
        <p:spPr>
          <a:xfrm>
            <a:off x="433388" y="4038600"/>
            <a:ext cx="8201025" cy="2571750"/>
          </a:xfrm>
        </p:spPr>
        <p:txBody>
          <a:bodyPr/>
          <a:lstStyle/>
          <a:p>
            <a:pPr marL="0" indent="0">
              <a:spcBef>
                <a:spcPct val="0"/>
              </a:spcBef>
              <a:spcAft>
                <a:spcPct val="30000"/>
              </a:spcAft>
              <a:buFontTx/>
              <a:buNone/>
            </a:pPr>
            <a:r>
              <a:rPr lang="en-US" sz="2800" dirty="0" smtClean="0">
                <a:cs typeface="Times New Roman" pitchFamily="18" charset="0"/>
              </a:rPr>
              <a:t> </a:t>
            </a:r>
            <a:endParaRPr lang="en-US" sz="2800" dirty="0">
              <a:cs typeface="Times New Roman" pitchFamily="18" charset="0"/>
            </a:endParaRPr>
          </a:p>
          <a:p>
            <a:pPr marL="0" indent="0">
              <a:spcBef>
                <a:spcPct val="0"/>
              </a:spcBef>
              <a:spcAft>
                <a:spcPct val="30000"/>
              </a:spcAft>
              <a:buFontTx/>
              <a:buNone/>
            </a:pPr>
            <a:r>
              <a:rPr lang="en-US" sz="2800" dirty="0" smtClean="0">
                <a:cs typeface="Times New Roman" pitchFamily="18" charset="0"/>
              </a:rPr>
              <a:t>2,4 DNP </a:t>
            </a:r>
            <a:r>
              <a:rPr lang="en-US" sz="2800" dirty="0">
                <a:cs typeface="Times New Roman" pitchFamily="18" charset="0"/>
              </a:rPr>
              <a:t>dissolve in </a:t>
            </a:r>
            <a:r>
              <a:rPr lang="en-US" sz="2800" dirty="0" smtClean="0">
                <a:cs typeface="Times New Roman" pitchFamily="18" charset="0"/>
              </a:rPr>
              <a:t> </a:t>
            </a:r>
            <a:r>
              <a:rPr lang="en-US" sz="2800" dirty="0">
                <a:cs typeface="Times New Roman" pitchFamily="18" charset="0"/>
              </a:rPr>
              <a:t>membrane and function as </a:t>
            </a:r>
            <a:r>
              <a:rPr lang="en-US" sz="2800" b="1" dirty="0">
                <a:solidFill>
                  <a:srgbClr val="000099"/>
                </a:solidFill>
                <a:cs typeface="Times New Roman" pitchFamily="18" charset="0"/>
              </a:rPr>
              <a:t>carriers for H</a:t>
            </a:r>
            <a:r>
              <a:rPr lang="en-US" sz="2800" b="1" baseline="30000" dirty="0">
                <a:solidFill>
                  <a:srgbClr val="000099"/>
                </a:solidFill>
                <a:cs typeface="Times New Roman" pitchFamily="18" charset="0"/>
              </a:rPr>
              <a:t>+</a:t>
            </a:r>
            <a:r>
              <a:rPr lang="en-US" sz="2800" dirty="0">
                <a:cs typeface="Times New Roman" pitchFamily="18" charset="0"/>
              </a:rPr>
              <a:t>. </a:t>
            </a:r>
          </a:p>
        </p:txBody>
      </p:sp>
      <p:sp>
        <p:nvSpPr>
          <p:cNvPr id="26629" name="Rectangle 5"/>
          <p:cNvSpPr>
            <a:spLocks noChangeArrowheads="1"/>
          </p:cNvSpPr>
          <p:nvPr/>
        </p:nvSpPr>
        <p:spPr bwMode="auto">
          <a:xfrm>
            <a:off x="3857625" y="2600325"/>
            <a:ext cx="9144000" cy="0"/>
          </a:xfrm>
          <a:prstGeom prst="rect">
            <a:avLst/>
          </a:prstGeom>
          <a:noFill/>
          <a:ln w="9525">
            <a:noFill/>
            <a:miter lim="800000"/>
            <a:headEnd/>
            <a:tailEnd/>
          </a:ln>
          <a:effectLst/>
        </p:spPr>
        <p:txBody>
          <a:bodyPr>
            <a:spAutoFit/>
          </a:bodyPr>
          <a:lstStyle/>
          <a:p>
            <a:endParaRPr lang="en-US"/>
          </a:p>
        </p:txBody>
      </p:sp>
      <p:sp>
        <p:nvSpPr>
          <p:cNvPr id="26631" name="Rectangle 7"/>
          <p:cNvSpPr>
            <a:spLocks noChangeArrowheads="1"/>
          </p:cNvSpPr>
          <p:nvPr/>
        </p:nvSpPr>
        <p:spPr bwMode="auto">
          <a:xfrm>
            <a:off x="3886200" y="2600325"/>
            <a:ext cx="9144000" cy="0"/>
          </a:xfrm>
          <a:prstGeom prst="rect">
            <a:avLst/>
          </a:prstGeom>
          <a:noFill/>
          <a:ln w="9525">
            <a:noFill/>
            <a:miter lim="800000"/>
            <a:headEnd/>
            <a:tailEnd/>
          </a:ln>
          <a:effectLst/>
        </p:spPr>
        <p:txBody>
          <a:bodyPr>
            <a:spAutoFit/>
          </a:bodyPr>
          <a:lstStyle/>
          <a:p>
            <a:endParaRPr lang="en-US"/>
          </a:p>
        </p:txBody>
      </p:sp>
      <p:graphicFrame>
        <p:nvGraphicFramePr>
          <p:cNvPr id="26630" name="Object 6"/>
          <p:cNvGraphicFramePr>
            <a:graphicFrameLocks noChangeAspect="1"/>
          </p:cNvGraphicFramePr>
          <p:nvPr/>
        </p:nvGraphicFramePr>
        <p:xfrm>
          <a:off x="3073400" y="257175"/>
          <a:ext cx="3035300" cy="3667125"/>
        </p:xfrm>
        <a:graphic>
          <a:graphicData uri="http://schemas.openxmlformats.org/presentationml/2006/ole">
            <mc:AlternateContent xmlns:mc="http://schemas.openxmlformats.org/markup-compatibility/2006">
              <mc:Choice xmlns:v="urn:schemas-microsoft-com:vml" Requires="v">
                <p:oleObj spid="_x0000_s1570911" r:id="rId4" imgW="1371600" imgH="1658112" progId="Word.Picture.8">
                  <p:embed/>
                </p:oleObj>
              </mc:Choice>
              <mc:Fallback>
                <p:oleObj r:id="rId4" imgW="1371600" imgH="1658112" progId="Word.Picture.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73400" y="257175"/>
                        <a:ext cx="3035300" cy="36671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2089366215"/>
      </p:ext>
    </p:extLst>
  </p:cSld>
  <p:clrMapOvr>
    <a:masterClrMapping/>
  </p:clrMapOvr>
  <p:transition spd="slow">
    <p:wedg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819400"/>
            <a:ext cx="8458200" cy="1143000"/>
          </a:xfrm>
        </p:spPr>
        <p:txBody>
          <a:bodyPr>
            <a:noAutofit/>
          </a:bodyPr>
          <a:lstStyle/>
          <a:p>
            <a:pPr algn="ctr"/>
            <a:r>
              <a:rPr lang="en-US" sz="5400" b="1" dirty="0" smtClean="0"/>
              <a:t>What Is Biological Oxidation?</a:t>
            </a:r>
            <a:endParaRPr lang="en-US" sz="5400" b="1" dirty="0"/>
          </a:p>
        </p:txBody>
      </p:sp>
    </p:spTree>
  </p:cSld>
  <p:clrMapOvr>
    <a:masterClrMapping/>
  </p:clrMapOvr>
  <p:transition spd="slow">
    <p:wedge/>
  </p:transition>
  <p:timing>
    <p:tnLst>
      <p:par>
        <p:cTn id="1" dur="indefinite" restart="never" nodeType="tmRoot"/>
      </p:par>
    </p:tnLst>
  </p:timing>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571842" name="Picture 2" descr="https://employees.csbsju.edu/hjakubowski/classes/ch331/oxphos/uncoupleDNP.gif"/>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1296830"/>
      </p:ext>
    </p:extLst>
  </p:cSld>
  <p:clrMapOvr>
    <a:masterClrMapping/>
  </p:clrMapOvr>
  <p:transition spd="slow">
    <p:wedge/>
  </p:transition>
  <p:timing>
    <p:tnLst>
      <p:par>
        <p:cTn id="1" dur="indefinite" restart="never" nodeType="tmRoot"/>
      </p:par>
    </p:tnLst>
  </p:timing>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68770" name="Picture 2" descr="Image result for uncouplers of oxidative phosphoryla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71600"/>
            <a:ext cx="9144000" cy="8229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1705589"/>
      </p:ext>
    </p:extLst>
  </p:cSld>
  <p:clrMapOvr>
    <a:masterClrMapping/>
  </p:clrMapOvr>
  <p:transition spd="slow">
    <p:wedge/>
  </p:transition>
  <p:timing>
    <p:tnLst>
      <p:par>
        <p:cTn id="1" dur="indefinite" restart="never" nodeType="tmRoot"/>
      </p:par>
    </p:tnLst>
  </p:timing>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body" idx="1"/>
          </p:nvPr>
        </p:nvSpPr>
        <p:spPr>
          <a:xfrm>
            <a:off x="152400" y="2971800"/>
            <a:ext cx="8762999" cy="3733800"/>
          </a:xfrm>
        </p:spPr>
        <p:txBody>
          <a:bodyPr>
            <a:normAutofit/>
          </a:bodyPr>
          <a:lstStyle/>
          <a:p>
            <a:pPr marL="0" indent="0">
              <a:spcBef>
                <a:spcPct val="0"/>
              </a:spcBef>
              <a:spcAft>
                <a:spcPct val="30000"/>
              </a:spcAft>
              <a:buFontTx/>
              <a:buNone/>
            </a:pPr>
            <a:r>
              <a:rPr lang="en-US" sz="2800" b="1" dirty="0">
                <a:solidFill>
                  <a:srgbClr val="000099"/>
                </a:solidFill>
                <a:cs typeface="Times New Roman" pitchFamily="18" charset="0"/>
              </a:rPr>
              <a:t>Uncouplers</a:t>
            </a:r>
            <a:r>
              <a:rPr lang="en-US" sz="2800" dirty="0">
                <a:cs typeface="Times New Roman" pitchFamily="18" charset="0"/>
              </a:rPr>
              <a:t> block oxidative phosphorylation by </a:t>
            </a:r>
            <a:r>
              <a:rPr lang="en-US" sz="2800" b="1" dirty="0">
                <a:solidFill>
                  <a:srgbClr val="000099"/>
                </a:solidFill>
                <a:cs typeface="Times New Roman" pitchFamily="18" charset="0"/>
              </a:rPr>
              <a:t>dissipating </a:t>
            </a:r>
            <a:r>
              <a:rPr lang="en-US" sz="2800" b="1" dirty="0" smtClean="0">
                <a:solidFill>
                  <a:srgbClr val="000099"/>
                </a:solidFill>
                <a:cs typeface="Times New Roman" pitchFamily="18" charset="0"/>
              </a:rPr>
              <a:t> </a:t>
            </a:r>
            <a:r>
              <a:rPr lang="en-US" sz="2800" b="1" dirty="0">
                <a:solidFill>
                  <a:srgbClr val="000099"/>
                </a:solidFill>
                <a:cs typeface="Times New Roman" pitchFamily="18" charset="0"/>
              </a:rPr>
              <a:t>H</a:t>
            </a:r>
            <a:r>
              <a:rPr lang="en-US" sz="2800" b="1" baseline="30000" dirty="0">
                <a:solidFill>
                  <a:srgbClr val="000099"/>
                </a:solidFill>
                <a:cs typeface="Times New Roman" pitchFamily="18" charset="0"/>
              </a:rPr>
              <a:t>+</a:t>
            </a:r>
            <a:r>
              <a:rPr lang="en-US" sz="2800" b="1" dirty="0">
                <a:solidFill>
                  <a:srgbClr val="000099"/>
                </a:solidFill>
                <a:cs typeface="Times New Roman" pitchFamily="18" charset="0"/>
              </a:rPr>
              <a:t> electrochemical gradient</a:t>
            </a:r>
            <a:r>
              <a:rPr lang="en-US" sz="2800" dirty="0">
                <a:cs typeface="Times New Roman" pitchFamily="18" charset="0"/>
              </a:rPr>
              <a:t>. </a:t>
            </a:r>
          </a:p>
          <a:p>
            <a:pPr marL="0" indent="0">
              <a:spcBef>
                <a:spcPct val="0"/>
              </a:spcBef>
              <a:spcAft>
                <a:spcPct val="30000"/>
              </a:spcAft>
              <a:buFontTx/>
              <a:buNone/>
            </a:pPr>
            <a:r>
              <a:rPr lang="en-US" sz="2800" b="1" dirty="0">
                <a:solidFill>
                  <a:srgbClr val="C00000"/>
                </a:solidFill>
                <a:cs typeface="Times New Roman" pitchFamily="18" charset="0"/>
              </a:rPr>
              <a:t>Protons</a:t>
            </a:r>
            <a:r>
              <a:rPr lang="en-US" sz="2800" dirty="0">
                <a:solidFill>
                  <a:srgbClr val="C00000"/>
                </a:solidFill>
                <a:cs typeface="Times New Roman" pitchFamily="18" charset="0"/>
              </a:rPr>
              <a:t> pumped out </a:t>
            </a:r>
            <a:r>
              <a:rPr lang="en-US" sz="2800" b="1" dirty="0">
                <a:solidFill>
                  <a:srgbClr val="C00000"/>
                </a:solidFill>
                <a:cs typeface="Times New Roman" pitchFamily="18" charset="0"/>
              </a:rPr>
              <a:t>leak back </a:t>
            </a:r>
            <a:r>
              <a:rPr lang="en-US" sz="2800" b="1" dirty="0" smtClean="0">
                <a:solidFill>
                  <a:srgbClr val="C00000"/>
                </a:solidFill>
                <a:cs typeface="Times New Roman" pitchFamily="18" charset="0"/>
              </a:rPr>
              <a:t>into </a:t>
            </a:r>
            <a:r>
              <a:rPr lang="en-US" sz="2800" b="1" dirty="0">
                <a:solidFill>
                  <a:srgbClr val="C00000"/>
                </a:solidFill>
                <a:cs typeface="Times New Roman" pitchFamily="18" charset="0"/>
              </a:rPr>
              <a:t>mitochondrial matrix, </a:t>
            </a:r>
            <a:endParaRPr lang="en-US" sz="2800" b="1" dirty="0" smtClean="0">
              <a:solidFill>
                <a:srgbClr val="C00000"/>
              </a:solidFill>
              <a:cs typeface="Times New Roman" pitchFamily="18" charset="0"/>
            </a:endParaRPr>
          </a:p>
          <a:p>
            <a:pPr marL="0" indent="0">
              <a:spcBef>
                <a:spcPct val="0"/>
              </a:spcBef>
              <a:spcAft>
                <a:spcPct val="30000"/>
              </a:spcAft>
              <a:buFontTx/>
              <a:buNone/>
            </a:pPr>
            <a:r>
              <a:rPr lang="en-US" sz="2800" b="1" dirty="0" smtClean="0">
                <a:solidFill>
                  <a:srgbClr val="C00000"/>
                </a:solidFill>
                <a:cs typeface="Times New Roman" pitchFamily="18" charset="0"/>
              </a:rPr>
              <a:t>preventing </a:t>
            </a:r>
            <a:r>
              <a:rPr lang="en-US" sz="2800" b="1" dirty="0">
                <a:solidFill>
                  <a:srgbClr val="C00000"/>
                </a:solidFill>
                <a:cs typeface="Times New Roman" pitchFamily="18" charset="0"/>
              </a:rPr>
              <a:t>development </a:t>
            </a:r>
            <a:r>
              <a:rPr lang="en-US" sz="2800" b="1" dirty="0" smtClean="0">
                <a:solidFill>
                  <a:srgbClr val="C00000"/>
                </a:solidFill>
                <a:cs typeface="Times New Roman" pitchFamily="18" charset="0"/>
              </a:rPr>
              <a:t>of proton gradient and proton motive force.</a:t>
            </a:r>
            <a:endParaRPr lang="en-US" sz="2800" b="1" dirty="0">
              <a:solidFill>
                <a:srgbClr val="C00000"/>
              </a:solidFill>
              <a:cs typeface="Times New Roman" pitchFamily="18" charset="0"/>
            </a:endParaRPr>
          </a:p>
        </p:txBody>
      </p:sp>
      <p:sp>
        <p:nvSpPr>
          <p:cNvPr id="27651" name="Rectangle 3"/>
          <p:cNvSpPr>
            <a:spLocks noChangeArrowheads="1"/>
          </p:cNvSpPr>
          <p:nvPr/>
        </p:nvSpPr>
        <p:spPr bwMode="auto">
          <a:xfrm>
            <a:off x="3857625" y="2600325"/>
            <a:ext cx="9144000" cy="0"/>
          </a:xfrm>
          <a:prstGeom prst="rect">
            <a:avLst/>
          </a:prstGeom>
          <a:noFill/>
          <a:ln w="9525">
            <a:noFill/>
            <a:miter lim="800000"/>
            <a:headEnd/>
            <a:tailEnd/>
          </a:ln>
          <a:effectLst/>
        </p:spPr>
        <p:txBody>
          <a:bodyPr>
            <a:spAutoFit/>
          </a:bodyPr>
          <a:lstStyle/>
          <a:p>
            <a:endParaRPr lang="en-US"/>
          </a:p>
        </p:txBody>
      </p:sp>
      <p:sp>
        <p:nvSpPr>
          <p:cNvPr id="27654" name="Rectangle 6"/>
          <p:cNvSpPr>
            <a:spLocks noChangeArrowheads="1"/>
          </p:cNvSpPr>
          <p:nvPr/>
        </p:nvSpPr>
        <p:spPr bwMode="auto">
          <a:xfrm>
            <a:off x="2771775" y="2571750"/>
            <a:ext cx="9144000" cy="0"/>
          </a:xfrm>
          <a:prstGeom prst="rect">
            <a:avLst/>
          </a:prstGeom>
          <a:noFill/>
          <a:ln w="9525">
            <a:noFill/>
            <a:miter lim="800000"/>
            <a:headEnd/>
            <a:tailEnd/>
          </a:ln>
          <a:effectLst/>
        </p:spPr>
        <p:txBody>
          <a:bodyPr>
            <a:spAutoFit/>
          </a:bodyPr>
          <a:lstStyle/>
          <a:p>
            <a:endParaRPr lang="en-US"/>
          </a:p>
        </p:txBody>
      </p:sp>
      <p:sp>
        <p:nvSpPr>
          <p:cNvPr id="27656" name="Rectangle 8"/>
          <p:cNvSpPr>
            <a:spLocks noChangeArrowheads="1"/>
          </p:cNvSpPr>
          <p:nvPr/>
        </p:nvSpPr>
        <p:spPr bwMode="auto">
          <a:xfrm>
            <a:off x="2771775" y="2571750"/>
            <a:ext cx="9144000" cy="0"/>
          </a:xfrm>
          <a:prstGeom prst="rect">
            <a:avLst/>
          </a:prstGeom>
          <a:noFill/>
          <a:ln w="9525">
            <a:noFill/>
            <a:miter lim="800000"/>
            <a:headEnd/>
            <a:tailEnd/>
          </a:ln>
          <a:effectLst/>
        </p:spPr>
        <p:txBody>
          <a:bodyPr>
            <a:spAutoFit/>
          </a:bodyPr>
          <a:lstStyle/>
          <a:p>
            <a:endParaRPr lang="en-US"/>
          </a:p>
        </p:txBody>
      </p:sp>
      <p:sp>
        <p:nvSpPr>
          <p:cNvPr id="27658" name="Rectangle 10"/>
          <p:cNvSpPr>
            <a:spLocks noChangeArrowheads="1"/>
          </p:cNvSpPr>
          <p:nvPr/>
        </p:nvSpPr>
        <p:spPr bwMode="auto">
          <a:xfrm>
            <a:off x="2771775" y="2571750"/>
            <a:ext cx="9144000" cy="0"/>
          </a:xfrm>
          <a:prstGeom prst="rect">
            <a:avLst/>
          </a:prstGeom>
          <a:noFill/>
          <a:ln w="9525">
            <a:noFill/>
            <a:miter lim="800000"/>
            <a:headEnd/>
            <a:tailEnd/>
          </a:ln>
          <a:effectLst/>
        </p:spPr>
        <p:txBody>
          <a:bodyPr>
            <a:spAutoFit/>
          </a:bodyPr>
          <a:lstStyle/>
          <a:p>
            <a:endParaRPr lang="en-US"/>
          </a:p>
        </p:txBody>
      </p:sp>
      <p:graphicFrame>
        <p:nvGraphicFramePr>
          <p:cNvPr id="53250" name="Object 2"/>
          <p:cNvGraphicFramePr>
            <a:graphicFrameLocks noChangeAspect="1"/>
          </p:cNvGraphicFramePr>
          <p:nvPr>
            <p:extLst>
              <p:ext uri="{D42A27DB-BD31-4B8C-83A1-F6EECF244321}">
                <p14:modId xmlns:p14="http://schemas.microsoft.com/office/powerpoint/2010/main" val="3085317299"/>
              </p:ext>
            </p:extLst>
          </p:nvPr>
        </p:nvGraphicFramePr>
        <p:xfrm>
          <a:off x="587375" y="304800"/>
          <a:ext cx="8007350" cy="2438400"/>
        </p:xfrm>
        <a:graphic>
          <a:graphicData uri="http://schemas.openxmlformats.org/presentationml/2006/ole">
            <mc:AlternateContent xmlns:mc="http://schemas.openxmlformats.org/markup-compatibility/2006">
              <mc:Choice xmlns:v="urn:schemas-microsoft-com:vml" Requires="v">
                <p:oleObj spid="_x0000_s1519055" r:id="rId3" imgW="3601212" imgH="1714500" progId="Word.Picture.8">
                  <p:embed/>
                </p:oleObj>
              </mc:Choice>
              <mc:Fallback>
                <p:oleObj r:id="rId3" imgW="3601212" imgH="1714500" progId="Word.Picture.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7375" y="304800"/>
                        <a:ext cx="8007350" cy="2438400"/>
                      </a:xfrm>
                      <a:prstGeom prst="rect">
                        <a:avLst/>
                      </a:prstGeom>
                      <a:noFill/>
                      <a:extLst/>
                    </p:spPr>
                  </p:pic>
                </p:oleObj>
              </mc:Fallback>
            </mc:AlternateContent>
          </a:graphicData>
        </a:graphic>
      </p:graphicFrame>
    </p:spTree>
    <p:extLst>
      <p:ext uri="{BB962C8B-B14F-4D97-AF65-F5344CB8AC3E}">
        <p14:creationId xmlns:p14="http://schemas.microsoft.com/office/powerpoint/2010/main" val="2626381305"/>
      </p:ext>
    </p:extLst>
  </p:cSld>
  <p:clrMapOvr>
    <a:masterClrMapping/>
  </p:clrMapOvr>
  <p:transition spd="slow">
    <p:wedge/>
  </p:transition>
  <p:timing>
    <p:tnLst>
      <p:par>
        <p:cTn id="1" dur="indefinite" restart="never" nodeType="tmRoot"/>
      </p:par>
    </p:tnLst>
  </p:timing>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body" idx="1"/>
          </p:nvPr>
        </p:nvSpPr>
        <p:spPr>
          <a:xfrm>
            <a:off x="159883" y="4470400"/>
            <a:ext cx="8291513" cy="2362200"/>
          </a:xfrm>
        </p:spPr>
        <p:txBody>
          <a:bodyPr>
            <a:normAutofit/>
          </a:bodyPr>
          <a:lstStyle/>
          <a:p>
            <a:pPr marL="0" indent="0">
              <a:spcBef>
                <a:spcPct val="0"/>
              </a:spcBef>
              <a:spcAft>
                <a:spcPct val="30000"/>
              </a:spcAft>
              <a:buClr>
                <a:srgbClr val="FF0000"/>
              </a:buClr>
              <a:buNone/>
            </a:pPr>
            <a:r>
              <a:rPr lang="en-US" sz="3600" b="1" dirty="0" smtClean="0">
                <a:solidFill>
                  <a:srgbClr val="000099"/>
                </a:solidFill>
                <a:cs typeface="Times New Roman" pitchFamily="18" charset="0"/>
              </a:rPr>
              <a:t>ATP Synthase</a:t>
            </a:r>
            <a:r>
              <a:rPr lang="en-US" sz="3600" dirty="0" smtClean="0">
                <a:cs typeface="Times New Roman" pitchFamily="18" charset="0"/>
              </a:rPr>
              <a:t> reaction </a:t>
            </a:r>
            <a:r>
              <a:rPr lang="en-US" sz="3600" b="1" dirty="0" smtClean="0">
                <a:solidFill>
                  <a:srgbClr val="C00000"/>
                </a:solidFill>
                <a:cs typeface="Times New Roman" pitchFamily="18" charset="0"/>
              </a:rPr>
              <a:t>runs backward</a:t>
            </a:r>
            <a:r>
              <a:rPr lang="en-US" sz="3600" dirty="0" smtClean="0">
                <a:cs typeface="Times New Roman" pitchFamily="18" charset="0"/>
              </a:rPr>
              <a:t> in presence of an </a:t>
            </a:r>
            <a:r>
              <a:rPr lang="en-US" sz="3600" b="1" dirty="0" smtClean="0">
                <a:solidFill>
                  <a:srgbClr val="000099"/>
                </a:solidFill>
                <a:cs typeface="Times New Roman" pitchFamily="18" charset="0"/>
              </a:rPr>
              <a:t>uncoupler</a:t>
            </a:r>
            <a:r>
              <a:rPr lang="en-US" sz="3600" dirty="0" smtClean="0">
                <a:cs typeface="Times New Roman" pitchFamily="18" charset="0"/>
              </a:rPr>
              <a:t>.</a:t>
            </a:r>
          </a:p>
          <a:p>
            <a:pPr marL="0" indent="0">
              <a:spcBef>
                <a:spcPct val="0"/>
              </a:spcBef>
              <a:spcAft>
                <a:spcPct val="30000"/>
              </a:spcAft>
              <a:buClr>
                <a:srgbClr val="FF0000"/>
              </a:buClr>
              <a:buFont typeface="Wingdings" pitchFamily="2" charset="2"/>
              <a:buChar char="w"/>
            </a:pPr>
            <a:r>
              <a:rPr lang="en-US" sz="3600" dirty="0" smtClean="0">
                <a:cs typeface="Times New Roman" pitchFamily="18" charset="0"/>
              </a:rPr>
              <a:t>  Hydrolysis of ATP is spontaneous.</a:t>
            </a:r>
          </a:p>
        </p:txBody>
      </p:sp>
      <p:sp>
        <p:nvSpPr>
          <p:cNvPr id="29699" name="Rectangle 3"/>
          <p:cNvSpPr>
            <a:spLocks noChangeArrowheads="1"/>
          </p:cNvSpPr>
          <p:nvPr/>
        </p:nvSpPr>
        <p:spPr bwMode="auto">
          <a:xfrm>
            <a:off x="3857625" y="2600325"/>
            <a:ext cx="9144000" cy="0"/>
          </a:xfrm>
          <a:prstGeom prst="rect">
            <a:avLst/>
          </a:prstGeom>
          <a:noFill/>
          <a:ln w="9525">
            <a:noFill/>
            <a:miter lim="800000"/>
            <a:headEnd/>
            <a:tailEnd/>
          </a:ln>
          <a:effectLst/>
        </p:spPr>
        <p:txBody>
          <a:bodyPr>
            <a:spAutoFit/>
          </a:bodyPr>
          <a:lstStyle/>
          <a:p>
            <a:endParaRPr lang="en-US"/>
          </a:p>
        </p:txBody>
      </p:sp>
      <p:sp>
        <p:nvSpPr>
          <p:cNvPr id="29700" name="Rectangle 4"/>
          <p:cNvSpPr>
            <a:spLocks noChangeArrowheads="1"/>
          </p:cNvSpPr>
          <p:nvPr/>
        </p:nvSpPr>
        <p:spPr bwMode="auto">
          <a:xfrm>
            <a:off x="2771775" y="2571750"/>
            <a:ext cx="9144000" cy="0"/>
          </a:xfrm>
          <a:prstGeom prst="rect">
            <a:avLst/>
          </a:prstGeom>
          <a:noFill/>
          <a:ln w="9525">
            <a:noFill/>
            <a:miter lim="800000"/>
            <a:headEnd/>
            <a:tailEnd/>
          </a:ln>
          <a:effectLst/>
        </p:spPr>
        <p:txBody>
          <a:bodyPr>
            <a:spAutoFit/>
          </a:bodyPr>
          <a:lstStyle/>
          <a:p>
            <a:endParaRPr lang="en-US"/>
          </a:p>
        </p:txBody>
      </p:sp>
      <p:sp>
        <p:nvSpPr>
          <p:cNvPr id="29703" name="Rectangle 7"/>
          <p:cNvSpPr>
            <a:spLocks noChangeArrowheads="1"/>
          </p:cNvSpPr>
          <p:nvPr/>
        </p:nvSpPr>
        <p:spPr bwMode="auto">
          <a:xfrm>
            <a:off x="3400425" y="2543175"/>
            <a:ext cx="9144000" cy="0"/>
          </a:xfrm>
          <a:prstGeom prst="rect">
            <a:avLst/>
          </a:prstGeom>
          <a:noFill/>
          <a:ln w="9525">
            <a:noFill/>
            <a:miter lim="800000"/>
            <a:headEnd/>
            <a:tailEnd/>
          </a:ln>
          <a:effectLst/>
        </p:spPr>
        <p:txBody>
          <a:bodyPr>
            <a:spAutoFit/>
          </a:bodyPr>
          <a:lstStyle/>
          <a:p>
            <a:endParaRPr lang="en-US"/>
          </a:p>
        </p:txBody>
      </p:sp>
      <p:sp>
        <p:nvSpPr>
          <p:cNvPr id="29705" name="Rectangle 9"/>
          <p:cNvSpPr>
            <a:spLocks noChangeArrowheads="1"/>
          </p:cNvSpPr>
          <p:nvPr/>
        </p:nvSpPr>
        <p:spPr bwMode="auto">
          <a:xfrm>
            <a:off x="3400425" y="2543175"/>
            <a:ext cx="9144000" cy="0"/>
          </a:xfrm>
          <a:prstGeom prst="rect">
            <a:avLst/>
          </a:prstGeom>
          <a:noFill/>
          <a:ln w="9525">
            <a:noFill/>
            <a:miter lim="800000"/>
            <a:headEnd/>
            <a:tailEnd/>
          </a:ln>
          <a:effectLst/>
        </p:spPr>
        <p:txBody>
          <a:bodyPr>
            <a:spAutoFit/>
          </a:bodyPr>
          <a:lstStyle/>
          <a:p>
            <a:endParaRPr lang="en-US"/>
          </a:p>
        </p:txBody>
      </p:sp>
      <p:graphicFrame>
        <p:nvGraphicFramePr>
          <p:cNvPr id="73730" name="Object 2"/>
          <p:cNvGraphicFramePr>
            <a:graphicFrameLocks noChangeAspect="1"/>
          </p:cNvGraphicFramePr>
          <p:nvPr/>
        </p:nvGraphicFramePr>
        <p:xfrm>
          <a:off x="1957388" y="352425"/>
          <a:ext cx="5229225" cy="3954463"/>
        </p:xfrm>
        <a:graphic>
          <a:graphicData uri="http://schemas.openxmlformats.org/presentationml/2006/ole">
            <mc:AlternateContent xmlns:mc="http://schemas.openxmlformats.org/markup-compatibility/2006">
              <mc:Choice xmlns:v="urn:schemas-microsoft-com:vml" Requires="v">
                <p:oleObj spid="_x0000_s1520073" r:id="rId3" imgW="2343912" imgH="1772412" progId="Word.Picture.8">
                  <p:embed/>
                </p:oleObj>
              </mc:Choice>
              <mc:Fallback>
                <p:oleObj r:id="rId3" imgW="2343912" imgH="1772412" progId="Word.Picture.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57388" y="352425"/>
                        <a:ext cx="5229225" cy="39544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3105410116"/>
      </p:ext>
    </p:extLst>
  </p:cSld>
  <p:clrMapOvr>
    <a:masterClrMapping/>
  </p:clrMapOvr>
  <p:transition spd="slow">
    <p:wedge/>
  </p:transition>
  <p:timing>
    <p:tnLst>
      <p:par>
        <p:cTn id="1" dur="indefinite" restart="never" nodeType="tmRoot"/>
      </p:par>
    </p:tnLst>
  </p:timing>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685800"/>
            <a:ext cx="8458200" cy="4648200"/>
          </a:xfrm>
        </p:spPr>
        <p:txBody>
          <a:bodyPr/>
          <a:lstStyle/>
          <a:p>
            <a:r>
              <a:rPr lang="en-US" altLang="en-US" sz="4400" dirty="0" smtClean="0"/>
              <a:t>Thus Uncouplers by their action </a:t>
            </a:r>
            <a:r>
              <a:rPr lang="en-US" altLang="en-US" sz="4400" b="1" dirty="0" smtClean="0">
                <a:solidFill>
                  <a:srgbClr val="C00000"/>
                </a:solidFill>
              </a:rPr>
              <a:t>deplete proton gradient</a:t>
            </a:r>
            <a:r>
              <a:rPr lang="en-US" altLang="en-US" sz="4400" b="1" dirty="0" smtClean="0"/>
              <a:t> of intermembrane space during ETC operation.</a:t>
            </a:r>
          </a:p>
          <a:p>
            <a:pPr>
              <a:buNone/>
            </a:pPr>
            <a:endParaRPr lang="en-US" altLang="en-US" sz="4400" dirty="0" smtClean="0"/>
          </a:p>
          <a:p>
            <a:endParaRPr lang="en-US" dirty="0"/>
          </a:p>
        </p:txBody>
      </p:sp>
    </p:spTree>
    <p:extLst>
      <p:ext uri="{BB962C8B-B14F-4D97-AF65-F5344CB8AC3E}">
        <p14:creationId xmlns:p14="http://schemas.microsoft.com/office/powerpoint/2010/main" val="572633393"/>
      </p:ext>
    </p:extLst>
  </p:cSld>
  <p:clrMapOvr>
    <a:masterClrMapping/>
  </p:clrMapOvr>
  <p:transition spd="slow">
    <p:wedge/>
  </p:transition>
  <p:timing>
    <p:tnLst>
      <p:par>
        <p:cTn id="1" dur="indefinite" restart="never" nodeType="tmRoot"/>
      </p:par>
    </p:tnLst>
  </p:timing>
</p:sld>
</file>

<file path=ppt/slides/slide3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566098" y="127379"/>
            <a:ext cx="8229600" cy="1143000"/>
          </a:xfrm>
        </p:spPr>
        <p:txBody>
          <a:bodyPr>
            <a:normAutofit fontScale="90000"/>
          </a:bodyPr>
          <a:lstStyle/>
          <a:p>
            <a:r>
              <a:rPr lang="en-US" b="1" dirty="0" smtClean="0"/>
              <a:t>Uncouplers Dissipate More Heat</a:t>
            </a:r>
            <a:endParaRPr lang="en-US" b="1" dirty="0"/>
          </a:p>
        </p:txBody>
      </p:sp>
      <p:sp>
        <p:nvSpPr>
          <p:cNvPr id="3" name="Content Placeholder 2"/>
          <p:cNvSpPr>
            <a:spLocks noGrp="1"/>
          </p:cNvSpPr>
          <p:nvPr>
            <p:ph idx="1"/>
          </p:nvPr>
        </p:nvSpPr>
        <p:spPr>
          <a:xfrm>
            <a:off x="217796" y="1295400"/>
            <a:ext cx="8926204" cy="4495800"/>
          </a:xfrm>
        </p:spPr>
        <p:txBody>
          <a:bodyPr>
            <a:noAutofit/>
          </a:bodyPr>
          <a:lstStyle/>
          <a:p>
            <a:r>
              <a:rPr lang="en-US" sz="3200" b="1" dirty="0" smtClean="0">
                <a:solidFill>
                  <a:srgbClr val="C00000"/>
                </a:solidFill>
              </a:rPr>
              <a:t>Uncouplers Do not</a:t>
            </a:r>
            <a:r>
              <a:rPr lang="en-US" sz="3200" dirty="0" smtClean="0">
                <a:solidFill>
                  <a:srgbClr val="C00000"/>
                </a:solidFill>
              </a:rPr>
              <a:t> allow to </a:t>
            </a:r>
            <a:r>
              <a:rPr lang="en-US" sz="3200" b="1" dirty="0" smtClean="0">
                <a:solidFill>
                  <a:srgbClr val="C00000"/>
                </a:solidFill>
              </a:rPr>
              <a:t>develop </a:t>
            </a:r>
            <a:r>
              <a:rPr lang="en-US" sz="3200" b="1" dirty="0" smtClean="0">
                <a:solidFill>
                  <a:srgbClr val="0070C0"/>
                </a:solidFill>
              </a:rPr>
              <a:t>required proton gradient</a:t>
            </a:r>
            <a:r>
              <a:rPr lang="en-US" sz="3200" dirty="0" smtClean="0">
                <a:solidFill>
                  <a:srgbClr val="C00000"/>
                </a:solidFill>
              </a:rPr>
              <a:t> </a:t>
            </a:r>
            <a:r>
              <a:rPr lang="en-US" sz="3200" dirty="0" smtClean="0"/>
              <a:t>and  </a:t>
            </a:r>
          </a:p>
          <a:p>
            <a:r>
              <a:rPr lang="en-US" sz="3200" dirty="0" smtClean="0"/>
              <a:t>Do not form </a:t>
            </a:r>
            <a:r>
              <a:rPr lang="en-US" sz="3200" b="1" dirty="0" smtClean="0"/>
              <a:t>proton motive force </a:t>
            </a:r>
            <a:r>
              <a:rPr lang="en-US" sz="3200" dirty="0" smtClean="0"/>
              <a:t>in the </a:t>
            </a:r>
            <a:r>
              <a:rPr lang="en-US" sz="3200" b="1" dirty="0" smtClean="0"/>
              <a:t>intermembrane space </a:t>
            </a:r>
            <a:r>
              <a:rPr lang="en-US" sz="3200" dirty="0" smtClean="0"/>
              <a:t>of mitochondria</a:t>
            </a:r>
          </a:p>
          <a:p>
            <a:r>
              <a:rPr lang="en-US" sz="3200" b="1" dirty="0" smtClean="0">
                <a:solidFill>
                  <a:srgbClr val="C00000"/>
                </a:solidFill>
              </a:rPr>
              <a:t>No translocation of Protons through ATP Synthase</a:t>
            </a:r>
          </a:p>
          <a:p>
            <a:r>
              <a:rPr lang="en-US" sz="3200" dirty="0" smtClean="0"/>
              <a:t>Causes </a:t>
            </a:r>
            <a:r>
              <a:rPr lang="en-US" sz="3200" b="1" dirty="0" smtClean="0"/>
              <a:t>no stimulation or activation of ATP Synthase </a:t>
            </a:r>
          </a:p>
          <a:p>
            <a:r>
              <a:rPr lang="en-US" sz="3200" b="1" dirty="0" smtClean="0"/>
              <a:t>No catalysis of Phosphorylation </a:t>
            </a:r>
            <a:r>
              <a:rPr lang="en-US" sz="3200" dirty="0" smtClean="0"/>
              <a:t>of ADP with pi to generate ATP.</a:t>
            </a:r>
          </a:p>
          <a:p>
            <a:endParaRPr lang="en-US" sz="4000" dirty="0"/>
          </a:p>
        </p:txBody>
      </p:sp>
    </p:spTree>
  </p:cSld>
  <p:clrMapOvr>
    <a:masterClrMapping/>
  </p:clrMapOvr>
  <p:transition spd="slow">
    <p:wedge/>
  </p:transition>
  <p:timing>
    <p:tnLst>
      <p:par>
        <p:cTn id="1" dur="indefinite" restart="never" nodeType="tmRoot"/>
      </p:par>
    </p:tnLst>
  </p:timing>
</p:sld>
</file>

<file path=ppt/slides/slide3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76200"/>
            <a:ext cx="9144000" cy="6477000"/>
          </a:xfrm>
        </p:spPr>
        <p:txBody>
          <a:bodyPr>
            <a:noAutofit/>
          </a:bodyPr>
          <a:lstStyle/>
          <a:p>
            <a:pPr algn="ctr"/>
            <a:r>
              <a:rPr lang="en-US" sz="4000" b="1" dirty="0" smtClean="0"/>
              <a:t>During uncoupling phenomena</a:t>
            </a:r>
          </a:p>
          <a:p>
            <a:pPr marL="0" indent="0" algn="ctr">
              <a:buNone/>
            </a:pPr>
            <a:r>
              <a:rPr lang="en-US" sz="4000" b="1" dirty="0" smtClean="0"/>
              <a:t> </a:t>
            </a:r>
          </a:p>
          <a:p>
            <a:r>
              <a:rPr lang="en-US" sz="4000" b="1" dirty="0" smtClean="0"/>
              <a:t>Free energy released as Heat energy </a:t>
            </a:r>
            <a:r>
              <a:rPr lang="en-US" sz="4000" dirty="0" smtClean="0"/>
              <a:t>more than 7.3 Kcal is </a:t>
            </a:r>
            <a:r>
              <a:rPr lang="en-US" sz="4000" dirty="0" smtClean="0">
                <a:solidFill>
                  <a:srgbClr val="C00000"/>
                </a:solidFill>
              </a:rPr>
              <a:t>not conserved for Phosphorylation reaction</a:t>
            </a:r>
            <a:r>
              <a:rPr lang="en-US" sz="4000" dirty="0" smtClean="0"/>
              <a:t> dissipiated as it is in form of heat</a:t>
            </a:r>
          </a:p>
          <a:p>
            <a:pPr marL="0" indent="0">
              <a:buNone/>
            </a:pPr>
            <a:endParaRPr lang="en-US" sz="4000" dirty="0" smtClean="0"/>
          </a:p>
          <a:p>
            <a:r>
              <a:rPr lang="en-US" sz="4000" dirty="0" smtClean="0"/>
              <a:t>A very high heat energy released then causes </a:t>
            </a:r>
            <a:r>
              <a:rPr lang="en-US" sz="4000" b="1" dirty="0" smtClean="0">
                <a:solidFill>
                  <a:srgbClr val="C00000"/>
                </a:solidFill>
              </a:rPr>
              <a:t>swelling of </a:t>
            </a:r>
            <a:r>
              <a:rPr lang="en-US" sz="4000" b="1" dirty="0" smtClean="0">
                <a:solidFill>
                  <a:srgbClr val="C00000"/>
                </a:solidFill>
              </a:rPr>
              <a:t>Mitochondria</a:t>
            </a:r>
            <a:r>
              <a:rPr lang="en-US" sz="4000" dirty="0"/>
              <a:t> </a:t>
            </a:r>
            <a:r>
              <a:rPr lang="en-US" sz="4000" dirty="0" smtClean="0"/>
              <a:t>and exhibit malignant hyperthermia.</a:t>
            </a:r>
            <a:endParaRPr lang="en-US" sz="4000" dirty="0"/>
          </a:p>
        </p:txBody>
      </p:sp>
    </p:spTree>
  </p:cSld>
  <p:clrMapOvr>
    <a:masterClrMapping/>
  </p:clrMapOvr>
  <p:transition spd="slow">
    <p:wedge/>
  </p:transition>
  <p:timing>
    <p:tnLst>
      <p:par>
        <p:cTn id="1" dur="indefinite" restart="never" nodeType="tmRoot"/>
      </p:par>
    </p:tnLst>
  </p:timing>
</p:sld>
</file>

<file path=ppt/slides/slide3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3200400"/>
            <a:ext cx="8229600" cy="1143000"/>
          </a:xfrm>
        </p:spPr>
        <p:txBody>
          <a:bodyPr>
            <a:normAutofit fontScale="90000"/>
          </a:bodyPr>
          <a:lstStyle/>
          <a:p>
            <a:pPr algn="ctr"/>
            <a:r>
              <a:rPr lang="en-US" b="1" dirty="0" smtClean="0"/>
              <a:t>Physiological Uncoupling</a:t>
            </a:r>
            <a:br>
              <a:rPr lang="en-US" b="1" dirty="0" smtClean="0"/>
            </a:br>
            <a:r>
              <a:rPr lang="en-US" b="1" dirty="0" smtClean="0"/>
              <a:t> By </a:t>
            </a:r>
            <a:br>
              <a:rPr lang="en-US" b="1" dirty="0" smtClean="0"/>
            </a:br>
            <a:r>
              <a:rPr lang="en-US" b="1" dirty="0" smtClean="0"/>
              <a:t>Uncoupling Protein (UCP-1)</a:t>
            </a:r>
            <a:endParaRPr lang="en-US" dirty="0"/>
          </a:p>
        </p:txBody>
      </p:sp>
    </p:spTree>
  </p:cSld>
  <p:clrMapOvr>
    <a:masterClrMapping/>
  </p:clrMapOvr>
  <p:transition spd="slow">
    <p:wedge/>
  </p:transition>
  <p:timing>
    <p:tnLst>
      <p:par>
        <p:cTn id="1" dur="indefinite" restart="never" nodeType="tmRoot"/>
      </p:par>
    </p:tnLst>
  </p:timing>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6962" name="Picture 2" descr="Image result for uncouplers of oxidative phosphoryla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620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9979076"/>
      </p:ext>
    </p:extLst>
  </p:cSld>
  <p:clrMapOvr>
    <a:masterClrMapping/>
  </p:clrMapOvr>
  <p:transition spd="slow">
    <p:wedge/>
  </p:transition>
  <p:timing>
    <p:tnLst>
      <p:par>
        <p:cTn id="1" dur="indefinite" restart="never" nodeType="tmRoot"/>
      </p:par>
    </p:tnLst>
  </p:timing>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573890" name="Picture 2" descr="https://d2vlcm61l7u1fs.cloudfront.net/media%2F761%2F76118fb2-c1d7-4780-a778-c06ff7bbcc72%2FphpCQry6R.pn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9144001"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878075"/>
      </p:ext>
    </p:extLst>
  </p:cSld>
  <p:clrMapOvr>
    <a:masterClrMapping/>
  </p:clrMapOvr>
  <p:transition spd="slow">
    <p:wedg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990600"/>
            <a:ext cx="9144000" cy="5867400"/>
          </a:xfrm>
        </p:spPr>
        <p:txBody>
          <a:bodyPr>
            <a:normAutofit/>
          </a:bodyPr>
          <a:lstStyle/>
          <a:p>
            <a:r>
              <a:rPr lang="en-US" sz="6600" dirty="0" smtClean="0"/>
              <a:t>Biological oxidations : </a:t>
            </a:r>
          </a:p>
          <a:p>
            <a:pPr lvl="1"/>
            <a:r>
              <a:rPr lang="en-US" sz="6400" b="1" dirty="0" smtClean="0">
                <a:solidFill>
                  <a:srgbClr val="C00000"/>
                </a:solidFill>
              </a:rPr>
              <a:t>Oxidation reactions/Process</a:t>
            </a:r>
          </a:p>
          <a:p>
            <a:pPr lvl="1"/>
            <a:r>
              <a:rPr lang="en-US" sz="6400" dirty="0" smtClean="0"/>
              <a:t>Occurring in living </a:t>
            </a:r>
            <a:r>
              <a:rPr lang="en-US" sz="6400" b="1" dirty="0" smtClean="0"/>
              <a:t>cells.</a:t>
            </a:r>
          </a:p>
          <a:p>
            <a:endParaRPr lang="en-US" sz="6600" dirty="0"/>
          </a:p>
        </p:txBody>
      </p:sp>
    </p:spTree>
  </p:cSld>
  <p:clrMapOvr>
    <a:masterClrMapping/>
  </p:clrMapOvr>
  <p:transition spd="slow">
    <p:wedge/>
  </p:transition>
  <p:timing>
    <p:tnLst>
      <p:par>
        <p:cTn id="1" dur="indefinite" restart="never" nodeType="tmRoot"/>
      </p:par>
    </p:tnLst>
  </p:timing>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572866" name="Picture 2" descr="https://images.slideplayer.com/25/8111510/slides/slide_40.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9143999" cy="69341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8353511"/>
      </p:ext>
    </p:extLst>
  </p:cSld>
  <p:clrMapOvr>
    <a:masterClrMapping/>
  </p:clrMapOvr>
  <p:transition spd="slow">
    <p:wedge/>
  </p:transition>
  <p:timing>
    <p:tnLst>
      <p:par>
        <p:cTn id="1" dur="indefinite" restart="never" nodeType="tmRoot"/>
      </p:par>
    </p:tnLst>
  </p:timing>
</p:sld>
</file>

<file path=ppt/slides/slide3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524000"/>
            <a:ext cx="9144000" cy="4800600"/>
          </a:xfrm>
        </p:spPr>
        <p:txBody>
          <a:bodyPr/>
          <a:lstStyle/>
          <a:p>
            <a:r>
              <a:rPr lang="en-US" sz="3600" dirty="0" smtClean="0">
                <a:solidFill>
                  <a:srgbClr val="000000"/>
                </a:solidFill>
              </a:rPr>
              <a:t>An </a:t>
            </a:r>
            <a:r>
              <a:rPr lang="en-US" sz="3600" b="1" dirty="0" smtClean="0">
                <a:solidFill>
                  <a:srgbClr val="000080"/>
                </a:solidFill>
              </a:rPr>
              <a:t>Uncoupling Protein</a:t>
            </a:r>
            <a:r>
              <a:rPr lang="en-US" sz="3600" dirty="0" smtClean="0">
                <a:solidFill>
                  <a:srgbClr val="000000"/>
                </a:solidFill>
              </a:rPr>
              <a:t> (</a:t>
            </a:r>
            <a:r>
              <a:rPr lang="en-US" sz="3600" b="1" dirty="0" smtClean="0">
                <a:solidFill>
                  <a:srgbClr val="000000"/>
                </a:solidFill>
              </a:rPr>
              <a:t>UCP-1)/ Thermogenin</a:t>
            </a:r>
            <a:r>
              <a:rPr lang="en-US" sz="3600" dirty="0" smtClean="0">
                <a:solidFill>
                  <a:srgbClr val="000000"/>
                </a:solidFill>
              </a:rPr>
              <a:t> is produced in </a:t>
            </a:r>
            <a:r>
              <a:rPr lang="en-US" sz="3600" b="1" dirty="0" smtClean="0">
                <a:solidFill>
                  <a:srgbClr val="C00000"/>
                </a:solidFill>
              </a:rPr>
              <a:t>brown adipose tissue </a:t>
            </a:r>
            <a:r>
              <a:rPr lang="en-US" sz="3600" dirty="0" smtClean="0">
                <a:solidFill>
                  <a:srgbClr val="000000"/>
                </a:solidFill>
              </a:rPr>
              <a:t>of </a:t>
            </a:r>
            <a:r>
              <a:rPr lang="en-US" sz="3600" b="1" dirty="0" smtClean="0">
                <a:solidFill>
                  <a:srgbClr val="0070C0"/>
                </a:solidFill>
              </a:rPr>
              <a:t>newborn mammals </a:t>
            </a:r>
            <a:r>
              <a:rPr lang="en-US" sz="3600" dirty="0" smtClean="0">
                <a:solidFill>
                  <a:srgbClr val="000000"/>
                </a:solidFill>
              </a:rPr>
              <a:t>and </a:t>
            </a:r>
            <a:r>
              <a:rPr lang="en-US" sz="3600" b="1" dirty="0" smtClean="0">
                <a:solidFill>
                  <a:srgbClr val="000000"/>
                </a:solidFill>
              </a:rPr>
              <a:t>hibernating mammals</a:t>
            </a:r>
            <a:r>
              <a:rPr lang="en-US" sz="3600" dirty="0" smtClean="0">
                <a:solidFill>
                  <a:srgbClr val="000000"/>
                </a:solidFill>
              </a:rPr>
              <a:t>. </a:t>
            </a:r>
          </a:p>
          <a:p>
            <a:pPr>
              <a:buNone/>
            </a:pPr>
            <a:endParaRPr lang="en-US" sz="3600" dirty="0" smtClean="0">
              <a:solidFill>
                <a:srgbClr val="000000"/>
              </a:solidFill>
            </a:endParaRPr>
          </a:p>
          <a:p>
            <a:r>
              <a:rPr lang="en-US" sz="3600" dirty="0" smtClean="0">
                <a:solidFill>
                  <a:srgbClr val="000000"/>
                </a:solidFill>
              </a:rPr>
              <a:t>This UCP-1 protein of an inner mitochondrial membrane functions as a </a:t>
            </a:r>
            <a:r>
              <a:rPr lang="en-US" sz="3600" b="1" dirty="0" smtClean="0">
                <a:solidFill>
                  <a:srgbClr val="000099"/>
                </a:solidFill>
              </a:rPr>
              <a:t>H</a:t>
            </a:r>
            <a:r>
              <a:rPr lang="en-US" sz="3600" b="1" baseline="30000" dirty="0" smtClean="0">
                <a:solidFill>
                  <a:srgbClr val="000099"/>
                </a:solidFill>
              </a:rPr>
              <a:t>+</a:t>
            </a:r>
            <a:r>
              <a:rPr lang="en-US" sz="3600" b="1" dirty="0" smtClean="0">
                <a:solidFill>
                  <a:srgbClr val="000099"/>
                </a:solidFill>
              </a:rPr>
              <a:t>carrier</a:t>
            </a:r>
            <a:r>
              <a:rPr lang="en-US" sz="3600" dirty="0" smtClean="0">
                <a:solidFill>
                  <a:srgbClr val="000000"/>
                </a:solidFill>
              </a:rPr>
              <a:t>. </a:t>
            </a:r>
          </a:p>
          <a:p>
            <a:pPr>
              <a:buNone/>
            </a:pPr>
            <a:endParaRPr lang="en-US" sz="2800" dirty="0" smtClean="0">
              <a:solidFill>
                <a:srgbClr val="000000"/>
              </a:solidFill>
            </a:endParaRPr>
          </a:p>
          <a:p>
            <a:endParaRPr lang="en-US" dirty="0"/>
          </a:p>
        </p:txBody>
      </p:sp>
    </p:spTree>
  </p:cSld>
  <p:clrMapOvr>
    <a:masterClrMapping/>
  </p:clrMapOvr>
  <p:transition spd="slow">
    <p:wedge/>
  </p:transition>
  <p:timing>
    <p:tnLst>
      <p:par>
        <p:cTn id="1" dur="indefinite" restart="never" nodeType="tmRoot"/>
      </p:par>
    </p:tnLst>
  </p:timing>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p:cNvPicPr>
            <a:picLocks noChangeAspect="1" noChangeArrowheads="1"/>
          </p:cNvPicPr>
          <p:nvPr/>
        </p:nvPicPr>
        <p:blipFill>
          <a:blip r:embed="rId2" cstate="print"/>
          <a:srcRect/>
          <a:stretch>
            <a:fillRect/>
          </a:stretch>
        </p:blipFill>
        <p:spPr bwMode="auto">
          <a:xfrm>
            <a:off x="-10410" y="0"/>
            <a:ext cx="9154409" cy="6858000"/>
          </a:xfrm>
          <a:prstGeom prst="rect">
            <a:avLst/>
          </a:prstGeom>
          <a:noFill/>
        </p:spPr>
      </p:pic>
    </p:spTree>
    <p:extLst>
      <p:ext uri="{BB962C8B-B14F-4D97-AF65-F5344CB8AC3E}">
        <p14:creationId xmlns:p14="http://schemas.microsoft.com/office/powerpoint/2010/main" val="3358018716"/>
      </p:ext>
    </p:extLst>
  </p:cSld>
  <p:clrMapOvr>
    <a:masterClrMapping/>
  </p:clrMapOvr>
  <p:transition spd="slow">
    <p:wedge/>
  </p:transition>
  <p:timing>
    <p:tnLst>
      <p:par>
        <p:cTn id="1" dur="indefinite" restart="never" nodeType="tmRoot"/>
      </p:par>
    </p:tnLst>
  </p:timing>
</p:sld>
</file>

<file path=ppt/slides/slide3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6386" name="Picture 2"/>
          <p:cNvPicPr>
            <a:picLocks noGrp="1" noChangeAspect="1" noChangeArrowheads="1"/>
          </p:cNvPicPr>
          <p:nvPr>
            <p:ph idx="1"/>
          </p:nvPr>
        </p:nvPicPr>
        <p:blipFill>
          <a:blip r:embed="rId2" cstate="print"/>
          <a:srcRect/>
          <a:stretch>
            <a:fillRect/>
          </a:stretch>
        </p:blipFill>
        <p:spPr bwMode="auto">
          <a:xfrm>
            <a:off x="990600" y="1295400"/>
            <a:ext cx="7239000" cy="4525963"/>
          </a:xfrm>
          <a:prstGeom prst="rect">
            <a:avLst/>
          </a:prstGeom>
          <a:noFill/>
          <a:ln w="9525">
            <a:noFill/>
            <a:miter lim="800000"/>
            <a:headEnd/>
            <a:tailEnd/>
          </a:ln>
          <a:effectLst/>
        </p:spPr>
      </p:pic>
    </p:spTree>
  </p:cSld>
  <p:clrMapOvr>
    <a:masterClrMapping/>
  </p:clrMapOvr>
  <p:transition spd="slow">
    <p:wedge/>
  </p:transition>
  <p:timing>
    <p:tnLst>
      <p:par>
        <p:cTn id="1" dur="indefinite" restart="never" nodeType="tmRoot"/>
      </p:par>
    </p:tnLst>
  </p:timing>
</p:sld>
</file>

<file path=ppt/slides/slide3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990600"/>
            <a:ext cx="9144000" cy="4495800"/>
          </a:xfrm>
        </p:spPr>
        <p:txBody>
          <a:bodyPr>
            <a:normAutofit/>
          </a:bodyPr>
          <a:lstStyle/>
          <a:p>
            <a:r>
              <a:rPr lang="en-US" sz="3900" dirty="0">
                <a:solidFill>
                  <a:srgbClr val="000000"/>
                </a:solidFill>
              </a:rPr>
              <a:t>U</a:t>
            </a:r>
            <a:r>
              <a:rPr lang="en-US" sz="3900" dirty="0" smtClean="0">
                <a:solidFill>
                  <a:srgbClr val="000000"/>
                </a:solidFill>
              </a:rPr>
              <a:t>ncoupling by UCP-1 </a:t>
            </a:r>
            <a:r>
              <a:rPr lang="en-US" sz="3900" b="1" dirty="0" smtClean="0">
                <a:solidFill>
                  <a:srgbClr val="C00000"/>
                </a:solidFill>
              </a:rPr>
              <a:t>protein blocks development of a H</a:t>
            </a:r>
            <a:r>
              <a:rPr lang="en-US" sz="3900" b="1" baseline="30000" dirty="0" smtClean="0">
                <a:solidFill>
                  <a:srgbClr val="C00000"/>
                </a:solidFill>
              </a:rPr>
              <a:t>+ </a:t>
            </a:r>
            <a:r>
              <a:rPr lang="en-US" sz="3900" b="1" dirty="0" smtClean="0">
                <a:solidFill>
                  <a:srgbClr val="C00000"/>
                </a:solidFill>
              </a:rPr>
              <a:t>electrochemical gradient</a:t>
            </a:r>
            <a:r>
              <a:rPr lang="en-US" sz="3900" dirty="0" smtClean="0">
                <a:solidFill>
                  <a:srgbClr val="000000"/>
                </a:solidFill>
              </a:rPr>
              <a:t>, thereby stimulating respiration. </a:t>
            </a:r>
          </a:p>
          <a:p>
            <a:r>
              <a:rPr lang="en-US" sz="3900" dirty="0" smtClean="0">
                <a:solidFill>
                  <a:srgbClr val="000000"/>
                </a:solidFill>
              </a:rPr>
              <a:t>Free energy of ETC is dissipated as heat. </a:t>
            </a:r>
          </a:p>
          <a:p>
            <a:endParaRPr lang="en-US" sz="3600" dirty="0" smtClean="0">
              <a:solidFill>
                <a:srgbClr val="000000"/>
              </a:solidFill>
            </a:endParaRPr>
          </a:p>
          <a:p>
            <a:endParaRPr lang="en-US" sz="2800" dirty="0" smtClean="0">
              <a:solidFill>
                <a:srgbClr val="000000"/>
              </a:solidFill>
            </a:endParaRPr>
          </a:p>
          <a:p>
            <a:endParaRPr lang="en-US" dirty="0"/>
          </a:p>
        </p:txBody>
      </p:sp>
    </p:spTree>
  </p:cSld>
  <p:clrMapOvr>
    <a:masterClrMapping/>
  </p:clrMapOvr>
  <p:transition spd="slow">
    <p:wedge/>
  </p:transition>
  <p:timing>
    <p:tnLst>
      <p:par>
        <p:cTn id="1" dur="indefinite" restart="never" nodeType="tmRoot"/>
      </p:par>
    </p:tnLst>
  </p:timing>
</p:sld>
</file>

<file path=ppt/slides/slide3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609600"/>
            <a:ext cx="8534400" cy="6019800"/>
          </a:xfrm>
        </p:spPr>
        <p:txBody>
          <a:bodyPr/>
          <a:lstStyle/>
          <a:p>
            <a:r>
              <a:rPr lang="en-US" sz="4000" dirty="0" smtClean="0">
                <a:solidFill>
                  <a:srgbClr val="000000"/>
                </a:solidFill>
              </a:rPr>
              <a:t>Uncoupling of ETC and phosphorylation  occurs in animals as a means to produce heat </a:t>
            </a:r>
          </a:p>
          <a:p>
            <a:r>
              <a:rPr lang="en-US" sz="4000" b="1" dirty="0" smtClean="0">
                <a:solidFill>
                  <a:srgbClr val="000000"/>
                </a:solidFill>
              </a:rPr>
              <a:t>Non shivering thermogenesis </a:t>
            </a:r>
          </a:p>
          <a:p>
            <a:r>
              <a:rPr lang="en-US" sz="4000" b="1" dirty="0" smtClean="0">
                <a:solidFill>
                  <a:srgbClr val="C00000"/>
                </a:solidFill>
              </a:rPr>
              <a:t>Occurs in brown adipose tissues </a:t>
            </a:r>
            <a:r>
              <a:rPr lang="en-US" sz="4000" dirty="0" smtClean="0">
                <a:solidFill>
                  <a:srgbClr val="000000"/>
                </a:solidFill>
              </a:rPr>
              <a:t>(rich in mitochondria)</a:t>
            </a:r>
          </a:p>
          <a:p>
            <a:endParaRPr lang="en-US" sz="2800" dirty="0" smtClean="0">
              <a:solidFill>
                <a:srgbClr val="000000"/>
              </a:solidFill>
            </a:endParaRPr>
          </a:p>
          <a:p>
            <a:endParaRPr lang="en-US" dirty="0"/>
          </a:p>
        </p:txBody>
      </p:sp>
    </p:spTree>
  </p:cSld>
  <p:clrMapOvr>
    <a:masterClrMapping/>
  </p:clrMapOvr>
  <p:transition spd="slow">
    <p:wedge/>
  </p:transition>
  <p:timing>
    <p:tnLst>
      <p:par>
        <p:cTn id="1" dur="indefinite" restart="never" nodeType="tmRoot"/>
      </p:par>
    </p:tnLst>
  </p:timing>
</p:sld>
</file>

<file path=ppt/slides/slide3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14400"/>
            <a:ext cx="8229600" cy="1008888"/>
          </a:xfrm>
        </p:spPr>
        <p:txBody>
          <a:bodyPr>
            <a:normAutofit fontScale="90000"/>
          </a:bodyPr>
          <a:lstStyle/>
          <a:p>
            <a:pPr algn="ctr"/>
            <a:r>
              <a:rPr lang="en-US" b="1" dirty="0" smtClean="0"/>
              <a:t>Significance Of Physiological Uncouplers</a:t>
            </a:r>
            <a:endParaRPr lang="en-US" b="1" dirty="0"/>
          </a:p>
        </p:txBody>
      </p:sp>
      <p:sp>
        <p:nvSpPr>
          <p:cNvPr id="3" name="Content Placeholder 2"/>
          <p:cNvSpPr>
            <a:spLocks noGrp="1"/>
          </p:cNvSpPr>
          <p:nvPr>
            <p:ph idx="1"/>
          </p:nvPr>
        </p:nvSpPr>
        <p:spPr>
          <a:xfrm>
            <a:off x="457200" y="1935480"/>
            <a:ext cx="8686800" cy="4389120"/>
          </a:xfrm>
        </p:spPr>
        <p:txBody>
          <a:bodyPr>
            <a:noAutofit/>
          </a:bodyPr>
          <a:lstStyle/>
          <a:p>
            <a:r>
              <a:rPr lang="en-US" sz="4000" dirty="0" smtClean="0"/>
              <a:t>In </a:t>
            </a:r>
            <a:r>
              <a:rPr lang="en-US" sz="4000" b="1" dirty="0" smtClean="0">
                <a:solidFill>
                  <a:srgbClr val="C00000"/>
                </a:solidFill>
              </a:rPr>
              <a:t>extreme cold conditions </a:t>
            </a:r>
            <a:r>
              <a:rPr lang="en-US" sz="4000" dirty="0" smtClean="0"/>
              <a:t>and in hibernating animals</a:t>
            </a:r>
          </a:p>
          <a:p>
            <a:r>
              <a:rPr lang="en-US" sz="4000" dirty="0" smtClean="0"/>
              <a:t>Physiological Uncouplers bring uncoupling phenomena</a:t>
            </a:r>
          </a:p>
          <a:p>
            <a:r>
              <a:rPr lang="en-US" sz="4000" dirty="0" smtClean="0"/>
              <a:t>The heat liberated inside body helps to </a:t>
            </a:r>
            <a:r>
              <a:rPr lang="en-US" sz="4000" b="1" dirty="0" smtClean="0">
                <a:solidFill>
                  <a:srgbClr val="0070C0"/>
                </a:solidFill>
              </a:rPr>
              <a:t>restore and maintain  body temperature.</a:t>
            </a:r>
            <a:endParaRPr lang="en-US" sz="4000" b="1" dirty="0">
              <a:solidFill>
                <a:srgbClr val="0070C0"/>
              </a:solidFill>
            </a:endParaRPr>
          </a:p>
        </p:txBody>
      </p:sp>
    </p:spTree>
  </p:cSld>
  <p:clrMapOvr>
    <a:masterClrMapping/>
  </p:clrMapOvr>
  <p:transition spd="slow">
    <p:wedge/>
  </p:transition>
  <p:timing>
    <p:tnLst>
      <p:par>
        <p:cTn id="1" dur="indefinite" restart="never" nodeType="tmRoot"/>
      </p:par>
    </p:tnLst>
  </p:timing>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3" descr="hibernating bear"/>
          <p:cNvPicPr>
            <a:picLocks noChangeAspect="1" noChangeArrowheads="1"/>
          </p:cNvPicPr>
          <p:nvPr/>
        </p:nvPicPr>
        <p:blipFill>
          <a:blip r:embed="rId3" cstate="print"/>
          <a:srcRect/>
          <a:stretch>
            <a:fillRect/>
          </a:stretch>
        </p:blipFill>
        <p:spPr bwMode="auto">
          <a:xfrm>
            <a:off x="4205287" y="381000"/>
            <a:ext cx="4938713" cy="4664075"/>
          </a:xfrm>
          <a:prstGeom prst="rect">
            <a:avLst/>
          </a:prstGeom>
          <a:solidFill>
            <a:srgbClr val="FFFFCC"/>
          </a:solidFill>
          <a:ln w="9525">
            <a:noFill/>
            <a:miter lim="800000"/>
            <a:headEnd/>
            <a:tailEnd/>
          </a:ln>
        </p:spPr>
      </p:pic>
      <p:sp>
        <p:nvSpPr>
          <p:cNvPr id="69635" name="Text Box 2"/>
          <p:cNvSpPr txBox="1">
            <a:spLocks noChangeArrowheads="1"/>
          </p:cNvSpPr>
          <p:nvPr/>
        </p:nvSpPr>
        <p:spPr bwMode="auto">
          <a:xfrm>
            <a:off x="366713" y="381000"/>
            <a:ext cx="3913187" cy="4801314"/>
          </a:xfrm>
          <a:prstGeom prst="rect">
            <a:avLst/>
          </a:prstGeom>
          <a:noFill/>
          <a:ln w="9525">
            <a:noFill/>
            <a:miter lim="800000"/>
            <a:headEnd/>
            <a:tailEnd/>
          </a:ln>
        </p:spPr>
        <p:txBody>
          <a:bodyPr>
            <a:spAutoFit/>
          </a:bodyPr>
          <a:lstStyle/>
          <a:p>
            <a:r>
              <a:rPr lang="en-US" sz="3600" b="1" dirty="0" smtClean="0">
                <a:solidFill>
                  <a:srgbClr val="C00000"/>
                </a:solidFill>
                <a:latin typeface="Lucida Bright" pitchFamily="18" charset="0"/>
                <a:cs typeface="Times New Roman" pitchFamily="18" charset="0"/>
              </a:rPr>
              <a:t>Brown </a:t>
            </a:r>
            <a:r>
              <a:rPr lang="en-US" sz="3600" b="1" dirty="0">
                <a:solidFill>
                  <a:srgbClr val="C00000"/>
                </a:solidFill>
                <a:latin typeface="Lucida Bright" pitchFamily="18" charset="0"/>
                <a:cs typeface="Times New Roman" pitchFamily="18" charset="0"/>
              </a:rPr>
              <a:t>adipose (fat) cells</a:t>
            </a:r>
          </a:p>
          <a:p>
            <a:r>
              <a:rPr lang="en-US" sz="3600" b="1" dirty="0">
                <a:solidFill>
                  <a:srgbClr val="C00000"/>
                </a:solidFill>
                <a:latin typeface="Lucida Bright" pitchFamily="18" charset="0"/>
                <a:cs typeface="Times New Roman" pitchFamily="18" charset="0"/>
              </a:rPr>
              <a:t>contain natural</a:t>
            </a:r>
          </a:p>
          <a:p>
            <a:r>
              <a:rPr lang="en-US" sz="3600" b="1" dirty="0" smtClean="0">
                <a:solidFill>
                  <a:srgbClr val="C00000"/>
                </a:solidFill>
                <a:latin typeface="Lucida Bright" pitchFamily="18" charset="0"/>
                <a:cs typeface="Times New Roman" pitchFamily="18" charset="0"/>
              </a:rPr>
              <a:t>Uncouplers </a:t>
            </a:r>
            <a:r>
              <a:rPr lang="en-US" sz="3600" b="1" dirty="0">
                <a:solidFill>
                  <a:srgbClr val="C00000"/>
                </a:solidFill>
                <a:latin typeface="Lucida Bright" pitchFamily="18" charset="0"/>
                <a:cs typeface="Times New Roman" pitchFamily="18" charset="0"/>
              </a:rPr>
              <a:t>to</a:t>
            </a:r>
          </a:p>
          <a:p>
            <a:r>
              <a:rPr lang="en-US" sz="3600" b="1" dirty="0">
                <a:solidFill>
                  <a:srgbClr val="C00000"/>
                </a:solidFill>
                <a:latin typeface="Lucida Bright" pitchFamily="18" charset="0"/>
                <a:cs typeface="Times New Roman" pitchFamily="18" charset="0"/>
              </a:rPr>
              <a:t>warm animals </a:t>
            </a:r>
          </a:p>
          <a:p>
            <a:r>
              <a:rPr lang="en-US" sz="3600" b="1" dirty="0">
                <a:solidFill>
                  <a:srgbClr val="C00000"/>
                </a:solidFill>
                <a:latin typeface="Lucida Bright" pitchFamily="18" charset="0"/>
                <a:cs typeface="Times New Roman" pitchFamily="18" charset="0"/>
              </a:rPr>
              <a:t>cold adaptation</a:t>
            </a:r>
          </a:p>
          <a:p>
            <a:r>
              <a:rPr lang="en-US" sz="3600" b="1" dirty="0">
                <a:solidFill>
                  <a:srgbClr val="C00000"/>
                </a:solidFill>
                <a:latin typeface="Lucida Bright" pitchFamily="18" charset="0"/>
                <a:cs typeface="Times New Roman" pitchFamily="18" charset="0"/>
              </a:rPr>
              <a:t>and hibernation.</a:t>
            </a:r>
            <a:endParaRPr lang="en-US" sz="3600" b="1" dirty="0">
              <a:solidFill>
                <a:srgbClr val="C00000"/>
              </a:solidFill>
              <a:latin typeface="Lucida Bright" pitchFamily="18" charset="0"/>
            </a:endParaRPr>
          </a:p>
          <a:p>
            <a:endParaRPr lang="en-US" b="1" dirty="0">
              <a:solidFill>
                <a:srgbClr val="C00000"/>
              </a:solidFill>
            </a:endParaRPr>
          </a:p>
        </p:txBody>
      </p:sp>
    </p:spTree>
    <p:extLst>
      <p:ext uri="{BB962C8B-B14F-4D97-AF65-F5344CB8AC3E}">
        <p14:creationId xmlns:p14="http://schemas.microsoft.com/office/powerpoint/2010/main" val="3125851148"/>
      </p:ext>
    </p:extLst>
  </p:cSld>
  <p:clrMapOvr>
    <a:masterClrMapping/>
  </p:clrMapOvr>
  <p:transition spd="slow">
    <p:wedge/>
  </p:transition>
  <p:timing>
    <p:tnLst>
      <p:par>
        <p:cTn id="1" dur="indefinite" restart="never" nodeType="tmRoot"/>
      </p:par>
    </p:tnLst>
  </p:timing>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143000"/>
          </a:xfrm>
        </p:spPr>
        <p:txBody>
          <a:bodyPr>
            <a:normAutofit fontScale="90000"/>
          </a:bodyPr>
          <a:lstStyle/>
          <a:p>
            <a:pPr algn="ctr"/>
            <a:r>
              <a:rPr lang="en-US" b="1" dirty="0" smtClean="0"/>
              <a:t>As per the Required condition Of Body</a:t>
            </a:r>
            <a:endParaRPr lang="en-US" b="1" dirty="0"/>
          </a:p>
        </p:txBody>
      </p:sp>
      <p:sp>
        <p:nvSpPr>
          <p:cNvPr id="3" name="Content Placeholder 2"/>
          <p:cNvSpPr>
            <a:spLocks noGrp="1"/>
          </p:cNvSpPr>
          <p:nvPr>
            <p:ph idx="1"/>
          </p:nvPr>
        </p:nvSpPr>
        <p:spPr>
          <a:xfrm>
            <a:off x="304800" y="1752600"/>
            <a:ext cx="8610600" cy="4876800"/>
          </a:xfrm>
        </p:spPr>
        <p:txBody>
          <a:bodyPr>
            <a:normAutofit lnSpcReduction="10000"/>
          </a:bodyPr>
          <a:lstStyle/>
          <a:p>
            <a:r>
              <a:rPr lang="en-US" sz="4400" dirty="0" smtClean="0">
                <a:solidFill>
                  <a:srgbClr val="000000"/>
                </a:solidFill>
              </a:rPr>
              <a:t>This "</a:t>
            </a:r>
            <a:r>
              <a:rPr lang="en-US" sz="4400" b="1" dirty="0" smtClean="0">
                <a:solidFill>
                  <a:srgbClr val="000099"/>
                </a:solidFill>
              </a:rPr>
              <a:t>non-shivering thermogenesis</a:t>
            </a:r>
            <a:r>
              <a:rPr lang="en-US" sz="4400" dirty="0" smtClean="0">
                <a:solidFill>
                  <a:srgbClr val="000000"/>
                </a:solidFill>
              </a:rPr>
              <a:t>" </a:t>
            </a:r>
            <a:r>
              <a:rPr lang="en-US" sz="4400" b="1" dirty="0" smtClean="0">
                <a:solidFill>
                  <a:srgbClr val="C00000"/>
                </a:solidFill>
              </a:rPr>
              <a:t>is costly in terms of respiratory energy</a:t>
            </a:r>
          </a:p>
          <a:p>
            <a:r>
              <a:rPr lang="en-US" sz="4400" b="1" dirty="0" smtClean="0">
                <a:solidFill>
                  <a:srgbClr val="000000"/>
                </a:solidFill>
              </a:rPr>
              <a:t>Heat energy unavailable for ATP synthesis </a:t>
            </a:r>
          </a:p>
          <a:p>
            <a:r>
              <a:rPr lang="en-US" sz="4400" dirty="0" smtClean="0">
                <a:solidFill>
                  <a:srgbClr val="000000"/>
                </a:solidFill>
              </a:rPr>
              <a:t>But provides </a:t>
            </a:r>
            <a:r>
              <a:rPr lang="en-US" sz="4400" b="1" dirty="0" smtClean="0">
                <a:solidFill>
                  <a:srgbClr val="C00000"/>
                </a:solidFill>
              </a:rPr>
              <a:t>valuable warming to an organism. </a:t>
            </a:r>
          </a:p>
          <a:p>
            <a:endParaRPr lang="en-US" sz="4400" dirty="0"/>
          </a:p>
        </p:txBody>
      </p:sp>
    </p:spTree>
    <p:extLst>
      <p:ext uri="{BB962C8B-B14F-4D97-AF65-F5344CB8AC3E}">
        <p14:creationId xmlns:p14="http://schemas.microsoft.com/office/powerpoint/2010/main" val="3172499023"/>
      </p:ext>
    </p:extLst>
  </p:cSld>
  <p:clrMapOvr>
    <a:masterClrMapping/>
  </p:clrMapOvr>
  <p:transition spd="slow">
    <p:wedge/>
  </p:transition>
  <p:timing>
    <p:tnLst>
      <p:par>
        <p:cTn id="1" dur="indefinite" restart="never" nodeType="tmRoot"/>
      </p:par>
    </p:tnLst>
  </p:timing>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5938"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43001"/>
            <a:ext cx="9144000" cy="5410199"/>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a:xfrm>
            <a:off x="685800" y="0"/>
            <a:ext cx="8229600" cy="838200"/>
          </a:xfrm>
        </p:spPr>
        <p:txBody>
          <a:bodyPr>
            <a:normAutofit fontScale="90000"/>
          </a:bodyPr>
          <a:lstStyle/>
          <a:p>
            <a:r>
              <a:rPr lang="en-US" b="1" dirty="0" smtClean="0"/>
              <a:t>Effect Of Poor Antioxidant Activity</a:t>
            </a:r>
            <a:endParaRPr lang="en-US" b="1" dirty="0"/>
          </a:p>
        </p:txBody>
      </p:sp>
    </p:spTree>
    <p:extLst>
      <p:ext uri="{BB962C8B-B14F-4D97-AF65-F5344CB8AC3E}">
        <p14:creationId xmlns:p14="http://schemas.microsoft.com/office/powerpoint/2010/main" val="3514954354"/>
      </p:ext>
    </p:extLst>
  </p:cSld>
  <p:clrMapOvr>
    <a:masterClrMapping/>
  </p:clrMapOvr>
  <p:transition spd="slow">
    <p:wedg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3048000"/>
            <a:ext cx="8915400" cy="1143000"/>
          </a:xfrm>
        </p:spPr>
        <p:txBody>
          <a:bodyPr>
            <a:normAutofit fontScale="90000"/>
          </a:bodyPr>
          <a:lstStyle/>
          <a:p>
            <a:pPr algn="ctr"/>
            <a:r>
              <a:rPr lang="en-US" b="1" dirty="0" smtClean="0"/>
              <a:t>Importance/Features  Of </a:t>
            </a:r>
            <a:br>
              <a:rPr lang="en-US" b="1" dirty="0" smtClean="0"/>
            </a:br>
            <a:r>
              <a:rPr lang="en-US" b="1" dirty="0" smtClean="0"/>
              <a:t>Biological Oxidation </a:t>
            </a:r>
            <a:endParaRPr lang="en-US" b="1" dirty="0"/>
          </a:p>
        </p:txBody>
      </p:sp>
    </p:spTree>
  </p:cSld>
  <p:clrMapOvr>
    <a:masterClrMapping/>
  </p:clrMapOvr>
  <p:transition spd="slow">
    <p:wedge/>
  </p:transition>
  <p:timing>
    <p:tnLst>
      <p:par>
        <p:cTn id="1" dur="indefinite" restart="never" nodeType="tmRoot"/>
      </p:par>
    </p:tnLst>
  </p:timing>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7650" name="Object 2"/>
          <p:cNvGraphicFramePr>
            <a:graphicFrameLocks noChangeAspect="1"/>
          </p:cNvGraphicFramePr>
          <p:nvPr/>
        </p:nvGraphicFramePr>
        <p:xfrm>
          <a:off x="0" y="0"/>
          <a:ext cx="9144000" cy="4614863"/>
        </p:xfrm>
        <a:graphic>
          <a:graphicData uri="http://schemas.openxmlformats.org/presentationml/2006/ole">
            <mc:AlternateContent xmlns:mc="http://schemas.openxmlformats.org/markup-compatibility/2006">
              <mc:Choice xmlns:v="urn:schemas-microsoft-com:vml" Requires="v">
                <p:oleObj spid="_x0000_s1574074" name="Image" r:id="rId3" imgW="9352630" imgH="5527709" progId="">
                  <p:embed/>
                </p:oleObj>
              </mc:Choice>
              <mc:Fallback>
                <p:oleObj name="Image" r:id="rId3" imgW="9352630" imgH="5527709"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4614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7651" name="Object 3"/>
          <p:cNvGraphicFramePr>
            <a:graphicFrameLocks noChangeAspect="1"/>
          </p:cNvGraphicFramePr>
          <p:nvPr/>
        </p:nvGraphicFramePr>
        <p:xfrm>
          <a:off x="2057400" y="4800600"/>
          <a:ext cx="5453063" cy="1262063"/>
        </p:xfrm>
        <a:graphic>
          <a:graphicData uri="http://schemas.openxmlformats.org/presentationml/2006/ole">
            <mc:AlternateContent xmlns:mc="http://schemas.openxmlformats.org/markup-compatibility/2006">
              <mc:Choice xmlns:v="urn:schemas-microsoft-com:vml" Requires="v">
                <p:oleObj spid="_x0000_s1574075" name="CS ChemDraw Drawing" r:id="rId5" imgW="5453280" imgH="1262160" progId="">
                  <p:embed/>
                </p:oleObj>
              </mc:Choice>
              <mc:Fallback>
                <p:oleObj name="CS ChemDraw Drawing" r:id="rId5" imgW="5453280" imgH="1262160"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57400" y="4800600"/>
                        <a:ext cx="5453063" cy="1262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2122502735"/>
      </p:ext>
    </p:extLst>
  </p:cSld>
  <p:clrMapOvr>
    <a:masterClrMapping/>
  </p:clrMapOvr>
  <p:transition spd="slow">
    <p:wedge/>
  </p:transition>
  <p:timing>
    <p:tnLst>
      <p:par>
        <p:cTn id="1" dur="indefinite" restart="never" nodeType="tmRoot"/>
      </p:par>
    </p:tnLst>
  </p:timing>
</p:sld>
</file>

<file path=ppt/slides/slide3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074" name="Text Box 2"/>
          <p:cNvSpPr txBox="1">
            <a:spLocks noChangeArrowheads="1"/>
          </p:cNvSpPr>
          <p:nvPr/>
        </p:nvSpPr>
        <p:spPr bwMode="auto">
          <a:xfrm>
            <a:off x="2362200" y="228600"/>
            <a:ext cx="5417189" cy="523220"/>
          </a:xfrm>
          <a:prstGeom prst="rect">
            <a:avLst/>
          </a:prstGeom>
          <a:noFill/>
          <a:ln w="9525">
            <a:noFill/>
            <a:miter lim="800000"/>
            <a:headEnd/>
            <a:tailEnd/>
          </a:ln>
          <a:effectLst/>
        </p:spPr>
        <p:txBody>
          <a:bodyPr wrap="none">
            <a:spAutoFit/>
          </a:bodyPr>
          <a:lstStyle/>
          <a:p>
            <a:r>
              <a:rPr lang="en-US" sz="2800" b="1" dirty="0" smtClean="0"/>
              <a:t>ETC Inhibitors </a:t>
            </a:r>
            <a:r>
              <a:rPr lang="en-US" sz="2800" b="1" dirty="0"/>
              <a:t>and Uncouplers</a:t>
            </a:r>
            <a:endParaRPr lang="en-US" dirty="0"/>
          </a:p>
        </p:txBody>
      </p:sp>
      <p:graphicFrame>
        <p:nvGraphicFramePr>
          <p:cNvPr id="3075" name="Object 3"/>
          <p:cNvGraphicFramePr>
            <a:graphicFrameLocks noChangeAspect="1"/>
          </p:cNvGraphicFramePr>
          <p:nvPr/>
        </p:nvGraphicFramePr>
        <p:xfrm>
          <a:off x="228600" y="914400"/>
          <a:ext cx="7772400" cy="5562600"/>
        </p:xfrm>
        <a:graphic>
          <a:graphicData uri="http://schemas.openxmlformats.org/presentationml/2006/ole">
            <mc:AlternateContent xmlns:mc="http://schemas.openxmlformats.org/markup-compatibility/2006">
              <mc:Choice xmlns:v="urn:schemas-microsoft-com:vml" Requires="v">
                <p:oleObj spid="_x0000_s526154" name="Document" r:id="rId3" imgW="5486400" imgH="3504960" progId="Word.Document.8">
                  <p:embed/>
                </p:oleObj>
              </mc:Choice>
              <mc:Fallback>
                <p:oleObj name="Document" r:id="rId3" imgW="5486400" imgH="3504960" progId="Word.Document.8">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914400"/>
                        <a:ext cx="7772400" cy="556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076" name="Text Box 4"/>
          <p:cNvSpPr txBox="1">
            <a:spLocks noChangeArrowheads="1"/>
          </p:cNvSpPr>
          <p:nvPr/>
        </p:nvSpPr>
        <p:spPr bwMode="auto">
          <a:xfrm>
            <a:off x="5715000" y="1295401"/>
            <a:ext cx="3200399" cy="1200329"/>
          </a:xfrm>
          <a:prstGeom prst="rect">
            <a:avLst/>
          </a:prstGeom>
          <a:solidFill>
            <a:srgbClr val="FFCC66"/>
          </a:solidFill>
          <a:ln w="9525">
            <a:noFill/>
            <a:miter lim="800000"/>
            <a:headEnd/>
            <a:tailEnd/>
          </a:ln>
          <a:effectLst>
            <a:outerShdw dist="107763" dir="2700000" algn="ctr" rotWithShape="0">
              <a:schemeClr val="bg2"/>
            </a:outerShdw>
          </a:effectLst>
        </p:spPr>
        <p:txBody>
          <a:bodyPr wrap="square">
            <a:spAutoFit/>
          </a:bodyPr>
          <a:lstStyle/>
          <a:p>
            <a:pPr algn="ctr"/>
            <a:r>
              <a:rPr lang="en-US" b="1" dirty="0"/>
              <a:t>Any compound that stops electron transport will stop respiration…this means you stop breathing</a:t>
            </a:r>
          </a:p>
        </p:txBody>
      </p:sp>
      <p:sp>
        <p:nvSpPr>
          <p:cNvPr id="3077" name="Text Box 5"/>
          <p:cNvSpPr txBox="1">
            <a:spLocks noChangeArrowheads="1"/>
          </p:cNvSpPr>
          <p:nvPr/>
        </p:nvSpPr>
        <p:spPr bwMode="auto">
          <a:xfrm>
            <a:off x="5638800" y="3429000"/>
            <a:ext cx="3200400" cy="1552575"/>
          </a:xfrm>
          <a:prstGeom prst="rect">
            <a:avLst/>
          </a:prstGeom>
          <a:solidFill>
            <a:srgbClr val="FFCC66"/>
          </a:solidFill>
          <a:ln w="9525">
            <a:noFill/>
            <a:miter lim="800000"/>
            <a:headEnd/>
            <a:tailEnd/>
          </a:ln>
          <a:effectLst>
            <a:outerShdw dist="107763" dir="2700000" algn="ctr" rotWithShape="0">
              <a:schemeClr val="bg2"/>
            </a:outerShdw>
          </a:effectLst>
        </p:spPr>
        <p:txBody>
          <a:bodyPr>
            <a:spAutoFit/>
          </a:bodyPr>
          <a:lstStyle/>
          <a:p>
            <a:pPr algn="ctr"/>
            <a:r>
              <a:rPr lang="en-US" b="1" dirty="0"/>
              <a:t>Electron transport can be stopped by inhibiting ATP synthesis  </a:t>
            </a:r>
          </a:p>
        </p:txBody>
      </p:sp>
      <p:sp>
        <p:nvSpPr>
          <p:cNvPr id="3078" name="Text Box 6"/>
          <p:cNvSpPr txBox="1">
            <a:spLocks noChangeArrowheads="1"/>
          </p:cNvSpPr>
          <p:nvPr/>
        </p:nvSpPr>
        <p:spPr bwMode="auto">
          <a:xfrm>
            <a:off x="5638800" y="5181600"/>
            <a:ext cx="3276600" cy="1200329"/>
          </a:xfrm>
          <a:prstGeom prst="rect">
            <a:avLst/>
          </a:prstGeom>
          <a:solidFill>
            <a:srgbClr val="FFCC66"/>
          </a:solidFill>
          <a:ln w="9525">
            <a:noFill/>
            <a:miter lim="800000"/>
            <a:headEnd/>
            <a:tailEnd/>
          </a:ln>
          <a:effectLst>
            <a:outerShdw dist="107763" dir="2700000" algn="ctr" rotWithShape="0">
              <a:schemeClr val="bg2"/>
            </a:outerShdw>
          </a:effectLst>
        </p:spPr>
        <p:txBody>
          <a:bodyPr wrap="square">
            <a:spAutoFit/>
          </a:bodyPr>
          <a:lstStyle/>
          <a:p>
            <a:pPr algn="ctr"/>
            <a:r>
              <a:rPr lang="en-US" b="1" dirty="0"/>
              <a:t>An uncoupler breaks the connection between ATP synthesis and electron transport</a:t>
            </a:r>
          </a:p>
        </p:txBody>
      </p:sp>
    </p:spTree>
  </p:cSld>
  <p:clrMapOvr>
    <a:masterClrMapping/>
  </p:clrMapOvr>
  <p:transition spd="slow">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0-#ppt_w/2"/>
                                          </p:val>
                                        </p:tav>
                                        <p:tav tm="100000">
                                          <p:val>
                                            <p:strVal val="#ppt_x"/>
                                          </p:val>
                                        </p:tav>
                                      </p:tavLst>
                                    </p:anim>
                                    <p:anim calcmode="lin" valueType="num">
                                      <p:cBhvr additive="base">
                                        <p:cTn id="8" dur="500" fill="hold"/>
                                        <p:tgtEl>
                                          <p:spTgt spid="307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288" fill="hold" nodeType="clickEffect">
                                  <p:stCondLst>
                                    <p:cond delay="0"/>
                                  </p:stCondLst>
                                  <p:childTnLst>
                                    <p:set>
                                      <p:cBhvr>
                                        <p:cTn id="12" dur="1" fill="hold">
                                          <p:stCondLst>
                                            <p:cond delay="0"/>
                                          </p:stCondLst>
                                        </p:cTn>
                                        <p:tgtEl>
                                          <p:spTgt spid="3075"/>
                                        </p:tgtEl>
                                        <p:attrNameLst>
                                          <p:attrName>style.visibility</p:attrName>
                                        </p:attrNameLst>
                                      </p:cBhvr>
                                      <p:to>
                                        <p:strVal val="visible"/>
                                      </p:to>
                                    </p:set>
                                    <p:anim calcmode="lin" valueType="num">
                                      <p:cBhvr>
                                        <p:cTn id="13" dur="500" fill="hold"/>
                                        <p:tgtEl>
                                          <p:spTgt spid="3075"/>
                                        </p:tgtEl>
                                        <p:attrNameLst>
                                          <p:attrName>ppt_w</p:attrName>
                                        </p:attrNameLst>
                                      </p:cBhvr>
                                      <p:tavLst>
                                        <p:tav tm="0">
                                          <p:val>
                                            <p:strVal val="4/3*#ppt_w"/>
                                          </p:val>
                                        </p:tav>
                                        <p:tav tm="100000">
                                          <p:val>
                                            <p:strVal val="#ppt_w"/>
                                          </p:val>
                                        </p:tav>
                                      </p:tavLst>
                                    </p:anim>
                                    <p:anim calcmode="lin" valueType="num">
                                      <p:cBhvr>
                                        <p:cTn id="14" dur="500" fill="hold"/>
                                        <p:tgtEl>
                                          <p:spTgt spid="3075"/>
                                        </p:tgtEl>
                                        <p:attrNameLst>
                                          <p:attrName>ppt_h</p:attrName>
                                        </p:attrNameLst>
                                      </p:cBhvr>
                                      <p:tavLst>
                                        <p:tav tm="0">
                                          <p:val>
                                            <p:strVal val="4/3*#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grpId="0" nodeType="clickEffect">
                                  <p:stCondLst>
                                    <p:cond delay="0"/>
                                  </p:stCondLst>
                                  <p:childTnLst>
                                    <p:set>
                                      <p:cBhvr>
                                        <p:cTn id="18" dur="1" fill="hold">
                                          <p:stCondLst>
                                            <p:cond delay="0"/>
                                          </p:stCondLst>
                                        </p:cTn>
                                        <p:tgtEl>
                                          <p:spTgt spid="3076"/>
                                        </p:tgtEl>
                                        <p:attrNameLst>
                                          <p:attrName>style.visibility</p:attrName>
                                        </p:attrNameLst>
                                      </p:cBhvr>
                                      <p:to>
                                        <p:strVal val="visible"/>
                                      </p:to>
                                    </p:set>
                                    <p:animEffect transition="in" filter="dissolve">
                                      <p:cBhvr>
                                        <p:cTn id="19" dur="500"/>
                                        <p:tgtEl>
                                          <p:spTgt spid="3076"/>
                                        </p:tgtEl>
                                      </p:cBhvr>
                                    </p:animEffect>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grpId="0" nodeType="clickEffect">
                                  <p:stCondLst>
                                    <p:cond delay="0"/>
                                  </p:stCondLst>
                                  <p:childTnLst>
                                    <p:set>
                                      <p:cBhvr>
                                        <p:cTn id="23" dur="1" fill="hold">
                                          <p:stCondLst>
                                            <p:cond delay="0"/>
                                          </p:stCondLst>
                                        </p:cTn>
                                        <p:tgtEl>
                                          <p:spTgt spid="3077"/>
                                        </p:tgtEl>
                                        <p:attrNameLst>
                                          <p:attrName>style.visibility</p:attrName>
                                        </p:attrNameLst>
                                      </p:cBhvr>
                                      <p:to>
                                        <p:strVal val="visible"/>
                                      </p:to>
                                    </p:set>
                                    <p:animEffect transition="in" filter="dissolve">
                                      <p:cBhvr>
                                        <p:cTn id="24" dur="500"/>
                                        <p:tgtEl>
                                          <p:spTgt spid="3077"/>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grpId="0" nodeType="clickEffect">
                                  <p:stCondLst>
                                    <p:cond delay="0"/>
                                  </p:stCondLst>
                                  <p:childTnLst>
                                    <p:set>
                                      <p:cBhvr>
                                        <p:cTn id="28" dur="1" fill="hold">
                                          <p:stCondLst>
                                            <p:cond delay="0"/>
                                          </p:stCondLst>
                                        </p:cTn>
                                        <p:tgtEl>
                                          <p:spTgt spid="3078"/>
                                        </p:tgtEl>
                                        <p:attrNameLst>
                                          <p:attrName>style.visibility</p:attrName>
                                        </p:attrNameLst>
                                      </p:cBhvr>
                                      <p:to>
                                        <p:strVal val="visible"/>
                                      </p:to>
                                    </p:set>
                                    <p:animEffect transition="in" filter="dissolve">
                                      <p:cBhvr>
                                        <p:cTn id="29" dur="500"/>
                                        <p:tgtEl>
                                          <p:spTgt spid="30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autoUpdateAnimBg="0"/>
      <p:bldP spid="3076" grpId="0" animBg="1" autoUpdateAnimBg="0"/>
      <p:bldP spid="3077" grpId="0" animBg="1" autoUpdateAnimBg="0"/>
      <p:bldP spid="3078" grpId="0" animBg="1" autoUpdateAnimBg="0"/>
    </p:bldLst>
  </p:timing>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743200"/>
            <a:ext cx="8229600" cy="1143000"/>
          </a:xfrm>
        </p:spPr>
        <p:txBody>
          <a:bodyPr>
            <a:normAutofit/>
          </a:bodyPr>
          <a:lstStyle/>
          <a:p>
            <a:pPr algn="ctr"/>
            <a:r>
              <a:rPr lang="en-US" sz="7200" b="1" dirty="0" smtClean="0"/>
              <a:t>Shuttle Systems</a:t>
            </a:r>
            <a:endParaRPr lang="en-US" sz="7200" b="1" dirty="0"/>
          </a:p>
        </p:txBody>
      </p:sp>
    </p:spTree>
    <p:extLst>
      <p:ext uri="{BB962C8B-B14F-4D97-AF65-F5344CB8AC3E}">
        <p14:creationId xmlns:p14="http://schemas.microsoft.com/office/powerpoint/2010/main" val="1167062868"/>
      </p:ext>
    </p:extLst>
  </p:cSld>
  <p:clrMapOvr>
    <a:masterClrMapping/>
  </p:clrMapOvr>
  <p:transition spd="slow">
    <p:wedge/>
  </p:transition>
  <p:timing>
    <p:tnLst>
      <p:par>
        <p:cTn id="1" dur="indefinite" restart="never" nodeType="tmRoot"/>
      </p:par>
    </p:tnLst>
  </p:timing>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124200"/>
            <a:ext cx="8229600" cy="1143000"/>
          </a:xfrm>
        </p:spPr>
        <p:txBody>
          <a:bodyPr>
            <a:normAutofit fontScale="90000"/>
          </a:bodyPr>
          <a:lstStyle/>
          <a:p>
            <a:pPr algn="ctr"/>
            <a:r>
              <a:rPr lang="en-US" sz="5400" b="1" dirty="0" smtClean="0">
                <a:solidFill>
                  <a:srgbClr val="C00000"/>
                </a:solidFill>
              </a:rPr>
              <a:t>Shuttling Reducing Equivalents OF NADH+H</a:t>
            </a:r>
            <a:r>
              <a:rPr lang="en-US" sz="5400" b="1" baseline="30000" dirty="0" smtClean="0">
                <a:solidFill>
                  <a:srgbClr val="C00000"/>
                </a:solidFill>
              </a:rPr>
              <a:t>+ </a:t>
            </a:r>
            <a:r>
              <a:rPr lang="en-US" sz="5400" b="1" dirty="0" smtClean="0">
                <a:solidFill>
                  <a:srgbClr val="C00000"/>
                </a:solidFill>
              </a:rPr>
              <a:t/>
            </a:r>
            <a:br>
              <a:rPr lang="en-US" sz="5400" b="1" dirty="0" smtClean="0">
                <a:solidFill>
                  <a:srgbClr val="C00000"/>
                </a:solidFill>
              </a:rPr>
            </a:br>
            <a:r>
              <a:rPr lang="en-US" sz="5400" b="1" dirty="0" smtClean="0"/>
              <a:t>from Cytosol into the Mitochondrion</a:t>
            </a:r>
            <a:endParaRPr lang="en-US" dirty="0"/>
          </a:p>
        </p:txBody>
      </p:sp>
    </p:spTree>
    <p:extLst>
      <p:ext uri="{BB962C8B-B14F-4D97-AF65-F5344CB8AC3E}">
        <p14:creationId xmlns:p14="http://schemas.microsoft.com/office/powerpoint/2010/main" val="4187195681"/>
      </p:ext>
    </p:extLst>
  </p:cSld>
  <p:clrMapOvr>
    <a:masterClrMapping/>
  </p:clrMapOvr>
  <p:transition spd="slow">
    <p:wedge/>
  </p:transition>
  <p:timing>
    <p:tnLst>
      <p:par>
        <p:cTn id="1" dur="indefinite" restart="never" nodeType="tmRoot"/>
      </p:par>
    </p:tnLst>
  </p:timing>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6158"/>
            <a:ext cx="8153400" cy="888242"/>
          </a:xfrm>
        </p:spPr>
        <p:txBody>
          <a:bodyPr/>
          <a:lstStyle/>
          <a:p>
            <a:pPr algn="ctr"/>
            <a:r>
              <a:rPr lang="en-US" b="1" dirty="0" smtClean="0"/>
              <a:t>Shuttle</a:t>
            </a:r>
            <a:endParaRPr lang="en-US" b="1" dirty="0"/>
          </a:p>
        </p:txBody>
      </p:sp>
      <p:sp>
        <p:nvSpPr>
          <p:cNvPr id="3" name="Content Placeholder 2"/>
          <p:cNvSpPr>
            <a:spLocks noGrp="1"/>
          </p:cNvSpPr>
          <p:nvPr>
            <p:ph idx="1"/>
          </p:nvPr>
        </p:nvSpPr>
        <p:spPr>
          <a:xfrm>
            <a:off x="114300" y="924636"/>
            <a:ext cx="9029700" cy="5704764"/>
          </a:xfrm>
        </p:spPr>
        <p:txBody>
          <a:bodyPr>
            <a:normAutofit fontScale="70000" lnSpcReduction="20000"/>
          </a:bodyPr>
          <a:lstStyle/>
          <a:p>
            <a:r>
              <a:rPr lang="en-US" dirty="0"/>
              <a:t> </a:t>
            </a:r>
            <a:r>
              <a:rPr lang="en-US" sz="4800" dirty="0" smtClean="0"/>
              <a:t>A </a:t>
            </a:r>
            <a:r>
              <a:rPr lang="en-US" sz="4800" b="1" dirty="0">
                <a:solidFill>
                  <a:srgbClr val="C00000"/>
                </a:solidFill>
              </a:rPr>
              <a:t>vehicle or aircraft </a:t>
            </a:r>
            <a:r>
              <a:rPr lang="en-US" sz="4800" dirty="0"/>
              <a:t>that </a:t>
            </a:r>
            <a:r>
              <a:rPr lang="en-US" sz="4800" b="1" dirty="0"/>
              <a:t>travels regularly between two </a:t>
            </a:r>
            <a:r>
              <a:rPr lang="en-US" sz="4800" b="1" dirty="0" smtClean="0"/>
              <a:t>places</a:t>
            </a:r>
          </a:p>
          <a:p>
            <a:pPr marL="0" indent="0">
              <a:buNone/>
            </a:pPr>
            <a:endParaRPr lang="en-US" sz="4800" dirty="0" smtClean="0"/>
          </a:p>
          <a:p>
            <a:r>
              <a:rPr lang="en-US" sz="4800" b="1" dirty="0">
                <a:solidFill>
                  <a:srgbClr val="C00000"/>
                </a:solidFill>
              </a:rPr>
              <a:t>B</a:t>
            </a:r>
            <a:r>
              <a:rPr lang="en-US" sz="4800" b="1" dirty="0" smtClean="0">
                <a:solidFill>
                  <a:srgbClr val="FF0000"/>
                </a:solidFill>
              </a:rPr>
              <a:t>iochemical shuttle</a:t>
            </a:r>
            <a:r>
              <a:rPr lang="en-US" sz="4800" dirty="0" smtClean="0">
                <a:solidFill>
                  <a:srgbClr val="FF0000"/>
                </a:solidFill>
              </a:rPr>
              <a:t> </a:t>
            </a:r>
            <a:r>
              <a:rPr lang="en-US" sz="4800" dirty="0"/>
              <a:t>is a </a:t>
            </a:r>
            <a:r>
              <a:rPr lang="en-US" sz="4800" b="1" dirty="0" smtClean="0"/>
              <a:t>biochemical system</a:t>
            </a:r>
            <a:r>
              <a:rPr lang="en-US" sz="4800" b="1" dirty="0"/>
              <a:t> for translocating </a:t>
            </a:r>
            <a:r>
              <a:rPr lang="en-US" sz="4800" b="1" dirty="0" smtClean="0"/>
              <a:t> Protons and electrons </a:t>
            </a:r>
            <a:r>
              <a:rPr lang="en-US" sz="4800" b="1" dirty="0">
                <a:solidFill>
                  <a:srgbClr val="0070C0"/>
                </a:solidFill>
              </a:rPr>
              <a:t>produced during </a:t>
            </a:r>
            <a:r>
              <a:rPr lang="en-US" sz="4800" b="1" dirty="0" smtClean="0">
                <a:solidFill>
                  <a:srgbClr val="0070C0"/>
                </a:solidFill>
              </a:rPr>
              <a:t>Glycolysis</a:t>
            </a:r>
          </a:p>
          <a:p>
            <a:pPr marL="0" indent="0">
              <a:buNone/>
            </a:pPr>
            <a:endParaRPr lang="en-US" sz="4800" dirty="0" smtClean="0"/>
          </a:p>
          <a:p>
            <a:r>
              <a:rPr lang="en-US" sz="4800" b="1" dirty="0" smtClean="0">
                <a:solidFill>
                  <a:srgbClr val="C00000"/>
                </a:solidFill>
              </a:rPr>
              <a:t>Across a semipermeable </a:t>
            </a:r>
            <a:r>
              <a:rPr lang="en-US" sz="4800" b="1" dirty="0">
                <a:solidFill>
                  <a:srgbClr val="C00000"/>
                </a:solidFill>
              </a:rPr>
              <a:t>inner membrane of </a:t>
            </a:r>
            <a:r>
              <a:rPr lang="en-US" sz="4800" b="1" dirty="0" smtClean="0">
                <a:solidFill>
                  <a:srgbClr val="C00000"/>
                </a:solidFill>
              </a:rPr>
              <a:t> mitochondrion</a:t>
            </a:r>
          </a:p>
          <a:p>
            <a:pPr marL="0" indent="0">
              <a:buNone/>
            </a:pPr>
            <a:endParaRPr lang="en-US" sz="4800" b="1" dirty="0" smtClean="0">
              <a:solidFill>
                <a:srgbClr val="C00000"/>
              </a:solidFill>
            </a:endParaRPr>
          </a:p>
          <a:p>
            <a:r>
              <a:rPr lang="en-US" sz="4800" dirty="0" smtClean="0"/>
              <a:t>For </a:t>
            </a:r>
            <a:r>
              <a:rPr lang="en-US" sz="4800" dirty="0"/>
              <a:t>oxidative </a:t>
            </a:r>
            <a:r>
              <a:rPr lang="en-US" sz="4800" dirty="0" smtClean="0"/>
              <a:t>phosphorylation mechanism</a:t>
            </a:r>
            <a:endParaRPr lang="en-US" sz="4800" dirty="0"/>
          </a:p>
        </p:txBody>
      </p:sp>
    </p:spTree>
    <p:extLst>
      <p:ext uri="{BB962C8B-B14F-4D97-AF65-F5344CB8AC3E}">
        <p14:creationId xmlns:p14="http://schemas.microsoft.com/office/powerpoint/2010/main" val="282802788"/>
      </p:ext>
    </p:extLst>
  </p:cSld>
  <p:clrMapOvr>
    <a:masterClrMapping/>
  </p:clrMapOvr>
  <p:transition spd="slow">
    <p:wedge/>
  </p:transition>
  <p:timing>
    <p:tnLst>
      <p:par>
        <p:cTn id="1" dur="indefinite" restart="never" nodeType="tmRoot"/>
      </p:par>
    </p:tnLst>
  </p:timing>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8" name="Picture 7"/>
          <p:cNvPicPr>
            <a:picLocks noChangeAspect="1" noChangeArrowheads="1"/>
          </p:cNvPicPr>
          <p:nvPr/>
        </p:nvPicPr>
        <p:blipFill>
          <a:blip r:embed="rId3" cstate="print"/>
          <a:srcRect/>
          <a:stretch>
            <a:fillRect/>
          </a:stretch>
        </p:blipFill>
        <p:spPr bwMode="auto">
          <a:xfrm>
            <a:off x="0" y="2362200"/>
            <a:ext cx="9144000" cy="3657600"/>
          </a:xfrm>
          <a:prstGeom prst="rect">
            <a:avLst/>
          </a:prstGeom>
          <a:noFill/>
          <a:ln w="9525">
            <a:noFill/>
            <a:miter lim="800000"/>
            <a:headEnd/>
            <a:tailEnd/>
          </a:ln>
        </p:spPr>
      </p:pic>
      <p:sp>
        <p:nvSpPr>
          <p:cNvPr id="57349" name="Rectangle 9"/>
          <p:cNvSpPr>
            <a:spLocks noChangeArrowheads="1"/>
          </p:cNvSpPr>
          <p:nvPr/>
        </p:nvSpPr>
        <p:spPr bwMode="auto">
          <a:xfrm>
            <a:off x="609600" y="304800"/>
            <a:ext cx="8153400" cy="1077218"/>
          </a:xfrm>
          <a:prstGeom prst="rect">
            <a:avLst/>
          </a:prstGeom>
          <a:noFill/>
          <a:ln w="9525">
            <a:noFill/>
            <a:miter lim="800000"/>
            <a:headEnd/>
            <a:tailEnd/>
          </a:ln>
        </p:spPr>
        <p:txBody>
          <a:bodyPr wrap="square">
            <a:spAutoFit/>
          </a:bodyPr>
          <a:lstStyle/>
          <a:p>
            <a:pPr eaLnBrk="0" hangingPunct="0"/>
            <a:r>
              <a:rPr lang="en-US" sz="3200" b="1" dirty="0" smtClean="0">
                <a:solidFill>
                  <a:srgbClr val="C00000"/>
                </a:solidFill>
                <a:latin typeface="Calibri" panose="020F0502020204030204" pitchFamily="34" charset="0"/>
                <a:cs typeface="Calibri" panose="020F0502020204030204" pitchFamily="34" charset="0"/>
              </a:rPr>
              <a:t>NADH+H</a:t>
            </a:r>
            <a:r>
              <a:rPr lang="en-US" sz="3200" b="1" baseline="30000" dirty="0" smtClean="0">
                <a:solidFill>
                  <a:srgbClr val="C00000"/>
                </a:solidFill>
                <a:latin typeface="Calibri" panose="020F0502020204030204" pitchFamily="34" charset="0"/>
                <a:cs typeface="Calibri" panose="020F0502020204030204" pitchFamily="34" charset="0"/>
              </a:rPr>
              <a:t>+</a:t>
            </a:r>
            <a:r>
              <a:rPr lang="en-US" sz="3200" dirty="0" smtClean="0">
                <a:solidFill>
                  <a:srgbClr val="C00000"/>
                </a:solidFill>
                <a:latin typeface="Calibri" panose="020F0502020204030204" pitchFamily="34" charset="0"/>
                <a:cs typeface="Calibri" panose="020F0502020204030204" pitchFamily="34" charset="0"/>
              </a:rPr>
              <a:t> is  generated in the </a:t>
            </a:r>
            <a:r>
              <a:rPr lang="en-US" sz="3200" b="1" dirty="0" smtClean="0">
                <a:solidFill>
                  <a:srgbClr val="C00000"/>
                </a:solidFill>
                <a:latin typeface="Calibri" panose="020F0502020204030204" pitchFamily="34" charset="0"/>
                <a:cs typeface="Calibri" panose="020F0502020204030204" pitchFamily="34" charset="0"/>
              </a:rPr>
              <a:t>cytosol</a:t>
            </a:r>
            <a:r>
              <a:rPr lang="en-US" sz="3200" dirty="0" smtClean="0">
                <a:solidFill>
                  <a:srgbClr val="C00000"/>
                </a:solidFill>
                <a:latin typeface="Calibri" panose="020F0502020204030204" pitchFamily="34" charset="0"/>
                <a:cs typeface="Calibri" panose="020F0502020204030204" pitchFamily="34" charset="0"/>
              </a:rPr>
              <a:t> during </a:t>
            </a:r>
            <a:r>
              <a:rPr lang="en-US" sz="3200" b="1" dirty="0" smtClean="0">
                <a:solidFill>
                  <a:srgbClr val="C00000"/>
                </a:solidFill>
                <a:latin typeface="Calibri" panose="020F0502020204030204" pitchFamily="34" charset="0"/>
                <a:cs typeface="Calibri" panose="020F0502020204030204" pitchFamily="34" charset="0"/>
              </a:rPr>
              <a:t>Glycolysis</a:t>
            </a:r>
            <a:endParaRPr lang="en-US" sz="3200" dirty="0">
              <a:solidFill>
                <a:srgbClr val="C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94705809"/>
      </p:ext>
    </p:extLst>
  </p:cSld>
  <p:clrMapOvr>
    <a:masterClrMapping/>
  </p:clrMapOvr>
  <p:transition spd="slow">
    <p:wedge/>
  </p:transition>
  <p:timing>
    <p:tnLst>
      <p:par>
        <p:cTn id="1" dur="indefinite" restart="never" nodeType="tmRoot"/>
      </p:par>
    </p:tnLst>
  </p:timing>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914400"/>
            <a:ext cx="9144000" cy="5105400"/>
          </a:xfrm>
        </p:spPr>
        <p:txBody>
          <a:bodyPr>
            <a:normAutofit fontScale="77500" lnSpcReduction="20000"/>
          </a:bodyPr>
          <a:lstStyle/>
          <a:p>
            <a:pPr eaLnBrk="0" hangingPunct="0"/>
            <a:r>
              <a:rPr lang="en-US" sz="6000" b="1" dirty="0" smtClean="0"/>
              <a:t>Cytosolic NADH+H</a:t>
            </a:r>
            <a:r>
              <a:rPr lang="en-US" sz="6000" b="1" baseline="30000" dirty="0" smtClean="0"/>
              <a:t>+</a:t>
            </a:r>
            <a:r>
              <a:rPr lang="en-US" sz="6000" b="1" dirty="0" smtClean="0"/>
              <a:t> </a:t>
            </a:r>
            <a:r>
              <a:rPr lang="en-US" sz="6000" b="1" dirty="0" smtClean="0">
                <a:solidFill>
                  <a:srgbClr val="C00000"/>
                </a:solidFill>
              </a:rPr>
              <a:t>itself</a:t>
            </a:r>
            <a:r>
              <a:rPr lang="en-US" sz="6000" dirty="0" smtClean="0"/>
              <a:t> is </a:t>
            </a:r>
            <a:r>
              <a:rPr lang="en-US" sz="6000" b="1" dirty="0" smtClean="0">
                <a:solidFill>
                  <a:srgbClr val="C00000"/>
                </a:solidFill>
              </a:rPr>
              <a:t>not carried</a:t>
            </a:r>
            <a:r>
              <a:rPr lang="en-US" sz="6000" dirty="0" smtClean="0"/>
              <a:t> across the mitochondrial membrane. </a:t>
            </a:r>
          </a:p>
          <a:p>
            <a:pPr eaLnBrk="0" hangingPunct="0">
              <a:buNone/>
            </a:pPr>
            <a:endParaRPr lang="en-US" sz="6000" dirty="0" smtClean="0"/>
          </a:p>
          <a:p>
            <a:pPr eaLnBrk="0" hangingPunct="0"/>
            <a:r>
              <a:rPr lang="en-US" sz="6000" b="1" dirty="0" smtClean="0">
                <a:solidFill>
                  <a:srgbClr val="00B050"/>
                </a:solidFill>
              </a:rPr>
              <a:t>Instead</a:t>
            </a:r>
            <a:r>
              <a:rPr lang="en-US" sz="6000" b="1" dirty="0" smtClean="0">
                <a:solidFill>
                  <a:srgbClr val="C00000"/>
                </a:solidFill>
              </a:rPr>
              <a:t> </a:t>
            </a:r>
            <a:r>
              <a:rPr lang="en-US" sz="6000" b="1" dirty="0" smtClean="0">
                <a:solidFill>
                  <a:srgbClr val="00B050"/>
                </a:solidFill>
              </a:rPr>
              <a:t>its </a:t>
            </a:r>
            <a:r>
              <a:rPr lang="en-US" sz="6000" b="1" dirty="0" smtClean="0">
                <a:solidFill>
                  <a:srgbClr val="C00000"/>
                </a:solidFill>
              </a:rPr>
              <a:t>Protons and Electrons </a:t>
            </a:r>
            <a:r>
              <a:rPr lang="en-US" sz="6000" dirty="0" smtClean="0"/>
              <a:t>of </a:t>
            </a:r>
            <a:r>
              <a:rPr lang="en-US" sz="6000" b="1" dirty="0" smtClean="0">
                <a:solidFill>
                  <a:srgbClr val="C00000"/>
                </a:solidFill>
              </a:rPr>
              <a:t>NADH+H</a:t>
            </a:r>
            <a:r>
              <a:rPr lang="en-US" sz="6000" b="1" baseline="30000" dirty="0" smtClean="0">
                <a:solidFill>
                  <a:srgbClr val="C00000"/>
                </a:solidFill>
              </a:rPr>
              <a:t>+ </a:t>
            </a:r>
            <a:r>
              <a:rPr lang="en-US" sz="6000" b="1" dirty="0" smtClean="0">
                <a:solidFill>
                  <a:srgbClr val="0070C0"/>
                </a:solidFill>
              </a:rPr>
              <a:t>are carried through shuttle systems</a:t>
            </a:r>
            <a:r>
              <a:rPr lang="en-US" sz="6000" dirty="0" smtClean="0"/>
              <a:t>. </a:t>
            </a:r>
          </a:p>
          <a:p>
            <a:pPr eaLnBrk="0" hangingPunct="0">
              <a:lnSpc>
                <a:spcPct val="50000"/>
              </a:lnSpc>
            </a:pPr>
            <a:endParaRPr lang="en-US" sz="4400" dirty="0" smtClean="0"/>
          </a:p>
          <a:p>
            <a:endParaRPr lang="en-US" sz="4400" dirty="0"/>
          </a:p>
        </p:txBody>
      </p:sp>
    </p:spTree>
    <p:extLst>
      <p:ext uri="{BB962C8B-B14F-4D97-AF65-F5344CB8AC3E}">
        <p14:creationId xmlns:p14="http://schemas.microsoft.com/office/powerpoint/2010/main" val="3425305843"/>
      </p:ext>
    </p:extLst>
  </p:cSld>
  <p:clrMapOvr>
    <a:masterClrMapping/>
  </p:clrMapOvr>
  <p:transition spd="slow">
    <p:wedge/>
  </p:transition>
  <p:timing>
    <p:tnLst>
      <p:par>
        <p:cTn id="1" dur="indefinite" restart="never" nodeType="tmRoot"/>
      </p:par>
    </p:tnLst>
  </p:timing>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3"/>
          <p:cNvSpPr>
            <a:spLocks noGrp="1" noChangeArrowheads="1"/>
          </p:cNvSpPr>
          <p:nvPr>
            <p:ph type="body" idx="1"/>
          </p:nvPr>
        </p:nvSpPr>
        <p:spPr>
          <a:xfrm>
            <a:off x="0" y="0"/>
            <a:ext cx="9144000" cy="6858000"/>
          </a:xfrm>
        </p:spPr>
        <p:txBody>
          <a:bodyPr>
            <a:normAutofit/>
          </a:bodyPr>
          <a:lstStyle/>
          <a:p>
            <a:pPr marL="0" indent="0" eaLnBrk="0" hangingPunct="0">
              <a:buNone/>
            </a:pPr>
            <a:endParaRPr lang="en-US" sz="4100" dirty="0" smtClean="0"/>
          </a:p>
          <a:p>
            <a:pPr eaLnBrk="0" hangingPunct="0"/>
            <a:r>
              <a:rPr lang="en-US" sz="4100" b="1" dirty="0" smtClean="0">
                <a:solidFill>
                  <a:srgbClr val="00B050"/>
                </a:solidFill>
              </a:rPr>
              <a:t>Since</a:t>
            </a:r>
            <a:r>
              <a:rPr lang="en-US" sz="4100" b="1" dirty="0" smtClean="0">
                <a:solidFill>
                  <a:srgbClr val="C00000"/>
                </a:solidFill>
              </a:rPr>
              <a:t> NAD</a:t>
            </a:r>
            <a:r>
              <a:rPr lang="en-US" sz="4100" b="1" baseline="30000" dirty="0">
                <a:solidFill>
                  <a:srgbClr val="C00000"/>
                </a:solidFill>
              </a:rPr>
              <a:t>+</a:t>
            </a:r>
            <a:r>
              <a:rPr lang="en-US" sz="4100" b="1" dirty="0">
                <a:solidFill>
                  <a:srgbClr val="C00000"/>
                </a:solidFill>
              </a:rPr>
              <a:t> and </a:t>
            </a:r>
            <a:r>
              <a:rPr lang="en-US" sz="4100" b="1" dirty="0" smtClean="0">
                <a:solidFill>
                  <a:srgbClr val="C00000"/>
                </a:solidFill>
              </a:rPr>
              <a:t>NADH +H</a:t>
            </a:r>
            <a:r>
              <a:rPr lang="en-US" sz="4100" b="1" baseline="30000" dirty="0" smtClean="0">
                <a:solidFill>
                  <a:srgbClr val="C00000"/>
                </a:solidFill>
              </a:rPr>
              <a:t>+</a:t>
            </a:r>
            <a:r>
              <a:rPr lang="en-US" sz="4100" b="1" dirty="0" smtClean="0">
                <a:solidFill>
                  <a:srgbClr val="C00000"/>
                </a:solidFill>
              </a:rPr>
              <a:t> are</a:t>
            </a:r>
            <a:r>
              <a:rPr lang="en-US" sz="4100" b="1" dirty="0">
                <a:solidFill>
                  <a:srgbClr val="C00000"/>
                </a:solidFill>
              </a:rPr>
              <a:t> impermeable to</a:t>
            </a:r>
            <a:r>
              <a:rPr lang="en-US" sz="4100" dirty="0" smtClean="0"/>
              <a:t> </a:t>
            </a:r>
            <a:r>
              <a:rPr lang="en-US" sz="4100" dirty="0" smtClean="0">
                <a:solidFill>
                  <a:srgbClr val="0070C0"/>
                </a:solidFill>
              </a:rPr>
              <a:t>an inner </a:t>
            </a:r>
            <a:r>
              <a:rPr lang="en-US" sz="4100" b="1" dirty="0" smtClean="0">
                <a:solidFill>
                  <a:srgbClr val="0070C0"/>
                </a:solidFill>
              </a:rPr>
              <a:t>mitochondrial membrane  </a:t>
            </a:r>
          </a:p>
          <a:p>
            <a:pPr marL="0" indent="0" eaLnBrk="0" hangingPunct="0">
              <a:buNone/>
            </a:pPr>
            <a:endParaRPr lang="en-US" sz="4100" b="1" dirty="0" smtClean="0">
              <a:solidFill>
                <a:srgbClr val="C00000"/>
              </a:solidFill>
            </a:endParaRPr>
          </a:p>
          <a:p>
            <a:r>
              <a:rPr lang="en-US" sz="4100" dirty="0" smtClean="0"/>
              <a:t>This reducing equivalents </a:t>
            </a:r>
            <a:r>
              <a:rPr lang="en-US" sz="4100" b="1" dirty="0" smtClean="0"/>
              <a:t>must </a:t>
            </a:r>
            <a:r>
              <a:rPr lang="en-US" sz="4100" b="1" dirty="0"/>
              <a:t>be shuttled</a:t>
            </a:r>
            <a:r>
              <a:rPr lang="en-US" sz="4100" dirty="0"/>
              <a:t> </a:t>
            </a:r>
            <a:r>
              <a:rPr lang="en-US" sz="4100" dirty="0" smtClean="0"/>
              <a:t>into </a:t>
            </a:r>
            <a:r>
              <a:rPr lang="en-US" sz="4100" dirty="0"/>
              <a:t>mitochondrial matrix before they can enter the </a:t>
            </a:r>
            <a:r>
              <a:rPr lang="en-US" sz="4100" dirty="0" smtClean="0"/>
              <a:t>ETC.</a:t>
            </a:r>
            <a:endParaRPr lang="en-US" sz="4100" dirty="0"/>
          </a:p>
          <a:p>
            <a:endParaRPr lang="en-US" sz="3600" b="1" dirty="0">
              <a:solidFill>
                <a:srgbClr val="FF0000"/>
              </a:solidFill>
              <a:latin typeface="Comic Sans MS" pitchFamily="66" charset="0"/>
            </a:endParaRPr>
          </a:p>
          <a:p>
            <a:endParaRPr lang="en-US" sz="2800" b="1" dirty="0">
              <a:solidFill>
                <a:srgbClr val="FF0000"/>
              </a:solidFill>
              <a:latin typeface="Comic Sans MS" pitchFamily="66" charset="0"/>
            </a:endParaRPr>
          </a:p>
        </p:txBody>
      </p:sp>
    </p:spTree>
    <p:extLst>
      <p:ext uri="{BB962C8B-B14F-4D97-AF65-F5344CB8AC3E}">
        <p14:creationId xmlns:p14="http://schemas.microsoft.com/office/powerpoint/2010/main" val="1295078323"/>
      </p:ext>
    </p:extLst>
  </p:cSld>
  <p:clrMapOvr>
    <a:masterClrMapping/>
  </p:clrMapOvr>
  <p:transition spd="slow">
    <p:wedge/>
  </p:transition>
  <p:timing>
    <p:tnLst>
      <p:par>
        <p:cTn id="1" dur="indefinite" restart="never" nodeType="tmRoot"/>
      </p:par>
    </p:tnLst>
  </p:timing>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 y="1524000"/>
            <a:ext cx="8153400" cy="3416320"/>
          </a:xfrm>
          <a:prstGeom prst="rect">
            <a:avLst/>
          </a:prstGeom>
        </p:spPr>
        <p:txBody>
          <a:bodyPr wrap="square">
            <a:spAutoFit/>
          </a:bodyPr>
          <a:lstStyle/>
          <a:p>
            <a:pPr algn="ctr">
              <a:spcBef>
                <a:spcPct val="0"/>
              </a:spcBef>
            </a:pPr>
            <a:r>
              <a:rPr lang="en-US" sz="5400" b="1" dirty="0" smtClean="0">
                <a:solidFill>
                  <a:schemeClr val="tx2"/>
                </a:solidFill>
              </a:rPr>
              <a:t>Cytosolic NADH+H</a:t>
            </a:r>
            <a:r>
              <a:rPr lang="en-US" sz="5400" b="1" baseline="30000" dirty="0" smtClean="0">
                <a:solidFill>
                  <a:schemeClr val="tx2"/>
                </a:solidFill>
              </a:rPr>
              <a:t>+</a:t>
            </a:r>
          </a:p>
          <a:p>
            <a:pPr algn="ctr">
              <a:spcBef>
                <a:spcPct val="0"/>
              </a:spcBef>
            </a:pPr>
            <a:r>
              <a:rPr lang="en-US" sz="5400" b="1" dirty="0" smtClean="0">
                <a:solidFill>
                  <a:schemeClr val="tx2"/>
                </a:solidFill>
              </a:rPr>
              <a:t>Enter Mitochondria </a:t>
            </a:r>
          </a:p>
          <a:p>
            <a:pPr algn="ctr">
              <a:spcBef>
                <a:spcPct val="0"/>
              </a:spcBef>
            </a:pPr>
            <a:r>
              <a:rPr lang="en-US" sz="5400" b="1" dirty="0" smtClean="0">
                <a:solidFill>
                  <a:srgbClr val="C00000"/>
                </a:solidFill>
              </a:rPr>
              <a:t>via </a:t>
            </a:r>
          </a:p>
          <a:p>
            <a:pPr algn="ctr">
              <a:spcBef>
                <a:spcPct val="0"/>
              </a:spcBef>
            </a:pPr>
            <a:r>
              <a:rPr lang="en-US" sz="5400" b="1" dirty="0" smtClean="0">
                <a:solidFill>
                  <a:srgbClr val="C00000"/>
                </a:solidFill>
              </a:rPr>
              <a:t> 2 Shuttle Systems</a:t>
            </a:r>
            <a:endParaRPr lang="en-US" sz="5400" b="1" dirty="0">
              <a:solidFill>
                <a:srgbClr val="C00000"/>
              </a:solidFill>
            </a:endParaRPr>
          </a:p>
        </p:txBody>
      </p:sp>
    </p:spTree>
    <p:extLst>
      <p:ext uri="{BB962C8B-B14F-4D97-AF65-F5344CB8AC3E}">
        <p14:creationId xmlns:p14="http://schemas.microsoft.com/office/powerpoint/2010/main" val="2528097401"/>
      </p:ext>
    </p:extLst>
  </p:cSld>
  <p:clrMapOvr>
    <a:masterClrMapping/>
  </p:clrMapOvr>
  <p:transition spd="slow">
    <p:wedge/>
  </p:transition>
  <p:timing>
    <p:tnLst>
      <p:par>
        <p:cTn id="1" dur="indefinite" restart="never" nodeType="tmRoot"/>
      </p:par>
    </p:tnLst>
  </p:timing>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990600"/>
            <a:ext cx="8458200" cy="4419600"/>
          </a:xfrm>
        </p:spPr>
        <p:txBody>
          <a:bodyPr>
            <a:normAutofit/>
          </a:bodyPr>
          <a:lstStyle/>
          <a:p>
            <a:pPr algn="ctr"/>
            <a:r>
              <a:rPr lang="en-US" sz="4800" b="1" dirty="0" smtClean="0"/>
              <a:t>Two shuttles Involved:</a:t>
            </a:r>
          </a:p>
          <a:p>
            <a:pPr marL="0" indent="0" algn="ctr">
              <a:buNone/>
            </a:pPr>
            <a:endParaRPr lang="en-US" sz="4800" b="1" dirty="0" smtClean="0"/>
          </a:p>
          <a:p>
            <a:pPr lvl="1"/>
            <a:r>
              <a:rPr lang="en-US" sz="4600" dirty="0" smtClean="0">
                <a:solidFill>
                  <a:srgbClr val="C00000"/>
                </a:solidFill>
              </a:rPr>
              <a:t>Malate-Aspartate Shuttle </a:t>
            </a:r>
          </a:p>
          <a:p>
            <a:pPr marL="393192" lvl="1" indent="0">
              <a:buNone/>
            </a:pPr>
            <a:endParaRPr lang="en-US" sz="4600" dirty="0" smtClean="0">
              <a:solidFill>
                <a:srgbClr val="C00000"/>
              </a:solidFill>
            </a:endParaRPr>
          </a:p>
          <a:p>
            <a:pPr lvl="1"/>
            <a:r>
              <a:rPr lang="en-US" sz="4600" dirty="0">
                <a:solidFill>
                  <a:srgbClr val="C00000"/>
                </a:solidFill>
              </a:rPr>
              <a:t>Glycerol 3-phosphate Shuttle</a:t>
            </a:r>
          </a:p>
          <a:p>
            <a:pPr marL="393192" lvl="1" indent="0">
              <a:buNone/>
            </a:pPr>
            <a:endParaRPr lang="en-US" sz="4600" dirty="0" smtClean="0">
              <a:solidFill>
                <a:srgbClr val="C00000"/>
              </a:solidFill>
            </a:endParaRPr>
          </a:p>
          <a:p>
            <a:endParaRPr lang="en-US" sz="4800" dirty="0"/>
          </a:p>
        </p:txBody>
      </p:sp>
    </p:spTree>
    <p:extLst>
      <p:ext uri="{BB962C8B-B14F-4D97-AF65-F5344CB8AC3E}">
        <p14:creationId xmlns:p14="http://schemas.microsoft.com/office/powerpoint/2010/main" val="2614125241"/>
      </p:ext>
    </p:extLst>
  </p:cSld>
  <p:clrMapOvr>
    <a:masterClrMapping/>
  </p:clrMapOvr>
  <p:transition spd="slow">
    <p:wedg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412" y="304800"/>
            <a:ext cx="9369188" cy="6553200"/>
          </a:xfrm>
        </p:spPr>
        <p:txBody>
          <a:bodyPr>
            <a:normAutofit/>
          </a:bodyPr>
          <a:lstStyle/>
          <a:p>
            <a:r>
              <a:rPr lang="en-US" sz="3600" b="1" dirty="0" smtClean="0"/>
              <a:t>Biological Oxidation Reactions/Process :</a:t>
            </a:r>
          </a:p>
          <a:p>
            <a:pPr marL="0" indent="0">
              <a:buNone/>
            </a:pPr>
            <a:endParaRPr lang="en-US" sz="3600" b="1" dirty="0" smtClean="0"/>
          </a:p>
          <a:p>
            <a:pPr lvl="2"/>
            <a:r>
              <a:rPr lang="en-US" sz="4100" b="1" dirty="0" smtClean="0">
                <a:solidFill>
                  <a:srgbClr val="002060"/>
                </a:solidFill>
              </a:rPr>
              <a:t>Involves Oxygen</a:t>
            </a:r>
          </a:p>
          <a:p>
            <a:pPr lvl="2"/>
            <a:r>
              <a:rPr lang="en-US" sz="4100" b="1" dirty="0" smtClean="0">
                <a:solidFill>
                  <a:srgbClr val="FF0000"/>
                </a:solidFill>
              </a:rPr>
              <a:t>Associated </a:t>
            </a:r>
            <a:r>
              <a:rPr lang="en-US" sz="4100" b="1" dirty="0">
                <a:solidFill>
                  <a:srgbClr val="FF0000"/>
                </a:solidFill>
              </a:rPr>
              <a:t>with </a:t>
            </a:r>
            <a:r>
              <a:rPr lang="en-US" sz="4100" b="1" dirty="0" smtClean="0">
                <a:solidFill>
                  <a:srgbClr val="FF0000"/>
                </a:solidFill>
              </a:rPr>
              <a:t>metabolism</a:t>
            </a:r>
          </a:p>
          <a:p>
            <a:pPr lvl="2"/>
            <a:r>
              <a:rPr lang="en-US" sz="4100" b="1" dirty="0" smtClean="0">
                <a:solidFill>
                  <a:srgbClr val="FF0000"/>
                </a:solidFill>
              </a:rPr>
              <a:t>Generates ATP</a:t>
            </a:r>
          </a:p>
          <a:p>
            <a:pPr lvl="2"/>
            <a:r>
              <a:rPr lang="en-US" sz="4100" b="1" dirty="0" smtClean="0">
                <a:solidFill>
                  <a:srgbClr val="C00000"/>
                </a:solidFill>
              </a:rPr>
              <a:t>Vital for functioning </a:t>
            </a:r>
            <a:r>
              <a:rPr lang="en-US" sz="4100" b="1" dirty="0" smtClean="0"/>
              <a:t>of cells</a:t>
            </a:r>
          </a:p>
          <a:p>
            <a:pPr lvl="2"/>
            <a:r>
              <a:rPr lang="en-US" sz="4100" b="1" dirty="0" smtClean="0">
                <a:solidFill>
                  <a:srgbClr val="0070C0"/>
                </a:solidFill>
              </a:rPr>
              <a:t>Survival and existence </a:t>
            </a:r>
            <a:r>
              <a:rPr lang="en-US" sz="4100" b="1" dirty="0" smtClean="0"/>
              <a:t>of human body</a:t>
            </a:r>
            <a:r>
              <a:rPr lang="en-US" sz="4500" b="1" dirty="0" smtClean="0"/>
              <a:t>.</a:t>
            </a:r>
          </a:p>
          <a:p>
            <a:endParaRPr lang="en-US" sz="4800" dirty="0"/>
          </a:p>
        </p:txBody>
      </p:sp>
    </p:spTree>
  </p:cSld>
  <p:clrMapOvr>
    <a:masterClrMapping/>
  </p:clrMapOvr>
  <p:transition spd="slow">
    <p:wedge/>
  </p:transition>
  <p:timing>
    <p:tnLst>
      <p:par>
        <p:cTn id="1" dur="indefinite" restart="never" nodeType="tmRoot"/>
      </p:par>
    </p:tnLst>
  </p:timing>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4"/>
          <p:cNvPicPr>
            <a:picLocks noChangeAspect="1" noChangeArrowheads="1"/>
          </p:cNvPicPr>
          <p:nvPr/>
        </p:nvPicPr>
        <p:blipFill>
          <a:blip r:embed="rId3" cstate="print"/>
          <a:srcRect/>
          <a:stretch>
            <a:fillRect/>
          </a:stretch>
        </p:blipFill>
        <p:spPr bwMode="auto">
          <a:xfrm>
            <a:off x="76200" y="1066800"/>
            <a:ext cx="9067800" cy="5715000"/>
          </a:xfrm>
          <a:prstGeom prst="rect">
            <a:avLst/>
          </a:prstGeom>
          <a:noFill/>
          <a:ln w="9525">
            <a:noFill/>
            <a:miter lim="800000"/>
            <a:headEnd/>
            <a:tailEnd/>
          </a:ln>
        </p:spPr>
      </p:pic>
      <p:sp>
        <p:nvSpPr>
          <p:cNvPr id="61444" name="Rectangle 6"/>
          <p:cNvSpPr>
            <a:spLocks noChangeArrowheads="1"/>
          </p:cNvSpPr>
          <p:nvPr/>
        </p:nvSpPr>
        <p:spPr bwMode="auto">
          <a:xfrm>
            <a:off x="1524000" y="228600"/>
            <a:ext cx="6075702" cy="646331"/>
          </a:xfrm>
          <a:prstGeom prst="rect">
            <a:avLst/>
          </a:prstGeom>
          <a:noFill/>
          <a:ln w="9525">
            <a:noFill/>
            <a:miter lim="800000"/>
            <a:headEnd/>
            <a:tailEnd/>
          </a:ln>
        </p:spPr>
        <p:txBody>
          <a:bodyPr wrap="none">
            <a:spAutoFit/>
          </a:bodyPr>
          <a:lstStyle/>
          <a:p>
            <a:pPr eaLnBrk="0" hangingPunct="0"/>
            <a:r>
              <a:rPr lang="en-US" altLang="en-US" sz="3600" b="1" dirty="0" smtClean="0">
                <a:solidFill>
                  <a:srgbClr val="990000"/>
                </a:solidFill>
                <a:latin typeface="Comic Sans MS" pitchFamily="66" charset="0"/>
              </a:rPr>
              <a:t>Malate-</a:t>
            </a:r>
            <a:r>
              <a:rPr lang="en-US" altLang="en-US" sz="3600" b="1" dirty="0">
                <a:solidFill>
                  <a:srgbClr val="990000"/>
                </a:solidFill>
                <a:latin typeface="Comic Sans MS" pitchFamily="66" charset="0"/>
              </a:rPr>
              <a:t>A</a:t>
            </a:r>
            <a:r>
              <a:rPr lang="en-US" altLang="en-US" sz="3600" b="1" dirty="0" smtClean="0">
                <a:solidFill>
                  <a:srgbClr val="990000"/>
                </a:solidFill>
                <a:latin typeface="Comic Sans MS" pitchFamily="66" charset="0"/>
              </a:rPr>
              <a:t>spartate </a:t>
            </a:r>
            <a:r>
              <a:rPr lang="en-US" altLang="en-US" sz="3600" b="1" dirty="0">
                <a:solidFill>
                  <a:srgbClr val="990000"/>
                </a:solidFill>
                <a:latin typeface="Comic Sans MS" pitchFamily="66" charset="0"/>
              </a:rPr>
              <a:t>S</a:t>
            </a:r>
            <a:r>
              <a:rPr lang="en-US" altLang="en-US" sz="3600" b="1" dirty="0" smtClean="0">
                <a:solidFill>
                  <a:srgbClr val="990000"/>
                </a:solidFill>
                <a:latin typeface="Comic Sans MS" pitchFamily="66" charset="0"/>
              </a:rPr>
              <a:t>huttle</a:t>
            </a:r>
            <a:endParaRPr lang="en-US" sz="3600" b="1" dirty="0">
              <a:solidFill>
                <a:srgbClr val="990000"/>
              </a:solidFill>
              <a:latin typeface="Comic Sans MS" pitchFamily="66" charset="0"/>
            </a:endParaRPr>
          </a:p>
        </p:txBody>
      </p:sp>
    </p:spTree>
    <p:extLst>
      <p:ext uri="{BB962C8B-B14F-4D97-AF65-F5344CB8AC3E}">
        <p14:creationId xmlns:p14="http://schemas.microsoft.com/office/powerpoint/2010/main" val="3218924200"/>
      </p:ext>
    </p:extLst>
  </p:cSld>
  <p:clrMapOvr>
    <a:masterClrMapping/>
  </p:clrMapOvr>
  <p:transition spd="slow">
    <p:wedge/>
  </p:transition>
  <p:timing>
    <p:tnLst>
      <p:par>
        <p:cTn id="1" dur="indefinite" restart="never" nodeType="tmRoot"/>
      </p:par>
    </p:tnLst>
  </p:timing>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609600" y="76200"/>
            <a:ext cx="7772400" cy="1143000"/>
          </a:xfrm>
        </p:spPr>
        <p:txBody>
          <a:bodyPr>
            <a:normAutofit fontScale="90000"/>
          </a:bodyPr>
          <a:lstStyle/>
          <a:p>
            <a:pPr algn="ctr"/>
            <a:r>
              <a:rPr lang="en-US" sz="3200" b="1" dirty="0">
                <a:latin typeface="Comic Sans MS" pitchFamily="66" charset="0"/>
              </a:rPr>
              <a:t/>
            </a:r>
            <a:br>
              <a:rPr lang="en-US" sz="3200" b="1" dirty="0">
                <a:latin typeface="Comic Sans MS" pitchFamily="66" charset="0"/>
              </a:rPr>
            </a:br>
            <a:r>
              <a:rPr lang="en-US" sz="4400" b="1" dirty="0" smtClean="0"/>
              <a:t>Malate/Aspartate Shuttle System </a:t>
            </a:r>
            <a:r>
              <a:rPr lang="en-US" sz="4000" b="1" dirty="0">
                <a:solidFill>
                  <a:schemeClr val="accent2"/>
                </a:solidFill>
                <a:latin typeface="Comic Sans MS" pitchFamily="66" charset="0"/>
              </a:rPr>
              <a:t/>
            </a:r>
            <a:br>
              <a:rPr lang="en-US" sz="4000" b="1" dirty="0">
                <a:solidFill>
                  <a:schemeClr val="accent2"/>
                </a:solidFill>
                <a:latin typeface="Comic Sans MS" pitchFamily="66" charset="0"/>
              </a:rPr>
            </a:br>
            <a:endParaRPr lang="en-US" sz="4000" b="1" dirty="0">
              <a:solidFill>
                <a:schemeClr val="accent2"/>
              </a:solidFill>
              <a:latin typeface="Comic Sans MS" pitchFamily="66" charset="0"/>
            </a:endParaRPr>
          </a:p>
        </p:txBody>
      </p:sp>
      <p:sp>
        <p:nvSpPr>
          <p:cNvPr id="12293" name="Text Box 5"/>
          <p:cNvSpPr txBox="1">
            <a:spLocks noChangeArrowheads="1"/>
          </p:cNvSpPr>
          <p:nvPr/>
        </p:nvSpPr>
        <p:spPr bwMode="auto">
          <a:xfrm>
            <a:off x="822325" y="2455863"/>
            <a:ext cx="184150" cy="396875"/>
          </a:xfrm>
          <a:prstGeom prst="rect">
            <a:avLst/>
          </a:prstGeom>
          <a:noFill/>
          <a:ln w="9525">
            <a:noFill/>
            <a:miter lim="800000"/>
            <a:headEnd/>
            <a:tailEnd/>
          </a:ln>
          <a:effectLst/>
        </p:spPr>
        <p:txBody>
          <a:bodyPr wrap="none">
            <a:spAutoFit/>
          </a:bodyPr>
          <a:lstStyle/>
          <a:p>
            <a:endParaRPr lang="en-US" sz="2000"/>
          </a:p>
        </p:txBody>
      </p:sp>
      <p:pic>
        <p:nvPicPr>
          <p:cNvPr id="12297" name="Picture 9" descr="http://cwx.prenhall.com/horton/medialib/media_portfolio/text_images/FG14_22.JPG"/>
          <p:cNvPicPr>
            <a:picLocks noChangeAspect="1" noChangeArrowheads="1"/>
          </p:cNvPicPr>
          <p:nvPr/>
        </p:nvPicPr>
        <p:blipFill>
          <a:blip r:embed="rId2" cstate="print"/>
          <a:srcRect/>
          <a:stretch>
            <a:fillRect/>
          </a:stretch>
        </p:blipFill>
        <p:spPr bwMode="auto">
          <a:xfrm>
            <a:off x="304800" y="1031875"/>
            <a:ext cx="8839200" cy="5826125"/>
          </a:xfrm>
          <a:prstGeom prst="rect">
            <a:avLst/>
          </a:prstGeom>
          <a:noFill/>
        </p:spPr>
      </p:pic>
    </p:spTree>
    <p:extLst>
      <p:ext uri="{BB962C8B-B14F-4D97-AF65-F5344CB8AC3E}">
        <p14:creationId xmlns:p14="http://schemas.microsoft.com/office/powerpoint/2010/main" val="2083815525"/>
      </p:ext>
    </p:extLst>
  </p:cSld>
  <p:clrMapOvr>
    <a:masterClrMapping/>
  </p:clrMapOvr>
  <p:transition spd="slow">
    <p:wedge/>
  </p:transition>
  <p:timing>
    <p:tnLst>
      <p:par>
        <p:cTn id="1" dur="indefinite" restart="never" nodeType="tmRoot"/>
      </p:par>
    </p:tnLst>
  </p:timing>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5"/>
          <p:cNvSpPr txBox="1">
            <a:spLocks noGrp="1" noChangeArrowheads="1"/>
          </p:cNvSpPr>
          <p:nvPr>
            <p:ph idx="1"/>
          </p:nvPr>
        </p:nvSpPr>
        <p:spPr bwMode="auto">
          <a:xfrm>
            <a:off x="381000" y="1600200"/>
            <a:ext cx="8305800" cy="2923877"/>
          </a:xfrm>
          <a:prstGeom prst="rect">
            <a:avLst/>
          </a:prstGeom>
          <a:noFill/>
          <a:ln w="9525">
            <a:noFill/>
            <a:miter lim="800000"/>
            <a:headEnd/>
            <a:tailEnd/>
          </a:ln>
        </p:spPr>
        <p:txBody>
          <a:bodyPr wrap="square">
            <a:spAutoFit/>
          </a:bodyPr>
          <a:lstStyle/>
          <a:p>
            <a:pPr algn="ctr"/>
            <a:r>
              <a:rPr lang="en-US" sz="4000" b="1" dirty="0" smtClean="0"/>
              <a:t>Malate Aspartate Shuttle</a:t>
            </a:r>
          </a:p>
          <a:p>
            <a:pPr algn="ctr">
              <a:buNone/>
            </a:pPr>
            <a:endParaRPr lang="en-US" sz="4000" b="1" dirty="0" smtClean="0"/>
          </a:p>
          <a:p>
            <a:r>
              <a:rPr lang="en-US" sz="4000" dirty="0" smtClean="0"/>
              <a:t>Active </a:t>
            </a:r>
            <a:r>
              <a:rPr lang="en-US" sz="4000" dirty="0"/>
              <a:t>in </a:t>
            </a:r>
            <a:r>
              <a:rPr lang="en-US" sz="4000" b="1" dirty="0" smtClean="0">
                <a:solidFill>
                  <a:srgbClr val="C00000"/>
                </a:solidFill>
              </a:rPr>
              <a:t>Heart </a:t>
            </a:r>
            <a:r>
              <a:rPr lang="en-US" sz="4000" b="1" dirty="0">
                <a:solidFill>
                  <a:srgbClr val="C00000"/>
                </a:solidFill>
              </a:rPr>
              <a:t>and </a:t>
            </a:r>
            <a:r>
              <a:rPr lang="en-US" sz="4000" b="1" dirty="0" smtClean="0">
                <a:solidFill>
                  <a:srgbClr val="C00000"/>
                </a:solidFill>
              </a:rPr>
              <a:t>Liver.</a:t>
            </a:r>
          </a:p>
          <a:p>
            <a:r>
              <a:rPr lang="en-US" sz="4000" dirty="0" smtClean="0"/>
              <a:t> </a:t>
            </a:r>
            <a:r>
              <a:rPr lang="en-US" sz="4000" dirty="0"/>
              <a:t>2.5 molecules of ATP are </a:t>
            </a:r>
            <a:r>
              <a:rPr lang="en-US" sz="4000" dirty="0" smtClean="0"/>
              <a:t>produced</a:t>
            </a:r>
            <a:endParaRPr lang="en-US" sz="4800" dirty="0">
              <a:latin typeface="Comic Sans MS" pitchFamily="66" charset="0"/>
            </a:endParaRPr>
          </a:p>
        </p:txBody>
      </p:sp>
    </p:spTree>
    <p:extLst>
      <p:ext uri="{BB962C8B-B14F-4D97-AF65-F5344CB8AC3E}">
        <p14:creationId xmlns:p14="http://schemas.microsoft.com/office/powerpoint/2010/main" val="1274068046"/>
      </p:ext>
    </p:extLst>
  </p:cSld>
  <p:clrMapOvr>
    <a:masterClrMapping/>
  </p:clrMapOvr>
  <p:transition spd="slow">
    <p:wedge/>
  </p:transition>
  <p:timing>
    <p:tnLst>
      <p:par>
        <p:cTn id="1" dur="indefinite" restart="never" nodeType="tmRoot"/>
      </p:par>
    </p:tnLst>
  </p:timing>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438400"/>
            <a:ext cx="8229600" cy="1143000"/>
          </a:xfrm>
        </p:spPr>
        <p:txBody>
          <a:bodyPr/>
          <a:lstStyle/>
          <a:p>
            <a:pPr algn="ctr"/>
            <a:r>
              <a:rPr lang="en-US" b="1" dirty="0" smtClean="0"/>
              <a:t>Glycerol-3-Phosphate Shuttle</a:t>
            </a:r>
            <a:endParaRPr lang="en-US" b="1" dirty="0"/>
          </a:p>
        </p:txBody>
      </p:sp>
    </p:spTree>
    <p:extLst>
      <p:ext uri="{BB962C8B-B14F-4D97-AF65-F5344CB8AC3E}">
        <p14:creationId xmlns:p14="http://schemas.microsoft.com/office/powerpoint/2010/main" val="1631219335"/>
      </p:ext>
    </p:extLst>
  </p:cSld>
  <p:clrMapOvr>
    <a:masterClrMapping/>
  </p:clrMapOvr>
  <p:transition spd="slow">
    <p:wedge/>
  </p:transition>
  <p:timing>
    <p:tnLst>
      <p:par>
        <p:cTn id="1" dur="indefinite" restart="never" nodeType="tmRoot"/>
      </p:par>
    </p:tnLst>
  </p:timing>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4"/>
          <p:cNvPicPr>
            <a:picLocks noChangeAspect="1" noChangeArrowheads="1"/>
          </p:cNvPicPr>
          <p:nvPr/>
        </p:nvPicPr>
        <p:blipFill>
          <a:blip r:embed="rId3" cstate="print"/>
          <a:srcRect/>
          <a:stretch>
            <a:fillRect/>
          </a:stretch>
        </p:blipFill>
        <p:spPr bwMode="auto">
          <a:xfrm>
            <a:off x="0" y="838200"/>
            <a:ext cx="9067800" cy="5867400"/>
          </a:xfrm>
          <a:prstGeom prst="rect">
            <a:avLst/>
          </a:prstGeom>
          <a:noFill/>
          <a:ln w="9525">
            <a:noFill/>
            <a:miter lim="800000"/>
            <a:headEnd/>
            <a:tailEnd/>
          </a:ln>
        </p:spPr>
      </p:pic>
      <p:sp>
        <p:nvSpPr>
          <p:cNvPr id="59395" name="Rectangle 5"/>
          <p:cNvSpPr>
            <a:spLocks noChangeArrowheads="1"/>
          </p:cNvSpPr>
          <p:nvPr/>
        </p:nvSpPr>
        <p:spPr bwMode="auto">
          <a:xfrm>
            <a:off x="1295400" y="76200"/>
            <a:ext cx="6477000" cy="584775"/>
          </a:xfrm>
          <a:prstGeom prst="rect">
            <a:avLst/>
          </a:prstGeom>
          <a:noFill/>
          <a:ln w="9525">
            <a:noFill/>
            <a:miter lim="800000"/>
            <a:headEnd/>
            <a:tailEnd/>
          </a:ln>
        </p:spPr>
        <p:txBody>
          <a:bodyPr wrap="square">
            <a:spAutoFit/>
          </a:bodyPr>
          <a:lstStyle/>
          <a:p>
            <a:pPr algn="ctr" eaLnBrk="0" hangingPunct="0"/>
            <a:r>
              <a:rPr lang="en-US" sz="3200" b="1" dirty="0" smtClean="0">
                <a:solidFill>
                  <a:srgbClr val="990000"/>
                </a:solidFill>
                <a:latin typeface="Calibri" panose="020F0502020204030204" pitchFamily="34" charset="0"/>
                <a:cs typeface="Calibri" panose="020F0502020204030204" pitchFamily="34" charset="0"/>
              </a:rPr>
              <a:t>Glycerol-3-Phosphate </a:t>
            </a:r>
            <a:r>
              <a:rPr lang="en-US" sz="3200" b="1" dirty="0">
                <a:solidFill>
                  <a:srgbClr val="990000"/>
                </a:solidFill>
                <a:latin typeface="Calibri" panose="020F0502020204030204" pitchFamily="34" charset="0"/>
                <a:cs typeface="Calibri" panose="020F0502020204030204" pitchFamily="34" charset="0"/>
              </a:rPr>
              <a:t>S</a:t>
            </a:r>
            <a:r>
              <a:rPr lang="en-US" sz="3200" b="1" dirty="0" smtClean="0">
                <a:solidFill>
                  <a:srgbClr val="990000"/>
                </a:solidFill>
                <a:latin typeface="Calibri" panose="020F0502020204030204" pitchFamily="34" charset="0"/>
                <a:cs typeface="Calibri" panose="020F0502020204030204" pitchFamily="34" charset="0"/>
              </a:rPr>
              <a:t>huttle</a:t>
            </a:r>
            <a:endParaRPr lang="en-US" sz="3200" b="1" dirty="0">
              <a:solidFill>
                <a:srgbClr val="99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83631876"/>
      </p:ext>
    </p:extLst>
  </p:cSld>
  <p:clrMapOvr>
    <a:masterClrMapping/>
  </p:clrMapOvr>
  <p:transition spd="slow">
    <p:wedge/>
  </p:transition>
  <p:timing>
    <p:tnLst>
      <p:par>
        <p:cTn id="1" dur="indefinite" restart="never" nodeType="tmRoot"/>
      </p:par>
    </p:tnLst>
  </p:timing>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609600" y="304800"/>
            <a:ext cx="7772400" cy="1143000"/>
          </a:xfrm>
        </p:spPr>
        <p:txBody>
          <a:bodyPr>
            <a:normAutofit/>
          </a:bodyPr>
          <a:lstStyle/>
          <a:p>
            <a:pPr algn="ctr"/>
            <a:r>
              <a:rPr lang="en-US" sz="4800" b="1" dirty="0" smtClean="0"/>
              <a:t>Glycerol 3 Phosphate Shuttle</a:t>
            </a:r>
            <a:endParaRPr lang="en-US" sz="4800" b="1" dirty="0"/>
          </a:p>
        </p:txBody>
      </p:sp>
      <p:pic>
        <p:nvPicPr>
          <p:cNvPr id="13316" name="Picture 4" descr="http://cwx.prenhall.com/horton/medialib/media_portfolio/text_images/FG14_21.JPG"/>
          <p:cNvPicPr>
            <a:picLocks noChangeAspect="1" noChangeArrowheads="1"/>
          </p:cNvPicPr>
          <p:nvPr/>
        </p:nvPicPr>
        <p:blipFill>
          <a:blip r:embed="rId2" cstate="print"/>
          <a:srcRect/>
          <a:stretch>
            <a:fillRect/>
          </a:stretch>
        </p:blipFill>
        <p:spPr bwMode="auto">
          <a:xfrm>
            <a:off x="152400" y="1676400"/>
            <a:ext cx="8763000" cy="4994275"/>
          </a:xfrm>
          <a:prstGeom prst="rect">
            <a:avLst/>
          </a:prstGeom>
          <a:noFill/>
        </p:spPr>
      </p:pic>
    </p:spTree>
    <p:extLst>
      <p:ext uri="{BB962C8B-B14F-4D97-AF65-F5344CB8AC3E}">
        <p14:creationId xmlns:p14="http://schemas.microsoft.com/office/powerpoint/2010/main" val="3351076847"/>
      </p:ext>
    </p:extLst>
  </p:cSld>
  <p:clrMapOvr>
    <a:masterClrMapping/>
  </p:clrMapOvr>
  <p:transition spd="slow">
    <p:wedge/>
  </p:transition>
  <p:timing>
    <p:tnLst>
      <p:par>
        <p:cTn id="1" dur="indefinite" restart="never" nodeType="tmRoot"/>
      </p:par>
    </p:tnLst>
  </p:timing>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152400" y="457200"/>
            <a:ext cx="8839200" cy="6172200"/>
          </a:xfrm>
        </p:spPr>
        <p:txBody>
          <a:bodyPr>
            <a:normAutofit lnSpcReduction="10000"/>
          </a:bodyPr>
          <a:lstStyle/>
          <a:p>
            <a:pPr algn="ctr"/>
            <a:r>
              <a:rPr lang="en-US" sz="4400" b="1" dirty="0" smtClean="0">
                <a:solidFill>
                  <a:srgbClr val="C00000"/>
                </a:solidFill>
              </a:rPr>
              <a:t>Glycerol Phosphate Shuttle </a:t>
            </a:r>
          </a:p>
          <a:p>
            <a:pPr marL="0" indent="0" algn="ctr">
              <a:buNone/>
            </a:pPr>
            <a:endParaRPr lang="en-US" sz="4400" b="1" dirty="0" smtClean="0">
              <a:solidFill>
                <a:srgbClr val="C00000"/>
              </a:solidFill>
            </a:endParaRPr>
          </a:p>
          <a:p>
            <a:r>
              <a:rPr lang="en-US" sz="4400" dirty="0" smtClean="0"/>
              <a:t>Active in </a:t>
            </a:r>
            <a:r>
              <a:rPr lang="en-US" sz="4400" b="1" dirty="0" smtClean="0"/>
              <a:t>Skeletal muscles </a:t>
            </a:r>
            <a:r>
              <a:rPr lang="en-US" sz="4400" dirty="0" smtClean="0"/>
              <a:t>and </a:t>
            </a:r>
            <a:r>
              <a:rPr lang="en-US" sz="4400" b="1" dirty="0" smtClean="0"/>
              <a:t>Brain</a:t>
            </a:r>
            <a:endParaRPr lang="en-US" sz="4400" dirty="0" smtClean="0"/>
          </a:p>
          <a:p>
            <a:r>
              <a:rPr lang="en-US" sz="4400" dirty="0" smtClean="0"/>
              <a:t>FADH2  formed in this enter the electron-transport chain </a:t>
            </a:r>
            <a:r>
              <a:rPr lang="en-US" sz="4400" b="1" dirty="0" smtClean="0"/>
              <a:t>through CoQ</a:t>
            </a:r>
          </a:p>
          <a:p>
            <a:r>
              <a:rPr lang="en-US" sz="4400" dirty="0" smtClean="0"/>
              <a:t>Generates only </a:t>
            </a:r>
            <a:r>
              <a:rPr lang="en-US" sz="4400" b="1" dirty="0" smtClean="0">
                <a:solidFill>
                  <a:srgbClr val="C00000"/>
                </a:solidFill>
              </a:rPr>
              <a:t>1.5 molecules of ATP</a:t>
            </a:r>
            <a:endParaRPr lang="en-US" b="1" dirty="0">
              <a:solidFill>
                <a:srgbClr val="C00000"/>
              </a:solidFill>
            </a:endParaRPr>
          </a:p>
        </p:txBody>
      </p:sp>
    </p:spTree>
    <p:extLst>
      <p:ext uri="{BB962C8B-B14F-4D97-AF65-F5344CB8AC3E}">
        <p14:creationId xmlns:p14="http://schemas.microsoft.com/office/powerpoint/2010/main" val="233252911"/>
      </p:ext>
    </p:extLst>
  </p:cSld>
  <p:clrMapOvr>
    <a:masterClrMapping/>
  </p:clrMapOvr>
  <p:transition spd="slow">
    <p:wedge/>
  </p:transition>
  <p:timing>
    <p:tnLst>
      <p:par>
        <p:cTn id="1" dur="indefinite" restart="never" nodeType="tmRoot"/>
      </p:par>
    </p:tnLst>
  </p:timing>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a:xfrm>
            <a:off x="464024" y="0"/>
            <a:ext cx="8229600" cy="1143000"/>
          </a:xfrm>
        </p:spPr>
        <p:txBody>
          <a:bodyPr/>
          <a:lstStyle/>
          <a:p>
            <a:pPr algn="ctr"/>
            <a:r>
              <a:rPr lang="en-US" b="1" dirty="0"/>
              <a:t>Summary of </a:t>
            </a:r>
            <a:r>
              <a:rPr lang="en-US" b="1" dirty="0" smtClean="0"/>
              <a:t>Shuttle Systems</a:t>
            </a:r>
            <a:endParaRPr lang="en-US" b="1" dirty="0"/>
          </a:p>
        </p:txBody>
      </p:sp>
      <p:sp>
        <p:nvSpPr>
          <p:cNvPr id="50179" name="Rectangle 3"/>
          <p:cNvSpPr>
            <a:spLocks noGrp="1" noChangeArrowheads="1"/>
          </p:cNvSpPr>
          <p:nvPr>
            <p:ph type="body" idx="1"/>
          </p:nvPr>
        </p:nvSpPr>
        <p:spPr>
          <a:xfrm>
            <a:off x="13648" y="1447800"/>
            <a:ext cx="9130352" cy="4953000"/>
          </a:xfrm>
        </p:spPr>
        <p:txBody>
          <a:bodyPr>
            <a:normAutofit/>
          </a:bodyPr>
          <a:lstStyle/>
          <a:p>
            <a:pPr algn="ctr"/>
            <a:r>
              <a:rPr lang="en-US" sz="2800" b="1" dirty="0">
                <a:solidFill>
                  <a:srgbClr val="C00000"/>
                </a:solidFill>
              </a:rPr>
              <a:t>Total </a:t>
            </a:r>
            <a:r>
              <a:rPr lang="en-US" sz="2800" b="1" dirty="0" smtClean="0">
                <a:solidFill>
                  <a:srgbClr val="C00000"/>
                </a:solidFill>
              </a:rPr>
              <a:t>ATPs Generated / 1 Glucose Oxidation</a:t>
            </a:r>
          </a:p>
          <a:p>
            <a:pPr marL="393192" lvl="1" indent="0">
              <a:buNone/>
            </a:pPr>
            <a:endParaRPr lang="en-US" sz="2800" dirty="0"/>
          </a:p>
          <a:p>
            <a:pPr lvl="1"/>
            <a:r>
              <a:rPr lang="en-US" sz="4000" b="1" dirty="0"/>
              <a:t>Heart and </a:t>
            </a:r>
            <a:r>
              <a:rPr lang="en-US" sz="4000" b="1" dirty="0" smtClean="0"/>
              <a:t>Liver</a:t>
            </a:r>
            <a:r>
              <a:rPr lang="en-US" sz="2800" b="1" dirty="0"/>
              <a:t>	</a:t>
            </a:r>
            <a:r>
              <a:rPr lang="en-US" sz="2800" dirty="0"/>
              <a:t>		</a:t>
            </a:r>
            <a:r>
              <a:rPr lang="en-US" sz="2800" dirty="0" smtClean="0"/>
              <a:t>       </a:t>
            </a:r>
            <a:r>
              <a:rPr lang="en-US" sz="2800" b="1" dirty="0" smtClean="0"/>
              <a:t>32.0 </a:t>
            </a:r>
            <a:r>
              <a:rPr lang="en-US" sz="2800" b="1" dirty="0"/>
              <a:t>ATP</a:t>
            </a:r>
          </a:p>
          <a:p>
            <a:pPr lvl="2"/>
            <a:r>
              <a:rPr lang="en-US" sz="2800" b="1" dirty="0">
                <a:solidFill>
                  <a:srgbClr val="0070C0"/>
                </a:solidFill>
              </a:rPr>
              <a:t>Uses </a:t>
            </a:r>
            <a:r>
              <a:rPr lang="en-US" sz="2800" b="1" dirty="0" smtClean="0">
                <a:solidFill>
                  <a:srgbClr val="0070C0"/>
                </a:solidFill>
              </a:rPr>
              <a:t>Malate </a:t>
            </a:r>
            <a:r>
              <a:rPr lang="en-US" sz="2800" b="1" dirty="0">
                <a:solidFill>
                  <a:srgbClr val="0070C0"/>
                </a:solidFill>
              </a:rPr>
              <a:t>A</a:t>
            </a:r>
            <a:r>
              <a:rPr lang="en-US" sz="2800" b="1" dirty="0" smtClean="0">
                <a:solidFill>
                  <a:srgbClr val="0070C0"/>
                </a:solidFill>
              </a:rPr>
              <a:t>spartate Shuttle</a:t>
            </a:r>
          </a:p>
          <a:p>
            <a:pPr marL="667512" lvl="2" indent="0">
              <a:buNone/>
            </a:pPr>
            <a:endParaRPr lang="en-US" sz="2800" b="1" dirty="0" smtClean="0">
              <a:solidFill>
                <a:srgbClr val="0070C0"/>
              </a:solidFill>
            </a:endParaRPr>
          </a:p>
          <a:p>
            <a:pPr lvl="1"/>
            <a:r>
              <a:rPr lang="en-US" sz="4000" b="1" dirty="0"/>
              <a:t>Muscle and Brain	</a:t>
            </a:r>
            <a:r>
              <a:rPr lang="en-US" sz="2800" dirty="0"/>
              <a:t>	</a:t>
            </a:r>
            <a:r>
              <a:rPr lang="en-US" sz="2800" dirty="0" smtClean="0"/>
              <a:t>      </a:t>
            </a:r>
            <a:r>
              <a:rPr lang="en-US" sz="2800" b="1" dirty="0" smtClean="0"/>
              <a:t>30.0 </a:t>
            </a:r>
            <a:r>
              <a:rPr lang="en-US" sz="2800" b="1" dirty="0"/>
              <a:t>ATP</a:t>
            </a:r>
          </a:p>
          <a:p>
            <a:pPr lvl="2"/>
            <a:r>
              <a:rPr lang="en-US" sz="2800" b="1" dirty="0">
                <a:solidFill>
                  <a:srgbClr val="C00000"/>
                </a:solidFill>
              </a:rPr>
              <a:t>Uses Glycerol phosphate Shuttle</a:t>
            </a:r>
          </a:p>
          <a:p>
            <a:pPr lvl="2"/>
            <a:endParaRPr lang="en-US" sz="2800" b="1" dirty="0">
              <a:solidFill>
                <a:srgbClr val="0070C0"/>
              </a:solidFill>
            </a:endParaRPr>
          </a:p>
          <a:p>
            <a:pPr lvl="2"/>
            <a:endParaRPr lang="en-US" sz="2800" dirty="0"/>
          </a:p>
        </p:txBody>
      </p:sp>
    </p:spTree>
    <p:extLst>
      <p:ext uri="{BB962C8B-B14F-4D97-AF65-F5344CB8AC3E}">
        <p14:creationId xmlns:p14="http://schemas.microsoft.com/office/powerpoint/2010/main" val="759755845"/>
      </p:ext>
    </p:extLst>
  </p:cSld>
  <p:clrMapOvr>
    <a:masterClrMapping/>
  </p:clrMapOvr>
  <p:transition spd="slow">
    <p:wedge/>
  </p:transition>
  <p:timing>
    <p:tnLst>
      <p:par>
        <p:cTn id="1" dur="indefinite" restart="never" nodeType="tmRoot"/>
      </p:par>
    </p:tnLst>
  </p:timing>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E:\InstructorMedia\ch09\imagelibrary\09-16-CellRespirReview-AL.gif"/>
          <p:cNvPicPr>
            <a:picLocks noChangeAspect="1" noChangeArrowheads="1"/>
          </p:cNvPicPr>
          <p:nvPr/>
        </p:nvPicPr>
        <p:blipFill>
          <a:blip r:embed="rId2" cstate="print"/>
          <a:srcRect/>
          <a:stretch>
            <a:fillRect/>
          </a:stretch>
        </p:blipFill>
        <p:spPr bwMode="auto">
          <a:xfrm>
            <a:off x="0" y="0"/>
            <a:ext cx="9144000" cy="7239000"/>
          </a:xfrm>
          <a:prstGeom prst="rect">
            <a:avLst/>
          </a:prstGeom>
          <a:noFill/>
        </p:spPr>
      </p:pic>
    </p:spTree>
    <p:extLst>
      <p:ext uri="{BB962C8B-B14F-4D97-AF65-F5344CB8AC3E}">
        <p14:creationId xmlns:p14="http://schemas.microsoft.com/office/powerpoint/2010/main" val="1939613736"/>
      </p:ext>
    </p:extLst>
  </p:cSld>
  <p:clrMapOvr>
    <a:masterClrMapping/>
  </p:clrMapOvr>
  <p:transition spd="slow">
    <p:wedge/>
  </p:transition>
  <p:timing>
    <p:tnLst>
      <p:par>
        <p:cTn id="1" dur="indefinite" restart="never" nodeType="tmRoot"/>
      </p:par>
    </p:tnLst>
  </p:timing>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792480"/>
            <a:ext cx="8229600" cy="1143000"/>
          </a:xfrm>
        </p:spPr>
        <p:txBody>
          <a:bodyPr>
            <a:normAutofit fontScale="90000"/>
          </a:bodyPr>
          <a:lstStyle/>
          <a:p>
            <a:pPr algn="ctr"/>
            <a:r>
              <a:rPr lang="en-US" b="1" dirty="0" smtClean="0"/>
              <a:t>Factors Affecting </a:t>
            </a:r>
            <a:br>
              <a:rPr lang="en-US" b="1" dirty="0" smtClean="0"/>
            </a:br>
            <a:r>
              <a:rPr lang="en-US" b="1" dirty="0" smtClean="0"/>
              <a:t>Oxidative Phosphorylation Mechanism</a:t>
            </a:r>
            <a:endParaRPr lang="en-US" b="1" dirty="0"/>
          </a:p>
        </p:txBody>
      </p:sp>
      <p:sp>
        <p:nvSpPr>
          <p:cNvPr id="3" name="Content Placeholder 2"/>
          <p:cNvSpPr>
            <a:spLocks noGrp="1"/>
          </p:cNvSpPr>
          <p:nvPr>
            <p:ph idx="1"/>
          </p:nvPr>
        </p:nvSpPr>
        <p:spPr>
          <a:xfrm>
            <a:off x="76200" y="2667000"/>
            <a:ext cx="8839200" cy="4693920"/>
          </a:xfrm>
        </p:spPr>
        <p:txBody>
          <a:bodyPr>
            <a:noAutofit/>
          </a:bodyPr>
          <a:lstStyle/>
          <a:p>
            <a:r>
              <a:rPr lang="en-US" sz="4000" b="1" dirty="0" smtClean="0"/>
              <a:t>Oxygen</a:t>
            </a:r>
            <a:r>
              <a:rPr lang="en-US" sz="4000" dirty="0" smtClean="0"/>
              <a:t> supply to cells</a:t>
            </a:r>
          </a:p>
          <a:p>
            <a:r>
              <a:rPr lang="en-US" sz="4000" b="1" dirty="0" smtClean="0"/>
              <a:t>Hemoglobin</a:t>
            </a:r>
            <a:r>
              <a:rPr lang="en-US" sz="4000" dirty="0" smtClean="0"/>
              <a:t> structure and function</a:t>
            </a:r>
          </a:p>
          <a:p>
            <a:r>
              <a:rPr lang="en-US" sz="4000" b="1" dirty="0" smtClean="0"/>
              <a:t>Respiratory</a:t>
            </a:r>
            <a:r>
              <a:rPr lang="en-US" sz="4000" dirty="0" smtClean="0"/>
              <a:t> </a:t>
            </a:r>
            <a:r>
              <a:rPr lang="en-US" sz="4000" b="1" dirty="0" smtClean="0"/>
              <a:t>system </a:t>
            </a:r>
            <a:r>
              <a:rPr lang="en-US" sz="4000" dirty="0" smtClean="0"/>
              <a:t>and its function</a:t>
            </a:r>
          </a:p>
          <a:p>
            <a:r>
              <a:rPr lang="en-US" sz="4000" b="1" dirty="0" smtClean="0"/>
              <a:t>Mitochondrial structure </a:t>
            </a:r>
            <a:r>
              <a:rPr lang="en-US" sz="4000" dirty="0" smtClean="0"/>
              <a:t>and ETC components.</a:t>
            </a:r>
          </a:p>
        </p:txBody>
      </p:sp>
    </p:spTree>
    <p:extLst>
      <p:ext uri="{BB962C8B-B14F-4D97-AF65-F5344CB8AC3E}">
        <p14:creationId xmlns:p14="http://schemas.microsoft.com/office/powerpoint/2010/main" val="1393850818"/>
      </p:ext>
    </p:extLst>
  </p:cSld>
  <p:clrMapOvr>
    <a:masterClrMapping/>
  </p:clrMapOvr>
  <p:transition spd="slow">
    <p:wedg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895600"/>
            <a:ext cx="8229600" cy="1143000"/>
          </a:xfrm>
        </p:spPr>
        <p:txBody>
          <a:bodyPr>
            <a:normAutofit fontScale="90000"/>
          </a:bodyPr>
          <a:lstStyle/>
          <a:p>
            <a:pPr algn="ctr"/>
            <a:r>
              <a:rPr lang="en-US" b="1" dirty="0" smtClean="0"/>
              <a:t>Definition Of Oxidation Reactions</a:t>
            </a:r>
            <a:endParaRPr lang="en-US" b="1" dirty="0"/>
          </a:p>
        </p:txBody>
      </p:sp>
    </p:spTree>
  </p:cSld>
  <p:clrMapOvr>
    <a:masterClrMapping/>
  </p:clrMapOvr>
  <p:transition spd="slow">
    <p:wedge/>
  </p:transition>
  <p:timing>
    <p:tnLst>
      <p:par>
        <p:cTn id="1" dur="indefinite" restart="never" nodeType="tmRoot"/>
      </p:par>
    </p:tnLst>
  </p:timing>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52400"/>
            <a:ext cx="8763000" cy="6553200"/>
          </a:xfrm>
        </p:spPr>
        <p:txBody>
          <a:bodyPr>
            <a:normAutofit/>
          </a:bodyPr>
          <a:lstStyle/>
          <a:p>
            <a:r>
              <a:rPr lang="en-US" sz="5400" b="1" dirty="0" smtClean="0"/>
              <a:t>Presence of Nutrients</a:t>
            </a:r>
          </a:p>
          <a:p>
            <a:r>
              <a:rPr lang="en-US" sz="5400" b="1" dirty="0" smtClean="0"/>
              <a:t>Enzyme </a:t>
            </a:r>
            <a:r>
              <a:rPr lang="en-US" sz="5400" dirty="0" smtClean="0"/>
              <a:t>function</a:t>
            </a:r>
            <a:r>
              <a:rPr lang="en-US" sz="5400" b="1" dirty="0" smtClean="0"/>
              <a:t> and Coenzymes </a:t>
            </a:r>
            <a:r>
              <a:rPr lang="en-US" sz="5400" dirty="0" smtClean="0"/>
              <a:t>availability</a:t>
            </a:r>
            <a:r>
              <a:rPr lang="en-US" sz="5400" b="1" dirty="0" smtClean="0"/>
              <a:t> </a:t>
            </a:r>
            <a:endParaRPr lang="en-US" sz="5400" dirty="0" smtClean="0"/>
          </a:p>
          <a:p>
            <a:r>
              <a:rPr lang="en-US" sz="5400" dirty="0" smtClean="0"/>
              <a:t>Adequate amount of ADP and pi.</a:t>
            </a:r>
          </a:p>
          <a:p>
            <a:r>
              <a:rPr lang="en-US" sz="5400" dirty="0" smtClean="0"/>
              <a:t>Presence of ETC inhibitors</a:t>
            </a:r>
          </a:p>
          <a:p>
            <a:endParaRPr lang="en-US" sz="5400" dirty="0" smtClean="0"/>
          </a:p>
          <a:p>
            <a:pPr>
              <a:buNone/>
            </a:pPr>
            <a:endParaRPr lang="en-US" sz="5400" dirty="0"/>
          </a:p>
        </p:txBody>
      </p:sp>
    </p:spTree>
    <p:extLst>
      <p:ext uri="{BB962C8B-B14F-4D97-AF65-F5344CB8AC3E}">
        <p14:creationId xmlns:p14="http://schemas.microsoft.com/office/powerpoint/2010/main" val="2251859474"/>
      </p:ext>
    </p:extLst>
  </p:cSld>
  <p:clrMapOvr>
    <a:masterClrMapping/>
  </p:clrMapOvr>
  <p:transition spd="slow">
    <p:wedge/>
  </p:transition>
  <p:timing>
    <p:tnLst>
      <p:par>
        <p:cTn id="1" dur="indefinite" restart="never" nodeType="tmRoot"/>
      </p:par>
    </p:tnLst>
  </p:timing>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33400" y="4191000"/>
            <a:ext cx="8229600" cy="1143000"/>
          </a:xfrm>
        </p:spPr>
        <p:txBody>
          <a:bodyPr>
            <a:noAutofit/>
          </a:bodyPr>
          <a:lstStyle/>
          <a:p>
            <a:pPr algn="ctr"/>
            <a:r>
              <a:rPr lang="en-US" sz="4400" b="1" dirty="0" smtClean="0">
                <a:solidFill>
                  <a:srgbClr val="C00000"/>
                </a:solidFill>
              </a:rPr>
              <a:t>Pathological Conditions Affecting</a:t>
            </a:r>
            <a:br>
              <a:rPr lang="en-US" sz="4400" b="1" dirty="0" smtClean="0">
                <a:solidFill>
                  <a:srgbClr val="C00000"/>
                </a:solidFill>
              </a:rPr>
            </a:br>
            <a:r>
              <a:rPr lang="en-US" sz="4400" b="1" dirty="0" smtClean="0"/>
              <a:t> Oxidation Phosphorylation Mechanism </a:t>
            </a:r>
            <a:br>
              <a:rPr lang="en-US" sz="4400" b="1" dirty="0" smtClean="0"/>
            </a:br>
            <a:r>
              <a:rPr lang="en-US" sz="4400" b="1" dirty="0" smtClean="0"/>
              <a:t>Which </a:t>
            </a:r>
            <a:r>
              <a:rPr lang="en-US" sz="4400" b="1" dirty="0" smtClean="0"/>
              <a:t/>
            </a:r>
            <a:br>
              <a:rPr lang="en-US" sz="4400" b="1" dirty="0" smtClean="0"/>
            </a:br>
            <a:r>
              <a:rPr lang="en-US" sz="4400" b="1" dirty="0" smtClean="0"/>
              <a:t>Lower Down </a:t>
            </a:r>
            <a:r>
              <a:rPr lang="en-US" sz="4400" b="1" dirty="0" smtClean="0"/>
              <a:t>ATP Production</a:t>
            </a:r>
            <a:endParaRPr lang="en-US" sz="4400" dirty="0"/>
          </a:p>
        </p:txBody>
      </p:sp>
    </p:spTree>
    <p:extLst>
      <p:ext uri="{BB962C8B-B14F-4D97-AF65-F5344CB8AC3E}">
        <p14:creationId xmlns:p14="http://schemas.microsoft.com/office/powerpoint/2010/main" val="2911782550"/>
      </p:ext>
    </p:extLst>
  </p:cSld>
  <p:clrMapOvr>
    <a:masterClrMapping/>
  </p:clrMapOvr>
  <p:transition spd="slow">
    <p:wedge/>
  </p:transition>
  <p:timing>
    <p:tnLst>
      <p:par>
        <p:cTn id="1" dur="indefinite" restart="never" nodeType="tmRoot"/>
      </p:par>
    </p:tnLst>
  </p:timing>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b="1" dirty="0" smtClean="0"/>
              <a:t> </a:t>
            </a:r>
            <a:endParaRPr lang="en-US" b="1" dirty="0"/>
          </a:p>
        </p:txBody>
      </p:sp>
      <p:sp>
        <p:nvSpPr>
          <p:cNvPr id="3" name="Content Placeholder 2"/>
          <p:cNvSpPr>
            <a:spLocks noGrp="1"/>
          </p:cNvSpPr>
          <p:nvPr>
            <p:ph idx="1"/>
          </p:nvPr>
        </p:nvSpPr>
        <p:spPr>
          <a:xfrm>
            <a:off x="76200" y="4548"/>
            <a:ext cx="8915400" cy="6853451"/>
          </a:xfrm>
        </p:spPr>
        <p:txBody>
          <a:bodyPr>
            <a:normAutofit fontScale="92500" lnSpcReduction="20000"/>
          </a:bodyPr>
          <a:lstStyle/>
          <a:p>
            <a:pPr marL="742950" indent="-742950">
              <a:buFont typeface="+mj-lt"/>
              <a:buAutoNum type="arabicPeriod"/>
            </a:pPr>
            <a:r>
              <a:rPr lang="en-US" sz="3900" dirty="0" smtClean="0"/>
              <a:t>Hypoxia</a:t>
            </a:r>
          </a:p>
          <a:p>
            <a:pPr marL="742950" indent="-742950">
              <a:buFont typeface="+mj-lt"/>
              <a:buAutoNum type="arabicPeriod"/>
            </a:pPr>
            <a:r>
              <a:rPr lang="en-US" sz="3900" dirty="0" smtClean="0"/>
              <a:t>Anemia </a:t>
            </a:r>
          </a:p>
          <a:p>
            <a:pPr marL="742950" indent="-742950">
              <a:buFont typeface="+mj-lt"/>
              <a:buAutoNum type="arabicPeriod"/>
            </a:pPr>
            <a:r>
              <a:rPr lang="en-US" sz="3900" dirty="0" smtClean="0"/>
              <a:t>Ischemia</a:t>
            </a:r>
          </a:p>
          <a:p>
            <a:pPr marL="742950" indent="-742950">
              <a:buFont typeface="+mj-lt"/>
              <a:buAutoNum type="arabicPeriod"/>
            </a:pPr>
            <a:r>
              <a:rPr lang="en-US" sz="3900" dirty="0" smtClean="0"/>
              <a:t>Hemoglobinopathies</a:t>
            </a:r>
          </a:p>
          <a:p>
            <a:pPr marL="742950" indent="-742950">
              <a:buFont typeface="+mj-lt"/>
              <a:buAutoNum type="arabicPeriod"/>
            </a:pPr>
            <a:r>
              <a:rPr lang="en-US" sz="3900" dirty="0" smtClean="0"/>
              <a:t>Emphysema</a:t>
            </a:r>
          </a:p>
          <a:p>
            <a:pPr marL="742950" indent="-742950">
              <a:buFont typeface="+mj-lt"/>
              <a:buAutoNum type="arabicPeriod"/>
            </a:pPr>
            <a:r>
              <a:rPr lang="en-US" sz="3900" dirty="0" smtClean="0"/>
              <a:t>Respiratory Distress Syndrome</a:t>
            </a:r>
          </a:p>
          <a:p>
            <a:pPr marL="742950" indent="-742950">
              <a:buFont typeface="+mj-lt"/>
              <a:buAutoNum type="arabicPeriod"/>
            </a:pPr>
            <a:r>
              <a:rPr lang="en-US" sz="3900" dirty="0" smtClean="0"/>
              <a:t>Asthma</a:t>
            </a:r>
          </a:p>
          <a:p>
            <a:pPr marL="742950" indent="-742950">
              <a:buFont typeface="+mj-lt"/>
              <a:buAutoNum type="arabicPeriod"/>
            </a:pPr>
            <a:r>
              <a:rPr lang="en-US" sz="3900" dirty="0" smtClean="0"/>
              <a:t>Prolonged Starvation</a:t>
            </a:r>
          </a:p>
          <a:p>
            <a:pPr marL="742950" indent="-742950">
              <a:buFont typeface="+mj-lt"/>
              <a:buAutoNum type="arabicPeriod"/>
            </a:pPr>
            <a:r>
              <a:rPr lang="en-US" sz="3900" dirty="0" smtClean="0"/>
              <a:t>Malnutrition</a:t>
            </a:r>
          </a:p>
          <a:p>
            <a:pPr marL="742950" indent="-742950">
              <a:buFont typeface="+mj-lt"/>
              <a:buAutoNum type="arabicPeriod"/>
            </a:pPr>
            <a:r>
              <a:rPr lang="en-US" sz="3900" dirty="0" smtClean="0"/>
              <a:t>Diabetes mellitus</a:t>
            </a:r>
          </a:p>
          <a:p>
            <a:pPr marL="742950" indent="-742950">
              <a:buFont typeface="+mj-lt"/>
              <a:buAutoNum type="arabicPeriod"/>
            </a:pPr>
            <a:r>
              <a:rPr lang="en-US" sz="3900" dirty="0" smtClean="0"/>
              <a:t>ETC inhibition by chemicals/drugs</a:t>
            </a:r>
          </a:p>
          <a:p>
            <a:pPr marL="742950" indent="-742950">
              <a:buFont typeface="+mj-lt"/>
              <a:buAutoNum type="arabicPeriod"/>
            </a:pPr>
            <a:r>
              <a:rPr lang="en-US" sz="3900" dirty="0"/>
              <a:t>Inherited Disorders of Mitochondria</a:t>
            </a:r>
          </a:p>
          <a:p>
            <a:endParaRPr lang="en-US" sz="4000" dirty="0" smtClean="0"/>
          </a:p>
          <a:p>
            <a:pPr>
              <a:buNone/>
            </a:pPr>
            <a:endParaRPr lang="en-US" sz="4000" dirty="0" smtClean="0"/>
          </a:p>
          <a:p>
            <a:pPr>
              <a:buNone/>
            </a:pPr>
            <a:endParaRPr lang="en-US" dirty="0"/>
          </a:p>
        </p:txBody>
      </p:sp>
    </p:spTree>
    <p:extLst>
      <p:ext uri="{BB962C8B-B14F-4D97-AF65-F5344CB8AC3E}">
        <p14:creationId xmlns:p14="http://schemas.microsoft.com/office/powerpoint/2010/main" val="2588507717"/>
      </p:ext>
    </p:extLst>
  </p:cSld>
  <p:clrMapOvr>
    <a:masterClrMapping/>
  </p:clrMapOvr>
  <p:transition spd="slow">
    <p:wedge/>
  </p:transition>
  <p:timing>
    <p:tnLst>
      <p:par>
        <p:cTn id="1" dur="indefinite" restart="never" nodeType="tmRoot"/>
      </p:par>
    </p:tnLst>
  </p:timing>
</p:sld>
</file>

<file path=ppt/slides/slide37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0" y="2590800"/>
            <a:ext cx="8915400" cy="2514600"/>
          </a:xfrm>
        </p:spPr>
        <p:txBody>
          <a:bodyPr>
            <a:normAutofit fontScale="90000"/>
          </a:bodyPr>
          <a:lstStyle/>
          <a:p>
            <a:pPr algn="ctr"/>
            <a:r>
              <a:rPr lang="en-US" b="1" dirty="0" smtClean="0">
                <a:solidFill>
                  <a:srgbClr val="C00000"/>
                </a:solidFill>
              </a:rPr>
              <a:t>Inherited </a:t>
            </a:r>
            <a:r>
              <a:rPr lang="en-US" b="1" dirty="0">
                <a:solidFill>
                  <a:srgbClr val="C00000"/>
                </a:solidFill>
              </a:rPr>
              <a:t>/Genetic Disorders</a:t>
            </a:r>
            <a:r>
              <a:rPr lang="en-US" b="1" dirty="0" smtClean="0">
                <a:solidFill>
                  <a:srgbClr val="C00000"/>
                </a:solidFill>
              </a:rPr>
              <a:t/>
            </a:r>
            <a:br>
              <a:rPr lang="en-US" b="1" dirty="0" smtClean="0">
                <a:solidFill>
                  <a:srgbClr val="C00000"/>
                </a:solidFill>
              </a:rPr>
            </a:br>
            <a:r>
              <a:rPr lang="en-US" b="1" dirty="0" smtClean="0">
                <a:solidFill>
                  <a:srgbClr val="C00000"/>
                </a:solidFill>
              </a:rPr>
              <a:t/>
            </a:r>
            <a:br>
              <a:rPr lang="en-US" b="1" dirty="0" smtClean="0">
                <a:solidFill>
                  <a:srgbClr val="C00000"/>
                </a:solidFill>
              </a:rPr>
            </a:br>
            <a:r>
              <a:rPr lang="en-US" b="1" dirty="0" smtClean="0"/>
              <a:t> Related To Mitochondrial</a:t>
            </a:r>
            <a:br>
              <a:rPr lang="en-US" b="1" dirty="0" smtClean="0"/>
            </a:br>
            <a:r>
              <a:rPr lang="en-US" b="1" dirty="0" smtClean="0"/>
              <a:t>Oxidative Phosphorylation</a:t>
            </a:r>
            <a:br>
              <a:rPr lang="en-US" b="1" dirty="0" smtClean="0"/>
            </a:br>
            <a:r>
              <a:rPr lang="en-US" b="1" dirty="0" smtClean="0"/>
              <a:t>Mechanism</a:t>
            </a:r>
            <a:endParaRPr lang="en-US" b="1" dirty="0"/>
          </a:p>
        </p:txBody>
      </p:sp>
    </p:spTree>
  </p:cSld>
  <p:clrMapOvr>
    <a:masterClrMapping/>
  </p:clrMapOvr>
  <p:transition spd="slow">
    <p:wedge/>
  </p:transition>
  <p:timing>
    <p:tnLst>
      <p:par>
        <p:cTn id="1" dur="indefinite" restart="never" nodeType="tmRoot"/>
      </p:par>
    </p:tnLst>
  </p:timing>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900" y="11373"/>
            <a:ext cx="8229600" cy="1143000"/>
          </a:xfrm>
        </p:spPr>
        <p:txBody>
          <a:bodyPr/>
          <a:lstStyle/>
          <a:p>
            <a:pPr algn="ctr"/>
            <a:r>
              <a:rPr lang="en-US" b="1" dirty="0" smtClean="0"/>
              <a:t>Mitochondrial DNA </a:t>
            </a:r>
            <a:endParaRPr lang="en-US" b="1" dirty="0"/>
          </a:p>
        </p:txBody>
      </p:sp>
      <p:sp>
        <p:nvSpPr>
          <p:cNvPr id="3" name="Content Placeholder 2"/>
          <p:cNvSpPr>
            <a:spLocks noGrp="1"/>
          </p:cNvSpPr>
          <p:nvPr>
            <p:ph idx="1"/>
          </p:nvPr>
        </p:nvSpPr>
        <p:spPr>
          <a:xfrm>
            <a:off x="0" y="1752600"/>
            <a:ext cx="9144000" cy="5105400"/>
          </a:xfrm>
        </p:spPr>
        <p:txBody>
          <a:bodyPr>
            <a:normAutofit/>
          </a:bodyPr>
          <a:lstStyle/>
          <a:p>
            <a:r>
              <a:rPr lang="en-US" sz="2800" b="1" dirty="0" smtClean="0"/>
              <a:t>Mitochondrial genes encode for ETC complexes</a:t>
            </a:r>
          </a:p>
          <a:p>
            <a:pPr lvl="1"/>
            <a:r>
              <a:rPr lang="en-US" sz="2800" b="1" dirty="0" smtClean="0"/>
              <a:t>Complex I</a:t>
            </a:r>
          </a:p>
          <a:p>
            <a:pPr lvl="1"/>
            <a:r>
              <a:rPr lang="en-US" sz="2800" b="1" dirty="0" smtClean="0"/>
              <a:t>Complex III</a:t>
            </a:r>
          </a:p>
          <a:p>
            <a:pPr lvl="1"/>
            <a:r>
              <a:rPr lang="en-US" sz="2800" b="1" dirty="0" smtClean="0"/>
              <a:t>Complex IV</a:t>
            </a:r>
          </a:p>
          <a:p>
            <a:pPr lvl="1"/>
            <a:r>
              <a:rPr lang="en-US" sz="2800" b="1" dirty="0" smtClean="0"/>
              <a:t>Complex V</a:t>
            </a:r>
          </a:p>
          <a:p>
            <a:pPr lvl="1"/>
            <a:endParaRPr lang="en-US" sz="2800" b="1" dirty="0"/>
          </a:p>
          <a:p>
            <a:pPr marL="393192" lvl="1" indent="0">
              <a:buNone/>
            </a:pPr>
            <a:endParaRPr lang="en-US" sz="2800" b="1" dirty="0" smtClean="0"/>
          </a:p>
          <a:p>
            <a:r>
              <a:rPr lang="en-US" sz="2800" b="1" dirty="0" smtClean="0"/>
              <a:t>Mutations in any one or more genes </a:t>
            </a:r>
            <a:r>
              <a:rPr lang="en-US" sz="2800" dirty="0" smtClean="0"/>
              <a:t>of mitochondrial DNA controlling mechanism of Oxidative phosphorylation </a:t>
            </a:r>
            <a:r>
              <a:rPr lang="en-US" sz="2800" b="1" dirty="0" smtClean="0">
                <a:solidFill>
                  <a:srgbClr val="C00000"/>
                </a:solidFill>
              </a:rPr>
              <a:t>lead to its  inherited disorders</a:t>
            </a:r>
            <a:endParaRPr lang="en-US" sz="2800" b="1" dirty="0">
              <a:solidFill>
                <a:srgbClr val="C00000"/>
              </a:solidFill>
            </a:endParaRPr>
          </a:p>
        </p:txBody>
      </p:sp>
    </p:spTree>
    <p:extLst>
      <p:ext uri="{BB962C8B-B14F-4D97-AF65-F5344CB8AC3E}">
        <p14:creationId xmlns:p14="http://schemas.microsoft.com/office/powerpoint/2010/main" val="2809184776"/>
      </p:ext>
    </p:extLst>
  </p:cSld>
  <p:clrMapOvr>
    <a:masterClrMapping/>
  </p:clrMapOvr>
  <p:transition spd="slow">
    <p:wedge/>
  </p:transition>
  <p:timing>
    <p:tnLst>
      <p:par>
        <p:cTn id="1" dur="indefinite" restart="never" nodeType="tmRoot"/>
      </p:par>
    </p:tnLst>
  </p:timing>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707"/>
            <a:ext cx="8229600" cy="1143000"/>
          </a:xfrm>
        </p:spPr>
        <p:txBody>
          <a:bodyPr/>
          <a:lstStyle/>
          <a:p>
            <a:pPr algn="ctr"/>
            <a:r>
              <a:rPr lang="en-US" b="1" dirty="0" smtClean="0">
                <a:solidFill>
                  <a:schemeClr val="tx1"/>
                </a:solidFill>
              </a:rPr>
              <a:t>1. MELAS</a:t>
            </a:r>
            <a:endParaRPr lang="en-US" b="1" dirty="0">
              <a:solidFill>
                <a:schemeClr val="tx1"/>
              </a:solidFill>
            </a:endParaRPr>
          </a:p>
        </p:txBody>
      </p:sp>
      <p:sp>
        <p:nvSpPr>
          <p:cNvPr id="3" name="Content Placeholder 2"/>
          <p:cNvSpPr>
            <a:spLocks noGrp="1"/>
          </p:cNvSpPr>
          <p:nvPr>
            <p:ph idx="1"/>
          </p:nvPr>
        </p:nvSpPr>
        <p:spPr>
          <a:xfrm>
            <a:off x="0" y="1447800"/>
            <a:ext cx="9144000" cy="5410200"/>
          </a:xfrm>
        </p:spPr>
        <p:txBody>
          <a:bodyPr>
            <a:noAutofit/>
          </a:bodyPr>
          <a:lstStyle/>
          <a:p>
            <a:r>
              <a:rPr lang="en-US" sz="3600" dirty="0" smtClean="0"/>
              <a:t>An inherited disorder caused due to </a:t>
            </a:r>
            <a:r>
              <a:rPr lang="en-US" sz="3600" b="1" dirty="0" smtClean="0">
                <a:solidFill>
                  <a:srgbClr val="C00000"/>
                </a:solidFill>
              </a:rPr>
              <a:t>defect of complex I or IV of E.T.C</a:t>
            </a:r>
          </a:p>
          <a:p>
            <a:r>
              <a:rPr lang="en-US" sz="3600" dirty="0" smtClean="0"/>
              <a:t>Associated with</a:t>
            </a:r>
          </a:p>
          <a:p>
            <a:pPr lvl="1"/>
            <a:r>
              <a:rPr lang="en-US" sz="3600" b="1" dirty="0" smtClean="0"/>
              <a:t>M</a:t>
            </a:r>
            <a:r>
              <a:rPr lang="en-US" sz="3600" b="1" dirty="0" smtClean="0">
                <a:solidFill>
                  <a:srgbClr val="0070C0"/>
                </a:solidFill>
              </a:rPr>
              <a:t>itochondrial Myopathy</a:t>
            </a:r>
          </a:p>
          <a:p>
            <a:pPr lvl="1"/>
            <a:r>
              <a:rPr lang="en-US" sz="3600" b="1" dirty="0" smtClean="0"/>
              <a:t>E</a:t>
            </a:r>
            <a:r>
              <a:rPr lang="en-US" sz="3600" b="1" dirty="0" smtClean="0">
                <a:solidFill>
                  <a:srgbClr val="0070C0"/>
                </a:solidFill>
              </a:rPr>
              <a:t>ncephalopathy</a:t>
            </a:r>
          </a:p>
          <a:p>
            <a:pPr lvl="1"/>
            <a:r>
              <a:rPr lang="en-US" sz="3600" b="1" dirty="0" smtClean="0"/>
              <a:t>L</a:t>
            </a:r>
            <a:r>
              <a:rPr lang="en-US" sz="3600" b="1" dirty="0" smtClean="0">
                <a:solidFill>
                  <a:srgbClr val="0070C0"/>
                </a:solidFill>
              </a:rPr>
              <a:t>actate accumulation </a:t>
            </a:r>
          </a:p>
          <a:p>
            <a:pPr lvl="1"/>
            <a:r>
              <a:rPr lang="en-US" sz="3600" b="1" dirty="0" smtClean="0"/>
              <a:t>A</a:t>
            </a:r>
            <a:r>
              <a:rPr lang="en-US" sz="3600" b="1" dirty="0" smtClean="0">
                <a:solidFill>
                  <a:srgbClr val="0070C0"/>
                </a:solidFill>
              </a:rPr>
              <a:t>cidosis</a:t>
            </a:r>
          </a:p>
          <a:p>
            <a:pPr lvl="1"/>
            <a:r>
              <a:rPr lang="en-US" sz="3600" b="1" dirty="0" smtClean="0"/>
              <a:t>S</a:t>
            </a:r>
            <a:r>
              <a:rPr lang="en-US" sz="3600" b="1" dirty="0" smtClean="0">
                <a:solidFill>
                  <a:srgbClr val="0070C0"/>
                </a:solidFill>
              </a:rPr>
              <a:t>troke</a:t>
            </a:r>
            <a:endParaRPr lang="en-US" sz="3600" b="1" dirty="0">
              <a:solidFill>
                <a:srgbClr val="0070C0"/>
              </a:solidFill>
            </a:endParaRPr>
          </a:p>
        </p:txBody>
      </p:sp>
    </p:spTree>
    <p:extLst>
      <p:ext uri="{BB962C8B-B14F-4D97-AF65-F5344CB8AC3E}">
        <p14:creationId xmlns:p14="http://schemas.microsoft.com/office/powerpoint/2010/main" val="4266804612"/>
      </p:ext>
    </p:extLst>
  </p:cSld>
  <p:clrMapOvr>
    <a:masterClrMapping/>
  </p:clrMapOvr>
  <p:transition spd="slow">
    <p:wedge/>
  </p:transition>
  <p:timing>
    <p:tnLst>
      <p:par>
        <p:cTn id="1" dur="indefinite" restart="never" nodeType="tmRoot"/>
      </p:par>
    </p:tnLst>
  </p:timing>
</p:sld>
</file>

<file path=ppt/slides/slide37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noAutofit/>
          </a:bodyPr>
          <a:lstStyle/>
          <a:p>
            <a:pPr algn="ctr"/>
            <a:r>
              <a:rPr lang="en-US" sz="4000" b="1" dirty="0" smtClean="0">
                <a:solidFill>
                  <a:srgbClr val="C00000"/>
                </a:solidFill>
              </a:rPr>
              <a:t>2. Fatal </a:t>
            </a:r>
            <a:r>
              <a:rPr lang="en-US" sz="4000" b="1" dirty="0" smtClean="0">
                <a:solidFill>
                  <a:srgbClr val="C00000"/>
                </a:solidFill>
              </a:rPr>
              <a:t>Infantile Mitochondrial Myopathy</a:t>
            </a:r>
            <a:endParaRPr lang="en-US" sz="4000" b="1" dirty="0">
              <a:solidFill>
                <a:srgbClr val="C00000"/>
              </a:solidFill>
            </a:endParaRPr>
          </a:p>
        </p:txBody>
      </p:sp>
      <p:sp>
        <p:nvSpPr>
          <p:cNvPr id="3" name="Content Placeholder 2"/>
          <p:cNvSpPr>
            <a:spLocks noGrp="1"/>
          </p:cNvSpPr>
          <p:nvPr>
            <p:ph idx="1"/>
          </p:nvPr>
        </p:nvSpPr>
        <p:spPr>
          <a:xfrm>
            <a:off x="190500" y="1447800"/>
            <a:ext cx="8953500" cy="5181600"/>
          </a:xfrm>
        </p:spPr>
        <p:txBody>
          <a:bodyPr>
            <a:normAutofit/>
          </a:bodyPr>
          <a:lstStyle/>
          <a:p>
            <a:r>
              <a:rPr lang="en-US" sz="4800" b="1" dirty="0" smtClean="0"/>
              <a:t>Defect in E.T.C components located in mitochondria</a:t>
            </a:r>
          </a:p>
          <a:p>
            <a:r>
              <a:rPr lang="en-US" sz="4800" b="1" dirty="0" smtClean="0">
                <a:solidFill>
                  <a:srgbClr val="C00000"/>
                </a:solidFill>
              </a:rPr>
              <a:t>Cytochrome c Oxidase defect</a:t>
            </a:r>
          </a:p>
          <a:p>
            <a:r>
              <a:rPr lang="en-US" sz="4800" dirty="0" smtClean="0"/>
              <a:t>Associated with renal dysfunction.</a:t>
            </a:r>
          </a:p>
          <a:p>
            <a:r>
              <a:rPr lang="en-US" sz="4800" dirty="0" smtClean="0"/>
              <a:t>Mostly fatal in early age</a:t>
            </a:r>
            <a:endParaRPr lang="en-US" sz="4800" dirty="0"/>
          </a:p>
        </p:txBody>
      </p:sp>
    </p:spTree>
  </p:cSld>
  <p:clrMapOvr>
    <a:masterClrMapping/>
  </p:clrMapOvr>
  <p:transition spd="slow">
    <p:wedge/>
  </p:transition>
  <p:timing>
    <p:tnLst>
      <p:par>
        <p:cTn id="1" dur="indefinite" restart="never" nodeType="tmRoot"/>
      </p:par>
    </p:tnLst>
  </p:timing>
</p:sld>
</file>

<file path=ppt/slides/slide37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rmAutofit fontScale="90000"/>
          </a:bodyPr>
          <a:lstStyle/>
          <a:p>
            <a:pPr algn="ctr"/>
            <a:r>
              <a:rPr lang="en-US" b="1" dirty="0" smtClean="0"/>
              <a:t>3. Leber’s </a:t>
            </a:r>
            <a:r>
              <a:rPr lang="en-US" b="1" dirty="0" smtClean="0"/>
              <a:t>Hereditary </a:t>
            </a:r>
            <a:br>
              <a:rPr lang="en-US" b="1" dirty="0" smtClean="0"/>
            </a:br>
            <a:r>
              <a:rPr lang="en-US" b="1" dirty="0" smtClean="0"/>
              <a:t>Optic Neuropathy (LHON)</a:t>
            </a:r>
            <a:endParaRPr lang="en-US" b="1" dirty="0"/>
          </a:p>
        </p:txBody>
      </p:sp>
      <p:sp>
        <p:nvSpPr>
          <p:cNvPr id="3" name="Content Placeholder 2"/>
          <p:cNvSpPr>
            <a:spLocks noGrp="1"/>
          </p:cNvSpPr>
          <p:nvPr>
            <p:ph idx="1"/>
          </p:nvPr>
        </p:nvSpPr>
        <p:spPr/>
        <p:txBody>
          <a:bodyPr>
            <a:normAutofit/>
          </a:bodyPr>
          <a:lstStyle/>
          <a:p>
            <a:r>
              <a:rPr lang="en-US" sz="4400" dirty="0" smtClean="0"/>
              <a:t>Caused due to </a:t>
            </a:r>
            <a:r>
              <a:rPr lang="en-US" sz="4400" b="1" dirty="0" smtClean="0">
                <a:solidFill>
                  <a:srgbClr val="C00000"/>
                </a:solidFill>
              </a:rPr>
              <a:t>mutations in mitochondrial DNA</a:t>
            </a:r>
          </a:p>
          <a:p>
            <a:r>
              <a:rPr lang="en-US" sz="4400" dirty="0" smtClean="0"/>
              <a:t>Affects oxidative phosphorylation mechanism</a:t>
            </a:r>
          </a:p>
          <a:p>
            <a:r>
              <a:rPr lang="en-US" sz="4400" dirty="0" smtClean="0"/>
              <a:t>Loss of </a:t>
            </a:r>
            <a:r>
              <a:rPr lang="en-US" sz="4400" b="1" dirty="0" smtClean="0">
                <a:solidFill>
                  <a:srgbClr val="C00000"/>
                </a:solidFill>
              </a:rPr>
              <a:t>bilateral vision due to neuroretinal degeneration</a:t>
            </a:r>
            <a:r>
              <a:rPr lang="en-US" sz="4400" dirty="0" smtClean="0"/>
              <a:t>.</a:t>
            </a:r>
            <a:endParaRPr lang="en-US" sz="4400" dirty="0"/>
          </a:p>
        </p:txBody>
      </p:sp>
    </p:spTree>
  </p:cSld>
  <p:clrMapOvr>
    <a:masterClrMapping/>
  </p:clrMapOvr>
  <p:transition spd="slow">
    <p:wedge/>
  </p:transition>
  <p:timing>
    <p:tnLst>
      <p:par>
        <p:cTn id="1" dur="indefinite" restart="never" nodeType="tmRoot"/>
      </p:par>
    </p:tnLst>
  </p:timing>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8235" y="381000"/>
            <a:ext cx="8229600" cy="1143000"/>
          </a:xfrm>
        </p:spPr>
        <p:txBody>
          <a:bodyPr/>
          <a:lstStyle/>
          <a:p>
            <a:pPr algn="ctr"/>
            <a:r>
              <a:rPr lang="en-US" b="1" dirty="0" smtClean="0"/>
              <a:t>Mutant Genes Of LHON</a:t>
            </a:r>
            <a:endParaRPr lang="en-US" b="1" dirty="0"/>
          </a:p>
        </p:txBody>
      </p:sp>
      <p:pic>
        <p:nvPicPr>
          <p:cNvPr id="4" name="Content Placeholder 3"/>
          <p:cNvPicPr>
            <a:picLocks noGrp="1" noChangeAspect="1"/>
          </p:cNvPicPr>
          <p:nvPr>
            <p:ph idx="1"/>
          </p:nvPr>
        </p:nvPicPr>
        <p:blipFill>
          <a:blip r:embed="rId2"/>
          <a:stretch>
            <a:fillRect/>
          </a:stretch>
        </p:blipFill>
        <p:spPr>
          <a:xfrm>
            <a:off x="457200" y="2121127"/>
            <a:ext cx="8229600" cy="4017509"/>
          </a:xfrm>
          <a:prstGeom prst="rect">
            <a:avLst/>
          </a:prstGeom>
        </p:spPr>
      </p:pic>
    </p:spTree>
    <p:extLst>
      <p:ext uri="{BB962C8B-B14F-4D97-AF65-F5344CB8AC3E}">
        <p14:creationId xmlns:p14="http://schemas.microsoft.com/office/powerpoint/2010/main" val="187063634"/>
      </p:ext>
    </p:extLst>
  </p:cSld>
  <p:clrMapOvr>
    <a:masterClrMapping/>
  </p:clrMapOvr>
  <p:transition spd="slow">
    <p:wedge/>
  </p:transition>
  <p:timing>
    <p:tnLst>
      <p:par>
        <p:cTn id="1" dur="indefinite" restart="never" nodeType="tmRoot"/>
      </p:par>
    </p:tnLst>
  </p:timing>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6962" name="Picture 2" descr="Related image"/>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781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5866627"/>
      </p:ext>
    </p:extLst>
  </p:cSld>
  <p:clrMapOvr>
    <a:masterClrMapping/>
  </p:clrMapOvr>
  <p:transition spd="slow">
    <p:wedg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304800"/>
            <a:ext cx="9144000" cy="5181600"/>
          </a:xfrm>
        </p:spPr>
        <p:txBody>
          <a:bodyPr>
            <a:noAutofit/>
          </a:bodyPr>
          <a:lstStyle/>
          <a:p>
            <a:r>
              <a:rPr lang="en-US" sz="4000" b="1" dirty="0" smtClean="0"/>
              <a:t>Oxidation  reactions </a:t>
            </a:r>
            <a:r>
              <a:rPr lang="en-US" sz="4000" dirty="0" smtClean="0"/>
              <a:t>are </a:t>
            </a:r>
            <a:r>
              <a:rPr lang="en-US" sz="4000" b="1" dirty="0" smtClean="0">
                <a:solidFill>
                  <a:srgbClr val="0070C0"/>
                </a:solidFill>
              </a:rPr>
              <a:t>biochemical reactions </a:t>
            </a:r>
            <a:r>
              <a:rPr lang="en-US" sz="4000" dirty="0" smtClean="0"/>
              <a:t>where there is either:</a:t>
            </a:r>
          </a:p>
          <a:p>
            <a:pPr lvl="1"/>
            <a:r>
              <a:rPr lang="en-US" sz="4000" b="1" dirty="0" smtClean="0"/>
              <a:t>Removal / Loss of Hydrogen </a:t>
            </a:r>
          </a:p>
          <a:p>
            <a:pPr lvl="1">
              <a:buNone/>
            </a:pPr>
            <a:r>
              <a:rPr lang="en-US" sz="4000" dirty="0" smtClean="0">
                <a:solidFill>
                  <a:srgbClr val="FF0000"/>
                </a:solidFill>
              </a:rPr>
              <a:t>     </a:t>
            </a:r>
            <a:r>
              <a:rPr lang="en-US" sz="4000" b="1" dirty="0" smtClean="0">
                <a:solidFill>
                  <a:srgbClr val="FF0000"/>
                </a:solidFill>
              </a:rPr>
              <a:t>(Dehydrogenation)</a:t>
            </a:r>
          </a:p>
          <a:p>
            <a:pPr lvl="1"/>
            <a:r>
              <a:rPr lang="en-US" sz="4000" b="1" dirty="0" smtClean="0"/>
              <a:t>Removal or Loss of Electrons</a:t>
            </a:r>
          </a:p>
          <a:p>
            <a:pPr marL="393192" lvl="1" indent="0">
              <a:buNone/>
            </a:pPr>
            <a:endParaRPr lang="en-US" sz="4000" b="1" dirty="0" smtClean="0"/>
          </a:p>
          <a:p>
            <a:pPr lvl="1"/>
            <a:r>
              <a:rPr lang="en-US" sz="4000" b="1" dirty="0" smtClean="0"/>
              <a:t>Addition of Oxygen </a:t>
            </a:r>
          </a:p>
          <a:p>
            <a:pPr lvl="1">
              <a:buNone/>
            </a:pPr>
            <a:r>
              <a:rPr lang="en-US" sz="4000" b="1" dirty="0" smtClean="0">
                <a:solidFill>
                  <a:srgbClr val="FF0000"/>
                </a:solidFill>
              </a:rPr>
              <a:t>      (Oxygenation)</a:t>
            </a:r>
            <a:endParaRPr lang="en-US" sz="4000" b="1" dirty="0">
              <a:solidFill>
                <a:srgbClr val="FF0000"/>
              </a:solidFill>
            </a:endParaRPr>
          </a:p>
        </p:txBody>
      </p:sp>
    </p:spTree>
  </p:cSld>
  <p:clrMapOvr>
    <a:masterClrMapping/>
  </p:clrMapOvr>
  <p:transition spd="slow">
    <p:wedge/>
  </p:transition>
  <p:timing>
    <p:tnLst>
      <p:par>
        <p:cTn id="1" dur="indefinite" restart="never" nodeType="tmRoot"/>
      </p:par>
    </p:tnLst>
  </p:timing>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574914"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27" y="59852"/>
            <a:ext cx="9455727" cy="67981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4514932"/>
      </p:ext>
    </p:extLst>
  </p:cSld>
  <p:clrMapOvr>
    <a:masterClrMapping/>
  </p:clrMapOvr>
  <p:transition spd="slow">
    <p:wedge/>
  </p:transition>
  <p:timing>
    <p:tnLst>
      <p:par>
        <p:cTn id="1" dur="indefinite" restart="never" nodeType="tmRoot"/>
      </p:par>
    </p:tnLst>
  </p:timing>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575938" name="Picture 2" descr="https://images.slideplayer.com/35/10364806/slides/slide_27.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9143999" cy="6857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4543762"/>
      </p:ext>
    </p:extLst>
  </p:cSld>
  <p:clrMapOvr>
    <a:masterClrMapping/>
  </p:clrMapOvr>
  <p:transition spd="slow">
    <p:wedge/>
  </p:transition>
  <p:timing>
    <p:tnLst>
      <p:par>
        <p:cTn id="1" dur="indefinite" restart="never" nodeType="tmRoot"/>
      </p:par>
    </p:tnLst>
  </p:timing>
</p:sld>
</file>

<file path=ppt/slides/slide38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8434" name="Picture 2"/>
          <p:cNvPicPr>
            <a:picLocks noGrp="1" noChangeAspect="1" noChangeArrowheads="1"/>
          </p:cNvPicPr>
          <p:nvPr>
            <p:ph idx="1"/>
          </p:nvPr>
        </p:nvPicPr>
        <p:blipFill>
          <a:blip r:embed="rId2" cstate="print"/>
          <a:srcRect/>
          <a:stretch>
            <a:fillRect/>
          </a:stretch>
        </p:blipFill>
        <p:spPr bwMode="auto">
          <a:xfrm>
            <a:off x="152400" y="228600"/>
            <a:ext cx="8763000" cy="6400800"/>
          </a:xfrm>
          <a:prstGeom prst="rect">
            <a:avLst/>
          </a:prstGeom>
          <a:noFill/>
          <a:ln w="9525">
            <a:noFill/>
            <a:miter lim="800000"/>
            <a:headEnd/>
            <a:tailEnd/>
          </a:ln>
          <a:effectLst/>
        </p:spPr>
      </p:pic>
    </p:spTree>
  </p:cSld>
  <p:clrMapOvr>
    <a:masterClrMapping/>
  </p:clrMapOvr>
  <p:transition spd="slow">
    <p:wedge/>
  </p:transition>
  <p:timing>
    <p:tnLst>
      <p:par>
        <p:cTn id="1" dur="indefinite" restart="never" nodeType="tmRoot"/>
      </p:par>
    </p:tnLst>
  </p:timing>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895600"/>
            <a:ext cx="8229600" cy="1143000"/>
          </a:xfrm>
        </p:spPr>
        <p:txBody>
          <a:bodyPr>
            <a:normAutofit fontScale="90000"/>
          </a:bodyPr>
          <a:lstStyle/>
          <a:p>
            <a:pPr algn="ctr"/>
            <a:r>
              <a:rPr lang="en-US" b="1" dirty="0" smtClean="0"/>
              <a:t>4. Mitochondrial DNA Deletion Syndrome</a:t>
            </a:r>
            <a:endParaRPr lang="en-US" b="1" dirty="0"/>
          </a:p>
        </p:txBody>
      </p:sp>
    </p:spTree>
    <p:extLst>
      <p:ext uri="{BB962C8B-B14F-4D97-AF65-F5344CB8AC3E}">
        <p14:creationId xmlns:p14="http://schemas.microsoft.com/office/powerpoint/2010/main" val="862826476"/>
      </p:ext>
    </p:extLst>
  </p:cSld>
  <p:clrMapOvr>
    <a:masterClrMapping/>
  </p:clrMapOvr>
  <p:transition spd="slow">
    <p:wedge/>
  </p:transition>
  <p:timing>
    <p:tnLst>
      <p:par>
        <p:cTn id="1" dur="indefinite" restart="never" nodeType="tmRoot"/>
      </p:par>
    </p:tnLst>
  </p:timing>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521666" name="Picture 2" descr="http://slideplayer.com/slide/1447524/4/images/34/Mitochondrial+DNA+Deletion+Syndrom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0"/>
            <a:ext cx="9067800" cy="6858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5712063"/>
      </p:ext>
    </p:extLst>
  </p:cSld>
  <p:clrMapOvr>
    <a:masterClrMapping/>
  </p:clrMapOvr>
  <p:transition spd="slow">
    <p:wedge/>
  </p:transition>
  <p:timing>
    <p:tnLst>
      <p:par>
        <p:cTn id="1" dur="indefinite" restart="never" nodeType="tmRoot"/>
      </p:par>
    </p:tnLst>
  </p:timing>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525762" name="Picture 2" descr="https://www.xpertdox.com/images/infograph/D007625.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9795407"/>
      </p:ext>
    </p:extLst>
  </p:cSld>
  <p:clrMapOvr>
    <a:masterClrMapping/>
  </p:clrMapOvr>
  <p:transition spd="slow">
    <p:wedge/>
  </p:transition>
  <p:timing>
    <p:tnLst>
      <p:par>
        <p:cTn id="1" dur="indefinite" restart="never" nodeType="tmRoot"/>
      </p:par>
    </p:tnLst>
  </p:timing>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522690" name="Picture 2" descr="http://slideplayer.com/10826636/38/images/35/Kearns-Sayre+syndrome+%28KSS%29.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9143999" cy="6857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2340011"/>
      </p:ext>
    </p:extLst>
  </p:cSld>
  <p:clrMapOvr>
    <a:masterClrMapping/>
  </p:clrMapOvr>
  <p:transition spd="slow">
    <p:wedge/>
  </p:transition>
  <p:timing>
    <p:tnLst>
      <p:par>
        <p:cTn id="1" dur="indefinite" restart="never" nodeType="tmRoot"/>
      </p:par>
    </p:tnLst>
  </p:timing>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529858" name="Picture 2" descr="http://slideplayer.com/10412864/35/images/5/Pearson+Syndrome.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9143999" cy="6857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5697085"/>
      </p:ext>
    </p:extLst>
  </p:cSld>
  <p:clrMapOvr>
    <a:masterClrMapping/>
  </p:clrMapOvr>
  <p:transition spd="slow">
    <p:wedge/>
  </p:transition>
  <p:timing>
    <p:tnLst>
      <p:par>
        <p:cTn id="1" dur="indefinite" restart="never" nodeType="tmRoot"/>
      </p:par>
    </p:tnLst>
  </p:timing>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530882" name="Picture 2" descr="https://image.slidesharecdn.com/5510-18537-1-pb-150109121706-conversion-gate01/95/5510-185371pb-8-638.jpg?cb=1440253938"/>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 y="0"/>
            <a:ext cx="9144000" cy="6857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9933541"/>
      </p:ext>
    </p:extLst>
  </p:cSld>
  <p:clrMapOvr>
    <a:masterClrMapping/>
  </p:clrMapOvr>
  <p:transition spd="slow">
    <p:wedge/>
  </p:transition>
  <p:timing>
    <p:tnLst>
      <p:par>
        <p:cTn id="1" dur="indefinite" restart="never" nodeType="tmRoot"/>
      </p:par>
    </p:tnLst>
  </p:timing>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531906" name="Picture 2" descr="http://slideplayer.com/10412864/35/images/9/Pearson+Syndrome.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9143999" cy="7238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1504514"/>
      </p:ext>
    </p:extLst>
  </p:cSld>
  <p:clrMapOvr>
    <a:masterClrMapping/>
  </p:clrMapOvr>
  <p:transition spd="slow">
    <p:wedg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81000"/>
            <a:ext cx="8229600" cy="1143000"/>
          </a:xfrm>
        </p:spPr>
        <p:txBody>
          <a:bodyPr>
            <a:normAutofit fontScale="90000"/>
          </a:bodyPr>
          <a:lstStyle/>
          <a:p>
            <a:pPr algn="ctr"/>
            <a:r>
              <a:rPr lang="en-US" dirty="0"/>
              <a:t/>
            </a:r>
            <a:br>
              <a:rPr lang="en-US" dirty="0"/>
            </a:br>
            <a:r>
              <a:rPr lang="en-US" b="1" dirty="0" smtClean="0"/>
              <a:t>Feature Of Biological Oxidation</a:t>
            </a:r>
            <a:endParaRPr lang="en-US" b="1" dirty="0"/>
          </a:p>
        </p:txBody>
      </p:sp>
      <p:sp>
        <p:nvSpPr>
          <p:cNvPr id="5" name="Content Placeholder 4"/>
          <p:cNvSpPr>
            <a:spLocks noGrp="1"/>
          </p:cNvSpPr>
          <p:nvPr>
            <p:ph idx="1"/>
          </p:nvPr>
        </p:nvSpPr>
        <p:spPr>
          <a:xfrm>
            <a:off x="76200" y="2209800"/>
            <a:ext cx="9067800" cy="4389120"/>
          </a:xfrm>
        </p:spPr>
        <p:txBody>
          <a:bodyPr>
            <a:normAutofit/>
          </a:bodyPr>
          <a:lstStyle/>
          <a:p>
            <a:r>
              <a:rPr lang="en-US" sz="4000" dirty="0"/>
              <a:t>Oxidation of a molecule (electron donor) is always accompanied by reduction of a second molecule (electron acceptor)</a:t>
            </a:r>
          </a:p>
        </p:txBody>
      </p:sp>
    </p:spTree>
    <p:extLst>
      <p:ext uri="{BB962C8B-B14F-4D97-AF65-F5344CB8AC3E}">
        <p14:creationId xmlns:p14="http://schemas.microsoft.com/office/powerpoint/2010/main" val="1280905843"/>
      </p:ext>
    </p:extLst>
  </p:cSld>
  <p:clrMapOvr>
    <a:masterClrMapping/>
  </p:clrMapOvr>
  <p:transition spd="slow">
    <p:wedge/>
  </p:transition>
  <p:timing>
    <p:tnLst>
      <p:par>
        <p:cTn id="1" dur="indefinite" restart="never" nodeType="tmRoot"/>
      </p:par>
    </p:tnLst>
  </p:timing>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532930" name="Picture 2" descr="http://slideplayer.com/10412864/35/images/18/Pearson+Syndrome.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9143999" cy="6857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740669"/>
      </p:ext>
    </p:extLst>
  </p:cSld>
  <p:clrMapOvr>
    <a:masterClrMapping/>
  </p:clrMapOvr>
  <p:transition spd="slow">
    <p:wedge/>
  </p:transition>
  <p:timing>
    <p:tnLst>
      <p:par>
        <p:cTn id="1" dur="indefinite" restart="never" nodeType="tmRoot"/>
      </p:par>
    </p:tnLst>
  </p:timing>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8184"/>
            <a:ext cx="8229600" cy="1143000"/>
          </a:xfrm>
        </p:spPr>
        <p:txBody>
          <a:bodyPr/>
          <a:lstStyle/>
          <a:p>
            <a:r>
              <a:rPr lang="en-US" b="1" dirty="0"/>
              <a:t>5</a:t>
            </a:r>
            <a:r>
              <a:rPr lang="en-US" b="1" dirty="0" smtClean="0"/>
              <a:t>. Luft’s </a:t>
            </a:r>
            <a:r>
              <a:rPr lang="en-US" b="1" dirty="0" smtClean="0"/>
              <a:t>Disease</a:t>
            </a:r>
            <a:endParaRPr lang="en-US" b="1" dirty="0"/>
          </a:p>
        </p:txBody>
      </p:sp>
      <p:sp>
        <p:nvSpPr>
          <p:cNvPr id="3" name="Content Placeholder 2"/>
          <p:cNvSpPr>
            <a:spLocks noGrp="1"/>
          </p:cNvSpPr>
          <p:nvPr>
            <p:ph idx="1"/>
          </p:nvPr>
        </p:nvSpPr>
        <p:spPr>
          <a:xfrm>
            <a:off x="76200" y="2743200"/>
            <a:ext cx="8686800" cy="5257800"/>
          </a:xfrm>
        </p:spPr>
        <p:txBody>
          <a:bodyPr>
            <a:normAutofit/>
          </a:bodyPr>
          <a:lstStyle/>
          <a:p>
            <a:r>
              <a:rPr lang="en-US" sz="3200" dirty="0" smtClean="0"/>
              <a:t>Luft’s </a:t>
            </a:r>
            <a:r>
              <a:rPr lang="en-US" sz="3200" dirty="0"/>
              <a:t>Disease is a </a:t>
            </a:r>
            <a:r>
              <a:rPr lang="en-US" sz="3200" b="1" dirty="0">
                <a:solidFill>
                  <a:srgbClr val="C00000"/>
                </a:solidFill>
              </a:rPr>
              <a:t>mitochondrial </a:t>
            </a:r>
            <a:r>
              <a:rPr lang="en-US" sz="3200" b="1" dirty="0" smtClean="0">
                <a:solidFill>
                  <a:srgbClr val="C00000"/>
                </a:solidFill>
              </a:rPr>
              <a:t>disease</a:t>
            </a:r>
          </a:p>
          <a:p>
            <a:pPr marL="0" indent="0">
              <a:buNone/>
            </a:pPr>
            <a:r>
              <a:rPr lang="en-US" sz="3200" dirty="0" smtClean="0"/>
              <a:t> </a:t>
            </a:r>
          </a:p>
          <a:p>
            <a:r>
              <a:rPr lang="en-US" sz="3200" b="1" dirty="0"/>
              <a:t>F</a:t>
            </a:r>
            <a:r>
              <a:rPr lang="en-US" sz="3200" b="1" dirty="0" smtClean="0"/>
              <a:t>irst </a:t>
            </a:r>
            <a:r>
              <a:rPr lang="en-US" sz="3200" b="1" dirty="0"/>
              <a:t>patient </a:t>
            </a:r>
            <a:r>
              <a:rPr lang="en-US" sz="3200" b="1" dirty="0" smtClean="0"/>
              <a:t> </a:t>
            </a:r>
            <a:r>
              <a:rPr lang="en-US" sz="3200" dirty="0" smtClean="0"/>
              <a:t>who was </a:t>
            </a:r>
            <a:r>
              <a:rPr lang="en-US" sz="3200" dirty="0"/>
              <a:t>diagnosed with this disease was a </a:t>
            </a:r>
            <a:r>
              <a:rPr lang="en-US" sz="3200" b="1" dirty="0">
                <a:solidFill>
                  <a:srgbClr val="C00000"/>
                </a:solidFill>
              </a:rPr>
              <a:t>30 year old Swedish </a:t>
            </a:r>
            <a:r>
              <a:rPr lang="en-US" sz="3200" b="1" dirty="0" smtClean="0">
                <a:solidFill>
                  <a:srgbClr val="C00000"/>
                </a:solidFill>
              </a:rPr>
              <a:t>woman by </a:t>
            </a:r>
            <a:r>
              <a:rPr lang="en-US" sz="3200" b="1" dirty="0" err="1" smtClean="0">
                <a:solidFill>
                  <a:srgbClr val="C00000"/>
                </a:solidFill>
              </a:rPr>
              <a:t>Dr</a:t>
            </a:r>
            <a:r>
              <a:rPr lang="en-US" sz="3200" b="1" dirty="0" smtClean="0">
                <a:solidFill>
                  <a:srgbClr val="C00000"/>
                </a:solidFill>
              </a:rPr>
              <a:t> Rolf Luft </a:t>
            </a:r>
          </a:p>
          <a:p>
            <a:pPr marL="0" indent="0">
              <a:buNone/>
            </a:pPr>
            <a:endParaRPr lang="en-US" sz="3200" b="1" dirty="0" smtClean="0">
              <a:solidFill>
                <a:srgbClr val="C00000"/>
              </a:solidFill>
            </a:endParaRPr>
          </a:p>
          <a:p>
            <a:r>
              <a:rPr lang="en-US" sz="3200" dirty="0"/>
              <a:t>C</a:t>
            </a:r>
            <a:r>
              <a:rPr lang="en-US" sz="3200" dirty="0" smtClean="0"/>
              <a:t>aused </a:t>
            </a:r>
            <a:r>
              <a:rPr lang="en-US" sz="3200" dirty="0"/>
              <a:t>by </a:t>
            </a:r>
            <a:r>
              <a:rPr lang="en-US" sz="3200" b="1" dirty="0">
                <a:solidFill>
                  <a:srgbClr val="0070C0"/>
                </a:solidFill>
              </a:rPr>
              <a:t>abnormal </a:t>
            </a:r>
            <a:r>
              <a:rPr lang="en-US" sz="3200" b="1" dirty="0" smtClean="0">
                <a:solidFill>
                  <a:srgbClr val="0070C0"/>
                </a:solidFill>
              </a:rPr>
              <a:t>mitochondria</a:t>
            </a:r>
          </a:p>
        </p:txBody>
      </p:sp>
      <p:pic>
        <p:nvPicPr>
          <p:cNvPr id="4" name="Picture 3"/>
          <p:cNvPicPr>
            <a:picLocks noChangeAspect="1"/>
          </p:cNvPicPr>
          <p:nvPr/>
        </p:nvPicPr>
        <p:blipFill>
          <a:blip r:embed="rId2"/>
          <a:stretch>
            <a:fillRect/>
          </a:stretch>
        </p:blipFill>
        <p:spPr>
          <a:xfrm>
            <a:off x="6477000" y="0"/>
            <a:ext cx="2667000" cy="2438400"/>
          </a:xfrm>
          <a:prstGeom prst="rect">
            <a:avLst/>
          </a:prstGeom>
        </p:spPr>
      </p:pic>
    </p:spTree>
    <p:extLst>
      <p:ext uri="{BB962C8B-B14F-4D97-AF65-F5344CB8AC3E}">
        <p14:creationId xmlns:p14="http://schemas.microsoft.com/office/powerpoint/2010/main" val="1279218979"/>
      </p:ext>
    </p:extLst>
  </p:cSld>
  <p:clrMapOvr>
    <a:masterClrMapping/>
  </p:clrMapOvr>
  <p:transition spd="slow">
    <p:wedge/>
  </p:transition>
  <p:timing>
    <p:tnLst>
      <p:par>
        <p:cTn id="1" dur="indefinite" restart="never" nodeType="tmRoot"/>
      </p:par>
    </p:tnLst>
  </p:timing>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9100" y="914400"/>
            <a:ext cx="8229600" cy="1143000"/>
          </a:xfrm>
        </p:spPr>
        <p:txBody>
          <a:bodyPr>
            <a:normAutofit fontScale="90000"/>
          </a:bodyPr>
          <a:lstStyle/>
          <a:p>
            <a:pPr algn="ctr"/>
            <a:r>
              <a:rPr lang="en-US" b="1" dirty="0" smtClean="0"/>
              <a:t>Biochemical Cause</a:t>
            </a:r>
            <a:br>
              <a:rPr lang="en-US" b="1" dirty="0" smtClean="0"/>
            </a:br>
            <a:r>
              <a:rPr lang="en-US" sz="5400" b="1" dirty="0">
                <a:solidFill>
                  <a:srgbClr val="C00000"/>
                </a:solidFill>
              </a:rPr>
              <a:t>Mitochondria </a:t>
            </a:r>
            <a:r>
              <a:rPr lang="en-US" sz="5400" b="1" dirty="0" smtClean="0">
                <a:solidFill>
                  <a:srgbClr val="C00000"/>
                </a:solidFill>
              </a:rPr>
              <a:t>Respire Wildly </a:t>
            </a:r>
            <a:r>
              <a:rPr lang="en-US" sz="5400" b="1" dirty="0">
                <a:solidFill>
                  <a:srgbClr val="C00000"/>
                </a:solidFill>
              </a:rPr>
              <a:t/>
            </a:r>
            <a:br>
              <a:rPr lang="en-US" sz="5400" b="1" dirty="0">
                <a:solidFill>
                  <a:srgbClr val="C00000"/>
                </a:solidFill>
              </a:rPr>
            </a:br>
            <a:endParaRPr lang="en-US" b="1" dirty="0">
              <a:solidFill>
                <a:srgbClr val="C00000"/>
              </a:solidFill>
            </a:endParaRPr>
          </a:p>
        </p:txBody>
      </p:sp>
      <p:sp>
        <p:nvSpPr>
          <p:cNvPr id="3" name="Content Placeholder 2"/>
          <p:cNvSpPr>
            <a:spLocks noGrp="1"/>
          </p:cNvSpPr>
          <p:nvPr>
            <p:ph idx="1"/>
          </p:nvPr>
        </p:nvSpPr>
        <p:spPr>
          <a:xfrm>
            <a:off x="8965" y="1447800"/>
            <a:ext cx="9220200" cy="5410200"/>
          </a:xfrm>
        </p:spPr>
        <p:txBody>
          <a:bodyPr>
            <a:noAutofit/>
          </a:bodyPr>
          <a:lstStyle/>
          <a:p>
            <a:pPr marL="0" indent="0">
              <a:buNone/>
            </a:pPr>
            <a:endParaRPr lang="en-US" sz="2400" b="1" dirty="0" smtClean="0"/>
          </a:p>
          <a:p>
            <a:r>
              <a:rPr lang="en-US" sz="2800" b="1" dirty="0"/>
              <a:t>Respiratory control is </a:t>
            </a:r>
            <a:r>
              <a:rPr lang="en-US" sz="2800" b="1" dirty="0" smtClean="0"/>
              <a:t>lost</a:t>
            </a:r>
          </a:p>
          <a:p>
            <a:r>
              <a:rPr lang="en-US" sz="2800" b="1" dirty="0" smtClean="0">
                <a:solidFill>
                  <a:srgbClr val="C00000"/>
                </a:solidFill>
              </a:rPr>
              <a:t>Partial Uncoupling </a:t>
            </a:r>
            <a:r>
              <a:rPr lang="en-US" sz="2800" dirty="0"/>
              <a:t>is caused by </a:t>
            </a:r>
            <a:r>
              <a:rPr lang="en-US" sz="2800" dirty="0" smtClean="0"/>
              <a:t>an </a:t>
            </a:r>
            <a:r>
              <a:rPr lang="en-US" sz="2800" b="1" dirty="0" smtClean="0"/>
              <a:t>abnormality </a:t>
            </a:r>
            <a:r>
              <a:rPr lang="en-US" sz="2800" b="1" dirty="0"/>
              <a:t>in </a:t>
            </a:r>
            <a:r>
              <a:rPr lang="en-US" sz="2800" b="1" dirty="0" smtClean="0"/>
              <a:t> </a:t>
            </a:r>
            <a:r>
              <a:rPr lang="en-US" sz="2800" b="1" dirty="0"/>
              <a:t>mitochondrial membrane </a:t>
            </a:r>
            <a:endParaRPr lang="en-US" sz="2800" b="1" dirty="0" smtClean="0"/>
          </a:p>
          <a:p>
            <a:r>
              <a:rPr lang="en-US" sz="2800" dirty="0" smtClean="0"/>
              <a:t>Electron </a:t>
            </a:r>
            <a:r>
              <a:rPr lang="en-US" sz="2800" dirty="0"/>
              <a:t>transport is only </a:t>
            </a:r>
            <a:r>
              <a:rPr lang="en-US" sz="2800" b="1" dirty="0"/>
              <a:t>loosely coupled to ATP </a:t>
            </a:r>
            <a:r>
              <a:rPr lang="en-US" sz="2800" b="1" dirty="0" smtClean="0"/>
              <a:t>production</a:t>
            </a:r>
          </a:p>
          <a:p>
            <a:r>
              <a:rPr lang="en-US" sz="2800" b="1" dirty="0" smtClean="0"/>
              <a:t>Oxidation process proceed independent of ADP phosphorylation to generate ATP</a:t>
            </a:r>
            <a:endParaRPr lang="en-US" sz="2800" dirty="0" smtClean="0"/>
          </a:p>
          <a:p>
            <a:r>
              <a:rPr lang="en-US" sz="2800" dirty="0" smtClean="0"/>
              <a:t>An extra </a:t>
            </a:r>
            <a:r>
              <a:rPr lang="en-US" sz="2800" dirty="0"/>
              <a:t>energy </a:t>
            </a:r>
            <a:r>
              <a:rPr lang="en-US" sz="2800" b="1" dirty="0"/>
              <a:t>evolves in </a:t>
            </a:r>
            <a:r>
              <a:rPr lang="en-US" sz="2800" b="1" dirty="0" smtClean="0"/>
              <a:t>form </a:t>
            </a:r>
            <a:r>
              <a:rPr lang="en-US" sz="2800" b="1" dirty="0"/>
              <a:t>of </a:t>
            </a:r>
            <a:r>
              <a:rPr lang="en-US" sz="2800" b="1" dirty="0" smtClean="0"/>
              <a:t>heat</a:t>
            </a:r>
            <a:endParaRPr lang="en-US" sz="2800" dirty="0" smtClean="0"/>
          </a:p>
          <a:p>
            <a:r>
              <a:rPr lang="en-US" sz="2800" b="1" dirty="0" smtClean="0"/>
              <a:t>This elevates body </a:t>
            </a:r>
            <a:r>
              <a:rPr lang="en-US" sz="2800" b="1" dirty="0"/>
              <a:t>temperature up to 38.4 °</a:t>
            </a:r>
            <a:r>
              <a:rPr lang="en-US" sz="2800" b="1" dirty="0" smtClean="0"/>
              <a:t>C</a:t>
            </a:r>
            <a:r>
              <a:rPr lang="en-US" sz="2800" b="1" dirty="0"/>
              <a:t> </a:t>
            </a:r>
            <a:r>
              <a:rPr lang="en-US" sz="2800" dirty="0" smtClean="0"/>
              <a:t>which </a:t>
            </a:r>
            <a:r>
              <a:rPr lang="en-US" sz="2800" b="1" dirty="0" smtClean="0"/>
              <a:t>raises </a:t>
            </a:r>
            <a:r>
              <a:rPr lang="en-US" sz="2800" b="1" dirty="0"/>
              <a:t>BMR </a:t>
            </a:r>
            <a:endParaRPr lang="en-US" sz="2800" b="1" dirty="0" smtClean="0"/>
          </a:p>
          <a:p>
            <a:endParaRPr lang="en-US" sz="2400" dirty="0"/>
          </a:p>
          <a:p>
            <a:pPr marL="0" indent="0">
              <a:buNone/>
            </a:pPr>
            <a:r>
              <a:rPr lang="en-US" sz="2400" dirty="0"/>
              <a:t/>
            </a:r>
            <a:br>
              <a:rPr lang="en-US" sz="2400" dirty="0"/>
            </a:br>
            <a:endParaRPr lang="en-US" sz="2400" dirty="0"/>
          </a:p>
        </p:txBody>
      </p:sp>
    </p:spTree>
    <p:extLst>
      <p:ext uri="{BB962C8B-B14F-4D97-AF65-F5344CB8AC3E}">
        <p14:creationId xmlns:p14="http://schemas.microsoft.com/office/powerpoint/2010/main" val="2369372488"/>
      </p:ext>
    </p:extLst>
  </p:cSld>
  <p:clrMapOvr>
    <a:masterClrMapping/>
  </p:clrMapOvr>
  <p:transition spd="slow">
    <p:wedge/>
  </p:transition>
  <p:timing>
    <p:tnLst>
      <p:par>
        <p:cTn id="1" dur="indefinite" restart="never" nodeType="tmRoot"/>
      </p:par>
    </p:tnLst>
  </p:timing>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5859"/>
            <a:ext cx="8229600" cy="1143000"/>
          </a:xfrm>
        </p:spPr>
        <p:txBody>
          <a:bodyPr>
            <a:normAutofit fontScale="90000"/>
          </a:bodyPr>
          <a:lstStyle/>
          <a:p>
            <a:r>
              <a:rPr lang="en-US" b="1" dirty="0" smtClean="0"/>
              <a:t>Luft’s Disease Is Characterized By</a:t>
            </a:r>
            <a:endParaRPr lang="en-US" b="1" dirty="0"/>
          </a:p>
        </p:txBody>
      </p:sp>
      <p:sp>
        <p:nvSpPr>
          <p:cNvPr id="3" name="Content Placeholder 2"/>
          <p:cNvSpPr>
            <a:spLocks noGrp="1"/>
          </p:cNvSpPr>
          <p:nvPr>
            <p:ph idx="1"/>
          </p:nvPr>
        </p:nvSpPr>
        <p:spPr>
          <a:xfrm>
            <a:off x="0" y="1935480"/>
            <a:ext cx="9144000" cy="4922520"/>
          </a:xfrm>
        </p:spPr>
        <p:txBody>
          <a:bodyPr>
            <a:normAutofit fontScale="92500" lnSpcReduction="20000"/>
          </a:bodyPr>
          <a:lstStyle/>
          <a:p>
            <a:r>
              <a:rPr lang="en-US" sz="3600" dirty="0"/>
              <a:t>Abnormal </a:t>
            </a:r>
            <a:r>
              <a:rPr lang="en-US" sz="3600" b="1" dirty="0" smtClean="0"/>
              <a:t>excessive production </a:t>
            </a:r>
            <a:r>
              <a:rPr lang="en-US" sz="3600" b="1" dirty="0"/>
              <a:t>of </a:t>
            </a:r>
            <a:r>
              <a:rPr lang="en-US" sz="3600" b="1" dirty="0" smtClean="0"/>
              <a:t>heat</a:t>
            </a:r>
          </a:p>
          <a:p>
            <a:pPr marL="0" indent="0">
              <a:buNone/>
            </a:pPr>
            <a:endParaRPr lang="en-US" sz="3600" dirty="0" smtClean="0"/>
          </a:p>
          <a:p>
            <a:r>
              <a:rPr lang="en-US" sz="3600" dirty="0" smtClean="0"/>
              <a:t> Characterized </a:t>
            </a:r>
            <a:r>
              <a:rPr lang="en-US" sz="3600" dirty="0"/>
              <a:t>by </a:t>
            </a:r>
            <a:r>
              <a:rPr lang="en-US" sz="3600" b="1" dirty="0">
                <a:solidFill>
                  <a:srgbClr val="C00000"/>
                </a:solidFill>
              </a:rPr>
              <a:t>hypermetabolism and abnormal transpiration. </a:t>
            </a:r>
            <a:endParaRPr lang="en-US" sz="3600" b="1" dirty="0" smtClean="0">
              <a:solidFill>
                <a:srgbClr val="C00000"/>
              </a:solidFill>
            </a:endParaRPr>
          </a:p>
          <a:p>
            <a:pPr marL="0" indent="0">
              <a:buNone/>
            </a:pPr>
            <a:endParaRPr lang="en-US" sz="3600" b="1" dirty="0">
              <a:solidFill>
                <a:srgbClr val="C00000"/>
              </a:solidFill>
            </a:endParaRPr>
          </a:p>
          <a:p>
            <a:r>
              <a:rPr lang="en-US" sz="3600" dirty="0"/>
              <a:t>Patient experiences </a:t>
            </a:r>
            <a:r>
              <a:rPr lang="en-US" sz="3600" b="1" dirty="0">
                <a:solidFill>
                  <a:srgbClr val="C00000"/>
                </a:solidFill>
              </a:rPr>
              <a:t>excessive sweating during  winter </a:t>
            </a:r>
            <a:endParaRPr lang="en-US" sz="3600" b="1" dirty="0" smtClean="0">
              <a:solidFill>
                <a:srgbClr val="C00000"/>
              </a:solidFill>
            </a:endParaRPr>
          </a:p>
          <a:p>
            <a:pPr marL="0" indent="0">
              <a:buNone/>
            </a:pPr>
            <a:endParaRPr lang="en-US" sz="3600" b="1" dirty="0" smtClean="0">
              <a:solidFill>
                <a:srgbClr val="C00000"/>
              </a:solidFill>
            </a:endParaRPr>
          </a:p>
          <a:p>
            <a:r>
              <a:rPr lang="en-US" sz="3600" dirty="0" smtClean="0"/>
              <a:t>Make them to </a:t>
            </a:r>
            <a:r>
              <a:rPr lang="en-US" sz="3600" b="1" dirty="0">
                <a:solidFill>
                  <a:srgbClr val="C00000"/>
                </a:solidFill>
              </a:rPr>
              <a:t>change their clothes 10 times a day</a:t>
            </a:r>
            <a:r>
              <a:rPr lang="en-US" sz="3600" dirty="0">
                <a:solidFill>
                  <a:srgbClr val="C00000"/>
                </a:solidFill>
              </a:rPr>
              <a:t>.</a:t>
            </a:r>
          </a:p>
          <a:p>
            <a:pPr marL="0" indent="0">
              <a:buNone/>
            </a:pPr>
            <a:endParaRPr lang="en-US" sz="3600" dirty="0"/>
          </a:p>
        </p:txBody>
      </p:sp>
    </p:spTree>
    <p:extLst>
      <p:ext uri="{BB962C8B-B14F-4D97-AF65-F5344CB8AC3E}">
        <p14:creationId xmlns:p14="http://schemas.microsoft.com/office/powerpoint/2010/main" val="3496313082"/>
      </p:ext>
    </p:extLst>
  </p:cSld>
  <p:clrMapOvr>
    <a:masterClrMapping/>
  </p:clrMapOvr>
  <p:transition spd="slow">
    <p:wedge/>
  </p:transition>
  <p:timing>
    <p:tnLst>
      <p:par>
        <p:cTn id="1" dur="indefinite" restart="never" nodeType="tmRoot"/>
      </p:par>
    </p:tnLst>
  </p:timing>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685800"/>
            <a:ext cx="8686800" cy="6019800"/>
          </a:xfrm>
        </p:spPr>
        <p:txBody>
          <a:bodyPr>
            <a:normAutofit lnSpcReduction="10000"/>
          </a:bodyPr>
          <a:lstStyle/>
          <a:p>
            <a:r>
              <a:rPr lang="en-US" sz="4000" dirty="0"/>
              <a:t>Onset is in </a:t>
            </a:r>
            <a:r>
              <a:rPr lang="en-US" sz="4000" b="1" dirty="0" smtClean="0"/>
              <a:t>childhood</a:t>
            </a:r>
          </a:p>
          <a:p>
            <a:pPr marL="0" indent="0">
              <a:buNone/>
            </a:pPr>
            <a:endParaRPr lang="en-US" sz="4000" b="1" dirty="0" smtClean="0">
              <a:solidFill>
                <a:srgbClr val="C00000"/>
              </a:solidFill>
            </a:endParaRPr>
          </a:p>
          <a:p>
            <a:r>
              <a:rPr lang="en-US" sz="4000" b="1" dirty="0" smtClean="0"/>
              <a:t>Thyroid </a:t>
            </a:r>
            <a:r>
              <a:rPr lang="en-US" sz="4000" b="1" dirty="0"/>
              <a:t>function is </a:t>
            </a:r>
            <a:r>
              <a:rPr lang="en-US" sz="4000" b="1" dirty="0" smtClean="0"/>
              <a:t>normal</a:t>
            </a:r>
          </a:p>
          <a:p>
            <a:pPr marL="0" indent="0">
              <a:buNone/>
            </a:pPr>
            <a:endParaRPr lang="en-US" sz="4000" b="1" dirty="0" smtClean="0"/>
          </a:p>
          <a:p>
            <a:r>
              <a:rPr lang="en-US" sz="4000" dirty="0" smtClean="0"/>
              <a:t>Since </a:t>
            </a:r>
            <a:r>
              <a:rPr lang="en-US" sz="4000" dirty="0"/>
              <a:t>there is less ATP production and </a:t>
            </a:r>
            <a:r>
              <a:rPr lang="en-US" sz="4000" dirty="0" smtClean="0"/>
              <a:t>an </a:t>
            </a:r>
            <a:r>
              <a:rPr lang="en-US" sz="4000" dirty="0"/>
              <a:t>extra energy is lost in the form </a:t>
            </a:r>
            <a:r>
              <a:rPr lang="en-US" sz="4000" dirty="0" smtClean="0"/>
              <a:t>of heat </a:t>
            </a:r>
          </a:p>
          <a:p>
            <a:pPr marL="0" indent="0">
              <a:buNone/>
            </a:pPr>
            <a:endParaRPr lang="en-US" sz="4000" dirty="0" smtClean="0"/>
          </a:p>
          <a:p>
            <a:r>
              <a:rPr lang="en-US" sz="4000" dirty="0" smtClean="0"/>
              <a:t>Metabolic </a:t>
            </a:r>
            <a:r>
              <a:rPr lang="en-US" sz="4000" dirty="0"/>
              <a:t>processes are </a:t>
            </a:r>
            <a:r>
              <a:rPr lang="en-US" sz="4000" dirty="0" smtClean="0"/>
              <a:t>stimulated</a:t>
            </a:r>
          </a:p>
          <a:p>
            <a:pPr marL="0" indent="0">
              <a:buNone/>
            </a:pPr>
            <a:endParaRPr lang="en-US" dirty="0"/>
          </a:p>
        </p:txBody>
      </p:sp>
    </p:spTree>
    <p:extLst>
      <p:ext uri="{BB962C8B-B14F-4D97-AF65-F5344CB8AC3E}">
        <p14:creationId xmlns:p14="http://schemas.microsoft.com/office/powerpoint/2010/main" val="3010129563"/>
      </p:ext>
    </p:extLst>
  </p:cSld>
  <p:clrMapOvr>
    <a:masterClrMapping/>
  </p:clrMapOvr>
  <p:transition spd="slow">
    <p:wedge/>
  </p:transition>
  <p:timing>
    <p:tnLst>
      <p:par>
        <p:cTn id="1" dur="indefinite" restart="never" nodeType="tmRoot"/>
      </p:par>
    </p:tnLst>
  </p:timing>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900" y="457200"/>
            <a:ext cx="8229600" cy="1143000"/>
          </a:xfrm>
        </p:spPr>
        <p:txBody>
          <a:bodyPr>
            <a:normAutofit fontScale="90000"/>
          </a:bodyPr>
          <a:lstStyle/>
          <a:p>
            <a:pPr algn="ctr"/>
            <a:r>
              <a:rPr lang="en-US" b="1" dirty="0" smtClean="0"/>
              <a:t>Luft’s Disease</a:t>
            </a:r>
            <a:br>
              <a:rPr lang="en-US" b="1" dirty="0" smtClean="0"/>
            </a:br>
            <a:r>
              <a:rPr lang="en-US" b="1" dirty="0" smtClean="0"/>
              <a:t>Non Thyroidal Hypermetabolism</a:t>
            </a:r>
            <a:endParaRPr lang="en-US" b="1" dirty="0"/>
          </a:p>
        </p:txBody>
      </p:sp>
      <p:sp>
        <p:nvSpPr>
          <p:cNvPr id="3" name="Content Placeholder 2"/>
          <p:cNvSpPr>
            <a:spLocks noGrp="1"/>
          </p:cNvSpPr>
          <p:nvPr>
            <p:ph idx="1"/>
          </p:nvPr>
        </p:nvSpPr>
        <p:spPr>
          <a:xfrm>
            <a:off x="0" y="2087880"/>
            <a:ext cx="9144000" cy="4770120"/>
          </a:xfrm>
        </p:spPr>
        <p:txBody>
          <a:bodyPr>
            <a:normAutofit/>
          </a:bodyPr>
          <a:lstStyle/>
          <a:p>
            <a:r>
              <a:rPr lang="en-US" dirty="0"/>
              <a:t> Due to </a:t>
            </a:r>
            <a:r>
              <a:rPr lang="en-US" b="1" dirty="0"/>
              <a:t>high BMR </a:t>
            </a:r>
            <a:r>
              <a:rPr lang="en-US" b="1" dirty="0" smtClean="0"/>
              <a:t>and low ATP production</a:t>
            </a:r>
          </a:p>
          <a:p>
            <a:r>
              <a:rPr lang="en-US" dirty="0" smtClean="0"/>
              <a:t> </a:t>
            </a:r>
            <a:r>
              <a:rPr lang="en-US" b="1" dirty="0" smtClean="0">
                <a:solidFill>
                  <a:srgbClr val="FF0000"/>
                </a:solidFill>
              </a:rPr>
              <a:t>High </a:t>
            </a:r>
            <a:r>
              <a:rPr lang="en-US" b="1" dirty="0">
                <a:solidFill>
                  <a:srgbClr val="FF0000"/>
                </a:solidFill>
              </a:rPr>
              <a:t>caloric intake </a:t>
            </a:r>
            <a:endParaRPr lang="en-US" b="1" dirty="0" smtClean="0">
              <a:solidFill>
                <a:srgbClr val="FF0000"/>
              </a:solidFill>
            </a:endParaRPr>
          </a:p>
          <a:p>
            <a:r>
              <a:rPr lang="en-US" dirty="0" smtClean="0"/>
              <a:t>There </a:t>
            </a:r>
            <a:r>
              <a:rPr lang="en-US" dirty="0"/>
              <a:t>is </a:t>
            </a:r>
            <a:r>
              <a:rPr lang="en-US" b="1" dirty="0"/>
              <a:t>failure to put on weight despite a good </a:t>
            </a:r>
            <a:r>
              <a:rPr lang="en-US" b="1" dirty="0" smtClean="0"/>
              <a:t>diet</a:t>
            </a:r>
          </a:p>
          <a:p>
            <a:r>
              <a:rPr lang="en-US" sz="2400" dirty="0"/>
              <a:t>There is </a:t>
            </a:r>
            <a:r>
              <a:rPr lang="en-US" sz="2400" b="1" dirty="0">
                <a:solidFill>
                  <a:srgbClr val="C00000"/>
                </a:solidFill>
              </a:rPr>
              <a:t>progressive weight loss despite increased food </a:t>
            </a:r>
            <a:r>
              <a:rPr lang="en-US" sz="2400" b="1" dirty="0" smtClean="0">
                <a:solidFill>
                  <a:srgbClr val="C00000"/>
                </a:solidFill>
              </a:rPr>
              <a:t>intake</a:t>
            </a:r>
            <a:endParaRPr lang="en-US" dirty="0" smtClean="0"/>
          </a:p>
          <a:p>
            <a:r>
              <a:rPr lang="en-US" b="1" dirty="0" smtClean="0"/>
              <a:t>Excessive perspiration </a:t>
            </a:r>
          </a:p>
          <a:p>
            <a:r>
              <a:rPr lang="en-US" b="1" dirty="0"/>
              <a:t>E</a:t>
            </a:r>
            <a:r>
              <a:rPr lang="en-US" b="1" dirty="0" smtClean="0"/>
              <a:t>xcessive </a:t>
            </a:r>
            <a:r>
              <a:rPr lang="en-US" b="1" dirty="0"/>
              <a:t>thirst </a:t>
            </a:r>
            <a:r>
              <a:rPr lang="en-US" b="1" dirty="0" smtClean="0"/>
              <a:t> </a:t>
            </a:r>
            <a:r>
              <a:rPr lang="en-US" dirty="0"/>
              <a:t>indicate a state of severe hyper metabolism </a:t>
            </a:r>
            <a:r>
              <a:rPr lang="en-US" dirty="0" smtClean="0"/>
              <a:t>of non </a:t>
            </a:r>
            <a:r>
              <a:rPr lang="en-US" dirty="0"/>
              <a:t>thyroid origin (</a:t>
            </a:r>
            <a:r>
              <a:rPr lang="en-US" b="1" dirty="0">
                <a:solidFill>
                  <a:srgbClr val="C00000"/>
                </a:solidFill>
              </a:rPr>
              <a:t>since thyroid hormones -T3 and T4 are normal</a:t>
            </a:r>
            <a:r>
              <a:rPr lang="en-US" dirty="0" smtClean="0"/>
              <a:t>)</a:t>
            </a:r>
          </a:p>
        </p:txBody>
      </p:sp>
    </p:spTree>
    <p:extLst>
      <p:ext uri="{BB962C8B-B14F-4D97-AF65-F5344CB8AC3E}">
        <p14:creationId xmlns:p14="http://schemas.microsoft.com/office/powerpoint/2010/main" val="2385215235"/>
      </p:ext>
    </p:extLst>
  </p:cSld>
  <p:clrMapOvr>
    <a:masterClrMapping/>
  </p:clrMapOvr>
  <p:transition spd="slow">
    <p:wedge/>
  </p:transition>
  <p:timing>
    <p:tnLst>
      <p:par>
        <p:cTn id="1" dur="indefinite" restart="never" nodeType="tmRoot"/>
      </p:par>
    </p:tnLst>
  </p:timing>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8150" y="35859"/>
            <a:ext cx="8420100" cy="1143000"/>
          </a:xfrm>
        </p:spPr>
        <p:txBody>
          <a:bodyPr>
            <a:normAutofit/>
          </a:bodyPr>
          <a:lstStyle/>
          <a:p>
            <a:r>
              <a:rPr lang="en-US" b="1" dirty="0" smtClean="0"/>
              <a:t>Manifestations of Luft’s Disease</a:t>
            </a:r>
            <a:endParaRPr lang="en-US" b="1" dirty="0"/>
          </a:p>
        </p:txBody>
      </p:sp>
      <p:sp>
        <p:nvSpPr>
          <p:cNvPr id="3" name="Content Placeholder 2"/>
          <p:cNvSpPr>
            <a:spLocks noGrp="1"/>
          </p:cNvSpPr>
          <p:nvPr>
            <p:ph idx="1"/>
          </p:nvPr>
        </p:nvSpPr>
        <p:spPr>
          <a:xfrm>
            <a:off x="152400" y="1676400"/>
            <a:ext cx="8991600" cy="4846320"/>
          </a:xfrm>
        </p:spPr>
        <p:txBody>
          <a:bodyPr>
            <a:noAutofit/>
          </a:bodyPr>
          <a:lstStyle/>
          <a:p>
            <a:r>
              <a:rPr lang="en-US" sz="3600" dirty="0" smtClean="0"/>
              <a:t>Heat intolerance</a:t>
            </a:r>
            <a:endParaRPr lang="en-US" sz="3600" dirty="0"/>
          </a:p>
          <a:p>
            <a:r>
              <a:rPr lang="en-US" sz="3600" dirty="0" smtClean="0"/>
              <a:t>Profuse perspiration</a:t>
            </a:r>
          </a:p>
          <a:p>
            <a:r>
              <a:rPr lang="en-US" sz="3600" dirty="0" smtClean="0"/>
              <a:t>Polydipsia </a:t>
            </a:r>
            <a:r>
              <a:rPr lang="en-US" sz="3600" dirty="0"/>
              <a:t>without </a:t>
            </a:r>
            <a:r>
              <a:rPr lang="en-US" sz="3600" dirty="0" smtClean="0"/>
              <a:t>polyuria</a:t>
            </a:r>
          </a:p>
          <a:p>
            <a:r>
              <a:rPr lang="en-US" sz="3600" dirty="0"/>
              <a:t>Severe hyper metabolism</a:t>
            </a:r>
          </a:p>
          <a:p>
            <a:r>
              <a:rPr lang="en-US" sz="3600" dirty="0" smtClean="0"/>
              <a:t>Polyphagia</a:t>
            </a:r>
            <a:endParaRPr lang="en-US" sz="3600" dirty="0"/>
          </a:p>
          <a:p>
            <a:r>
              <a:rPr lang="en-US" sz="3600" dirty="0" smtClean="0"/>
              <a:t>Muscular </a:t>
            </a:r>
            <a:r>
              <a:rPr lang="en-US" sz="3600" dirty="0"/>
              <a:t>wasting and </a:t>
            </a:r>
            <a:r>
              <a:rPr lang="en-US" sz="3600" dirty="0" smtClean="0"/>
              <a:t>weaken</a:t>
            </a:r>
          </a:p>
          <a:p>
            <a:r>
              <a:rPr lang="en-US" sz="3600" dirty="0" smtClean="0"/>
              <a:t>Absent </a:t>
            </a:r>
            <a:r>
              <a:rPr lang="en-US" sz="3600" dirty="0"/>
              <a:t>deep reflexes, </a:t>
            </a:r>
            <a:r>
              <a:rPr lang="en-US" sz="3600" dirty="0" smtClean="0"/>
              <a:t>and</a:t>
            </a:r>
            <a:r>
              <a:rPr lang="en-US" sz="3600" dirty="0"/>
              <a:t> </a:t>
            </a:r>
            <a:r>
              <a:rPr lang="en-US" sz="3600" dirty="0" smtClean="0"/>
              <a:t>Resting </a:t>
            </a:r>
            <a:r>
              <a:rPr lang="en-US" sz="3600" dirty="0"/>
              <a:t>tachycardia.</a:t>
            </a:r>
            <a:br>
              <a:rPr lang="en-US" sz="3600" dirty="0"/>
            </a:br>
            <a:endParaRPr lang="en-US" sz="3600" dirty="0"/>
          </a:p>
        </p:txBody>
      </p:sp>
    </p:spTree>
    <p:extLst>
      <p:ext uri="{BB962C8B-B14F-4D97-AF65-F5344CB8AC3E}">
        <p14:creationId xmlns:p14="http://schemas.microsoft.com/office/powerpoint/2010/main" val="3914080630"/>
      </p:ext>
    </p:extLst>
  </p:cSld>
  <p:clrMapOvr>
    <a:masterClrMapping/>
  </p:clrMapOvr>
  <p:transition spd="slow">
    <p:wedge/>
  </p:transition>
  <p:timing>
    <p:tnLst>
      <p:par>
        <p:cTn id="1" dur="indefinite" restart="never" nodeType="tmRoot"/>
      </p:par>
    </p:tnLst>
  </p:timing>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81000" y="152400"/>
            <a:ext cx="8305800" cy="1143000"/>
          </a:xfrm>
        </p:spPr>
        <p:txBody>
          <a:bodyPr>
            <a:normAutofit fontScale="90000"/>
          </a:bodyPr>
          <a:lstStyle/>
          <a:p>
            <a:pPr algn="ctr"/>
            <a:r>
              <a:rPr lang="en-US" b="1" dirty="0" smtClean="0"/>
              <a:t>Multiorgan Dysfunction Risk In Luft’s Disease</a:t>
            </a:r>
            <a:endParaRPr lang="en-US" b="1" dirty="0"/>
          </a:p>
        </p:txBody>
      </p:sp>
      <p:pic>
        <p:nvPicPr>
          <p:cNvPr id="1570818"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47800"/>
            <a:ext cx="9143999" cy="571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1618289"/>
      </p:ext>
    </p:extLst>
  </p:cSld>
  <p:clrMapOvr>
    <a:masterClrMapping/>
  </p:clrMapOvr>
  <p:transition spd="slow">
    <p:wedge/>
  </p:transition>
  <p:timing>
    <p:tnLst>
      <p:par>
        <p:cTn id="1" dur="indefinite" restart="never" nodeType="tmRoot"/>
      </p:par>
    </p:tnLst>
  </p:timing>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667000"/>
            <a:ext cx="8305800" cy="1143000"/>
          </a:xfrm>
        </p:spPr>
        <p:txBody>
          <a:bodyPr>
            <a:normAutofit/>
          </a:bodyPr>
          <a:lstStyle/>
          <a:p>
            <a:pPr algn="ctr"/>
            <a:r>
              <a:rPr lang="en-US" sz="7200" b="1" dirty="0" smtClean="0"/>
              <a:t>Case Study</a:t>
            </a:r>
            <a:endParaRPr lang="en-US" sz="7200" b="1" dirty="0"/>
          </a:p>
        </p:txBody>
      </p:sp>
    </p:spTree>
    <p:extLst>
      <p:ext uri="{BB962C8B-B14F-4D97-AF65-F5344CB8AC3E}">
        <p14:creationId xmlns:p14="http://schemas.microsoft.com/office/powerpoint/2010/main" val="3346407879"/>
      </p:ext>
    </p:extLst>
  </p:cSld>
  <p:clrMapOvr>
    <a:masterClrMapping/>
  </p:clrMapOvr>
  <p:transition spd="slow">
    <p:wedge/>
  </p:transition>
  <p:timing>
    <p:tnLst>
      <p:par>
        <p:cTn id="1" dur="indefinite" restart="never" nodeType="tmRoot"/>
      </p:par>
    </p:tnLst>
  </p:timing>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228600"/>
            <a:ext cx="8763000" cy="6477000"/>
          </a:xfrm>
        </p:spPr>
        <p:txBody>
          <a:bodyPr>
            <a:normAutofit fontScale="92500" lnSpcReduction="10000"/>
          </a:bodyPr>
          <a:lstStyle/>
          <a:p>
            <a:r>
              <a:rPr lang="en-US" dirty="0"/>
              <a:t>An elderly couple was brought by ambulance to </a:t>
            </a:r>
            <a:r>
              <a:rPr lang="en-US" dirty="0" smtClean="0"/>
              <a:t>an </a:t>
            </a:r>
            <a:r>
              <a:rPr lang="en-US" dirty="0"/>
              <a:t>emergency department after their daughter noticed that they were both </a:t>
            </a:r>
            <a:r>
              <a:rPr lang="en-US" b="1" dirty="0">
                <a:solidFill>
                  <a:srgbClr val="FF0000"/>
                </a:solidFill>
              </a:rPr>
              <a:t>acting “strangely.” </a:t>
            </a:r>
            <a:r>
              <a:rPr lang="en-US" dirty="0"/>
              <a:t>The couple </a:t>
            </a:r>
            <a:r>
              <a:rPr lang="en-US" dirty="0" smtClean="0"/>
              <a:t>had been </a:t>
            </a:r>
            <a:r>
              <a:rPr lang="en-US" dirty="0"/>
              <a:t>in good health prior to the weekend. Their daughter had gone out to spend the week-end with her </a:t>
            </a:r>
            <a:r>
              <a:rPr lang="en-US" dirty="0" smtClean="0"/>
              <a:t>friends. The </a:t>
            </a:r>
            <a:r>
              <a:rPr lang="en-US" dirty="0"/>
              <a:t>couple had been snowed in at their house until the snowplows cleared the roads. They had plenty of food and were kept warm by a furnace and blankets. </a:t>
            </a:r>
            <a:r>
              <a:rPr lang="en-US" dirty="0" smtClean="0"/>
              <a:t>On reaching </a:t>
            </a:r>
            <a:r>
              <a:rPr lang="en-US" dirty="0"/>
              <a:t>home after two days, their daughter noticed that they both were complaining of </a:t>
            </a:r>
            <a:r>
              <a:rPr lang="en-US" b="1" dirty="0"/>
              <a:t>bad headaches, confusion, fatigue, and some </a:t>
            </a:r>
            <a:r>
              <a:rPr lang="en-US" b="1" dirty="0" smtClean="0"/>
              <a:t>nausea</a:t>
            </a:r>
            <a:r>
              <a:rPr lang="en-US" dirty="0" smtClean="0"/>
              <a:t>. On </a:t>
            </a:r>
            <a:r>
              <a:rPr lang="en-US" dirty="0"/>
              <a:t>arrival to </a:t>
            </a:r>
            <a:r>
              <a:rPr lang="en-US" dirty="0" smtClean="0"/>
              <a:t>an </a:t>
            </a:r>
            <a:r>
              <a:rPr lang="en-US" dirty="0"/>
              <a:t>emergency department, both patients were afebrile with normal vital signs and O2 saturation of 99 percent on 2 L of O2 by nasal cannula. </a:t>
            </a:r>
            <a:r>
              <a:rPr lang="en-US" dirty="0" smtClean="0"/>
              <a:t>Their lips </a:t>
            </a:r>
            <a:r>
              <a:rPr lang="en-US" dirty="0"/>
              <a:t>appeared to be very red. Both patients were slightly confused but otherwise oriented. The physical examinations were within normal </a:t>
            </a:r>
            <a:r>
              <a:rPr lang="en-US" dirty="0" smtClean="0"/>
              <a:t>limits. </a:t>
            </a:r>
            <a:r>
              <a:rPr lang="en-US" b="1" dirty="0" smtClean="0">
                <a:solidFill>
                  <a:srgbClr val="FF0000"/>
                </a:solidFill>
              </a:rPr>
              <a:t>Carboxyhemoglobin </a:t>
            </a:r>
            <a:r>
              <a:rPr lang="en-US" b="1" dirty="0">
                <a:solidFill>
                  <a:srgbClr val="FF0000"/>
                </a:solidFill>
              </a:rPr>
              <a:t>levels were drawn and were elevated.</a:t>
            </a:r>
            <a:r>
              <a:rPr lang="en-US" dirty="0"/>
              <a:t/>
            </a:r>
            <a:br>
              <a:rPr lang="en-US" dirty="0"/>
            </a:br>
            <a:r>
              <a:rPr lang="en-US" b="1" dirty="0"/>
              <a:t>What </a:t>
            </a:r>
            <a:r>
              <a:rPr lang="en-US" b="1" dirty="0" smtClean="0"/>
              <a:t>is </a:t>
            </a:r>
            <a:r>
              <a:rPr lang="en-US" b="1" dirty="0"/>
              <a:t>most likely cause of these patients’ symptoms?</a:t>
            </a:r>
            <a:r>
              <a:rPr lang="en-US" dirty="0"/>
              <a:t> </a:t>
            </a:r>
            <a:br>
              <a:rPr lang="en-US" dirty="0"/>
            </a:br>
            <a:endParaRPr lang="en-US" dirty="0"/>
          </a:p>
        </p:txBody>
      </p:sp>
    </p:spTree>
    <p:extLst>
      <p:ext uri="{BB962C8B-B14F-4D97-AF65-F5344CB8AC3E}">
        <p14:creationId xmlns:p14="http://schemas.microsoft.com/office/powerpoint/2010/main" val="1668719969"/>
      </p:ext>
    </p:extLst>
  </p:cSld>
  <p:clrMapOvr>
    <a:masterClrMapping/>
  </p:clrMapOvr>
  <p:transition spd="slow">
    <p:wedg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209800"/>
            <a:ext cx="8610600" cy="1676400"/>
          </a:xfrm>
        </p:spPr>
        <p:txBody>
          <a:bodyPr>
            <a:normAutofit/>
          </a:bodyPr>
          <a:lstStyle/>
          <a:p>
            <a:r>
              <a:rPr lang="en-US" b="1" dirty="0" smtClean="0"/>
              <a:t>Any Guesses Of Todays Topic???</a:t>
            </a:r>
            <a:endParaRPr lang="en-US" b="1" dirty="0"/>
          </a:p>
        </p:txBody>
      </p:sp>
    </p:spTree>
    <p:extLst>
      <p:ext uri="{BB962C8B-B14F-4D97-AF65-F5344CB8AC3E}">
        <p14:creationId xmlns:p14="http://schemas.microsoft.com/office/powerpoint/2010/main" val="2192011687"/>
      </p:ext>
    </p:extLst>
  </p:cSld>
  <p:clrMapOvr>
    <a:masterClrMapping/>
  </p:clrMapOvr>
  <p:transition spd="slow">
    <p:wedg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066800"/>
            <a:ext cx="9753600" cy="5257800"/>
          </a:xfrm>
        </p:spPr>
        <p:txBody>
          <a:bodyPr>
            <a:normAutofit/>
          </a:bodyPr>
          <a:lstStyle/>
          <a:p>
            <a:r>
              <a:rPr lang="en-US" sz="5400" dirty="0" smtClean="0"/>
              <a:t>Most </a:t>
            </a:r>
            <a:r>
              <a:rPr lang="en-US" sz="5400" b="1" dirty="0" smtClean="0"/>
              <a:t>predominant type </a:t>
            </a:r>
            <a:r>
              <a:rPr lang="en-US" sz="5400" dirty="0" smtClean="0"/>
              <a:t>of </a:t>
            </a:r>
            <a:r>
              <a:rPr lang="en-US" sz="5400" b="1" dirty="0" smtClean="0"/>
              <a:t>Oxidation reaction in body </a:t>
            </a:r>
            <a:r>
              <a:rPr lang="en-US" sz="5400" dirty="0" smtClean="0"/>
              <a:t>is:</a:t>
            </a:r>
          </a:p>
          <a:p>
            <a:pPr lvl="3"/>
            <a:r>
              <a:rPr lang="en-US" sz="4400" b="1" dirty="0" smtClean="0">
                <a:solidFill>
                  <a:srgbClr val="C00000"/>
                </a:solidFill>
              </a:rPr>
              <a:t>Dehydrogenation Reaction</a:t>
            </a:r>
          </a:p>
          <a:p>
            <a:pPr lvl="3">
              <a:buNone/>
            </a:pPr>
            <a:endParaRPr lang="en-US" sz="4400" b="1" dirty="0" smtClean="0"/>
          </a:p>
          <a:p>
            <a:pPr lvl="3"/>
            <a:r>
              <a:rPr lang="en-US" sz="4400" b="1" dirty="0" smtClean="0"/>
              <a:t>Catalyzed by </a:t>
            </a:r>
            <a:r>
              <a:rPr lang="en-US" sz="4400" b="1" dirty="0" smtClean="0">
                <a:solidFill>
                  <a:srgbClr val="FF0000"/>
                </a:solidFill>
              </a:rPr>
              <a:t>Dehydrogenases</a:t>
            </a:r>
          </a:p>
        </p:txBody>
      </p:sp>
    </p:spTree>
  </p:cSld>
  <p:clrMapOvr>
    <a:masterClrMapping/>
  </p:clrMapOvr>
  <p:transition spd="slow">
    <p:wedge/>
  </p:transition>
  <p:timing>
    <p:tnLst>
      <p:par>
        <p:cTn id="1" dur="indefinite" restart="never" nodeType="tmRoot"/>
      </p:par>
    </p:tnLst>
  </p:timing>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526786" name="Picture 2" descr="https://slideplayer.com/slide/9148368/27/images/17/Case+1+%E2%80%93+Kearns-Sayre+Syndrome.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9601200" cy="838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8747801"/>
      </p:ext>
    </p:extLst>
  </p:cSld>
  <p:clrMapOvr>
    <a:masterClrMapping/>
  </p:clrMapOvr>
  <p:transition spd="slow">
    <p:wedge/>
  </p:transition>
  <p:timing>
    <p:tnLst>
      <p:par>
        <p:cTn id="1" dur="indefinite" restart="never" nodeType="tmRoot"/>
      </p:par>
    </p:tnLst>
  </p:timing>
</p:sld>
</file>

<file path=ppt/slides/slide40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7200" b="1" dirty="0" smtClean="0"/>
              <a:t>Questions</a:t>
            </a:r>
            <a:endParaRPr lang="en-US" sz="7200" b="1" dirty="0"/>
          </a:p>
        </p:txBody>
      </p:sp>
      <p:sp>
        <p:nvSpPr>
          <p:cNvPr id="3" name="Content Placeholder 2"/>
          <p:cNvSpPr>
            <a:spLocks noGrp="1"/>
          </p:cNvSpPr>
          <p:nvPr>
            <p:ph idx="1"/>
          </p:nvPr>
        </p:nvSpPr>
        <p:spPr/>
        <p:txBody>
          <a:bodyPr>
            <a:normAutofit/>
          </a:bodyPr>
          <a:lstStyle/>
          <a:p>
            <a:r>
              <a:rPr lang="en-US" sz="4000" b="1" dirty="0" smtClean="0"/>
              <a:t>Long Essays.	</a:t>
            </a:r>
            <a:r>
              <a:rPr lang="en-US" dirty="0" smtClean="0"/>
              <a:t>									</a:t>
            </a:r>
          </a:p>
          <a:p>
            <a:r>
              <a:rPr lang="en-US" sz="4000" dirty="0" smtClean="0"/>
              <a:t>Q.1 Define Biological oxidation. Enumerate and Describe various enzymes carrying out biological oxidation reactions with suitable examples.</a:t>
            </a:r>
          </a:p>
          <a:p>
            <a:endParaRPr lang="en-US" dirty="0" smtClean="0"/>
          </a:p>
          <a:p>
            <a:endParaRPr lang="en-US" dirty="0"/>
          </a:p>
        </p:txBody>
      </p:sp>
    </p:spTree>
  </p:cSld>
  <p:clrMapOvr>
    <a:masterClrMapping/>
  </p:clrMapOvr>
  <p:transition spd="slow">
    <p:wedge/>
  </p:transition>
  <p:timing>
    <p:tnLst>
      <p:par>
        <p:cTn id="1" dur="indefinite" restart="never" nodeType="tmRoot"/>
      </p:par>
    </p:tnLst>
  </p:timing>
</p:sld>
</file>

<file path=ppt/slides/slide40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371600"/>
            <a:ext cx="8382000" cy="4953000"/>
          </a:xfrm>
        </p:spPr>
        <p:txBody>
          <a:bodyPr>
            <a:noAutofit/>
          </a:bodyPr>
          <a:lstStyle/>
          <a:p>
            <a:r>
              <a:rPr lang="en-US" sz="3600" dirty="0" smtClean="0"/>
              <a:t>Q.2   Describe Respiratory chain and Give its significance.</a:t>
            </a:r>
          </a:p>
          <a:p>
            <a:pPr>
              <a:buNone/>
            </a:pPr>
            <a:r>
              <a:rPr lang="en-US" sz="3600" b="1" dirty="0" smtClean="0"/>
              <a:t>                                           OR</a:t>
            </a:r>
          </a:p>
          <a:p>
            <a:r>
              <a:rPr lang="en-US" sz="3600" dirty="0" smtClean="0"/>
              <a:t>Explain the Electron. Transport chain (E.T.C.) and its significance.</a:t>
            </a:r>
          </a:p>
          <a:p>
            <a:pPr>
              <a:buNone/>
            </a:pPr>
            <a:r>
              <a:rPr lang="en-US" sz="3600" b="1" dirty="0" smtClean="0"/>
              <a:t>                                          OR</a:t>
            </a:r>
          </a:p>
          <a:p>
            <a:r>
              <a:rPr lang="en-US" sz="3600" dirty="0" smtClean="0"/>
              <a:t>How the reduced equivalents generated in anaerobic dehydrogenase reactions are  reoxidized.</a:t>
            </a:r>
            <a:endParaRPr lang="en-US" sz="3600" dirty="0"/>
          </a:p>
        </p:txBody>
      </p:sp>
    </p:spTree>
  </p:cSld>
  <p:clrMapOvr>
    <a:masterClrMapping/>
  </p:clrMapOvr>
  <p:transition spd="slow">
    <p:wedge/>
  </p:transition>
  <p:timing>
    <p:tnLst>
      <p:par>
        <p:cTn id="1" dur="indefinite" restart="never" nodeType="tmRoot"/>
      </p:par>
    </p:tnLst>
  </p:timing>
</p:sld>
</file>

<file path=ppt/slides/slide40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914400"/>
            <a:ext cx="8305800" cy="5410200"/>
          </a:xfrm>
        </p:spPr>
        <p:txBody>
          <a:bodyPr>
            <a:normAutofit/>
          </a:bodyPr>
          <a:lstStyle/>
          <a:p>
            <a:r>
              <a:rPr lang="en-US" sz="5400" dirty="0" smtClean="0"/>
              <a:t>Q.3   What is oxidative phosphorylation? Explain the mechanism with respect to various theories and hypothesis.</a:t>
            </a:r>
          </a:p>
          <a:p>
            <a:endParaRPr lang="en-US" sz="5400" dirty="0"/>
          </a:p>
        </p:txBody>
      </p:sp>
    </p:spTree>
  </p:cSld>
  <p:clrMapOvr>
    <a:masterClrMapping/>
  </p:clrMapOvr>
  <p:transition spd="slow">
    <p:wedge/>
  </p:transition>
  <p:timing>
    <p:tnLst>
      <p:par>
        <p:cTn id="1" dur="indefinite" restart="never" nodeType="tmRoot"/>
      </p:par>
    </p:tnLst>
  </p:timing>
</p:sld>
</file>

<file path=ppt/slides/slide40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38200"/>
            <a:ext cx="8229600" cy="5486400"/>
          </a:xfrm>
        </p:spPr>
        <p:txBody>
          <a:bodyPr>
            <a:normAutofit fontScale="92500"/>
          </a:bodyPr>
          <a:lstStyle/>
          <a:p>
            <a:pPr algn="ctr"/>
            <a:r>
              <a:rPr lang="en-US" sz="4800" b="1" dirty="0" smtClean="0"/>
              <a:t>Short Notes		</a:t>
            </a:r>
            <a:r>
              <a:rPr lang="en-US" b="1" dirty="0" smtClean="0"/>
              <a:t>			</a:t>
            </a:r>
            <a:endParaRPr lang="en-US" dirty="0" smtClean="0"/>
          </a:p>
          <a:p>
            <a:pPr lvl="0"/>
            <a:r>
              <a:rPr lang="en-US" sz="4800" dirty="0" smtClean="0"/>
              <a:t>Cytochromes</a:t>
            </a:r>
          </a:p>
          <a:p>
            <a:pPr lvl="0"/>
            <a:r>
              <a:rPr lang="en-US" sz="4800" dirty="0" smtClean="0"/>
              <a:t>Inhibitors of E.T.C</a:t>
            </a:r>
          </a:p>
          <a:p>
            <a:pPr lvl="0"/>
            <a:r>
              <a:rPr lang="en-US" sz="4800" dirty="0" smtClean="0"/>
              <a:t>Shuttle systems  and its significance </a:t>
            </a:r>
          </a:p>
          <a:p>
            <a:pPr lvl="0"/>
            <a:r>
              <a:rPr lang="en-US" sz="4800" dirty="0" smtClean="0"/>
              <a:t>Inhibitors and Uncouplers of oxidative phosphorylation </a:t>
            </a:r>
          </a:p>
          <a:p>
            <a:pPr lvl="0"/>
            <a:endParaRPr lang="en-US" sz="4800" dirty="0"/>
          </a:p>
        </p:txBody>
      </p:sp>
    </p:spTree>
  </p:cSld>
  <p:clrMapOvr>
    <a:masterClrMapping/>
  </p:clrMapOvr>
  <p:transition spd="slow">
    <p:wedge/>
  </p:transition>
  <p:timing>
    <p:tnLst>
      <p:par>
        <p:cTn id="1" dur="indefinite" restart="never" nodeType="tmRoot"/>
      </p:par>
    </p:tnLst>
  </p:timing>
</p:sld>
</file>

<file path=ppt/slides/slide40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1066800"/>
            <a:ext cx="8305800" cy="5257800"/>
          </a:xfrm>
        </p:spPr>
        <p:txBody>
          <a:bodyPr>
            <a:noAutofit/>
          </a:bodyPr>
          <a:lstStyle/>
          <a:p>
            <a:pPr lvl="0"/>
            <a:r>
              <a:rPr lang="en-US" sz="4000" dirty="0" smtClean="0"/>
              <a:t>Complexes of E.T.C.</a:t>
            </a:r>
          </a:p>
          <a:p>
            <a:pPr lvl="0"/>
            <a:r>
              <a:rPr lang="en-US" sz="4000" dirty="0" smtClean="0"/>
              <a:t>Redox potential and free energy changes.</a:t>
            </a:r>
          </a:p>
          <a:p>
            <a:pPr lvl="0"/>
            <a:r>
              <a:rPr lang="en-US" sz="4000" dirty="0" smtClean="0"/>
              <a:t>Inherited Disorders related to E.T.C. abnormality.</a:t>
            </a:r>
          </a:p>
          <a:p>
            <a:pPr lvl="0"/>
            <a:r>
              <a:rPr lang="en-US" sz="4000" dirty="0" smtClean="0"/>
              <a:t>ATP – Mode of its formation and it’s role in the Body.</a:t>
            </a:r>
            <a:endParaRPr lang="en-US" sz="4000" dirty="0"/>
          </a:p>
        </p:txBody>
      </p:sp>
    </p:spTree>
  </p:cSld>
  <p:clrMapOvr>
    <a:masterClrMapping/>
  </p:clrMapOvr>
  <p:transition spd="slow">
    <p:wedge/>
  </p:transition>
  <p:timing>
    <p:tnLst>
      <p:par>
        <p:cTn id="1" dur="indefinite" restart="never" nodeType="tmRoot"/>
      </p:par>
    </p:tnLst>
  </p:timing>
</p:sld>
</file>

<file path=ppt/slides/slide40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33400"/>
            <a:ext cx="8229600" cy="5791200"/>
          </a:xfrm>
        </p:spPr>
        <p:txBody>
          <a:bodyPr>
            <a:normAutofit/>
          </a:bodyPr>
          <a:lstStyle/>
          <a:p>
            <a:pPr>
              <a:buNone/>
            </a:pPr>
            <a:endParaRPr lang="en-US" dirty="0" smtClean="0"/>
          </a:p>
          <a:p>
            <a:pPr algn="ctr">
              <a:buNone/>
            </a:pPr>
            <a:r>
              <a:rPr lang="en-US" sz="3900" b="1" dirty="0" smtClean="0"/>
              <a:t>Short Answer Questions	</a:t>
            </a:r>
            <a:r>
              <a:rPr lang="en-US" b="1" dirty="0" smtClean="0"/>
              <a:t>				</a:t>
            </a:r>
          </a:p>
          <a:p>
            <a:r>
              <a:rPr lang="en-US" sz="4000" dirty="0" smtClean="0"/>
              <a:t>Give the sites for ATP generation of in E.T.C.</a:t>
            </a:r>
          </a:p>
          <a:p>
            <a:pPr lvl="0"/>
            <a:r>
              <a:rPr lang="en-US" sz="4000" dirty="0" smtClean="0"/>
              <a:t>Enumerate the High energy compounds of our body</a:t>
            </a:r>
          </a:p>
          <a:p>
            <a:pPr lvl="0"/>
            <a:r>
              <a:rPr lang="en-US" sz="4000" dirty="0" smtClean="0"/>
              <a:t>Substrate level phosphorylation and it’s importance.</a:t>
            </a:r>
          </a:p>
        </p:txBody>
      </p:sp>
    </p:spTree>
  </p:cSld>
  <p:clrMapOvr>
    <a:masterClrMapping/>
  </p:clrMapOvr>
  <p:transition spd="slow">
    <p:wedge/>
  </p:transition>
  <p:timing>
    <p:tnLst>
      <p:par>
        <p:cTn id="1" dur="indefinite" restart="never" nodeType="tmRoot"/>
      </p:par>
    </p:tnLst>
  </p:timing>
</p:sld>
</file>

<file path=ppt/slides/slide40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381000"/>
            <a:ext cx="8305800" cy="5943600"/>
          </a:xfrm>
        </p:spPr>
        <p:txBody>
          <a:bodyPr>
            <a:normAutofit/>
          </a:bodyPr>
          <a:lstStyle/>
          <a:p>
            <a:pPr lvl="0"/>
            <a:r>
              <a:rPr lang="en-US" sz="4400" dirty="0" smtClean="0"/>
              <a:t>Enumerate the Enzymes catalyzing Biological oxidation reactions. Write the class to which these enzymes classified</a:t>
            </a:r>
            <a:r>
              <a:rPr lang="en-US" sz="4400" dirty="0" smtClean="0"/>
              <a:t>.</a:t>
            </a:r>
          </a:p>
          <a:p>
            <a:pPr lvl="0"/>
            <a:endParaRPr lang="en-US" sz="4400" dirty="0"/>
          </a:p>
          <a:p>
            <a:pPr marL="0" lvl="0" indent="0">
              <a:buNone/>
            </a:pPr>
            <a:endParaRPr lang="en-US" sz="4400" dirty="0" smtClean="0"/>
          </a:p>
          <a:p>
            <a:pPr lvl="0"/>
            <a:r>
              <a:rPr lang="en-US" sz="4400" dirty="0" smtClean="0"/>
              <a:t>Inherited Disorders of Mitochondrial Dysfunction</a:t>
            </a:r>
            <a:endParaRPr lang="en-US" sz="4400" dirty="0" smtClean="0"/>
          </a:p>
          <a:p>
            <a:endParaRPr lang="en-US" sz="4400" dirty="0"/>
          </a:p>
        </p:txBody>
      </p:sp>
    </p:spTree>
  </p:cSld>
  <p:clrMapOvr>
    <a:masterClrMapping/>
  </p:clrMapOvr>
  <p:transition spd="slow">
    <p:wedge/>
  </p:transition>
  <p:timing>
    <p:tnLst>
      <p:par>
        <p:cTn id="1" dur="indefinite" restart="never" nodeType="tmRoot"/>
      </p:par>
    </p:tnLst>
  </p:timing>
</p:sld>
</file>

<file path=ppt/slides/slide40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295400"/>
            <a:ext cx="8382000" cy="5029200"/>
          </a:xfrm>
        </p:spPr>
        <p:txBody>
          <a:bodyPr>
            <a:normAutofit fontScale="92500" lnSpcReduction="10000"/>
          </a:bodyPr>
          <a:lstStyle/>
          <a:p>
            <a:pPr lvl="0"/>
            <a:r>
              <a:rPr lang="en-US" sz="4400" dirty="0" smtClean="0"/>
              <a:t>Define P.O ratio. What is the P:O ratio for reduced NADH+H</a:t>
            </a:r>
            <a:r>
              <a:rPr lang="en-US" sz="4400" baseline="30000" dirty="0" smtClean="0"/>
              <a:t>+</a:t>
            </a:r>
            <a:r>
              <a:rPr lang="en-US" sz="4400" dirty="0" smtClean="0"/>
              <a:t> &amp; FADH2 respectively.</a:t>
            </a:r>
          </a:p>
          <a:p>
            <a:pPr lvl="0"/>
            <a:r>
              <a:rPr lang="en-US" sz="4400" dirty="0" smtClean="0"/>
              <a:t>List the components of E.T.C. and their location.</a:t>
            </a:r>
          </a:p>
          <a:p>
            <a:pPr lvl="0"/>
            <a:r>
              <a:rPr lang="en-US" sz="4400" dirty="0" smtClean="0"/>
              <a:t>Redox couple &amp; Redox potential.</a:t>
            </a:r>
          </a:p>
          <a:p>
            <a:pPr>
              <a:buNone/>
            </a:pPr>
            <a:r>
              <a:rPr lang="en-US" sz="4400" dirty="0" smtClean="0"/>
              <a:t/>
            </a:r>
            <a:br>
              <a:rPr lang="en-US" sz="4400" dirty="0" smtClean="0"/>
            </a:br>
            <a:endParaRPr lang="en-US" sz="4400" dirty="0"/>
          </a:p>
        </p:txBody>
      </p:sp>
    </p:spTree>
  </p:cSld>
  <p:clrMapOvr>
    <a:masterClrMapping/>
  </p:clrMapOvr>
  <p:transition spd="slow">
    <p:wedge/>
  </p:transition>
  <p:timing>
    <p:tnLst>
      <p:par>
        <p:cTn id="1" dur="indefinite" restart="never" nodeType="tmRoot"/>
      </p:par>
    </p:tnLst>
  </p:timing>
</p:sld>
</file>

<file path=ppt/slides/slide40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1143000"/>
            <a:ext cx="8305800" cy="5181600"/>
          </a:xfrm>
        </p:spPr>
        <p:txBody>
          <a:bodyPr>
            <a:noAutofit/>
          </a:bodyPr>
          <a:lstStyle/>
          <a:p>
            <a:pPr lvl="0"/>
            <a:r>
              <a:rPr lang="en-US" sz="4400" dirty="0" err="1" smtClean="0"/>
              <a:t>FlavoProteins</a:t>
            </a:r>
            <a:endParaRPr lang="en-US" sz="4400" dirty="0" smtClean="0"/>
          </a:p>
          <a:p>
            <a:pPr lvl="0"/>
            <a:r>
              <a:rPr lang="en-US" sz="4400" dirty="0" smtClean="0"/>
              <a:t>Product of Aerobic and Anaerobic  dehydrogenation reactions.</a:t>
            </a:r>
          </a:p>
          <a:p>
            <a:pPr lvl="0"/>
            <a:r>
              <a:rPr lang="en-US" sz="4400" dirty="0" smtClean="0"/>
              <a:t>Write enzymes catalyzing Aerobic and Anaerobic dehydrogenation reaction’s during metabolism.</a:t>
            </a:r>
          </a:p>
          <a:p>
            <a:pPr lvl="0"/>
            <a:endParaRPr lang="en-US" sz="4400" dirty="0" smtClean="0"/>
          </a:p>
          <a:p>
            <a:endParaRPr lang="en-US" sz="4400" dirty="0"/>
          </a:p>
        </p:txBody>
      </p:sp>
    </p:spTree>
  </p:cSld>
  <p:clrMapOvr>
    <a:masterClrMapping/>
  </p:clrMapOvr>
  <p:transition spd="slow">
    <p:wedg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685800"/>
            <a:ext cx="8839200" cy="5638800"/>
          </a:xfrm>
        </p:spPr>
        <p:txBody>
          <a:bodyPr>
            <a:normAutofit/>
          </a:bodyPr>
          <a:lstStyle/>
          <a:p>
            <a:r>
              <a:rPr lang="en-US" sz="5400" b="1" dirty="0" smtClean="0">
                <a:solidFill>
                  <a:srgbClr val="C00000"/>
                </a:solidFill>
              </a:rPr>
              <a:t>Dehydrogenases</a:t>
            </a:r>
            <a:r>
              <a:rPr lang="en-US" sz="5400" dirty="0" smtClean="0"/>
              <a:t> catalyzes to </a:t>
            </a:r>
            <a:r>
              <a:rPr lang="en-US" sz="5400" b="1" dirty="0" smtClean="0">
                <a:solidFill>
                  <a:srgbClr val="002060"/>
                </a:solidFill>
              </a:rPr>
              <a:t>remove Hydrogen</a:t>
            </a:r>
            <a:r>
              <a:rPr lang="en-US" sz="5400" dirty="0" smtClean="0">
                <a:solidFill>
                  <a:srgbClr val="002060"/>
                </a:solidFill>
              </a:rPr>
              <a:t> </a:t>
            </a:r>
            <a:r>
              <a:rPr lang="en-US" sz="5400" dirty="0" smtClean="0"/>
              <a:t>from substrates.</a:t>
            </a:r>
          </a:p>
          <a:p>
            <a:pPr marL="0" indent="0">
              <a:buNone/>
            </a:pPr>
            <a:endParaRPr lang="en-US" sz="5400" dirty="0" smtClean="0"/>
          </a:p>
          <a:p>
            <a:r>
              <a:rPr lang="en-US" sz="5400" dirty="0" smtClean="0"/>
              <a:t>Which are </a:t>
            </a:r>
            <a:r>
              <a:rPr lang="en-US" sz="5400" b="1" dirty="0" smtClean="0">
                <a:solidFill>
                  <a:srgbClr val="C00000"/>
                </a:solidFill>
              </a:rPr>
              <a:t>temporarily accepted</a:t>
            </a:r>
            <a:r>
              <a:rPr lang="en-US" sz="5400" dirty="0" smtClean="0"/>
              <a:t> by </a:t>
            </a:r>
            <a:r>
              <a:rPr lang="en-US" sz="5400" b="1" dirty="0" smtClean="0">
                <a:solidFill>
                  <a:srgbClr val="0070C0"/>
                </a:solidFill>
              </a:rPr>
              <a:t>Coenzymes.</a:t>
            </a:r>
          </a:p>
        </p:txBody>
      </p:sp>
    </p:spTree>
  </p:cSld>
  <p:clrMapOvr>
    <a:masterClrMapping/>
  </p:clrMapOvr>
  <p:transition spd="slow">
    <p:wedge/>
  </p:transition>
  <p:timing>
    <p:tnLst>
      <p:par>
        <p:cTn id="1" dur="indefinite" restart="never" nodeType="tmRoot"/>
      </p:par>
    </p:tnLst>
  </p:timing>
</p:sld>
</file>

<file path=ppt/slides/slide4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a:xfrm>
            <a:off x="2209800" y="457200"/>
            <a:ext cx="4648200" cy="1143000"/>
          </a:xfrm>
        </p:spPr>
        <p:txBody>
          <a:bodyPr>
            <a:normAutofit/>
          </a:bodyPr>
          <a:lstStyle/>
          <a:p>
            <a:pPr algn="ctr"/>
            <a:r>
              <a:rPr lang="en-US" sz="6600" b="1" dirty="0" smtClean="0">
                <a:solidFill>
                  <a:srgbClr val="C00000"/>
                </a:solidFill>
              </a:rPr>
              <a:t>THANK YOU</a:t>
            </a:r>
            <a:endParaRPr lang="en-US" sz="6600" b="1" dirty="0">
              <a:solidFill>
                <a:srgbClr val="C00000"/>
              </a:solidFill>
            </a:endParaRPr>
          </a:p>
        </p:txBody>
      </p:sp>
      <p:pic>
        <p:nvPicPr>
          <p:cNvPr id="71684" name="Picture 4" descr="feb"/>
          <p:cNvPicPr>
            <a:picLocks noGrp="1" noChangeAspect="1" noChangeArrowheads="1"/>
          </p:cNvPicPr>
          <p:nvPr>
            <p:ph type="body" idx="1"/>
          </p:nvPr>
        </p:nvPicPr>
        <p:blipFill>
          <a:blip r:embed="rId3" cstate="print"/>
          <a:srcRect/>
          <a:stretch>
            <a:fillRect/>
          </a:stretch>
        </p:blipFill>
        <p:spPr>
          <a:xfrm>
            <a:off x="1524000" y="1981200"/>
            <a:ext cx="5791200" cy="4648200"/>
          </a:xfrm>
          <a:noFill/>
          <a:ln/>
        </p:spPr>
      </p:pic>
    </p:spTree>
  </p:cSld>
  <p:clrMapOvr>
    <a:masterClrMapping/>
  </p:clrMapOvr>
  <p:transition spd="slow">
    <p:wedge/>
  </p:transition>
  <p:timing>
    <p:tnLst>
      <p:par>
        <p:cTn id="1" dur="indefinite" restart="never" nodeType="tmRoot"/>
      </p:par>
    </p:tnLst>
  </p:timing>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52400"/>
            <a:ext cx="8534400" cy="6172200"/>
          </a:xfrm>
        </p:spPr>
        <p:txBody>
          <a:bodyPr>
            <a:normAutofit lnSpcReduction="10000"/>
          </a:bodyPr>
          <a:lstStyle/>
          <a:p>
            <a:r>
              <a:rPr lang="en-US" sz="3200" dirty="0"/>
              <a:t>Laboratory data showed lactic acidosis, </a:t>
            </a:r>
            <a:endParaRPr lang="en-US" sz="3200" dirty="0" smtClean="0"/>
          </a:p>
          <a:p>
            <a:r>
              <a:rPr lang="en-US" sz="3200" dirty="0" smtClean="0"/>
              <a:t>Proteinuria </a:t>
            </a:r>
          </a:p>
          <a:p>
            <a:r>
              <a:rPr lang="en-US" sz="3200" dirty="0" smtClean="0"/>
              <a:t>Glycosuria </a:t>
            </a:r>
            <a:r>
              <a:rPr lang="en-US" sz="3200" dirty="0"/>
              <a:t>and </a:t>
            </a:r>
            <a:endParaRPr lang="en-US" sz="3200" dirty="0" smtClean="0"/>
          </a:p>
          <a:p>
            <a:r>
              <a:rPr lang="en-US" sz="3200" dirty="0" smtClean="0"/>
              <a:t>Generalized aminoaciduria</a:t>
            </a:r>
          </a:p>
          <a:p>
            <a:r>
              <a:rPr lang="en-US" sz="3200" dirty="0"/>
              <a:t>Muscle biopsy showed large clumps of granules positive with oxidative enzyme stains and increased lipid droplets. Ultrastructural studies showed large aggregates of mitochondria, many of which were greatly enlarged and contained disoriented or concentric whorls of cristae and paracrystalline inclusions.</a:t>
            </a:r>
          </a:p>
        </p:txBody>
      </p:sp>
    </p:spTree>
    <p:extLst>
      <p:ext uri="{BB962C8B-B14F-4D97-AF65-F5344CB8AC3E}">
        <p14:creationId xmlns:p14="http://schemas.microsoft.com/office/powerpoint/2010/main" val="864993745"/>
      </p:ext>
    </p:extLst>
  </p:cSld>
  <p:clrMapOvr>
    <a:masterClrMapping/>
  </p:clrMapOvr>
  <p:transition spd="slow">
    <p:wedge/>
  </p:transition>
  <p:timing>
    <p:tnLst>
      <p:par>
        <p:cTn id="1" dur="indefinite" restart="never" nodeType="tmRoot"/>
      </p:par>
    </p:tnLst>
  </p:timing>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 y="152400"/>
            <a:ext cx="8915400" cy="6553200"/>
          </a:xfrm>
        </p:spPr>
        <p:txBody>
          <a:bodyPr>
            <a:normAutofit fontScale="92500" lnSpcReduction="10000"/>
          </a:bodyPr>
          <a:lstStyle/>
          <a:p>
            <a:r>
              <a:rPr lang="en-US" b="1" dirty="0"/>
              <a:t>A 1-month-old boy </a:t>
            </a:r>
            <a:r>
              <a:rPr lang="en-US" dirty="0"/>
              <a:t>was admitted because of failure to thrive. He was floppy and had bilateral ptosis, diminished reflexes, and poor suck. He had </a:t>
            </a:r>
            <a:r>
              <a:rPr lang="en-US" b="1" dirty="0"/>
              <a:t>aspiration pneumonia</a:t>
            </a:r>
            <a:r>
              <a:rPr lang="en-US" dirty="0"/>
              <a:t>, developed seizures, and died at age 3 1/2 months. </a:t>
            </a:r>
            <a:endParaRPr lang="en-US" dirty="0" smtClean="0"/>
          </a:p>
          <a:p>
            <a:r>
              <a:rPr lang="en-US" dirty="0" smtClean="0"/>
              <a:t>He </a:t>
            </a:r>
            <a:r>
              <a:rPr lang="en-US" dirty="0"/>
              <a:t>was an only child, and family history was negative. </a:t>
            </a:r>
            <a:endParaRPr lang="en-US" dirty="0" smtClean="0"/>
          </a:p>
          <a:p>
            <a:r>
              <a:rPr lang="en-US" b="1" dirty="0" smtClean="0"/>
              <a:t>Cytochrome </a:t>
            </a:r>
            <a:r>
              <a:rPr lang="en-US" b="1" dirty="0"/>
              <a:t>c oxidase was absent in fresh frozen sections by histochemical staining. </a:t>
            </a:r>
            <a:endParaRPr lang="en-US" b="1" dirty="0" smtClean="0"/>
          </a:p>
          <a:p>
            <a:r>
              <a:rPr lang="en-US" dirty="0" smtClean="0"/>
              <a:t>By </a:t>
            </a:r>
            <a:r>
              <a:rPr lang="en-US" dirty="0"/>
              <a:t>biochemical assay, cytochrome c oxidase (cytochrome aa3) was 6% of normal in muscle biopsy and undetectable in autopsy muscle; spectra and content of cytochromes showed lack of cytochrome aa3, decreased cytochrome b and normal cytochrome cc1</a:t>
            </a:r>
            <a:r>
              <a:rPr lang="en-US" dirty="0" smtClean="0"/>
              <a:t>.</a:t>
            </a:r>
          </a:p>
          <a:p>
            <a:r>
              <a:rPr lang="en-US" dirty="0" smtClean="0"/>
              <a:t> </a:t>
            </a:r>
            <a:r>
              <a:rPr lang="en-US" dirty="0"/>
              <a:t>In kidney, cytochrome-c-oxidase activity was 38% of normal and spectra showed decreased cytochromes aa3 and b. </a:t>
            </a:r>
            <a:endParaRPr lang="en-US" dirty="0" smtClean="0"/>
          </a:p>
          <a:p>
            <a:r>
              <a:rPr lang="en-US" dirty="0" smtClean="0"/>
              <a:t>The </a:t>
            </a:r>
            <a:r>
              <a:rPr lang="en-US" dirty="0"/>
              <a:t>association of fatal infantile mitochondrial myopathy, </a:t>
            </a:r>
            <a:r>
              <a:rPr lang="en-US" b="1" dirty="0"/>
              <a:t>lactic acidosis </a:t>
            </a:r>
            <a:r>
              <a:rPr lang="en-US" dirty="0"/>
              <a:t>and renal dysfunction was previously reported by Van </a:t>
            </a:r>
            <a:r>
              <a:rPr lang="en-US" dirty="0" err="1"/>
              <a:t>Biervliet</a:t>
            </a:r>
            <a:r>
              <a:rPr lang="en-US" dirty="0"/>
              <a:t> et al and appears to be a distinct </a:t>
            </a:r>
            <a:r>
              <a:rPr lang="en-US" dirty="0" err="1"/>
              <a:t>nosologic</a:t>
            </a:r>
            <a:r>
              <a:rPr lang="en-US" dirty="0"/>
              <a:t> entity, one of the few biochemically defined mitochondrial myopathies.</a:t>
            </a:r>
          </a:p>
        </p:txBody>
      </p:sp>
    </p:spTree>
    <p:extLst>
      <p:ext uri="{BB962C8B-B14F-4D97-AF65-F5344CB8AC3E}">
        <p14:creationId xmlns:p14="http://schemas.microsoft.com/office/powerpoint/2010/main" val="2360527677"/>
      </p:ext>
    </p:extLst>
  </p:cSld>
  <p:clrMapOvr>
    <a:masterClrMapping/>
  </p:clrMapOvr>
  <p:transition spd="slow">
    <p:wedge/>
  </p:transition>
  <p:timing>
    <p:tnLst>
      <p:par>
        <p:cTn id="1" dur="indefinite" restart="never" nodeType="tmRoot"/>
      </p:par>
    </p:tnLst>
  </p:timing>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228600"/>
            <a:ext cx="8763000" cy="6477000"/>
          </a:xfrm>
        </p:spPr>
        <p:txBody>
          <a:bodyPr>
            <a:normAutofit fontScale="92500" lnSpcReduction="10000"/>
          </a:bodyPr>
          <a:lstStyle/>
          <a:p>
            <a:r>
              <a:rPr lang="en-US" dirty="0"/>
              <a:t>A case of cytochrome c oxidase deficiency primarily affecting skeletal muscle is described. The child was admitted at 4 weeks due to failure to thrive and examination at that time revealed weakness and hypotonia. His condition deteriorated until at 11 weeks respiratory arrest necessitated artificial ventilation and death occurred at 14 weeks. Biochemical investigation showed lactic </a:t>
            </a:r>
            <a:r>
              <a:rPr lang="en-US" dirty="0" smtClean="0"/>
              <a:t>acidemia </a:t>
            </a:r>
            <a:r>
              <a:rPr lang="en-US" dirty="0"/>
              <a:t>and </a:t>
            </a:r>
            <a:r>
              <a:rPr lang="en-US" dirty="0" smtClean="0"/>
              <a:t>generalized </a:t>
            </a:r>
            <a:r>
              <a:rPr lang="en-US" dirty="0"/>
              <a:t>aminoaciduria. Histochemical examination of muscle obtained at biopsy showed strong reactions for some oxidative enzymes, but by contrast cytochrome c oxidase could not be detected. Cytochrome c oxidase activity was less than 5% of control values in an extract of fresh muscle. The reduced-minus </a:t>
            </a:r>
            <a:r>
              <a:rPr lang="en-US" dirty="0" smtClean="0"/>
              <a:t>oxidized </a:t>
            </a:r>
            <a:r>
              <a:rPr lang="en-US" dirty="0"/>
              <a:t>absorption spectra of muscle mitochondrial fractions prepared from post-mortem tissue showed an absence of cytochrome aa3 and a partial deficiency of cytochrome b. Ultra-structural examination showed abnormal mitochondria with loss of cristae and an abnormal granular matrix. The family history suggests autosomal recessive inheritance.</a:t>
            </a:r>
          </a:p>
        </p:txBody>
      </p:sp>
    </p:spTree>
    <p:extLst>
      <p:ext uri="{BB962C8B-B14F-4D97-AF65-F5344CB8AC3E}">
        <p14:creationId xmlns:p14="http://schemas.microsoft.com/office/powerpoint/2010/main" val="552758103"/>
      </p:ext>
    </p:extLst>
  </p:cSld>
  <p:clrMapOvr>
    <a:masterClrMapping/>
  </p:clrMapOvr>
  <p:transition spd="slow">
    <p:wedg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181600"/>
            <a:ext cx="8229600" cy="1143000"/>
          </a:xfrm>
        </p:spPr>
        <p:txBody>
          <a:bodyPr>
            <a:noAutofit/>
          </a:bodyPr>
          <a:lstStyle/>
          <a:p>
            <a:pPr algn="ctr"/>
            <a:r>
              <a:rPr lang="en-US" sz="6000" b="1" dirty="0" smtClean="0"/>
              <a:t>Coenzymes</a:t>
            </a:r>
            <a:br>
              <a:rPr lang="en-US" sz="6000" b="1" dirty="0" smtClean="0"/>
            </a:br>
            <a:r>
              <a:rPr lang="en-US" sz="6000" b="1" dirty="0" smtClean="0"/>
              <a:t>and </a:t>
            </a:r>
            <a:r>
              <a:rPr lang="en-US" sz="6000" b="1" dirty="0"/>
              <a:t/>
            </a:r>
            <a:br>
              <a:rPr lang="en-US" sz="6000" b="1" dirty="0"/>
            </a:br>
            <a:r>
              <a:rPr lang="en-US" sz="6000" b="1" dirty="0"/>
              <a:t>Enzymes</a:t>
            </a:r>
            <a:r>
              <a:rPr lang="en-US" sz="6000" b="1" dirty="0" smtClean="0"/>
              <a:t/>
            </a:r>
            <a:br>
              <a:rPr lang="en-US" sz="6000" b="1" dirty="0" smtClean="0"/>
            </a:br>
            <a:r>
              <a:rPr lang="en-US" sz="6000" b="1" dirty="0" smtClean="0"/>
              <a:t/>
            </a:r>
            <a:br>
              <a:rPr lang="en-US" sz="6000" b="1" dirty="0" smtClean="0"/>
            </a:br>
            <a:r>
              <a:rPr lang="en-US" sz="6000" b="1" dirty="0" smtClean="0"/>
              <a:t>of</a:t>
            </a:r>
            <a:br>
              <a:rPr lang="en-US" sz="6000" b="1" dirty="0" smtClean="0"/>
            </a:br>
            <a:r>
              <a:rPr lang="en-US" sz="6000" b="1" dirty="0" smtClean="0"/>
              <a:t> Biological Oxidation Reactions</a:t>
            </a:r>
            <a:endParaRPr lang="en-US" sz="6000" b="1" dirty="0"/>
          </a:p>
        </p:txBody>
      </p:sp>
    </p:spTree>
    <p:extLst>
      <p:ext uri="{BB962C8B-B14F-4D97-AF65-F5344CB8AC3E}">
        <p14:creationId xmlns:p14="http://schemas.microsoft.com/office/powerpoint/2010/main" val="2127824078"/>
      </p:ext>
    </p:extLst>
  </p:cSld>
  <p:clrMapOvr>
    <a:masterClrMapping/>
  </p:clrMapOvr>
  <p:transition spd="slow">
    <p:wedg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0"/>
            <a:ext cx="8229600" cy="1143000"/>
          </a:xfrm>
        </p:spPr>
        <p:txBody>
          <a:bodyPr>
            <a:noAutofit/>
          </a:bodyPr>
          <a:lstStyle/>
          <a:p>
            <a:pPr algn="ctr"/>
            <a:r>
              <a:rPr lang="en-US" sz="6000" b="1" dirty="0" smtClean="0"/>
              <a:t>Coenzymes </a:t>
            </a:r>
            <a:br>
              <a:rPr lang="en-US" sz="6000" b="1" dirty="0" smtClean="0"/>
            </a:br>
            <a:r>
              <a:rPr lang="en-US" sz="6000" b="1" dirty="0" smtClean="0"/>
              <a:t>and </a:t>
            </a:r>
            <a:br>
              <a:rPr lang="en-US" sz="6000" b="1" dirty="0" smtClean="0"/>
            </a:br>
            <a:r>
              <a:rPr lang="en-US" sz="6000" b="1" dirty="0" smtClean="0"/>
              <a:t>Inorganic Cofactors </a:t>
            </a:r>
            <a:br>
              <a:rPr lang="en-US" sz="6000" b="1" dirty="0" smtClean="0"/>
            </a:br>
            <a:r>
              <a:rPr lang="en-US" sz="6000" b="1" dirty="0" smtClean="0"/>
              <a:t>Of</a:t>
            </a:r>
            <a:br>
              <a:rPr lang="en-US" sz="6000" b="1" dirty="0" smtClean="0"/>
            </a:br>
            <a:r>
              <a:rPr lang="en-US" sz="6000" b="1" dirty="0" smtClean="0"/>
              <a:t>Biological Oxidation Reactions</a:t>
            </a:r>
            <a:endParaRPr lang="en-US" sz="6000" b="1" dirty="0"/>
          </a:p>
        </p:txBody>
      </p:sp>
    </p:spTree>
    <p:extLst>
      <p:ext uri="{BB962C8B-B14F-4D97-AF65-F5344CB8AC3E}">
        <p14:creationId xmlns:p14="http://schemas.microsoft.com/office/powerpoint/2010/main" val="3576978896"/>
      </p:ext>
    </p:extLst>
  </p:cSld>
  <p:clrMapOvr>
    <a:masterClrMapping/>
  </p:clrMapOvr>
  <p:transition spd="slow">
    <p:wedg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304800"/>
            <a:ext cx="8686800" cy="5486400"/>
          </a:xfrm>
        </p:spPr>
        <p:txBody>
          <a:bodyPr>
            <a:noAutofit/>
          </a:bodyPr>
          <a:lstStyle/>
          <a:p>
            <a:r>
              <a:rPr lang="en-US" sz="4800" dirty="0" smtClean="0"/>
              <a:t>FMN</a:t>
            </a:r>
          </a:p>
          <a:p>
            <a:r>
              <a:rPr lang="en-US" sz="4800" dirty="0" smtClean="0"/>
              <a:t>FAD</a:t>
            </a:r>
          </a:p>
          <a:p>
            <a:r>
              <a:rPr lang="en-US" sz="4800" dirty="0" smtClean="0"/>
              <a:t>NAD</a:t>
            </a:r>
            <a:r>
              <a:rPr lang="en-US" sz="4800" baseline="30000" dirty="0" smtClean="0"/>
              <a:t>+</a:t>
            </a:r>
          </a:p>
          <a:p>
            <a:r>
              <a:rPr lang="en-US" sz="4800" dirty="0" smtClean="0"/>
              <a:t>NADP</a:t>
            </a:r>
            <a:r>
              <a:rPr lang="en-US" sz="4800" baseline="30000" dirty="0" smtClean="0"/>
              <a:t>+</a:t>
            </a:r>
          </a:p>
          <a:p>
            <a:r>
              <a:rPr lang="en-US" sz="4800" dirty="0" smtClean="0"/>
              <a:t>THBP (Tetra Hydro Biopterin)</a:t>
            </a:r>
          </a:p>
          <a:p>
            <a:r>
              <a:rPr lang="en-US" sz="4800" dirty="0" smtClean="0"/>
              <a:t>Cu</a:t>
            </a:r>
            <a:r>
              <a:rPr lang="en-US" sz="4800" baseline="30000" dirty="0" smtClean="0"/>
              <a:t>++</a:t>
            </a:r>
          </a:p>
          <a:p>
            <a:r>
              <a:rPr lang="en-US" sz="4800" dirty="0" smtClean="0"/>
              <a:t>Fe</a:t>
            </a:r>
            <a:r>
              <a:rPr lang="en-US" sz="4800" baseline="30000" dirty="0" smtClean="0"/>
              <a:t>+++</a:t>
            </a:r>
            <a:endParaRPr lang="en-US" sz="4800" baseline="30000" dirty="0"/>
          </a:p>
        </p:txBody>
      </p:sp>
    </p:spTree>
    <p:extLst>
      <p:ext uri="{BB962C8B-B14F-4D97-AF65-F5344CB8AC3E}">
        <p14:creationId xmlns:p14="http://schemas.microsoft.com/office/powerpoint/2010/main" val="1539394345"/>
      </p:ext>
    </p:extLst>
  </p:cSld>
  <p:clrMapOvr>
    <a:masterClrMapping/>
  </p:clrMapOvr>
  <p:transition spd="slow">
    <p:wedg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457200"/>
            <a:ext cx="9144000" cy="6400800"/>
          </a:xfrm>
        </p:spPr>
        <p:txBody>
          <a:bodyPr>
            <a:normAutofit/>
          </a:bodyPr>
          <a:lstStyle/>
          <a:p>
            <a:r>
              <a:rPr lang="en-US" sz="4000" b="1" dirty="0" smtClean="0"/>
              <a:t>Oxidized Coenzymes </a:t>
            </a:r>
            <a:r>
              <a:rPr lang="en-US" sz="4000" b="1" dirty="0" smtClean="0">
                <a:solidFill>
                  <a:srgbClr val="0070C0"/>
                </a:solidFill>
              </a:rPr>
              <a:t>involved in Oxidation/Dehydrogenation reactions. </a:t>
            </a:r>
          </a:p>
          <a:p>
            <a:pPr lvl="5"/>
            <a:r>
              <a:rPr lang="en-US" sz="4800" b="1" dirty="0" smtClean="0"/>
              <a:t>NAD</a:t>
            </a:r>
            <a:r>
              <a:rPr lang="en-US" sz="4800" b="1" baseline="30000" dirty="0" smtClean="0"/>
              <a:t>+</a:t>
            </a:r>
            <a:r>
              <a:rPr lang="en-US" sz="4800" b="1" dirty="0" smtClean="0"/>
              <a:t> </a:t>
            </a:r>
          </a:p>
          <a:p>
            <a:pPr lvl="5"/>
            <a:r>
              <a:rPr lang="en-US" sz="4800" b="1" dirty="0" smtClean="0"/>
              <a:t>NADP</a:t>
            </a:r>
            <a:r>
              <a:rPr lang="en-US" sz="4800" b="1" baseline="30000" dirty="0" smtClean="0"/>
              <a:t>+</a:t>
            </a:r>
            <a:r>
              <a:rPr lang="en-US" sz="4800" b="1" dirty="0" smtClean="0"/>
              <a:t> </a:t>
            </a:r>
          </a:p>
          <a:p>
            <a:pPr lvl="5"/>
            <a:r>
              <a:rPr lang="en-US" sz="4800" b="1" dirty="0" smtClean="0"/>
              <a:t>FAD </a:t>
            </a:r>
          </a:p>
          <a:p>
            <a:pPr lvl="5"/>
            <a:r>
              <a:rPr lang="en-US" sz="4800" b="1" dirty="0" smtClean="0"/>
              <a:t> FMN </a:t>
            </a:r>
          </a:p>
          <a:p>
            <a:endParaRPr lang="en-US" sz="4000" dirty="0" smtClean="0"/>
          </a:p>
          <a:p>
            <a:endParaRPr lang="en-US" dirty="0"/>
          </a:p>
        </p:txBody>
      </p:sp>
    </p:spTree>
  </p:cSld>
  <p:clrMapOvr>
    <a:masterClrMapping/>
  </p:clrMapOvr>
  <p:transition spd="slow">
    <p:wedg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143000"/>
            <a:ext cx="9144000" cy="5486400"/>
          </a:xfrm>
        </p:spPr>
        <p:txBody>
          <a:bodyPr>
            <a:normAutofit fontScale="92500"/>
          </a:bodyPr>
          <a:lstStyle/>
          <a:p>
            <a:r>
              <a:rPr lang="en-US" sz="4000" b="1" dirty="0" smtClean="0"/>
              <a:t>Oxidized Coenzymes </a:t>
            </a:r>
            <a:r>
              <a:rPr lang="en-US" sz="4000" dirty="0" smtClean="0"/>
              <a:t>temporarily accept the hydrogen  from substrates and get transformed to </a:t>
            </a:r>
            <a:r>
              <a:rPr lang="en-US" sz="4000" b="1" dirty="0" smtClean="0">
                <a:solidFill>
                  <a:srgbClr val="C00000"/>
                </a:solidFill>
              </a:rPr>
              <a:t>reduced coenzymes.</a:t>
            </a:r>
          </a:p>
          <a:p>
            <a:pPr lvl="3"/>
            <a:r>
              <a:rPr lang="en-US" sz="4800" b="1" dirty="0" smtClean="0"/>
              <a:t>NADH+H</a:t>
            </a:r>
            <a:r>
              <a:rPr lang="en-US" sz="4800" b="1" baseline="30000" dirty="0" smtClean="0"/>
              <a:t>+</a:t>
            </a:r>
            <a:r>
              <a:rPr lang="en-US" sz="4800" b="1" dirty="0" smtClean="0"/>
              <a:t> </a:t>
            </a:r>
          </a:p>
          <a:p>
            <a:pPr lvl="3"/>
            <a:r>
              <a:rPr lang="en-US" sz="4800" b="1" dirty="0" smtClean="0"/>
              <a:t>FADH2</a:t>
            </a:r>
          </a:p>
          <a:p>
            <a:pPr lvl="3"/>
            <a:r>
              <a:rPr lang="en-US" sz="4800" b="1" dirty="0" smtClean="0"/>
              <a:t>NADPH+H</a:t>
            </a:r>
            <a:r>
              <a:rPr lang="en-US" sz="4800" b="1" baseline="30000" dirty="0" smtClean="0"/>
              <a:t>+</a:t>
            </a:r>
          </a:p>
          <a:p>
            <a:pPr lvl="3"/>
            <a:r>
              <a:rPr lang="en-US" sz="4800" b="1" dirty="0" smtClean="0"/>
              <a:t>FMNH2</a:t>
            </a:r>
            <a:endParaRPr lang="en-US" sz="4800" b="1" dirty="0"/>
          </a:p>
        </p:txBody>
      </p:sp>
    </p:spTree>
  </p:cSld>
  <p:clrMapOvr>
    <a:masterClrMapping/>
  </p:clrMapOvr>
  <p:transition spd="slow">
    <p:wedg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42" name="Object 6"/>
          <p:cNvGraphicFramePr>
            <a:graphicFrameLocks noChangeAspect="1"/>
          </p:cNvGraphicFramePr>
          <p:nvPr/>
        </p:nvGraphicFramePr>
        <p:xfrm>
          <a:off x="5181600" y="95250"/>
          <a:ext cx="3819525" cy="5619750"/>
        </p:xfrm>
        <a:graphic>
          <a:graphicData uri="http://schemas.openxmlformats.org/presentationml/2006/ole">
            <mc:AlternateContent xmlns:mc="http://schemas.openxmlformats.org/markup-compatibility/2006">
              <mc:Choice xmlns:v="urn:schemas-microsoft-com:vml" Requires="v">
                <p:oleObj spid="_x0000_s1564406" name="Bitmap Image" r:id="rId4" imgW="3820058" imgH="5619048" progId="PBrush">
                  <p:embed/>
                </p:oleObj>
              </mc:Choice>
              <mc:Fallback>
                <p:oleObj name="Bitmap Image" r:id="rId4" imgW="3820058" imgH="5619048" progId="PBrush">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81600" y="95250"/>
                        <a:ext cx="3819525" cy="561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243" name="Text Box 7"/>
          <p:cNvSpPr txBox="1">
            <a:spLocks noChangeArrowheads="1"/>
          </p:cNvSpPr>
          <p:nvPr/>
        </p:nvSpPr>
        <p:spPr bwMode="auto">
          <a:xfrm>
            <a:off x="1905000" y="6172200"/>
            <a:ext cx="7010400" cy="488950"/>
          </a:xfrm>
          <a:prstGeom prst="rect">
            <a:avLst/>
          </a:prstGeom>
          <a:noFill/>
          <a:ln w="9525">
            <a:noFill/>
            <a:miter lim="800000"/>
            <a:headEnd/>
            <a:tailEnd/>
          </a:ln>
        </p:spPr>
        <p:txBody>
          <a:bodyPr>
            <a:spAutoFit/>
          </a:bodyPr>
          <a:lstStyle/>
          <a:p>
            <a:pPr eaLnBrk="0" hangingPunct="0">
              <a:spcBef>
                <a:spcPct val="50000"/>
              </a:spcBef>
            </a:pPr>
            <a:r>
              <a:rPr lang="en-US" sz="2600" b="1">
                <a:solidFill>
                  <a:schemeClr val="accent2"/>
                </a:solidFill>
                <a:latin typeface="Comic Sans MS" pitchFamily="66" charset="0"/>
              </a:rPr>
              <a:t>The reduced and oxidized forms of NAD</a:t>
            </a:r>
          </a:p>
        </p:txBody>
      </p:sp>
      <p:graphicFrame>
        <p:nvGraphicFramePr>
          <p:cNvPr id="10244" name="Object 9"/>
          <p:cNvGraphicFramePr>
            <a:graphicFrameLocks noChangeAspect="1"/>
          </p:cNvGraphicFramePr>
          <p:nvPr/>
        </p:nvGraphicFramePr>
        <p:xfrm>
          <a:off x="152400" y="76200"/>
          <a:ext cx="3743325" cy="6211888"/>
        </p:xfrm>
        <a:graphic>
          <a:graphicData uri="http://schemas.openxmlformats.org/presentationml/2006/ole">
            <mc:AlternateContent xmlns:mc="http://schemas.openxmlformats.org/markup-compatibility/2006">
              <mc:Choice xmlns:v="urn:schemas-microsoft-com:vml" Requires="v">
                <p:oleObj spid="_x0000_s1564407" name="Bitmap Image" r:id="rId6" imgW="3742857" imgH="6211167" progId="PBrush">
                  <p:embed/>
                </p:oleObj>
              </mc:Choice>
              <mc:Fallback>
                <p:oleObj name="Bitmap Image" r:id="rId6" imgW="3742857" imgH="6211167" progId="PBrush">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2400" y="76200"/>
                        <a:ext cx="3743325" cy="6211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0245" name="Object 10"/>
          <p:cNvGraphicFramePr>
            <a:graphicFrameLocks noChangeAspect="1"/>
          </p:cNvGraphicFramePr>
          <p:nvPr/>
        </p:nvGraphicFramePr>
        <p:xfrm>
          <a:off x="3276600" y="2514600"/>
          <a:ext cx="2219325" cy="409575"/>
        </p:xfrm>
        <a:graphic>
          <a:graphicData uri="http://schemas.openxmlformats.org/presentationml/2006/ole">
            <mc:AlternateContent xmlns:mc="http://schemas.openxmlformats.org/markup-compatibility/2006">
              <mc:Choice xmlns:v="urn:schemas-microsoft-com:vml" Requires="v">
                <p:oleObj spid="_x0000_s1564408" name="Bitmap Image" r:id="rId8" imgW="2219635" imgH="409632" progId="PBrush">
                  <p:embed/>
                </p:oleObj>
              </mc:Choice>
              <mc:Fallback>
                <p:oleObj name="Bitmap Image" r:id="rId8" imgW="2219635" imgH="409632" progId="PBrush">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276600" y="2514600"/>
                        <a:ext cx="2219325" cy="409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0246" name="Object 11"/>
          <p:cNvGraphicFramePr>
            <a:graphicFrameLocks noChangeAspect="1"/>
          </p:cNvGraphicFramePr>
          <p:nvPr/>
        </p:nvGraphicFramePr>
        <p:xfrm>
          <a:off x="8305800" y="2133600"/>
          <a:ext cx="752475" cy="561975"/>
        </p:xfrm>
        <a:graphic>
          <a:graphicData uri="http://schemas.openxmlformats.org/presentationml/2006/ole">
            <mc:AlternateContent xmlns:mc="http://schemas.openxmlformats.org/markup-compatibility/2006">
              <mc:Choice xmlns:v="urn:schemas-microsoft-com:vml" Requires="v">
                <p:oleObj spid="_x0000_s1564409" name="Bitmap Image" r:id="rId10" imgW="752381" imgH="561905" progId="PBrush">
                  <p:embed/>
                </p:oleObj>
              </mc:Choice>
              <mc:Fallback>
                <p:oleObj name="Bitmap Image" r:id="rId10" imgW="752381" imgH="561905" progId="PBrush">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305800" y="2133600"/>
                        <a:ext cx="752475" cy="561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1085763319"/>
      </p:ext>
    </p:extLst>
  </p:cSld>
  <p:clrMapOvr>
    <a:masterClrMapping/>
  </p:clrMapOvr>
  <p:transition spd="slow">
    <p:wedg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4"/>
          <p:cNvPicPr>
            <a:picLocks noChangeAspect="1" noChangeArrowheads="1"/>
          </p:cNvPicPr>
          <p:nvPr/>
        </p:nvPicPr>
        <p:blipFill>
          <a:blip r:embed="rId3" cstate="print"/>
          <a:srcRect/>
          <a:stretch>
            <a:fillRect/>
          </a:stretch>
        </p:blipFill>
        <p:spPr bwMode="auto">
          <a:xfrm>
            <a:off x="379413" y="1676400"/>
            <a:ext cx="8535987" cy="2959100"/>
          </a:xfrm>
          <a:prstGeom prst="rect">
            <a:avLst/>
          </a:prstGeom>
          <a:noFill/>
          <a:ln w="9525">
            <a:noFill/>
            <a:miter lim="800000"/>
            <a:headEnd/>
            <a:tailEnd/>
          </a:ln>
        </p:spPr>
      </p:pic>
      <p:sp>
        <p:nvSpPr>
          <p:cNvPr id="12291" name="Text Box 5"/>
          <p:cNvSpPr txBox="1">
            <a:spLocks noChangeArrowheads="1"/>
          </p:cNvSpPr>
          <p:nvPr/>
        </p:nvSpPr>
        <p:spPr bwMode="auto">
          <a:xfrm>
            <a:off x="1295400" y="5105400"/>
            <a:ext cx="7010400" cy="488950"/>
          </a:xfrm>
          <a:prstGeom prst="rect">
            <a:avLst/>
          </a:prstGeom>
          <a:noFill/>
          <a:ln w="9525">
            <a:noFill/>
            <a:miter lim="800000"/>
            <a:headEnd/>
            <a:tailEnd/>
          </a:ln>
        </p:spPr>
        <p:txBody>
          <a:bodyPr>
            <a:spAutoFit/>
          </a:bodyPr>
          <a:lstStyle/>
          <a:p>
            <a:pPr eaLnBrk="0" hangingPunct="0">
              <a:spcBef>
                <a:spcPct val="50000"/>
              </a:spcBef>
            </a:pPr>
            <a:r>
              <a:rPr lang="en-US" sz="2600" b="1">
                <a:solidFill>
                  <a:schemeClr val="accent2"/>
                </a:solidFill>
                <a:latin typeface="Comic Sans MS" pitchFamily="66" charset="0"/>
              </a:rPr>
              <a:t>The reduced and oxidized forms of FAD</a:t>
            </a:r>
          </a:p>
        </p:txBody>
      </p:sp>
    </p:spTree>
    <p:extLst>
      <p:ext uri="{BB962C8B-B14F-4D97-AF65-F5344CB8AC3E}">
        <p14:creationId xmlns:p14="http://schemas.microsoft.com/office/powerpoint/2010/main" val="3552427490"/>
      </p:ext>
    </p:extLst>
  </p:cSld>
  <p:clrMapOvr>
    <a:masterClrMapping/>
  </p:clrMapOvr>
  <p:transition spd="slow">
    <p:wedg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514600"/>
            <a:ext cx="8458200" cy="1143000"/>
          </a:xfrm>
        </p:spPr>
        <p:txBody>
          <a:bodyPr>
            <a:normAutofit fontScale="90000"/>
          </a:bodyPr>
          <a:lstStyle/>
          <a:p>
            <a:pPr algn="ctr"/>
            <a:r>
              <a:rPr lang="en-US" sz="4800" b="1" dirty="0" smtClean="0"/>
              <a:t>5 Enzymes of Biological Oxidation</a:t>
            </a:r>
            <a:endParaRPr lang="en-US" sz="4800" b="1" dirty="0"/>
          </a:p>
        </p:txBody>
      </p:sp>
    </p:spTree>
  </p:cSld>
  <p:clrMapOvr>
    <a:masterClrMapping/>
  </p:clrMapOvr>
  <p:transition spd="slow">
    <p:wedg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636" y="2667000"/>
            <a:ext cx="9144000" cy="5715000"/>
          </a:xfrm>
        </p:spPr>
        <p:txBody>
          <a:bodyPr>
            <a:normAutofit fontScale="90000"/>
          </a:bodyPr>
          <a:lstStyle/>
          <a:p>
            <a:pPr algn="ctr"/>
            <a:r>
              <a:rPr lang="en-US" sz="5400" b="1" dirty="0">
                <a:solidFill>
                  <a:srgbClr val="C00000"/>
                </a:solidFill>
              </a:rPr>
              <a:t>Energy </a:t>
            </a:r>
            <a:r>
              <a:rPr lang="en-US" sz="5400" b="1" dirty="0" smtClean="0">
                <a:solidFill>
                  <a:srgbClr val="C00000"/>
                </a:solidFill>
              </a:rPr>
              <a:t>Metabolism</a:t>
            </a:r>
            <a:br>
              <a:rPr lang="en-US" sz="5400" b="1" dirty="0" smtClean="0">
                <a:solidFill>
                  <a:srgbClr val="C00000"/>
                </a:solidFill>
              </a:rPr>
            </a:br>
            <a:r>
              <a:rPr lang="en-US" sz="5400" b="1" dirty="0" smtClean="0">
                <a:solidFill>
                  <a:srgbClr val="C00000"/>
                </a:solidFill>
              </a:rPr>
              <a:t/>
            </a:r>
            <a:br>
              <a:rPr lang="en-US" sz="5400" b="1" dirty="0" smtClean="0">
                <a:solidFill>
                  <a:srgbClr val="C00000"/>
                </a:solidFill>
              </a:rPr>
            </a:br>
            <a:r>
              <a:rPr lang="en-US" sz="5400" b="1" dirty="0" smtClean="0">
                <a:solidFill>
                  <a:srgbClr val="0070C0"/>
                </a:solidFill>
              </a:rPr>
              <a:t>Bioenergetics</a:t>
            </a:r>
            <a:r>
              <a:rPr lang="en-US" sz="5400" b="1" dirty="0" smtClean="0">
                <a:solidFill>
                  <a:schemeClr val="tx1"/>
                </a:solidFill>
              </a:rPr>
              <a:t/>
            </a:r>
            <a:br>
              <a:rPr lang="en-US" sz="5400" b="1" dirty="0" smtClean="0">
                <a:solidFill>
                  <a:schemeClr val="tx1"/>
                </a:solidFill>
              </a:rPr>
            </a:br>
            <a:r>
              <a:rPr lang="en-US" sz="5400" b="1" dirty="0" smtClean="0">
                <a:solidFill>
                  <a:schemeClr val="tx1"/>
                </a:solidFill>
              </a:rPr>
              <a:t/>
            </a:r>
            <a:br>
              <a:rPr lang="en-US" sz="5400" b="1" dirty="0" smtClean="0">
                <a:solidFill>
                  <a:schemeClr val="tx1"/>
                </a:solidFill>
              </a:rPr>
            </a:br>
            <a:r>
              <a:rPr lang="en-US" sz="5400" b="1" dirty="0">
                <a:solidFill>
                  <a:schemeClr val="tx1"/>
                </a:solidFill>
              </a:rPr>
              <a:t>BIOLOGICAL OXIDATION</a:t>
            </a:r>
            <a:br>
              <a:rPr lang="en-US" sz="5400" b="1" dirty="0">
                <a:solidFill>
                  <a:schemeClr val="tx1"/>
                </a:solidFill>
              </a:rPr>
            </a:br>
            <a:r>
              <a:rPr lang="en-US" sz="5400" b="1" dirty="0"/>
              <a:t/>
            </a:r>
            <a:br>
              <a:rPr lang="en-US" sz="5400" b="1" dirty="0"/>
            </a:br>
            <a:r>
              <a:rPr lang="en-US" sz="5400" b="1" dirty="0">
                <a:solidFill>
                  <a:srgbClr val="C00000"/>
                </a:solidFill>
              </a:rPr>
              <a:t/>
            </a:r>
            <a:br>
              <a:rPr lang="en-US" sz="5400" b="1" dirty="0">
                <a:solidFill>
                  <a:srgbClr val="C00000"/>
                </a:solidFill>
              </a:rPr>
            </a:br>
            <a:r>
              <a:rPr lang="en-US" sz="5400" b="1" dirty="0">
                <a:solidFill>
                  <a:srgbClr val="C00000"/>
                </a:solidFill>
              </a:rPr>
              <a:t/>
            </a:r>
            <a:br>
              <a:rPr lang="en-US" sz="5400" b="1" dirty="0">
                <a:solidFill>
                  <a:srgbClr val="C00000"/>
                </a:solidFill>
              </a:rPr>
            </a:br>
            <a:endParaRPr lang="en-US" dirty="0"/>
          </a:p>
        </p:txBody>
      </p:sp>
    </p:spTree>
    <p:extLst>
      <p:ext uri="{BB962C8B-B14F-4D97-AF65-F5344CB8AC3E}">
        <p14:creationId xmlns:p14="http://schemas.microsoft.com/office/powerpoint/2010/main" val="2219696119"/>
      </p:ext>
    </p:extLst>
  </p:cSld>
  <p:clrMapOvr>
    <a:masterClrMapping/>
  </p:clrMapOvr>
  <p:transition spd="slow">
    <p:wedg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81000"/>
            <a:ext cx="8305800" cy="5943600"/>
          </a:xfrm>
        </p:spPr>
        <p:txBody>
          <a:bodyPr>
            <a:noAutofit/>
          </a:bodyPr>
          <a:lstStyle/>
          <a:p>
            <a:pPr marL="914400" indent="-914400">
              <a:buFont typeface="+mj-lt"/>
              <a:buAutoNum type="arabicPeriod"/>
            </a:pPr>
            <a:r>
              <a:rPr lang="en-US" sz="4800" b="1" dirty="0" smtClean="0"/>
              <a:t>AEROBIC DEHYDROGENASES</a:t>
            </a:r>
          </a:p>
          <a:p>
            <a:pPr marL="914400" indent="-914400">
              <a:buFont typeface="+mj-lt"/>
              <a:buAutoNum type="arabicPeriod"/>
            </a:pPr>
            <a:r>
              <a:rPr lang="en-US" sz="4800" b="1" dirty="0" smtClean="0"/>
              <a:t>ANAEROBIC DEHYDROGENASES</a:t>
            </a:r>
          </a:p>
          <a:p>
            <a:pPr marL="914400" indent="-914400">
              <a:buFont typeface="+mj-lt"/>
              <a:buAutoNum type="arabicPeriod"/>
            </a:pPr>
            <a:r>
              <a:rPr lang="en-US" sz="4800" b="1" dirty="0" smtClean="0"/>
              <a:t>OXYGENASES</a:t>
            </a:r>
          </a:p>
          <a:p>
            <a:pPr marL="914400" indent="-914400">
              <a:buFont typeface="+mj-lt"/>
              <a:buAutoNum type="arabicPeriod"/>
            </a:pPr>
            <a:r>
              <a:rPr lang="en-US" sz="4800" b="1" dirty="0" smtClean="0"/>
              <a:t>OXIDASES</a:t>
            </a:r>
          </a:p>
          <a:p>
            <a:pPr marL="914400" indent="-914400">
              <a:buFont typeface="+mj-lt"/>
              <a:buAutoNum type="arabicPeriod"/>
            </a:pPr>
            <a:r>
              <a:rPr lang="en-US" sz="4800" b="1" dirty="0" smtClean="0"/>
              <a:t>HYDROPEROXIDASES</a:t>
            </a:r>
            <a:endParaRPr lang="en-US" sz="4800" b="1" dirty="0"/>
          </a:p>
        </p:txBody>
      </p:sp>
    </p:spTree>
  </p:cSld>
  <p:clrMapOvr>
    <a:masterClrMapping/>
  </p:clrMapOvr>
  <p:transition spd="slow">
    <p:wedg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304800"/>
            <a:ext cx="8763000" cy="6324600"/>
          </a:xfrm>
        </p:spPr>
        <p:txBody>
          <a:bodyPr>
            <a:normAutofit lnSpcReduction="10000"/>
          </a:bodyPr>
          <a:lstStyle/>
          <a:p>
            <a:r>
              <a:rPr lang="en-US" sz="6600" dirty="0" smtClean="0"/>
              <a:t>All 5 Enzymes of Biological Oxidation  reactions are classified in</a:t>
            </a:r>
          </a:p>
          <a:p>
            <a:pPr algn="ctr">
              <a:buNone/>
            </a:pPr>
            <a:r>
              <a:rPr lang="en-US" sz="6600" dirty="0" smtClean="0"/>
              <a:t> </a:t>
            </a:r>
            <a:r>
              <a:rPr lang="en-US" sz="6600" b="1" dirty="0" smtClean="0"/>
              <a:t>Class I</a:t>
            </a:r>
          </a:p>
          <a:p>
            <a:pPr algn="ctr">
              <a:buNone/>
            </a:pPr>
            <a:r>
              <a:rPr lang="en-US" sz="6600" dirty="0" smtClean="0"/>
              <a:t> </a:t>
            </a:r>
            <a:r>
              <a:rPr lang="en-US" sz="6600" b="1" dirty="0" smtClean="0"/>
              <a:t>Oxido Reductases</a:t>
            </a:r>
            <a:endParaRPr lang="en-US" sz="6600" b="1" dirty="0"/>
          </a:p>
        </p:txBody>
      </p:sp>
    </p:spTree>
  </p:cSld>
  <p:clrMapOvr>
    <a:masterClrMapping/>
  </p:clrMapOvr>
  <p:transition spd="slow">
    <p:wedg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971800"/>
            <a:ext cx="8229600" cy="1143000"/>
          </a:xfrm>
        </p:spPr>
        <p:txBody>
          <a:bodyPr/>
          <a:lstStyle/>
          <a:p>
            <a:pPr algn="ctr"/>
            <a:r>
              <a:rPr lang="en-US" b="1" dirty="0" smtClean="0"/>
              <a:t>AEROBIC DEHYDROGENASES</a:t>
            </a:r>
            <a:endParaRPr lang="en-US" dirty="0"/>
          </a:p>
        </p:txBody>
      </p:sp>
    </p:spTree>
  </p:cSld>
  <p:clrMapOvr>
    <a:masterClrMapping/>
  </p:clrMapOvr>
  <p:transition spd="slow">
    <p:wedge/>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1905000"/>
            <a:ext cx="8458200" cy="4389120"/>
          </a:xfrm>
        </p:spPr>
        <p:txBody>
          <a:bodyPr>
            <a:normAutofit lnSpcReduction="10000"/>
          </a:bodyPr>
          <a:lstStyle/>
          <a:p>
            <a:r>
              <a:rPr lang="en-US" b="1" dirty="0" smtClean="0"/>
              <a:t>Aerobic Dehydrogenases </a:t>
            </a:r>
            <a:r>
              <a:rPr lang="en-US" dirty="0" smtClean="0"/>
              <a:t>are </a:t>
            </a:r>
            <a:r>
              <a:rPr lang="en-US" b="1" dirty="0" smtClean="0">
                <a:solidFill>
                  <a:srgbClr val="C00000"/>
                </a:solidFill>
              </a:rPr>
              <a:t>Flavoproteins</a:t>
            </a:r>
          </a:p>
          <a:p>
            <a:r>
              <a:rPr lang="en-US" dirty="0" smtClean="0"/>
              <a:t>Enzymes </a:t>
            </a:r>
            <a:r>
              <a:rPr lang="en-US" b="1" dirty="0" smtClean="0">
                <a:solidFill>
                  <a:srgbClr val="002060"/>
                </a:solidFill>
              </a:rPr>
              <a:t>covalently bound </a:t>
            </a:r>
            <a:r>
              <a:rPr lang="en-US" dirty="0" smtClean="0"/>
              <a:t>to</a:t>
            </a:r>
            <a:r>
              <a:rPr lang="en-US" b="1" dirty="0" smtClean="0"/>
              <a:t> coenzymes FMN or FAD</a:t>
            </a:r>
          </a:p>
          <a:p>
            <a:pPr>
              <a:buNone/>
            </a:pPr>
            <a:r>
              <a:rPr lang="en-US" dirty="0" smtClean="0"/>
              <a:t>          </a:t>
            </a:r>
          </a:p>
          <a:p>
            <a:pPr>
              <a:buNone/>
            </a:pPr>
            <a:r>
              <a:rPr lang="en-US" dirty="0" smtClean="0"/>
              <a:t>                           </a:t>
            </a:r>
            <a:r>
              <a:rPr lang="en-US" b="1" dirty="0" smtClean="0"/>
              <a:t>MH2</a:t>
            </a:r>
            <a:r>
              <a:rPr lang="en-US" dirty="0" smtClean="0"/>
              <a:t>   </a:t>
            </a:r>
            <a:r>
              <a:rPr lang="en-US" b="1" dirty="0" smtClean="0">
                <a:solidFill>
                  <a:srgbClr val="C00000"/>
                </a:solidFill>
              </a:rPr>
              <a:t>Aerobic DH</a:t>
            </a:r>
            <a:r>
              <a:rPr lang="en-US" b="1" dirty="0" smtClean="0"/>
              <a:t> </a:t>
            </a:r>
            <a:r>
              <a:rPr lang="en-US" dirty="0" smtClean="0"/>
              <a:t>    </a:t>
            </a:r>
            <a:r>
              <a:rPr lang="en-US" b="1" dirty="0" smtClean="0"/>
              <a:t>M</a:t>
            </a:r>
          </a:p>
          <a:p>
            <a:pPr>
              <a:buNone/>
            </a:pPr>
            <a:r>
              <a:rPr lang="en-US" dirty="0" smtClean="0"/>
              <a:t>    				</a:t>
            </a:r>
          </a:p>
          <a:p>
            <a:pPr>
              <a:buNone/>
            </a:pPr>
            <a:r>
              <a:rPr lang="en-US" dirty="0" smtClean="0"/>
              <a:t>                                      FMN      FMNH2 </a:t>
            </a:r>
            <a:r>
              <a:rPr lang="en-US" b="1" dirty="0" smtClean="0"/>
              <a:t>(Auto oxidizable)</a:t>
            </a:r>
          </a:p>
          <a:p>
            <a:pPr>
              <a:buNone/>
            </a:pPr>
            <a:endParaRPr lang="en-US" dirty="0" smtClean="0"/>
          </a:p>
          <a:p>
            <a:pPr>
              <a:buNone/>
            </a:pPr>
            <a:r>
              <a:rPr lang="en-US" dirty="0" smtClean="0"/>
              <a:t>						       </a:t>
            </a:r>
            <a:r>
              <a:rPr lang="en-US" b="1" dirty="0" smtClean="0">
                <a:solidFill>
                  <a:srgbClr val="C00000"/>
                </a:solidFill>
              </a:rPr>
              <a:t>Catalase</a:t>
            </a:r>
          </a:p>
          <a:p>
            <a:pPr>
              <a:buNone/>
            </a:pPr>
            <a:r>
              <a:rPr lang="en-US" dirty="0" smtClean="0"/>
              <a:t>			   H2 +O2           H2O2                     H2O + O2</a:t>
            </a:r>
            <a:endParaRPr lang="en-US" dirty="0"/>
          </a:p>
        </p:txBody>
      </p:sp>
      <p:sp>
        <p:nvSpPr>
          <p:cNvPr id="4" name="Right Arrow 3"/>
          <p:cNvSpPr/>
          <p:nvPr/>
        </p:nvSpPr>
        <p:spPr>
          <a:xfrm>
            <a:off x="3657600" y="3894062"/>
            <a:ext cx="2209800" cy="228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Arc 4"/>
          <p:cNvSpPr/>
          <p:nvPr/>
        </p:nvSpPr>
        <p:spPr>
          <a:xfrm>
            <a:off x="4038600" y="3914190"/>
            <a:ext cx="1143000" cy="533400"/>
          </a:xfrm>
          <a:prstGeom prst="arc">
            <a:avLst>
              <a:gd name="adj1" fmla="val 8269261"/>
              <a:gd name="adj2" fmla="val 1461747"/>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7" name="Straight Arrow Connector 6"/>
          <p:cNvCxnSpPr/>
          <p:nvPr/>
        </p:nvCxnSpPr>
        <p:spPr>
          <a:xfrm flipH="1">
            <a:off x="5029200" y="4191000"/>
            <a:ext cx="152400" cy="17855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3" name="Arc 12"/>
          <p:cNvSpPr/>
          <p:nvPr/>
        </p:nvSpPr>
        <p:spPr>
          <a:xfrm rot="10179604">
            <a:off x="4076586" y="3208711"/>
            <a:ext cx="1143000" cy="2224853"/>
          </a:xfrm>
          <a:prstGeom prst="arc">
            <a:avLst>
              <a:gd name="adj1" fmla="val 12763246"/>
              <a:gd name="adj2" fmla="val 19283855"/>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4" name="Straight Arrow Connector 13"/>
          <p:cNvCxnSpPr/>
          <p:nvPr/>
        </p:nvCxnSpPr>
        <p:spPr>
          <a:xfrm flipH="1">
            <a:off x="2895600" y="5486400"/>
            <a:ext cx="8303" cy="30398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Right Arrow 17"/>
          <p:cNvSpPr/>
          <p:nvPr/>
        </p:nvSpPr>
        <p:spPr>
          <a:xfrm>
            <a:off x="3886200" y="5791200"/>
            <a:ext cx="762000" cy="304800"/>
          </a:xfrm>
          <a:prstGeom prst="rightArrow">
            <a:avLst>
              <a:gd name="adj1" fmla="val 50000"/>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ight Arrow 18"/>
          <p:cNvSpPr/>
          <p:nvPr/>
        </p:nvSpPr>
        <p:spPr>
          <a:xfrm>
            <a:off x="5638800" y="5791200"/>
            <a:ext cx="1524000" cy="304800"/>
          </a:xfrm>
          <a:prstGeom prst="rightArrow">
            <a:avLst>
              <a:gd name="adj1" fmla="val 50000"/>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Arc 19"/>
          <p:cNvSpPr/>
          <p:nvPr/>
        </p:nvSpPr>
        <p:spPr>
          <a:xfrm rot="18060000">
            <a:off x="3086341" y="4764863"/>
            <a:ext cx="1531407" cy="2013559"/>
          </a:xfrm>
          <a:prstGeom prst="arc">
            <a:avLst>
              <a:gd name="adj1" fmla="val 14024917"/>
              <a:gd name="adj2" fmla="val 1276086"/>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1" name="Straight Arrow Connector 20"/>
          <p:cNvCxnSpPr/>
          <p:nvPr/>
        </p:nvCxnSpPr>
        <p:spPr>
          <a:xfrm flipH="1" flipV="1">
            <a:off x="4191000" y="4800600"/>
            <a:ext cx="152401" cy="26902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wedge/>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381000"/>
            <a:ext cx="8458200" cy="5943600"/>
          </a:xfrm>
        </p:spPr>
        <p:txBody>
          <a:bodyPr>
            <a:normAutofit lnSpcReduction="10000"/>
          </a:bodyPr>
          <a:lstStyle/>
          <a:p>
            <a:r>
              <a:rPr lang="en-US" sz="5400" dirty="0" smtClean="0"/>
              <a:t>FMN/FAD are acceptors of removed Hydrogen</a:t>
            </a:r>
          </a:p>
          <a:p>
            <a:pPr marL="0" indent="0">
              <a:buNone/>
            </a:pPr>
            <a:endParaRPr lang="en-US" sz="5400" dirty="0" smtClean="0"/>
          </a:p>
          <a:p>
            <a:pPr marL="0" indent="0">
              <a:buNone/>
            </a:pPr>
            <a:endParaRPr lang="en-US" sz="5400" dirty="0" smtClean="0"/>
          </a:p>
          <a:p>
            <a:r>
              <a:rPr lang="en-US" sz="5400" dirty="0" smtClean="0"/>
              <a:t>Reduced Coenzymes (FMNH2/FADH2) formed are </a:t>
            </a:r>
            <a:r>
              <a:rPr lang="en-US" sz="5400" b="1" dirty="0" smtClean="0">
                <a:solidFill>
                  <a:srgbClr val="C00000"/>
                </a:solidFill>
              </a:rPr>
              <a:t>auto oxidizable</a:t>
            </a:r>
          </a:p>
          <a:p>
            <a:endParaRPr lang="en-US" dirty="0"/>
          </a:p>
        </p:txBody>
      </p:sp>
    </p:spTree>
  </p:cSld>
  <p:clrMapOvr>
    <a:masterClrMapping/>
  </p:clrMapOvr>
  <p:transition spd="slow">
    <p:wedge/>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 y="0"/>
            <a:ext cx="8915400" cy="5486400"/>
          </a:xfrm>
        </p:spPr>
        <p:txBody>
          <a:bodyPr>
            <a:noAutofit/>
          </a:bodyPr>
          <a:lstStyle/>
          <a:p>
            <a:r>
              <a:rPr lang="en-US" sz="5400" dirty="0" smtClean="0"/>
              <a:t>Reduced coenzymes get </a:t>
            </a:r>
            <a:r>
              <a:rPr lang="en-US" sz="5400" b="1" dirty="0" smtClean="0"/>
              <a:t>reoxidized at reaction level.</a:t>
            </a:r>
          </a:p>
          <a:p>
            <a:pPr marL="0" indent="0">
              <a:buNone/>
            </a:pPr>
            <a:endParaRPr lang="en-US" sz="5400" b="1" dirty="0" smtClean="0"/>
          </a:p>
          <a:p>
            <a:r>
              <a:rPr lang="en-US" sz="5400" b="1" dirty="0" smtClean="0"/>
              <a:t>Oxygen</a:t>
            </a:r>
            <a:r>
              <a:rPr lang="en-US" sz="5400" dirty="0" smtClean="0"/>
              <a:t> gets </a:t>
            </a:r>
            <a:r>
              <a:rPr lang="en-US" sz="5400" b="1" dirty="0" smtClean="0"/>
              <a:t>directly involved </a:t>
            </a:r>
            <a:r>
              <a:rPr lang="en-US" sz="5400" dirty="0" smtClean="0"/>
              <a:t>at reaction level to </a:t>
            </a:r>
            <a:r>
              <a:rPr lang="en-US" sz="5400" b="1" dirty="0" smtClean="0"/>
              <a:t>reoxidize the reduced coenzymes.</a:t>
            </a:r>
          </a:p>
          <a:p>
            <a:pPr>
              <a:buNone/>
            </a:pPr>
            <a:endParaRPr lang="en-US" sz="5400" dirty="0"/>
          </a:p>
        </p:txBody>
      </p:sp>
    </p:spTree>
  </p:cSld>
  <p:clrMapOvr>
    <a:masterClrMapping/>
  </p:clrMapOvr>
  <p:transition spd="slow">
    <p:wedge/>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914400"/>
            <a:ext cx="8534400" cy="5410200"/>
          </a:xfrm>
        </p:spPr>
        <p:txBody>
          <a:bodyPr>
            <a:normAutofit/>
          </a:bodyPr>
          <a:lstStyle/>
          <a:p>
            <a:r>
              <a:rPr lang="en-US" sz="5400" b="1" dirty="0" smtClean="0"/>
              <a:t>H2O2</a:t>
            </a:r>
            <a:r>
              <a:rPr lang="en-US" sz="5400" dirty="0" smtClean="0"/>
              <a:t> is a byproduct of </a:t>
            </a:r>
            <a:r>
              <a:rPr lang="en-US" sz="5400" b="1" dirty="0" smtClean="0"/>
              <a:t>Aerobic Dehyrogenase </a:t>
            </a:r>
            <a:r>
              <a:rPr lang="en-US" sz="5400" dirty="0" smtClean="0"/>
              <a:t>activity.</a:t>
            </a:r>
          </a:p>
          <a:p>
            <a:pPr marL="0" indent="0">
              <a:buNone/>
            </a:pPr>
            <a:endParaRPr lang="en-US" sz="5400" dirty="0" smtClean="0"/>
          </a:p>
          <a:p>
            <a:r>
              <a:rPr lang="en-US" sz="5400" b="1" dirty="0" smtClean="0"/>
              <a:t>Catalase  </a:t>
            </a:r>
            <a:r>
              <a:rPr lang="en-US" sz="5400" dirty="0" smtClean="0"/>
              <a:t>then</a:t>
            </a:r>
            <a:r>
              <a:rPr lang="en-US" sz="5400" b="1" dirty="0" smtClean="0"/>
              <a:t> </a:t>
            </a:r>
            <a:r>
              <a:rPr lang="en-US" sz="5400" dirty="0" smtClean="0"/>
              <a:t>detoxify the </a:t>
            </a:r>
            <a:r>
              <a:rPr lang="en-US" sz="5400" b="1" dirty="0" smtClean="0">
                <a:solidFill>
                  <a:srgbClr val="C00000"/>
                </a:solidFill>
              </a:rPr>
              <a:t>H2O2 to H2O and O2</a:t>
            </a:r>
            <a:r>
              <a:rPr lang="en-US" sz="5400" dirty="0" smtClean="0"/>
              <a:t>.</a:t>
            </a:r>
            <a:endParaRPr lang="en-US" sz="5400" dirty="0"/>
          </a:p>
        </p:txBody>
      </p:sp>
    </p:spTree>
  </p:cSld>
  <p:clrMapOvr>
    <a:masterClrMapping/>
  </p:clrMapOvr>
  <p:transition spd="slow">
    <p:wedge/>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593678" y="152400"/>
            <a:ext cx="8229600" cy="1143000"/>
          </a:xfrm>
        </p:spPr>
        <p:txBody>
          <a:bodyPr>
            <a:normAutofit fontScale="90000"/>
          </a:bodyPr>
          <a:lstStyle/>
          <a:p>
            <a:pPr algn="ctr"/>
            <a:r>
              <a:rPr lang="en-US" b="1" dirty="0" smtClean="0"/>
              <a:t>Specific Examples Of </a:t>
            </a:r>
            <a:br>
              <a:rPr lang="en-US" b="1" dirty="0" smtClean="0"/>
            </a:br>
            <a:r>
              <a:rPr lang="en-US" b="1" dirty="0" smtClean="0"/>
              <a:t>Aerobic Dehydrogenases</a:t>
            </a:r>
            <a:endParaRPr lang="en-US" b="1" dirty="0"/>
          </a:p>
        </p:txBody>
      </p:sp>
      <p:sp>
        <p:nvSpPr>
          <p:cNvPr id="3" name="Content Placeholder 2"/>
          <p:cNvSpPr>
            <a:spLocks noGrp="1"/>
          </p:cNvSpPr>
          <p:nvPr>
            <p:ph idx="1"/>
          </p:nvPr>
        </p:nvSpPr>
        <p:spPr>
          <a:xfrm>
            <a:off x="152400" y="1935480"/>
            <a:ext cx="8686800" cy="4389120"/>
          </a:xfrm>
        </p:spPr>
        <p:txBody>
          <a:bodyPr>
            <a:normAutofit fontScale="92500" lnSpcReduction="10000"/>
          </a:bodyPr>
          <a:lstStyle/>
          <a:p>
            <a:r>
              <a:rPr lang="en-US" sz="3600" b="1" dirty="0" smtClean="0"/>
              <a:t>L Amino acid Oxidase </a:t>
            </a:r>
          </a:p>
          <a:p>
            <a:pPr>
              <a:buNone/>
            </a:pPr>
            <a:r>
              <a:rPr lang="en-US" sz="2400" dirty="0" smtClean="0"/>
              <a:t>      </a:t>
            </a:r>
            <a:r>
              <a:rPr lang="en-US" sz="3000" dirty="0" smtClean="0"/>
              <a:t>(Oxidative Deamination of A.A)</a:t>
            </a:r>
          </a:p>
          <a:p>
            <a:r>
              <a:rPr lang="en-US" sz="3600" b="1" dirty="0" smtClean="0"/>
              <a:t>Xanthine Oxidase </a:t>
            </a:r>
          </a:p>
          <a:p>
            <a:pPr>
              <a:buNone/>
            </a:pPr>
            <a:r>
              <a:rPr lang="en-US" sz="3200" dirty="0" smtClean="0"/>
              <a:t>    </a:t>
            </a:r>
            <a:r>
              <a:rPr lang="en-US" sz="3000" dirty="0" smtClean="0"/>
              <a:t>(Purine Catabolism)</a:t>
            </a:r>
          </a:p>
          <a:p>
            <a:r>
              <a:rPr lang="en-US" sz="3600" b="1" dirty="0" smtClean="0"/>
              <a:t>Glucose Oxidase </a:t>
            </a:r>
          </a:p>
          <a:p>
            <a:pPr>
              <a:buNone/>
            </a:pPr>
            <a:r>
              <a:rPr lang="en-US" sz="3600" dirty="0" smtClean="0"/>
              <a:t>   </a:t>
            </a:r>
            <a:r>
              <a:rPr lang="en-US" sz="3500" dirty="0" smtClean="0"/>
              <a:t>(Glucose Oxidation to Gluconic acid)</a:t>
            </a:r>
          </a:p>
          <a:p>
            <a:r>
              <a:rPr lang="en-US" sz="3600" b="1" dirty="0" smtClean="0"/>
              <a:t>Aldehyde Dehydrogenase </a:t>
            </a:r>
          </a:p>
          <a:p>
            <a:pPr>
              <a:buNone/>
            </a:pPr>
            <a:r>
              <a:rPr lang="en-US" sz="3500" dirty="0" smtClean="0"/>
              <a:t>   ( Alcohol Metabolism)</a:t>
            </a:r>
            <a:endParaRPr lang="en-US" sz="3500" dirty="0"/>
          </a:p>
        </p:txBody>
      </p:sp>
    </p:spTree>
  </p:cSld>
  <p:clrMapOvr>
    <a:masterClrMapping/>
  </p:clrMapOvr>
  <p:transition spd="slow">
    <p:wedge/>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fontScale="90000"/>
          </a:bodyPr>
          <a:lstStyle/>
          <a:p>
            <a:pPr algn="ctr"/>
            <a:r>
              <a:rPr lang="en-US" b="1" dirty="0" smtClean="0"/>
              <a:t>ANAEROBIC DEHYDROGENASES</a:t>
            </a:r>
            <a:endParaRPr lang="en-US" b="1" dirty="0"/>
          </a:p>
        </p:txBody>
      </p:sp>
      <p:sp>
        <p:nvSpPr>
          <p:cNvPr id="3" name="Content Placeholder 2"/>
          <p:cNvSpPr>
            <a:spLocks noGrp="1"/>
          </p:cNvSpPr>
          <p:nvPr>
            <p:ph idx="1"/>
          </p:nvPr>
        </p:nvSpPr>
        <p:spPr>
          <a:xfrm>
            <a:off x="457200" y="1981200"/>
            <a:ext cx="8229600" cy="4343400"/>
          </a:xfrm>
        </p:spPr>
        <p:txBody>
          <a:bodyPr>
            <a:normAutofit lnSpcReduction="10000"/>
          </a:bodyPr>
          <a:lstStyle/>
          <a:p>
            <a:r>
              <a:rPr lang="en-US" sz="4800" dirty="0" smtClean="0"/>
              <a:t>Anaerobic Dehydrogenases catalyzes to </a:t>
            </a:r>
            <a:r>
              <a:rPr lang="en-US" sz="4800" b="1" dirty="0" smtClean="0"/>
              <a:t>remove hydrogen from substrates.</a:t>
            </a:r>
          </a:p>
          <a:p>
            <a:pPr marL="0" indent="0">
              <a:buNone/>
            </a:pPr>
            <a:endParaRPr lang="en-US" sz="4800" b="1" dirty="0" smtClean="0"/>
          </a:p>
          <a:p>
            <a:r>
              <a:rPr lang="en-US" sz="4800" dirty="0" smtClean="0"/>
              <a:t>With the help of coenzymes </a:t>
            </a:r>
            <a:r>
              <a:rPr lang="en-US" sz="4800" b="1" dirty="0" smtClean="0">
                <a:solidFill>
                  <a:srgbClr val="C00000"/>
                </a:solidFill>
              </a:rPr>
              <a:t>NAD</a:t>
            </a:r>
            <a:r>
              <a:rPr lang="en-US" sz="4800" b="1" baseline="30000" dirty="0" smtClean="0">
                <a:solidFill>
                  <a:srgbClr val="C00000"/>
                </a:solidFill>
              </a:rPr>
              <a:t>+</a:t>
            </a:r>
            <a:r>
              <a:rPr lang="en-US" sz="4800" b="1" dirty="0" smtClean="0">
                <a:solidFill>
                  <a:srgbClr val="C00000"/>
                </a:solidFill>
              </a:rPr>
              <a:t>/NADP</a:t>
            </a:r>
            <a:r>
              <a:rPr lang="en-US" sz="4800" b="1" baseline="30000" dirty="0" smtClean="0">
                <a:solidFill>
                  <a:srgbClr val="C00000"/>
                </a:solidFill>
              </a:rPr>
              <a:t>+</a:t>
            </a:r>
            <a:r>
              <a:rPr lang="en-US" sz="4800" b="1" dirty="0" smtClean="0">
                <a:solidFill>
                  <a:srgbClr val="C00000"/>
                </a:solidFill>
              </a:rPr>
              <a:t>/FAD.</a:t>
            </a:r>
          </a:p>
          <a:p>
            <a:endParaRPr lang="en-US" sz="4800" dirty="0" smtClean="0"/>
          </a:p>
          <a:p>
            <a:endParaRPr lang="en-US" sz="4800" dirty="0" smtClean="0"/>
          </a:p>
          <a:p>
            <a:endParaRPr lang="en-US" dirty="0" smtClean="0"/>
          </a:p>
          <a:p>
            <a:endParaRPr lang="en-US" dirty="0" smtClean="0"/>
          </a:p>
          <a:p>
            <a:endParaRPr lang="en-US" dirty="0" smtClean="0"/>
          </a:p>
          <a:p>
            <a:endParaRPr lang="en-US" dirty="0" smtClean="0"/>
          </a:p>
          <a:p>
            <a:endParaRPr lang="en-US" dirty="0"/>
          </a:p>
        </p:txBody>
      </p:sp>
    </p:spTree>
  </p:cSld>
  <p:clrMapOvr>
    <a:masterClrMapping/>
  </p:clrMapOvr>
  <p:transition spd="slow">
    <p:wedge/>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0" y="1347716"/>
            <a:ext cx="9144000" cy="1143000"/>
          </a:xfrm>
        </p:spPr>
        <p:txBody>
          <a:bodyPr>
            <a:normAutofit fontScale="90000"/>
          </a:bodyPr>
          <a:lstStyle/>
          <a:p>
            <a:pPr algn="ctr"/>
            <a:r>
              <a:rPr lang="en-US" sz="3600" b="1" dirty="0" smtClean="0"/>
              <a:t/>
            </a:r>
            <a:br>
              <a:rPr lang="en-US" sz="3600" b="1" dirty="0" smtClean="0"/>
            </a:br>
            <a:r>
              <a:rPr lang="en-US" sz="3600" b="1" dirty="0"/>
              <a:t/>
            </a:r>
            <a:br>
              <a:rPr lang="en-US" sz="3600" b="1" dirty="0"/>
            </a:br>
            <a:r>
              <a:rPr lang="en-US" sz="3600" b="1" dirty="0" smtClean="0"/>
              <a:t/>
            </a:r>
            <a:br>
              <a:rPr lang="en-US" sz="3600" b="1" dirty="0" smtClean="0"/>
            </a:br>
            <a:r>
              <a:rPr lang="en-US" sz="3600" b="1" dirty="0" smtClean="0"/>
              <a:t>DEHYDROGENASES </a:t>
            </a:r>
            <a:r>
              <a:rPr lang="en-US" sz="3600" b="1" dirty="0"/>
              <a:t>CANNOT</a:t>
            </a:r>
            <a:br>
              <a:rPr lang="en-US" sz="3600" b="1" dirty="0"/>
            </a:br>
            <a:r>
              <a:rPr lang="en-US" sz="3600" b="1" dirty="0"/>
              <a:t>USE OXYGEN AS A HYDROGEN</a:t>
            </a:r>
            <a:br>
              <a:rPr lang="en-US" sz="3600" b="1" dirty="0"/>
            </a:br>
            <a:r>
              <a:rPr lang="en-US" sz="3600" b="1" dirty="0"/>
              <a:t>ACCEPTOR</a:t>
            </a:r>
            <a:r>
              <a:rPr lang="en-US" sz="3600" dirty="0"/>
              <a:t> </a:t>
            </a:r>
            <a:r>
              <a:rPr lang="en-US" dirty="0"/>
              <a:t/>
            </a:r>
            <a:br>
              <a:rPr lang="en-US" dirty="0"/>
            </a:br>
            <a:endParaRPr lang="en-US" dirty="0"/>
          </a:p>
        </p:txBody>
      </p:sp>
      <p:sp>
        <p:nvSpPr>
          <p:cNvPr id="3" name="Content Placeholder 2"/>
          <p:cNvSpPr>
            <a:spLocks noGrp="1"/>
          </p:cNvSpPr>
          <p:nvPr>
            <p:ph idx="1"/>
          </p:nvPr>
        </p:nvSpPr>
        <p:spPr/>
        <p:txBody>
          <a:bodyPr>
            <a:normAutofit fontScale="85000" lnSpcReduction="10000"/>
          </a:bodyPr>
          <a:lstStyle/>
          <a:p>
            <a:endParaRPr lang="en-US" dirty="0" smtClean="0"/>
          </a:p>
          <a:p>
            <a:endParaRPr lang="en-US" dirty="0" smtClean="0"/>
          </a:p>
          <a:p>
            <a:pPr>
              <a:buNone/>
            </a:pPr>
            <a:r>
              <a:rPr lang="en-US" sz="4000" b="1" dirty="0" smtClean="0"/>
              <a:t>MXH2</a:t>
            </a:r>
            <a:r>
              <a:rPr lang="en-US" dirty="0" smtClean="0"/>
              <a:t>       </a:t>
            </a:r>
            <a:r>
              <a:rPr lang="en-US" sz="2400" b="1" dirty="0" smtClean="0">
                <a:solidFill>
                  <a:srgbClr val="0070C0"/>
                </a:solidFill>
              </a:rPr>
              <a:t>Anaerobic Dehydrogenase     </a:t>
            </a:r>
            <a:r>
              <a:rPr lang="en-US" sz="4000" b="1" dirty="0" smtClean="0"/>
              <a:t>MX</a:t>
            </a:r>
          </a:p>
          <a:p>
            <a:pPr>
              <a:buNone/>
            </a:pPr>
            <a:endParaRPr lang="en-US" sz="4000" b="1" dirty="0" smtClean="0"/>
          </a:p>
          <a:p>
            <a:pPr>
              <a:buNone/>
            </a:pPr>
            <a:r>
              <a:rPr lang="en-US" sz="4000" dirty="0" smtClean="0"/>
              <a:t>                </a:t>
            </a:r>
            <a:r>
              <a:rPr lang="en-US" sz="3200" b="1" dirty="0" smtClean="0"/>
              <a:t>NAD</a:t>
            </a:r>
            <a:r>
              <a:rPr lang="en-US" sz="3200" baseline="30000" dirty="0" smtClean="0"/>
              <a:t>+</a:t>
            </a:r>
            <a:r>
              <a:rPr lang="en-US" sz="3200" b="1" baseline="30000" dirty="0" smtClean="0"/>
              <a:t>              </a:t>
            </a:r>
            <a:r>
              <a:rPr lang="en-US" sz="3200" b="1" dirty="0" smtClean="0"/>
              <a:t>NADH+ H</a:t>
            </a:r>
            <a:r>
              <a:rPr lang="en-US" sz="3200" b="1" baseline="30000" dirty="0" smtClean="0"/>
              <a:t>+ </a:t>
            </a:r>
            <a:r>
              <a:rPr lang="en-US" sz="2200" b="1" dirty="0" smtClean="0">
                <a:solidFill>
                  <a:srgbClr val="C00000"/>
                </a:solidFill>
              </a:rPr>
              <a:t>(Non auto oxidizable)</a:t>
            </a:r>
          </a:p>
          <a:p>
            <a:pPr>
              <a:buNone/>
            </a:pPr>
            <a:endParaRPr lang="en-US" sz="3200" b="1" baseline="30000" dirty="0" smtClean="0"/>
          </a:p>
          <a:p>
            <a:pPr>
              <a:buNone/>
            </a:pPr>
            <a:r>
              <a:rPr lang="en-US" sz="3200" b="1" baseline="30000" dirty="0" smtClean="0"/>
              <a:t>                                                     </a:t>
            </a:r>
          </a:p>
          <a:p>
            <a:pPr>
              <a:buNone/>
            </a:pPr>
            <a:r>
              <a:rPr lang="en-US" sz="3200" b="1" baseline="30000" dirty="0" smtClean="0"/>
              <a:t>                                               </a:t>
            </a:r>
            <a:r>
              <a:rPr lang="en-US" sz="3200" b="1" dirty="0" smtClean="0"/>
              <a:t>Enter Electron Transport Chain</a:t>
            </a:r>
          </a:p>
          <a:p>
            <a:pPr>
              <a:buNone/>
            </a:pPr>
            <a:r>
              <a:rPr lang="en-US" sz="3200" b="1" dirty="0" smtClean="0"/>
              <a:t>					For its reoxidation</a:t>
            </a:r>
            <a:endParaRPr lang="en-US" sz="3200" b="1" dirty="0"/>
          </a:p>
        </p:txBody>
      </p:sp>
      <p:sp>
        <p:nvSpPr>
          <p:cNvPr id="4" name="Right Arrow 3"/>
          <p:cNvSpPr/>
          <p:nvPr/>
        </p:nvSpPr>
        <p:spPr>
          <a:xfrm>
            <a:off x="2133600" y="3200400"/>
            <a:ext cx="4114800" cy="304800"/>
          </a:xfrm>
          <a:prstGeom prst="righ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own Arrow 4"/>
          <p:cNvSpPr/>
          <p:nvPr/>
        </p:nvSpPr>
        <p:spPr>
          <a:xfrm>
            <a:off x="4844700" y="4359664"/>
            <a:ext cx="457200" cy="6858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Arc 5"/>
          <p:cNvSpPr/>
          <p:nvPr/>
        </p:nvSpPr>
        <p:spPr>
          <a:xfrm>
            <a:off x="2590800" y="3429000"/>
            <a:ext cx="2514600" cy="685800"/>
          </a:xfrm>
          <a:prstGeom prst="arc">
            <a:avLst>
              <a:gd name="adj1" fmla="val 9948802"/>
              <a:gd name="adj2" fmla="val 684712"/>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8" name="Straight Arrow Connector 7"/>
          <p:cNvCxnSpPr>
            <a:stCxn id="6" idx="2"/>
          </p:cNvCxnSpPr>
          <p:nvPr/>
        </p:nvCxnSpPr>
        <p:spPr>
          <a:xfrm flipH="1">
            <a:off x="4816267" y="3975893"/>
            <a:ext cx="42445" cy="7422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wedg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67000"/>
            <a:ext cx="8229600" cy="1143000"/>
          </a:xfrm>
        </p:spPr>
        <p:txBody>
          <a:bodyPr>
            <a:normAutofit fontScale="90000"/>
          </a:bodyPr>
          <a:lstStyle/>
          <a:p>
            <a:pPr algn="ctr"/>
            <a:r>
              <a:rPr lang="en-US" sz="6000" b="1" dirty="0" smtClean="0">
                <a:solidFill>
                  <a:schemeClr val="tx1"/>
                </a:solidFill>
              </a:rPr>
              <a:t>Specific Learning Objectives</a:t>
            </a:r>
            <a:endParaRPr lang="en-US" sz="6000" dirty="0">
              <a:solidFill>
                <a:schemeClr val="tx1"/>
              </a:solidFill>
            </a:endParaRPr>
          </a:p>
        </p:txBody>
      </p:sp>
    </p:spTree>
  </p:cSld>
  <p:clrMapOvr>
    <a:masterClrMapping/>
  </p:clrMapOvr>
  <p:transition spd="slow">
    <p:wedge/>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1143000"/>
            <a:ext cx="8305800" cy="5181600"/>
          </a:xfrm>
        </p:spPr>
        <p:txBody>
          <a:bodyPr>
            <a:normAutofit lnSpcReduction="10000"/>
          </a:bodyPr>
          <a:lstStyle/>
          <a:p>
            <a:r>
              <a:rPr lang="en-US" sz="4000" dirty="0" smtClean="0"/>
              <a:t>Coenzymes temporarily accept the hydrogen  from substrates and get reduced to</a:t>
            </a:r>
          </a:p>
          <a:p>
            <a:pPr lvl="3"/>
            <a:r>
              <a:rPr lang="en-US" sz="4800" dirty="0" smtClean="0"/>
              <a:t>NADH+ H</a:t>
            </a:r>
            <a:r>
              <a:rPr lang="en-US" sz="4800" baseline="30000" dirty="0" smtClean="0"/>
              <a:t>+</a:t>
            </a:r>
            <a:r>
              <a:rPr lang="en-US" sz="4800" dirty="0" smtClean="0"/>
              <a:t> </a:t>
            </a:r>
          </a:p>
          <a:p>
            <a:pPr lvl="3"/>
            <a:r>
              <a:rPr lang="en-US" sz="4800" dirty="0" smtClean="0"/>
              <a:t>FADH2</a:t>
            </a:r>
          </a:p>
          <a:p>
            <a:pPr lvl="3"/>
            <a:r>
              <a:rPr lang="en-US" sz="4800" dirty="0" smtClean="0"/>
              <a:t>NADPH+H</a:t>
            </a:r>
            <a:r>
              <a:rPr lang="en-US" sz="4800" baseline="30000" dirty="0" smtClean="0"/>
              <a:t>+</a:t>
            </a:r>
          </a:p>
          <a:p>
            <a:pPr lvl="3"/>
            <a:r>
              <a:rPr lang="en-US" sz="4800" dirty="0" smtClean="0"/>
              <a:t>FMNH2</a:t>
            </a:r>
            <a:endParaRPr lang="en-US" sz="4800" dirty="0"/>
          </a:p>
        </p:txBody>
      </p:sp>
    </p:spTree>
  </p:cSld>
  <p:clrMapOvr>
    <a:masterClrMapping/>
  </p:clrMapOvr>
  <p:transition spd="slow">
    <p:wedge/>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066800"/>
            <a:ext cx="9144000" cy="5257800"/>
          </a:xfrm>
        </p:spPr>
        <p:txBody>
          <a:bodyPr>
            <a:normAutofit/>
          </a:bodyPr>
          <a:lstStyle/>
          <a:p>
            <a:r>
              <a:rPr lang="en-US" sz="4400" dirty="0" smtClean="0"/>
              <a:t>Reduced coenzymes formed in Anaerobic Dehydrogenase reactions are :</a:t>
            </a:r>
          </a:p>
          <a:p>
            <a:pPr lvl="1"/>
            <a:r>
              <a:rPr lang="en-US" sz="4200" dirty="0" smtClean="0"/>
              <a:t>Non autoxidizable/not reoxidized at reaction level.</a:t>
            </a:r>
          </a:p>
          <a:p>
            <a:endParaRPr lang="en-US" sz="5400" dirty="0"/>
          </a:p>
        </p:txBody>
      </p:sp>
    </p:spTree>
  </p:cSld>
  <p:clrMapOvr>
    <a:masterClrMapping/>
  </p:clrMapOvr>
  <p:transition spd="slow">
    <p:wedge/>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457200"/>
            <a:ext cx="8305800" cy="5257800"/>
          </a:xfrm>
        </p:spPr>
        <p:txBody>
          <a:bodyPr>
            <a:noAutofit/>
          </a:bodyPr>
          <a:lstStyle/>
          <a:p>
            <a:r>
              <a:rPr lang="en-US" sz="5400" b="1" dirty="0" smtClean="0"/>
              <a:t>Reduced coenzymes NADH+H</a:t>
            </a:r>
            <a:r>
              <a:rPr lang="en-US" sz="5400" b="1" baseline="30000" dirty="0" smtClean="0"/>
              <a:t>+</a:t>
            </a:r>
            <a:r>
              <a:rPr lang="en-US" sz="5400" b="1" dirty="0" smtClean="0"/>
              <a:t> and FADH2 </a:t>
            </a:r>
            <a:r>
              <a:rPr lang="en-US" sz="5400" dirty="0" smtClean="0"/>
              <a:t>formed at Anaerobic Dehydrogenase reaction</a:t>
            </a:r>
          </a:p>
          <a:p>
            <a:pPr marL="0" indent="0">
              <a:buNone/>
            </a:pPr>
            <a:endParaRPr lang="en-US" sz="5400" dirty="0" smtClean="0"/>
          </a:p>
          <a:p>
            <a:r>
              <a:rPr lang="en-US" sz="5400" dirty="0" smtClean="0"/>
              <a:t>Has to </a:t>
            </a:r>
            <a:r>
              <a:rPr lang="en-US" sz="5400" b="1" dirty="0" smtClean="0"/>
              <a:t>enter ETC for its reoxidation.</a:t>
            </a:r>
          </a:p>
          <a:p>
            <a:endParaRPr lang="en-US" sz="5400" dirty="0" smtClean="0"/>
          </a:p>
          <a:p>
            <a:endParaRPr lang="en-US" sz="4800" dirty="0"/>
          </a:p>
        </p:txBody>
      </p:sp>
    </p:spTree>
  </p:cSld>
  <p:clrMapOvr>
    <a:masterClrMapping/>
  </p:clrMapOvr>
  <p:transition spd="slow">
    <p:wedge/>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533400"/>
            <a:ext cx="8382000" cy="5791200"/>
          </a:xfrm>
        </p:spPr>
        <p:txBody>
          <a:bodyPr>
            <a:normAutofit lnSpcReduction="10000"/>
          </a:bodyPr>
          <a:lstStyle/>
          <a:p>
            <a:r>
              <a:rPr lang="en-US" sz="5400" b="1" dirty="0" smtClean="0"/>
              <a:t>Oxygen</a:t>
            </a:r>
            <a:r>
              <a:rPr lang="en-US" sz="5400" dirty="0" smtClean="0"/>
              <a:t> is </a:t>
            </a:r>
            <a:r>
              <a:rPr lang="en-US" sz="5400" b="1" dirty="0" smtClean="0"/>
              <a:t>involved indirectly</a:t>
            </a:r>
            <a:r>
              <a:rPr lang="en-US" sz="5400" dirty="0" smtClean="0"/>
              <a:t> at an </a:t>
            </a:r>
            <a:r>
              <a:rPr lang="en-US" sz="5400" b="1" dirty="0" smtClean="0">
                <a:solidFill>
                  <a:srgbClr val="C00000"/>
                </a:solidFill>
              </a:rPr>
              <a:t>end of ETC</a:t>
            </a:r>
            <a:r>
              <a:rPr lang="en-US" sz="5400" dirty="0" smtClean="0">
                <a:solidFill>
                  <a:srgbClr val="C00000"/>
                </a:solidFill>
              </a:rPr>
              <a:t> as </a:t>
            </a:r>
            <a:r>
              <a:rPr lang="en-US" sz="5400" b="1" dirty="0" smtClean="0">
                <a:solidFill>
                  <a:srgbClr val="C00000"/>
                </a:solidFill>
              </a:rPr>
              <a:t>electron and proton acceptor </a:t>
            </a:r>
            <a:r>
              <a:rPr lang="en-US" sz="5400" dirty="0" smtClean="0">
                <a:solidFill>
                  <a:srgbClr val="C00000"/>
                </a:solidFill>
              </a:rPr>
              <a:t>.</a:t>
            </a:r>
          </a:p>
          <a:p>
            <a:pPr marL="0" indent="0">
              <a:buNone/>
            </a:pPr>
            <a:endParaRPr lang="en-US" sz="5400" dirty="0" smtClean="0"/>
          </a:p>
          <a:p>
            <a:r>
              <a:rPr lang="en-US" sz="5400" b="1" dirty="0" smtClean="0">
                <a:solidFill>
                  <a:srgbClr val="C00000"/>
                </a:solidFill>
              </a:rPr>
              <a:t>Metabolic  water </a:t>
            </a:r>
            <a:r>
              <a:rPr lang="en-US" sz="5400" dirty="0" smtClean="0">
                <a:solidFill>
                  <a:srgbClr val="C00000"/>
                </a:solidFill>
              </a:rPr>
              <a:t>is an end product of ETC</a:t>
            </a:r>
            <a:r>
              <a:rPr lang="en-US" sz="5400" dirty="0" smtClean="0"/>
              <a:t>.</a:t>
            </a:r>
            <a:endParaRPr lang="en-US" sz="5400" dirty="0"/>
          </a:p>
        </p:txBody>
      </p:sp>
    </p:spTree>
  </p:cSld>
  <p:clrMapOvr>
    <a:masterClrMapping/>
  </p:clrMapOvr>
  <p:transition spd="slow">
    <p:wedge/>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0707"/>
            <a:ext cx="8229600" cy="1143000"/>
          </a:xfrm>
        </p:spPr>
        <p:txBody>
          <a:bodyPr/>
          <a:lstStyle/>
          <a:p>
            <a:pPr algn="ctr"/>
            <a:r>
              <a:rPr lang="en-US" b="1" dirty="0" smtClean="0">
                <a:solidFill>
                  <a:srgbClr val="FF0000"/>
                </a:solidFill>
              </a:rPr>
              <a:t>Remember</a:t>
            </a:r>
            <a:r>
              <a:rPr lang="en-US" b="1" dirty="0" smtClean="0">
                <a:solidFill>
                  <a:schemeClr val="tx1"/>
                </a:solidFill>
              </a:rPr>
              <a:t> </a:t>
            </a:r>
            <a:endParaRPr lang="en-US" b="1" dirty="0">
              <a:solidFill>
                <a:schemeClr val="tx1"/>
              </a:solidFill>
            </a:endParaRPr>
          </a:p>
        </p:txBody>
      </p:sp>
      <p:sp>
        <p:nvSpPr>
          <p:cNvPr id="3" name="Content Placeholder 2"/>
          <p:cNvSpPr>
            <a:spLocks noGrp="1"/>
          </p:cNvSpPr>
          <p:nvPr>
            <p:ph idx="1"/>
          </p:nvPr>
        </p:nvSpPr>
        <p:spPr>
          <a:xfrm>
            <a:off x="76200" y="1752600"/>
            <a:ext cx="8763000" cy="4572000"/>
          </a:xfrm>
        </p:spPr>
        <p:txBody>
          <a:bodyPr>
            <a:normAutofit fontScale="85000" lnSpcReduction="20000"/>
          </a:bodyPr>
          <a:lstStyle/>
          <a:p>
            <a:r>
              <a:rPr lang="en-US" sz="5400" dirty="0" smtClean="0"/>
              <a:t>Reduced coenzyme </a:t>
            </a:r>
            <a:r>
              <a:rPr lang="en-US" sz="5400" b="1" dirty="0" smtClean="0">
                <a:solidFill>
                  <a:srgbClr val="C00000"/>
                </a:solidFill>
              </a:rPr>
              <a:t>NADPH+H</a:t>
            </a:r>
            <a:r>
              <a:rPr lang="en-US" sz="5400" b="1" baseline="30000" dirty="0" smtClean="0">
                <a:solidFill>
                  <a:srgbClr val="C00000"/>
                </a:solidFill>
              </a:rPr>
              <a:t>+</a:t>
            </a:r>
            <a:r>
              <a:rPr lang="en-US" sz="5400" b="1" dirty="0" smtClean="0">
                <a:solidFill>
                  <a:srgbClr val="C00000"/>
                </a:solidFill>
              </a:rPr>
              <a:t> do not enter ETC </a:t>
            </a:r>
          </a:p>
          <a:p>
            <a:pPr marL="0" indent="0">
              <a:buNone/>
            </a:pPr>
            <a:endParaRPr lang="en-US" sz="5400" b="1" dirty="0" smtClean="0">
              <a:solidFill>
                <a:srgbClr val="C00000"/>
              </a:solidFill>
            </a:endParaRPr>
          </a:p>
          <a:p>
            <a:r>
              <a:rPr lang="en-US" sz="5400" b="1" dirty="0" smtClean="0"/>
              <a:t>NADPH+H</a:t>
            </a:r>
            <a:r>
              <a:rPr lang="en-US" sz="5400" b="1" baseline="30000" dirty="0" smtClean="0"/>
              <a:t>+</a:t>
            </a:r>
            <a:r>
              <a:rPr lang="en-US" sz="5400" dirty="0" smtClean="0"/>
              <a:t> is utilized as </a:t>
            </a:r>
            <a:r>
              <a:rPr lang="en-US" sz="5400" b="1" dirty="0" smtClean="0">
                <a:solidFill>
                  <a:srgbClr val="C00000"/>
                </a:solidFill>
              </a:rPr>
              <a:t>reducing equivalent </a:t>
            </a:r>
            <a:r>
              <a:rPr lang="en-US" sz="5400" dirty="0" smtClean="0"/>
              <a:t>for </a:t>
            </a:r>
            <a:r>
              <a:rPr lang="en-US" sz="5400" b="1" dirty="0" smtClean="0">
                <a:solidFill>
                  <a:srgbClr val="00B0F0"/>
                </a:solidFill>
              </a:rPr>
              <a:t>reduction reactions </a:t>
            </a:r>
            <a:r>
              <a:rPr lang="en-US" sz="5400" dirty="0" smtClean="0"/>
              <a:t>catalyzed by </a:t>
            </a:r>
            <a:r>
              <a:rPr lang="en-US" sz="5400" b="1" dirty="0" smtClean="0">
                <a:solidFill>
                  <a:srgbClr val="C00000"/>
                </a:solidFill>
              </a:rPr>
              <a:t>Reductases.</a:t>
            </a:r>
          </a:p>
          <a:p>
            <a:endParaRPr lang="en-US" sz="5400" dirty="0"/>
          </a:p>
        </p:txBody>
      </p:sp>
    </p:spTree>
  </p:cSld>
  <p:clrMapOvr>
    <a:masterClrMapping/>
  </p:clrMapOvr>
  <p:transition spd="slow">
    <p:wedge/>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21458"/>
            <a:ext cx="9144000" cy="1042916"/>
          </a:xfrm>
        </p:spPr>
        <p:txBody>
          <a:bodyPr>
            <a:noAutofit/>
          </a:bodyPr>
          <a:lstStyle/>
          <a:p>
            <a:pPr algn="ctr"/>
            <a:r>
              <a:rPr lang="en-US" sz="2800" b="1" dirty="0"/>
              <a:t>NAD</a:t>
            </a:r>
            <a:r>
              <a:rPr lang="en-US" sz="2800" b="1" baseline="30000" dirty="0"/>
              <a:t>+</a:t>
            </a:r>
            <a:r>
              <a:rPr lang="en-US" sz="2800" b="1" dirty="0"/>
              <a:t> Dependent Anaerobic Dehydrogenases</a:t>
            </a:r>
            <a:endParaRPr lang="en-US" sz="2800"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2435908251"/>
              </p:ext>
            </p:extLst>
          </p:nvPr>
        </p:nvGraphicFramePr>
        <p:xfrm>
          <a:off x="0" y="557852"/>
          <a:ext cx="9144000" cy="6570969"/>
        </p:xfrm>
        <a:graphic>
          <a:graphicData uri="http://schemas.openxmlformats.org/drawingml/2006/table">
            <a:tbl>
              <a:tblPr firstRow="1" bandRow="1">
                <a:tableStyleId>{5C22544A-7EE6-4342-B048-85BDC9FD1C3A}</a:tableStyleId>
              </a:tblPr>
              <a:tblGrid>
                <a:gridCol w="4572000"/>
                <a:gridCol w="4572000"/>
              </a:tblGrid>
              <a:tr h="420010">
                <a:tc>
                  <a:txBody>
                    <a:bodyPr/>
                    <a:lstStyle/>
                    <a:p>
                      <a:pPr algn="ctr"/>
                      <a:r>
                        <a:rPr lang="en-US" sz="2000" b="1" dirty="0" smtClean="0"/>
                        <a:t>Enzymes </a:t>
                      </a:r>
                      <a:endParaRPr lang="en-US" sz="2000" b="1" dirty="0"/>
                    </a:p>
                  </a:txBody>
                  <a:tcPr/>
                </a:tc>
                <a:tc>
                  <a:txBody>
                    <a:bodyPr/>
                    <a:lstStyle/>
                    <a:p>
                      <a:pPr algn="ctr"/>
                      <a:r>
                        <a:rPr lang="en-US" sz="2000" b="1" dirty="0" smtClean="0"/>
                        <a:t>Pathway /Reaction</a:t>
                      </a:r>
                      <a:endParaRPr lang="en-US" sz="2000" b="1" dirty="0"/>
                    </a:p>
                  </a:txBody>
                  <a:tcPr/>
                </a:tc>
              </a:tr>
              <a:tr h="73501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smtClean="0"/>
                        <a:t>Glyceraldehyde -3-PO4 Dehydrogenase</a:t>
                      </a:r>
                    </a:p>
                    <a:p>
                      <a:pPr algn="ctr"/>
                      <a:endParaRPr lang="en-US" sz="2000" b="1" dirty="0"/>
                    </a:p>
                  </a:txBody>
                  <a:tcPr/>
                </a:tc>
                <a:tc>
                  <a:txBody>
                    <a:bodyPr/>
                    <a:lstStyle/>
                    <a:p>
                      <a:pPr algn="ctr"/>
                      <a:r>
                        <a:rPr lang="en-US" sz="2000" b="1" dirty="0" smtClean="0"/>
                        <a:t>Glycolysis</a:t>
                      </a:r>
                      <a:endParaRPr lang="en-US" sz="2000" b="1" dirty="0"/>
                    </a:p>
                  </a:txBody>
                  <a:tcPr/>
                </a:tc>
              </a:tr>
              <a:tr h="73501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smtClean="0"/>
                        <a:t>Pyruvate Dehydrogenase</a:t>
                      </a:r>
                    </a:p>
                    <a:p>
                      <a:pPr algn="ctr"/>
                      <a:endParaRPr lang="en-US" sz="2000" b="1" dirty="0"/>
                    </a:p>
                  </a:txBody>
                  <a:tcPr/>
                </a:tc>
                <a:tc>
                  <a:txBody>
                    <a:bodyPr/>
                    <a:lstStyle/>
                    <a:p>
                      <a:pPr algn="ctr"/>
                      <a:r>
                        <a:rPr lang="en-US" sz="2000" b="1" dirty="0" smtClean="0"/>
                        <a:t>PDH Complex</a:t>
                      </a:r>
                      <a:endParaRPr lang="en-US" sz="2000" b="1" dirty="0"/>
                    </a:p>
                  </a:txBody>
                  <a:tcPr/>
                </a:tc>
              </a:tr>
              <a:tr h="73501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smtClean="0"/>
                        <a:t>Isocitrate Dehydrogenase</a:t>
                      </a:r>
                    </a:p>
                    <a:p>
                      <a:pPr algn="ctr"/>
                      <a:endParaRPr lang="en-US" sz="2000" b="1" dirty="0"/>
                    </a:p>
                  </a:txBody>
                  <a:tcPr/>
                </a:tc>
                <a:tc>
                  <a:txBody>
                    <a:bodyPr/>
                    <a:lstStyle/>
                    <a:p>
                      <a:pPr algn="ctr"/>
                      <a:r>
                        <a:rPr lang="en-US" sz="2000" b="1" dirty="0" smtClean="0"/>
                        <a:t>TCA cycle</a:t>
                      </a:r>
                      <a:endParaRPr lang="en-US" sz="2000" b="1" dirty="0"/>
                    </a:p>
                  </a:txBody>
                  <a:tcPr/>
                </a:tc>
              </a:tr>
              <a:tr h="735017">
                <a:tc>
                  <a:txBody>
                    <a:bodyPr/>
                    <a:lstStyle/>
                    <a:p>
                      <a:pPr algn="ctr"/>
                      <a:r>
                        <a:rPr lang="en-US" sz="2000" b="1" dirty="0" smtClean="0"/>
                        <a:t>α Ketoglutarate Dehydrogenase</a:t>
                      </a:r>
                      <a:endParaRPr lang="en-US" sz="2000" b="1"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smtClean="0"/>
                        <a:t>TCA cycle</a:t>
                      </a:r>
                    </a:p>
                    <a:p>
                      <a:pPr algn="ctr"/>
                      <a:endParaRPr lang="en-US" sz="2000" b="1" dirty="0"/>
                    </a:p>
                  </a:txBody>
                  <a:tcPr/>
                </a:tc>
              </a:tr>
              <a:tr h="73501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smtClean="0"/>
                        <a:t>Malate Dehydrogenase</a:t>
                      </a:r>
                    </a:p>
                    <a:p>
                      <a:pPr algn="ctr"/>
                      <a:endParaRPr lang="en-US" sz="2000" b="1"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smtClean="0"/>
                        <a:t>TCA cycle</a:t>
                      </a:r>
                    </a:p>
                    <a:p>
                      <a:pPr algn="ctr"/>
                      <a:endParaRPr lang="en-US" sz="2000" b="1" dirty="0"/>
                    </a:p>
                  </a:txBody>
                  <a:tcPr/>
                </a:tc>
              </a:tr>
              <a:tr h="73501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smtClean="0"/>
                        <a:t>Lactate Dehydrogenase</a:t>
                      </a:r>
                    </a:p>
                    <a:p>
                      <a:pPr algn="ctr"/>
                      <a:endParaRPr lang="en-US" sz="2000" b="1" dirty="0"/>
                    </a:p>
                  </a:txBody>
                  <a:tcPr/>
                </a:tc>
                <a:tc>
                  <a:txBody>
                    <a:bodyPr/>
                    <a:lstStyle/>
                    <a:p>
                      <a:pPr algn="ctr"/>
                      <a:r>
                        <a:rPr lang="en-US" sz="2000" b="1" dirty="0" smtClean="0"/>
                        <a:t>Pyruvate/Lactate metabolism</a:t>
                      </a:r>
                      <a:endParaRPr lang="en-US" sz="2000" b="1" dirty="0"/>
                    </a:p>
                  </a:txBody>
                  <a:tcPr/>
                </a:tc>
              </a:tr>
              <a:tr h="73501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smtClean="0"/>
                        <a:t>Glutamate Dehydrogenase</a:t>
                      </a:r>
                    </a:p>
                    <a:p>
                      <a:pPr algn="ctr"/>
                      <a:endParaRPr lang="en-US" sz="2000" b="1" dirty="0"/>
                    </a:p>
                  </a:txBody>
                  <a:tcPr/>
                </a:tc>
                <a:tc>
                  <a:txBody>
                    <a:bodyPr/>
                    <a:lstStyle/>
                    <a:p>
                      <a:pPr algn="ctr"/>
                      <a:r>
                        <a:rPr lang="en-US" sz="2000" b="1" dirty="0" smtClean="0"/>
                        <a:t>Glutamate</a:t>
                      </a:r>
                      <a:r>
                        <a:rPr lang="en-US" sz="2000" b="1" baseline="0" dirty="0" smtClean="0"/>
                        <a:t> metabolism</a:t>
                      </a:r>
                      <a:endParaRPr lang="en-US" sz="2000" b="1" dirty="0"/>
                    </a:p>
                  </a:txBody>
                  <a:tcPr/>
                </a:tc>
              </a:tr>
              <a:tr h="73501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smtClean="0"/>
                        <a:t>β Hydroxy Acyl Dehydrogenase</a:t>
                      </a:r>
                    </a:p>
                    <a:p>
                      <a:pPr algn="ctr"/>
                      <a:endParaRPr lang="en-US" sz="2000" b="1" dirty="0"/>
                    </a:p>
                  </a:txBody>
                  <a:tcPr/>
                </a:tc>
                <a:tc>
                  <a:txBody>
                    <a:bodyPr/>
                    <a:lstStyle/>
                    <a:p>
                      <a:pPr algn="ctr"/>
                      <a:r>
                        <a:rPr lang="en-US" sz="2000" b="1" dirty="0" smtClean="0"/>
                        <a:t>Beta Oxidation of Fatty acids</a:t>
                      </a:r>
                      <a:endParaRPr lang="en-US" sz="2000" b="1" dirty="0"/>
                    </a:p>
                  </a:txBody>
                  <a:tcPr/>
                </a:tc>
              </a:tr>
            </a:tbl>
          </a:graphicData>
        </a:graphic>
      </p:graphicFrame>
    </p:spTree>
    <p:extLst>
      <p:ext uri="{BB962C8B-B14F-4D97-AF65-F5344CB8AC3E}">
        <p14:creationId xmlns:p14="http://schemas.microsoft.com/office/powerpoint/2010/main" val="3978188679"/>
      </p:ext>
    </p:extLst>
  </p:cSld>
  <p:clrMapOvr>
    <a:masterClrMapping/>
  </p:clrMapOvr>
  <p:transition spd="slow">
    <p:wedge/>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28600"/>
            <a:ext cx="8382000" cy="1143000"/>
          </a:xfrm>
        </p:spPr>
        <p:txBody>
          <a:bodyPr>
            <a:normAutofit fontScale="90000"/>
          </a:bodyPr>
          <a:lstStyle/>
          <a:p>
            <a:pPr algn="ctr"/>
            <a:r>
              <a:rPr lang="en-US" b="1" dirty="0" smtClean="0"/>
              <a:t>NADP</a:t>
            </a:r>
            <a:r>
              <a:rPr lang="en-US" b="1" baseline="30000" dirty="0" smtClean="0"/>
              <a:t>+</a:t>
            </a:r>
            <a:r>
              <a:rPr lang="en-US" b="1" dirty="0" smtClean="0"/>
              <a:t> Dependent Dehydrogenases</a:t>
            </a:r>
            <a:endParaRPr lang="en-US" b="1" dirty="0"/>
          </a:p>
        </p:txBody>
      </p:sp>
      <p:sp>
        <p:nvSpPr>
          <p:cNvPr id="3" name="Content Placeholder 2"/>
          <p:cNvSpPr>
            <a:spLocks noGrp="1"/>
          </p:cNvSpPr>
          <p:nvPr>
            <p:ph idx="1"/>
          </p:nvPr>
        </p:nvSpPr>
        <p:spPr>
          <a:xfrm>
            <a:off x="0" y="1905000"/>
            <a:ext cx="9144000" cy="4953000"/>
          </a:xfrm>
        </p:spPr>
        <p:txBody>
          <a:bodyPr>
            <a:normAutofit/>
          </a:bodyPr>
          <a:lstStyle/>
          <a:p>
            <a:r>
              <a:rPr lang="en-US" sz="3600" b="1" dirty="0" smtClean="0">
                <a:solidFill>
                  <a:srgbClr val="C00000"/>
                </a:solidFill>
              </a:rPr>
              <a:t>Glucose -6-Phosphate Dehydrogenase </a:t>
            </a:r>
          </a:p>
          <a:p>
            <a:pPr algn="ctr">
              <a:buNone/>
            </a:pPr>
            <a:r>
              <a:rPr lang="en-US" sz="3600" dirty="0" smtClean="0"/>
              <a:t>   ( HMP Shunt)</a:t>
            </a:r>
          </a:p>
          <a:p>
            <a:pPr algn="ctr"/>
            <a:r>
              <a:rPr lang="en-US" sz="3600" b="1" dirty="0" smtClean="0">
                <a:solidFill>
                  <a:srgbClr val="C00000"/>
                </a:solidFill>
              </a:rPr>
              <a:t>Phospho Gluconate Dehydrogenase</a:t>
            </a:r>
          </a:p>
          <a:p>
            <a:pPr marL="0" indent="0" algn="ctr">
              <a:buNone/>
            </a:pPr>
            <a:r>
              <a:rPr lang="en-US" sz="3600" dirty="0" smtClean="0"/>
              <a:t> (HMP Shunt)</a:t>
            </a:r>
          </a:p>
          <a:p>
            <a:r>
              <a:rPr lang="en-US" sz="3600" dirty="0" smtClean="0"/>
              <a:t>Note </a:t>
            </a:r>
            <a:r>
              <a:rPr lang="en-US" sz="3600" b="1" dirty="0" smtClean="0"/>
              <a:t>NADPH+H</a:t>
            </a:r>
            <a:r>
              <a:rPr lang="en-US" sz="3600" b="1" baseline="30000" dirty="0" smtClean="0"/>
              <a:t>+</a:t>
            </a:r>
            <a:r>
              <a:rPr lang="en-US" sz="3600" b="1" dirty="0" smtClean="0"/>
              <a:t>does not enter ETC </a:t>
            </a:r>
            <a:r>
              <a:rPr lang="en-US" sz="3600" dirty="0" smtClean="0"/>
              <a:t>for its reoxidation instead they are involved in reduction reactions.</a:t>
            </a:r>
            <a:endParaRPr lang="en-US" sz="3600" dirty="0"/>
          </a:p>
        </p:txBody>
      </p:sp>
    </p:spTree>
  </p:cSld>
  <p:clrMapOvr>
    <a:masterClrMapping/>
  </p:clrMapOvr>
  <p:transition spd="slow">
    <p:wedge/>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0" y="914400"/>
            <a:ext cx="8915400" cy="1143000"/>
          </a:xfrm>
        </p:spPr>
        <p:txBody>
          <a:bodyPr>
            <a:normAutofit fontScale="90000"/>
          </a:bodyPr>
          <a:lstStyle/>
          <a:p>
            <a:pPr algn="ctr"/>
            <a:r>
              <a:rPr lang="en-US" b="1" dirty="0" smtClean="0"/>
              <a:t>FAD Dependent Anaerobic Dehydrogenases</a:t>
            </a:r>
            <a:endParaRPr lang="en-US" b="1" dirty="0"/>
          </a:p>
        </p:txBody>
      </p:sp>
      <p:sp>
        <p:nvSpPr>
          <p:cNvPr id="3" name="Content Placeholder 2"/>
          <p:cNvSpPr>
            <a:spLocks noGrp="1"/>
          </p:cNvSpPr>
          <p:nvPr>
            <p:ph idx="1"/>
          </p:nvPr>
        </p:nvSpPr>
        <p:spPr>
          <a:xfrm>
            <a:off x="304800" y="2438400"/>
            <a:ext cx="8610600" cy="3886200"/>
          </a:xfrm>
        </p:spPr>
        <p:txBody>
          <a:bodyPr>
            <a:normAutofit/>
          </a:bodyPr>
          <a:lstStyle/>
          <a:p>
            <a:r>
              <a:rPr lang="en-US" sz="4800" b="1" dirty="0" smtClean="0"/>
              <a:t>Succinate Dehydrogenase </a:t>
            </a:r>
          </a:p>
          <a:p>
            <a:pPr>
              <a:buNone/>
            </a:pPr>
            <a:r>
              <a:rPr lang="en-US" sz="3600" dirty="0" smtClean="0"/>
              <a:t>                        (TCA Cycle)</a:t>
            </a:r>
          </a:p>
          <a:p>
            <a:r>
              <a:rPr lang="en-US" sz="4800" b="1" dirty="0" smtClean="0"/>
              <a:t>Acyl CoA Dehydrogenase </a:t>
            </a:r>
          </a:p>
          <a:p>
            <a:pPr>
              <a:buNone/>
            </a:pPr>
            <a:r>
              <a:rPr lang="en-US" sz="3600" dirty="0" smtClean="0"/>
              <a:t>            (</a:t>
            </a:r>
            <a:r>
              <a:rPr lang="el-GR" sz="3600" dirty="0" smtClean="0"/>
              <a:t>β</a:t>
            </a:r>
            <a:r>
              <a:rPr lang="en-US" sz="3600" dirty="0" smtClean="0"/>
              <a:t> Oxidation Of Fatty Acids)</a:t>
            </a:r>
            <a:endParaRPr lang="en-US" sz="3600" dirty="0"/>
          </a:p>
        </p:txBody>
      </p:sp>
    </p:spTree>
  </p:cSld>
  <p:clrMapOvr>
    <a:masterClrMapping/>
  </p:clrMapOvr>
  <p:transition spd="slow">
    <p:wedge/>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066800"/>
          </a:xfrm>
        </p:spPr>
        <p:txBody>
          <a:bodyPr>
            <a:normAutofit fontScale="90000"/>
          </a:bodyPr>
          <a:lstStyle/>
          <a:p>
            <a:pPr algn="ctr"/>
            <a:r>
              <a:rPr lang="en-US" b="1" dirty="0" smtClean="0"/>
              <a:t>FMN Dependent Anaerobic Dehydrogenase</a:t>
            </a:r>
            <a:endParaRPr lang="en-US" b="1" dirty="0"/>
          </a:p>
        </p:txBody>
      </p:sp>
      <p:sp>
        <p:nvSpPr>
          <p:cNvPr id="3" name="Content Placeholder 2"/>
          <p:cNvSpPr>
            <a:spLocks noGrp="1"/>
          </p:cNvSpPr>
          <p:nvPr>
            <p:ph idx="1"/>
          </p:nvPr>
        </p:nvSpPr>
        <p:spPr>
          <a:xfrm>
            <a:off x="381000" y="2362200"/>
            <a:ext cx="8305800" cy="3962400"/>
          </a:xfrm>
        </p:spPr>
        <p:txBody>
          <a:bodyPr/>
          <a:lstStyle/>
          <a:p>
            <a:r>
              <a:rPr lang="en-US" sz="4800" b="1" dirty="0" smtClean="0"/>
              <a:t> NADH Dehydrogenase </a:t>
            </a:r>
            <a:r>
              <a:rPr lang="en-US" sz="4800" b="1" dirty="0" smtClean="0">
                <a:solidFill>
                  <a:srgbClr val="C00000"/>
                </a:solidFill>
              </a:rPr>
              <a:t>(Warburg's Yellow Enzyme)</a:t>
            </a:r>
          </a:p>
          <a:p>
            <a:pPr>
              <a:buNone/>
            </a:pPr>
            <a:r>
              <a:rPr lang="en-US" sz="4800" dirty="0" smtClean="0"/>
              <a:t>  </a:t>
            </a:r>
            <a:r>
              <a:rPr lang="en-US" sz="4800" b="1" dirty="0" smtClean="0">
                <a:solidFill>
                  <a:srgbClr val="00B0F0"/>
                </a:solidFill>
              </a:rPr>
              <a:t>First Component of ETC/  Complex I of ETC</a:t>
            </a:r>
          </a:p>
          <a:p>
            <a:endParaRPr lang="en-US" dirty="0" smtClean="0"/>
          </a:p>
          <a:p>
            <a:endParaRPr lang="en-US" dirty="0"/>
          </a:p>
        </p:txBody>
      </p:sp>
    </p:spTree>
  </p:cSld>
  <p:clrMapOvr>
    <a:masterClrMapping/>
  </p:clrMapOvr>
  <p:transition spd="slow">
    <p:wedge/>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rmAutofit/>
          </a:bodyPr>
          <a:lstStyle/>
          <a:p>
            <a:pPr algn="ctr"/>
            <a:r>
              <a:rPr lang="en-US" sz="5400" b="1" dirty="0" smtClean="0"/>
              <a:t>OXYGENASES</a:t>
            </a:r>
            <a:endParaRPr lang="en-US" sz="5400" b="1" dirty="0"/>
          </a:p>
        </p:txBody>
      </p:sp>
      <p:sp>
        <p:nvSpPr>
          <p:cNvPr id="3" name="Content Placeholder 2"/>
          <p:cNvSpPr>
            <a:spLocks noGrp="1"/>
          </p:cNvSpPr>
          <p:nvPr>
            <p:ph idx="1"/>
          </p:nvPr>
        </p:nvSpPr>
        <p:spPr/>
        <p:txBody>
          <a:bodyPr>
            <a:normAutofit/>
          </a:bodyPr>
          <a:lstStyle/>
          <a:p>
            <a:r>
              <a:rPr lang="en-US" sz="4800" dirty="0" smtClean="0"/>
              <a:t>Oxygenases  </a:t>
            </a:r>
            <a:r>
              <a:rPr lang="en-US" sz="4800" b="1" dirty="0" smtClean="0"/>
              <a:t>add Oxygen </a:t>
            </a:r>
            <a:r>
              <a:rPr lang="en-US" sz="4800" dirty="0" smtClean="0"/>
              <a:t>atom from molecular oxygen (O2) </a:t>
            </a:r>
            <a:r>
              <a:rPr lang="en-US" sz="4800" b="1" dirty="0" smtClean="0"/>
              <a:t>into</a:t>
            </a:r>
            <a:r>
              <a:rPr lang="en-US" sz="4800" dirty="0" smtClean="0"/>
              <a:t> </a:t>
            </a:r>
            <a:r>
              <a:rPr lang="en-US" sz="4800" b="1" dirty="0" smtClean="0"/>
              <a:t>substrate</a:t>
            </a:r>
            <a:r>
              <a:rPr lang="en-US" sz="4800" dirty="0" smtClean="0"/>
              <a:t>. </a:t>
            </a:r>
          </a:p>
          <a:p>
            <a:pPr marL="0" indent="0">
              <a:buNone/>
            </a:pPr>
            <a:endParaRPr lang="en-US" sz="4800" dirty="0" smtClean="0"/>
          </a:p>
          <a:p>
            <a:r>
              <a:rPr lang="en-US" sz="4800" dirty="0" smtClean="0"/>
              <a:t>Form Oxidized Products</a:t>
            </a:r>
            <a:endParaRPr lang="en-US" sz="4800" dirty="0"/>
          </a:p>
        </p:txBody>
      </p:sp>
    </p:spTree>
  </p:cSld>
  <p:clrMapOvr>
    <a:masterClrMapping/>
  </p:clrMapOvr>
  <p:transition spd="slow">
    <p:wedg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0"/>
            <a:ext cx="8709546" cy="990600"/>
          </a:xfrm>
        </p:spPr>
        <p:txBody>
          <a:bodyPr>
            <a:normAutofit fontScale="90000"/>
          </a:bodyPr>
          <a:lstStyle/>
          <a:p>
            <a:r>
              <a:rPr lang="en-US" b="1" dirty="0" smtClean="0"/>
              <a:t>Questions Which Will be Answered</a:t>
            </a:r>
            <a:endParaRPr lang="en-US" b="1" dirty="0"/>
          </a:p>
        </p:txBody>
      </p:sp>
      <p:sp>
        <p:nvSpPr>
          <p:cNvPr id="3" name="Content Placeholder 2"/>
          <p:cNvSpPr>
            <a:spLocks noGrp="1"/>
          </p:cNvSpPr>
          <p:nvPr>
            <p:ph idx="1"/>
          </p:nvPr>
        </p:nvSpPr>
        <p:spPr>
          <a:xfrm>
            <a:off x="-13855" y="1219200"/>
            <a:ext cx="9677400" cy="5486400"/>
          </a:xfrm>
        </p:spPr>
        <p:txBody>
          <a:bodyPr>
            <a:normAutofit lnSpcReduction="10000"/>
          </a:bodyPr>
          <a:lstStyle/>
          <a:p>
            <a:r>
              <a:rPr lang="en-US" b="1" dirty="0" smtClean="0"/>
              <a:t>What is system of Bioenergetics ?</a:t>
            </a:r>
          </a:p>
          <a:p>
            <a:pPr marL="0" indent="0">
              <a:buNone/>
            </a:pPr>
            <a:endParaRPr lang="en-US" b="1" dirty="0" smtClean="0"/>
          </a:p>
          <a:p>
            <a:r>
              <a:rPr lang="en-US" dirty="0" smtClean="0"/>
              <a:t>How is </a:t>
            </a:r>
            <a:r>
              <a:rPr lang="en-US" dirty="0"/>
              <a:t>chemical form of energy ATP </a:t>
            </a:r>
            <a:r>
              <a:rPr lang="en-US" dirty="0" smtClean="0"/>
              <a:t>formed (</a:t>
            </a:r>
            <a:r>
              <a:rPr lang="en-US" b="1" dirty="0" smtClean="0">
                <a:solidFill>
                  <a:srgbClr val="C00000"/>
                </a:solidFill>
              </a:rPr>
              <a:t>Generation</a:t>
            </a:r>
            <a:r>
              <a:rPr lang="en-US" dirty="0" smtClean="0"/>
              <a:t>) </a:t>
            </a:r>
          </a:p>
          <a:p>
            <a:pPr marL="0" indent="0">
              <a:buNone/>
            </a:pPr>
            <a:r>
              <a:rPr lang="en-US" dirty="0"/>
              <a:t> </a:t>
            </a:r>
            <a:r>
              <a:rPr lang="en-US" dirty="0" smtClean="0"/>
              <a:t>  and utilized (</a:t>
            </a:r>
            <a:r>
              <a:rPr lang="en-US" b="1" dirty="0" smtClean="0">
                <a:solidFill>
                  <a:srgbClr val="C00000"/>
                </a:solidFill>
              </a:rPr>
              <a:t>Operation</a:t>
            </a:r>
            <a:r>
              <a:rPr lang="en-US" dirty="0" smtClean="0"/>
              <a:t>)  in human body ?</a:t>
            </a:r>
          </a:p>
          <a:p>
            <a:pPr marL="0" indent="0">
              <a:buNone/>
            </a:pPr>
            <a:endParaRPr lang="en-US" dirty="0" smtClean="0"/>
          </a:p>
          <a:p>
            <a:r>
              <a:rPr lang="en-US" b="1" dirty="0" smtClean="0"/>
              <a:t>What Factors are associated to bioenergetics system?</a:t>
            </a:r>
          </a:p>
          <a:p>
            <a:pPr lvl="1"/>
            <a:r>
              <a:rPr lang="en-US" dirty="0" smtClean="0"/>
              <a:t>Metabolites</a:t>
            </a:r>
          </a:p>
          <a:p>
            <a:pPr lvl="1"/>
            <a:r>
              <a:rPr lang="en-US" dirty="0"/>
              <a:t>Enzymes</a:t>
            </a:r>
          </a:p>
          <a:p>
            <a:pPr lvl="1"/>
            <a:r>
              <a:rPr lang="en-US" dirty="0"/>
              <a:t>Coenzymes</a:t>
            </a:r>
          </a:p>
          <a:p>
            <a:pPr lvl="1"/>
            <a:r>
              <a:rPr lang="en-US" dirty="0"/>
              <a:t>Cofactors</a:t>
            </a:r>
            <a:endParaRPr lang="en-US" dirty="0" smtClean="0"/>
          </a:p>
          <a:p>
            <a:pPr lvl="1"/>
            <a:r>
              <a:rPr lang="en-US" dirty="0" smtClean="0"/>
              <a:t>Hormones</a:t>
            </a:r>
          </a:p>
          <a:p>
            <a:pPr marL="393192" lvl="1" indent="0">
              <a:buNone/>
            </a:pPr>
            <a:endParaRPr lang="en-US" dirty="0" smtClean="0"/>
          </a:p>
          <a:p>
            <a:r>
              <a:rPr lang="en-US" b="1" dirty="0" smtClean="0"/>
              <a:t>Which disorders  suffered due to defective system ?</a:t>
            </a:r>
          </a:p>
          <a:p>
            <a:pPr marL="393192" lvl="1" indent="0">
              <a:buNone/>
            </a:pPr>
            <a:endParaRPr lang="en-US" dirty="0" smtClean="0"/>
          </a:p>
          <a:p>
            <a:endParaRPr lang="en-US" dirty="0"/>
          </a:p>
        </p:txBody>
      </p:sp>
    </p:spTree>
    <p:extLst>
      <p:ext uri="{BB962C8B-B14F-4D97-AF65-F5344CB8AC3E}">
        <p14:creationId xmlns:p14="http://schemas.microsoft.com/office/powerpoint/2010/main" val="2949389765"/>
      </p:ext>
    </p:extLst>
  </p:cSld>
  <p:clrMapOvr>
    <a:masterClrMapping/>
  </p:clrMapOvr>
  <p:transition spd="slow">
    <p:wedge/>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962400"/>
            <a:ext cx="8229600" cy="1143000"/>
          </a:xfrm>
        </p:spPr>
        <p:txBody>
          <a:bodyPr>
            <a:normAutofit fontScale="90000"/>
          </a:bodyPr>
          <a:lstStyle/>
          <a:p>
            <a:pPr algn="ctr"/>
            <a:r>
              <a:rPr lang="en-US" b="1" dirty="0"/>
              <a:t>OXYGENASES CATALYZE</a:t>
            </a:r>
            <a:br>
              <a:rPr lang="en-US" b="1" dirty="0"/>
            </a:br>
            <a:r>
              <a:rPr lang="en-US" b="1" dirty="0" smtClean="0"/>
              <a:t>DIRECT TRANSFER AND</a:t>
            </a:r>
            <a:r>
              <a:rPr lang="en-US" b="1" dirty="0"/>
              <a:t/>
            </a:r>
            <a:br>
              <a:rPr lang="en-US" b="1" dirty="0"/>
            </a:br>
            <a:r>
              <a:rPr lang="en-US" b="1" dirty="0" smtClean="0"/>
              <a:t>INCORPORATION </a:t>
            </a:r>
            <a:r>
              <a:rPr lang="en-US" b="1" dirty="0"/>
              <a:t>OF OXYGEN</a:t>
            </a:r>
            <a:br>
              <a:rPr lang="en-US" b="1" dirty="0"/>
            </a:br>
            <a:r>
              <a:rPr lang="en-US" b="1" dirty="0"/>
              <a:t>INTO A SUBSTRATE MOLECULE</a:t>
            </a:r>
            <a:r>
              <a:rPr lang="en-US" dirty="0"/>
              <a:t> </a:t>
            </a:r>
            <a:br>
              <a:rPr lang="en-US" dirty="0"/>
            </a:br>
            <a:endParaRPr lang="en-US" dirty="0"/>
          </a:p>
        </p:txBody>
      </p:sp>
    </p:spTree>
    <p:extLst>
      <p:ext uri="{BB962C8B-B14F-4D97-AF65-F5344CB8AC3E}">
        <p14:creationId xmlns:p14="http://schemas.microsoft.com/office/powerpoint/2010/main" val="1882945102"/>
      </p:ext>
    </p:extLst>
  </p:cSld>
  <p:clrMapOvr>
    <a:masterClrMapping/>
  </p:clrMapOvr>
  <p:transition spd="slow">
    <p:wedge/>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78809" y="152400"/>
            <a:ext cx="8229600" cy="1143000"/>
          </a:xfrm>
        </p:spPr>
        <p:txBody>
          <a:bodyPr/>
          <a:lstStyle/>
          <a:p>
            <a:pPr algn="ctr"/>
            <a:r>
              <a:rPr lang="en-US" b="1" dirty="0" smtClean="0"/>
              <a:t>Mono Oxygenases</a:t>
            </a:r>
            <a:endParaRPr lang="en-US" b="1" dirty="0"/>
          </a:p>
        </p:txBody>
      </p:sp>
      <p:sp>
        <p:nvSpPr>
          <p:cNvPr id="3" name="Content Placeholder 2"/>
          <p:cNvSpPr>
            <a:spLocks noGrp="1"/>
          </p:cNvSpPr>
          <p:nvPr>
            <p:ph idx="1"/>
          </p:nvPr>
        </p:nvSpPr>
        <p:spPr>
          <a:xfrm>
            <a:off x="457200" y="1935480"/>
            <a:ext cx="8458200" cy="4389120"/>
          </a:xfrm>
        </p:spPr>
        <p:txBody>
          <a:bodyPr>
            <a:noAutofit/>
          </a:bodyPr>
          <a:lstStyle/>
          <a:p>
            <a:r>
              <a:rPr lang="en-US" sz="4000" dirty="0" smtClean="0"/>
              <a:t>Mono Oxygenases  add </a:t>
            </a:r>
            <a:r>
              <a:rPr lang="en-US" sz="4000" b="1" dirty="0" smtClean="0"/>
              <a:t>one oxygen atom</a:t>
            </a:r>
            <a:r>
              <a:rPr lang="en-US" sz="4000" dirty="0" smtClean="0"/>
              <a:t> from molecular oxygen to the substrate.</a:t>
            </a:r>
          </a:p>
          <a:p>
            <a:r>
              <a:rPr lang="en-US" sz="4000" dirty="0" smtClean="0"/>
              <a:t>Forms Hydroxyl group (-OH )</a:t>
            </a:r>
          </a:p>
          <a:p>
            <a:r>
              <a:rPr lang="en-US" sz="4000" b="1" dirty="0" smtClean="0"/>
              <a:t>Monoxygenases are </a:t>
            </a:r>
            <a:r>
              <a:rPr lang="en-US" sz="4000" dirty="0" smtClean="0"/>
              <a:t>also termed as </a:t>
            </a:r>
            <a:r>
              <a:rPr lang="en-US" sz="4000" b="1" dirty="0" smtClean="0">
                <a:solidFill>
                  <a:srgbClr val="C00000"/>
                </a:solidFill>
              </a:rPr>
              <a:t>Hydroxylases</a:t>
            </a:r>
            <a:r>
              <a:rPr lang="en-US" sz="4000" dirty="0" smtClean="0">
                <a:solidFill>
                  <a:srgbClr val="C00000"/>
                </a:solidFill>
              </a:rPr>
              <a:t> </a:t>
            </a:r>
            <a:r>
              <a:rPr lang="en-US" sz="4000" dirty="0" smtClean="0"/>
              <a:t>or </a:t>
            </a:r>
            <a:r>
              <a:rPr lang="en-US" sz="4000" b="1" dirty="0" smtClean="0">
                <a:solidFill>
                  <a:srgbClr val="C00000"/>
                </a:solidFill>
              </a:rPr>
              <a:t>Mixed Function Oxidase.</a:t>
            </a:r>
          </a:p>
        </p:txBody>
      </p:sp>
    </p:spTree>
  </p:cSld>
  <p:clrMapOvr>
    <a:masterClrMapping/>
  </p:clrMapOvr>
  <p:transition spd="slow">
    <p:wedge/>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143000"/>
            <a:ext cx="8839200" cy="5181600"/>
          </a:xfrm>
        </p:spPr>
        <p:txBody>
          <a:bodyPr/>
          <a:lstStyle/>
          <a:p>
            <a:pPr>
              <a:buNone/>
            </a:pPr>
            <a:r>
              <a:rPr lang="en-US" sz="3200" b="1" dirty="0" smtClean="0"/>
              <a:t>AH + O2+BH2    </a:t>
            </a:r>
            <a:r>
              <a:rPr lang="en-US" sz="2400" b="1" dirty="0" smtClean="0">
                <a:solidFill>
                  <a:srgbClr val="C00000"/>
                </a:solidFill>
              </a:rPr>
              <a:t>Mono Oxygenase</a:t>
            </a:r>
            <a:r>
              <a:rPr lang="en-US" b="1" dirty="0" smtClean="0">
                <a:solidFill>
                  <a:srgbClr val="C00000"/>
                </a:solidFill>
              </a:rPr>
              <a:t>    </a:t>
            </a:r>
            <a:r>
              <a:rPr lang="en-US" sz="3200" b="1" dirty="0" smtClean="0"/>
              <a:t>AOH+ B+H2O</a:t>
            </a:r>
          </a:p>
          <a:p>
            <a:pPr>
              <a:buNone/>
            </a:pPr>
            <a:endParaRPr lang="en-US" sz="3200" b="1" dirty="0" smtClean="0"/>
          </a:p>
          <a:p>
            <a:pPr>
              <a:buNone/>
            </a:pPr>
            <a:endParaRPr lang="en-US" sz="3200" b="1" dirty="0" smtClean="0"/>
          </a:p>
          <a:p>
            <a:pPr>
              <a:buNone/>
            </a:pPr>
            <a:r>
              <a:rPr lang="en-US" sz="2800" b="1" dirty="0" smtClean="0"/>
              <a:t>Tyrosine+O2+THBP</a:t>
            </a:r>
            <a:r>
              <a:rPr lang="en-US" sz="3200" b="1" dirty="0" smtClean="0"/>
              <a:t>   </a:t>
            </a:r>
            <a:r>
              <a:rPr lang="en-US" sz="2800" b="1" dirty="0" smtClean="0">
                <a:solidFill>
                  <a:srgbClr val="C00000"/>
                </a:solidFill>
              </a:rPr>
              <a:t>Tyrosine</a:t>
            </a:r>
            <a:r>
              <a:rPr lang="en-US" sz="2800" b="1" dirty="0" smtClean="0"/>
              <a:t>     DOPA+DHBP+H2O</a:t>
            </a:r>
          </a:p>
          <a:p>
            <a:pPr>
              <a:buNone/>
            </a:pPr>
            <a:r>
              <a:rPr lang="en-US" sz="3200" b="1" dirty="0" smtClean="0"/>
              <a:t>                                 </a:t>
            </a:r>
            <a:r>
              <a:rPr lang="en-US" sz="2800" b="1" dirty="0" smtClean="0">
                <a:solidFill>
                  <a:srgbClr val="C00000"/>
                </a:solidFill>
              </a:rPr>
              <a:t>Hydroxylase</a:t>
            </a:r>
            <a:r>
              <a:rPr lang="en-US" sz="3200" b="1" dirty="0" smtClean="0"/>
              <a:t>    </a:t>
            </a:r>
            <a:endParaRPr lang="en-US" sz="3200" b="1" dirty="0"/>
          </a:p>
        </p:txBody>
      </p:sp>
      <p:sp>
        <p:nvSpPr>
          <p:cNvPr id="4" name="Right Arrow 3"/>
          <p:cNvSpPr/>
          <p:nvPr/>
        </p:nvSpPr>
        <p:spPr>
          <a:xfrm>
            <a:off x="3200400" y="1676400"/>
            <a:ext cx="2438400" cy="152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ight Arrow 4"/>
          <p:cNvSpPr/>
          <p:nvPr/>
        </p:nvSpPr>
        <p:spPr>
          <a:xfrm>
            <a:off x="3429000" y="3429000"/>
            <a:ext cx="2057400" cy="152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slow">
    <p:wedge/>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fontScale="90000"/>
          </a:bodyPr>
          <a:lstStyle/>
          <a:p>
            <a:pPr algn="ctr"/>
            <a:r>
              <a:rPr lang="en-US" b="1" dirty="0" smtClean="0"/>
              <a:t>Examples Of Mono Oxygenases</a:t>
            </a:r>
            <a:endParaRPr lang="en-US" b="1" dirty="0"/>
          </a:p>
        </p:txBody>
      </p:sp>
      <p:sp>
        <p:nvSpPr>
          <p:cNvPr id="3" name="Content Placeholder 2"/>
          <p:cNvSpPr>
            <a:spLocks noGrp="1"/>
          </p:cNvSpPr>
          <p:nvPr>
            <p:ph idx="1"/>
          </p:nvPr>
        </p:nvSpPr>
        <p:spPr>
          <a:xfrm>
            <a:off x="0" y="1447800"/>
            <a:ext cx="10439400" cy="4389120"/>
          </a:xfrm>
        </p:spPr>
        <p:txBody>
          <a:bodyPr>
            <a:noAutofit/>
          </a:bodyPr>
          <a:lstStyle/>
          <a:p>
            <a:r>
              <a:rPr lang="en-US" sz="3600" b="1" dirty="0" smtClean="0"/>
              <a:t>Phenylalanine Hydroxylase </a:t>
            </a:r>
          </a:p>
          <a:p>
            <a:pPr>
              <a:buNone/>
            </a:pPr>
            <a:r>
              <a:rPr lang="en-US" sz="3600" dirty="0" smtClean="0"/>
              <a:t> (Phenylalanine to Tyrosine)</a:t>
            </a:r>
          </a:p>
          <a:p>
            <a:r>
              <a:rPr lang="en-US" sz="3600" b="1" dirty="0" smtClean="0"/>
              <a:t>Tryptophan Hydroxylase </a:t>
            </a:r>
          </a:p>
          <a:p>
            <a:pPr>
              <a:buNone/>
            </a:pPr>
            <a:r>
              <a:rPr lang="en-US" sz="3600" dirty="0" smtClean="0"/>
              <a:t>  (Tryptophan to 5HydroxyTryptophan)</a:t>
            </a:r>
          </a:p>
          <a:p>
            <a:r>
              <a:rPr lang="en-US" sz="3600" b="1" dirty="0" smtClean="0"/>
              <a:t>25 Hydroxylase </a:t>
            </a:r>
          </a:p>
          <a:p>
            <a:pPr>
              <a:buNone/>
            </a:pPr>
            <a:r>
              <a:rPr lang="en-US" sz="3600" dirty="0" smtClean="0"/>
              <a:t>  (Vitamin D - Cholecalciferol activation)</a:t>
            </a:r>
          </a:p>
          <a:p>
            <a:r>
              <a:rPr lang="en-US" sz="3600" b="1" dirty="0" smtClean="0"/>
              <a:t>1 </a:t>
            </a:r>
            <a:r>
              <a:rPr lang="el-GR" sz="3600" b="1" dirty="0" smtClean="0"/>
              <a:t>α</a:t>
            </a:r>
            <a:r>
              <a:rPr lang="en-US" sz="3600" b="1" dirty="0" smtClean="0"/>
              <a:t> Hydroxylase </a:t>
            </a:r>
          </a:p>
          <a:p>
            <a:pPr>
              <a:buNone/>
            </a:pPr>
            <a:r>
              <a:rPr lang="en-US" sz="3600" dirty="0" smtClean="0"/>
              <a:t> (Vitamin D - Cholecalciferol activation)</a:t>
            </a:r>
            <a:endParaRPr lang="en-US" sz="3600" dirty="0"/>
          </a:p>
        </p:txBody>
      </p:sp>
    </p:spTree>
  </p:cSld>
  <p:clrMapOvr>
    <a:masterClrMapping/>
  </p:clrMapOvr>
  <p:transition spd="slow">
    <p:wedge/>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pPr algn="ctr"/>
            <a:r>
              <a:rPr lang="en-US" b="1" dirty="0" smtClean="0"/>
              <a:t>Di Oxygenases</a:t>
            </a:r>
            <a:endParaRPr lang="en-US" b="1" dirty="0"/>
          </a:p>
        </p:txBody>
      </p:sp>
      <p:sp>
        <p:nvSpPr>
          <p:cNvPr id="3" name="Content Placeholder 2"/>
          <p:cNvSpPr>
            <a:spLocks noGrp="1"/>
          </p:cNvSpPr>
          <p:nvPr>
            <p:ph idx="1"/>
          </p:nvPr>
        </p:nvSpPr>
        <p:spPr>
          <a:xfrm>
            <a:off x="457200" y="1935480"/>
            <a:ext cx="8458200" cy="4389120"/>
          </a:xfrm>
        </p:spPr>
        <p:txBody>
          <a:bodyPr>
            <a:normAutofit/>
          </a:bodyPr>
          <a:lstStyle/>
          <a:p>
            <a:r>
              <a:rPr lang="en-US" sz="4000" dirty="0" smtClean="0"/>
              <a:t>Dioxygenases are </a:t>
            </a:r>
            <a:r>
              <a:rPr lang="en-US" sz="4000" b="1" dirty="0" smtClean="0"/>
              <a:t>true Oxygenases</a:t>
            </a:r>
          </a:p>
          <a:p>
            <a:r>
              <a:rPr lang="en-US" sz="4000" dirty="0" smtClean="0"/>
              <a:t>Incorporates </a:t>
            </a:r>
            <a:r>
              <a:rPr lang="en-US" sz="4000" b="1" dirty="0" smtClean="0"/>
              <a:t>two Oxygen atoms from O2.</a:t>
            </a:r>
          </a:p>
          <a:p>
            <a:pPr>
              <a:buNone/>
            </a:pPr>
            <a:r>
              <a:rPr lang="en-US" sz="4000" dirty="0" smtClean="0"/>
              <a:t>  </a:t>
            </a:r>
            <a:r>
              <a:rPr lang="en-US" sz="4000" b="1" dirty="0" smtClean="0"/>
              <a:t>A+ O2    </a:t>
            </a:r>
            <a:r>
              <a:rPr lang="en-US" sz="3200" b="1" dirty="0" smtClean="0">
                <a:solidFill>
                  <a:srgbClr val="C00000"/>
                </a:solidFill>
              </a:rPr>
              <a:t>Dioxygenase</a:t>
            </a:r>
            <a:r>
              <a:rPr lang="en-US" sz="3200" dirty="0" smtClean="0"/>
              <a:t> </a:t>
            </a:r>
            <a:r>
              <a:rPr lang="en-US" sz="4000" dirty="0" smtClean="0"/>
              <a:t>   </a:t>
            </a:r>
            <a:r>
              <a:rPr lang="en-US" sz="4000" b="1" dirty="0" smtClean="0"/>
              <a:t>AO2</a:t>
            </a:r>
          </a:p>
          <a:p>
            <a:pPr>
              <a:buNone/>
            </a:pPr>
            <a:endParaRPr lang="en-US" sz="4000" dirty="0" smtClean="0"/>
          </a:p>
        </p:txBody>
      </p:sp>
      <p:sp>
        <p:nvSpPr>
          <p:cNvPr id="4" name="Right Arrow 3"/>
          <p:cNvSpPr/>
          <p:nvPr/>
        </p:nvSpPr>
        <p:spPr>
          <a:xfrm>
            <a:off x="2590800" y="4572000"/>
            <a:ext cx="2667000" cy="152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slow">
    <p:wedge/>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lstStyle/>
          <a:p>
            <a:pPr algn="ctr"/>
            <a:r>
              <a:rPr lang="en-US" b="1" dirty="0" smtClean="0"/>
              <a:t>Examples Of Dioxygenases</a:t>
            </a:r>
            <a:endParaRPr lang="en-US" b="1" dirty="0"/>
          </a:p>
        </p:txBody>
      </p:sp>
      <p:sp>
        <p:nvSpPr>
          <p:cNvPr id="3" name="Content Placeholder 2"/>
          <p:cNvSpPr>
            <a:spLocks noGrp="1"/>
          </p:cNvSpPr>
          <p:nvPr>
            <p:ph idx="1"/>
          </p:nvPr>
        </p:nvSpPr>
        <p:spPr/>
        <p:txBody>
          <a:bodyPr>
            <a:normAutofit fontScale="25000" lnSpcReduction="20000"/>
          </a:bodyPr>
          <a:lstStyle/>
          <a:p>
            <a:r>
              <a:rPr lang="en-US" sz="16000" b="1" dirty="0" smtClean="0">
                <a:solidFill>
                  <a:srgbClr val="C00000"/>
                </a:solidFill>
              </a:rPr>
              <a:t>Tryptophan Di Oxygenase/ Tryptophan Pyrrolase</a:t>
            </a:r>
          </a:p>
          <a:p>
            <a:pPr>
              <a:buNone/>
            </a:pPr>
            <a:r>
              <a:rPr lang="en-US" sz="16000" dirty="0" smtClean="0"/>
              <a:t>    </a:t>
            </a:r>
            <a:r>
              <a:rPr lang="en-US" sz="14400" dirty="0" smtClean="0"/>
              <a:t>(Tryptophan NFormyl Kynurenine )</a:t>
            </a:r>
          </a:p>
          <a:p>
            <a:r>
              <a:rPr lang="en-US" sz="16000" b="1" dirty="0" smtClean="0">
                <a:solidFill>
                  <a:srgbClr val="C00000"/>
                </a:solidFill>
              </a:rPr>
              <a:t>PHPP Dioxygenase</a:t>
            </a:r>
          </a:p>
          <a:p>
            <a:r>
              <a:rPr lang="en-US" sz="16000" b="1" dirty="0" smtClean="0">
                <a:solidFill>
                  <a:srgbClr val="C00000"/>
                </a:solidFill>
              </a:rPr>
              <a:t>Cysteine Dioxygenase</a:t>
            </a:r>
          </a:p>
          <a:p>
            <a:r>
              <a:rPr lang="en-US" sz="16000" b="1" dirty="0" smtClean="0">
                <a:solidFill>
                  <a:srgbClr val="C00000"/>
                </a:solidFill>
              </a:rPr>
              <a:t>Homogentisate Oxidase </a:t>
            </a:r>
          </a:p>
          <a:p>
            <a:pPr>
              <a:buNone/>
            </a:pPr>
            <a:r>
              <a:rPr lang="en-US" sz="16000" dirty="0" smtClean="0"/>
              <a:t>    </a:t>
            </a:r>
            <a:r>
              <a:rPr lang="en-US" sz="12800" dirty="0" smtClean="0"/>
              <a:t>(Homogentisate to 4 Maleyl Acetoacetate)</a:t>
            </a:r>
          </a:p>
          <a:p>
            <a:endParaRPr lang="en-US" sz="16000" dirty="0" smtClean="0"/>
          </a:p>
          <a:p>
            <a:endParaRPr lang="en-US" dirty="0" smtClean="0"/>
          </a:p>
          <a:p>
            <a:endParaRPr lang="en-US" dirty="0" smtClean="0"/>
          </a:p>
          <a:p>
            <a:endParaRPr lang="en-US" dirty="0" smtClean="0"/>
          </a:p>
          <a:p>
            <a:pPr>
              <a:buNone/>
            </a:pPr>
            <a:r>
              <a:rPr lang="en-US" dirty="0" smtClean="0"/>
              <a:t>    </a:t>
            </a:r>
          </a:p>
          <a:p>
            <a:pPr>
              <a:buNone/>
            </a:pPr>
            <a:endParaRPr lang="en-US" dirty="0"/>
          </a:p>
        </p:txBody>
      </p:sp>
    </p:spTree>
  </p:cSld>
  <p:clrMapOvr>
    <a:masterClrMapping/>
  </p:clrMapOvr>
  <p:transition spd="slow">
    <p:wedge/>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191000"/>
            <a:ext cx="8229600" cy="1143000"/>
          </a:xfrm>
        </p:spPr>
        <p:txBody>
          <a:bodyPr>
            <a:normAutofit fontScale="90000"/>
          </a:bodyPr>
          <a:lstStyle/>
          <a:p>
            <a:pPr algn="ctr"/>
            <a:r>
              <a:rPr lang="en-US" b="1" dirty="0"/>
              <a:t>Cytochromes P450 </a:t>
            </a:r>
            <a:r>
              <a:rPr lang="en-US" b="1" dirty="0" smtClean="0"/>
              <a:t/>
            </a:r>
            <a:br>
              <a:rPr lang="en-US" b="1" dirty="0" smtClean="0"/>
            </a:br>
            <a:r>
              <a:rPr lang="en-US" b="1" dirty="0" smtClean="0"/>
              <a:t>Are </a:t>
            </a:r>
            <a:r>
              <a:rPr lang="en-US" b="1" dirty="0"/>
              <a:t>Monooxygenases</a:t>
            </a:r>
            <a:br>
              <a:rPr lang="en-US" b="1" dirty="0"/>
            </a:br>
            <a:r>
              <a:rPr lang="en-US" b="1" dirty="0"/>
              <a:t>Important in Steroid Metabolism &amp; for</a:t>
            </a:r>
            <a:br>
              <a:rPr lang="en-US" b="1" dirty="0"/>
            </a:br>
            <a:r>
              <a:rPr lang="en-US" b="1" dirty="0" smtClean="0"/>
              <a:t>Detoxification </a:t>
            </a:r>
            <a:r>
              <a:rPr lang="en-US" b="1" dirty="0"/>
              <a:t>of Many Drugs</a:t>
            </a:r>
            <a:r>
              <a:rPr lang="en-US" dirty="0"/>
              <a:t> </a:t>
            </a:r>
            <a:br>
              <a:rPr lang="en-US" dirty="0"/>
            </a:br>
            <a:endParaRPr lang="en-US" dirty="0"/>
          </a:p>
        </p:txBody>
      </p:sp>
    </p:spTree>
    <p:extLst>
      <p:ext uri="{BB962C8B-B14F-4D97-AF65-F5344CB8AC3E}">
        <p14:creationId xmlns:p14="http://schemas.microsoft.com/office/powerpoint/2010/main" val="371154123"/>
      </p:ext>
    </p:extLst>
  </p:cSld>
  <p:clrMapOvr>
    <a:masterClrMapping/>
  </p:clrMapOvr>
  <p:transition spd="slow">
    <p:wedge/>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8" name="Content Placeholder 7"/>
          <p:cNvPicPr>
            <a:picLocks noGrp="1" noChangeAspect="1"/>
          </p:cNvPicPr>
          <p:nvPr>
            <p:ph idx="1"/>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2374682203"/>
      </p:ext>
    </p:extLst>
  </p:cSld>
  <p:clrMapOvr>
    <a:masterClrMapping/>
  </p:clrMapOvr>
  <p:transition spd="slow">
    <p:wedge/>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506104" y="152400"/>
            <a:ext cx="8229600" cy="1143000"/>
          </a:xfrm>
        </p:spPr>
        <p:txBody>
          <a:bodyPr/>
          <a:lstStyle/>
          <a:p>
            <a:pPr algn="ctr"/>
            <a:r>
              <a:rPr lang="en-US" b="1" dirty="0" smtClean="0"/>
              <a:t>Oxidases</a:t>
            </a:r>
            <a:endParaRPr lang="en-US" b="1" dirty="0"/>
          </a:p>
        </p:txBody>
      </p:sp>
      <p:sp>
        <p:nvSpPr>
          <p:cNvPr id="3" name="Content Placeholder 2"/>
          <p:cNvSpPr>
            <a:spLocks noGrp="1"/>
          </p:cNvSpPr>
          <p:nvPr>
            <p:ph idx="1"/>
          </p:nvPr>
        </p:nvSpPr>
        <p:spPr>
          <a:xfrm>
            <a:off x="228600" y="1752600"/>
            <a:ext cx="8610600" cy="4572000"/>
          </a:xfrm>
        </p:spPr>
        <p:txBody>
          <a:bodyPr>
            <a:normAutofit/>
          </a:bodyPr>
          <a:lstStyle/>
          <a:p>
            <a:r>
              <a:rPr lang="en-US" sz="4400" dirty="0" smtClean="0"/>
              <a:t>Oxidases involve </a:t>
            </a:r>
            <a:r>
              <a:rPr lang="en-US" sz="4400" b="1" dirty="0" smtClean="0">
                <a:solidFill>
                  <a:srgbClr val="C00000"/>
                </a:solidFill>
              </a:rPr>
              <a:t>activated molecular Oxygen </a:t>
            </a:r>
            <a:r>
              <a:rPr lang="en-US" sz="4400" dirty="0" smtClean="0"/>
              <a:t>as </a:t>
            </a:r>
            <a:r>
              <a:rPr lang="en-US" sz="4400" b="1" dirty="0" smtClean="0"/>
              <a:t>Hydrogen</a:t>
            </a:r>
            <a:r>
              <a:rPr lang="en-US" sz="4400" dirty="0" smtClean="0"/>
              <a:t> (electron and proton ) </a:t>
            </a:r>
            <a:r>
              <a:rPr lang="en-US" sz="4400" b="1" dirty="0" smtClean="0"/>
              <a:t>acceptor.</a:t>
            </a:r>
          </a:p>
          <a:p>
            <a:pPr marL="0" indent="0">
              <a:buNone/>
            </a:pPr>
            <a:endParaRPr lang="en-US" sz="4400" b="1" dirty="0" smtClean="0"/>
          </a:p>
          <a:p>
            <a:r>
              <a:rPr lang="en-US" sz="4800" dirty="0" smtClean="0"/>
              <a:t>Oxidases Reduce Oxygen to form </a:t>
            </a:r>
            <a:r>
              <a:rPr lang="en-US" sz="4800" dirty="0"/>
              <a:t>Water (H2O</a:t>
            </a:r>
            <a:r>
              <a:rPr lang="en-US" sz="4800" dirty="0" smtClean="0"/>
              <a:t>)</a:t>
            </a:r>
          </a:p>
        </p:txBody>
      </p:sp>
    </p:spTree>
  </p:cSld>
  <p:clrMapOvr>
    <a:masterClrMapping/>
  </p:clrMapOvr>
  <p:transition spd="slow">
    <p:wedge/>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itle 5"/>
          <p:cNvSpPr>
            <a:spLocks noGrp="1"/>
          </p:cNvSpPr>
          <p:nvPr>
            <p:ph type="title"/>
          </p:nvPr>
        </p:nvSpPr>
        <p:spPr>
          <a:xfrm>
            <a:off x="495300" y="701040"/>
            <a:ext cx="8648700" cy="1143000"/>
          </a:xfrm>
        </p:spPr>
        <p:txBody>
          <a:bodyPr>
            <a:normAutofit fontScale="90000"/>
          </a:bodyPr>
          <a:lstStyle/>
          <a:p>
            <a:pPr algn="ctr"/>
            <a:r>
              <a:rPr lang="en-US" sz="3600" b="1" dirty="0"/>
              <a:t>OXIDASES USE OXYGEN </a:t>
            </a:r>
            <a:r>
              <a:rPr lang="en-US" sz="3600" b="1" dirty="0" smtClean="0"/>
              <a:t/>
            </a:r>
            <a:br>
              <a:rPr lang="en-US" sz="3600" b="1" dirty="0" smtClean="0"/>
            </a:br>
            <a:r>
              <a:rPr lang="en-US" sz="3600" b="1" dirty="0" smtClean="0"/>
              <a:t>AS A </a:t>
            </a:r>
            <a:r>
              <a:rPr lang="en-US" sz="3600" b="1" dirty="0"/>
              <a:t>HYDROGEN ACCEPTOR</a:t>
            </a:r>
            <a:r>
              <a:rPr lang="en-US" sz="3600" dirty="0"/>
              <a:t> </a:t>
            </a:r>
            <a:r>
              <a:rPr lang="en-US" dirty="0"/>
              <a:t/>
            </a:r>
            <a:br>
              <a:rPr lang="en-US" dirty="0"/>
            </a:br>
            <a:endParaRPr lang="en-US" dirty="0"/>
          </a:p>
        </p:txBody>
      </p:sp>
      <p:sp>
        <p:nvSpPr>
          <p:cNvPr id="3" name="Content Placeholder 2"/>
          <p:cNvSpPr>
            <a:spLocks noGrp="1"/>
          </p:cNvSpPr>
          <p:nvPr>
            <p:ph idx="1"/>
          </p:nvPr>
        </p:nvSpPr>
        <p:spPr/>
        <p:txBody>
          <a:bodyPr/>
          <a:lstStyle/>
          <a:p>
            <a:pPr>
              <a:buNone/>
            </a:pPr>
            <a:r>
              <a:rPr lang="en-US" sz="4000" b="1" dirty="0" smtClean="0"/>
              <a:t>AH2 + ½ O2   </a:t>
            </a:r>
            <a:r>
              <a:rPr lang="en-US" sz="4000" dirty="0" smtClean="0"/>
              <a:t>   </a:t>
            </a:r>
            <a:r>
              <a:rPr lang="en-US" sz="3600" b="1" dirty="0" smtClean="0">
                <a:solidFill>
                  <a:srgbClr val="C00000"/>
                </a:solidFill>
              </a:rPr>
              <a:t>Oxidase   </a:t>
            </a:r>
            <a:r>
              <a:rPr lang="en-US" sz="2800" b="1" dirty="0" smtClean="0">
                <a:solidFill>
                  <a:srgbClr val="C00000"/>
                </a:solidFill>
              </a:rPr>
              <a:t> </a:t>
            </a:r>
            <a:r>
              <a:rPr lang="en-US" sz="2800" dirty="0" smtClean="0"/>
              <a:t>       </a:t>
            </a:r>
            <a:r>
              <a:rPr lang="en-US" sz="3600" b="1" dirty="0" smtClean="0"/>
              <a:t>A+ H2O</a:t>
            </a:r>
          </a:p>
          <a:p>
            <a:pPr>
              <a:buNone/>
            </a:pPr>
            <a:endParaRPr lang="en-US" sz="3600" b="1" dirty="0" smtClean="0"/>
          </a:p>
          <a:p>
            <a:pPr>
              <a:buNone/>
            </a:pPr>
            <a:endParaRPr lang="en-US" sz="3600" b="1" dirty="0" smtClean="0"/>
          </a:p>
          <a:p>
            <a:pPr>
              <a:buNone/>
            </a:pPr>
            <a:r>
              <a:rPr lang="en-US" sz="3600" b="1" dirty="0" smtClean="0"/>
              <a:t>Tyrosine+ O2  </a:t>
            </a:r>
            <a:r>
              <a:rPr lang="en-US" sz="2800" b="1" dirty="0" smtClean="0">
                <a:solidFill>
                  <a:srgbClr val="C00000"/>
                </a:solidFill>
              </a:rPr>
              <a:t>Tyrosinase -Cu</a:t>
            </a:r>
            <a:r>
              <a:rPr lang="en-US" sz="2800" b="1" baseline="30000" dirty="0" smtClean="0">
                <a:solidFill>
                  <a:srgbClr val="C00000"/>
                </a:solidFill>
              </a:rPr>
              <a:t>++</a:t>
            </a:r>
            <a:r>
              <a:rPr lang="en-US" sz="2800" b="1" dirty="0" smtClean="0">
                <a:solidFill>
                  <a:srgbClr val="C00000"/>
                </a:solidFill>
              </a:rPr>
              <a:t>  </a:t>
            </a:r>
            <a:r>
              <a:rPr lang="en-US" sz="3600" b="1" dirty="0" smtClean="0"/>
              <a:t>DOPA + H2O</a:t>
            </a:r>
            <a:endParaRPr lang="en-US" dirty="0"/>
          </a:p>
        </p:txBody>
      </p:sp>
      <p:sp>
        <p:nvSpPr>
          <p:cNvPr id="4" name="Right Arrow 3"/>
          <p:cNvSpPr/>
          <p:nvPr/>
        </p:nvSpPr>
        <p:spPr>
          <a:xfrm>
            <a:off x="3505200" y="1672703"/>
            <a:ext cx="2743200" cy="34267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ight Arrow 4"/>
          <p:cNvSpPr/>
          <p:nvPr/>
        </p:nvSpPr>
        <p:spPr>
          <a:xfrm>
            <a:off x="3502925" y="3733800"/>
            <a:ext cx="2667000" cy="24324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slow">
    <p:wedg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8229600" cy="1143000"/>
          </a:xfrm>
        </p:spPr>
        <p:txBody>
          <a:bodyPr/>
          <a:lstStyle/>
          <a:p>
            <a:pPr algn="ctr"/>
            <a:r>
              <a:rPr lang="en-US" b="1" dirty="0" smtClean="0"/>
              <a:t>Synopsis</a:t>
            </a:r>
            <a:endParaRPr lang="en-US" b="1" dirty="0"/>
          </a:p>
        </p:txBody>
      </p:sp>
      <p:sp>
        <p:nvSpPr>
          <p:cNvPr id="3" name="Content Placeholder 2"/>
          <p:cNvSpPr>
            <a:spLocks noGrp="1"/>
          </p:cNvSpPr>
          <p:nvPr>
            <p:ph idx="1"/>
          </p:nvPr>
        </p:nvSpPr>
        <p:spPr>
          <a:xfrm>
            <a:off x="0" y="1676400"/>
            <a:ext cx="9144000" cy="5181600"/>
          </a:xfrm>
        </p:spPr>
        <p:txBody>
          <a:bodyPr>
            <a:normAutofit/>
          </a:bodyPr>
          <a:lstStyle/>
          <a:p>
            <a:pPr>
              <a:buFont typeface="Wingdings" panose="05000000000000000000" pitchFamily="2" charset="2"/>
              <a:buChar char="v"/>
            </a:pPr>
            <a:r>
              <a:rPr lang="en-US" sz="3500" b="1" dirty="0" smtClean="0"/>
              <a:t>What is Bioenergetics? </a:t>
            </a:r>
          </a:p>
          <a:p>
            <a:pPr>
              <a:buFont typeface="Wingdings" panose="05000000000000000000" pitchFamily="2" charset="2"/>
              <a:buChar char="v"/>
            </a:pPr>
            <a:r>
              <a:rPr lang="en-US" sz="3600" b="1" dirty="0"/>
              <a:t>High Energy Compounds</a:t>
            </a:r>
          </a:p>
          <a:p>
            <a:pPr>
              <a:buFont typeface="Wingdings" panose="05000000000000000000" pitchFamily="2" charset="2"/>
              <a:buChar char="v"/>
            </a:pPr>
            <a:r>
              <a:rPr lang="en-US" sz="3600" b="1" dirty="0"/>
              <a:t>Substrate Level </a:t>
            </a:r>
            <a:r>
              <a:rPr lang="en-US" sz="3600" b="1" dirty="0" smtClean="0"/>
              <a:t>Phosphorylation</a:t>
            </a:r>
            <a:endParaRPr lang="en-US" sz="3500" b="1" dirty="0" smtClean="0"/>
          </a:p>
          <a:p>
            <a:pPr>
              <a:buFont typeface="Wingdings" panose="05000000000000000000" pitchFamily="2" charset="2"/>
              <a:buChar char="v"/>
            </a:pPr>
            <a:r>
              <a:rPr lang="en-US" sz="3500" b="1" dirty="0" smtClean="0"/>
              <a:t>What is Biological Oxidation?</a:t>
            </a:r>
          </a:p>
          <a:p>
            <a:pPr>
              <a:buFont typeface="Wingdings" panose="05000000000000000000" pitchFamily="2" charset="2"/>
              <a:buChar char="v"/>
            </a:pPr>
            <a:r>
              <a:rPr lang="en-US" sz="3500" b="1" dirty="0" smtClean="0"/>
              <a:t>Enzymes and Coenzymes of Biological Oxidation Reactions</a:t>
            </a:r>
          </a:p>
          <a:p>
            <a:pPr>
              <a:buFont typeface="Wingdings" panose="05000000000000000000" pitchFamily="2" charset="2"/>
              <a:buChar char="v"/>
            </a:pPr>
            <a:r>
              <a:rPr lang="en-US" sz="3500" b="1" dirty="0" smtClean="0"/>
              <a:t>Electron Transport Chain (ETC)</a:t>
            </a:r>
          </a:p>
        </p:txBody>
      </p:sp>
    </p:spTree>
  </p:cSld>
  <p:clrMapOvr>
    <a:masterClrMapping/>
  </p:clrMapOvr>
  <p:transition spd="slow">
    <p:wedge/>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lstStyle/>
          <a:p>
            <a:pPr algn="ctr"/>
            <a:r>
              <a:rPr lang="en-US" b="1" dirty="0" smtClean="0"/>
              <a:t>Examples Of Oxidases</a:t>
            </a:r>
            <a:endParaRPr lang="en-US" b="1" dirty="0"/>
          </a:p>
        </p:txBody>
      </p:sp>
      <p:sp>
        <p:nvSpPr>
          <p:cNvPr id="3" name="Content Placeholder 2"/>
          <p:cNvSpPr>
            <a:spLocks noGrp="1"/>
          </p:cNvSpPr>
          <p:nvPr>
            <p:ph idx="1"/>
          </p:nvPr>
        </p:nvSpPr>
        <p:spPr>
          <a:xfrm>
            <a:off x="76200" y="1935480"/>
            <a:ext cx="9296400" cy="4389120"/>
          </a:xfrm>
        </p:spPr>
        <p:txBody>
          <a:bodyPr>
            <a:normAutofit/>
          </a:bodyPr>
          <a:lstStyle/>
          <a:p>
            <a:r>
              <a:rPr lang="en-US" sz="4800" b="1" dirty="0" smtClean="0">
                <a:solidFill>
                  <a:srgbClr val="C00000"/>
                </a:solidFill>
              </a:rPr>
              <a:t>Cytochrome Oxidase-</a:t>
            </a:r>
            <a:r>
              <a:rPr lang="en-US" sz="2800" dirty="0" smtClean="0"/>
              <a:t>Classic Example (</a:t>
            </a:r>
            <a:r>
              <a:rPr lang="en-US" sz="2800" b="1" dirty="0" smtClean="0">
                <a:solidFill>
                  <a:srgbClr val="0070C0"/>
                </a:solidFill>
              </a:rPr>
              <a:t>Hemoprotein </a:t>
            </a:r>
            <a:r>
              <a:rPr lang="en-US" sz="2800" dirty="0" smtClean="0"/>
              <a:t>ETC enzyme) </a:t>
            </a:r>
          </a:p>
          <a:p>
            <a:r>
              <a:rPr lang="en-US" sz="4800" b="1" dirty="0" smtClean="0">
                <a:solidFill>
                  <a:srgbClr val="C00000"/>
                </a:solidFill>
              </a:rPr>
              <a:t>Ascorbate Oxidase</a:t>
            </a:r>
          </a:p>
          <a:p>
            <a:r>
              <a:rPr lang="en-US" sz="4800" b="1" dirty="0" smtClean="0">
                <a:solidFill>
                  <a:srgbClr val="C00000"/>
                </a:solidFill>
              </a:rPr>
              <a:t>Mono Amine Oxidase</a:t>
            </a:r>
          </a:p>
          <a:p>
            <a:r>
              <a:rPr lang="en-US" sz="4800" b="1" dirty="0" smtClean="0">
                <a:solidFill>
                  <a:srgbClr val="C00000"/>
                </a:solidFill>
              </a:rPr>
              <a:t>Catechol Oxidase</a:t>
            </a:r>
            <a:endParaRPr lang="en-US" sz="4800" b="1" dirty="0">
              <a:solidFill>
                <a:srgbClr val="C00000"/>
              </a:solidFill>
            </a:endParaRPr>
          </a:p>
        </p:txBody>
      </p:sp>
    </p:spTree>
  </p:cSld>
  <p:clrMapOvr>
    <a:masterClrMapping/>
  </p:clrMapOvr>
  <p:transition spd="slow">
    <p:wedge/>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810768"/>
            <a:ext cx="8458200" cy="1124712"/>
          </a:xfrm>
        </p:spPr>
        <p:txBody>
          <a:bodyPr>
            <a:normAutofit fontScale="90000"/>
          </a:bodyPr>
          <a:lstStyle/>
          <a:p>
            <a:pPr algn="ctr"/>
            <a:r>
              <a:rPr lang="en-US" sz="3600" b="1" dirty="0">
                <a:solidFill>
                  <a:srgbClr val="C00000"/>
                </a:solidFill>
              </a:rPr>
              <a:t>HYDROPEROXIDASES </a:t>
            </a:r>
            <a:r>
              <a:rPr lang="en-US" sz="3600" b="1" dirty="0" smtClean="0">
                <a:solidFill>
                  <a:srgbClr val="C00000"/>
                </a:solidFill>
              </a:rPr>
              <a:t>USE HYDROGEN </a:t>
            </a:r>
            <a:r>
              <a:rPr lang="en-US" sz="3600" b="1" dirty="0">
                <a:solidFill>
                  <a:srgbClr val="C00000"/>
                </a:solidFill>
              </a:rPr>
              <a:t>PEROXIDE</a:t>
            </a:r>
            <a:br>
              <a:rPr lang="en-US" sz="3600" b="1" dirty="0">
                <a:solidFill>
                  <a:srgbClr val="C00000"/>
                </a:solidFill>
              </a:rPr>
            </a:br>
            <a:r>
              <a:rPr lang="en-US" sz="3600" b="1" dirty="0">
                <a:solidFill>
                  <a:srgbClr val="C00000"/>
                </a:solidFill>
              </a:rPr>
              <a:t>OR AN ORGANIC </a:t>
            </a:r>
            <a:r>
              <a:rPr lang="en-US" sz="3600" b="1" dirty="0" smtClean="0">
                <a:solidFill>
                  <a:srgbClr val="C00000"/>
                </a:solidFill>
              </a:rPr>
              <a:t>PEROXIDE AS </a:t>
            </a:r>
            <a:r>
              <a:rPr lang="en-US" sz="3600" b="1" dirty="0">
                <a:solidFill>
                  <a:srgbClr val="C00000"/>
                </a:solidFill>
              </a:rPr>
              <a:t>SUBSTRATE</a:t>
            </a:r>
            <a:r>
              <a:rPr lang="en-US" sz="3600" dirty="0">
                <a:solidFill>
                  <a:srgbClr val="C00000"/>
                </a:solidFill>
              </a:rPr>
              <a:t> </a:t>
            </a:r>
            <a:r>
              <a:rPr lang="en-US" dirty="0"/>
              <a:t/>
            </a:r>
            <a:br>
              <a:rPr lang="en-US" dirty="0"/>
            </a:br>
            <a:endParaRPr lang="en-US" b="1" dirty="0"/>
          </a:p>
        </p:txBody>
      </p:sp>
      <p:sp>
        <p:nvSpPr>
          <p:cNvPr id="3" name="Content Placeholder 2"/>
          <p:cNvSpPr>
            <a:spLocks noGrp="1"/>
          </p:cNvSpPr>
          <p:nvPr>
            <p:ph idx="1"/>
          </p:nvPr>
        </p:nvSpPr>
        <p:spPr>
          <a:xfrm>
            <a:off x="457200" y="1935480"/>
            <a:ext cx="8686800" cy="4389120"/>
          </a:xfrm>
        </p:spPr>
        <p:txBody>
          <a:bodyPr>
            <a:noAutofit/>
          </a:bodyPr>
          <a:lstStyle/>
          <a:p>
            <a:r>
              <a:rPr lang="en-US" sz="4800" dirty="0" smtClean="0"/>
              <a:t>Hydroperoxidases detoxify </a:t>
            </a:r>
            <a:r>
              <a:rPr lang="en-US" sz="4800" b="1" dirty="0" smtClean="0"/>
              <a:t>Hydrogen Peroxide </a:t>
            </a:r>
            <a:r>
              <a:rPr lang="en-US" sz="4800" dirty="0" smtClean="0"/>
              <a:t>in body.</a:t>
            </a:r>
          </a:p>
          <a:p>
            <a:pPr marL="0" indent="0">
              <a:buNone/>
            </a:pPr>
            <a:endParaRPr lang="en-US" sz="4800" dirty="0" smtClean="0"/>
          </a:p>
          <a:p>
            <a:r>
              <a:rPr lang="en-US" sz="4800" b="1" dirty="0" smtClean="0"/>
              <a:t>H2O2</a:t>
            </a:r>
            <a:r>
              <a:rPr lang="en-US" sz="4800" dirty="0" smtClean="0"/>
              <a:t> is a </a:t>
            </a:r>
            <a:r>
              <a:rPr lang="en-US" sz="4800" b="1" dirty="0" smtClean="0">
                <a:solidFill>
                  <a:srgbClr val="C00000"/>
                </a:solidFill>
              </a:rPr>
              <a:t>substrate/reactant </a:t>
            </a:r>
            <a:r>
              <a:rPr lang="en-US" sz="4800" dirty="0" smtClean="0"/>
              <a:t>for </a:t>
            </a:r>
            <a:r>
              <a:rPr lang="en-US" sz="4800" b="1" dirty="0" smtClean="0"/>
              <a:t>Hydroperoxidases.</a:t>
            </a:r>
          </a:p>
          <a:p>
            <a:pPr>
              <a:buNone/>
            </a:pPr>
            <a:endParaRPr lang="en-US" sz="4800" dirty="0"/>
          </a:p>
        </p:txBody>
      </p:sp>
    </p:spTree>
  </p:cSld>
  <p:clrMapOvr>
    <a:masterClrMapping/>
  </p:clrMapOvr>
  <p:transition spd="slow">
    <p:wedge/>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7851" y="1447800"/>
            <a:ext cx="8991600" cy="5029200"/>
          </a:xfrm>
        </p:spPr>
        <p:txBody>
          <a:bodyPr>
            <a:normAutofit fontScale="92500" lnSpcReduction="20000"/>
          </a:bodyPr>
          <a:lstStyle/>
          <a:p>
            <a:r>
              <a:rPr lang="en-US" sz="6000" dirty="0" smtClean="0"/>
              <a:t>Hydroperoxidases are </a:t>
            </a:r>
            <a:r>
              <a:rPr lang="en-US" sz="6000" b="1" dirty="0" smtClean="0">
                <a:solidFill>
                  <a:srgbClr val="C00000"/>
                </a:solidFill>
              </a:rPr>
              <a:t>Hemoproteins</a:t>
            </a:r>
            <a:r>
              <a:rPr lang="en-US" sz="6000" dirty="0" smtClean="0"/>
              <a:t>.</a:t>
            </a:r>
          </a:p>
          <a:p>
            <a:pPr marL="0" indent="0">
              <a:buNone/>
            </a:pPr>
            <a:endParaRPr lang="en-US" sz="6000" dirty="0" smtClean="0"/>
          </a:p>
          <a:p>
            <a:r>
              <a:rPr lang="en-US" sz="6000" dirty="0" smtClean="0"/>
              <a:t>Contains </a:t>
            </a:r>
            <a:r>
              <a:rPr lang="en-US" sz="6000" b="1" dirty="0" smtClean="0">
                <a:solidFill>
                  <a:srgbClr val="0070C0"/>
                </a:solidFill>
              </a:rPr>
              <a:t>loosely bound Heme as prosthetic group.</a:t>
            </a:r>
          </a:p>
          <a:p>
            <a:endParaRPr lang="en-US" sz="6000" dirty="0"/>
          </a:p>
        </p:txBody>
      </p:sp>
    </p:spTree>
  </p:cSld>
  <p:clrMapOvr>
    <a:masterClrMapping/>
  </p:clrMapOvr>
  <p:transition spd="slow">
    <p:wedge/>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609600"/>
            <a:ext cx="8991600" cy="5257800"/>
          </a:xfrm>
        </p:spPr>
        <p:txBody>
          <a:bodyPr>
            <a:noAutofit/>
          </a:bodyPr>
          <a:lstStyle/>
          <a:p>
            <a:r>
              <a:rPr lang="en-US" sz="4400" dirty="0" smtClean="0"/>
              <a:t>Hydroperoxidases </a:t>
            </a:r>
            <a:r>
              <a:rPr lang="en-US" sz="4400" b="1" dirty="0" smtClean="0"/>
              <a:t>prevent accumulation of H2O2 </a:t>
            </a:r>
            <a:r>
              <a:rPr lang="en-US" sz="4400" dirty="0" smtClean="0"/>
              <a:t>in cells.</a:t>
            </a:r>
          </a:p>
          <a:p>
            <a:r>
              <a:rPr lang="en-US" sz="4400" dirty="0" smtClean="0"/>
              <a:t>H2O2 if accumulated in cells is toxic  </a:t>
            </a:r>
          </a:p>
          <a:p>
            <a:pPr lvl="1"/>
            <a:r>
              <a:rPr lang="en-US" sz="4200" dirty="0" smtClean="0"/>
              <a:t>Leads to disruption of membranes(Hemolysis).</a:t>
            </a:r>
          </a:p>
          <a:p>
            <a:pPr lvl="1"/>
            <a:r>
              <a:rPr lang="en-US" sz="4200" dirty="0" smtClean="0"/>
              <a:t>Increases risk of cancer and atherosclerosis.</a:t>
            </a:r>
          </a:p>
          <a:p>
            <a:endParaRPr lang="en-US" sz="4400" dirty="0"/>
          </a:p>
        </p:txBody>
      </p:sp>
    </p:spTree>
  </p:cSld>
  <p:clrMapOvr>
    <a:masterClrMapping/>
  </p:clrMapOvr>
  <p:transition spd="slow">
    <p:wedge/>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66800"/>
            <a:ext cx="8229600" cy="1143000"/>
          </a:xfrm>
        </p:spPr>
        <p:txBody>
          <a:bodyPr>
            <a:normAutofit fontScale="90000"/>
          </a:bodyPr>
          <a:lstStyle/>
          <a:p>
            <a:pPr algn="ctr"/>
            <a:r>
              <a:rPr lang="en-US" b="1" dirty="0" smtClean="0"/>
              <a:t>Specific Examples Of Hydroperoxidases</a:t>
            </a:r>
            <a:endParaRPr lang="en-US" b="1" dirty="0"/>
          </a:p>
        </p:txBody>
      </p:sp>
      <p:sp>
        <p:nvSpPr>
          <p:cNvPr id="3" name="Content Placeholder 2"/>
          <p:cNvSpPr>
            <a:spLocks noGrp="1"/>
          </p:cNvSpPr>
          <p:nvPr>
            <p:ph idx="1"/>
          </p:nvPr>
        </p:nvSpPr>
        <p:spPr>
          <a:xfrm>
            <a:off x="304800" y="2667000"/>
            <a:ext cx="8382000" cy="3657600"/>
          </a:xfrm>
        </p:spPr>
        <p:txBody>
          <a:bodyPr>
            <a:normAutofit/>
          </a:bodyPr>
          <a:lstStyle/>
          <a:p>
            <a:r>
              <a:rPr lang="en-US" sz="8000" dirty="0" smtClean="0"/>
              <a:t>Peroxidases </a:t>
            </a:r>
          </a:p>
          <a:p>
            <a:r>
              <a:rPr lang="en-US" sz="8000" dirty="0" smtClean="0"/>
              <a:t>Catalase</a:t>
            </a:r>
            <a:endParaRPr lang="en-US" sz="8000" dirty="0"/>
          </a:p>
        </p:txBody>
      </p:sp>
    </p:spTree>
  </p:cSld>
  <p:clrMapOvr>
    <a:masterClrMapping/>
  </p:clrMapOvr>
  <p:transition spd="slow">
    <p:wedge/>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792480"/>
            <a:ext cx="8229600" cy="1143000"/>
          </a:xfrm>
        </p:spPr>
        <p:txBody>
          <a:bodyPr>
            <a:noAutofit/>
          </a:bodyPr>
          <a:lstStyle/>
          <a:p>
            <a:pPr algn="ctr"/>
            <a:r>
              <a:rPr lang="en-US" sz="3200" b="1" dirty="0"/>
              <a:t>Peroxidases Reduce Peroxides </a:t>
            </a:r>
            <a:r>
              <a:rPr lang="en-US" sz="3200" b="1" dirty="0" smtClean="0"/>
              <a:t>Using Various </a:t>
            </a:r>
            <a:r>
              <a:rPr lang="en-US" sz="3200" b="1" dirty="0"/>
              <a:t>Electron Acceptors</a:t>
            </a:r>
            <a:r>
              <a:rPr lang="en-US" sz="3200" dirty="0"/>
              <a:t> </a:t>
            </a:r>
            <a:br>
              <a:rPr lang="en-US" sz="3200" dirty="0"/>
            </a:br>
            <a:endParaRPr lang="en-US" sz="3200" dirty="0"/>
          </a:p>
        </p:txBody>
      </p:sp>
      <p:sp>
        <p:nvSpPr>
          <p:cNvPr id="3" name="Content Placeholder 2"/>
          <p:cNvSpPr>
            <a:spLocks noGrp="1"/>
          </p:cNvSpPr>
          <p:nvPr>
            <p:ph idx="1"/>
          </p:nvPr>
        </p:nvSpPr>
        <p:spPr>
          <a:xfrm>
            <a:off x="381000" y="2209800"/>
            <a:ext cx="8229600" cy="4389120"/>
          </a:xfrm>
        </p:spPr>
        <p:txBody>
          <a:bodyPr>
            <a:normAutofit/>
          </a:bodyPr>
          <a:lstStyle/>
          <a:p>
            <a:pPr algn="ctr"/>
            <a:r>
              <a:rPr lang="en-US" sz="4400" b="1" dirty="0" smtClean="0">
                <a:solidFill>
                  <a:srgbClr val="C00000"/>
                </a:solidFill>
              </a:rPr>
              <a:t>Indirectly react with H2O2</a:t>
            </a:r>
          </a:p>
          <a:p>
            <a:pPr lvl="1"/>
            <a:r>
              <a:rPr lang="en-US" sz="4200" b="1" dirty="0" smtClean="0"/>
              <a:t>Glutathione Peroxidase </a:t>
            </a:r>
          </a:p>
          <a:p>
            <a:pPr lvl="1">
              <a:buNone/>
            </a:pPr>
            <a:r>
              <a:rPr lang="en-US" sz="4200" dirty="0" smtClean="0"/>
              <a:t>   (In R.B.C’s)</a:t>
            </a:r>
          </a:p>
          <a:p>
            <a:pPr lvl="1"/>
            <a:r>
              <a:rPr lang="en-US" sz="4200" b="1" dirty="0" smtClean="0"/>
              <a:t>Leukocyte Peroxidase </a:t>
            </a:r>
          </a:p>
          <a:p>
            <a:pPr lvl="1">
              <a:buNone/>
            </a:pPr>
            <a:r>
              <a:rPr lang="en-US" sz="4200" dirty="0" smtClean="0"/>
              <a:t>   (In W.B.C’s)</a:t>
            </a:r>
            <a:endParaRPr lang="en-US" sz="4200" dirty="0"/>
          </a:p>
        </p:txBody>
      </p:sp>
    </p:spTree>
  </p:cSld>
  <p:clrMapOvr>
    <a:masterClrMapping/>
  </p:clrMapOvr>
  <p:transition spd="slow">
    <p:wedge/>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685800"/>
            <a:ext cx="9144000" cy="5334000"/>
          </a:xfrm>
        </p:spPr>
        <p:txBody>
          <a:bodyPr/>
          <a:lstStyle/>
          <a:p>
            <a:endParaRPr lang="en-US" b="1" dirty="0" smtClean="0"/>
          </a:p>
          <a:p>
            <a:endParaRPr lang="en-US" b="1" dirty="0" smtClean="0"/>
          </a:p>
          <a:p>
            <a:endParaRPr lang="en-US" b="1" dirty="0" smtClean="0"/>
          </a:p>
          <a:p>
            <a:pPr>
              <a:buNone/>
            </a:pPr>
            <a:endParaRPr lang="en-US" b="1" dirty="0" smtClean="0"/>
          </a:p>
          <a:p>
            <a:endParaRPr lang="en-US" b="1" dirty="0" smtClean="0"/>
          </a:p>
          <a:p>
            <a:pPr>
              <a:buNone/>
            </a:pPr>
            <a:r>
              <a:rPr lang="en-US" b="1" dirty="0" smtClean="0"/>
              <a:t>      </a:t>
            </a:r>
            <a:r>
              <a:rPr lang="en-US" b="1" dirty="0" smtClean="0">
                <a:solidFill>
                  <a:srgbClr val="0070C0"/>
                </a:solidFill>
              </a:rPr>
              <a:t> H2O2</a:t>
            </a:r>
            <a:r>
              <a:rPr lang="en-US" dirty="0" smtClean="0">
                <a:solidFill>
                  <a:srgbClr val="0070C0"/>
                </a:solidFill>
              </a:rPr>
              <a:t> </a:t>
            </a:r>
            <a:r>
              <a:rPr lang="en-US" dirty="0" smtClean="0"/>
              <a:t>+ </a:t>
            </a:r>
            <a:r>
              <a:rPr lang="en-US" b="1" dirty="0" smtClean="0">
                <a:solidFill>
                  <a:srgbClr val="0070C0"/>
                </a:solidFill>
              </a:rPr>
              <a:t>2 GSH      </a:t>
            </a:r>
            <a:r>
              <a:rPr lang="en-US" sz="2000" b="1" dirty="0" smtClean="0">
                <a:solidFill>
                  <a:srgbClr val="C00000"/>
                </a:solidFill>
              </a:rPr>
              <a:t>Glutathione Peroxidase     </a:t>
            </a:r>
            <a:r>
              <a:rPr lang="en-US" b="1" dirty="0" smtClean="0"/>
              <a:t>2H2O</a:t>
            </a:r>
            <a:r>
              <a:rPr lang="en-US" dirty="0" smtClean="0"/>
              <a:t> + </a:t>
            </a:r>
            <a:r>
              <a:rPr lang="en-US" b="1" dirty="0" smtClean="0"/>
              <a:t>GSSG</a:t>
            </a:r>
          </a:p>
          <a:p>
            <a:pPr>
              <a:buNone/>
            </a:pPr>
            <a:r>
              <a:rPr lang="en-US" dirty="0" smtClean="0"/>
              <a:t>                   </a:t>
            </a:r>
            <a:r>
              <a:rPr lang="en-US" sz="2400" dirty="0" smtClean="0"/>
              <a:t>(Reduced                                                        (Oxidized 	        active Form)			                  inactive Form)</a:t>
            </a:r>
          </a:p>
          <a:p>
            <a:pPr>
              <a:buNone/>
            </a:pPr>
            <a:r>
              <a:rPr lang="en-US" sz="2400" dirty="0" smtClean="0"/>
              <a:t>                 </a:t>
            </a:r>
            <a:endParaRPr lang="en-US" sz="2400" dirty="0"/>
          </a:p>
        </p:txBody>
      </p:sp>
      <p:sp>
        <p:nvSpPr>
          <p:cNvPr id="5" name="Right Arrow 4"/>
          <p:cNvSpPr/>
          <p:nvPr/>
        </p:nvSpPr>
        <p:spPr>
          <a:xfrm>
            <a:off x="3276600" y="3505200"/>
            <a:ext cx="2971800" cy="381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2"/>
          <a:stretch>
            <a:fillRect/>
          </a:stretch>
        </p:blipFill>
        <p:spPr>
          <a:xfrm>
            <a:off x="2057400" y="762000"/>
            <a:ext cx="5029200" cy="1219200"/>
          </a:xfrm>
          <a:prstGeom prst="rect">
            <a:avLst/>
          </a:prstGeom>
        </p:spPr>
      </p:pic>
    </p:spTree>
  </p:cSld>
  <p:clrMapOvr>
    <a:masterClrMapping/>
  </p:clrMapOvr>
  <p:transition spd="slow">
    <p:wedge/>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90600"/>
            <a:ext cx="8229600" cy="5334000"/>
          </a:xfrm>
        </p:spPr>
        <p:txBody>
          <a:bodyPr>
            <a:normAutofit/>
          </a:bodyPr>
          <a:lstStyle/>
          <a:p>
            <a:pPr algn="ctr"/>
            <a:r>
              <a:rPr lang="en-US" sz="4400" b="1" dirty="0" smtClean="0"/>
              <a:t>Catalase</a:t>
            </a:r>
          </a:p>
          <a:p>
            <a:r>
              <a:rPr lang="en-US" sz="4400" b="1" dirty="0" smtClean="0">
                <a:solidFill>
                  <a:srgbClr val="C00000"/>
                </a:solidFill>
              </a:rPr>
              <a:t>Directly reacts with H2O2.</a:t>
            </a:r>
          </a:p>
          <a:p>
            <a:r>
              <a:rPr lang="en-US" sz="4400" dirty="0" smtClean="0"/>
              <a:t>Associated with Aerobic Dehydrogenase catalyzed reaction.</a:t>
            </a:r>
          </a:p>
          <a:p>
            <a:endParaRPr lang="en-US" sz="4400" dirty="0" smtClean="0"/>
          </a:p>
          <a:p>
            <a:pPr>
              <a:buNone/>
            </a:pPr>
            <a:r>
              <a:rPr lang="en-US" sz="4400" dirty="0" smtClean="0"/>
              <a:t>  2H2O2     </a:t>
            </a:r>
            <a:r>
              <a:rPr lang="en-US" sz="2800" b="1" dirty="0" smtClean="0">
                <a:solidFill>
                  <a:srgbClr val="C00000"/>
                </a:solidFill>
              </a:rPr>
              <a:t>Catalase</a:t>
            </a:r>
            <a:r>
              <a:rPr lang="en-US" sz="4400" dirty="0" smtClean="0"/>
              <a:t>   2H2O +O2</a:t>
            </a:r>
            <a:endParaRPr lang="en-US" sz="4400" dirty="0"/>
          </a:p>
        </p:txBody>
      </p:sp>
      <p:sp>
        <p:nvSpPr>
          <p:cNvPr id="4" name="Right Arrow 3"/>
          <p:cNvSpPr/>
          <p:nvPr/>
        </p:nvSpPr>
        <p:spPr>
          <a:xfrm>
            <a:off x="2971800" y="5486400"/>
            <a:ext cx="2057400" cy="228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slow">
    <p:wedge/>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4419600"/>
            <a:ext cx="8229600" cy="1143000"/>
          </a:xfrm>
        </p:spPr>
        <p:txBody>
          <a:bodyPr>
            <a:noAutofit/>
          </a:bodyPr>
          <a:lstStyle/>
          <a:p>
            <a:pPr algn="ctr"/>
            <a:r>
              <a:rPr lang="en-US" sz="5400" b="1" dirty="0" smtClean="0"/>
              <a:t>Biological Oxidation Process</a:t>
            </a:r>
            <a:br>
              <a:rPr lang="en-US" sz="5400" b="1" dirty="0" smtClean="0"/>
            </a:br>
            <a:r>
              <a:rPr lang="en-US" sz="5400" b="1" dirty="0" smtClean="0"/>
              <a:t/>
            </a:r>
            <a:br>
              <a:rPr lang="en-US" sz="5400" b="1" dirty="0" smtClean="0"/>
            </a:br>
            <a:r>
              <a:rPr lang="en-US" sz="5400" b="1" dirty="0" smtClean="0">
                <a:solidFill>
                  <a:srgbClr val="0070C0"/>
                </a:solidFill>
              </a:rPr>
              <a:t>Electron Transport Chain </a:t>
            </a:r>
            <a:br>
              <a:rPr lang="en-US" sz="5400" b="1" dirty="0" smtClean="0">
                <a:solidFill>
                  <a:srgbClr val="0070C0"/>
                </a:solidFill>
              </a:rPr>
            </a:br>
            <a:r>
              <a:rPr lang="en-US" sz="5400" b="1" dirty="0" smtClean="0">
                <a:solidFill>
                  <a:srgbClr val="0070C0"/>
                </a:solidFill>
              </a:rPr>
              <a:t>(ETC)</a:t>
            </a:r>
            <a:br>
              <a:rPr lang="en-US" sz="5400" b="1" dirty="0" smtClean="0">
                <a:solidFill>
                  <a:srgbClr val="0070C0"/>
                </a:solidFill>
              </a:rPr>
            </a:br>
            <a:r>
              <a:rPr lang="en-US" sz="5400" b="1" dirty="0" smtClean="0">
                <a:solidFill>
                  <a:srgbClr val="0070C0"/>
                </a:solidFill>
              </a:rPr>
              <a:t/>
            </a:r>
            <a:br>
              <a:rPr lang="en-US" sz="5400" b="1" dirty="0" smtClean="0">
                <a:solidFill>
                  <a:srgbClr val="0070C0"/>
                </a:solidFill>
              </a:rPr>
            </a:br>
            <a:r>
              <a:rPr lang="en-US" sz="5400" b="1" dirty="0" smtClean="0">
                <a:solidFill>
                  <a:srgbClr val="0070C0"/>
                </a:solidFill>
              </a:rPr>
              <a:t>Oxidative Phosphorylation</a:t>
            </a:r>
            <a:endParaRPr lang="en-US" sz="5400" b="1" dirty="0">
              <a:solidFill>
                <a:srgbClr val="0070C0"/>
              </a:solidFill>
            </a:endParaRPr>
          </a:p>
        </p:txBody>
      </p:sp>
    </p:spTree>
  </p:cSld>
  <p:clrMapOvr>
    <a:masterClrMapping/>
  </p:clrMapOvr>
  <p:transition spd="slow">
    <p:wedge/>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819400"/>
            <a:ext cx="8229600" cy="1143000"/>
          </a:xfrm>
        </p:spPr>
        <p:txBody>
          <a:bodyPr>
            <a:normAutofit/>
          </a:bodyPr>
          <a:lstStyle/>
          <a:p>
            <a:pPr algn="ctr"/>
            <a:r>
              <a:rPr lang="en-US" sz="6600" b="1" dirty="0" smtClean="0"/>
              <a:t>Synonyms Of ETC</a:t>
            </a:r>
            <a:endParaRPr lang="en-US" sz="6600" dirty="0"/>
          </a:p>
        </p:txBody>
      </p:sp>
    </p:spTree>
  </p:cSld>
  <p:clrMapOvr>
    <a:masterClrMapping/>
  </p:clrMapOvr>
  <p:transition spd="slow">
    <p:wedg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6418" y="0"/>
            <a:ext cx="8229600" cy="1143000"/>
          </a:xfrm>
        </p:spPr>
        <p:txBody>
          <a:bodyPr/>
          <a:lstStyle/>
          <a:p>
            <a:pPr algn="ctr"/>
            <a:r>
              <a:rPr lang="en-US" b="1" dirty="0" smtClean="0"/>
              <a:t>Continued---------</a:t>
            </a:r>
            <a:endParaRPr lang="en-US" b="1" dirty="0"/>
          </a:p>
        </p:txBody>
      </p:sp>
      <p:sp>
        <p:nvSpPr>
          <p:cNvPr id="3" name="Content Placeholder 2"/>
          <p:cNvSpPr>
            <a:spLocks noGrp="1"/>
          </p:cNvSpPr>
          <p:nvPr>
            <p:ph idx="1"/>
          </p:nvPr>
        </p:nvSpPr>
        <p:spPr>
          <a:xfrm>
            <a:off x="0" y="1935480"/>
            <a:ext cx="9067800" cy="4389120"/>
          </a:xfrm>
        </p:spPr>
        <p:txBody>
          <a:bodyPr>
            <a:normAutofit lnSpcReduction="10000"/>
          </a:bodyPr>
          <a:lstStyle/>
          <a:p>
            <a:pPr>
              <a:buFont typeface="Wingdings" panose="05000000000000000000" pitchFamily="2" charset="2"/>
              <a:buChar char="v"/>
            </a:pPr>
            <a:r>
              <a:rPr lang="en-US" sz="2800" b="1" dirty="0"/>
              <a:t>Oxidative Phosphorylation Mechanism</a:t>
            </a:r>
          </a:p>
          <a:p>
            <a:pPr>
              <a:buFont typeface="Wingdings" panose="05000000000000000000" pitchFamily="2" charset="2"/>
              <a:buChar char="v"/>
            </a:pPr>
            <a:r>
              <a:rPr lang="en-US" sz="2800" b="1" dirty="0"/>
              <a:t>Inhibitors of ETC and Oxidative Phosphorylation</a:t>
            </a:r>
          </a:p>
          <a:p>
            <a:pPr marL="0" indent="0">
              <a:buNone/>
            </a:pPr>
            <a:endParaRPr lang="en-US" sz="2800" b="1" dirty="0" smtClean="0"/>
          </a:p>
          <a:p>
            <a:pPr>
              <a:buFont typeface="Wingdings" panose="05000000000000000000" pitchFamily="2" charset="2"/>
              <a:buChar char="v"/>
            </a:pPr>
            <a:r>
              <a:rPr lang="en-US" sz="2800" b="1" dirty="0" smtClean="0"/>
              <a:t>Uncouplers- </a:t>
            </a:r>
            <a:r>
              <a:rPr lang="en-US" sz="2800" b="1" dirty="0"/>
              <a:t>Mode of </a:t>
            </a:r>
            <a:r>
              <a:rPr lang="en-US" sz="2800" b="1" dirty="0" smtClean="0"/>
              <a:t>Action</a:t>
            </a:r>
          </a:p>
          <a:p>
            <a:pPr marL="0" indent="0">
              <a:buNone/>
            </a:pPr>
            <a:endParaRPr lang="en-US" sz="2800" b="1" dirty="0"/>
          </a:p>
          <a:p>
            <a:pPr>
              <a:buFont typeface="Wingdings" panose="05000000000000000000" pitchFamily="2" charset="2"/>
              <a:buChar char="v"/>
            </a:pPr>
            <a:r>
              <a:rPr lang="en-US" sz="2800" b="1" dirty="0"/>
              <a:t>Shuttle </a:t>
            </a:r>
            <a:r>
              <a:rPr lang="en-US" sz="2800" b="1" dirty="0" smtClean="0"/>
              <a:t>System</a:t>
            </a:r>
          </a:p>
          <a:p>
            <a:pPr marL="0" indent="0">
              <a:buNone/>
            </a:pPr>
            <a:endParaRPr lang="en-US" sz="2800" b="1" dirty="0"/>
          </a:p>
          <a:p>
            <a:pPr>
              <a:buFont typeface="Wingdings" panose="05000000000000000000" pitchFamily="2" charset="2"/>
              <a:buChar char="v"/>
            </a:pPr>
            <a:r>
              <a:rPr lang="en-US" sz="2800" b="1" dirty="0"/>
              <a:t>Factors Involved in </a:t>
            </a:r>
            <a:r>
              <a:rPr lang="en-US" sz="2800" b="1" dirty="0" smtClean="0"/>
              <a:t>Oxidative Phosphorylation mechanism</a:t>
            </a:r>
          </a:p>
          <a:p>
            <a:pPr marL="0" indent="0">
              <a:buNone/>
            </a:pPr>
            <a:endParaRPr lang="en-US" sz="2800" b="1" dirty="0" smtClean="0"/>
          </a:p>
          <a:p>
            <a:endParaRPr lang="en-US" dirty="0"/>
          </a:p>
        </p:txBody>
      </p:sp>
    </p:spTree>
    <p:extLst>
      <p:ext uri="{BB962C8B-B14F-4D97-AF65-F5344CB8AC3E}">
        <p14:creationId xmlns:p14="http://schemas.microsoft.com/office/powerpoint/2010/main" val="2686628798"/>
      </p:ext>
    </p:extLst>
  </p:cSld>
  <p:clrMapOvr>
    <a:masterClrMapping/>
  </p:clrMapOvr>
  <p:transition spd="slow">
    <p:wedge/>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Autofit/>
          </a:bodyPr>
          <a:lstStyle/>
          <a:p>
            <a:pPr marL="742950" indent="-742950">
              <a:buFont typeface="+mj-lt"/>
              <a:buAutoNum type="arabicPeriod"/>
            </a:pPr>
            <a:r>
              <a:rPr lang="en-US" sz="4000" b="1" dirty="0"/>
              <a:t>Electron Transport Chain (ETC</a:t>
            </a:r>
            <a:r>
              <a:rPr lang="en-US" sz="4000" b="1" dirty="0" smtClean="0"/>
              <a:t>)</a:t>
            </a:r>
          </a:p>
          <a:p>
            <a:pPr marL="742950" indent="-742950">
              <a:buFont typeface="+mj-lt"/>
              <a:buAutoNum type="arabicPeriod"/>
            </a:pPr>
            <a:r>
              <a:rPr lang="en-US" sz="4000" b="1" dirty="0"/>
              <a:t>Oxidative </a:t>
            </a:r>
            <a:r>
              <a:rPr lang="en-US" sz="4000" b="1" dirty="0" smtClean="0"/>
              <a:t>Phosphorylation</a:t>
            </a:r>
          </a:p>
          <a:p>
            <a:pPr marL="742950" indent="-742950">
              <a:buFont typeface="+mj-lt"/>
              <a:buAutoNum type="arabicPeriod"/>
            </a:pPr>
            <a:r>
              <a:rPr lang="en-US" sz="4000" b="1" dirty="0"/>
              <a:t>Electron Transport System (ETS</a:t>
            </a:r>
            <a:r>
              <a:rPr lang="en-US" sz="4000" b="1" dirty="0" smtClean="0"/>
              <a:t>)</a:t>
            </a:r>
          </a:p>
          <a:p>
            <a:pPr marL="742950" indent="-742950">
              <a:buFont typeface="+mj-lt"/>
              <a:buAutoNum type="arabicPeriod"/>
            </a:pPr>
            <a:r>
              <a:rPr lang="en-US" sz="4000" b="1" dirty="0" smtClean="0"/>
              <a:t>Fate of Reduced Coenzymes of FADH2 and </a:t>
            </a:r>
            <a:r>
              <a:rPr lang="en-US" sz="4000" b="1" dirty="0"/>
              <a:t>NADH+H</a:t>
            </a:r>
            <a:r>
              <a:rPr lang="en-US" sz="4000" b="1" baseline="30000" dirty="0" smtClean="0"/>
              <a:t>+</a:t>
            </a:r>
            <a:endParaRPr lang="en-US" sz="4000" b="1" dirty="0" smtClean="0"/>
          </a:p>
          <a:p>
            <a:pPr marL="742950" indent="-742950">
              <a:buFont typeface="+mj-lt"/>
              <a:buAutoNum type="arabicPeriod"/>
            </a:pPr>
            <a:r>
              <a:rPr lang="en-US" sz="4000" b="1" dirty="0" smtClean="0"/>
              <a:t>Respiratory Chain</a:t>
            </a:r>
          </a:p>
          <a:p>
            <a:pPr marL="742950" indent="-742950">
              <a:buFont typeface="+mj-lt"/>
              <a:buAutoNum type="arabicPeriod"/>
            </a:pPr>
            <a:r>
              <a:rPr lang="en-US" sz="4000" b="1" dirty="0" smtClean="0"/>
              <a:t>Internal/Cellular Respiration</a:t>
            </a:r>
          </a:p>
          <a:p>
            <a:pPr marL="742950" indent="-742950">
              <a:buFont typeface="+mj-lt"/>
              <a:buAutoNum type="arabicPeriod"/>
            </a:pPr>
            <a:r>
              <a:rPr lang="en-US" sz="4000" b="1" dirty="0" smtClean="0"/>
              <a:t>Tertiary metabolism</a:t>
            </a:r>
          </a:p>
          <a:p>
            <a:pPr marL="742950" indent="-742950">
              <a:buFont typeface="+mj-lt"/>
              <a:buAutoNum type="arabicPeriod"/>
            </a:pPr>
            <a:r>
              <a:rPr lang="en-US" sz="4000" b="1" dirty="0" smtClean="0"/>
              <a:t>Final Oxidative Pathway</a:t>
            </a:r>
          </a:p>
          <a:p>
            <a:pPr marL="0" indent="0">
              <a:buNone/>
            </a:pPr>
            <a:endParaRPr lang="en-US" sz="4000" b="1" dirty="0"/>
          </a:p>
        </p:txBody>
      </p:sp>
    </p:spTree>
  </p:cSld>
  <p:clrMapOvr>
    <a:masterClrMapping/>
  </p:clrMapOvr>
  <p:transition spd="slow">
    <p:wedge/>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429000"/>
            <a:ext cx="8229600" cy="1447800"/>
          </a:xfrm>
        </p:spPr>
        <p:txBody>
          <a:bodyPr>
            <a:normAutofit fontScale="90000"/>
          </a:bodyPr>
          <a:lstStyle/>
          <a:p>
            <a:pPr algn="ctr"/>
            <a:r>
              <a:rPr lang="en-US" b="1" dirty="0" smtClean="0"/>
              <a:t>What is Electron Transport Chain?</a:t>
            </a:r>
            <a:br>
              <a:rPr lang="en-US" b="1" dirty="0" smtClean="0"/>
            </a:br>
            <a:r>
              <a:rPr lang="en-US" b="1" dirty="0"/>
              <a:t/>
            </a:r>
            <a:br>
              <a:rPr lang="en-US" b="1" dirty="0"/>
            </a:br>
            <a:endParaRPr lang="en-US" dirty="0"/>
          </a:p>
        </p:txBody>
      </p:sp>
    </p:spTree>
  </p:cSld>
  <p:clrMapOvr>
    <a:masterClrMapping/>
  </p:clrMapOvr>
  <p:transition spd="slow">
    <p:wedge/>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4549"/>
            <a:ext cx="9670577" cy="6858000"/>
          </a:xfrm>
        </p:spPr>
        <p:txBody>
          <a:bodyPr>
            <a:noAutofit/>
          </a:bodyPr>
          <a:lstStyle/>
          <a:p>
            <a:pPr algn="ctr"/>
            <a:r>
              <a:rPr lang="en-US" sz="4800" b="1" dirty="0" smtClean="0">
                <a:solidFill>
                  <a:srgbClr val="C00000"/>
                </a:solidFill>
              </a:rPr>
              <a:t>Electron Transport chain </a:t>
            </a:r>
          </a:p>
          <a:p>
            <a:r>
              <a:rPr lang="en-US" sz="3200" dirty="0"/>
              <a:t>B</a:t>
            </a:r>
            <a:r>
              <a:rPr lang="en-US" sz="3200" dirty="0" smtClean="0"/>
              <a:t>iological oxidation process </a:t>
            </a:r>
            <a:r>
              <a:rPr lang="en-US" sz="3200" b="1" dirty="0" smtClean="0"/>
              <a:t>very vital for human being survival</a:t>
            </a:r>
            <a:endParaRPr lang="en-US" sz="3200" b="1" dirty="0"/>
          </a:p>
          <a:p>
            <a:pPr marL="0" indent="0">
              <a:buNone/>
            </a:pPr>
            <a:endParaRPr lang="en-US" sz="3200" dirty="0" smtClean="0"/>
          </a:p>
          <a:p>
            <a:r>
              <a:rPr lang="en-US" sz="3200" b="1" dirty="0" smtClean="0"/>
              <a:t>Truly Aerobic </a:t>
            </a:r>
            <a:r>
              <a:rPr lang="en-US" sz="3200" dirty="0" smtClean="0"/>
              <a:t>in nature(indispensable on O2)</a:t>
            </a:r>
          </a:p>
          <a:p>
            <a:pPr marL="0" indent="0">
              <a:buNone/>
            </a:pPr>
            <a:endParaRPr lang="en-US" sz="3200" dirty="0" smtClean="0"/>
          </a:p>
          <a:p>
            <a:r>
              <a:rPr lang="en-US" sz="3200" dirty="0" smtClean="0"/>
              <a:t>Located and operated at </a:t>
            </a:r>
            <a:r>
              <a:rPr lang="en-US" sz="3200" b="1" dirty="0" smtClean="0"/>
              <a:t>inner membrane of Mitochondria</a:t>
            </a:r>
          </a:p>
          <a:p>
            <a:pPr marL="0" indent="0">
              <a:buNone/>
            </a:pPr>
            <a:endParaRPr lang="en-US" sz="3200" dirty="0" smtClean="0"/>
          </a:p>
          <a:p>
            <a:r>
              <a:rPr lang="en-US" sz="3200" b="1" dirty="0" smtClean="0"/>
              <a:t>Alternate Oxidation and Reduction </a:t>
            </a:r>
            <a:r>
              <a:rPr lang="en-US" sz="3200" dirty="0" smtClean="0"/>
              <a:t>Reactions carried out in process</a:t>
            </a:r>
          </a:p>
        </p:txBody>
      </p:sp>
    </p:spTree>
  </p:cSld>
  <p:clrMapOvr>
    <a:masterClrMapping/>
  </p:clrMapOvr>
  <p:transition spd="slow">
    <p:wedge/>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0"/>
            <a:ext cx="9220200" cy="1143000"/>
          </a:xfrm>
        </p:spPr>
        <p:txBody>
          <a:bodyPr>
            <a:normAutofit fontScale="90000"/>
          </a:bodyPr>
          <a:lstStyle/>
          <a:p>
            <a:pPr algn="ctr"/>
            <a:r>
              <a:rPr lang="en-US" b="1" dirty="0" smtClean="0"/>
              <a:t>What is Oxidative Phosphorylation?</a:t>
            </a:r>
            <a:endParaRPr lang="en-US" b="1" dirty="0"/>
          </a:p>
        </p:txBody>
      </p:sp>
    </p:spTree>
    <p:extLst>
      <p:ext uri="{BB962C8B-B14F-4D97-AF65-F5344CB8AC3E}">
        <p14:creationId xmlns:p14="http://schemas.microsoft.com/office/powerpoint/2010/main" val="1030924984"/>
      </p:ext>
    </p:extLst>
  </p:cSld>
  <p:clrMapOvr>
    <a:masterClrMapping/>
  </p:clrMapOvr>
  <p:transition spd="slow">
    <p:wedge/>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0" y="0"/>
            <a:ext cx="9174480" cy="2456370"/>
          </a:xfrm>
        </p:spPr>
        <p:txBody>
          <a:bodyPr>
            <a:noAutofit/>
          </a:bodyPr>
          <a:lstStyle/>
          <a:p>
            <a:r>
              <a:rPr lang="en-US" sz="4400" b="1" dirty="0" smtClean="0"/>
              <a:t>Oxidation process </a:t>
            </a:r>
            <a:r>
              <a:rPr lang="en-US" sz="4400" dirty="0" smtClean="0"/>
              <a:t>(ETC) is tightly </a:t>
            </a:r>
            <a:r>
              <a:rPr lang="en-US" sz="4400" b="1" dirty="0" smtClean="0">
                <a:solidFill>
                  <a:srgbClr val="C00000"/>
                </a:solidFill>
              </a:rPr>
              <a:t>coupled with </a:t>
            </a:r>
            <a:r>
              <a:rPr lang="en-US" sz="4400" b="1" dirty="0" smtClean="0"/>
              <a:t>Phosphorylation </a:t>
            </a:r>
            <a:r>
              <a:rPr lang="en-US" sz="4400" dirty="0" smtClean="0"/>
              <a:t>of ADP with pi to </a:t>
            </a:r>
            <a:r>
              <a:rPr lang="en-US" sz="4400" b="1" dirty="0" smtClean="0">
                <a:solidFill>
                  <a:srgbClr val="C00000"/>
                </a:solidFill>
              </a:rPr>
              <a:t>generate ATP.</a:t>
            </a:r>
            <a:endParaRPr lang="en-US" sz="4400" b="1" dirty="0">
              <a:solidFill>
                <a:srgbClr val="C00000"/>
              </a:solidFill>
            </a:endParaRPr>
          </a:p>
        </p:txBody>
      </p:sp>
      <p:sp>
        <p:nvSpPr>
          <p:cNvPr id="4" name="Text Placeholder 3"/>
          <p:cNvSpPr>
            <a:spLocks noGrp="1"/>
          </p:cNvSpPr>
          <p:nvPr>
            <p:ph type="body" sz="half" idx="2"/>
          </p:nvPr>
        </p:nvSpPr>
        <p:spPr>
          <a:xfrm>
            <a:off x="30480" y="2895600"/>
            <a:ext cx="9144000" cy="1981200"/>
          </a:xfrm>
        </p:spPr>
        <p:txBody>
          <a:bodyPr>
            <a:normAutofit/>
          </a:bodyPr>
          <a:lstStyle/>
          <a:p>
            <a:pPr algn="ctr"/>
            <a:r>
              <a:rPr lang="en-US" sz="4000" b="1" dirty="0" smtClean="0"/>
              <a:t>Illustrated as Sun and Day Light</a:t>
            </a:r>
            <a:endParaRPr lang="en-US" sz="4000" b="1" dirty="0"/>
          </a:p>
        </p:txBody>
      </p:sp>
      <p:pic>
        <p:nvPicPr>
          <p:cNvPr id="1508354" name="Picture 2" descr="Image result for sun and dayligh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581400"/>
            <a:ext cx="9144000" cy="33339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9737543"/>
      </p:ext>
    </p:extLst>
  </p:cSld>
  <p:clrMapOvr>
    <a:masterClrMapping/>
  </p:clrMapOvr>
  <p:transition spd="slow">
    <p:wedge/>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685800"/>
            <a:ext cx="8763000" cy="5334000"/>
          </a:xfrm>
        </p:spPr>
        <p:txBody>
          <a:bodyPr/>
          <a:lstStyle/>
          <a:p>
            <a:r>
              <a:rPr lang="en-US" sz="6600" dirty="0" smtClean="0"/>
              <a:t>Oxidative Phosphorylation is a </a:t>
            </a:r>
            <a:r>
              <a:rPr lang="en-US" sz="6600" b="1" dirty="0" smtClean="0">
                <a:solidFill>
                  <a:srgbClr val="C00000"/>
                </a:solidFill>
              </a:rPr>
              <a:t>major mode of ATP generation in human body</a:t>
            </a:r>
          </a:p>
          <a:p>
            <a:endParaRPr lang="en-US" dirty="0"/>
          </a:p>
        </p:txBody>
      </p:sp>
    </p:spTree>
    <p:extLst>
      <p:ext uri="{BB962C8B-B14F-4D97-AF65-F5344CB8AC3E}">
        <p14:creationId xmlns:p14="http://schemas.microsoft.com/office/powerpoint/2010/main" val="239866046"/>
      </p:ext>
    </p:extLst>
  </p:cSld>
  <p:clrMapOvr>
    <a:masterClrMapping/>
  </p:clrMapOvr>
  <p:transition spd="slow">
    <p:wedge/>
  </p:transition>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600200"/>
            <a:ext cx="8382000" cy="2057400"/>
          </a:xfrm>
        </p:spPr>
        <p:txBody>
          <a:bodyPr>
            <a:normAutofit/>
          </a:bodyPr>
          <a:lstStyle/>
          <a:p>
            <a:pPr algn="ctr"/>
            <a:r>
              <a:rPr lang="en-US" b="1" dirty="0"/>
              <a:t>What is Fate of </a:t>
            </a:r>
            <a:r>
              <a:rPr lang="en-US" b="1" dirty="0" smtClean="0"/>
              <a:t>ETC/</a:t>
            </a:r>
            <a:br>
              <a:rPr lang="en-US" b="1" dirty="0" smtClean="0"/>
            </a:br>
            <a:r>
              <a:rPr lang="en-US" b="1" dirty="0" smtClean="0"/>
              <a:t>Oxidative Phosphorylation </a:t>
            </a:r>
            <a:r>
              <a:rPr lang="en-US" b="1" dirty="0"/>
              <a:t>?</a:t>
            </a:r>
            <a:endParaRPr lang="en-US" dirty="0"/>
          </a:p>
        </p:txBody>
      </p:sp>
    </p:spTree>
    <p:extLst>
      <p:ext uri="{BB962C8B-B14F-4D97-AF65-F5344CB8AC3E}">
        <p14:creationId xmlns:p14="http://schemas.microsoft.com/office/powerpoint/2010/main" val="3411242764"/>
      </p:ext>
    </p:extLst>
  </p:cSld>
  <p:clrMapOvr>
    <a:masterClrMapping/>
  </p:clrMapOvr>
  <p:transition spd="slow">
    <p:wedge/>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57200"/>
            <a:ext cx="9144000" cy="5486400"/>
          </a:xfrm>
        </p:spPr>
        <p:txBody>
          <a:bodyPr>
            <a:normAutofit/>
          </a:bodyPr>
          <a:lstStyle/>
          <a:p>
            <a:pPr algn="ctr"/>
            <a:r>
              <a:rPr lang="en-US" b="1" dirty="0" smtClean="0"/>
              <a:t>REOXIDIZES</a:t>
            </a:r>
            <a:br>
              <a:rPr lang="en-US" b="1" dirty="0" smtClean="0"/>
            </a:br>
            <a:r>
              <a:rPr lang="en-US" b="1" dirty="0" smtClean="0"/>
              <a:t> REDUCING EQUIVALENTS</a:t>
            </a:r>
            <a:br>
              <a:rPr lang="en-US" b="1" dirty="0" smtClean="0"/>
            </a:br>
            <a:r>
              <a:rPr lang="en-US" b="1" dirty="0">
                <a:solidFill>
                  <a:srgbClr val="C00000"/>
                </a:solidFill>
              </a:rPr>
              <a:t>(NADH+ H</a:t>
            </a:r>
            <a:r>
              <a:rPr lang="en-US" b="1" baseline="30000" dirty="0">
                <a:solidFill>
                  <a:srgbClr val="C00000"/>
                </a:solidFill>
              </a:rPr>
              <a:t>+</a:t>
            </a:r>
            <a:r>
              <a:rPr lang="en-US" b="1" dirty="0">
                <a:solidFill>
                  <a:srgbClr val="C00000"/>
                </a:solidFill>
              </a:rPr>
              <a:t> and FADH2)</a:t>
            </a:r>
            <a:r>
              <a:rPr lang="en-US" b="1" dirty="0"/>
              <a:t/>
            </a:r>
            <a:br>
              <a:rPr lang="en-US" b="1" dirty="0"/>
            </a:br>
            <a:r>
              <a:rPr lang="en-US" b="1" dirty="0" smtClean="0"/>
              <a:t/>
            </a:r>
            <a:br>
              <a:rPr lang="en-US" b="1" dirty="0" smtClean="0"/>
            </a:br>
            <a:r>
              <a:rPr lang="en-US" b="1" dirty="0" smtClean="0"/>
              <a:t>GENERATED DURING ANAEROBIC DEHYDROGENASE REACTION</a:t>
            </a:r>
            <a:br>
              <a:rPr lang="en-US" b="1" dirty="0" smtClean="0"/>
            </a:br>
            <a:endParaRPr lang="en-US" dirty="0"/>
          </a:p>
        </p:txBody>
      </p:sp>
    </p:spTree>
    <p:extLst>
      <p:ext uri="{BB962C8B-B14F-4D97-AF65-F5344CB8AC3E}">
        <p14:creationId xmlns:p14="http://schemas.microsoft.com/office/powerpoint/2010/main" val="862657167"/>
      </p:ext>
    </p:extLst>
  </p:cSld>
  <p:clrMapOvr>
    <a:masterClrMapping/>
  </p:clrMapOvr>
  <p:transition spd="slow">
    <p:wedge/>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2274"/>
            <a:ext cx="9144000" cy="6855726"/>
          </a:xfrm>
        </p:spPr>
        <p:txBody>
          <a:bodyPr>
            <a:normAutofit fontScale="85000" lnSpcReduction="20000"/>
          </a:bodyPr>
          <a:lstStyle/>
          <a:p>
            <a:pPr algn="ctr"/>
            <a:r>
              <a:rPr lang="en-US" sz="4400" b="1" dirty="0" smtClean="0">
                <a:solidFill>
                  <a:srgbClr val="C00000"/>
                </a:solidFill>
              </a:rPr>
              <a:t>Electron Transport Chain</a:t>
            </a:r>
          </a:p>
          <a:p>
            <a:pPr marL="0" indent="0" algn="ctr">
              <a:buNone/>
            </a:pPr>
            <a:r>
              <a:rPr lang="en-US" sz="4400" b="1" dirty="0" smtClean="0">
                <a:solidFill>
                  <a:srgbClr val="C00000"/>
                </a:solidFill>
              </a:rPr>
              <a:t>On Operation</a:t>
            </a:r>
          </a:p>
          <a:p>
            <a:pPr marL="0" indent="0" algn="ctr">
              <a:buNone/>
            </a:pPr>
            <a:endParaRPr lang="en-US" sz="4400" b="1" dirty="0" smtClean="0">
              <a:solidFill>
                <a:srgbClr val="C00000"/>
              </a:solidFill>
            </a:endParaRPr>
          </a:p>
          <a:p>
            <a:r>
              <a:rPr lang="en-US" sz="4400" b="1" dirty="0" smtClean="0"/>
              <a:t>Transports</a:t>
            </a:r>
            <a:r>
              <a:rPr lang="en-US" sz="4400" dirty="0" smtClean="0"/>
              <a:t> </a:t>
            </a:r>
            <a:r>
              <a:rPr lang="en-US" sz="4400" b="1" dirty="0" smtClean="0">
                <a:solidFill>
                  <a:srgbClr val="0070C0"/>
                </a:solidFill>
              </a:rPr>
              <a:t>Electrons and Protons </a:t>
            </a:r>
          </a:p>
          <a:p>
            <a:pPr marL="0" indent="0">
              <a:buNone/>
            </a:pPr>
            <a:endParaRPr lang="en-US" sz="4400" b="1" dirty="0" smtClean="0">
              <a:solidFill>
                <a:srgbClr val="0070C0"/>
              </a:solidFill>
            </a:endParaRPr>
          </a:p>
          <a:p>
            <a:r>
              <a:rPr lang="en-US" sz="4400" dirty="0" smtClean="0"/>
              <a:t>Through </a:t>
            </a:r>
            <a:r>
              <a:rPr lang="en-US" sz="4400" b="1" dirty="0" smtClean="0">
                <a:solidFill>
                  <a:srgbClr val="C00000"/>
                </a:solidFill>
              </a:rPr>
              <a:t>series of ETC components </a:t>
            </a:r>
          </a:p>
          <a:p>
            <a:pPr marL="0" indent="0">
              <a:buNone/>
            </a:pPr>
            <a:endParaRPr lang="en-US" sz="4400" b="1" dirty="0" smtClean="0"/>
          </a:p>
          <a:p>
            <a:r>
              <a:rPr lang="en-US" sz="4400" b="1" dirty="0" smtClean="0"/>
              <a:t>Finally H2 is  received by </a:t>
            </a:r>
            <a:r>
              <a:rPr lang="en-US" sz="4400" b="1" dirty="0" smtClean="0">
                <a:solidFill>
                  <a:srgbClr val="FF0000"/>
                </a:solidFill>
              </a:rPr>
              <a:t>activated molecular Oxygen (1/2 O2)</a:t>
            </a:r>
          </a:p>
          <a:p>
            <a:pPr marL="0" indent="0">
              <a:buNone/>
            </a:pPr>
            <a:endParaRPr lang="en-US" sz="4400" b="1" dirty="0" smtClean="0">
              <a:solidFill>
                <a:srgbClr val="FF0000"/>
              </a:solidFill>
            </a:endParaRPr>
          </a:p>
          <a:p>
            <a:r>
              <a:rPr lang="en-US" sz="4400" b="1" dirty="0" smtClean="0"/>
              <a:t>Generates significant</a:t>
            </a:r>
            <a:r>
              <a:rPr lang="en-US" sz="4400" b="1" dirty="0" smtClean="0">
                <a:solidFill>
                  <a:srgbClr val="C00000"/>
                </a:solidFill>
              </a:rPr>
              <a:t> byproduct ATP </a:t>
            </a:r>
            <a:r>
              <a:rPr lang="en-US" sz="4400" b="1" dirty="0" smtClean="0"/>
              <a:t>and metabolic water at end of process</a:t>
            </a:r>
          </a:p>
          <a:p>
            <a:endParaRPr lang="en-US" sz="4400" dirty="0"/>
          </a:p>
        </p:txBody>
      </p:sp>
    </p:spTree>
  </p:cSld>
  <p:clrMapOvr>
    <a:masterClrMapping/>
  </p:clrMapOvr>
  <p:transition spd="slow">
    <p:wedge/>
  </p:transition>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fontScale="90000"/>
          </a:bodyPr>
          <a:lstStyle/>
          <a:p>
            <a:pPr algn="ctr"/>
            <a:r>
              <a:rPr lang="en-US" b="1" dirty="0" smtClean="0"/>
              <a:t>Condition In which  ETC Operates</a:t>
            </a:r>
            <a:endParaRPr lang="en-US" b="1" dirty="0"/>
          </a:p>
        </p:txBody>
      </p:sp>
      <p:sp>
        <p:nvSpPr>
          <p:cNvPr id="3" name="Content Placeholder 2"/>
          <p:cNvSpPr>
            <a:spLocks noGrp="1"/>
          </p:cNvSpPr>
          <p:nvPr>
            <p:ph idx="1"/>
          </p:nvPr>
        </p:nvSpPr>
        <p:spPr>
          <a:xfrm>
            <a:off x="304800" y="1676400"/>
            <a:ext cx="8610600" cy="4800600"/>
          </a:xfrm>
        </p:spPr>
        <p:txBody>
          <a:bodyPr>
            <a:normAutofit lnSpcReduction="10000"/>
          </a:bodyPr>
          <a:lstStyle/>
          <a:p>
            <a:r>
              <a:rPr lang="en-US" sz="4400" dirty="0" smtClean="0"/>
              <a:t>ETC operates in </a:t>
            </a:r>
            <a:r>
              <a:rPr lang="en-US" sz="4400" b="1" dirty="0" smtClean="0">
                <a:solidFill>
                  <a:srgbClr val="C00000"/>
                </a:solidFill>
              </a:rPr>
              <a:t>truly aerobic condition.</a:t>
            </a:r>
          </a:p>
          <a:p>
            <a:r>
              <a:rPr lang="en-US" sz="4400" b="1" dirty="0" smtClean="0"/>
              <a:t>Oxygen unloaded </a:t>
            </a:r>
            <a:r>
              <a:rPr lang="en-US" sz="4400" dirty="0" smtClean="0"/>
              <a:t>at cellular level by </a:t>
            </a:r>
            <a:r>
              <a:rPr lang="en-US" sz="4400" b="1" dirty="0" smtClean="0">
                <a:solidFill>
                  <a:srgbClr val="C00000"/>
                </a:solidFill>
              </a:rPr>
              <a:t>HbO2 </a:t>
            </a:r>
          </a:p>
          <a:p>
            <a:pPr marL="0" indent="0">
              <a:buNone/>
            </a:pPr>
            <a:endParaRPr lang="en-US" sz="4400" b="1" dirty="0" smtClean="0">
              <a:solidFill>
                <a:srgbClr val="C00000"/>
              </a:solidFill>
            </a:endParaRPr>
          </a:p>
          <a:p>
            <a:r>
              <a:rPr lang="en-US" sz="4400" dirty="0" smtClean="0"/>
              <a:t>Gets </a:t>
            </a:r>
            <a:r>
              <a:rPr lang="en-US" sz="4400" b="1" dirty="0" smtClean="0"/>
              <a:t>utilized at </a:t>
            </a:r>
            <a:r>
              <a:rPr lang="en-US" sz="4400" dirty="0" smtClean="0"/>
              <a:t>an end of</a:t>
            </a:r>
            <a:r>
              <a:rPr lang="en-US" sz="4400" b="1" dirty="0" smtClean="0"/>
              <a:t> ETC </a:t>
            </a:r>
            <a:r>
              <a:rPr lang="en-US" sz="4400" dirty="0" smtClean="0"/>
              <a:t>process. </a:t>
            </a:r>
            <a:r>
              <a:rPr lang="en-US" sz="4400" b="1" dirty="0" smtClean="0">
                <a:solidFill>
                  <a:srgbClr val="C00000"/>
                </a:solidFill>
              </a:rPr>
              <a:t>(Respiratory Chain)</a:t>
            </a:r>
          </a:p>
          <a:p>
            <a:endParaRPr lang="en-US" dirty="0"/>
          </a:p>
        </p:txBody>
      </p:sp>
    </p:spTree>
    <p:extLst>
      <p:ext uri="{BB962C8B-B14F-4D97-AF65-F5344CB8AC3E}">
        <p14:creationId xmlns:p14="http://schemas.microsoft.com/office/powerpoint/2010/main" val="2138786659"/>
      </p:ext>
    </p:extLst>
  </p:cSld>
  <p:clrMapOvr>
    <a:masterClrMapping/>
  </p:clrMapOvr>
  <p:transition spd="slow">
    <p:wedge/>
  </p:transition>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22897</TotalTime>
  <Words>7847</Words>
  <Application>Microsoft Office PowerPoint</Application>
  <PresentationFormat>On-screen Show (4:3)</PresentationFormat>
  <Paragraphs>1456</Paragraphs>
  <Slides>413</Slides>
  <Notes>39</Notes>
  <HiddenSlides>0</HiddenSlides>
  <MMClips>0</MMClips>
  <ScaleCrop>false</ScaleCrop>
  <HeadingPairs>
    <vt:vector size="8" baseType="variant">
      <vt:variant>
        <vt:lpstr>Fonts Used</vt:lpstr>
      </vt:variant>
      <vt:variant>
        <vt:i4>11</vt:i4>
      </vt:variant>
      <vt:variant>
        <vt:lpstr>Theme</vt:lpstr>
      </vt:variant>
      <vt:variant>
        <vt:i4>1</vt:i4>
      </vt:variant>
      <vt:variant>
        <vt:lpstr>Embedded OLE Servers</vt:lpstr>
      </vt:variant>
      <vt:variant>
        <vt:i4>7</vt:i4>
      </vt:variant>
      <vt:variant>
        <vt:lpstr>Slide Titles</vt:lpstr>
      </vt:variant>
      <vt:variant>
        <vt:i4>413</vt:i4>
      </vt:variant>
    </vt:vector>
  </HeadingPairs>
  <TitlesOfParts>
    <vt:vector size="432" baseType="lpstr">
      <vt:lpstr>Arial</vt:lpstr>
      <vt:lpstr>Calibri</vt:lpstr>
      <vt:lpstr>Calibri Light</vt:lpstr>
      <vt:lpstr>Comic Sans MS</vt:lpstr>
      <vt:lpstr>Constantia</vt:lpstr>
      <vt:lpstr>Lucida Bright</vt:lpstr>
      <vt:lpstr>Symbol</vt:lpstr>
      <vt:lpstr>Times New Roman</vt:lpstr>
      <vt:lpstr>Wingdings</vt:lpstr>
      <vt:lpstr>Wingdings 2</vt:lpstr>
      <vt:lpstr>Wingdings 3</vt:lpstr>
      <vt:lpstr>Flow</vt:lpstr>
      <vt:lpstr>Bitmap Image</vt:lpstr>
      <vt:lpstr>Picture</vt:lpstr>
      <vt:lpstr>Microsoft Word Picture</vt:lpstr>
      <vt:lpstr>Acrobat Document</vt:lpstr>
      <vt:lpstr>Image</vt:lpstr>
      <vt:lpstr>CS ChemDraw Drawing</vt:lpstr>
      <vt:lpstr>Document</vt:lpstr>
      <vt:lpstr>Induction To Todays Topic</vt:lpstr>
      <vt:lpstr>       </vt:lpstr>
      <vt:lpstr>PowerPoint Presentation</vt:lpstr>
      <vt:lpstr>Any Guesses Of Todays Topic???</vt:lpstr>
      <vt:lpstr>Energy Metabolism  Bioenergetics  BIOLOGICAL OXIDATION    </vt:lpstr>
      <vt:lpstr>Specific Learning Objectives</vt:lpstr>
      <vt:lpstr>Questions Which Will be Answered</vt:lpstr>
      <vt:lpstr>Synopsis</vt:lpstr>
      <vt:lpstr>Continued---------</vt:lpstr>
      <vt:lpstr>Lets Get Introduced To</vt:lpstr>
      <vt:lpstr>PowerPoint Presentation</vt:lpstr>
      <vt:lpstr>What Is Bioenergetics?</vt:lpstr>
      <vt:lpstr>Biological Systems Conform to General Laws of Thermodynamics  Energy Is Never Destructed  (Soul is energy  never destructed and it is Immortal) </vt:lpstr>
      <vt:lpstr>Conditions Of Bioenergetics</vt:lpstr>
      <vt:lpstr>ENDERGONIC ( Anabolic) PROCESSES PROCEED BY COUPLING OF EXERGONIC(Catabolic) PROCESSES  </vt:lpstr>
      <vt:lpstr>High Energy Compounds Of Human Body</vt:lpstr>
      <vt:lpstr>PowerPoint Presentation</vt:lpstr>
      <vt:lpstr>PowerPoint Presentation</vt:lpstr>
      <vt:lpstr>PowerPoint Presentation</vt:lpstr>
      <vt:lpstr>PowerPoint Presentation</vt:lpstr>
      <vt:lpstr>Significance Of High Energy Compounds  OR  Fates Of High Energy Compound In Catabolic And Anabolic Pathways</vt:lpstr>
      <vt:lpstr>PowerPoint Presentation</vt:lpstr>
      <vt:lpstr>Substrate Level Phosphorylation</vt:lpstr>
      <vt:lpstr>Examples Of High Energy Compounds Undergoing Substrate Level Phosphorylation.</vt:lpstr>
      <vt:lpstr>PowerPoint Presentation</vt:lpstr>
      <vt:lpstr>PowerPoint Presentation</vt:lpstr>
      <vt:lpstr>HIGH-ENERGY PHOSPHATES PLAY A CENTRAL ROLE IN ENERGY CAPTURE AND TRANSFER  </vt:lpstr>
      <vt:lpstr>High Energy Compounds Generated In Catabolic Pathways Are Utilized In Anabolic Reactions</vt:lpstr>
      <vt:lpstr>HIGH-ENERGY PHOSPHATES ACT AS  “ENERGY CURRENCY” OF CELL  </vt:lpstr>
      <vt:lpstr>Free Energy of hydrolysis Of High Energy Phosphate Bonds has Important Bioenergetics Significance  </vt:lpstr>
      <vt:lpstr>Adenylate Kinase (Myokinase) Interconverts Adenine Nucleotides  </vt:lpstr>
      <vt:lpstr>Important Features Of ATP</vt:lpstr>
      <vt:lpstr>What Is Biological Oxidation?</vt:lpstr>
      <vt:lpstr>PowerPoint Presentation</vt:lpstr>
      <vt:lpstr>Importance/Features  Of  Biological Oxidation </vt:lpstr>
      <vt:lpstr>PowerPoint Presentation</vt:lpstr>
      <vt:lpstr>Definition Of Oxidation Reactions</vt:lpstr>
      <vt:lpstr>PowerPoint Presentation</vt:lpstr>
      <vt:lpstr> Feature Of Biological Oxidation</vt:lpstr>
      <vt:lpstr>PowerPoint Presentation</vt:lpstr>
      <vt:lpstr>PowerPoint Presentation</vt:lpstr>
      <vt:lpstr>Coenzymes and  Enzymes  of  Biological Oxidation Reactions</vt:lpstr>
      <vt:lpstr>Coenzymes  and  Inorganic Cofactors  Of Biological Oxidation Reactions</vt:lpstr>
      <vt:lpstr>PowerPoint Presentation</vt:lpstr>
      <vt:lpstr>PowerPoint Presentation</vt:lpstr>
      <vt:lpstr>PowerPoint Presentation</vt:lpstr>
      <vt:lpstr>PowerPoint Presentation</vt:lpstr>
      <vt:lpstr>PowerPoint Presentation</vt:lpstr>
      <vt:lpstr>5 Enzymes of Biological Oxidation</vt:lpstr>
      <vt:lpstr>PowerPoint Presentation</vt:lpstr>
      <vt:lpstr>PowerPoint Presentation</vt:lpstr>
      <vt:lpstr>AEROBIC DEHYDROGENASES</vt:lpstr>
      <vt:lpstr>PowerPoint Presentation</vt:lpstr>
      <vt:lpstr>PowerPoint Presentation</vt:lpstr>
      <vt:lpstr>PowerPoint Presentation</vt:lpstr>
      <vt:lpstr>PowerPoint Presentation</vt:lpstr>
      <vt:lpstr>Specific Examples Of  Aerobic Dehydrogenases</vt:lpstr>
      <vt:lpstr>ANAEROBIC DEHYDROGENASES</vt:lpstr>
      <vt:lpstr>   DEHYDROGENASES CANNOT USE OXYGEN AS A HYDROGEN ACCEPTOR  </vt:lpstr>
      <vt:lpstr>PowerPoint Presentation</vt:lpstr>
      <vt:lpstr>PowerPoint Presentation</vt:lpstr>
      <vt:lpstr>PowerPoint Presentation</vt:lpstr>
      <vt:lpstr>PowerPoint Presentation</vt:lpstr>
      <vt:lpstr>Remember </vt:lpstr>
      <vt:lpstr>NAD+ Dependent Anaerobic Dehydrogenases</vt:lpstr>
      <vt:lpstr>NADP+ Dependent Dehydrogenases</vt:lpstr>
      <vt:lpstr>FAD Dependent Anaerobic Dehydrogenases</vt:lpstr>
      <vt:lpstr>FMN Dependent Anaerobic Dehydrogenase</vt:lpstr>
      <vt:lpstr>OXYGENASES</vt:lpstr>
      <vt:lpstr>OXYGENASES CATALYZE DIRECT TRANSFER AND INCORPORATION OF OXYGEN INTO A SUBSTRATE MOLECULE  </vt:lpstr>
      <vt:lpstr>Mono Oxygenases</vt:lpstr>
      <vt:lpstr>PowerPoint Presentation</vt:lpstr>
      <vt:lpstr>Examples Of Mono Oxygenases</vt:lpstr>
      <vt:lpstr>Di Oxygenases</vt:lpstr>
      <vt:lpstr>Examples Of Dioxygenases</vt:lpstr>
      <vt:lpstr>Cytochromes P450  Are Monooxygenases Important in Steroid Metabolism &amp; for Detoxification of Many Drugs  </vt:lpstr>
      <vt:lpstr>PowerPoint Presentation</vt:lpstr>
      <vt:lpstr>Oxidases</vt:lpstr>
      <vt:lpstr>OXIDASES USE OXYGEN  AS A HYDROGEN ACCEPTOR  </vt:lpstr>
      <vt:lpstr>Examples Of Oxidases</vt:lpstr>
      <vt:lpstr>HYDROPEROXIDASES USE HYDROGEN PEROXIDE OR AN ORGANIC PEROXIDE AS SUBSTRATE  </vt:lpstr>
      <vt:lpstr>PowerPoint Presentation</vt:lpstr>
      <vt:lpstr>PowerPoint Presentation</vt:lpstr>
      <vt:lpstr>Specific Examples Of Hydroperoxidases</vt:lpstr>
      <vt:lpstr>Peroxidases Reduce Peroxides Using Various Electron Acceptors  </vt:lpstr>
      <vt:lpstr>PowerPoint Presentation</vt:lpstr>
      <vt:lpstr>PowerPoint Presentation</vt:lpstr>
      <vt:lpstr>Biological Oxidation Process  Electron Transport Chain  (ETC)  Oxidative Phosphorylation</vt:lpstr>
      <vt:lpstr>Synonyms Of ETC</vt:lpstr>
      <vt:lpstr>PowerPoint Presentation</vt:lpstr>
      <vt:lpstr>What is Electron Transport Chain?  </vt:lpstr>
      <vt:lpstr>PowerPoint Presentation</vt:lpstr>
      <vt:lpstr>What is Oxidative Phosphorylation?</vt:lpstr>
      <vt:lpstr>PowerPoint Presentation</vt:lpstr>
      <vt:lpstr>PowerPoint Presentation</vt:lpstr>
      <vt:lpstr>What is Fate of ETC/ Oxidative Phosphorylation ?</vt:lpstr>
      <vt:lpstr>REOXIDIZES  REDUCING EQUIVALENTS (NADH+ H+ and FADH2)  GENERATED DURING ANAEROBIC DEHYDROGENASE REACTION </vt:lpstr>
      <vt:lpstr>PowerPoint Presentation</vt:lpstr>
      <vt:lpstr>Condition In which  ETC Operates</vt:lpstr>
      <vt:lpstr>Site Of  Electron Transport Chain  OR  Oxidative Phosphorylation</vt:lpstr>
      <vt:lpstr>PowerPoint Presentation</vt:lpstr>
      <vt:lpstr>PowerPoint Presentation</vt:lpstr>
      <vt:lpstr>PowerPoint Presentation</vt:lpstr>
      <vt:lpstr>Number of Mitochondria Vary in Different cells  Number of Mitochondria changes from cell to cell , tissue to tissue, organ to organ, organism to organism </vt:lpstr>
      <vt:lpstr>Factors Responsible For Number of Mitochondria in Cell </vt:lpstr>
      <vt:lpstr>PowerPoint Presentation</vt:lpstr>
      <vt:lpstr>PowerPoint Presentation</vt:lpstr>
      <vt:lpstr>Components Of ETC  Series Of Protein Complexes</vt:lpstr>
      <vt:lpstr>Flavoproteins &amp; Iron-Sulfur Proteins (Fe-S),Cytochromes  are Components of Respiratory Chain Complexes  </vt:lpstr>
      <vt:lpstr>PowerPoint Presentation</vt:lpstr>
      <vt:lpstr>Coenzyme Q / Ubiquinone </vt:lpstr>
      <vt:lpstr>PowerPoint Presentation</vt:lpstr>
      <vt:lpstr>PowerPoint Presentation</vt:lpstr>
      <vt:lpstr>PowerPoint Presentation</vt:lpstr>
      <vt:lpstr>PowerPoint Presentation</vt:lpstr>
      <vt:lpstr>Coenzyme Q  Accepts   Both Protons and Electrons</vt:lpstr>
      <vt:lpstr>PowerPoint Presentation</vt:lpstr>
      <vt:lpstr>PowerPoint Presentation</vt:lpstr>
      <vt:lpstr>Cytochromes  </vt:lpstr>
      <vt:lpstr>Cytochrome Heme</vt:lpstr>
      <vt:lpstr>PowerPoint Presentation</vt:lpstr>
      <vt:lpstr>PowerPoint Presentation</vt:lpstr>
      <vt:lpstr>Cytochromes May Also Be Regarded as Dehydrogenases  </vt:lpstr>
      <vt:lpstr>PowerPoint Presentation</vt:lpstr>
      <vt:lpstr>PowerPoint Presentation</vt:lpstr>
      <vt:lpstr>PowerPoint Presentation</vt:lpstr>
      <vt:lpstr>PowerPoint Presentation</vt:lpstr>
      <vt:lpstr>Components of Respiratory Chain are Contained in  Protein Complexes Embedded in Inner Mitochondrial Membrane  </vt:lpstr>
      <vt:lpstr>Five Complexes of  Oxidative Phosphorylation</vt:lpstr>
      <vt:lpstr>Complexes of Oxidative Phosphorylation</vt:lpstr>
      <vt:lpstr>PowerPoint Presentation</vt:lpstr>
      <vt:lpstr>Composition of Oxidative Phosphorylation Complexes</vt:lpstr>
      <vt:lpstr>ETC Components Associated With Multiple Iron Sulfur Centers   Iron exists in Transitional State Responsible for Oxidation and Reduction Reactions</vt:lpstr>
      <vt:lpstr>Complex I,II and III contains Iron Sulfur Centers  Complex IV and V do not Contain Iron Sulfur Centers</vt:lpstr>
      <vt:lpstr>ETC Components  With Iron Sulfur Centers</vt:lpstr>
      <vt:lpstr>PowerPoint Presentation</vt:lpstr>
      <vt:lpstr>PowerPoint Presentation</vt:lpstr>
      <vt:lpstr>COMPLEX IV</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How do ATPase and ATP Synthase Differ?</vt:lpstr>
      <vt:lpstr>F- ATPase/ATP Synthase</vt:lpstr>
      <vt:lpstr>F-ATPase is a Rotating Motor </vt:lpstr>
      <vt:lpstr>Mechanism Of Oxidative Phosphorylation</vt:lpstr>
      <vt:lpstr>Salient Features/Required Criteria's Of  ETC/Oxidative Phosphorylation OR Criteria's Required For Oxidative Phosphorylation</vt:lpstr>
      <vt:lpstr>1 Arrangement Of  Electron Transport Chain Components In Increased Order Of Positive Redox Potential</vt:lpstr>
      <vt:lpstr>Redox Potentials &amp; Redox Couples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Redox Couple</vt:lpstr>
      <vt:lpstr>PowerPoint Presentation</vt:lpstr>
      <vt:lpstr>2 Development Of   Proton Gradient  And Proton Motive Force   In Intermembrane Space</vt:lpstr>
      <vt:lpstr>Complex I,III and IV  Pumps Protons From Matrix side to Intermembrane Space  and  generates  Proton Motive Force</vt:lpstr>
      <vt:lpstr>PowerPoint Presentation</vt:lpstr>
      <vt:lpstr>Complex I,III and IV  Serve as Proton Channels</vt:lpstr>
      <vt:lpstr>PowerPoint Presentation</vt:lpstr>
      <vt:lpstr>PowerPoint Presentation</vt:lpstr>
      <vt:lpstr>PowerPoint Presentation</vt:lpstr>
      <vt:lpstr>PowerPoint Presentation</vt:lpstr>
      <vt:lpstr>3 Free Energy Change Occurs  Due To Transport OF Proton Pumping and Electron Exchange During Oxidative Phosphorylation</vt:lpstr>
      <vt:lpstr>4 Heat Energy Generated At Certain Specific Sites During Oxidation Is Transformed By Chemical Phosphorylation Reaction of ADP and pi to form ATP</vt:lpstr>
      <vt:lpstr>5 ATP Synthase /Complex V  Activation for Phosphorylation Reaction</vt:lpstr>
      <vt:lpstr>PowerPoint Presentation</vt:lpstr>
      <vt:lpstr>PowerPoint Presentation</vt:lpstr>
      <vt:lpstr>PowerPoint Presentation</vt:lpstr>
      <vt:lpstr>PowerPoint Presentation</vt:lpstr>
      <vt:lpstr>6 Oxygen is  Terminal Acceptor of Protons and electrons During Oxidative Phosphorylation To Generate Metabolic Water </vt:lpstr>
      <vt:lpstr>PowerPoint Presentation</vt:lpstr>
      <vt:lpstr>PowerPoint Presentation</vt:lpstr>
      <vt:lpstr>PowerPoint Presentation</vt:lpstr>
      <vt:lpstr>PowerPoint Presentation</vt:lpstr>
      <vt:lpstr>PowerPoint Presentation</vt:lpstr>
      <vt:lpstr>7 Coenzyme Q Accepts Electrons  Via Complexes I &amp; II  </vt:lpstr>
      <vt:lpstr>PowerPoint Presentation</vt:lpstr>
      <vt:lpstr>Point To Note</vt:lpstr>
      <vt:lpstr>HOW  ETC /Oxidative Phosphorylation Operates ?</vt:lpstr>
      <vt:lpstr>Most Oxidative  Metabolic Pathways  (TCA and Beta Oxidation Of Fatty acids)  Located In Mitochondrial Matrix Generate Reduced Coenzymes  </vt:lpstr>
      <vt:lpstr>PowerPoint Presentation</vt:lpstr>
      <vt:lpstr>PowerPoint Presentation</vt:lpstr>
      <vt:lpstr>PowerPoint Presentation</vt:lpstr>
      <vt:lpstr>PowerPoint Presentation</vt:lpstr>
      <vt:lpstr>Entry Of NADH+H+ in ETC</vt:lpstr>
      <vt:lpstr>Entry Of FADH2 in ETC</vt:lpstr>
      <vt:lpstr>PowerPoint Presentation</vt:lpstr>
      <vt:lpstr>PowerPoint Presentation</vt:lpstr>
      <vt:lpstr>PowerPoint Presentation</vt:lpstr>
      <vt:lpstr>PowerPoint Presentation</vt:lpstr>
      <vt:lpstr>ETC Process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Electron Transport (Oxidative Process) is coupled to Phosphorylation</vt:lpstr>
      <vt:lpstr>PowerPoint Presentation</vt:lpstr>
      <vt:lpstr>PowerPoint Presentation</vt:lpstr>
      <vt:lpstr>PowerPoint Presentation</vt:lpstr>
      <vt:lpstr>Mechanism  Of  Oxidative Phosphorylation</vt:lpstr>
      <vt:lpstr>Oxidative Phosphorylation</vt:lpstr>
      <vt:lpstr>Hypothesis And Theories Mechanism Of  Oxidative Phosphorylation</vt:lpstr>
      <vt:lpstr>Chemical Coupling Hypothesis: </vt:lpstr>
      <vt:lpstr>Conformational Coupling Hypothesis</vt:lpstr>
      <vt:lpstr>Chemiosmotic Theory</vt:lpstr>
      <vt:lpstr>PowerPoint Presentation</vt:lpstr>
      <vt:lpstr>PowerPoint Presentation</vt:lpstr>
      <vt:lpstr>Oxidative Phosphorylation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ATP Translocation From Mitochondria Through ATP/ADP Translocases</vt:lpstr>
      <vt:lpstr>PowerPoint Presentation</vt:lpstr>
      <vt:lpstr>PowerPoint Presentation</vt:lpstr>
      <vt:lpstr>Operation Of ETC</vt:lpstr>
      <vt:lpstr>PowerPoint Presentation</vt:lpstr>
      <vt:lpstr>PowerPoint Presentation</vt:lpstr>
      <vt:lpstr>PowerPoint Presentation</vt:lpstr>
      <vt:lpstr>PowerPoint Presentation</vt:lpstr>
      <vt:lpstr>WHY ETC OPERATES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Significance Of ETC</vt:lpstr>
      <vt:lpstr>PowerPoint Presentation</vt:lpstr>
      <vt:lpstr>P/O Ratio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ATP Is A Valuable Byproduct Of Oxidative Phosphorylation</vt:lpstr>
      <vt:lpstr>PowerPoint Presentation</vt:lpstr>
      <vt:lpstr>ATP has Two High Energy Phosphate Anhydride Bonds</vt:lpstr>
      <vt:lpstr>Sites Of ATP Production In ETC</vt:lpstr>
      <vt:lpstr>PowerPoint Presentation</vt:lpstr>
      <vt:lpstr>Thus ATP Generation  Is Due To Transformation Of  Heat Energy Into Chemical Form Of Bond Energy   Which Satisfy Law Of Thermodynamics Energy Is never Destructed  Energy Is Transformed From One Form To Another From One System To Another One Body To Another</vt:lpstr>
      <vt:lpstr>Significance OF ATP</vt:lpstr>
      <vt:lpstr>PowerPoint Presentation</vt:lpstr>
      <vt:lpstr>PowerPoint Presentation</vt:lpstr>
      <vt:lpstr>Staying Alive Energy Wise</vt:lpstr>
      <vt:lpstr>Remember </vt:lpstr>
      <vt:lpstr>E.T.C is a Mode For Free Radical Generation</vt:lpstr>
      <vt:lpstr>PowerPoint Presentation</vt:lpstr>
      <vt:lpstr>What is a Free Radical ? </vt:lpstr>
      <vt:lpstr>Main Factors Responsible  for ETC </vt:lpstr>
      <vt:lpstr>Factors For Universal Metabolism</vt:lpstr>
      <vt:lpstr>PowerPoint Presentation</vt:lpstr>
      <vt:lpstr>REGULATORS  OF OXIDATIVE PHOSPHORYLATION </vt:lpstr>
      <vt:lpstr>Important Direct Substrates  Regulators Of Oxidative Phosphorylation  and ATP Generation  </vt:lpstr>
      <vt:lpstr>Indirect Substances Involved</vt:lpstr>
      <vt:lpstr>ATP/ADP Ratio  Regulates Mechanism Of  Oxidative Phosphorylation</vt:lpstr>
      <vt:lpstr>PowerPoint Presentation</vt:lpstr>
      <vt:lpstr>PowerPoint Presentation</vt:lpstr>
      <vt:lpstr>PowerPoint Presentation</vt:lpstr>
      <vt:lpstr>PowerPoint Presentation</vt:lpstr>
      <vt:lpstr>PowerPoint Presentation</vt:lpstr>
      <vt:lpstr>Inhibitors OF  ETC Complexes  OR   Inhibitors Of  Oxidative Phosphorylation</vt:lpstr>
      <vt:lpstr>PowerPoint Presentation</vt:lpstr>
      <vt:lpstr>ETC Complexes Inhibitors</vt:lpstr>
      <vt:lpstr>PowerPoint Presentation</vt:lpstr>
      <vt:lpstr>PowerPoint Presentation</vt:lpstr>
      <vt:lpstr>PowerPoint Presentation</vt:lpstr>
      <vt:lpstr>PowerPoint Presentation</vt:lpstr>
      <vt:lpstr>Complex V Inhibitors  ATP Synthase Inhibitors</vt:lpstr>
      <vt:lpstr>PowerPoint Presentation</vt:lpstr>
      <vt:lpstr>PowerPoint Presentation</vt:lpstr>
      <vt:lpstr>PowerPoint Presentation</vt:lpstr>
      <vt:lpstr>Artificial Electron Acceptors/ Distractors Of ETC</vt:lpstr>
      <vt:lpstr>PowerPoint Presentation</vt:lpstr>
      <vt:lpstr>PowerPoint Presentation</vt:lpstr>
      <vt:lpstr>PowerPoint Presentation</vt:lpstr>
      <vt:lpstr>PowerPoint Presentation</vt:lpstr>
      <vt:lpstr>PowerPoint Presentation</vt:lpstr>
      <vt:lpstr>Uncouplers Of  Oxidative Phosphorylation</vt:lpstr>
      <vt:lpstr>What are Uncouplers? </vt:lpstr>
      <vt:lpstr>PowerPoint Presentation</vt:lpstr>
      <vt:lpstr>PowerPoint Presentation</vt:lpstr>
      <vt:lpstr>PowerPoint Presentation</vt:lpstr>
      <vt:lpstr>Uncouplers Action Illustrates  As Total Solar Eclipse</vt:lpstr>
      <vt:lpstr>PowerPoint Presentation</vt:lpstr>
      <vt:lpstr>Types Of Uncouplers</vt:lpstr>
      <vt:lpstr>Physiological Uncouplers</vt:lpstr>
      <vt:lpstr>Chemical Uncouplers</vt:lpstr>
      <vt:lpstr>PowerPoint Presentation</vt:lpstr>
      <vt:lpstr>Mode Of Action Of Uncouplers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Uncouplers Dissipate More Heat</vt:lpstr>
      <vt:lpstr>PowerPoint Presentation</vt:lpstr>
      <vt:lpstr>Physiological Uncoupling  By  Uncoupling Protein (UCP-1)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Significance Of Physiological Uncouplers</vt:lpstr>
      <vt:lpstr>PowerPoint Presentation</vt:lpstr>
      <vt:lpstr>As per the Required condition Of Body</vt:lpstr>
      <vt:lpstr>Effect Of Poor Antioxidant Activity</vt:lpstr>
      <vt:lpstr>PowerPoint Presentation</vt:lpstr>
      <vt:lpstr>PowerPoint Presentation</vt:lpstr>
      <vt:lpstr>Shuttle Systems</vt:lpstr>
      <vt:lpstr>Shuttling Reducing Equivalents OF NADH+H+  from Cytosol into the Mitochondrion</vt:lpstr>
      <vt:lpstr>Shuttle</vt:lpstr>
      <vt:lpstr>PowerPoint Presentation</vt:lpstr>
      <vt:lpstr>PowerPoint Presentation</vt:lpstr>
      <vt:lpstr>PowerPoint Presentation</vt:lpstr>
      <vt:lpstr>PowerPoint Presentation</vt:lpstr>
      <vt:lpstr>PowerPoint Presentation</vt:lpstr>
      <vt:lpstr>PowerPoint Presentation</vt:lpstr>
      <vt:lpstr> Malate/Aspartate Shuttle System  </vt:lpstr>
      <vt:lpstr>PowerPoint Presentation</vt:lpstr>
      <vt:lpstr>Glycerol-3-Phosphate Shuttle</vt:lpstr>
      <vt:lpstr>PowerPoint Presentation</vt:lpstr>
      <vt:lpstr>Glycerol 3 Phosphate Shuttle</vt:lpstr>
      <vt:lpstr>PowerPoint Presentation</vt:lpstr>
      <vt:lpstr>Summary of Shuttle Systems</vt:lpstr>
      <vt:lpstr>PowerPoint Presentation</vt:lpstr>
      <vt:lpstr>Factors Affecting  Oxidative Phosphorylation Mechanism</vt:lpstr>
      <vt:lpstr>PowerPoint Presentation</vt:lpstr>
      <vt:lpstr>Pathological Conditions Affecting  Oxidation Phosphorylation Mechanism  Which  Lower Down ATP Production</vt:lpstr>
      <vt:lpstr> </vt:lpstr>
      <vt:lpstr>Inherited /Genetic Disorders   Related To Mitochondrial Oxidative Phosphorylation Mechanism</vt:lpstr>
      <vt:lpstr>Mitochondrial DNA </vt:lpstr>
      <vt:lpstr>1. MELAS</vt:lpstr>
      <vt:lpstr>2. Fatal Infantile Mitochondrial Myopathy</vt:lpstr>
      <vt:lpstr>3. Leber’s Hereditary  Optic Neuropathy (LHON)</vt:lpstr>
      <vt:lpstr>Mutant Genes Of LHON</vt:lpstr>
      <vt:lpstr>PowerPoint Presentation</vt:lpstr>
      <vt:lpstr>PowerPoint Presentation</vt:lpstr>
      <vt:lpstr>PowerPoint Presentation</vt:lpstr>
      <vt:lpstr>PowerPoint Presentation</vt:lpstr>
      <vt:lpstr>4. Mitochondrial DNA Deletion Syndrome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5. Luft’s Disease</vt:lpstr>
      <vt:lpstr>Biochemical Cause Mitochondria Respire Wildly  </vt:lpstr>
      <vt:lpstr>Luft’s Disease Is Characterized By</vt:lpstr>
      <vt:lpstr>PowerPoint Presentation</vt:lpstr>
      <vt:lpstr>Luft’s Disease Non Thyroidal Hypermetabolism</vt:lpstr>
      <vt:lpstr>Manifestations of Luft’s Disease</vt:lpstr>
      <vt:lpstr>Multiorgan Dysfunction Risk In Luft’s Disease</vt:lpstr>
      <vt:lpstr>Case Study</vt:lpstr>
      <vt:lpstr>PowerPoint Presentation</vt:lpstr>
      <vt:lpstr>PowerPoint Presentation</vt:lpstr>
      <vt:lpstr>Questions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BIOLOGICAL OXIDATION</dc:title>
  <dc:creator>Dr.Anissa Atif Mirza</dc:creator>
  <cp:lastModifiedBy>AIIMS</cp:lastModifiedBy>
  <cp:revision>1193</cp:revision>
  <dcterms:created xsi:type="dcterms:W3CDTF">2006-08-16T00:00:00Z</dcterms:created>
  <dcterms:modified xsi:type="dcterms:W3CDTF">2019-04-13T08:49:05Z</dcterms:modified>
</cp:coreProperties>
</file>