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51"/>
  </p:notesMasterIdLst>
  <p:sldIdLst>
    <p:sldId id="256" r:id="rId3"/>
    <p:sldId id="257" r:id="rId4"/>
    <p:sldId id="258" r:id="rId5"/>
    <p:sldId id="303" r:id="rId6"/>
    <p:sldId id="302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305" r:id="rId16"/>
    <p:sldId id="306" r:id="rId17"/>
    <p:sldId id="307" r:id="rId18"/>
    <p:sldId id="308" r:id="rId19"/>
    <p:sldId id="267" r:id="rId20"/>
    <p:sldId id="268" r:id="rId21"/>
    <p:sldId id="269" r:id="rId22"/>
    <p:sldId id="271" r:id="rId23"/>
    <p:sldId id="272" r:id="rId24"/>
    <p:sldId id="274" r:id="rId25"/>
    <p:sldId id="276" r:id="rId26"/>
    <p:sldId id="275" r:id="rId27"/>
    <p:sldId id="277" r:id="rId28"/>
    <p:sldId id="278" r:id="rId29"/>
    <p:sldId id="279" r:id="rId30"/>
    <p:sldId id="280" r:id="rId31"/>
    <p:sldId id="281" r:id="rId32"/>
    <p:sldId id="285" r:id="rId33"/>
    <p:sldId id="309" r:id="rId34"/>
    <p:sldId id="286" r:id="rId35"/>
    <p:sldId id="287" r:id="rId36"/>
    <p:sldId id="288" r:id="rId37"/>
    <p:sldId id="292" r:id="rId38"/>
    <p:sldId id="289" r:id="rId39"/>
    <p:sldId id="291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4" r:id="rId49"/>
    <p:sldId id="30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12" autoAdjust="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51D47-B233-417D-88BA-B1B30B21FE15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IN"/>
        </a:p>
      </dgm:t>
    </dgm:pt>
    <dgm:pt modelId="{35FB9E35-99DE-482C-9F0D-5BA45E233957}">
      <dgm:prSet phldrT="[Text]" custT="1"/>
      <dgm:spPr/>
      <dgm:t>
        <a:bodyPr/>
        <a:lstStyle/>
        <a:p>
          <a:r>
            <a:rPr lang="en-IN" sz="2400" dirty="0" smtClean="0">
              <a:solidFill>
                <a:schemeClr val="tx1"/>
              </a:solidFill>
              <a:latin typeface="Arial Narrow" pitchFamily="34" charset="0"/>
            </a:rPr>
            <a:t>Glaucoma</a:t>
          </a:r>
          <a:endParaRPr lang="en-IN" sz="2400" dirty="0">
            <a:solidFill>
              <a:schemeClr val="tx1"/>
            </a:solidFill>
            <a:latin typeface="Arial Narrow" pitchFamily="34" charset="0"/>
          </a:endParaRPr>
        </a:p>
      </dgm:t>
    </dgm:pt>
    <dgm:pt modelId="{B2B0B100-7705-4EF6-9544-3E1FA1DD203D}" type="parTrans" cxnId="{51435D74-36AE-415A-AAC3-40B581061F78}">
      <dgm:prSet/>
      <dgm:spPr/>
      <dgm:t>
        <a:bodyPr/>
        <a:lstStyle/>
        <a:p>
          <a:endParaRPr lang="en-IN"/>
        </a:p>
      </dgm:t>
    </dgm:pt>
    <dgm:pt modelId="{1C35F345-1ECF-4AB0-A078-2E2765B66622}" type="sibTrans" cxnId="{51435D74-36AE-415A-AAC3-40B581061F78}">
      <dgm:prSet/>
      <dgm:spPr/>
      <dgm:t>
        <a:bodyPr/>
        <a:lstStyle/>
        <a:p>
          <a:endParaRPr lang="en-IN"/>
        </a:p>
      </dgm:t>
    </dgm:pt>
    <dgm:pt modelId="{BD51CECA-E3CD-4C29-BEF9-F93D2F53CD22}">
      <dgm:prSet phldrT="[Text]" custT="1"/>
      <dgm:spPr/>
      <dgm:t>
        <a:bodyPr/>
        <a:lstStyle/>
        <a:p>
          <a:r>
            <a:rPr lang="en-IN" sz="2400" dirty="0" smtClean="0">
              <a:solidFill>
                <a:schemeClr val="tx1"/>
              </a:solidFill>
              <a:latin typeface="Arial Narrow" pitchFamily="34" charset="0"/>
            </a:rPr>
            <a:t>Primary Glaucoma</a:t>
          </a:r>
          <a:endParaRPr lang="en-IN" sz="2400" dirty="0">
            <a:solidFill>
              <a:schemeClr val="tx1"/>
            </a:solidFill>
            <a:latin typeface="Arial Narrow" pitchFamily="34" charset="0"/>
          </a:endParaRPr>
        </a:p>
      </dgm:t>
    </dgm:pt>
    <dgm:pt modelId="{BC39ACB4-57AD-4794-91E6-10DDE9DF6CC6}" type="parTrans" cxnId="{CE11BA20-1B87-4DA8-AF46-D6BBAA5CEB80}">
      <dgm:prSet/>
      <dgm:spPr/>
      <dgm:t>
        <a:bodyPr/>
        <a:lstStyle/>
        <a:p>
          <a:endParaRPr lang="en-IN"/>
        </a:p>
      </dgm:t>
    </dgm:pt>
    <dgm:pt modelId="{55C0E4A9-5011-43CA-A2D9-B55BD2877A9A}" type="sibTrans" cxnId="{CE11BA20-1B87-4DA8-AF46-D6BBAA5CEB80}">
      <dgm:prSet/>
      <dgm:spPr/>
      <dgm:t>
        <a:bodyPr/>
        <a:lstStyle/>
        <a:p>
          <a:endParaRPr lang="en-IN"/>
        </a:p>
      </dgm:t>
    </dgm:pt>
    <dgm:pt modelId="{F32A303F-786A-4E1F-A22E-323E3E3CE256}">
      <dgm:prSet phldrT="[Text]" custT="1"/>
      <dgm:spPr/>
      <dgm:t>
        <a:bodyPr/>
        <a:lstStyle/>
        <a:p>
          <a:r>
            <a:rPr lang="en-IN" sz="2400" dirty="0" smtClean="0">
              <a:solidFill>
                <a:schemeClr val="tx1"/>
              </a:solidFill>
              <a:latin typeface="Arial Narrow" pitchFamily="34" charset="0"/>
            </a:rPr>
            <a:t>Open angle glaucoma</a:t>
          </a:r>
          <a:endParaRPr lang="en-IN" sz="2400" dirty="0">
            <a:solidFill>
              <a:schemeClr val="tx1"/>
            </a:solidFill>
            <a:latin typeface="Arial Narrow" pitchFamily="34" charset="0"/>
          </a:endParaRPr>
        </a:p>
      </dgm:t>
    </dgm:pt>
    <dgm:pt modelId="{5EEEE907-9827-40E8-BB97-FC208361811A}" type="parTrans" cxnId="{B6E41FBF-0F7F-402E-BB1B-9431F089711F}">
      <dgm:prSet/>
      <dgm:spPr/>
      <dgm:t>
        <a:bodyPr/>
        <a:lstStyle/>
        <a:p>
          <a:endParaRPr lang="en-IN"/>
        </a:p>
      </dgm:t>
    </dgm:pt>
    <dgm:pt modelId="{0DBCE5B9-BEC7-4455-A5AF-0289D7C10582}" type="sibTrans" cxnId="{B6E41FBF-0F7F-402E-BB1B-9431F089711F}">
      <dgm:prSet/>
      <dgm:spPr/>
      <dgm:t>
        <a:bodyPr/>
        <a:lstStyle/>
        <a:p>
          <a:endParaRPr lang="en-IN"/>
        </a:p>
      </dgm:t>
    </dgm:pt>
    <dgm:pt modelId="{FA73706E-72FF-46EE-B6B7-6EF0048AEFF6}">
      <dgm:prSet phldrT="[Text]" custT="1"/>
      <dgm:spPr/>
      <dgm:t>
        <a:bodyPr/>
        <a:lstStyle/>
        <a:p>
          <a:r>
            <a:rPr lang="en-IN" sz="2400" dirty="0" smtClean="0">
              <a:solidFill>
                <a:schemeClr val="tx1"/>
              </a:solidFill>
              <a:latin typeface="Arial Narrow" pitchFamily="34" charset="0"/>
            </a:rPr>
            <a:t>Angle closure glaucoma</a:t>
          </a:r>
          <a:endParaRPr lang="en-IN" sz="2400" dirty="0">
            <a:solidFill>
              <a:schemeClr val="tx1"/>
            </a:solidFill>
            <a:latin typeface="Arial Narrow" pitchFamily="34" charset="0"/>
          </a:endParaRPr>
        </a:p>
      </dgm:t>
    </dgm:pt>
    <dgm:pt modelId="{5785ED23-8F9D-438B-AA24-41F4164BBBBD}" type="parTrans" cxnId="{1C2FCCD7-0B06-439A-99E2-B91C6B8A78C4}">
      <dgm:prSet/>
      <dgm:spPr/>
      <dgm:t>
        <a:bodyPr/>
        <a:lstStyle/>
        <a:p>
          <a:endParaRPr lang="en-IN"/>
        </a:p>
      </dgm:t>
    </dgm:pt>
    <dgm:pt modelId="{F37C73D5-1D47-4596-A73E-3D318078D171}" type="sibTrans" cxnId="{1C2FCCD7-0B06-439A-99E2-B91C6B8A78C4}">
      <dgm:prSet/>
      <dgm:spPr/>
      <dgm:t>
        <a:bodyPr/>
        <a:lstStyle/>
        <a:p>
          <a:endParaRPr lang="en-IN"/>
        </a:p>
      </dgm:t>
    </dgm:pt>
    <dgm:pt modelId="{563CA823-61B5-47BA-B12E-0AB9202DF2E3}">
      <dgm:prSet phldrT="[Text]" custT="1"/>
      <dgm:spPr/>
      <dgm:t>
        <a:bodyPr/>
        <a:lstStyle/>
        <a:p>
          <a:r>
            <a:rPr lang="en-IN" sz="2400" dirty="0" smtClean="0">
              <a:solidFill>
                <a:schemeClr val="tx1"/>
              </a:solidFill>
              <a:latin typeface="Arial Narrow" pitchFamily="34" charset="0"/>
            </a:rPr>
            <a:t>Childhood Glaucoma</a:t>
          </a:r>
        </a:p>
      </dgm:t>
    </dgm:pt>
    <dgm:pt modelId="{640834E5-7367-4022-ABDA-5151F5622CF2}" type="parTrans" cxnId="{1FBA18E3-48CE-491D-93A4-65454D32EDFF}">
      <dgm:prSet/>
      <dgm:spPr/>
      <dgm:t>
        <a:bodyPr/>
        <a:lstStyle/>
        <a:p>
          <a:endParaRPr lang="en-IN"/>
        </a:p>
      </dgm:t>
    </dgm:pt>
    <dgm:pt modelId="{28671633-01E2-4DA1-A7A7-7B2051E3FF27}" type="sibTrans" cxnId="{1FBA18E3-48CE-491D-93A4-65454D32EDFF}">
      <dgm:prSet/>
      <dgm:spPr/>
      <dgm:t>
        <a:bodyPr/>
        <a:lstStyle/>
        <a:p>
          <a:endParaRPr lang="en-IN"/>
        </a:p>
      </dgm:t>
    </dgm:pt>
    <dgm:pt modelId="{336CD3A8-19E6-4A11-A8B7-BF00C9CEC2E5}">
      <dgm:prSet phldrT="[Text]" custT="1"/>
      <dgm:spPr/>
      <dgm:t>
        <a:bodyPr/>
        <a:lstStyle/>
        <a:p>
          <a:r>
            <a:rPr lang="en-IN" sz="2400" dirty="0" smtClean="0">
              <a:solidFill>
                <a:schemeClr val="tx1"/>
              </a:solidFill>
              <a:latin typeface="Arial Narrow" pitchFamily="34" charset="0"/>
            </a:rPr>
            <a:t>Secondary Glaucoma</a:t>
          </a:r>
          <a:endParaRPr lang="en-IN" sz="2400" dirty="0">
            <a:solidFill>
              <a:schemeClr val="tx1"/>
            </a:solidFill>
            <a:latin typeface="Arial Narrow" pitchFamily="34" charset="0"/>
          </a:endParaRPr>
        </a:p>
      </dgm:t>
    </dgm:pt>
    <dgm:pt modelId="{E53A22A6-2CBA-4B0F-9473-FA42B76CCC82}" type="parTrans" cxnId="{FEEDFAF3-66C0-4BE2-8555-0C88CFAB3BF6}">
      <dgm:prSet/>
      <dgm:spPr/>
      <dgm:t>
        <a:bodyPr/>
        <a:lstStyle/>
        <a:p>
          <a:endParaRPr lang="en-IN"/>
        </a:p>
      </dgm:t>
    </dgm:pt>
    <dgm:pt modelId="{13EBC994-5D49-40DA-912C-CEB21356F2C4}" type="sibTrans" cxnId="{FEEDFAF3-66C0-4BE2-8555-0C88CFAB3BF6}">
      <dgm:prSet/>
      <dgm:spPr/>
      <dgm:t>
        <a:bodyPr/>
        <a:lstStyle/>
        <a:p>
          <a:endParaRPr lang="en-IN"/>
        </a:p>
      </dgm:t>
    </dgm:pt>
    <dgm:pt modelId="{1F0FE1CA-0FC4-4B8B-9F00-FE4985B385DF}">
      <dgm:prSet phldrT="[Text]" phldr="1"/>
      <dgm:spPr/>
      <dgm:t>
        <a:bodyPr/>
        <a:lstStyle/>
        <a:p>
          <a:endParaRPr lang="en-IN" dirty="0"/>
        </a:p>
      </dgm:t>
    </dgm:pt>
    <dgm:pt modelId="{BDA42C24-4797-42FC-B7DC-97C7731BDA28}" type="parTrans" cxnId="{D80FFE68-66A7-4C6C-B8C6-A45356B4D005}">
      <dgm:prSet/>
      <dgm:spPr/>
      <dgm:t>
        <a:bodyPr/>
        <a:lstStyle/>
        <a:p>
          <a:endParaRPr lang="en-IN"/>
        </a:p>
      </dgm:t>
    </dgm:pt>
    <dgm:pt modelId="{2051239A-741C-48EB-85CC-58ED2D591660}" type="sibTrans" cxnId="{D80FFE68-66A7-4C6C-B8C6-A45356B4D005}">
      <dgm:prSet/>
      <dgm:spPr/>
      <dgm:t>
        <a:bodyPr/>
        <a:lstStyle/>
        <a:p>
          <a:endParaRPr lang="en-IN"/>
        </a:p>
      </dgm:t>
    </dgm:pt>
    <dgm:pt modelId="{A8BF06E1-AB35-4D82-B30C-24CC8F44115B}">
      <dgm:prSet phldrT="[Text]" phldr="1"/>
      <dgm:spPr/>
      <dgm:t>
        <a:bodyPr/>
        <a:lstStyle/>
        <a:p>
          <a:endParaRPr lang="en-IN" dirty="0"/>
        </a:p>
      </dgm:t>
    </dgm:pt>
    <dgm:pt modelId="{8A224D07-AC4A-4249-A2E9-C31EE01ACC67}" type="parTrans" cxnId="{F4B1AE99-FC25-4442-BC94-C968FBA2E1D4}">
      <dgm:prSet/>
      <dgm:spPr/>
      <dgm:t>
        <a:bodyPr/>
        <a:lstStyle/>
        <a:p>
          <a:endParaRPr lang="en-IN"/>
        </a:p>
      </dgm:t>
    </dgm:pt>
    <dgm:pt modelId="{2789293F-15EF-4419-A8C8-F917C7CD6A0C}" type="sibTrans" cxnId="{F4B1AE99-FC25-4442-BC94-C968FBA2E1D4}">
      <dgm:prSet/>
      <dgm:spPr/>
      <dgm:t>
        <a:bodyPr/>
        <a:lstStyle/>
        <a:p>
          <a:endParaRPr lang="en-IN"/>
        </a:p>
      </dgm:t>
    </dgm:pt>
    <dgm:pt modelId="{DF3D562C-9A6A-4123-82D8-66F6D12F435F}">
      <dgm:prSet phldrT="[Text]" phldr="1"/>
      <dgm:spPr/>
      <dgm:t>
        <a:bodyPr/>
        <a:lstStyle/>
        <a:p>
          <a:endParaRPr lang="en-IN"/>
        </a:p>
      </dgm:t>
    </dgm:pt>
    <dgm:pt modelId="{7C082D81-1269-42E0-9AB1-8E835EBB08D7}" type="parTrans" cxnId="{FCD8CFC1-6347-4AC1-A496-EF4FB3F329F7}">
      <dgm:prSet/>
      <dgm:spPr/>
      <dgm:t>
        <a:bodyPr/>
        <a:lstStyle/>
        <a:p>
          <a:endParaRPr lang="en-IN"/>
        </a:p>
      </dgm:t>
    </dgm:pt>
    <dgm:pt modelId="{155EB2A0-78D9-4E59-A1AC-D95ECA1BA4EF}" type="sibTrans" cxnId="{FCD8CFC1-6347-4AC1-A496-EF4FB3F329F7}">
      <dgm:prSet/>
      <dgm:spPr/>
      <dgm:t>
        <a:bodyPr/>
        <a:lstStyle/>
        <a:p>
          <a:endParaRPr lang="en-IN"/>
        </a:p>
      </dgm:t>
    </dgm:pt>
    <dgm:pt modelId="{4DD6867F-7371-4A53-B874-EE11E2E98779}" type="pres">
      <dgm:prSet presAssocID="{B9051D47-B233-417D-88BA-B1B30B21FE1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CC6DC91-B7F7-405B-AB71-DBE8F6A95496}" type="pres">
      <dgm:prSet presAssocID="{B9051D47-B233-417D-88BA-B1B30B21FE15}" presName="hierFlow" presStyleCnt="0"/>
      <dgm:spPr/>
    </dgm:pt>
    <dgm:pt modelId="{C22BD271-432A-4A51-9323-0E8853CBC0DA}" type="pres">
      <dgm:prSet presAssocID="{B9051D47-B233-417D-88BA-B1B30B21FE15}" presName="firstBuf" presStyleCnt="0"/>
      <dgm:spPr/>
    </dgm:pt>
    <dgm:pt modelId="{EADA0B0E-8D8F-49B1-988A-B1E16109D0BB}" type="pres">
      <dgm:prSet presAssocID="{B9051D47-B233-417D-88BA-B1B30B21FE1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9F7A96D-915A-4006-9652-6A0498A95108}" type="pres">
      <dgm:prSet presAssocID="{35FB9E35-99DE-482C-9F0D-5BA45E233957}" presName="Name14" presStyleCnt="0"/>
      <dgm:spPr/>
    </dgm:pt>
    <dgm:pt modelId="{80D6DEB5-B731-418F-9890-AFB9AFD76CAD}" type="pres">
      <dgm:prSet presAssocID="{35FB9E35-99DE-482C-9F0D-5BA45E233957}" presName="level1Shape" presStyleLbl="node0" presStyleIdx="0" presStyleCnt="1" custLinFactX="-5747" custLinFactNeighborX="-100000" custLinFactNeighborY="87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F05F87D-ECC3-40EB-9D08-07DA19CD67B8}" type="pres">
      <dgm:prSet presAssocID="{35FB9E35-99DE-482C-9F0D-5BA45E233957}" presName="hierChild2" presStyleCnt="0"/>
      <dgm:spPr/>
    </dgm:pt>
    <dgm:pt modelId="{609D1063-A8CB-4610-914E-21A5B2A5D5BA}" type="pres">
      <dgm:prSet presAssocID="{BC39ACB4-57AD-4794-91E6-10DDE9DF6CC6}" presName="Name19" presStyleLbl="parChTrans1D2" presStyleIdx="0" presStyleCnt="2"/>
      <dgm:spPr/>
      <dgm:t>
        <a:bodyPr/>
        <a:lstStyle/>
        <a:p>
          <a:endParaRPr lang="en-IN"/>
        </a:p>
      </dgm:t>
    </dgm:pt>
    <dgm:pt modelId="{292EDD5B-2FCD-4798-AED0-E2FFE4568649}" type="pres">
      <dgm:prSet presAssocID="{BD51CECA-E3CD-4C29-BEF9-F93D2F53CD22}" presName="Name21" presStyleCnt="0"/>
      <dgm:spPr/>
    </dgm:pt>
    <dgm:pt modelId="{F3174ADC-D864-47A7-ADD6-436216D123FF}" type="pres">
      <dgm:prSet presAssocID="{BD51CECA-E3CD-4C29-BEF9-F93D2F53CD22}" presName="level2Shape" presStyleLbl="node2" presStyleIdx="0" presStyleCnt="2" custLinFactX="-60343" custLinFactNeighborX="-100000" custLinFactNeighborY="707"/>
      <dgm:spPr/>
      <dgm:t>
        <a:bodyPr/>
        <a:lstStyle/>
        <a:p>
          <a:endParaRPr lang="en-IN"/>
        </a:p>
      </dgm:t>
    </dgm:pt>
    <dgm:pt modelId="{EDDEBD7D-2C2F-47F1-9755-9F5916C6C0B7}" type="pres">
      <dgm:prSet presAssocID="{BD51CECA-E3CD-4C29-BEF9-F93D2F53CD22}" presName="hierChild3" presStyleCnt="0"/>
      <dgm:spPr/>
    </dgm:pt>
    <dgm:pt modelId="{77D4853A-CCA7-4B48-B62A-F37F20D522F6}" type="pres">
      <dgm:prSet presAssocID="{5EEEE907-9827-40E8-BB97-FC208361811A}" presName="Name19" presStyleLbl="parChTrans1D3" presStyleIdx="0" presStyleCnt="3"/>
      <dgm:spPr/>
      <dgm:t>
        <a:bodyPr/>
        <a:lstStyle/>
        <a:p>
          <a:endParaRPr lang="en-IN"/>
        </a:p>
      </dgm:t>
    </dgm:pt>
    <dgm:pt modelId="{B3BFBCDF-EAA4-449C-8D2F-3A65D6444968}" type="pres">
      <dgm:prSet presAssocID="{F32A303F-786A-4E1F-A22E-323E3E3CE256}" presName="Name21" presStyleCnt="0"/>
      <dgm:spPr/>
    </dgm:pt>
    <dgm:pt modelId="{1C5CD2A4-0BAC-4685-943D-AA983BB96B80}" type="pres">
      <dgm:prSet presAssocID="{F32A303F-786A-4E1F-A22E-323E3E3CE256}" presName="level2Shape" presStyleLbl="node3" presStyleIdx="0" presStyleCnt="3" custLinFactX="-54219" custLinFactNeighborX="-100000" custLinFactNeighborY="15256"/>
      <dgm:spPr/>
      <dgm:t>
        <a:bodyPr/>
        <a:lstStyle/>
        <a:p>
          <a:endParaRPr lang="en-IN"/>
        </a:p>
      </dgm:t>
    </dgm:pt>
    <dgm:pt modelId="{C3D50BDA-B6A6-46B5-BE50-13E74C9BCD0F}" type="pres">
      <dgm:prSet presAssocID="{F32A303F-786A-4E1F-A22E-323E3E3CE256}" presName="hierChild3" presStyleCnt="0"/>
      <dgm:spPr/>
    </dgm:pt>
    <dgm:pt modelId="{3C12EFA6-02B2-469B-AFE6-FF6607E820B5}" type="pres">
      <dgm:prSet presAssocID="{5785ED23-8F9D-438B-AA24-41F4164BBBBD}" presName="Name19" presStyleLbl="parChTrans1D3" presStyleIdx="1" presStyleCnt="3"/>
      <dgm:spPr/>
      <dgm:t>
        <a:bodyPr/>
        <a:lstStyle/>
        <a:p>
          <a:endParaRPr lang="en-IN"/>
        </a:p>
      </dgm:t>
    </dgm:pt>
    <dgm:pt modelId="{17EAB38E-2FE1-4842-BC1C-8471B3EA7E94}" type="pres">
      <dgm:prSet presAssocID="{FA73706E-72FF-46EE-B6B7-6EF0048AEFF6}" presName="Name21" presStyleCnt="0"/>
      <dgm:spPr/>
    </dgm:pt>
    <dgm:pt modelId="{6BDA6CD4-0451-426F-9466-8D22B0504569}" type="pres">
      <dgm:prSet presAssocID="{FA73706E-72FF-46EE-B6B7-6EF0048AEFF6}" presName="level2Shape" presStyleLbl="node3" presStyleIdx="1" presStyleCnt="3" custLinFactX="-37029" custLinFactNeighborX="-100000" custLinFactNeighborY="15256"/>
      <dgm:spPr/>
      <dgm:t>
        <a:bodyPr/>
        <a:lstStyle/>
        <a:p>
          <a:endParaRPr lang="en-IN"/>
        </a:p>
      </dgm:t>
    </dgm:pt>
    <dgm:pt modelId="{58CB381C-2712-4681-B4AD-C41F0D3B19EB}" type="pres">
      <dgm:prSet presAssocID="{FA73706E-72FF-46EE-B6B7-6EF0048AEFF6}" presName="hierChild3" presStyleCnt="0"/>
      <dgm:spPr/>
    </dgm:pt>
    <dgm:pt modelId="{D6A0DBC9-BC8F-43CD-8EAD-A4F36FCD77B1}" type="pres">
      <dgm:prSet presAssocID="{640834E5-7367-4022-ABDA-5151F5622CF2}" presName="Name19" presStyleLbl="parChTrans1D2" presStyleIdx="1" presStyleCnt="2"/>
      <dgm:spPr/>
      <dgm:t>
        <a:bodyPr/>
        <a:lstStyle/>
        <a:p>
          <a:endParaRPr lang="en-IN"/>
        </a:p>
      </dgm:t>
    </dgm:pt>
    <dgm:pt modelId="{B426FF78-A968-4C3D-A74E-9354863945E6}" type="pres">
      <dgm:prSet presAssocID="{563CA823-61B5-47BA-B12E-0AB9202DF2E3}" presName="Name21" presStyleCnt="0"/>
      <dgm:spPr/>
    </dgm:pt>
    <dgm:pt modelId="{99B7A8A2-0313-477F-963B-8E81DCCAF513}" type="pres">
      <dgm:prSet presAssocID="{563CA823-61B5-47BA-B12E-0AB9202DF2E3}" presName="level2Shape" presStyleLbl="node2" presStyleIdx="1" presStyleCnt="2" custAng="0" custLinFactX="-73809" custLinFactNeighborX="-100000" custLinFactNeighborY="707"/>
      <dgm:spPr/>
      <dgm:t>
        <a:bodyPr/>
        <a:lstStyle/>
        <a:p>
          <a:endParaRPr lang="en-IN"/>
        </a:p>
      </dgm:t>
    </dgm:pt>
    <dgm:pt modelId="{D104F374-FCEC-4E87-88E5-4F0A06F0E261}" type="pres">
      <dgm:prSet presAssocID="{563CA823-61B5-47BA-B12E-0AB9202DF2E3}" presName="hierChild3" presStyleCnt="0"/>
      <dgm:spPr/>
    </dgm:pt>
    <dgm:pt modelId="{21C912A6-3D9D-431D-A139-63DBB5B70832}" type="pres">
      <dgm:prSet presAssocID="{E53A22A6-2CBA-4B0F-9473-FA42B76CCC82}" presName="Name19" presStyleLbl="parChTrans1D3" presStyleIdx="2" presStyleCnt="3"/>
      <dgm:spPr/>
      <dgm:t>
        <a:bodyPr/>
        <a:lstStyle/>
        <a:p>
          <a:endParaRPr lang="en-IN"/>
        </a:p>
      </dgm:t>
    </dgm:pt>
    <dgm:pt modelId="{A6197A1D-5288-4A83-A78E-BFBECA62B6E7}" type="pres">
      <dgm:prSet presAssocID="{336CD3A8-19E6-4A11-A8B7-BF00C9CEC2E5}" presName="Name21" presStyleCnt="0"/>
      <dgm:spPr/>
    </dgm:pt>
    <dgm:pt modelId="{3C2075AB-2809-4EF1-B2D7-8441C50AFA0F}" type="pres">
      <dgm:prSet presAssocID="{336CD3A8-19E6-4A11-A8B7-BF00C9CEC2E5}" presName="level2Shape" presStyleLbl="node3" presStyleIdx="2" presStyleCnt="3" custLinFactY="-31934" custLinFactNeighborX="17538" custLinFactNeighborY="-100000"/>
      <dgm:spPr/>
      <dgm:t>
        <a:bodyPr/>
        <a:lstStyle/>
        <a:p>
          <a:endParaRPr lang="en-IN"/>
        </a:p>
      </dgm:t>
    </dgm:pt>
    <dgm:pt modelId="{39170744-1662-4815-BC86-9DCF68285457}" type="pres">
      <dgm:prSet presAssocID="{336CD3A8-19E6-4A11-A8B7-BF00C9CEC2E5}" presName="hierChild3" presStyleCnt="0"/>
      <dgm:spPr/>
    </dgm:pt>
    <dgm:pt modelId="{BA3B8F79-2302-4248-A2ED-A560AE85E5CA}" type="pres">
      <dgm:prSet presAssocID="{B9051D47-B233-417D-88BA-B1B30B21FE15}" presName="bgShapesFlow" presStyleCnt="0"/>
      <dgm:spPr/>
    </dgm:pt>
    <dgm:pt modelId="{2C237396-75A0-4414-8BB0-056EBB143342}" type="pres">
      <dgm:prSet presAssocID="{1F0FE1CA-0FC4-4B8B-9F00-FE4985B385DF}" presName="rectComp" presStyleCnt="0"/>
      <dgm:spPr/>
    </dgm:pt>
    <dgm:pt modelId="{EFB6B039-6EE4-488F-91DA-10BA4FC5820E}" type="pres">
      <dgm:prSet presAssocID="{1F0FE1CA-0FC4-4B8B-9F00-FE4985B385DF}" presName="bgRect" presStyleLbl="bgShp" presStyleIdx="0" presStyleCnt="3" custLinFactNeighborX="-13889" custLinFactNeighborY="-3202"/>
      <dgm:spPr/>
      <dgm:t>
        <a:bodyPr/>
        <a:lstStyle/>
        <a:p>
          <a:endParaRPr lang="en-IN"/>
        </a:p>
      </dgm:t>
    </dgm:pt>
    <dgm:pt modelId="{A52B5E07-F9D8-4E2E-9F37-948C55D3372E}" type="pres">
      <dgm:prSet presAssocID="{1F0FE1CA-0FC4-4B8B-9F00-FE4985B385DF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6787253-78E3-44DD-8B8F-4B60756A5504}" type="pres">
      <dgm:prSet presAssocID="{1F0FE1CA-0FC4-4B8B-9F00-FE4985B385DF}" presName="spComp" presStyleCnt="0"/>
      <dgm:spPr/>
    </dgm:pt>
    <dgm:pt modelId="{D434522B-82F5-43BA-9D12-0E9DFA0FBB93}" type="pres">
      <dgm:prSet presAssocID="{1F0FE1CA-0FC4-4B8B-9F00-FE4985B385DF}" presName="vSp" presStyleCnt="0"/>
      <dgm:spPr/>
    </dgm:pt>
    <dgm:pt modelId="{846219CC-15C1-46F8-84B7-0989695B7CC9}" type="pres">
      <dgm:prSet presAssocID="{A8BF06E1-AB35-4D82-B30C-24CC8F44115B}" presName="rectComp" presStyleCnt="0"/>
      <dgm:spPr/>
    </dgm:pt>
    <dgm:pt modelId="{6A75358B-81BB-4564-804D-8DB3CBC3806D}" type="pres">
      <dgm:prSet presAssocID="{A8BF06E1-AB35-4D82-B30C-24CC8F44115B}" presName="bgRect" presStyleLbl="bgShp" presStyleIdx="1" presStyleCnt="3" custLinFactNeighborX="-17593" custLinFactNeighborY="2789"/>
      <dgm:spPr/>
      <dgm:t>
        <a:bodyPr/>
        <a:lstStyle/>
        <a:p>
          <a:endParaRPr lang="en-IN"/>
        </a:p>
      </dgm:t>
    </dgm:pt>
    <dgm:pt modelId="{C87BAB44-E1CE-43C8-83B7-FB2B60713CD9}" type="pres">
      <dgm:prSet presAssocID="{A8BF06E1-AB35-4D82-B30C-24CC8F44115B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BF778BE-CF02-4E8A-B3C3-910A81008195}" type="pres">
      <dgm:prSet presAssocID="{A8BF06E1-AB35-4D82-B30C-24CC8F44115B}" presName="spComp" presStyleCnt="0"/>
      <dgm:spPr/>
    </dgm:pt>
    <dgm:pt modelId="{D695B727-BD13-4CFF-95E3-91B90E4655AD}" type="pres">
      <dgm:prSet presAssocID="{A8BF06E1-AB35-4D82-B30C-24CC8F44115B}" presName="vSp" presStyleCnt="0"/>
      <dgm:spPr/>
    </dgm:pt>
    <dgm:pt modelId="{9EEBE9F8-A821-4F56-A32A-C6C33FE602AE}" type="pres">
      <dgm:prSet presAssocID="{DF3D562C-9A6A-4123-82D8-66F6D12F435F}" presName="rectComp" presStyleCnt="0"/>
      <dgm:spPr/>
    </dgm:pt>
    <dgm:pt modelId="{0120812C-D2E1-4ABE-88C5-5B9325269C23}" type="pres">
      <dgm:prSet presAssocID="{DF3D562C-9A6A-4123-82D8-66F6D12F435F}" presName="bgRect" presStyleLbl="bgShp" presStyleIdx="2" presStyleCnt="3" custLinFactNeighborX="-20370" custLinFactNeighborY="2648"/>
      <dgm:spPr/>
      <dgm:t>
        <a:bodyPr/>
        <a:lstStyle/>
        <a:p>
          <a:endParaRPr lang="en-IN"/>
        </a:p>
      </dgm:t>
    </dgm:pt>
    <dgm:pt modelId="{3B63D2AD-E445-436C-88B4-268261FBF732}" type="pres">
      <dgm:prSet presAssocID="{DF3D562C-9A6A-4123-82D8-66F6D12F435F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EEDFAF3-66C0-4BE2-8555-0C88CFAB3BF6}" srcId="{563CA823-61B5-47BA-B12E-0AB9202DF2E3}" destId="{336CD3A8-19E6-4A11-A8B7-BF00C9CEC2E5}" srcOrd="0" destOrd="0" parTransId="{E53A22A6-2CBA-4B0F-9473-FA42B76CCC82}" sibTransId="{13EBC994-5D49-40DA-912C-CEB21356F2C4}"/>
    <dgm:cxn modelId="{B6036DD5-E8FC-4CF8-A707-8DE3EA1F2F85}" type="presOf" srcId="{1F0FE1CA-0FC4-4B8B-9F00-FE4985B385DF}" destId="{A52B5E07-F9D8-4E2E-9F37-948C55D3372E}" srcOrd="1" destOrd="0" presId="urn:microsoft.com/office/officeart/2005/8/layout/hierarchy6"/>
    <dgm:cxn modelId="{F4B1AE99-FC25-4442-BC94-C968FBA2E1D4}" srcId="{B9051D47-B233-417D-88BA-B1B30B21FE15}" destId="{A8BF06E1-AB35-4D82-B30C-24CC8F44115B}" srcOrd="2" destOrd="0" parTransId="{8A224D07-AC4A-4249-A2E9-C31EE01ACC67}" sibTransId="{2789293F-15EF-4419-A8C8-F917C7CD6A0C}"/>
    <dgm:cxn modelId="{BB2F8E49-F252-4F85-9CD2-F91285A30CDC}" type="presOf" srcId="{BD51CECA-E3CD-4C29-BEF9-F93D2F53CD22}" destId="{F3174ADC-D864-47A7-ADD6-436216D123FF}" srcOrd="0" destOrd="0" presId="urn:microsoft.com/office/officeart/2005/8/layout/hierarchy6"/>
    <dgm:cxn modelId="{58F12161-89FA-46DA-8CD5-91200920E0CF}" type="presOf" srcId="{A8BF06E1-AB35-4D82-B30C-24CC8F44115B}" destId="{C87BAB44-E1CE-43C8-83B7-FB2B60713CD9}" srcOrd="1" destOrd="0" presId="urn:microsoft.com/office/officeart/2005/8/layout/hierarchy6"/>
    <dgm:cxn modelId="{E62BC3E8-C807-4B36-9404-777C8F6D0424}" type="presOf" srcId="{BC39ACB4-57AD-4794-91E6-10DDE9DF6CC6}" destId="{609D1063-A8CB-4610-914E-21A5B2A5D5BA}" srcOrd="0" destOrd="0" presId="urn:microsoft.com/office/officeart/2005/8/layout/hierarchy6"/>
    <dgm:cxn modelId="{CE11BA20-1B87-4DA8-AF46-D6BBAA5CEB80}" srcId="{35FB9E35-99DE-482C-9F0D-5BA45E233957}" destId="{BD51CECA-E3CD-4C29-BEF9-F93D2F53CD22}" srcOrd="0" destOrd="0" parTransId="{BC39ACB4-57AD-4794-91E6-10DDE9DF6CC6}" sibTransId="{55C0E4A9-5011-43CA-A2D9-B55BD2877A9A}"/>
    <dgm:cxn modelId="{999DE43D-AFD0-4EA5-9148-E2CE754B4558}" type="presOf" srcId="{563CA823-61B5-47BA-B12E-0AB9202DF2E3}" destId="{99B7A8A2-0313-477F-963B-8E81DCCAF513}" srcOrd="0" destOrd="0" presId="urn:microsoft.com/office/officeart/2005/8/layout/hierarchy6"/>
    <dgm:cxn modelId="{1C2FCCD7-0B06-439A-99E2-B91C6B8A78C4}" srcId="{BD51CECA-E3CD-4C29-BEF9-F93D2F53CD22}" destId="{FA73706E-72FF-46EE-B6B7-6EF0048AEFF6}" srcOrd="1" destOrd="0" parTransId="{5785ED23-8F9D-438B-AA24-41F4164BBBBD}" sibTransId="{F37C73D5-1D47-4596-A73E-3D318078D171}"/>
    <dgm:cxn modelId="{51435D74-36AE-415A-AAC3-40B581061F78}" srcId="{B9051D47-B233-417D-88BA-B1B30B21FE15}" destId="{35FB9E35-99DE-482C-9F0D-5BA45E233957}" srcOrd="0" destOrd="0" parTransId="{B2B0B100-7705-4EF6-9544-3E1FA1DD203D}" sibTransId="{1C35F345-1ECF-4AB0-A078-2E2765B66622}"/>
    <dgm:cxn modelId="{7B7D3311-9F58-4238-B961-5B43A6C14468}" type="presOf" srcId="{1F0FE1CA-0FC4-4B8B-9F00-FE4985B385DF}" destId="{EFB6B039-6EE4-488F-91DA-10BA4FC5820E}" srcOrd="0" destOrd="0" presId="urn:microsoft.com/office/officeart/2005/8/layout/hierarchy6"/>
    <dgm:cxn modelId="{09B6B9BA-D8E5-40FA-91E1-F759D1B8E470}" type="presOf" srcId="{A8BF06E1-AB35-4D82-B30C-24CC8F44115B}" destId="{6A75358B-81BB-4564-804D-8DB3CBC3806D}" srcOrd="0" destOrd="0" presId="urn:microsoft.com/office/officeart/2005/8/layout/hierarchy6"/>
    <dgm:cxn modelId="{C2B8E1D7-9963-4BF6-9A93-86644D16BF7B}" type="presOf" srcId="{DF3D562C-9A6A-4123-82D8-66F6D12F435F}" destId="{0120812C-D2E1-4ABE-88C5-5B9325269C23}" srcOrd="0" destOrd="0" presId="urn:microsoft.com/office/officeart/2005/8/layout/hierarchy6"/>
    <dgm:cxn modelId="{5D0F876F-2502-4F45-987E-7421B1F91647}" type="presOf" srcId="{640834E5-7367-4022-ABDA-5151F5622CF2}" destId="{D6A0DBC9-BC8F-43CD-8EAD-A4F36FCD77B1}" srcOrd="0" destOrd="0" presId="urn:microsoft.com/office/officeart/2005/8/layout/hierarchy6"/>
    <dgm:cxn modelId="{B6E41FBF-0F7F-402E-BB1B-9431F089711F}" srcId="{BD51CECA-E3CD-4C29-BEF9-F93D2F53CD22}" destId="{F32A303F-786A-4E1F-A22E-323E3E3CE256}" srcOrd="0" destOrd="0" parTransId="{5EEEE907-9827-40E8-BB97-FC208361811A}" sibTransId="{0DBCE5B9-BEC7-4455-A5AF-0289D7C10582}"/>
    <dgm:cxn modelId="{FCD8CFC1-6347-4AC1-A496-EF4FB3F329F7}" srcId="{B9051D47-B233-417D-88BA-B1B30B21FE15}" destId="{DF3D562C-9A6A-4123-82D8-66F6D12F435F}" srcOrd="3" destOrd="0" parTransId="{7C082D81-1269-42E0-9AB1-8E835EBB08D7}" sibTransId="{155EB2A0-78D9-4E59-A1AC-D95ECA1BA4EF}"/>
    <dgm:cxn modelId="{13F3B7CE-5A2D-4116-A0F4-C3321F46E24B}" type="presOf" srcId="{5785ED23-8F9D-438B-AA24-41F4164BBBBD}" destId="{3C12EFA6-02B2-469B-AFE6-FF6607E820B5}" srcOrd="0" destOrd="0" presId="urn:microsoft.com/office/officeart/2005/8/layout/hierarchy6"/>
    <dgm:cxn modelId="{86D0B317-3144-40AB-8A4A-6C065FC8CFAC}" type="presOf" srcId="{336CD3A8-19E6-4A11-A8B7-BF00C9CEC2E5}" destId="{3C2075AB-2809-4EF1-B2D7-8441C50AFA0F}" srcOrd="0" destOrd="0" presId="urn:microsoft.com/office/officeart/2005/8/layout/hierarchy6"/>
    <dgm:cxn modelId="{1FBA18E3-48CE-491D-93A4-65454D32EDFF}" srcId="{35FB9E35-99DE-482C-9F0D-5BA45E233957}" destId="{563CA823-61B5-47BA-B12E-0AB9202DF2E3}" srcOrd="1" destOrd="0" parTransId="{640834E5-7367-4022-ABDA-5151F5622CF2}" sibTransId="{28671633-01E2-4DA1-A7A7-7B2051E3FF27}"/>
    <dgm:cxn modelId="{E2EC2B14-7DCF-4571-9B74-007BDCB2AE92}" type="presOf" srcId="{B9051D47-B233-417D-88BA-B1B30B21FE15}" destId="{4DD6867F-7371-4A53-B874-EE11E2E98779}" srcOrd="0" destOrd="0" presId="urn:microsoft.com/office/officeart/2005/8/layout/hierarchy6"/>
    <dgm:cxn modelId="{2126E553-9BA1-4328-BCFA-2D6B42C843E2}" type="presOf" srcId="{E53A22A6-2CBA-4B0F-9473-FA42B76CCC82}" destId="{21C912A6-3D9D-431D-A139-63DBB5B70832}" srcOrd="0" destOrd="0" presId="urn:microsoft.com/office/officeart/2005/8/layout/hierarchy6"/>
    <dgm:cxn modelId="{0A4F7449-181A-4CE8-AA95-30A099E942BB}" type="presOf" srcId="{5EEEE907-9827-40E8-BB97-FC208361811A}" destId="{77D4853A-CCA7-4B48-B62A-F37F20D522F6}" srcOrd="0" destOrd="0" presId="urn:microsoft.com/office/officeart/2005/8/layout/hierarchy6"/>
    <dgm:cxn modelId="{D80FFE68-66A7-4C6C-B8C6-A45356B4D005}" srcId="{B9051D47-B233-417D-88BA-B1B30B21FE15}" destId="{1F0FE1CA-0FC4-4B8B-9F00-FE4985B385DF}" srcOrd="1" destOrd="0" parTransId="{BDA42C24-4797-42FC-B7DC-97C7731BDA28}" sibTransId="{2051239A-741C-48EB-85CC-58ED2D591660}"/>
    <dgm:cxn modelId="{C3FC1DC9-3B9A-4A08-8CC4-E190E72F44D6}" type="presOf" srcId="{35FB9E35-99DE-482C-9F0D-5BA45E233957}" destId="{80D6DEB5-B731-418F-9890-AFB9AFD76CAD}" srcOrd="0" destOrd="0" presId="urn:microsoft.com/office/officeart/2005/8/layout/hierarchy6"/>
    <dgm:cxn modelId="{67B65122-CC39-4631-AA8E-8A39CA03F23B}" type="presOf" srcId="{F32A303F-786A-4E1F-A22E-323E3E3CE256}" destId="{1C5CD2A4-0BAC-4685-943D-AA983BB96B80}" srcOrd="0" destOrd="0" presId="urn:microsoft.com/office/officeart/2005/8/layout/hierarchy6"/>
    <dgm:cxn modelId="{C83127AA-9ABB-41FF-B915-2EC476ED117F}" type="presOf" srcId="{DF3D562C-9A6A-4123-82D8-66F6D12F435F}" destId="{3B63D2AD-E445-436C-88B4-268261FBF732}" srcOrd="1" destOrd="0" presId="urn:microsoft.com/office/officeart/2005/8/layout/hierarchy6"/>
    <dgm:cxn modelId="{146C0CA8-2124-42C3-A141-B99F128A3333}" type="presOf" srcId="{FA73706E-72FF-46EE-B6B7-6EF0048AEFF6}" destId="{6BDA6CD4-0451-426F-9466-8D22B0504569}" srcOrd="0" destOrd="0" presId="urn:microsoft.com/office/officeart/2005/8/layout/hierarchy6"/>
    <dgm:cxn modelId="{06654A69-6D5B-4905-80F9-C25AD6B322CC}" type="presParOf" srcId="{4DD6867F-7371-4A53-B874-EE11E2E98779}" destId="{BCC6DC91-B7F7-405B-AB71-DBE8F6A95496}" srcOrd="0" destOrd="0" presId="urn:microsoft.com/office/officeart/2005/8/layout/hierarchy6"/>
    <dgm:cxn modelId="{FA285944-C57C-49BD-A1CA-3D3A315A050F}" type="presParOf" srcId="{BCC6DC91-B7F7-405B-AB71-DBE8F6A95496}" destId="{C22BD271-432A-4A51-9323-0E8853CBC0DA}" srcOrd="0" destOrd="0" presId="urn:microsoft.com/office/officeart/2005/8/layout/hierarchy6"/>
    <dgm:cxn modelId="{393AC5AB-1CC8-45C7-944B-35704AF97344}" type="presParOf" srcId="{BCC6DC91-B7F7-405B-AB71-DBE8F6A95496}" destId="{EADA0B0E-8D8F-49B1-988A-B1E16109D0BB}" srcOrd="1" destOrd="0" presId="urn:microsoft.com/office/officeart/2005/8/layout/hierarchy6"/>
    <dgm:cxn modelId="{613264A2-2241-4EBA-AE9F-A9F2704B0272}" type="presParOf" srcId="{EADA0B0E-8D8F-49B1-988A-B1E16109D0BB}" destId="{19F7A96D-915A-4006-9652-6A0498A95108}" srcOrd="0" destOrd="0" presId="urn:microsoft.com/office/officeart/2005/8/layout/hierarchy6"/>
    <dgm:cxn modelId="{CA08FD99-3B44-4F71-A12E-4FE83CA31B1F}" type="presParOf" srcId="{19F7A96D-915A-4006-9652-6A0498A95108}" destId="{80D6DEB5-B731-418F-9890-AFB9AFD76CAD}" srcOrd="0" destOrd="0" presId="urn:microsoft.com/office/officeart/2005/8/layout/hierarchy6"/>
    <dgm:cxn modelId="{A89D7CDD-C14B-48E9-A22A-865B0AA1B647}" type="presParOf" srcId="{19F7A96D-915A-4006-9652-6A0498A95108}" destId="{3F05F87D-ECC3-40EB-9D08-07DA19CD67B8}" srcOrd="1" destOrd="0" presId="urn:microsoft.com/office/officeart/2005/8/layout/hierarchy6"/>
    <dgm:cxn modelId="{809E4AA7-0C76-42DB-BCAC-A3C4053C3F09}" type="presParOf" srcId="{3F05F87D-ECC3-40EB-9D08-07DA19CD67B8}" destId="{609D1063-A8CB-4610-914E-21A5B2A5D5BA}" srcOrd="0" destOrd="0" presId="urn:microsoft.com/office/officeart/2005/8/layout/hierarchy6"/>
    <dgm:cxn modelId="{0E4C1CC3-96EA-4AD4-A7F6-E1F5164952D5}" type="presParOf" srcId="{3F05F87D-ECC3-40EB-9D08-07DA19CD67B8}" destId="{292EDD5B-2FCD-4798-AED0-E2FFE4568649}" srcOrd="1" destOrd="0" presId="urn:microsoft.com/office/officeart/2005/8/layout/hierarchy6"/>
    <dgm:cxn modelId="{7CEE293F-6D7B-406A-865D-2CDE91CEA447}" type="presParOf" srcId="{292EDD5B-2FCD-4798-AED0-E2FFE4568649}" destId="{F3174ADC-D864-47A7-ADD6-436216D123FF}" srcOrd="0" destOrd="0" presId="urn:microsoft.com/office/officeart/2005/8/layout/hierarchy6"/>
    <dgm:cxn modelId="{3A295091-8E10-4E3E-A599-FD9525E135FC}" type="presParOf" srcId="{292EDD5B-2FCD-4798-AED0-E2FFE4568649}" destId="{EDDEBD7D-2C2F-47F1-9755-9F5916C6C0B7}" srcOrd="1" destOrd="0" presId="urn:microsoft.com/office/officeart/2005/8/layout/hierarchy6"/>
    <dgm:cxn modelId="{BF311D20-4665-45E9-98AD-409A34DEDCFD}" type="presParOf" srcId="{EDDEBD7D-2C2F-47F1-9755-9F5916C6C0B7}" destId="{77D4853A-CCA7-4B48-B62A-F37F20D522F6}" srcOrd="0" destOrd="0" presId="urn:microsoft.com/office/officeart/2005/8/layout/hierarchy6"/>
    <dgm:cxn modelId="{A288F124-71E9-4001-A4D6-C43502847710}" type="presParOf" srcId="{EDDEBD7D-2C2F-47F1-9755-9F5916C6C0B7}" destId="{B3BFBCDF-EAA4-449C-8D2F-3A65D6444968}" srcOrd="1" destOrd="0" presId="urn:microsoft.com/office/officeart/2005/8/layout/hierarchy6"/>
    <dgm:cxn modelId="{FF81B205-F464-47DD-AAFE-7CE1443A6F9D}" type="presParOf" srcId="{B3BFBCDF-EAA4-449C-8D2F-3A65D6444968}" destId="{1C5CD2A4-0BAC-4685-943D-AA983BB96B80}" srcOrd="0" destOrd="0" presId="urn:microsoft.com/office/officeart/2005/8/layout/hierarchy6"/>
    <dgm:cxn modelId="{1C935A2C-4E13-4382-8990-E7E93ABB7FAF}" type="presParOf" srcId="{B3BFBCDF-EAA4-449C-8D2F-3A65D6444968}" destId="{C3D50BDA-B6A6-46B5-BE50-13E74C9BCD0F}" srcOrd="1" destOrd="0" presId="urn:microsoft.com/office/officeart/2005/8/layout/hierarchy6"/>
    <dgm:cxn modelId="{34DFE27B-78B7-42C9-AE04-0AA0633D3F8D}" type="presParOf" srcId="{EDDEBD7D-2C2F-47F1-9755-9F5916C6C0B7}" destId="{3C12EFA6-02B2-469B-AFE6-FF6607E820B5}" srcOrd="2" destOrd="0" presId="urn:microsoft.com/office/officeart/2005/8/layout/hierarchy6"/>
    <dgm:cxn modelId="{8F773B1C-E5F8-49AA-A8CF-588285AFC444}" type="presParOf" srcId="{EDDEBD7D-2C2F-47F1-9755-9F5916C6C0B7}" destId="{17EAB38E-2FE1-4842-BC1C-8471B3EA7E94}" srcOrd="3" destOrd="0" presId="urn:microsoft.com/office/officeart/2005/8/layout/hierarchy6"/>
    <dgm:cxn modelId="{D6650663-E936-450D-9A24-372C392E5406}" type="presParOf" srcId="{17EAB38E-2FE1-4842-BC1C-8471B3EA7E94}" destId="{6BDA6CD4-0451-426F-9466-8D22B0504569}" srcOrd="0" destOrd="0" presId="urn:microsoft.com/office/officeart/2005/8/layout/hierarchy6"/>
    <dgm:cxn modelId="{1D8D7105-D97B-4335-831C-2B9E16DBE3ED}" type="presParOf" srcId="{17EAB38E-2FE1-4842-BC1C-8471B3EA7E94}" destId="{58CB381C-2712-4681-B4AD-C41F0D3B19EB}" srcOrd="1" destOrd="0" presId="urn:microsoft.com/office/officeart/2005/8/layout/hierarchy6"/>
    <dgm:cxn modelId="{AA4D5C37-BC0B-4DE1-BF89-32C41D9DD13C}" type="presParOf" srcId="{3F05F87D-ECC3-40EB-9D08-07DA19CD67B8}" destId="{D6A0DBC9-BC8F-43CD-8EAD-A4F36FCD77B1}" srcOrd="2" destOrd="0" presId="urn:microsoft.com/office/officeart/2005/8/layout/hierarchy6"/>
    <dgm:cxn modelId="{FDCA4AD3-159F-4DC4-9C82-3B550630EFF3}" type="presParOf" srcId="{3F05F87D-ECC3-40EB-9D08-07DA19CD67B8}" destId="{B426FF78-A968-4C3D-A74E-9354863945E6}" srcOrd="3" destOrd="0" presId="urn:microsoft.com/office/officeart/2005/8/layout/hierarchy6"/>
    <dgm:cxn modelId="{5C224F88-B090-4C6F-A1B8-769EA81684A9}" type="presParOf" srcId="{B426FF78-A968-4C3D-A74E-9354863945E6}" destId="{99B7A8A2-0313-477F-963B-8E81DCCAF513}" srcOrd="0" destOrd="0" presId="urn:microsoft.com/office/officeart/2005/8/layout/hierarchy6"/>
    <dgm:cxn modelId="{2861785A-5020-4285-A226-89B515DB0E7E}" type="presParOf" srcId="{B426FF78-A968-4C3D-A74E-9354863945E6}" destId="{D104F374-FCEC-4E87-88E5-4F0A06F0E261}" srcOrd="1" destOrd="0" presId="urn:microsoft.com/office/officeart/2005/8/layout/hierarchy6"/>
    <dgm:cxn modelId="{EF0A8977-182F-4E4E-860E-D928983F23C0}" type="presParOf" srcId="{D104F374-FCEC-4E87-88E5-4F0A06F0E261}" destId="{21C912A6-3D9D-431D-A139-63DBB5B70832}" srcOrd="0" destOrd="0" presId="urn:microsoft.com/office/officeart/2005/8/layout/hierarchy6"/>
    <dgm:cxn modelId="{D818EE41-B728-4B5E-8AAC-DF2B47B75732}" type="presParOf" srcId="{D104F374-FCEC-4E87-88E5-4F0A06F0E261}" destId="{A6197A1D-5288-4A83-A78E-BFBECA62B6E7}" srcOrd="1" destOrd="0" presId="urn:microsoft.com/office/officeart/2005/8/layout/hierarchy6"/>
    <dgm:cxn modelId="{FDA28726-CF03-43F2-B571-56B2DB4250B8}" type="presParOf" srcId="{A6197A1D-5288-4A83-A78E-BFBECA62B6E7}" destId="{3C2075AB-2809-4EF1-B2D7-8441C50AFA0F}" srcOrd="0" destOrd="0" presId="urn:microsoft.com/office/officeart/2005/8/layout/hierarchy6"/>
    <dgm:cxn modelId="{835D2FA2-9355-4071-A08E-9307F43AD303}" type="presParOf" srcId="{A6197A1D-5288-4A83-A78E-BFBECA62B6E7}" destId="{39170744-1662-4815-BC86-9DCF68285457}" srcOrd="1" destOrd="0" presId="urn:microsoft.com/office/officeart/2005/8/layout/hierarchy6"/>
    <dgm:cxn modelId="{4CC0EB0A-2423-4AD1-98B3-98C048E31B67}" type="presParOf" srcId="{4DD6867F-7371-4A53-B874-EE11E2E98779}" destId="{BA3B8F79-2302-4248-A2ED-A560AE85E5CA}" srcOrd="1" destOrd="0" presId="urn:microsoft.com/office/officeart/2005/8/layout/hierarchy6"/>
    <dgm:cxn modelId="{AF9544C1-FD9D-4F34-82DA-9C74076D976A}" type="presParOf" srcId="{BA3B8F79-2302-4248-A2ED-A560AE85E5CA}" destId="{2C237396-75A0-4414-8BB0-056EBB143342}" srcOrd="0" destOrd="0" presId="urn:microsoft.com/office/officeart/2005/8/layout/hierarchy6"/>
    <dgm:cxn modelId="{88C2A00E-E0B4-4660-9623-8EBBC50951BB}" type="presParOf" srcId="{2C237396-75A0-4414-8BB0-056EBB143342}" destId="{EFB6B039-6EE4-488F-91DA-10BA4FC5820E}" srcOrd="0" destOrd="0" presId="urn:microsoft.com/office/officeart/2005/8/layout/hierarchy6"/>
    <dgm:cxn modelId="{197076FC-0A4D-4D0D-8FC6-B5E40ACA90DF}" type="presParOf" srcId="{2C237396-75A0-4414-8BB0-056EBB143342}" destId="{A52B5E07-F9D8-4E2E-9F37-948C55D3372E}" srcOrd="1" destOrd="0" presId="urn:microsoft.com/office/officeart/2005/8/layout/hierarchy6"/>
    <dgm:cxn modelId="{92123DB6-9126-49E8-AD6F-BC7868D0C7A6}" type="presParOf" srcId="{BA3B8F79-2302-4248-A2ED-A560AE85E5CA}" destId="{56787253-78E3-44DD-8B8F-4B60756A5504}" srcOrd="1" destOrd="0" presId="urn:microsoft.com/office/officeart/2005/8/layout/hierarchy6"/>
    <dgm:cxn modelId="{85A7E8EC-BE4D-4374-9F13-CAB0AA6E7717}" type="presParOf" srcId="{56787253-78E3-44DD-8B8F-4B60756A5504}" destId="{D434522B-82F5-43BA-9D12-0E9DFA0FBB93}" srcOrd="0" destOrd="0" presId="urn:microsoft.com/office/officeart/2005/8/layout/hierarchy6"/>
    <dgm:cxn modelId="{E2AFDA61-492D-4E84-BF1A-1F79B8A13830}" type="presParOf" srcId="{BA3B8F79-2302-4248-A2ED-A560AE85E5CA}" destId="{846219CC-15C1-46F8-84B7-0989695B7CC9}" srcOrd="2" destOrd="0" presId="urn:microsoft.com/office/officeart/2005/8/layout/hierarchy6"/>
    <dgm:cxn modelId="{309A7758-43F6-4A8D-9264-2D789C508F85}" type="presParOf" srcId="{846219CC-15C1-46F8-84B7-0989695B7CC9}" destId="{6A75358B-81BB-4564-804D-8DB3CBC3806D}" srcOrd="0" destOrd="0" presId="urn:microsoft.com/office/officeart/2005/8/layout/hierarchy6"/>
    <dgm:cxn modelId="{9964AA76-1D7E-43D3-A6A3-714E047B7274}" type="presParOf" srcId="{846219CC-15C1-46F8-84B7-0989695B7CC9}" destId="{C87BAB44-E1CE-43C8-83B7-FB2B60713CD9}" srcOrd="1" destOrd="0" presId="urn:microsoft.com/office/officeart/2005/8/layout/hierarchy6"/>
    <dgm:cxn modelId="{191EE8B3-E298-43A1-B413-2B6ED4392129}" type="presParOf" srcId="{BA3B8F79-2302-4248-A2ED-A560AE85E5CA}" destId="{ABF778BE-CF02-4E8A-B3C3-910A81008195}" srcOrd="3" destOrd="0" presId="urn:microsoft.com/office/officeart/2005/8/layout/hierarchy6"/>
    <dgm:cxn modelId="{A2CE2CCD-512A-46A4-97EE-B0114E689DD0}" type="presParOf" srcId="{ABF778BE-CF02-4E8A-B3C3-910A81008195}" destId="{D695B727-BD13-4CFF-95E3-91B90E4655AD}" srcOrd="0" destOrd="0" presId="urn:microsoft.com/office/officeart/2005/8/layout/hierarchy6"/>
    <dgm:cxn modelId="{1FE93420-DD65-4F5A-9364-79696313B999}" type="presParOf" srcId="{BA3B8F79-2302-4248-A2ED-A560AE85E5CA}" destId="{9EEBE9F8-A821-4F56-A32A-C6C33FE602AE}" srcOrd="4" destOrd="0" presId="urn:microsoft.com/office/officeart/2005/8/layout/hierarchy6"/>
    <dgm:cxn modelId="{58587BBB-F54C-459A-B1C1-EBCB9E0ABAD7}" type="presParOf" srcId="{9EEBE9F8-A821-4F56-A32A-C6C33FE602AE}" destId="{0120812C-D2E1-4ABE-88C5-5B9325269C23}" srcOrd="0" destOrd="0" presId="urn:microsoft.com/office/officeart/2005/8/layout/hierarchy6"/>
    <dgm:cxn modelId="{2AECC74D-5A82-481E-B70E-F1FF55D163EE}" type="presParOf" srcId="{9EEBE9F8-A821-4F56-A32A-C6C33FE602AE}" destId="{3B63D2AD-E445-436C-88B4-268261FBF73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47A286-8A45-4FCB-84CD-E16B820C235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86DD6D4-BF30-45FC-B749-AF5579EAFC97}">
      <dgm:prSet phldrT="[Text]"/>
      <dgm:spPr/>
      <dgm:t>
        <a:bodyPr/>
        <a:lstStyle/>
        <a:p>
          <a:r>
            <a:rPr lang="en-IN" dirty="0" smtClean="0">
              <a:latin typeface="Arial Narrow" pitchFamily="34" charset="0"/>
            </a:rPr>
            <a:t>Glaucomas after ocular surgery</a:t>
          </a:r>
          <a:endParaRPr lang="en-IN" dirty="0">
            <a:latin typeface="Arial Narrow" pitchFamily="34" charset="0"/>
          </a:endParaRPr>
        </a:p>
      </dgm:t>
    </dgm:pt>
    <dgm:pt modelId="{535C8887-B627-4318-89FA-2099463A4682}" type="parTrans" cxnId="{6E3A179E-99A8-4EAC-B944-0F1067B470C7}">
      <dgm:prSet/>
      <dgm:spPr/>
      <dgm:t>
        <a:bodyPr/>
        <a:lstStyle/>
        <a:p>
          <a:endParaRPr lang="en-IN"/>
        </a:p>
      </dgm:t>
    </dgm:pt>
    <dgm:pt modelId="{D0ECB698-C01F-4967-A056-3751B6DBB1B9}" type="sibTrans" cxnId="{6E3A179E-99A8-4EAC-B944-0F1067B470C7}">
      <dgm:prSet/>
      <dgm:spPr/>
      <dgm:t>
        <a:bodyPr/>
        <a:lstStyle/>
        <a:p>
          <a:endParaRPr lang="en-IN"/>
        </a:p>
      </dgm:t>
    </dgm:pt>
    <dgm:pt modelId="{7FAE855D-81FC-47F0-B98B-7EC21BD8D527}">
      <dgm:prSet phldrT="[Text]"/>
      <dgm:spPr/>
      <dgm:t>
        <a:bodyPr/>
        <a:lstStyle/>
        <a:p>
          <a:r>
            <a:rPr lang="en-IN" dirty="0" smtClean="0">
              <a:latin typeface="Arial Narrow" pitchFamily="34" charset="0"/>
            </a:rPr>
            <a:t>Steroid induced glaucoma</a:t>
          </a:r>
          <a:endParaRPr lang="en-IN" dirty="0">
            <a:latin typeface="Arial Narrow" pitchFamily="34" charset="0"/>
          </a:endParaRPr>
        </a:p>
      </dgm:t>
    </dgm:pt>
    <dgm:pt modelId="{A77429C4-52B3-4B5E-A149-DC08BBDD1137}" type="parTrans" cxnId="{1BA01290-8FB2-4F8F-A6AB-D8224CFB8974}">
      <dgm:prSet/>
      <dgm:spPr/>
      <dgm:t>
        <a:bodyPr/>
        <a:lstStyle/>
        <a:p>
          <a:endParaRPr lang="en-IN"/>
        </a:p>
      </dgm:t>
    </dgm:pt>
    <dgm:pt modelId="{612BF19E-CC33-4A51-98B1-B847040E6249}" type="sibTrans" cxnId="{1BA01290-8FB2-4F8F-A6AB-D8224CFB8974}">
      <dgm:prSet/>
      <dgm:spPr/>
      <dgm:t>
        <a:bodyPr/>
        <a:lstStyle/>
        <a:p>
          <a:endParaRPr lang="en-IN"/>
        </a:p>
      </dgm:t>
    </dgm:pt>
    <dgm:pt modelId="{4C680128-830D-41A6-9692-A638066B4B8F}">
      <dgm:prSet phldrT="[Text]"/>
      <dgm:spPr/>
      <dgm:t>
        <a:bodyPr/>
        <a:lstStyle/>
        <a:p>
          <a:r>
            <a:rPr lang="en-IN" dirty="0" smtClean="0">
              <a:latin typeface="Arial Narrow" pitchFamily="34" charset="0"/>
            </a:rPr>
            <a:t>Traumatic glaucoma</a:t>
          </a:r>
          <a:endParaRPr lang="en-IN" dirty="0">
            <a:latin typeface="Arial Narrow" pitchFamily="34" charset="0"/>
          </a:endParaRPr>
        </a:p>
      </dgm:t>
    </dgm:pt>
    <dgm:pt modelId="{426D7EDC-9C9F-45C5-B04B-66D0F50F548A}" type="parTrans" cxnId="{9B5C2E53-59E4-45A7-A11A-D0A09E670D50}">
      <dgm:prSet/>
      <dgm:spPr/>
      <dgm:t>
        <a:bodyPr/>
        <a:lstStyle/>
        <a:p>
          <a:endParaRPr lang="en-IN"/>
        </a:p>
      </dgm:t>
    </dgm:pt>
    <dgm:pt modelId="{D5903EEE-E980-4AA5-8AB8-F988F77DCBD0}" type="sibTrans" cxnId="{9B5C2E53-59E4-45A7-A11A-D0A09E670D50}">
      <dgm:prSet/>
      <dgm:spPr/>
      <dgm:t>
        <a:bodyPr/>
        <a:lstStyle/>
        <a:p>
          <a:endParaRPr lang="en-IN"/>
        </a:p>
      </dgm:t>
    </dgm:pt>
    <dgm:pt modelId="{E61F8DAD-1EBA-4521-91AB-9C5893184D0D}" type="pres">
      <dgm:prSet presAssocID="{3547A286-8A45-4FCB-84CD-E16B820C23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A886DBD-04F3-42FC-B321-0EC4B4460E17}" type="pres">
      <dgm:prSet presAssocID="{A86DD6D4-BF30-45FC-B749-AF5579EAFC97}" presName="parentLin" presStyleCnt="0"/>
      <dgm:spPr/>
    </dgm:pt>
    <dgm:pt modelId="{027A0A24-117A-47E2-BE56-872884260015}" type="pres">
      <dgm:prSet presAssocID="{A86DD6D4-BF30-45FC-B749-AF5579EAFC97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A528DEBC-21D1-43B1-A1B9-E507F178522B}" type="pres">
      <dgm:prSet presAssocID="{A86DD6D4-BF30-45FC-B749-AF5579EAFC9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9DD9948-AE16-44C6-9460-F7915B09B569}" type="pres">
      <dgm:prSet presAssocID="{A86DD6D4-BF30-45FC-B749-AF5579EAFC97}" presName="negativeSpace" presStyleCnt="0"/>
      <dgm:spPr/>
    </dgm:pt>
    <dgm:pt modelId="{B6BAF485-7CE0-458F-84F1-810203B77481}" type="pres">
      <dgm:prSet presAssocID="{A86DD6D4-BF30-45FC-B749-AF5579EAFC97}" presName="childText" presStyleLbl="conFgAcc1" presStyleIdx="0" presStyleCnt="3">
        <dgm:presLayoutVars>
          <dgm:bulletEnabled val="1"/>
        </dgm:presLayoutVars>
      </dgm:prSet>
      <dgm:spPr/>
    </dgm:pt>
    <dgm:pt modelId="{39B0D3D3-2FD8-41C7-8801-7F920F316132}" type="pres">
      <dgm:prSet presAssocID="{D0ECB698-C01F-4967-A056-3751B6DBB1B9}" presName="spaceBetweenRectangles" presStyleCnt="0"/>
      <dgm:spPr/>
    </dgm:pt>
    <dgm:pt modelId="{8C8897E4-3B39-4CAA-A48B-73FFD5BFED6C}" type="pres">
      <dgm:prSet presAssocID="{7FAE855D-81FC-47F0-B98B-7EC21BD8D527}" presName="parentLin" presStyleCnt="0"/>
      <dgm:spPr/>
    </dgm:pt>
    <dgm:pt modelId="{7D60EC8E-9452-4E60-A496-30242F536A14}" type="pres">
      <dgm:prSet presAssocID="{7FAE855D-81FC-47F0-B98B-7EC21BD8D527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FD3E3597-E724-4CA7-A3FD-9CAE6671939D}" type="pres">
      <dgm:prSet presAssocID="{7FAE855D-81FC-47F0-B98B-7EC21BD8D52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D2688C-757D-47BD-B19C-97061FCC1FA3}" type="pres">
      <dgm:prSet presAssocID="{7FAE855D-81FC-47F0-B98B-7EC21BD8D527}" presName="negativeSpace" presStyleCnt="0"/>
      <dgm:spPr/>
    </dgm:pt>
    <dgm:pt modelId="{1CD74E07-3D19-4B02-9126-AE7CE3002B6E}" type="pres">
      <dgm:prSet presAssocID="{7FAE855D-81FC-47F0-B98B-7EC21BD8D527}" presName="childText" presStyleLbl="conFgAcc1" presStyleIdx="1" presStyleCnt="3">
        <dgm:presLayoutVars>
          <dgm:bulletEnabled val="1"/>
        </dgm:presLayoutVars>
      </dgm:prSet>
      <dgm:spPr/>
    </dgm:pt>
    <dgm:pt modelId="{5AF28FED-84EB-4A4A-8498-DDE6224B1544}" type="pres">
      <dgm:prSet presAssocID="{612BF19E-CC33-4A51-98B1-B847040E6249}" presName="spaceBetweenRectangles" presStyleCnt="0"/>
      <dgm:spPr/>
    </dgm:pt>
    <dgm:pt modelId="{4CF0C2FD-BBF2-4ED7-AF0B-010EFC2A2D6C}" type="pres">
      <dgm:prSet presAssocID="{4C680128-830D-41A6-9692-A638066B4B8F}" presName="parentLin" presStyleCnt="0"/>
      <dgm:spPr/>
    </dgm:pt>
    <dgm:pt modelId="{4C590443-4CE7-4F06-868D-35F18EDAC5F8}" type="pres">
      <dgm:prSet presAssocID="{4C680128-830D-41A6-9692-A638066B4B8F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275F5350-BFE0-4970-8274-F7EF0E5F23DC}" type="pres">
      <dgm:prSet presAssocID="{4C680128-830D-41A6-9692-A638066B4B8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A6C15A2-1EA2-4813-9B70-A05420C79AD2}" type="pres">
      <dgm:prSet presAssocID="{4C680128-830D-41A6-9692-A638066B4B8F}" presName="negativeSpace" presStyleCnt="0"/>
      <dgm:spPr/>
    </dgm:pt>
    <dgm:pt modelId="{C70DAB8F-AC12-4436-A4B5-E03AC2056E12}" type="pres">
      <dgm:prSet presAssocID="{4C680128-830D-41A6-9692-A638066B4B8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2953A81-3552-4FDB-8CB3-591165D96EB5}" type="presOf" srcId="{A86DD6D4-BF30-45FC-B749-AF5579EAFC97}" destId="{A528DEBC-21D1-43B1-A1B9-E507F178522B}" srcOrd="1" destOrd="0" presId="urn:microsoft.com/office/officeart/2005/8/layout/list1"/>
    <dgm:cxn modelId="{1BA01290-8FB2-4F8F-A6AB-D8224CFB8974}" srcId="{3547A286-8A45-4FCB-84CD-E16B820C235C}" destId="{7FAE855D-81FC-47F0-B98B-7EC21BD8D527}" srcOrd="1" destOrd="0" parTransId="{A77429C4-52B3-4B5E-A149-DC08BBDD1137}" sibTransId="{612BF19E-CC33-4A51-98B1-B847040E6249}"/>
    <dgm:cxn modelId="{A283637F-6A16-4890-A49D-6CD2A1989113}" type="presOf" srcId="{4C680128-830D-41A6-9692-A638066B4B8F}" destId="{4C590443-4CE7-4F06-868D-35F18EDAC5F8}" srcOrd="0" destOrd="0" presId="urn:microsoft.com/office/officeart/2005/8/layout/list1"/>
    <dgm:cxn modelId="{B69DE4E4-A54C-49AE-860E-E43E1716705B}" type="presOf" srcId="{3547A286-8A45-4FCB-84CD-E16B820C235C}" destId="{E61F8DAD-1EBA-4521-91AB-9C5893184D0D}" srcOrd="0" destOrd="0" presId="urn:microsoft.com/office/officeart/2005/8/layout/list1"/>
    <dgm:cxn modelId="{9B5C2E53-59E4-45A7-A11A-D0A09E670D50}" srcId="{3547A286-8A45-4FCB-84CD-E16B820C235C}" destId="{4C680128-830D-41A6-9692-A638066B4B8F}" srcOrd="2" destOrd="0" parTransId="{426D7EDC-9C9F-45C5-B04B-66D0F50F548A}" sibTransId="{D5903EEE-E980-4AA5-8AB8-F988F77DCBD0}"/>
    <dgm:cxn modelId="{1C9E0995-28C1-409B-B650-7482C0BBA1F7}" type="presOf" srcId="{7FAE855D-81FC-47F0-B98B-7EC21BD8D527}" destId="{FD3E3597-E724-4CA7-A3FD-9CAE6671939D}" srcOrd="1" destOrd="0" presId="urn:microsoft.com/office/officeart/2005/8/layout/list1"/>
    <dgm:cxn modelId="{6E3A179E-99A8-4EAC-B944-0F1067B470C7}" srcId="{3547A286-8A45-4FCB-84CD-E16B820C235C}" destId="{A86DD6D4-BF30-45FC-B749-AF5579EAFC97}" srcOrd="0" destOrd="0" parTransId="{535C8887-B627-4318-89FA-2099463A4682}" sibTransId="{D0ECB698-C01F-4967-A056-3751B6DBB1B9}"/>
    <dgm:cxn modelId="{0ED1BCEF-C9BB-4EE2-89ED-53900015F902}" type="presOf" srcId="{A86DD6D4-BF30-45FC-B749-AF5579EAFC97}" destId="{027A0A24-117A-47E2-BE56-872884260015}" srcOrd="0" destOrd="0" presId="urn:microsoft.com/office/officeart/2005/8/layout/list1"/>
    <dgm:cxn modelId="{4C42AC1D-9765-4138-9EB4-BDAE65C2E9F5}" type="presOf" srcId="{7FAE855D-81FC-47F0-B98B-7EC21BD8D527}" destId="{7D60EC8E-9452-4E60-A496-30242F536A14}" srcOrd="0" destOrd="0" presId="urn:microsoft.com/office/officeart/2005/8/layout/list1"/>
    <dgm:cxn modelId="{A4EFFF25-14CB-4FB7-A3A7-4C3BA245589A}" type="presOf" srcId="{4C680128-830D-41A6-9692-A638066B4B8F}" destId="{275F5350-BFE0-4970-8274-F7EF0E5F23DC}" srcOrd="1" destOrd="0" presId="urn:microsoft.com/office/officeart/2005/8/layout/list1"/>
    <dgm:cxn modelId="{1E151C72-01F7-4836-B2F0-6643F8E0CD15}" type="presParOf" srcId="{E61F8DAD-1EBA-4521-91AB-9C5893184D0D}" destId="{1A886DBD-04F3-42FC-B321-0EC4B4460E17}" srcOrd="0" destOrd="0" presId="urn:microsoft.com/office/officeart/2005/8/layout/list1"/>
    <dgm:cxn modelId="{4C81B6AB-C7AC-430F-AEE7-227A99B506DA}" type="presParOf" srcId="{1A886DBD-04F3-42FC-B321-0EC4B4460E17}" destId="{027A0A24-117A-47E2-BE56-872884260015}" srcOrd="0" destOrd="0" presId="urn:microsoft.com/office/officeart/2005/8/layout/list1"/>
    <dgm:cxn modelId="{6195A795-B85F-43B5-8A4E-A1599BA85B06}" type="presParOf" srcId="{1A886DBD-04F3-42FC-B321-0EC4B4460E17}" destId="{A528DEBC-21D1-43B1-A1B9-E507F178522B}" srcOrd="1" destOrd="0" presId="urn:microsoft.com/office/officeart/2005/8/layout/list1"/>
    <dgm:cxn modelId="{9341B178-2FD0-49B9-AECC-FEE8BFFDF5EE}" type="presParOf" srcId="{E61F8DAD-1EBA-4521-91AB-9C5893184D0D}" destId="{49DD9948-AE16-44C6-9460-F7915B09B569}" srcOrd="1" destOrd="0" presId="urn:microsoft.com/office/officeart/2005/8/layout/list1"/>
    <dgm:cxn modelId="{044540CD-03AB-4721-9B04-B95A9207440C}" type="presParOf" srcId="{E61F8DAD-1EBA-4521-91AB-9C5893184D0D}" destId="{B6BAF485-7CE0-458F-84F1-810203B77481}" srcOrd="2" destOrd="0" presId="urn:microsoft.com/office/officeart/2005/8/layout/list1"/>
    <dgm:cxn modelId="{02EF4339-C22F-4B9A-BB5F-B513491E8841}" type="presParOf" srcId="{E61F8DAD-1EBA-4521-91AB-9C5893184D0D}" destId="{39B0D3D3-2FD8-41C7-8801-7F920F316132}" srcOrd="3" destOrd="0" presId="urn:microsoft.com/office/officeart/2005/8/layout/list1"/>
    <dgm:cxn modelId="{2F331BCA-E9A1-447D-843A-E64D1D1E9032}" type="presParOf" srcId="{E61F8DAD-1EBA-4521-91AB-9C5893184D0D}" destId="{8C8897E4-3B39-4CAA-A48B-73FFD5BFED6C}" srcOrd="4" destOrd="0" presId="urn:microsoft.com/office/officeart/2005/8/layout/list1"/>
    <dgm:cxn modelId="{02BCE7EA-C08A-40B9-97BC-487620EC7336}" type="presParOf" srcId="{8C8897E4-3B39-4CAA-A48B-73FFD5BFED6C}" destId="{7D60EC8E-9452-4E60-A496-30242F536A14}" srcOrd="0" destOrd="0" presId="urn:microsoft.com/office/officeart/2005/8/layout/list1"/>
    <dgm:cxn modelId="{162BA988-0A10-41BC-BFBE-7BB7006F0C8A}" type="presParOf" srcId="{8C8897E4-3B39-4CAA-A48B-73FFD5BFED6C}" destId="{FD3E3597-E724-4CA7-A3FD-9CAE6671939D}" srcOrd="1" destOrd="0" presId="urn:microsoft.com/office/officeart/2005/8/layout/list1"/>
    <dgm:cxn modelId="{413FCBA9-8EEE-4DAD-945D-DFCEEF1F20C9}" type="presParOf" srcId="{E61F8DAD-1EBA-4521-91AB-9C5893184D0D}" destId="{7DD2688C-757D-47BD-B19C-97061FCC1FA3}" srcOrd="5" destOrd="0" presId="urn:microsoft.com/office/officeart/2005/8/layout/list1"/>
    <dgm:cxn modelId="{48755286-23C1-4B10-8EFA-6B4471712681}" type="presParOf" srcId="{E61F8DAD-1EBA-4521-91AB-9C5893184D0D}" destId="{1CD74E07-3D19-4B02-9126-AE7CE3002B6E}" srcOrd="6" destOrd="0" presId="urn:microsoft.com/office/officeart/2005/8/layout/list1"/>
    <dgm:cxn modelId="{EC0A2E50-300C-4582-B500-25C622B2E89F}" type="presParOf" srcId="{E61F8DAD-1EBA-4521-91AB-9C5893184D0D}" destId="{5AF28FED-84EB-4A4A-8498-DDE6224B1544}" srcOrd="7" destOrd="0" presId="urn:microsoft.com/office/officeart/2005/8/layout/list1"/>
    <dgm:cxn modelId="{29AA87EF-58CC-41ED-886E-903B71649250}" type="presParOf" srcId="{E61F8DAD-1EBA-4521-91AB-9C5893184D0D}" destId="{4CF0C2FD-BBF2-4ED7-AF0B-010EFC2A2D6C}" srcOrd="8" destOrd="0" presId="urn:microsoft.com/office/officeart/2005/8/layout/list1"/>
    <dgm:cxn modelId="{718941EA-8269-496C-8F72-F036A99DC955}" type="presParOf" srcId="{4CF0C2FD-BBF2-4ED7-AF0B-010EFC2A2D6C}" destId="{4C590443-4CE7-4F06-868D-35F18EDAC5F8}" srcOrd="0" destOrd="0" presId="urn:microsoft.com/office/officeart/2005/8/layout/list1"/>
    <dgm:cxn modelId="{C564AC56-83D4-4D71-BCE6-8B114603704D}" type="presParOf" srcId="{4CF0C2FD-BBF2-4ED7-AF0B-010EFC2A2D6C}" destId="{275F5350-BFE0-4970-8274-F7EF0E5F23DC}" srcOrd="1" destOrd="0" presId="urn:microsoft.com/office/officeart/2005/8/layout/list1"/>
    <dgm:cxn modelId="{9EBFC0A0-9D82-418F-A5F9-B9F621C37A8F}" type="presParOf" srcId="{E61F8DAD-1EBA-4521-91AB-9C5893184D0D}" destId="{2A6C15A2-1EA2-4813-9B70-A05420C79AD2}" srcOrd="9" destOrd="0" presId="urn:microsoft.com/office/officeart/2005/8/layout/list1"/>
    <dgm:cxn modelId="{DA502116-FC8A-4CBC-BD52-8DD2FB611F06}" type="presParOf" srcId="{E61F8DAD-1EBA-4521-91AB-9C5893184D0D}" destId="{C70DAB8F-AC12-4436-A4B5-E03AC2056E1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652494-07A6-4465-AAD8-C2D585539B21}" type="doc">
      <dgm:prSet loTypeId="urn:microsoft.com/office/officeart/2005/8/layout/process2" loCatId="process" qsTypeId="urn:microsoft.com/office/officeart/2005/8/quickstyle/3d1" qsCatId="3D" csTypeId="urn:microsoft.com/office/officeart/2005/8/colors/colorful1#1" csCatId="colorful" phldr="1"/>
      <dgm:spPr/>
    </dgm:pt>
    <dgm:pt modelId="{5F6F0B5B-2D42-4D3F-90E7-89126B287D80}">
      <dgm:prSet phldrT="[Text]" custT="1"/>
      <dgm:spPr>
        <a:gradFill rotWithShape="0">
          <a:gsLst>
            <a:gs pos="66350">
              <a:srgbClr val="F07622"/>
            </a:gs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7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IN" sz="3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Goniotomy</a:t>
          </a:r>
          <a:r>
            <a:rPr lang="en-IN" sz="3200" dirty="0" smtClean="0">
              <a:solidFill>
                <a:schemeClr val="tx1"/>
              </a:solidFill>
              <a:latin typeface="Arial Narrow" panose="020B0606020202030204" pitchFamily="34" charset="0"/>
            </a:rPr>
            <a:t>/</a:t>
          </a:r>
          <a:r>
            <a:rPr lang="en-IN" sz="3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Trabeculotomy</a:t>
          </a:r>
          <a:r>
            <a:rPr lang="en-IN" sz="2800" dirty="0" smtClean="0">
              <a:latin typeface="Arial Narrow" pitchFamily="34" charset="0"/>
            </a:rPr>
            <a:t>	</a:t>
          </a:r>
          <a:endParaRPr lang="en-IN" sz="2800" dirty="0">
            <a:latin typeface="Arial Narrow" pitchFamily="34" charset="0"/>
          </a:endParaRPr>
        </a:p>
      </dgm:t>
    </dgm:pt>
    <dgm:pt modelId="{EAC7B3B5-E646-40F7-8092-83A4927CA4C9}" type="parTrans" cxnId="{F1C2E46B-F069-4A22-8A28-7F2005F4A3E4}">
      <dgm:prSet/>
      <dgm:spPr/>
      <dgm:t>
        <a:bodyPr/>
        <a:lstStyle/>
        <a:p>
          <a:endParaRPr lang="en-IN"/>
        </a:p>
      </dgm:t>
    </dgm:pt>
    <dgm:pt modelId="{EA10CFA9-4356-4244-A6A9-42114E1AE35B}" type="sibTrans" cxnId="{F1C2E46B-F069-4A22-8A28-7F2005F4A3E4}">
      <dgm:prSet/>
      <dgm:spPr/>
      <dgm:t>
        <a:bodyPr/>
        <a:lstStyle/>
        <a:p>
          <a:endParaRPr lang="en-IN"/>
        </a:p>
      </dgm:t>
    </dgm:pt>
    <dgm:pt modelId="{6780E1C4-9CAD-466D-96C2-3367878DB72B}">
      <dgm:prSet phldrT="[Text]" custT="1"/>
      <dgm:spPr/>
      <dgm:t>
        <a:bodyPr/>
        <a:lstStyle/>
        <a:p>
          <a:r>
            <a:rPr lang="en-IN" sz="3200" dirty="0" smtClean="0">
              <a:solidFill>
                <a:schemeClr val="tx1"/>
              </a:solidFill>
              <a:latin typeface="Arial Narrow" panose="020B0606020202030204" pitchFamily="34" charset="0"/>
            </a:rPr>
            <a:t>Trabeculectomy with trabeculotomy</a:t>
          </a:r>
          <a:endParaRPr lang="en-IN" sz="32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B839409-A7F8-4535-9131-22E851AB14FE}" type="parTrans" cxnId="{DA417BAB-46B8-4353-9077-3BAB98B743F6}">
      <dgm:prSet/>
      <dgm:spPr/>
      <dgm:t>
        <a:bodyPr/>
        <a:lstStyle/>
        <a:p>
          <a:endParaRPr lang="en-IN"/>
        </a:p>
      </dgm:t>
    </dgm:pt>
    <dgm:pt modelId="{897CF071-10D7-43B1-BDAE-264478C02777}" type="sibTrans" cxnId="{DA417BAB-46B8-4353-9077-3BAB98B743F6}">
      <dgm:prSet/>
      <dgm:spPr/>
      <dgm:t>
        <a:bodyPr/>
        <a:lstStyle/>
        <a:p>
          <a:endParaRPr lang="en-IN"/>
        </a:p>
      </dgm:t>
    </dgm:pt>
    <dgm:pt modelId="{FC5515A8-316D-495C-9B3D-4B8A0063EDB4}">
      <dgm:prSet phldrT="[Text]" custT="1"/>
      <dgm:spPr/>
      <dgm:t>
        <a:bodyPr/>
        <a:lstStyle/>
        <a:p>
          <a:r>
            <a:rPr lang="en-IN" sz="3200" dirty="0" smtClean="0">
              <a:solidFill>
                <a:schemeClr val="tx1"/>
              </a:solidFill>
              <a:latin typeface="Arial Narrow" panose="020B0606020202030204" pitchFamily="34" charset="0"/>
            </a:rPr>
            <a:t>Glaucoma drainage implant</a:t>
          </a:r>
          <a:endParaRPr lang="en-IN" sz="32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9D08215-4412-4742-AEA6-4F5B64FF80A2}" type="parTrans" cxnId="{B4D92276-9C09-496A-B1E6-35AC586158AE}">
      <dgm:prSet/>
      <dgm:spPr/>
      <dgm:t>
        <a:bodyPr/>
        <a:lstStyle/>
        <a:p>
          <a:endParaRPr lang="en-IN"/>
        </a:p>
      </dgm:t>
    </dgm:pt>
    <dgm:pt modelId="{C8CFD044-6248-446A-919F-4CE584F50AB9}" type="sibTrans" cxnId="{B4D92276-9C09-496A-B1E6-35AC586158AE}">
      <dgm:prSet/>
      <dgm:spPr/>
      <dgm:t>
        <a:bodyPr/>
        <a:lstStyle/>
        <a:p>
          <a:endParaRPr lang="en-IN"/>
        </a:p>
      </dgm:t>
    </dgm:pt>
    <dgm:pt modelId="{1B2EF8B7-D2D2-431B-B159-70FD22FDA40A}">
      <dgm:prSet custT="1"/>
      <dgm:spPr/>
      <dgm:t>
        <a:bodyPr/>
        <a:lstStyle/>
        <a:p>
          <a:r>
            <a:rPr lang="en-IN" sz="3200" dirty="0" smtClean="0">
              <a:solidFill>
                <a:schemeClr val="tx1"/>
              </a:solidFill>
              <a:latin typeface="Arial Narrow" panose="020B0606020202030204" pitchFamily="34" charset="0"/>
            </a:rPr>
            <a:t>Cyclodestructive procedures</a:t>
          </a:r>
          <a:endParaRPr lang="en-IN" sz="32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AEB5865-03B5-41BE-894D-C44FE5621711}" type="parTrans" cxnId="{7DAC7894-E46E-4175-BADC-D345E600D26F}">
      <dgm:prSet/>
      <dgm:spPr/>
      <dgm:t>
        <a:bodyPr/>
        <a:lstStyle/>
        <a:p>
          <a:endParaRPr lang="en-IN"/>
        </a:p>
      </dgm:t>
    </dgm:pt>
    <dgm:pt modelId="{D933D3EC-951D-46CD-A8DA-C543401B9DBC}" type="sibTrans" cxnId="{7DAC7894-E46E-4175-BADC-D345E600D26F}">
      <dgm:prSet/>
      <dgm:spPr/>
      <dgm:t>
        <a:bodyPr/>
        <a:lstStyle/>
        <a:p>
          <a:endParaRPr lang="en-IN"/>
        </a:p>
      </dgm:t>
    </dgm:pt>
    <dgm:pt modelId="{6C6F8665-3658-402A-B826-8132C433B110}">
      <dgm:prSet phldrT="[Text]" custT="1"/>
      <dgm:spPr/>
      <dgm:t>
        <a:bodyPr/>
        <a:lstStyle/>
        <a:p>
          <a:r>
            <a:rPr lang="en-IN" sz="3200" dirty="0" smtClean="0">
              <a:solidFill>
                <a:schemeClr val="tx1"/>
              </a:solidFill>
              <a:latin typeface="Arial Narrow" panose="020B0606020202030204" pitchFamily="34" charset="0"/>
            </a:rPr>
            <a:t>Modified Trabeculectomy</a:t>
          </a:r>
          <a:endParaRPr lang="en-IN" sz="32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31818AE-DDD2-469C-93E3-E31478F4763D}" type="parTrans" cxnId="{CC04440B-11BB-4D3D-86E0-5AF3B5922C3D}">
      <dgm:prSet/>
      <dgm:spPr/>
      <dgm:t>
        <a:bodyPr/>
        <a:lstStyle/>
        <a:p>
          <a:endParaRPr lang="en-US"/>
        </a:p>
      </dgm:t>
    </dgm:pt>
    <dgm:pt modelId="{0264583D-218F-4397-94EF-9CA1E98FF911}" type="sibTrans" cxnId="{CC04440B-11BB-4D3D-86E0-5AF3B5922C3D}">
      <dgm:prSet/>
      <dgm:spPr/>
      <dgm:t>
        <a:bodyPr/>
        <a:lstStyle/>
        <a:p>
          <a:endParaRPr lang="en-US"/>
        </a:p>
      </dgm:t>
    </dgm:pt>
    <dgm:pt modelId="{5D0BEF94-0198-4136-90C5-E33A2B4EBE4A}" type="pres">
      <dgm:prSet presAssocID="{50652494-07A6-4465-AAD8-C2D585539B21}" presName="linearFlow" presStyleCnt="0">
        <dgm:presLayoutVars>
          <dgm:resizeHandles val="exact"/>
        </dgm:presLayoutVars>
      </dgm:prSet>
      <dgm:spPr/>
    </dgm:pt>
    <dgm:pt modelId="{210BDD6B-DF66-4543-8CCF-E7845EE8F161}" type="pres">
      <dgm:prSet presAssocID="{5F6F0B5B-2D42-4D3F-90E7-89126B287D80}" presName="node" presStyleLbl="node1" presStyleIdx="0" presStyleCnt="5" custScaleX="208255" custLinFactNeighborX="1891" custLinFactNeighborY="-238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E9BB899-8920-45A3-B182-27232050C63F}" type="pres">
      <dgm:prSet presAssocID="{EA10CFA9-4356-4244-A6A9-42114E1AE35B}" presName="sibTrans" presStyleLbl="sibTrans2D1" presStyleIdx="0" presStyleCnt="4"/>
      <dgm:spPr/>
      <dgm:t>
        <a:bodyPr/>
        <a:lstStyle/>
        <a:p>
          <a:endParaRPr lang="en-IN"/>
        </a:p>
      </dgm:t>
    </dgm:pt>
    <dgm:pt modelId="{7F3E13C5-ECF2-4785-8021-A12EC5465D24}" type="pres">
      <dgm:prSet presAssocID="{EA10CFA9-4356-4244-A6A9-42114E1AE35B}" presName="connectorText" presStyleLbl="sibTrans2D1" presStyleIdx="0" presStyleCnt="4"/>
      <dgm:spPr/>
      <dgm:t>
        <a:bodyPr/>
        <a:lstStyle/>
        <a:p>
          <a:endParaRPr lang="en-IN"/>
        </a:p>
      </dgm:t>
    </dgm:pt>
    <dgm:pt modelId="{310250E2-89CC-4332-AEEE-EDC633CF861D}" type="pres">
      <dgm:prSet presAssocID="{6780E1C4-9CAD-466D-96C2-3367878DB72B}" presName="node" presStyleLbl="node1" presStyleIdx="1" presStyleCnt="5" custScaleX="206771" custScaleY="124765" custLinFactNeighborX="960" custLinFactNeighborY="51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1A2A1EB-59FE-44F3-B9F9-43B04F44CBC8}" type="pres">
      <dgm:prSet presAssocID="{897CF071-10D7-43B1-BDAE-264478C02777}" presName="sibTrans" presStyleLbl="sibTrans2D1" presStyleIdx="1" presStyleCnt="4"/>
      <dgm:spPr/>
      <dgm:t>
        <a:bodyPr/>
        <a:lstStyle/>
        <a:p>
          <a:endParaRPr lang="en-IN"/>
        </a:p>
      </dgm:t>
    </dgm:pt>
    <dgm:pt modelId="{2B3643E6-F174-4314-8A1A-901787C6D38F}" type="pres">
      <dgm:prSet presAssocID="{897CF071-10D7-43B1-BDAE-264478C02777}" presName="connectorText" presStyleLbl="sibTrans2D1" presStyleIdx="1" presStyleCnt="4"/>
      <dgm:spPr/>
      <dgm:t>
        <a:bodyPr/>
        <a:lstStyle/>
        <a:p>
          <a:endParaRPr lang="en-IN"/>
        </a:p>
      </dgm:t>
    </dgm:pt>
    <dgm:pt modelId="{F99D6150-30C5-46D1-A969-D68808E74BA3}" type="pres">
      <dgm:prSet presAssocID="{6C6F8665-3658-402A-B826-8132C433B110}" presName="node" presStyleLbl="node1" presStyleIdx="2" presStyleCnt="5" custScaleX="206771" custScaleY="118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1A8CC-1A36-45AF-A436-4E09AC31C945}" type="pres">
      <dgm:prSet presAssocID="{0264583D-218F-4397-94EF-9CA1E98FF91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093BB9D-4FD4-49A3-9369-BC2A0BD4DC54}" type="pres">
      <dgm:prSet presAssocID="{0264583D-218F-4397-94EF-9CA1E98FF91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2A1DF69-B33F-41AE-9F9B-020491059C3A}" type="pres">
      <dgm:prSet presAssocID="{FC5515A8-316D-495C-9B3D-4B8A0063EDB4}" presName="node" presStyleLbl="node1" presStyleIdx="3" presStyleCnt="5" custScaleX="20677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E30EA7C-ACED-480E-A7A4-D55574014E69}" type="pres">
      <dgm:prSet presAssocID="{C8CFD044-6248-446A-919F-4CE584F50AB9}" presName="sibTrans" presStyleLbl="sibTrans2D1" presStyleIdx="3" presStyleCnt="4"/>
      <dgm:spPr/>
      <dgm:t>
        <a:bodyPr/>
        <a:lstStyle/>
        <a:p>
          <a:endParaRPr lang="en-IN"/>
        </a:p>
      </dgm:t>
    </dgm:pt>
    <dgm:pt modelId="{23A267C2-A64C-4FF2-8D48-9101EE84E05C}" type="pres">
      <dgm:prSet presAssocID="{C8CFD044-6248-446A-919F-4CE584F50AB9}" presName="connectorText" presStyleLbl="sibTrans2D1" presStyleIdx="3" presStyleCnt="4"/>
      <dgm:spPr/>
      <dgm:t>
        <a:bodyPr/>
        <a:lstStyle/>
        <a:p>
          <a:endParaRPr lang="en-IN"/>
        </a:p>
      </dgm:t>
    </dgm:pt>
    <dgm:pt modelId="{3A6E693F-DC47-4DB8-AB4B-93D2DE57C52C}" type="pres">
      <dgm:prSet presAssocID="{1B2EF8B7-D2D2-431B-B159-70FD22FDA40A}" presName="node" presStyleLbl="node1" presStyleIdx="4" presStyleCnt="5" custScaleX="20231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1C2E46B-F069-4A22-8A28-7F2005F4A3E4}" srcId="{50652494-07A6-4465-AAD8-C2D585539B21}" destId="{5F6F0B5B-2D42-4D3F-90E7-89126B287D80}" srcOrd="0" destOrd="0" parTransId="{EAC7B3B5-E646-40F7-8092-83A4927CA4C9}" sibTransId="{EA10CFA9-4356-4244-A6A9-42114E1AE35B}"/>
    <dgm:cxn modelId="{D3EA8655-9307-45B4-94CB-B028A8D0F66F}" type="presOf" srcId="{EA10CFA9-4356-4244-A6A9-42114E1AE35B}" destId="{7F3E13C5-ECF2-4785-8021-A12EC5465D24}" srcOrd="1" destOrd="0" presId="urn:microsoft.com/office/officeart/2005/8/layout/process2"/>
    <dgm:cxn modelId="{CABA7383-9BBB-4DEF-AE55-AEF46BE0EB38}" type="presOf" srcId="{0264583D-218F-4397-94EF-9CA1E98FF911}" destId="{2093BB9D-4FD4-49A3-9369-BC2A0BD4DC54}" srcOrd="1" destOrd="0" presId="urn:microsoft.com/office/officeart/2005/8/layout/process2"/>
    <dgm:cxn modelId="{ED5D63C1-104B-4F5F-96CF-C3A2F91593FC}" type="presOf" srcId="{FC5515A8-316D-495C-9B3D-4B8A0063EDB4}" destId="{E2A1DF69-B33F-41AE-9F9B-020491059C3A}" srcOrd="0" destOrd="0" presId="urn:microsoft.com/office/officeart/2005/8/layout/process2"/>
    <dgm:cxn modelId="{9FB14B2E-83E7-473C-8F31-0C7BAA863B9D}" type="presOf" srcId="{5F6F0B5B-2D42-4D3F-90E7-89126B287D80}" destId="{210BDD6B-DF66-4543-8CCF-E7845EE8F161}" srcOrd="0" destOrd="0" presId="urn:microsoft.com/office/officeart/2005/8/layout/process2"/>
    <dgm:cxn modelId="{CC04440B-11BB-4D3D-86E0-5AF3B5922C3D}" srcId="{50652494-07A6-4465-AAD8-C2D585539B21}" destId="{6C6F8665-3658-402A-B826-8132C433B110}" srcOrd="2" destOrd="0" parTransId="{E31818AE-DDD2-469C-93E3-E31478F4763D}" sibTransId="{0264583D-218F-4397-94EF-9CA1E98FF911}"/>
    <dgm:cxn modelId="{DEDFD9E1-940D-49F1-B409-EB85CF213930}" type="presOf" srcId="{6C6F8665-3658-402A-B826-8132C433B110}" destId="{F99D6150-30C5-46D1-A969-D68808E74BA3}" srcOrd="0" destOrd="0" presId="urn:microsoft.com/office/officeart/2005/8/layout/process2"/>
    <dgm:cxn modelId="{7DAC7894-E46E-4175-BADC-D345E600D26F}" srcId="{50652494-07A6-4465-AAD8-C2D585539B21}" destId="{1B2EF8B7-D2D2-431B-B159-70FD22FDA40A}" srcOrd="4" destOrd="0" parTransId="{AAEB5865-03B5-41BE-894D-C44FE5621711}" sibTransId="{D933D3EC-951D-46CD-A8DA-C543401B9DBC}"/>
    <dgm:cxn modelId="{E5E5FD1F-318F-4A6F-8D71-3CD7F2F916BD}" type="presOf" srcId="{0264583D-218F-4397-94EF-9CA1E98FF911}" destId="{81D1A8CC-1A36-45AF-A436-4E09AC31C945}" srcOrd="0" destOrd="0" presId="urn:microsoft.com/office/officeart/2005/8/layout/process2"/>
    <dgm:cxn modelId="{A5A687E0-36B2-4D9A-9845-704CF056B256}" type="presOf" srcId="{897CF071-10D7-43B1-BDAE-264478C02777}" destId="{2B3643E6-F174-4314-8A1A-901787C6D38F}" srcOrd="1" destOrd="0" presId="urn:microsoft.com/office/officeart/2005/8/layout/process2"/>
    <dgm:cxn modelId="{83F6361E-3C75-4E45-A321-1BD8669A834D}" type="presOf" srcId="{C8CFD044-6248-446A-919F-4CE584F50AB9}" destId="{23A267C2-A64C-4FF2-8D48-9101EE84E05C}" srcOrd="1" destOrd="0" presId="urn:microsoft.com/office/officeart/2005/8/layout/process2"/>
    <dgm:cxn modelId="{F7B772A9-96B6-43CF-8E5C-76A6284F1348}" type="presOf" srcId="{50652494-07A6-4465-AAD8-C2D585539B21}" destId="{5D0BEF94-0198-4136-90C5-E33A2B4EBE4A}" srcOrd="0" destOrd="0" presId="urn:microsoft.com/office/officeart/2005/8/layout/process2"/>
    <dgm:cxn modelId="{DA417BAB-46B8-4353-9077-3BAB98B743F6}" srcId="{50652494-07A6-4465-AAD8-C2D585539B21}" destId="{6780E1C4-9CAD-466D-96C2-3367878DB72B}" srcOrd="1" destOrd="0" parTransId="{6B839409-A7F8-4535-9131-22E851AB14FE}" sibTransId="{897CF071-10D7-43B1-BDAE-264478C02777}"/>
    <dgm:cxn modelId="{AFA02B14-40A8-4BBA-8C9B-D10F5177FE8F}" type="presOf" srcId="{897CF071-10D7-43B1-BDAE-264478C02777}" destId="{A1A2A1EB-59FE-44F3-B9F9-43B04F44CBC8}" srcOrd="0" destOrd="0" presId="urn:microsoft.com/office/officeart/2005/8/layout/process2"/>
    <dgm:cxn modelId="{8091B0E5-6A41-4902-A860-BF1474AE402B}" type="presOf" srcId="{6780E1C4-9CAD-466D-96C2-3367878DB72B}" destId="{310250E2-89CC-4332-AEEE-EDC633CF861D}" srcOrd="0" destOrd="0" presId="urn:microsoft.com/office/officeart/2005/8/layout/process2"/>
    <dgm:cxn modelId="{F0844A72-5D8A-4FA4-8D23-164AE27FAC54}" type="presOf" srcId="{C8CFD044-6248-446A-919F-4CE584F50AB9}" destId="{2E30EA7C-ACED-480E-A7A4-D55574014E69}" srcOrd="0" destOrd="0" presId="urn:microsoft.com/office/officeart/2005/8/layout/process2"/>
    <dgm:cxn modelId="{7E4EC910-4FAB-4539-862D-35B99B27D3FE}" type="presOf" srcId="{1B2EF8B7-D2D2-431B-B159-70FD22FDA40A}" destId="{3A6E693F-DC47-4DB8-AB4B-93D2DE57C52C}" srcOrd="0" destOrd="0" presId="urn:microsoft.com/office/officeart/2005/8/layout/process2"/>
    <dgm:cxn modelId="{B4D92276-9C09-496A-B1E6-35AC586158AE}" srcId="{50652494-07A6-4465-AAD8-C2D585539B21}" destId="{FC5515A8-316D-495C-9B3D-4B8A0063EDB4}" srcOrd="3" destOrd="0" parTransId="{F9D08215-4412-4742-AEA6-4F5B64FF80A2}" sibTransId="{C8CFD044-6248-446A-919F-4CE584F50AB9}"/>
    <dgm:cxn modelId="{C161E597-B3A7-4DC1-99D8-0C2C0870C400}" type="presOf" srcId="{EA10CFA9-4356-4244-A6A9-42114E1AE35B}" destId="{FE9BB899-8920-45A3-B182-27232050C63F}" srcOrd="0" destOrd="0" presId="urn:microsoft.com/office/officeart/2005/8/layout/process2"/>
    <dgm:cxn modelId="{1A5667F7-999A-40B5-8108-91CE08006D06}" type="presParOf" srcId="{5D0BEF94-0198-4136-90C5-E33A2B4EBE4A}" destId="{210BDD6B-DF66-4543-8CCF-E7845EE8F161}" srcOrd="0" destOrd="0" presId="urn:microsoft.com/office/officeart/2005/8/layout/process2"/>
    <dgm:cxn modelId="{3822ECB7-1D4B-4456-9DBC-37A2B992F664}" type="presParOf" srcId="{5D0BEF94-0198-4136-90C5-E33A2B4EBE4A}" destId="{FE9BB899-8920-45A3-B182-27232050C63F}" srcOrd="1" destOrd="0" presId="urn:microsoft.com/office/officeart/2005/8/layout/process2"/>
    <dgm:cxn modelId="{8679A0DE-8A0E-47EB-9382-675C717DC86F}" type="presParOf" srcId="{FE9BB899-8920-45A3-B182-27232050C63F}" destId="{7F3E13C5-ECF2-4785-8021-A12EC5465D24}" srcOrd="0" destOrd="0" presId="urn:microsoft.com/office/officeart/2005/8/layout/process2"/>
    <dgm:cxn modelId="{DC7CA487-E355-4F61-828F-719B558521C9}" type="presParOf" srcId="{5D0BEF94-0198-4136-90C5-E33A2B4EBE4A}" destId="{310250E2-89CC-4332-AEEE-EDC633CF861D}" srcOrd="2" destOrd="0" presId="urn:microsoft.com/office/officeart/2005/8/layout/process2"/>
    <dgm:cxn modelId="{312D38BE-2E92-43B7-87AC-D803DE2F9113}" type="presParOf" srcId="{5D0BEF94-0198-4136-90C5-E33A2B4EBE4A}" destId="{A1A2A1EB-59FE-44F3-B9F9-43B04F44CBC8}" srcOrd="3" destOrd="0" presId="urn:microsoft.com/office/officeart/2005/8/layout/process2"/>
    <dgm:cxn modelId="{BD7DB4D4-BEDB-4CC9-A512-F4144E170DDD}" type="presParOf" srcId="{A1A2A1EB-59FE-44F3-B9F9-43B04F44CBC8}" destId="{2B3643E6-F174-4314-8A1A-901787C6D38F}" srcOrd="0" destOrd="0" presId="urn:microsoft.com/office/officeart/2005/8/layout/process2"/>
    <dgm:cxn modelId="{8CBF091C-A800-4E02-A9C8-296F74657425}" type="presParOf" srcId="{5D0BEF94-0198-4136-90C5-E33A2B4EBE4A}" destId="{F99D6150-30C5-46D1-A969-D68808E74BA3}" srcOrd="4" destOrd="0" presId="urn:microsoft.com/office/officeart/2005/8/layout/process2"/>
    <dgm:cxn modelId="{AD51A5DF-C67F-4FB7-8517-6EF9B5D506F7}" type="presParOf" srcId="{5D0BEF94-0198-4136-90C5-E33A2B4EBE4A}" destId="{81D1A8CC-1A36-45AF-A436-4E09AC31C945}" srcOrd="5" destOrd="0" presId="urn:microsoft.com/office/officeart/2005/8/layout/process2"/>
    <dgm:cxn modelId="{37979B6E-950E-4824-848E-F5F2F120A3FE}" type="presParOf" srcId="{81D1A8CC-1A36-45AF-A436-4E09AC31C945}" destId="{2093BB9D-4FD4-49A3-9369-BC2A0BD4DC54}" srcOrd="0" destOrd="0" presId="urn:microsoft.com/office/officeart/2005/8/layout/process2"/>
    <dgm:cxn modelId="{FC1C8664-7D69-44EA-B6A8-A33BD65C9484}" type="presParOf" srcId="{5D0BEF94-0198-4136-90C5-E33A2B4EBE4A}" destId="{E2A1DF69-B33F-41AE-9F9B-020491059C3A}" srcOrd="6" destOrd="0" presId="urn:microsoft.com/office/officeart/2005/8/layout/process2"/>
    <dgm:cxn modelId="{E831294C-9C6A-460E-A59B-A9C84A61507D}" type="presParOf" srcId="{5D0BEF94-0198-4136-90C5-E33A2B4EBE4A}" destId="{2E30EA7C-ACED-480E-A7A4-D55574014E69}" srcOrd="7" destOrd="0" presId="urn:microsoft.com/office/officeart/2005/8/layout/process2"/>
    <dgm:cxn modelId="{5917D0B7-8983-4F4C-A106-184118A8F1CA}" type="presParOf" srcId="{2E30EA7C-ACED-480E-A7A4-D55574014E69}" destId="{23A267C2-A64C-4FF2-8D48-9101EE84E05C}" srcOrd="0" destOrd="0" presId="urn:microsoft.com/office/officeart/2005/8/layout/process2"/>
    <dgm:cxn modelId="{E6C3A185-A9BD-4F63-AAD2-4EA33E4611BC}" type="presParOf" srcId="{5D0BEF94-0198-4136-90C5-E33A2B4EBE4A}" destId="{3A6E693F-DC47-4DB8-AB4B-93D2DE57C52C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0812C-D2E1-4ABE-88C5-5B9325269C23}">
      <dsp:nvSpPr>
        <dsp:cNvPr id="0" name=""/>
        <dsp:cNvSpPr/>
      </dsp:nvSpPr>
      <dsp:spPr>
        <a:xfrm>
          <a:off x="0" y="3124200"/>
          <a:ext cx="8229600" cy="124247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4400" kern="1200"/>
        </a:p>
      </dsp:txBody>
      <dsp:txXfrm>
        <a:off x="0" y="3124200"/>
        <a:ext cx="2468880" cy="1242476"/>
      </dsp:txXfrm>
    </dsp:sp>
    <dsp:sp modelId="{6A75358B-81BB-4564-804D-8DB3CBC3806D}">
      <dsp:nvSpPr>
        <dsp:cNvPr id="0" name=""/>
        <dsp:cNvSpPr/>
      </dsp:nvSpPr>
      <dsp:spPr>
        <a:xfrm>
          <a:off x="0" y="1676395"/>
          <a:ext cx="8229600" cy="124247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4400" kern="1200" dirty="0"/>
        </a:p>
      </dsp:txBody>
      <dsp:txXfrm>
        <a:off x="0" y="1676395"/>
        <a:ext cx="2468880" cy="1242476"/>
      </dsp:txXfrm>
    </dsp:sp>
    <dsp:sp modelId="{EFB6B039-6EE4-488F-91DA-10BA4FC5820E}">
      <dsp:nvSpPr>
        <dsp:cNvPr id="0" name=""/>
        <dsp:cNvSpPr/>
      </dsp:nvSpPr>
      <dsp:spPr>
        <a:xfrm>
          <a:off x="0" y="152402"/>
          <a:ext cx="8229600" cy="124247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4400" kern="1200" dirty="0"/>
        </a:p>
      </dsp:txBody>
      <dsp:txXfrm>
        <a:off x="0" y="152402"/>
        <a:ext cx="2468880" cy="1242476"/>
      </dsp:txXfrm>
    </dsp:sp>
    <dsp:sp modelId="{80D6DEB5-B731-418F-9890-AFB9AFD76CAD}">
      <dsp:nvSpPr>
        <dsp:cNvPr id="0" name=""/>
        <dsp:cNvSpPr/>
      </dsp:nvSpPr>
      <dsp:spPr>
        <a:xfrm>
          <a:off x="3352799" y="304796"/>
          <a:ext cx="1553095" cy="1035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solidFill>
                <a:schemeClr val="tx1"/>
              </a:solidFill>
              <a:latin typeface="Arial Narrow" pitchFamily="34" charset="0"/>
            </a:rPr>
            <a:t>Glaucoma</a:t>
          </a:r>
          <a:endParaRPr lang="en-IN" sz="24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3383125" y="335122"/>
        <a:ext cx="1492443" cy="974745"/>
      </dsp:txXfrm>
    </dsp:sp>
    <dsp:sp modelId="{609D1063-A8CB-4610-914E-21A5B2A5D5BA}">
      <dsp:nvSpPr>
        <dsp:cNvPr id="0" name=""/>
        <dsp:cNvSpPr/>
      </dsp:nvSpPr>
      <dsp:spPr>
        <a:xfrm>
          <a:off x="1767151" y="1340194"/>
          <a:ext cx="2362196" cy="412409"/>
        </a:xfrm>
        <a:custGeom>
          <a:avLst/>
          <a:gdLst/>
          <a:ahLst/>
          <a:cxnLst/>
          <a:rect l="0" t="0" r="0" b="0"/>
          <a:pathLst>
            <a:path>
              <a:moveTo>
                <a:pt x="2362196" y="0"/>
              </a:moveTo>
              <a:lnTo>
                <a:pt x="2362196" y="206204"/>
              </a:lnTo>
              <a:lnTo>
                <a:pt x="0" y="206204"/>
              </a:lnTo>
              <a:lnTo>
                <a:pt x="0" y="41240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74ADC-D864-47A7-ADD6-436216D123FF}">
      <dsp:nvSpPr>
        <dsp:cNvPr id="0" name=""/>
        <dsp:cNvSpPr/>
      </dsp:nvSpPr>
      <dsp:spPr>
        <a:xfrm>
          <a:off x="990603" y="1752603"/>
          <a:ext cx="1553095" cy="1035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solidFill>
                <a:schemeClr val="tx1"/>
              </a:solidFill>
              <a:latin typeface="Arial Narrow" pitchFamily="34" charset="0"/>
            </a:rPr>
            <a:t>Primary Glaucoma</a:t>
          </a:r>
          <a:endParaRPr lang="en-IN" sz="24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1020929" y="1782929"/>
        <a:ext cx="1492443" cy="974745"/>
      </dsp:txXfrm>
    </dsp:sp>
    <dsp:sp modelId="{77D4853A-CCA7-4B48-B62A-F37F20D522F6}">
      <dsp:nvSpPr>
        <dsp:cNvPr id="0" name=""/>
        <dsp:cNvSpPr/>
      </dsp:nvSpPr>
      <dsp:spPr>
        <a:xfrm>
          <a:off x="852750" y="2788000"/>
          <a:ext cx="914400" cy="564798"/>
        </a:xfrm>
        <a:custGeom>
          <a:avLst/>
          <a:gdLst/>
          <a:ahLst/>
          <a:cxnLst/>
          <a:rect l="0" t="0" r="0" b="0"/>
          <a:pathLst>
            <a:path>
              <a:moveTo>
                <a:pt x="914400" y="0"/>
              </a:moveTo>
              <a:lnTo>
                <a:pt x="914400" y="282399"/>
              </a:lnTo>
              <a:lnTo>
                <a:pt x="0" y="282399"/>
              </a:lnTo>
              <a:lnTo>
                <a:pt x="0" y="56479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CD2A4-0BAC-4685-943D-AA983BB96B80}">
      <dsp:nvSpPr>
        <dsp:cNvPr id="0" name=""/>
        <dsp:cNvSpPr/>
      </dsp:nvSpPr>
      <dsp:spPr>
        <a:xfrm>
          <a:off x="76202" y="3352799"/>
          <a:ext cx="1553095" cy="1035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solidFill>
                <a:schemeClr val="tx1"/>
              </a:solidFill>
              <a:latin typeface="Arial Narrow" pitchFamily="34" charset="0"/>
            </a:rPr>
            <a:t>Open angle glaucoma</a:t>
          </a:r>
          <a:endParaRPr lang="en-IN" sz="24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106528" y="3383125"/>
        <a:ext cx="1492443" cy="974745"/>
      </dsp:txXfrm>
    </dsp:sp>
    <dsp:sp modelId="{3C12EFA6-02B2-469B-AFE6-FF6607E820B5}">
      <dsp:nvSpPr>
        <dsp:cNvPr id="0" name=""/>
        <dsp:cNvSpPr/>
      </dsp:nvSpPr>
      <dsp:spPr>
        <a:xfrm>
          <a:off x="1767151" y="2788000"/>
          <a:ext cx="1371601" cy="564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399"/>
              </a:lnTo>
              <a:lnTo>
                <a:pt x="1371601" y="282399"/>
              </a:lnTo>
              <a:lnTo>
                <a:pt x="1371601" y="56479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A6CD4-0451-426F-9466-8D22B0504569}">
      <dsp:nvSpPr>
        <dsp:cNvPr id="0" name=""/>
        <dsp:cNvSpPr/>
      </dsp:nvSpPr>
      <dsp:spPr>
        <a:xfrm>
          <a:off x="2362204" y="3352799"/>
          <a:ext cx="1553095" cy="1035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solidFill>
                <a:schemeClr val="tx1"/>
              </a:solidFill>
              <a:latin typeface="Arial Narrow" pitchFamily="34" charset="0"/>
            </a:rPr>
            <a:t>Angle closure glaucoma</a:t>
          </a:r>
          <a:endParaRPr lang="en-IN" sz="24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392530" y="3383125"/>
        <a:ext cx="1492443" cy="974745"/>
      </dsp:txXfrm>
    </dsp:sp>
    <dsp:sp modelId="{D6A0DBC9-BC8F-43CD-8EAD-A4F36FCD77B1}">
      <dsp:nvSpPr>
        <dsp:cNvPr id="0" name=""/>
        <dsp:cNvSpPr/>
      </dsp:nvSpPr>
      <dsp:spPr>
        <a:xfrm>
          <a:off x="4129347" y="1340194"/>
          <a:ext cx="457200" cy="412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04"/>
              </a:lnTo>
              <a:lnTo>
                <a:pt x="457200" y="206204"/>
              </a:lnTo>
              <a:lnTo>
                <a:pt x="457200" y="41240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7A8A2-0313-477F-963B-8E81DCCAF513}">
      <dsp:nvSpPr>
        <dsp:cNvPr id="0" name=""/>
        <dsp:cNvSpPr/>
      </dsp:nvSpPr>
      <dsp:spPr>
        <a:xfrm>
          <a:off x="3810000" y="1752603"/>
          <a:ext cx="1553095" cy="1035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solidFill>
                <a:schemeClr val="tx1"/>
              </a:solidFill>
              <a:latin typeface="Arial Narrow" pitchFamily="34" charset="0"/>
            </a:rPr>
            <a:t>Childhood Glaucoma</a:t>
          </a:r>
        </a:p>
      </dsp:txBody>
      <dsp:txXfrm>
        <a:off x="3840326" y="1782929"/>
        <a:ext cx="1492443" cy="974745"/>
      </dsp:txXfrm>
    </dsp:sp>
    <dsp:sp modelId="{21C912A6-3D9D-431D-A139-63DBB5B70832}">
      <dsp:nvSpPr>
        <dsp:cNvPr id="0" name=""/>
        <dsp:cNvSpPr/>
      </dsp:nvSpPr>
      <dsp:spPr>
        <a:xfrm>
          <a:off x="4586548" y="1828798"/>
          <a:ext cx="2866503" cy="959202"/>
        </a:xfrm>
        <a:custGeom>
          <a:avLst/>
          <a:gdLst/>
          <a:ahLst/>
          <a:cxnLst/>
          <a:rect l="0" t="0" r="0" b="0"/>
          <a:pathLst>
            <a:path>
              <a:moveTo>
                <a:pt x="0" y="959202"/>
              </a:moveTo>
              <a:lnTo>
                <a:pt x="2866503" y="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075AB-2809-4EF1-B2D7-8441C50AFA0F}">
      <dsp:nvSpPr>
        <dsp:cNvPr id="0" name=""/>
        <dsp:cNvSpPr/>
      </dsp:nvSpPr>
      <dsp:spPr>
        <a:xfrm>
          <a:off x="6676504" y="1828798"/>
          <a:ext cx="1553095" cy="1035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solidFill>
                <a:schemeClr val="tx1"/>
              </a:solidFill>
              <a:latin typeface="Arial Narrow" pitchFamily="34" charset="0"/>
            </a:rPr>
            <a:t>Secondary Glaucoma</a:t>
          </a:r>
          <a:endParaRPr lang="en-IN" sz="24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6706830" y="1859124"/>
        <a:ext cx="1492443" cy="974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AF485-7CE0-458F-84F1-810203B77481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8DEBC-21D1-43B1-A1B9-E507F178522B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kern="1200" dirty="0" smtClean="0">
              <a:latin typeface="Arial Narrow" pitchFamily="34" charset="0"/>
            </a:rPr>
            <a:t>Glaucomas after ocular surgery</a:t>
          </a:r>
          <a:endParaRPr lang="en-IN" sz="3400" kern="1200" dirty="0">
            <a:latin typeface="Arial Narrow" pitchFamily="34" charset="0"/>
          </a:endParaRPr>
        </a:p>
      </dsp:txBody>
      <dsp:txXfrm>
        <a:off x="460476" y="90417"/>
        <a:ext cx="5662728" cy="905688"/>
      </dsp:txXfrm>
    </dsp:sp>
    <dsp:sp modelId="{1CD74E07-3D19-4B02-9126-AE7CE3002B6E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E3597-E724-4CA7-A3FD-9CAE6671939D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kern="1200" dirty="0" smtClean="0">
              <a:latin typeface="Arial Narrow" pitchFamily="34" charset="0"/>
            </a:rPr>
            <a:t>Steroid induced glaucoma</a:t>
          </a:r>
          <a:endParaRPr lang="en-IN" sz="3400" kern="1200" dirty="0">
            <a:latin typeface="Arial Narrow" pitchFamily="34" charset="0"/>
          </a:endParaRPr>
        </a:p>
      </dsp:txBody>
      <dsp:txXfrm>
        <a:off x="460476" y="1632657"/>
        <a:ext cx="5662728" cy="905688"/>
      </dsp:txXfrm>
    </dsp:sp>
    <dsp:sp modelId="{C70DAB8F-AC12-4436-A4B5-E03AC2056E12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F5350-BFE0-4970-8274-F7EF0E5F23DC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kern="1200" dirty="0" smtClean="0">
              <a:latin typeface="Arial Narrow" pitchFamily="34" charset="0"/>
            </a:rPr>
            <a:t>Traumatic glaucoma</a:t>
          </a:r>
          <a:endParaRPr lang="en-IN" sz="3400" kern="1200" dirty="0">
            <a:latin typeface="Arial Narrow" pitchFamily="34" charset="0"/>
          </a:endParaRPr>
        </a:p>
      </dsp:txBody>
      <dsp:txXfrm>
        <a:off x="460476" y="3174897"/>
        <a:ext cx="5662728" cy="905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BDD6B-DF66-4543-8CCF-E7845EE8F161}">
      <dsp:nvSpPr>
        <dsp:cNvPr id="0" name=""/>
        <dsp:cNvSpPr/>
      </dsp:nvSpPr>
      <dsp:spPr>
        <a:xfrm>
          <a:off x="-17582" y="0"/>
          <a:ext cx="4934709" cy="700210"/>
        </a:xfrm>
        <a:prstGeom prst="roundRect">
          <a:avLst>
            <a:gd name="adj" fmla="val 10000"/>
          </a:avLst>
        </a:prstGeom>
        <a:gradFill rotWithShape="0">
          <a:gsLst>
            <a:gs pos="66350">
              <a:srgbClr val="F07622"/>
            </a:gs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7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Goniotomy</a:t>
          </a:r>
          <a:r>
            <a:rPr lang="en-IN" sz="32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/</a:t>
          </a:r>
          <a:r>
            <a:rPr lang="en-IN" sz="32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Trabeculotomy</a:t>
          </a:r>
          <a:r>
            <a:rPr lang="en-IN" sz="2800" kern="1200" dirty="0" smtClean="0">
              <a:latin typeface="Arial Narrow" pitchFamily="34" charset="0"/>
            </a:rPr>
            <a:t>	</a:t>
          </a:r>
          <a:endParaRPr lang="en-IN" sz="2800" kern="1200" dirty="0">
            <a:latin typeface="Arial Narrow" pitchFamily="34" charset="0"/>
          </a:endParaRPr>
        </a:p>
      </dsp:txBody>
      <dsp:txXfrm>
        <a:off x="2926" y="20508"/>
        <a:ext cx="4893693" cy="659194"/>
      </dsp:txXfrm>
    </dsp:sp>
    <dsp:sp modelId="{FE9BB899-8920-45A3-B182-27232050C63F}">
      <dsp:nvSpPr>
        <dsp:cNvPr id="0" name=""/>
        <dsp:cNvSpPr/>
      </dsp:nvSpPr>
      <dsp:spPr>
        <a:xfrm rot="5400000">
          <a:off x="2310244" y="728701"/>
          <a:ext cx="279056" cy="315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 rot="-5400000">
        <a:off x="2355244" y="746721"/>
        <a:ext cx="189056" cy="195339"/>
      </dsp:txXfrm>
    </dsp:sp>
    <dsp:sp modelId="{310250E2-89CC-4332-AEEE-EDC633CF861D}">
      <dsp:nvSpPr>
        <dsp:cNvPr id="0" name=""/>
        <dsp:cNvSpPr/>
      </dsp:nvSpPr>
      <dsp:spPr>
        <a:xfrm>
          <a:off x="0" y="1072286"/>
          <a:ext cx="4899545" cy="873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Trabeculectomy with trabeculotomy</a:t>
          </a:r>
          <a:endParaRPr lang="en-IN" sz="32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5587" y="1097873"/>
        <a:ext cx="4848371" cy="822444"/>
      </dsp:txXfrm>
    </dsp:sp>
    <dsp:sp modelId="{A1A2A1EB-59FE-44F3-B9F9-43B04F44CBC8}">
      <dsp:nvSpPr>
        <dsp:cNvPr id="0" name=""/>
        <dsp:cNvSpPr/>
      </dsp:nvSpPr>
      <dsp:spPr>
        <a:xfrm rot="5400000">
          <a:off x="2325195" y="1954459"/>
          <a:ext cx="249153" cy="315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kern="1200"/>
        </a:p>
      </dsp:txBody>
      <dsp:txXfrm rot="-5400000">
        <a:off x="2355244" y="1987429"/>
        <a:ext cx="189056" cy="174407"/>
      </dsp:txXfrm>
    </dsp:sp>
    <dsp:sp modelId="{F99D6150-30C5-46D1-A969-D68808E74BA3}">
      <dsp:nvSpPr>
        <dsp:cNvPr id="0" name=""/>
        <dsp:cNvSpPr/>
      </dsp:nvSpPr>
      <dsp:spPr>
        <a:xfrm>
          <a:off x="0" y="2278109"/>
          <a:ext cx="4899545" cy="827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Modified Trabeculectomy</a:t>
          </a:r>
          <a:endParaRPr lang="en-IN" sz="32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4236" y="2302345"/>
        <a:ext cx="4851073" cy="779002"/>
      </dsp:txXfrm>
    </dsp:sp>
    <dsp:sp modelId="{81D1A8CC-1A36-45AF-A436-4E09AC31C945}">
      <dsp:nvSpPr>
        <dsp:cNvPr id="0" name=""/>
        <dsp:cNvSpPr/>
      </dsp:nvSpPr>
      <dsp:spPr>
        <a:xfrm rot="5400000">
          <a:off x="2318482" y="3123088"/>
          <a:ext cx="262579" cy="315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2355244" y="3149345"/>
        <a:ext cx="189056" cy="183805"/>
      </dsp:txXfrm>
    </dsp:sp>
    <dsp:sp modelId="{E2A1DF69-B33F-41AE-9F9B-020491059C3A}">
      <dsp:nvSpPr>
        <dsp:cNvPr id="0" name=""/>
        <dsp:cNvSpPr/>
      </dsp:nvSpPr>
      <dsp:spPr>
        <a:xfrm>
          <a:off x="0" y="3455688"/>
          <a:ext cx="4899545" cy="7002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Glaucoma drainage implant</a:t>
          </a:r>
          <a:endParaRPr lang="en-IN" sz="32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0508" y="3476196"/>
        <a:ext cx="4858529" cy="659194"/>
      </dsp:txXfrm>
    </dsp:sp>
    <dsp:sp modelId="{2E30EA7C-ACED-480E-A7A4-D55574014E69}">
      <dsp:nvSpPr>
        <dsp:cNvPr id="0" name=""/>
        <dsp:cNvSpPr/>
      </dsp:nvSpPr>
      <dsp:spPr>
        <a:xfrm rot="5400000">
          <a:off x="2318482" y="4173404"/>
          <a:ext cx="262579" cy="315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 rot="-5400000">
        <a:off x="2355244" y="4199661"/>
        <a:ext cx="189056" cy="183805"/>
      </dsp:txXfrm>
    </dsp:sp>
    <dsp:sp modelId="{3A6E693F-DC47-4DB8-AB4B-93D2DE57C52C}">
      <dsp:nvSpPr>
        <dsp:cNvPr id="0" name=""/>
        <dsp:cNvSpPr/>
      </dsp:nvSpPr>
      <dsp:spPr>
        <a:xfrm>
          <a:off x="52746" y="4506004"/>
          <a:ext cx="4794052" cy="7002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Cyclodestructive procedures</a:t>
          </a:r>
          <a:endParaRPr lang="en-IN" sz="32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73254" y="4526512"/>
        <a:ext cx="4753036" cy="659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B2C36-D9EA-4594-8717-BFBE72032563}" type="datetimeFigureOut">
              <a:rPr lang="en-IN" smtClean="0"/>
              <a:t>28-03-2019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A85F8-B7B4-4CFC-B000-764D7E0B93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973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3F21AB3-1150-4075-A87A-6DF794D5DB04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3623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CB926-E0BF-41D3-922A-3ABCBE3C4FA6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A85F8-B7B4-4CFC-B000-764D7E0B93A4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33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A85F8-B7B4-4CFC-B000-764D7E0B93A4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956F6D-EFF7-4CAD-B3AC-BDBCA5FDD21C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Visual rehab in the form of correction of refractive error, correct media opacity, amblyopia therapy to achieve binocular stereoscopic vision.</a:t>
            </a:r>
          </a:p>
        </p:txBody>
      </p:sp>
    </p:spTree>
    <p:extLst>
      <p:ext uri="{BB962C8B-B14F-4D97-AF65-F5344CB8AC3E}">
        <p14:creationId xmlns:p14="http://schemas.microsoft.com/office/powerpoint/2010/main" val="122370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897FA4-E45E-453E-A777-94EC40450709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CB926-E0BF-41D3-922A-3ABCBE3C4FA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CB926-E0BF-41D3-922A-3ABCBE3C4FA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CB926-E0BF-41D3-922A-3ABCBE3C4FA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CB926-E0BF-41D3-922A-3ABCBE3C4FA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301C-AB30-4291-8F81-DF2BF3014E7F}" type="datetime1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4FB0-EE87-4A97-927D-9AC34B16CA61}" type="datetime1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335F-3277-4E7D-A2DD-1EDE9A018B59}" type="datetime1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B4078-E315-4324-910D-07638B268571}" type="datetime1">
              <a:rPr lang="en-US" smtClean="0"/>
              <a:t>3/28/2019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6F48C-547A-430F-95DE-DB6CD2F50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575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C699-B772-43C6-8555-1067CE04F720}" type="datetime1">
              <a:rPr lang="en-US" smtClean="0">
                <a:solidFill>
                  <a:srgbClr val="000000"/>
                </a:solidFill>
              </a:rPr>
              <a:t>3/28/2019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5C60B-27E7-4EBD-855C-136691C303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39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A4937-A944-4DED-8298-C756E3F6AF79}" type="datetime1">
              <a:rPr lang="en-US" smtClean="0">
                <a:solidFill>
                  <a:srgbClr val="000000"/>
                </a:solidFill>
              </a:rPr>
              <a:t>3/28/2019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08835-29A6-4B3C-B068-7DFBB58D82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60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BB627-90BB-4DDD-B610-C663D070EA7B}" type="datetime1">
              <a:rPr lang="en-US" smtClean="0">
                <a:solidFill>
                  <a:srgbClr val="000000"/>
                </a:solidFill>
              </a:rPr>
              <a:t>3/28/2019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87927-1E7D-4638-B72A-0C9D60F2D9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10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8005A-624F-4CDF-8AF1-B1C7479CE94A}" type="datetime1">
              <a:rPr lang="en-US" smtClean="0">
                <a:solidFill>
                  <a:srgbClr val="000000"/>
                </a:solidFill>
              </a:rPr>
              <a:t>3/28/2019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B02E3-D88C-41DF-929A-7E268100388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48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12DC-5A58-408A-8991-754BE1EF672F}" type="datetime1">
              <a:rPr lang="en-US" smtClean="0">
                <a:solidFill>
                  <a:srgbClr val="000000"/>
                </a:solidFill>
              </a:rPr>
              <a:t>3/28/2019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81A46-9469-46A4-A36A-5AC5428F1E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80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F905F-95F7-42CF-8F3A-959C49DE99F6}" type="datetime1">
              <a:rPr lang="en-US" smtClean="0">
                <a:solidFill>
                  <a:srgbClr val="000000"/>
                </a:solidFill>
              </a:rPr>
              <a:t>3/28/2019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E7847-7A1E-4ADF-9F2B-A24444C28A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31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1AFA-A675-48D6-AF26-8D5F1FF7A3CD}" type="datetime1">
              <a:rPr lang="en-US" smtClean="0">
                <a:solidFill>
                  <a:srgbClr val="000000"/>
                </a:solidFill>
              </a:rPr>
              <a:t>3/28/2019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DC56B-903C-4625-8FFE-8A2BA24FF9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2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98AC-1584-4E3B-8BF1-7194D2B615F2}" type="datetime1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466EE-145A-4A3F-9F30-F3BDAB30C1DF}" type="datetime1">
              <a:rPr lang="en-US" smtClean="0">
                <a:solidFill>
                  <a:srgbClr val="000000"/>
                </a:solidFill>
              </a:rPr>
              <a:t>3/28/2019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6C398-B3F1-422C-A5BC-B58EE633F3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69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AD463-8306-4407-B52C-C6583ECE14B3}" type="datetime1">
              <a:rPr lang="en-US" smtClean="0">
                <a:solidFill>
                  <a:srgbClr val="000000"/>
                </a:solidFill>
              </a:rPr>
              <a:t>3/28/2019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97826-FD8D-4660-8257-393CDF6053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64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FD03E-27BA-4B31-B567-6203334CF6DE}" type="datetime1">
              <a:rPr lang="en-US" smtClean="0">
                <a:solidFill>
                  <a:srgbClr val="000000"/>
                </a:solidFill>
              </a:rPr>
              <a:t>3/28/2019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B196C-231D-4B5B-AF82-EF9E1C4476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56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3A17B-93B0-4644-BD2E-F8F5C364B516}" type="datetime1">
              <a:rPr lang="en-US" smtClean="0">
                <a:solidFill>
                  <a:srgbClr val="000000"/>
                </a:solidFill>
              </a:rPr>
              <a:t>3/28/2019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01FD5-0A5C-4790-AC71-82254EE87A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87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E6DB-9059-4B03-9298-6E096C2D8351}" type="datetime1">
              <a:rPr lang="en-US" smtClean="0">
                <a:solidFill>
                  <a:srgbClr val="000000"/>
                </a:solidFill>
              </a:rPr>
              <a:t>3/28/2019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AF0EA-83B1-48E1-80D2-82FA3E58D49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33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9B3D-EA71-4E4B-A4C5-51C194F5CD20}" type="datetime1">
              <a:rPr lang="en-US" smtClean="0">
                <a:solidFill>
                  <a:srgbClr val="000000"/>
                </a:solidFill>
              </a:rPr>
              <a:t>3/28/2019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C1A43-E449-4E4C-B6F4-DDD4B6DD39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39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DF58A-464D-45E8-AC79-7001B5EB1B95}" type="datetime1">
              <a:rPr lang="en-US" smtClean="0">
                <a:solidFill>
                  <a:srgbClr val="000000"/>
                </a:solidFill>
              </a:rPr>
              <a:t>3/28/2019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37FB7-1595-4D82-A542-5650801CEB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80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478F3-13B7-461E-8FF1-3F75369E02BD}" type="datetime1">
              <a:rPr lang="en-US" smtClean="0">
                <a:solidFill>
                  <a:srgbClr val="000000"/>
                </a:solidFill>
              </a:rPr>
              <a:t>3/28/2019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F129-D449-4397-A23C-D98354E8C7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30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463E0-1265-4471-BDC9-3206FEB9AC0F}" type="datetime1">
              <a:rPr lang="en-US" smtClean="0">
                <a:solidFill>
                  <a:srgbClr val="000000"/>
                </a:solidFill>
              </a:rPr>
              <a:t>3/28/2019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05AF7-43E0-42BD-BF51-87396CDA4E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21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3D5EE-C1C9-48E8-BE2D-315434021818}" type="datetime1">
              <a:rPr lang="en-US" smtClean="0">
                <a:solidFill>
                  <a:srgbClr val="000000"/>
                </a:solidFill>
              </a:rPr>
              <a:t>3/28/2019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3295F-E411-40FA-B71F-2CBD373BCD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0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2569-D253-4AFF-891B-20DA0AD5770A}" type="datetime1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E1B06-B35C-4F07-B7C6-0F90B30C8937}" type="datetime1">
              <a:rPr lang="en-US" smtClean="0">
                <a:solidFill>
                  <a:srgbClr val="000000"/>
                </a:solidFill>
              </a:rPr>
              <a:t>3/28/2019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B860F-46F8-4963-8792-3B3292D611C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2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5CF0-822E-4EF3-A8DD-C2BD6562EFE1}" type="datetime1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7431-6A86-4CE9-B14B-EA365015DA37}" type="datetime1">
              <a:rPr lang="en-US" smtClean="0"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E8DC-4EBA-4CBA-B32D-1F9A7E6AC242}" type="datetime1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8BA2-9BB5-441C-ACC4-559D5CA50AA5}" type="datetime1">
              <a:rPr lang="en-US" smtClean="0"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BFE1-B6C4-4CA3-962E-3CAA61D06003}" type="datetime1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E8E-0091-46B8-894C-7ED276A9FCF0}" type="datetime1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7E70-62F2-4A70-93D1-173A20728BA9}" type="datetime1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2052B8-3F52-4749-8F68-0D522DBFE97D}" type="datetime1">
              <a:rPr lang="en-US" smtClean="0">
                <a:solidFill>
                  <a:srgbClr val="000000"/>
                </a:solidFill>
              </a:rPr>
              <a:t>3/28/2019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DD7BF-CEB7-40E3-9F44-77D41EC5B31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1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DNCP1.mpg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2098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Introduction and classification of glaucoma </a:t>
            </a:r>
            <a:br>
              <a:rPr lang="en-IN" dirty="0" smtClean="0">
                <a:latin typeface="Arial" pitchFamily="34" charset="0"/>
                <a:cs typeface="Arial" pitchFamily="34" charset="0"/>
              </a:rPr>
            </a:br>
            <a:r>
              <a:rPr lang="en-IN" dirty="0" smtClean="0">
                <a:latin typeface="Arial" pitchFamily="34" charset="0"/>
                <a:cs typeface="Arial" pitchFamily="34" charset="0"/>
              </a:rPr>
              <a:t>and </a:t>
            </a:r>
            <a:br>
              <a:rPr lang="en-IN" dirty="0" smtClean="0">
                <a:latin typeface="Arial" pitchFamily="34" charset="0"/>
                <a:cs typeface="Arial" pitchFamily="34" charset="0"/>
              </a:rPr>
            </a:br>
            <a:r>
              <a:rPr lang="en-IN" dirty="0" smtClean="0">
                <a:latin typeface="Arial" pitchFamily="34" charset="0"/>
                <a:cs typeface="Arial" pitchFamily="34" charset="0"/>
              </a:rPr>
              <a:t>Congenital Glaucoma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886200"/>
            <a:ext cx="6172200" cy="2819400"/>
          </a:xfrm>
        </p:spPr>
        <p:txBody>
          <a:bodyPr>
            <a:normAutofit/>
          </a:bodyPr>
          <a:lstStyle/>
          <a:p>
            <a:r>
              <a:rPr lang="en-IN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Dr.Ajai</a:t>
            </a:r>
            <a:r>
              <a:rPr lang="en-I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Agrawal</a:t>
            </a:r>
            <a:r>
              <a:rPr lang="en-I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I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Additional Professor,</a:t>
            </a:r>
          </a:p>
          <a:p>
            <a:r>
              <a:rPr lang="en-I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Department  of Ophthalmology, </a:t>
            </a:r>
          </a:p>
          <a:p>
            <a:r>
              <a:rPr lang="en-I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AIIMS, </a:t>
            </a:r>
            <a:r>
              <a:rPr lang="en-IN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Rishikesh</a:t>
            </a:r>
            <a:r>
              <a:rPr lang="en-I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581400"/>
            <a:ext cx="35051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Primary glaucoma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>
                <a:solidFill>
                  <a:srgbClr val="C00000"/>
                </a:solidFill>
                <a:latin typeface="Arial Narrow" pitchFamily="34" charset="0"/>
              </a:rPr>
              <a:t>Angle closure </a:t>
            </a:r>
            <a:r>
              <a:rPr lang="en-IN" dirty="0" smtClean="0">
                <a:latin typeface="Arial Narrow" pitchFamily="34" charset="0"/>
              </a:rPr>
              <a:t>glaucoma</a:t>
            </a:r>
          </a:p>
          <a:p>
            <a:pPr marL="0" indent="0">
              <a:buNone/>
            </a:pPr>
            <a:endParaRPr lang="en-IN" dirty="0">
              <a:latin typeface="Arial Narrow" pitchFamily="34" charset="0"/>
            </a:endParaRPr>
          </a:p>
          <a:p>
            <a:r>
              <a:rPr lang="en-IN" dirty="0">
                <a:solidFill>
                  <a:srgbClr val="002060"/>
                </a:solidFill>
                <a:latin typeface="Arial Narrow" pitchFamily="34" charset="0"/>
              </a:rPr>
              <a:t>Primary</a:t>
            </a:r>
            <a:r>
              <a:rPr lang="en-IN" dirty="0">
                <a:latin typeface="Arial Narrow" pitchFamily="34" charset="0"/>
              </a:rPr>
              <a:t> </a:t>
            </a:r>
            <a:r>
              <a:rPr lang="en-IN" dirty="0" smtClean="0">
                <a:latin typeface="Arial Narrow" pitchFamily="34" charset="0"/>
              </a:rPr>
              <a:t>angle closure glaucoma</a:t>
            </a:r>
          </a:p>
          <a:p>
            <a:r>
              <a:rPr lang="en-IN" dirty="0" smtClean="0">
                <a:solidFill>
                  <a:srgbClr val="002060"/>
                </a:solidFill>
                <a:latin typeface="Arial Narrow" pitchFamily="34" charset="0"/>
              </a:rPr>
              <a:t>Secondary </a:t>
            </a:r>
            <a:r>
              <a:rPr lang="en-IN" dirty="0" smtClean="0">
                <a:latin typeface="Arial Narrow" pitchFamily="34" charset="0"/>
              </a:rPr>
              <a:t>angle </a:t>
            </a:r>
            <a:r>
              <a:rPr lang="en-IN" dirty="0">
                <a:latin typeface="Arial Narrow" pitchFamily="34" charset="0"/>
              </a:rPr>
              <a:t>closure </a:t>
            </a:r>
            <a:r>
              <a:rPr lang="en-IN" dirty="0" smtClean="0">
                <a:latin typeface="Arial Narrow" pitchFamily="34" charset="0"/>
              </a:rPr>
              <a:t>glaucoma</a:t>
            </a:r>
          </a:p>
          <a:p>
            <a:pPr marL="0" indent="0">
              <a:buNone/>
            </a:pPr>
            <a:endParaRPr lang="en-IN" dirty="0" smtClean="0">
              <a:latin typeface="Arial Narrow" pitchFamily="34" charset="0"/>
            </a:endParaRPr>
          </a:p>
          <a:p>
            <a:r>
              <a:rPr lang="en-IN" dirty="0" smtClean="0">
                <a:latin typeface="Arial Narrow" pitchFamily="34" charset="0"/>
              </a:rPr>
              <a:t>Swollen lens</a:t>
            </a:r>
          </a:p>
          <a:p>
            <a:r>
              <a:rPr lang="en-IN" dirty="0" smtClean="0">
                <a:latin typeface="Arial Narrow" pitchFamily="34" charset="0"/>
              </a:rPr>
              <a:t>Posterior segment tumours</a:t>
            </a:r>
          </a:p>
          <a:p>
            <a:r>
              <a:rPr lang="en-IN" dirty="0" err="1" smtClean="0">
                <a:latin typeface="Arial Narrow" pitchFamily="34" charset="0"/>
              </a:rPr>
              <a:t>Neovascular</a:t>
            </a:r>
            <a:r>
              <a:rPr lang="en-IN" dirty="0" smtClean="0">
                <a:latin typeface="Arial Narrow" pitchFamily="34" charset="0"/>
              </a:rPr>
              <a:t> glaucoma</a:t>
            </a:r>
          </a:p>
          <a:p>
            <a:pPr marL="0" indent="0">
              <a:buNone/>
            </a:pPr>
            <a:endParaRPr lang="en-IN" dirty="0" smtClean="0">
              <a:latin typeface="Arial Narrow" pitchFamily="34" charset="0"/>
            </a:endParaRPr>
          </a:p>
          <a:p>
            <a:r>
              <a:rPr lang="en-IN" dirty="0" smtClean="0">
                <a:solidFill>
                  <a:srgbClr val="002060"/>
                </a:solidFill>
                <a:latin typeface="Arial Narrow" pitchFamily="34" charset="0"/>
              </a:rPr>
              <a:t>Plateau iris syndrome</a:t>
            </a:r>
            <a:endParaRPr lang="en-IN" dirty="0">
              <a:solidFill>
                <a:srgbClr val="002060"/>
              </a:solidFill>
              <a:latin typeface="Arial Narrow" pitchFamily="34" charset="0"/>
            </a:endParaRP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2168098" y="1752600"/>
            <a:ext cx="484632" cy="481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2204361" y="3087329"/>
            <a:ext cx="484632" cy="405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Childhood glaucoma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IN" dirty="0" smtClean="0">
                <a:latin typeface="Arial Narrow" pitchFamily="34" charset="0"/>
              </a:rPr>
              <a:t>Primary congenital glaucoma</a:t>
            </a:r>
          </a:p>
          <a:p>
            <a:pPr>
              <a:lnSpc>
                <a:spcPct val="200000"/>
              </a:lnSpc>
            </a:pPr>
            <a:r>
              <a:rPr lang="en-IN" dirty="0" smtClean="0">
                <a:latin typeface="Arial Narrow" pitchFamily="34" charset="0"/>
              </a:rPr>
              <a:t>Glaucoma associated with ocular abnormalities </a:t>
            </a:r>
          </a:p>
          <a:p>
            <a:pPr>
              <a:lnSpc>
                <a:spcPct val="200000"/>
              </a:lnSpc>
            </a:pPr>
            <a:r>
              <a:rPr lang="en-IN" dirty="0">
                <a:latin typeface="Arial Narrow" pitchFamily="34" charset="0"/>
              </a:rPr>
              <a:t>Glaucoma associated with </a:t>
            </a:r>
            <a:r>
              <a:rPr lang="en-IN" dirty="0" smtClean="0">
                <a:latin typeface="Arial Narrow" pitchFamily="34" charset="0"/>
              </a:rPr>
              <a:t>systemic abnormalities </a:t>
            </a:r>
            <a:endParaRPr lang="en-IN" dirty="0">
              <a:latin typeface="Arial Narrow" pitchFamily="34" charset="0"/>
            </a:endParaRPr>
          </a:p>
          <a:p>
            <a:pPr>
              <a:lnSpc>
                <a:spcPct val="20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Secondary glaucoma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1040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Childhood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glaucoma-Introduction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latin typeface="Arial Narrow" pitchFamily="34" charset="0"/>
              </a:rPr>
              <a:t>Diverse group of disorders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002060"/>
                </a:solidFill>
                <a:latin typeface="Arial Narrow" pitchFamily="34" charset="0"/>
              </a:rPr>
              <a:t>Primary congenital glaucoma-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dirty="0">
                <a:latin typeface="Arial Narrow" pitchFamily="34" charset="0"/>
              </a:rPr>
              <a:t>D</a:t>
            </a:r>
            <a:r>
              <a:rPr lang="en-IN" dirty="0" smtClean="0">
                <a:latin typeface="Arial Narrow" pitchFamily="34" charset="0"/>
              </a:rPr>
              <a:t>evelopmental abnormality of angle of anterior chamber leading to high intraocular pressure(IOP).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002060"/>
                </a:solidFill>
                <a:latin typeface="Arial Narrow" pitchFamily="34" charset="0"/>
              </a:rPr>
              <a:t>Secondary</a:t>
            </a:r>
            <a:r>
              <a:rPr lang="en-IN" dirty="0" smtClean="0">
                <a:latin typeface="Arial Narrow" pitchFamily="34" charset="0"/>
              </a:rPr>
              <a:t> </a:t>
            </a:r>
            <a:r>
              <a:rPr lang="en-IN" dirty="0">
                <a:solidFill>
                  <a:srgbClr val="002060"/>
                </a:solidFill>
                <a:latin typeface="Arial Narrow" pitchFamily="34" charset="0"/>
              </a:rPr>
              <a:t>congenital glaucoma</a:t>
            </a:r>
            <a:endParaRPr lang="en-IN" dirty="0" smtClean="0">
              <a:latin typeface="Arial Narrow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N" dirty="0" smtClean="0">
                <a:latin typeface="Arial Narrow" pitchFamily="34" charset="0"/>
              </a:rPr>
              <a:t>With associated ocular and systemic anomalies</a:t>
            </a:r>
            <a:endParaRPr lang="en-IN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66800" y="228600"/>
            <a:ext cx="11811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ANGLE  OF  ANTERIOR  CHAMBER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400" dirty="0" smtClean="0"/>
              <a:t>- </a:t>
            </a:r>
            <a:r>
              <a:rPr lang="en-US" altLang="en-US" sz="2800" dirty="0" smtClean="0">
                <a:latin typeface="Arial Narrow" pitchFamily="34" charset="0"/>
              </a:rPr>
              <a:t>The </a:t>
            </a:r>
            <a:r>
              <a:rPr lang="en-US" altLang="en-US" sz="2800" dirty="0" smtClean="0">
                <a:solidFill>
                  <a:srgbClr val="C00000"/>
                </a:solidFill>
                <a:latin typeface="Arial Narrow" pitchFamily="34" charset="0"/>
              </a:rPr>
              <a:t>peripheral recess </a:t>
            </a:r>
            <a:r>
              <a:rPr lang="en-US" altLang="en-US" sz="2800" dirty="0" smtClean="0">
                <a:latin typeface="Arial Narrow" pitchFamily="34" charset="0"/>
              </a:rPr>
              <a:t>of anterior chamber is known as the angle of anterior chamber.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dirty="0" smtClean="0">
                <a:latin typeface="Arial Narrow" pitchFamily="34" charset="0"/>
              </a:rPr>
              <a:t>- It is clinically visualized by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Arial Narrow" pitchFamily="34" charset="0"/>
              </a:rPr>
              <a:t>gonioscopy</a:t>
            </a:r>
            <a:r>
              <a:rPr lang="en-US" altLang="en-US" sz="2800" dirty="0" smtClean="0">
                <a:latin typeface="Arial Narrow" pitchFamily="34" charset="0"/>
              </a:rPr>
              <a:t>.</a:t>
            </a:r>
            <a:r>
              <a:rPr lang="en-US" altLang="en-US" sz="2800" dirty="0" smtClean="0">
                <a:latin typeface="Arial Narrow" pitchFamily="34" charset="0"/>
                <a:sym typeface="Wingdings" pitchFamily="2" charset="2"/>
              </a:rPr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dirty="0" smtClean="0">
                <a:latin typeface="Arial Narrow" pitchFamily="34" charset="0"/>
                <a:sym typeface="Wingdings" pitchFamily="2" charset="2"/>
              </a:rPr>
              <a:t>- Starting at the root of iris &amp; progressing anteriorly towards the cornea, the following structures can be identified in a normal angle in an adult :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dirty="0" smtClean="0">
                <a:latin typeface="Arial Narrow" pitchFamily="34" charset="0"/>
                <a:sym typeface="Wingdings" pitchFamily="2" charset="2"/>
              </a:rPr>
              <a:t>  1) Ciliary body band (CBB) &amp; root of iris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dirty="0" smtClean="0">
                <a:latin typeface="Arial Narrow" pitchFamily="34" charset="0"/>
                <a:sym typeface="Wingdings" pitchFamily="2" charset="2"/>
              </a:rPr>
              <a:t>  2) Scleral spur (SS)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dirty="0" smtClean="0">
                <a:latin typeface="Arial Narrow" pitchFamily="34" charset="0"/>
                <a:sym typeface="Wingdings" pitchFamily="2" charset="2"/>
              </a:rPr>
              <a:t>  3) Trabecular meshwork (TM)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dirty="0" smtClean="0">
                <a:latin typeface="Arial Narrow" pitchFamily="34" charset="0"/>
                <a:sym typeface="Wingdings" pitchFamily="2" charset="2"/>
              </a:rPr>
              <a:t>  4) </a:t>
            </a:r>
            <a:r>
              <a:rPr lang="en-US" altLang="en-US" sz="2800" dirty="0" err="1" smtClean="0">
                <a:latin typeface="Arial Narrow" pitchFamily="34" charset="0"/>
                <a:sym typeface="Wingdings" pitchFamily="2" charset="2"/>
              </a:rPr>
              <a:t>Schwalbe’s</a:t>
            </a:r>
            <a:r>
              <a:rPr lang="en-US" altLang="en-US" sz="2800" dirty="0" smtClean="0">
                <a:latin typeface="Arial Narrow" pitchFamily="34" charset="0"/>
                <a:sym typeface="Wingdings" pitchFamily="2" charset="2"/>
              </a:rPr>
              <a:t> line (SL)</a:t>
            </a:r>
            <a:r>
              <a:rPr lang="en-US" altLang="en-US" sz="2400" dirty="0" smtClean="0">
                <a:latin typeface="Arial Narrow" pitchFamily="34" charset="0"/>
              </a:rPr>
              <a:t> </a:t>
            </a:r>
            <a:endParaRPr lang="en-US" altLang="en-US" sz="2400" dirty="0" smtClean="0">
              <a:latin typeface="Arial Narrow" pitchFamily="34" charset="0"/>
              <a:sym typeface="Wingdings" pitchFamily="2" charset="2"/>
            </a:endParaRPr>
          </a:p>
          <a:p>
            <a:pPr marL="609600" indent="-609600" eaLnBrk="1" hangingPunct="1">
              <a:buFontTx/>
              <a:buNone/>
            </a:pPr>
            <a:endParaRPr lang="en-US" altLang="en-US" sz="2400" dirty="0" smtClean="0"/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A3C694-A282-49FE-AC0A-2D60DB83AA03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7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Angle of anterior chamber as seen on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gonioscopy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Picture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288" y="1600200"/>
            <a:ext cx="7845425" cy="4525963"/>
          </a:xfrm>
        </p:spPr>
      </p:pic>
      <p:sp>
        <p:nvSpPr>
          <p:cNvPr id="327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407095-C5BA-4400-A41A-9DD83C8750FE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46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3600" smtClean="0">
              <a:solidFill>
                <a:srgbClr val="0000CC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4800"/>
            <a:ext cx="1295400" cy="655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i="1" u="sng" smtClean="0"/>
              <a:t>---------</a:t>
            </a:r>
          </a:p>
          <a:p>
            <a:pPr eaLnBrk="1" hangingPunct="1">
              <a:buFontTx/>
              <a:buNone/>
            </a:pPr>
            <a:r>
              <a:rPr lang="en-US" altLang="en-US" sz="2800" b="1" i="1" u="sng" smtClean="0"/>
              <a:t>Grade   </a:t>
            </a:r>
          </a:p>
          <a:p>
            <a:pPr eaLnBrk="1" hangingPunct="1">
              <a:buFontTx/>
              <a:buNone/>
            </a:pPr>
            <a:r>
              <a:rPr lang="en-US" altLang="en-US" sz="2800" i="1" smtClean="0"/>
              <a:t>    </a:t>
            </a:r>
            <a:r>
              <a:rPr lang="en-US" altLang="en-US" sz="2800" smtClean="0"/>
              <a:t>IV 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    III</a:t>
            </a:r>
            <a:r>
              <a:rPr lang="en-US" altLang="en-US" sz="2800" i="1" smtClean="0"/>
              <a:t>   </a:t>
            </a:r>
            <a:r>
              <a:rPr lang="en-US" altLang="en-US" sz="2800" b="1" i="1" u="sng" smtClean="0"/>
              <a:t>  </a:t>
            </a:r>
          </a:p>
          <a:p>
            <a:pPr eaLnBrk="1" hangingPunct="1">
              <a:buFontTx/>
              <a:buNone/>
            </a:pPr>
            <a:endParaRPr lang="en-US" altLang="en-US" sz="2800" b="1" i="1" u="sng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     II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     I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     0</a:t>
            </a:r>
          </a:p>
          <a:p>
            <a:pPr eaLnBrk="1" hangingPunct="1">
              <a:buFontTx/>
              <a:buNone/>
            </a:pPr>
            <a:endParaRPr lang="en-US" altLang="en-US" sz="2800" b="1" i="1" u="sng" smtClean="0"/>
          </a:p>
        </p:txBody>
      </p:sp>
      <p:pic>
        <p:nvPicPr>
          <p:cNvPr id="33796" name="Picture 4" descr="ana13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28600"/>
            <a:ext cx="2514600" cy="6629400"/>
          </a:xfrm>
        </p:spPr>
      </p:pic>
      <p:pic>
        <p:nvPicPr>
          <p:cNvPr id="33797" name="Picture 5" descr="ana4q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133600"/>
            <a:ext cx="5486400" cy="3017838"/>
          </a:xfrm>
        </p:spPr>
      </p:pic>
      <p:sp>
        <p:nvSpPr>
          <p:cNvPr id="337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8BFDB3-09BB-441C-A38B-ECEA6CC19D96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34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4819" name="Picture 3" descr="physio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8686800" cy="6324600"/>
          </a:xfrm>
        </p:spPr>
      </p:pic>
      <p:sp>
        <p:nvSpPr>
          <p:cNvPr id="348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B3B1F8-02E9-45C9-B2FD-280AE3F45CE3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088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rial" pitchFamily="34" charset="0"/>
                <a:cs typeface="Arial" pitchFamily="34" charset="0"/>
              </a:rPr>
              <a:t>Childhood </a:t>
            </a:r>
            <a:r>
              <a:rPr lang="en-IN" dirty="0" err="1">
                <a:latin typeface="Arial" pitchFamily="34" charset="0"/>
                <a:cs typeface="Arial" pitchFamily="34" charset="0"/>
              </a:rPr>
              <a:t>glaucomas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C00000"/>
                </a:solidFill>
                <a:latin typeface="Arial Narrow" pitchFamily="34" charset="0"/>
              </a:rPr>
              <a:t>True congenital </a:t>
            </a:r>
            <a:r>
              <a:rPr lang="en-IN" dirty="0" err="1" smtClean="0">
                <a:latin typeface="Arial Narrow" pitchFamily="34" charset="0"/>
              </a:rPr>
              <a:t>glaucomas</a:t>
            </a:r>
            <a:r>
              <a:rPr lang="en-IN" dirty="0" smtClean="0">
                <a:latin typeface="Arial Narrow" pitchFamily="34" charset="0"/>
              </a:rPr>
              <a:t>- At birth or during intrauterine period.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C00000"/>
                </a:solidFill>
                <a:latin typeface="Arial Narrow" pitchFamily="34" charset="0"/>
              </a:rPr>
              <a:t>Infantile</a:t>
            </a:r>
            <a:r>
              <a:rPr lang="en-IN" dirty="0" smtClean="0">
                <a:latin typeface="Arial Narrow" pitchFamily="34" charset="0"/>
              </a:rPr>
              <a:t> </a:t>
            </a:r>
            <a:r>
              <a:rPr lang="en-IN" dirty="0" smtClean="0">
                <a:latin typeface="Arial Narrow" pitchFamily="34" charset="0"/>
              </a:rPr>
              <a:t>glaucoma- </a:t>
            </a:r>
            <a:r>
              <a:rPr lang="en-IN" dirty="0" err="1" smtClean="0">
                <a:latin typeface="Arial Narrow" pitchFamily="34" charset="0"/>
              </a:rPr>
              <a:t>Upto</a:t>
            </a:r>
            <a:r>
              <a:rPr lang="en-IN" dirty="0" smtClean="0">
                <a:latin typeface="Arial Narrow" pitchFamily="34" charset="0"/>
              </a:rPr>
              <a:t> three years of age.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C00000"/>
                </a:solidFill>
                <a:latin typeface="Arial Narrow" pitchFamily="34" charset="0"/>
              </a:rPr>
              <a:t>Juvenile</a:t>
            </a:r>
            <a:r>
              <a:rPr lang="en-IN" dirty="0" smtClean="0">
                <a:latin typeface="Arial Narrow" pitchFamily="34" charset="0"/>
              </a:rPr>
              <a:t> </a:t>
            </a:r>
            <a:r>
              <a:rPr lang="en-IN" dirty="0" smtClean="0">
                <a:latin typeface="Arial Narrow" pitchFamily="34" charset="0"/>
              </a:rPr>
              <a:t>glaucoma- After three years of age and </a:t>
            </a:r>
            <a:r>
              <a:rPr lang="en-IN" dirty="0" err="1" smtClean="0">
                <a:latin typeface="Arial Narrow" pitchFamily="34" charset="0"/>
              </a:rPr>
              <a:t>upto</a:t>
            </a:r>
            <a:r>
              <a:rPr lang="en-IN" dirty="0" smtClean="0">
                <a:latin typeface="Arial Narrow" pitchFamily="34" charset="0"/>
              </a:rPr>
              <a:t> 35 years of age.</a:t>
            </a:r>
          </a:p>
          <a:p>
            <a:pPr marL="0" indent="0">
              <a:lnSpc>
                <a:spcPct val="150000"/>
              </a:lnSpc>
              <a:buNone/>
            </a:pPr>
            <a:endParaRPr lang="en-IN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Narrow" pitchFamily="34" charset="0"/>
              </a:rPr>
              <a:t>Prevalence and genetic pattern</a:t>
            </a:r>
            <a:endParaRPr lang="en-IN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Arial Narrow" pitchFamily="34" charset="0"/>
              </a:rPr>
              <a:t>Sporadic occurrence in most cases (90%)</a:t>
            </a:r>
          </a:p>
          <a:p>
            <a:r>
              <a:rPr lang="en-IN" dirty="0" smtClean="0">
                <a:latin typeface="Arial Narrow" pitchFamily="34" charset="0"/>
              </a:rPr>
              <a:t>Autosomal recessive in 10% of cases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Arial Narrow" pitchFamily="34" charset="0"/>
              </a:rPr>
              <a:t>Loci linked with congenital glaucoma are 2p21(GLC3A), 1p36(GLC3B) and 14q24(GLC3C)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 Narrow" pitchFamily="34" charset="0"/>
              </a:rPr>
              <a:t>60% diagnosed by the age of 6 months  and 80% diagnosed within the first year of life</a:t>
            </a:r>
            <a:endParaRPr lang="tr-TR" dirty="0">
              <a:latin typeface="Arial Narrow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>
                <a:latin typeface="Arial" pitchFamily="34" charset="0"/>
                <a:cs typeface="Arial" pitchFamily="34" charset="0"/>
              </a:rPr>
              <a:t>Acknowledgement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Arial Narrow" pitchFamily="34" charset="0"/>
              </a:rPr>
              <a:t>Becker- Schaffer’s Diagnosis and therapy of The </a:t>
            </a:r>
            <a:r>
              <a:rPr lang="en-IN" dirty="0" err="1" smtClean="0">
                <a:latin typeface="Arial Narrow" pitchFamily="34" charset="0"/>
              </a:rPr>
              <a:t>Glaucomas</a:t>
            </a:r>
            <a:r>
              <a:rPr lang="en-IN" dirty="0" smtClean="0">
                <a:latin typeface="Arial Narrow" pitchFamily="34" charset="0"/>
              </a:rPr>
              <a:t> (8</a:t>
            </a:r>
            <a:r>
              <a:rPr lang="en-IN" baseline="30000" dirty="0" smtClean="0">
                <a:latin typeface="Arial Narrow" pitchFamily="34" charset="0"/>
              </a:rPr>
              <a:t>th</a:t>
            </a:r>
            <a:r>
              <a:rPr lang="en-IN" dirty="0" smtClean="0">
                <a:latin typeface="Arial Narrow" pitchFamily="34" charset="0"/>
              </a:rPr>
              <a:t> Edition</a:t>
            </a:r>
            <a:r>
              <a:rPr lang="en-IN" dirty="0" smtClean="0">
                <a:latin typeface="Arial Narrow" pitchFamily="34" charset="0"/>
              </a:rPr>
              <a:t>).</a:t>
            </a:r>
          </a:p>
          <a:p>
            <a:r>
              <a:rPr lang="en-US" dirty="0" err="1">
                <a:latin typeface="Arial Narrow" pitchFamily="34" charset="0"/>
              </a:rPr>
              <a:t>Kanski’s</a:t>
            </a:r>
            <a:r>
              <a:rPr lang="en-US" dirty="0">
                <a:latin typeface="Arial Narrow" pitchFamily="34" charset="0"/>
              </a:rPr>
              <a:t> Clinical </a:t>
            </a:r>
            <a:r>
              <a:rPr lang="en-US" dirty="0" smtClean="0">
                <a:latin typeface="Arial Narrow" pitchFamily="34" charset="0"/>
              </a:rPr>
              <a:t>Ophthalmology </a:t>
            </a:r>
            <a:r>
              <a:rPr lang="en-IN" dirty="0">
                <a:latin typeface="Arial Narrow" pitchFamily="34" charset="0"/>
              </a:rPr>
              <a:t>(8</a:t>
            </a:r>
            <a:r>
              <a:rPr lang="en-IN" baseline="30000" dirty="0">
                <a:latin typeface="Arial Narrow" pitchFamily="34" charset="0"/>
              </a:rPr>
              <a:t>th</a:t>
            </a:r>
            <a:r>
              <a:rPr lang="en-IN" dirty="0">
                <a:latin typeface="Arial Narrow" pitchFamily="34" charset="0"/>
              </a:rPr>
              <a:t> Edition</a:t>
            </a:r>
            <a:r>
              <a:rPr lang="en-IN" dirty="0" smtClean="0">
                <a:latin typeface="Arial Narrow" pitchFamily="34" charset="0"/>
              </a:rPr>
              <a:t>).</a:t>
            </a:r>
          </a:p>
          <a:p>
            <a:r>
              <a:rPr lang="en-IN" dirty="0" smtClean="0">
                <a:latin typeface="Arial Narrow" pitchFamily="34" charset="0"/>
              </a:rPr>
              <a:t>Comprehensive Ophthalmology (</a:t>
            </a:r>
            <a:r>
              <a:rPr lang="en-IN" dirty="0" err="1" smtClean="0">
                <a:latin typeface="Arial Narrow" pitchFamily="34" charset="0"/>
              </a:rPr>
              <a:t>A.K.Khurana</a:t>
            </a:r>
            <a:r>
              <a:rPr lang="en-IN" dirty="0" smtClean="0">
                <a:latin typeface="Arial Narrow" pitchFamily="34" charset="0"/>
              </a:rPr>
              <a:t>)</a:t>
            </a:r>
          </a:p>
          <a:p>
            <a:pPr marL="0" indent="0">
              <a:buNone/>
            </a:pPr>
            <a:r>
              <a:rPr lang="en-IN" dirty="0">
                <a:latin typeface="Arial Narrow" pitchFamily="34" charset="0"/>
              </a:rPr>
              <a:t> </a:t>
            </a:r>
            <a:r>
              <a:rPr lang="en-IN" dirty="0" smtClean="0">
                <a:latin typeface="Arial Narrow" pitchFamily="34" charset="0"/>
              </a:rPr>
              <a:t>   (7</a:t>
            </a:r>
            <a:r>
              <a:rPr lang="en-IN" baseline="30000" dirty="0" smtClean="0">
                <a:latin typeface="Arial Narrow" pitchFamily="34" charset="0"/>
              </a:rPr>
              <a:t>th</a:t>
            </a:r>
            <a:r>
              <a:rPr lang="en-IN" dirty="0" smtClean="0">
                <a:latin typeface="Arial Narrow" pitchFamily="34" charset="0"/>
              </a:rPr>
              <a:t> Edition).</a:t>
            </a:r>
            <a:endParaRPr lang="en-IN" dirty="0" smtClean="0">
              <a:latin typeface="Arial Narrow" pitchFamily="34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Prevalence and genetic pattern</a:t>
            </a:r>
            <a:endParaRPr lang="en-IN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>
                <a:latin typeface="Arial Narrow" pitchFamily="34" charset="0"/>
              </a:rPr>
              <a:t>Bilateral (about 70%) but asymmetrical </a:t>
            </a:r>
            <a:endParaRPr lang="tr-TR" dirty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Arial Narrow" pitchFamily="34" charset="0"/>
              </a:rPr>
              <a:t>Boys are affected slightly more frequently than girls</a:t>
            </a:r>
            <a:r>
              <a:rPr lang="en-IN" dirty="0">
                <a:latin typeface="Arial Narrow" pitchFamily="34" charset="0"/>
              </a:rPr>
              <a:t> (65</a:t>
            </a:r>
            <a:r>
              <a:rPr lang="en-IN" dirty="0" smtClean="0">
                <a:latin typeface="Arial Narrow" pitchFamily="34" charset="0"/>
              </a:rPr>
              <a:t>%)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Arial Narrow" pitchFamily="34" charset="0"/>
              </a:rPr>
              <a:t>Prevalence is 1 in 10,000 births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Arial Narrow" pitchFamily="34" charset="0"/>
              </a:rPr>
              <a:t>Chance of second sibling having disease is 3%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 Narrow" pitchFamily="34" charset="0"/>
              </a:rPr>
              <a:t>Chance of </a:t>
            </a:r>
            <a:r>
              <a:rPr lang="en-IN" dirty="0" smtClean="0">
                <a:latin typeface="Arial Narrow" pitchFamily="34" charset="0"/>
              </a:rPr>
              <a:t>third sibling </a:t>
            </a:r>
            <a:r>
              <a:rPr lang="en-IN" dirty="0" smtClean="0">
                <a:latin typeface="Arial Narrow" pitchFamily="34" charset="0"/>
              </a:rPr>
              <a:t>(of two affected siblings) having </a:t>
            </a:r>
            <a:r>
              <a:rPr lang="en-IN" dirty="0">
                <a:latin typeface="Arial Narrow" pitchFamily="34" charset="0"/>
              </a:rPr>
              <a:t>disease is </a:t>
            </a:r>
            <a:r>
              <a:rPr lang="en-IN" dirty="0" smtClean="0">
                <a:latin typeface="Arial Narrow" pitchFamily="34" charset="0"/>
              </a:rPr>
              <a:t>25%</a:t>
            </a:r>
            <a:endParaRPr lang="en-IN" dirty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rial" pitchFamily="34" charset="0"/>
                <a:cs typeface="Arial" pitchFamily="34" charset="0"/>
              </a:rPr>
              <a:t>Pathogenesis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6982" y="1371600"/>
            <a:ext cx="4419600" cy="4938911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Arial Narrow" pitchFamily="34" charset="0"/>
              </a:rPr>
              <a:t>Faulty development of angle of anterior chamber from neural crest derived cells (</a:t>
            </a:r>
            <a:r>
              <a:rPr lang="en-IN" dirty="0" err="1" smtClean="0">
                <a:solidFill>
                  <a:srgbClr val="FF0000"/>
                </a:solidFill>
                <a:latin typeface="Arial Narrow" pitchFamily="34" charset="0"/>
              </a:rPr>
              <a:t>trabeculodysgenesis</a:t>
            </a:r>
            <a:r>
              <a:rPr lang="en-IN" dirty="0" smtClean="0">
                <a:latin typeface="Arial Narrow" pitchFamily="34" charset="0"/>
              </a:rPr>
              <a:t>)</a:t>
            </a:r>
          </a:p>
          <a:p>
            <a:r>
              <a:rPr lang="en-IN" dirty="0" smtClean="0">
                <a:latin typeface="Arial Narrow" pitchFamily="34" charset="0"/>
              </a:rPr>
              <a:t>Absence of angle recess with flat/concave iris insertion.</a:t>
            </a:r>
          </a:p>
          <a:p>
            <a:endParaRPr lang="en-IN" dirty="0" smtClean="0">
              <a:latin typeface="Arial Narrow" pitchFamily="34" charset="0"/>
            </a:endParaRPr>
          </a:p>
          <a:p>
            <a:r>
              <a:rPr lang="en-IN" dirty="0" smtClean="0">
                <a:latin typeface="Arial Narrow" pitchFamily="34" charset="0"/>
              </a:rPr>
              <a:t>Impaired aqueous outflow</a:t>
            </a:r>
          </a:p>
          <a:p>
            <a:pPr marL="0" indent="0">
              <a:buNone/>
            </a:pPr>
            <a:endParaRPr lang="en-IN" dirty="0" smtClean="0">
              <a:latin typeface="Arial Narrow" pitchFamily="34" charset="0"/>
            </a:endParaRPr>
          </a:p>
          <a:p>
            <a:r>
              <a:rPr lang="en-IN" dirty="0" smtClean="0">
                <a:latin typeface="Arial Narrow" pitchFamily="34" charset="0"/>
              </a:rPr>
              <a:t>Elevated IOP</a:t>
            </a:r>
            <a:endParaRPr lang="en-IN" dirty="0">
              <a:latin typeface="Arial Narrow" pitchFamily="34" charset="0"/>
            </a:endParaRPr>
          </a:p>
        </p:txBody>
      </p:sp>
      <p:pic>
        <p:nvPicPr>
          <p:cNvPr id="7" name="Picture 2" descr="03-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82" y="1371600"/>
            <a:ext cx="447501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16582" y="2971800"/>
            <a:ext cx="4475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The normal chamber angle: on the left is a histological cross-section; on the right is a drawing of the same</a:t>
            </a:r>
          </a:p>
        </p:txBody>
      </p:sp>
      <p:pic>
        <p:nvPicPr>
          <p:cNvPr id="9" name="Picture 3" descr="03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27" y="3895130"/>
            <a:ext cx="4475017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65964" y="5779532"/>
            <a:ext cx="3538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 An underdeveloped chamber angle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579557" y="4267497"/>
            <a:ext cx="484632" cy="406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Down Arrow 11"/>
          <p:cNvSpPr/>
          <p:nvPr/>
        </p:nvSpPr>
        <p:spPr>
          <a:xfrm>
            <a:off x="1614193" y="5254069"/>
            <a:ext cx="484632" cy="401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Clinical presentation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IN" b="1" dirty="0" smtClean="0">
                <a:latin typeface="Arial Narrow" pitchFamily="34" charset="0"/>
              </a:rPr>
              <a:t>Classic triad of </a:t>
            </a:r>
          </a:p>
          <a:p>
            <a:pPr lvl="1"/>
            <a:r>
              <a:rPr lang="en-IN" b="1" dirty="0" err="1" smtClean="0">
                <a:solidFill>
                  <a:srgbClr val="0070C0"/>
                </a:solidFill>
                <a:latin typeface="Arial Narrow" pitchFamily="34" charset="0"/>
              </a:rPr>
              <a:t>Epiphora</a:t>
            </a:r>
            <a:r>
              <a:rPr lang="en-IN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en-IN" b="1" dirty="0">
              <a:solidFill>
                <a:srgbClr val="0070C0"/>
              </a:solidFill>
              <a:latin typeface="Arial Narrow" pitchFamily="34" charset="0"/>
            </a:endParaRPr>
          </a:p>
          <a:p>
            <a:pPr lvl="1"/>
            <a:r>
              <a:rPr lang="en-IN" b="1" dirty="0" err="1">
                <a:solidFill>
                  <a:srgbClr val="0070C0"/>
                </a:solidFill>
                <a:latin typeface="Arial Narrow" pitchFamily="34" charset="0"/>
              </a:rPr>
              <a:t>Blepharospasm</a:t>
            </a:r>
            <a:r>
              <a:rPr lang="en-IN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</a:p>
          <a:p>
            <a:pPr lvl="1"/>
            <a:r>
              <a:rPr lang="en-IN" b="1" dirty="0">
                <a:solidFill>
                  <a:srgbClr val="0070C0"/>
                </a:solidFill>
                <a:latin typeface="Arial Narrow" pitchFamily="34" charset="0"/>
              </a:rPr>
              <a:t>P</a:t>
            </a:r>
            <a:r>
              <a:rPr lang="tr-TR" b="1" dirty="0" smtClean="0">
                <a:solidFill>
                  <a:srgbClr val="0070C0"/>
                </a:solidFill>
                <a:latin typeface="Arial Narrow" pitchFamily="34" charset="0"/>
              </a:rPr>
              <a:t>hotophobia</a:t>
            </a:r>
            <a:endParaRPr lang="en-IN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457200" lvl="1" indent="0">
              <a:buNone/>
            </a:pPr>
            <a:endParaRPr lang="en-IN" b="1" dirty="0">
              <a:solidFill>
                <a:srgbClr val="0070C0"/>
              </a:solidFill>
              <a:latin typeface="Arial Narrow" pitchFamily="34" charset="0"/>
            </a:endParaRPr>
          </a:p>
          <a:p>
            <a:pPr lvl="1"/>
            <a:r>
              <a:rPr lang="en-IN" dirty="0">
                <a:latin typeface="Arial Narrow" pitchFamily="34" charset="0"/>
              </a:rPr>
              <a:t>B</a:t>
            </a:r>
            <a:r>
              <a:rPr lang="tr-TR" dirty="0">
                <a:latin typeface="Arial Narrow" pitchFamily="34" charset="0"/>
              </a:rPr>
              <a:t>abies rub their eyes</a:t>
            </a:r>
            <a:endParaRPr lang="en-IN" dirty="0">
              <a:latin typeface="Arial Narrow" pitchFamily="34" charset="0"/>
            </a:endParaRPr>
          </a:p>
          <a:p>
            <a:pPr lvl="1"/>
            <a:r>
              <a:rPr lang="tr-TR" dirty="0" smtClean="0">
                <a:latin typeface="Arial Narrow" pitchFamily="34" charset="0"/>
              </a:rPr>
              <a:t>Enlarged </a:t>
            </a:r>
            <a:r>
              <a:rPr lang="tr-TR" dirty="0">
                <a:latin typeface="Arial Narrow" pitchFamily="34" charset="0"/>
              </a:rPr>
              <a:t>eyes</a:t>
            </a:r>
            <a:endParaRPr lang="en-IN" dirty="0">
              <a:latin typeface="Arial Narrow" pitchFamily="34" charset="0"/>
            </a:endParaRPr>
          </a:p>
          <a:p>
            <a:pPr lvl="1"/>
            <a:r>
              <a:rPr lang="en-IN" dirty="0">
                <a:latin typeface="Arial Narrow" pitchFamily="34" charset="0"/>
              </a:rPr>
              <a:t>Vision impaired</a:t>
            </a:r>
          </a:p>
          <a:p>
            <a:endParaRPr lang="en-IN" dirty="0"/>
          </a:p>
        </p:txBody>
      </p:sp>
      <p:pic>
        <p:nvPicPr>
          <p:cNvPr id="8" name="Picture 6" descr="Primary-Congenital-Glaucoma-1A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10697"/>
            <a:ext cx="4038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Corneal signs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  <a:latin typeface="Arial Narrow" pitchFamily="34" charset="0"/>
              </a:rPr>
              <a:t>Corneal oedema</a:t>
            </a:r>
          </a:p>
          <a:p>
            <a:r>
              <a:rPr lang="en-IN" dirty="0" smtClean="0">
                <a:solidFill>
                  <a:srgbClr val="0070C0"/>
                </a:solidFill>
                <a:latin typeface="Arial Narrow" pitchFamily="34" charset="0"/>
              </a:rPr>
              <a:t>Corneal enlargement </a:t>
            </a:r>
            <a:r>
              <a:rPr lang="en-IN" dirty="0" smtClean="0">
                <a:latin typeface="Arial Narrow" pitchFamily="34" charset="0"/>
              </a:rPr>
              <a:t>(Corneal diameter&gt;13mm)</a:t>
            </a:r>
          </a:p>
          <a:p>
            <a:r>
              <a:rPr lang="tr-TR" dirty="0" smtClean="0">
                <a:solidFill>
                  <a:srgbClr val="0070C0"/>
                </a:solidFill>
                <a:latin typeface="Arial Narrow" pitchFamily="34" charset="0"/>
              </a:rPr>
              <a:t>Haab</a:t>
            </a:r>
            <a:r>
              <a:rPr lang="en-IN" dirty="0" smtClean="0">
                <a:solidFill>
                  <a:srgbClr val="0070C0"/>
                </a:solidFill>
                <a:latin typeface="Arial Narrow" pitchFamily="34" charset="0"/>
              </a:rPr>
              <a:t>’</a:t>
            </a:r>
            <a:r>
              <a:rPr lang="tr-TR" dirty="0" smtClean="0">
                <a:solidFill>
                  <a:srgbClr val="0070C0"/>
                </a:solidFill>
                <a:latin typeface="Arial Narrow" pitchFamily="34" charset="0"/>
              </a:rPr>
              <a:t>s </a:t>
            </a:r>
            <a:r>
              <a:rPr lang="tr-TR" dirty="0">
                <a:solidFill>
                  <a:srgbClr val="0070C0"/>
                </a:solidFill>
                <a:latin typeface="Arial Narrow" pitchFamily="34" charset="0"/>
              </a:rPr>
              <a:t>striae</a:t>
            </a:r>
            <a:r>
              <a:rPr lang="en-IN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IN" dirty="0">
                <a:latin typeface="Arial Narrow" pitchFamily="34" charset="0"/>
              </a:rPr>
              <a:t>:</a:t>
            </a:r>
            <a:r>
              <a:rPr lang="en-IN" dirty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en-IN" dirty="0" err="1">
                <a:latin typeface="Arial Narrow" pitchFamily="34" charset="0"/>
              </a:rPr>
              <a:t>Descemet’s</a:t>
            </a:r>
            <a:r>
              <a:rPr lang="en-IN" dirty="0">
                <a:latin typeface="Arial Narrow" pitchFamily="34" charset="0"/>
              </a:rPr>
              <a:t> membrane is </a:t>
            </a:r>
            <a:r>
              <a:rPr lang="tr-TR" dirty="0">
                <a:latin typeface="Arial Narrow" pitchFamily="34" charset="0"/>
              </a:rPr>
              <a:t>not very elastic</a:t>
            </a:r>
            <a:r>
              <a:rPr lang="en-IN" dirty="0">
                <a:latin typeface="Arial Narrow" pitchFamily="34" charset="0"/>
              </a:rPr>
              <a:t> </a:t>
            </a:r>
            <a:r>
              <a:rPr lang="tr-TR" dirty="0">
                <a:latin typeface="Arial Narrow" pitchFamily="34" charset="0"/>
              </a:rPr>
              <a:t>and stretching may result in small </a:t>
            </a:r>
            <a:r>
              <a:rPr lang="en-IN" dirty="0" smtClean="0">
                <a:latin typeface="Arial Narrow" pitchFamily="34" charset="0"/>
              </a:rPr>
              <a:t>linear/circumferential </a:t>
            </a:r>
            <a:r>
              <a:rPr lang="tr-TR" dirty="0" smtClean="0">
                <a:latin typeface="Arial Narrow" pitchFamily="34" charset="0"/>
              </a:rPr>
              <a:t>tears</a:t>
            </a:r>
            <a:r>
              <a:rPr lang="en-IN" dirty="0" smtClean="0">
                <a:latin typeface="Arial Narrow" pitchFamily="34" charset="0"/>
              </a:rPr>
              <a:t> </a:t>
            </a:r>
            <a:r>
              <a:rPr lang="tr-TR" dirty="0">
                <a:latin typeface="Arial Narrow" pitchFamily="34" charset="0"/>
              </a:rPr>
              <a:t>that cause a certain degree of corneal opacification</a:t>
            </a:r>
            <a:r>
              <a:rPr lang="tr-TR" dirty="0" smtClean="0">
                <a:latin typeface="Arial Narrow" pitchFamily="34" charset="0"/>
              </a:rPr>
              <a:t>.</a:t>
            </a:r>
            <a:endParaRPr lang="en-IN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tr-TR" dirty="0">
              <a:latin typeface="Arial Narrow" pitchFamily="34" charset="0"/>
            </a:endParaRPr>
          </a:p>
          <a:p>
            <a:endParaRPr lang="en-IN" dirty="0"/>
          </a:p>
        </p:txBody>
      </p:sp>
      <p:pic>
        <p:nvPicPr>
          <p:cNvPr id="4" name="Picture 4" descr="131244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08475"/>
            <a:ext cx="298767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6 Sağ Ok"/>
          <p:cNvSpPr/>
          <p:nvPr/>
        </p:nvSpPr>
        <p:spPr>
          <a:xfrm>
            <a:off x="1723103" y="5712541"/>
            <a:ext cx="42862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2050" name="Picture 2" descr="C:\Users\DR.Ajai Agarwal\Desktop\gr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71" y="4264689"/>
            <a:ext cx="3352800" cy="209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Sağ Ok"/>
          <p:cNvSpPr/>
          <p:nvPr/>
        </p:nvSpPr>
        <p:spPr>
          <a:xfrm>
            <a:off x="5333999" y="5713463"/>
            <a:ext cx="42862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2027238"/>
          </a:xfrm>
        </p:spPr>
        <p:txBody>
          <a:bodyPr>
            <a:normAutofit/>
          </a:bodyPr>
          <a:lstStyle/>
          <a:p>
            <a:r>
              <a:rPr lang="en-IN" dirty="0">
                <a:latin typeface="Arial" pitchFamily="34" charset="0"/>
                <a:cs typeface="Arial" pitchFamily="34" charset="0"/>
              </a:rPr>
              <a:t>Clinical presentation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876800" cy="57912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</a:pPr>
            <a:r>
              <a:rPr lang="tr-TR" dirty="0">
                <a:solidFill>
                  <a:srgbClr val="C00000"/>
                </a:solidFill>
                <a:latin typeface="Arial Narrow" pitchFamily="34" charset="0"/>
              </a:rPr>
              <a:t>Buphthalmos</a:t>
            </a:r>
            <a:r>
              <a:rPr lang="en-IN" dirty="0">
                <a:latin typeface="Arial Narrow" pitchFamily="34" charset="0"/>
              </a:rPr>
              <a:t>:</a:t>
            </a:r>
            <a:r>
              <a:rPr lang="en-IN" dirty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tr-TR" dirty="0">
                <a:latin typeface="Arial Narrow" pitchFamily="34" charset="0"/>
              </a:rPr>
              <a:t>Enlargement of the globe </a:t>
            </a:r>
            <a:r>
              <a:rPr lang="en-IN" dirty="0">
                <a:latin typeface="Arial Narrow" pitchFamily="34" charset="0"/>
              </a:rPr>
              <a:t>as </a:t>
            </a:r>
            <a:r>
              <a:rPr lang="tr-TR" dirty="0">
                <a:latin typeface="Arial Narrow" pitchFamily="34" charset="0"/>
              </a:rPr>
              <a:t>a result of </a:t>
            </a:r>
            <a:r>
              <a:rPr lang="tr-TR" dirty="0" smtClean="0">
                <a:latin typeface="Arial Narrow" pitchFamily="34" charset="0"/>
              </a:rPr>
              <a:t>elevated</a:t>
            </a:r>
            <a:r>
              <a:rPr lang="en-IN" dirty="0" smtClean="0">
                <a:latin typeface="Arial Narrow" pitchFamily="34" charset="0"/>
              </a:rPr>
              <a:t> IOP</a:t>
            </a:r>
            <a:r>
              <a:rPr lang="tr-TR" dirty="0" smtClean="0">
                <a:latin typeface="Arial Narrow" pitchFamily="34" charset="0"/>
              </a:rPr>
              <a:t>. </a:t>
            </a:r>
            <a:r>
              <a:rPr lang="tr-TR" dirty="0">
                <a:latin typeface="Arial Narrow" pitchFamily="34" charset="0"/>
              </a:rPr>
              <a:t>All segments of the outer eye</a:t>
            </a:r>
            <a:r>
              <a:rPr lang="en-IN" dirty="0">
                <a:latin typeface="Arial Narrow" pitchFamily="34" charset="0"/>
              </a:rPr>
              <a:t> </a:t>
            </a:r>
            <a:r>
              <a:rPr lang="tr-TR" dirty="0">
                <a:latin typeface="Arial Narrow" pitchFamily="34" charset="0"/>
              </a:rPr>
              <a:t>especially the </a:t>
            </a:r>
            <a:r>
              <a:rPr lang="en-IN" dirty="0">
                <a:latin typeface="Arial Narrow" pitchFamily="34" charset="0"/>
              </a:rPr>
              <a:t>cornea </a:t>
            </a:r>
            <a:r>
              <a:rPr lang="tr-TR" dirty="0">
                <a:latin typeface="Arial Narrow" pitchFamily="34" charset="0"/>
              </a:rPr>
              <a:t>and </a:t>
            </a:r>
            <a:r>
              <a:rPr lang="en-IN" b="1" dirty="0">
                <a:latin typeface="Arial Narrow" pitchFamily="34" charset="0"/>
              </a:rPr>
              <a:t>sclera</a:t>
            </a:r>
            <a:r>
              <a:rPr lang="tr-TR" dirty="0">
                <a:latin typeface="Arial Narrow" pitchFamily="34" charset="0"/>
              </a:rPr>
              <a:t> </a:t>
            </a:r>
            <a:r>
              <a:rPr lang="tr-TR" dirty="0" smtClean="0">
                <a:latin typeface="Arial Narrow" pitchFamily="34" charset="0"/>
              </a:rPr>
              <a:t>expand</a:t>
            </a:r>
            <a:r>
              <a:rPr lang="en-IN" dirty="0" smtClean="0">
                <a:latin typeface="Arial Narrow" pitchFamily="34" charset="0"/>
              </a:rPr>
              <a:t> </a:t>
            </a:r>
            <a:r>
              <a:rPr lang="en-IN" dirty="0">
                <a:latin typeface="Arial Narrow" pitchFamily="34" charset="0"/>
              </a:rPr>
              <a:t>p</a:t>
            </a:r>
            <a:r>
              <a:rPr lang="tr-TR" dirty="0">
                <a:latin typeface="Arial Narrow" pitchFamily="34" charset="0"/>
              </a:rPr>
              <a:t>rincipally at the corneoscleral junction</a:t>
            </a:r>
          </a:p>
          <a:p>
            <a:pPr algn="just">
              <a:lnSpc>
                <a:spcPct val="120000"/>
              </a:lnSpc>
            </a:pPr>
            <a:r>
              <a:rPr lang="tr-TR" dirty="0">
                <a:latin typeface="Arial Narrow" pitchFamily="34" charset="0"/>
              </a:rPr>
              <a:t>The anatomic landmarks are displaced. </a:t>
            </a:r>
          </a:p>
          <a:p>
            <a:pPr algn="just">
              <a:lnSpc>
                <a:spcPct val="120000"/>
              </a:lnSpc>
            </a:pPr>
            <a:r>
              <a:rPr lang="tr-TR" dirty="0">
                <a:latin typeface="Arial Narrow" pitchFamily="34" charset="0"/>
              </a:rPr>
              <a:t>The anterior chamber is deep </a:t>
            </a:r>
          </a:p>
        </p:txBody>
      </p:sp>
      <p:pic>
        <p:nvPicPr>
          <p:cNvPr id="1026" name="Picture 2" descr="C:\Users\DR.Ajai Agarwal\Desktop\g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3276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62600" y="5410200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Advanced developmental glaucoma with extensive enlargement and scarring of the cornea.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rial" pitchFamily="34" charset="0"/>
                <a:cs typeface="Arial" pitchFamily="34" charset="0"/>
              </a:rPr>
              <a:t>Clinical presentation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Arial Narrow" pitchFamily="34" charset="0"/>
              </a:rPr>
              <a:t>Sclera becomes thin and appears blue (due to underlying </a:t>
            </a:r>
            <a:r>
              <a:rPr lang="en-IN" dirty="0" err="1" smtClean="0">
                <a:latin typeface="Arial Narrow" pitchFamily="34" charset="0"/>
              </a:rPr>
              <a:t>uveal</a:t>
            </a:r>
            <a:r>
              <a:rPr lang="en-IN" dirty="0" smtClean="0">
                <a:latin typeface="Arial Narrow" pitchFamily="34" charset="0"/>
              </a:rPr>
              <a:t> tissue</a:t>
            </a:r>
          </a:p>
          <a:p>
            <a:r>
              <a:rPr lang="en-IN" dirty="0" smtClean="0">
                <a:latin typeface="Arial Narrow" pitchFamily="34" charset="0"/>
              </a:rPr>
              <a:t>Iris- atrophic in later stages</a:t>
            </a:r>
          </a:p>
          <a:p>
            <a:r>
              <a:rPr lang="en-IN" dirty="0" smtClean="0">
                <a:latin typeface="Arial Narrow" pitchFamily="34" charset="0"/>
              </a:rPr>
              <a:t>Optic disc- variable cupping </a:t>
            </a:r>
          </a:p>
          <a:p>
            <a:r>
              <a:rPr lang="en-IN" dirty="0" smtClean="0">
                <a:latin typeface="Arial Narrow" pitchFamily="34" charset="0"/>
              </a:rPr>
              <a:t>Intraocular pressure(IOP)- raised</a:t>
            </a:r>
          </a:p>
          <a:p>
            <a:r>
              <a:rPr lang="en-IN" dirty="0" smtClean="0">
                <a:latin typeface="Arial Narrow" pitchFamily="34" charset="0"/>
              </a:rPr>
              <a:t>Axial myopia- due to increased axial length of eyeball</a:t>
            </a:r>
            <a:endParaRPr lang="en-IN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Examination under anaesthesia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477000" cy="5257800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>
                <a:solidFill>
                  <a:srgbClr val="C00000"/>
                </a:solidFill>
                <a:latin typeface="Arial Narrow" pitchFamily="34" charset="0"/>
              </a:rPr>
              <a:t>Mandatory in all cases</a:t>
            </a:r>
          </a:p>
          <a:p>
            <a:r>
              <a:rPr lang="en-IN" dirty="0" smtClean="0">
                <a:latin typeface="Arial Narrow" pitchFamily="34" charset="0"/>
              </a:rPr>
              <a:t>Includes :</a:t>
            </a:r>
          </a:p>
          <a:p>
            <a:r>
              <a:rPr lang="en-IN" dirty="0" smtClean="0">
                <a:solidFill>
                  <a:srgbClr val="002060"/>
                </a:solidFill>
                <a:latin typeface="Arial Narrow" pitchFamily="34" charset="0"/>
              </a:rPr>
              <a:t>Measurement of IOP </a:t>
            </a:r>
            <a:r>
              <a:rPr lang="en-IN" dirty="0" smtClean="0">
                <a:latin typeface="Arial Narrow" pitchFamily="34" charset="0"/>
              </a:rPr>
              <a:t>– </a:t>
            </a:r>
          </a:p>
          <a:p>
            <a:pPr marL="0" indent="0">
              <a:buNone/>
            </a:pPr>
            <a:r>
              <a:rPr lang="en-IN" dirty="0">
                <a:latin typeface="Arial Narrow" pitchFamily="34" charset="0"/>
              </a:rPr>
              <a:t> </a:t>
            </a:r>
            <a:r>
              <a:rPr lang="en-IN" dirty="0" smtClean="0">
                <a:latin typeface="Arial Narrow" pitchFamily="34" charset="0"/>
              </a:rPr>
              <a:t>   Perkins tonometer/</a:t>
            </a:r>
            <a:r>
              <a:rPr lang="en-IN" dirty="0" err="1" smtClean="0">
                <a:latin typeface="Arial Narrow" pitchFamily="34" charset="0"/>
              </a:rPr>
              <a:t>Tonopen</a:t>
            </a:r>
            <a:endParaRPr lang="en-IN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IN" dirty="0">
                <a:latin typeface="Arial Narrow" pitchFamily="34" charset="0"/>
              </a:rPr>
              <a:t> </a:t>
            </a:r>
            <a:r>
              <a:rPr lang="en-IN" dirty="0" smtClean="0">
                <a:latin typeface="Arial Narrow" pitchFamily="34" charset="0"/>
              </a:rPr>
              <a:t>   (Normal 10-21 mm Hg)</a:t>
            </a:r>
          </a:p>
          <a:p>
            <a:pPr marL="0" indent="0">
              <a:buNone/>
            </a:pPr>
            <a:endParaRPr lang="en-IN" dirty="0" smtClean="0">
              <a:latin typeface="Arial Narrow" pitchFamily="34" charset="0"/>
            </a:endParaRPr>
          </a:p>
          <a:p>
            <a:r>
              <a:rPr lang="en-IN" dirty="0" smtClean="0">
                <a:solidFill>
                  <a:srgbClr val="002060"/>
                </a:solidFill>
                <a:latin typeface="Arial Narrow" pitchFamily="34" charset="0"/>
              </a:rPr>
              <a:t>Measurement of corneal diameter </a:t>
            </a:r>
            <a:r>
              <a:rPr lang="en-IN" dirty="0" smtClean="0">
                <a:latin typeface="Arial Narrow" pitchFamily="34" charset="0"/>
              </a:rPr>
              <a:t>– by callipers</a:t>
            </a:r>
          </a:p>
          <a:p>
            <a:pPr marL="0" indent="0">
              <a:buNone/>
            </a:pPr>
            <a:r>
              <a:rPr lang="en-IN" dirty="0" smtClean="0">
                <a:latin typeface="Arial Narrow" pitchFamily="34" charset="0"/>
              </a:rPr>
              <a:t>    (Normal 9.5mm-10.5mm)</a:t>
            </a:r>
          </a:p>
          <a:p>
            <a:pPr marL="0" indent="0">
              <a:buNone/>
            </a:pPr>
            <a:r>
              <a:rPr lang="en-IN" dirty="0">
                <a:latin typeface="Arial Narrow" pitchFamily="34" charset="0"/>
              </a:rPr>
              <a:t> </a:t>
            </a:r>
            <a:r>
              <a:rPr lang="en-IN" dirty="0" smtClean="0">
                <a:latin typeface="Arial Narrow" pitchFamily="34" charset="0"/>
              </a:rPr>
              <a:t>   </a:t>
            </a:r>
            <a:endParaRPr lang="en-IN" dirty="0">
              <a:latin typeface="Arial Narrow" pitchFamily="34" charset="0"/>
            </a:endParaRPr>
          </a:p>
        </p:txBody>
      </p:sp>
      <p:pic>
        <p:nvPicPr>
          <p:cNvPr id="4098" name="Picture 2" descr="C:\Users\DR.Ajai Agarwal\Desktop\gr14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6"/>
          <a:stretch/>
        </p:blipFill>
        <p:spPr bwMode="auto">
          <a:xfrm>
            <a:off x="6400800" y="4572000"/>
            <a:ext cx="2667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tyagi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676400"/>
            <a:ext cx="1752600" cy="2362200"/>
          </a:xfrm>
          <a:prstGeom prst="rect">
            <a:avLst/>
          </a:prstGeom>
          <a:noFill/>
        </p:spPr>
      </p:pic>
      <p:pic>
        <p:nvPicPr>
          <p:cNvPr id="6" name="Picture 3" descr="C:\Users\ptyagi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90" y="1676401"/>
            <a:ext cx="165880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rial" pitchFamily="34" charset="0"/>
                <a:cs typeface="Arial" pitchFamily="34" charset="0"/>
              </a:rPr>
              <a:t>Examination under anaesthesia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2060"/>
                </a:solidFill>
                <a:latin typeface="Arial Narrow" pitchFamily="34" charset="0"/>
              </a:rPr>
              <a:t>Slit lamp examination</a:t>
            </a:r>
            <a:r>
              <a:rPr lang="en-IN" dirty="0" smtClean="0">
                <a:latin typeface="Arial Narrow" pitchFamily="34" charset="0"/>
              </a:rPr>
              <a:t>- with portable slit lamp</a:t>
            </a:r>
          </a:p>
          <a:p>
            <a:r>
              <a:rPr lang="en-IN" dirty="0" smtClean="0">
                <a:solidFill>
                  <a:srgbClr val="002060"/>
                </a:solidFill>
                <a:latin typeface="Arial Narrow" pitchFamily="34" charset="0"/>
              </a:rPr>
              <a:t>Ophthalmoscopy</a:t>
            </a:r>
            <a:r>
              <a:rPr lang="en-IN" dirty="0" smtClean="0">
                <a:latin typeface="Arial Narrow" pitchFamily="34" charset="0"/>
              </a:rPr>
              <a:t>- to evaluate optic disc</a:t>
            </a:r>
            <a:endParaRPr lang="en-IN" dirty="0">
              <a:latin typeface="Arial Narrow" pitchFamily="34" charset="0"/>
            </a:endParaRPr>
          </a:p>
        </p:txBody>
      </p:sp>
      <p:pic>
        <p:nvPicPr>
          <p:cNvPr id="5122" name="Picture 2" descr="C:\Users\DR.Ajai Agarwal\Desktop\gr16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3"/>
          <a:stretch/>
        </p:blipFill>
        <p:spPr bwMode="auto">
          <a:xfrm>
            <a:off x="668594" y="3082413"/>
            <a:ext cx="3657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R.Ajai Agarwal\Desktop\gr16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4"/>
          <a:stretch/>
        </p:blipFill>
        <p:spPr bwMode="auto">
          <a:xfrm>
            <a:off x="4876800" y="3048000"/>
            <a:ext cx="3657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593467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Asymmetric disc cupping in a child with developmental glaucoma. (A) Note steep-walled cup. This is typical of glaucomatous cupping in the elastic infant eye. (B) The left eye has no cupping.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rial" pitchFamily="34" charset="0"/>
                <a:cs typeface="Arial" pitchFamily="34" charset="0"/>
              </a:rPr>
              <a:t>Examination under anaesthesia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2060"/>
                </a:solidFill>
                <a:latin typeface="Arial Narrow" pitchFamily="34" charset="0"/>
              </a:rPr>
              <a:t>Direct </a:t>
            </a:r>
            <a:r>
              <a:rPr lang="en-IN" dirty="0" err="1" smtClean="0">
                <a:solidFill>
                  <a:srgbClr val="002060"/>
                </a:solidFill>
                <a:latin typeface="Arial Narrow" pitchFamily="34" charset="0"/>
              </a:rPr>
              <a:t>Gonioscopy</a:t>
            </a:r>
            <a:r>
              <a:rPr lang="en-IN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IN" dirty="0" smtClean="0">
                <a:latin typeface="Arial Narrow" pitchFamily="34" charset="0"/>
              </a:rPr>
              <a:t>– to examine angle of anterior chamber</a:t>
            </a:r>
          </a:p>
          <a:p>
            <a:r>
              <a:rPr lang="en-IN" dirty="0" err="1" smtClean="0">
                <a:latin typeface="Arial Narrow" pitchFamily="34" charset="0"/>
              </a:rPr>
              <a:t>Koeppe’s</a:t>
            </a:r>
            <a:r>
              <a:rPr lang="en-IN" dirty="0" smtClean="0">
                <a:latin typeface="Arial Narrow" pitchFamily="34" charset="0"/>
              </a:rPr>
              <a:t> </a:t>
            </a:r>
            <a:r>
              <a:rPr lang="en-IN" dirty="0" err="1" smtClean="0">
                <a:latin typeface="Arial Narrow" pitchFamily="34" charset="0"/>
              </a:rPr>
              <a:t>gonioscopy</a:t>
            </a:r>
            <a:r>
              <a:rPr lang="en-IN" dirty="0" smtClean="0">
                <a:latin typeface="Arial Narrow" pitchFamily="34" charset="0"/>
              </a:rPr>
              <a:t> </a:t>
            </a:r>
          </a:p>
          <a:p>
            <a:pPr marL="0" indent="0">
              <a:buNone/>
            </a:pPr>
            <a:r>
              <a:rPr lang="en-IN" dirty="0">
                <a:latin typeface="Arial Narrow" pitchFamily="34" charset="0"/>
              </a:rPr>
              <a:t> </a:t>
            </a:r>
            <a:r>
              <a:rPr lang="en-IN" dirty="0" smtClean="0">
                <a:latin typeface="Arial Narrow" pitchFamily="34" charset="0"/>
              </a:rPr>
              <a:t>   lens is preferable</a:t>
            </a:r>
          </a:p>
          <a:p>
            <a:r>
              <a:rPr lang="en-IN" dirty="0" smtClean="0">
                <a:latin typeface="Arial Narrow" pitchFamily="34" charset="0"/>
              </a:rPr>
              <a:t>Angle is open but </a:t>
            </a:r>
          </a:p>
          <a:p>
            <a:pPr marL="0" indent="0">
              <a:buNone/>
            </a:pPr>
            <a:r>
              <a:rPr lang="en-IN" dirty="0">
                <a:latin typeface="Arial Narrow" pitchFamily="34" charset="0"/>
              </a:rPr>
              <a:t> </a:t>
            </a:r>
            <a:r>
              <a:rPr lang="en-IN" dirty="0" smtClean="0">
                <a:latin typeface="Arial Narrow" pitchFamily="34" charset="0"/>
              </a:rPr>
              <a:t>   immature in </a:t>
            </a:r>
          </a:p>
          <a:p>
            <a:pPr marL="0" indent="0">
              <a:buNone/>
            </a:pPr>
            <a:r>
              <a:rPr lang="en-IN" dirty="0">
                <a:latin typeface="Arial Narrow" pitchFamily="34" charset="0"/>
              </a:rPr>
              <a:t> </a:t>
            </a:r>
            <a:r>
              <a:rPr lang="en-IN" dirty="0" smtClean="0">
                <a:latin typeface="Arial Narrow" pitchFamily="34" charset="0"/>
              </a:rPr>
              <a:t>   congenital glaucoma</a:t>
            </a:r>
          </a:p>
        </p:txBody>
      </p:sp>
      <p:pic>
        <p:nvPicPr>
          <p:cNvPr id="6146" name="Picture 2" descr="C:\Users\DR.Ajai Agarwal\Desktop\gr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396557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Narrow" pitchFamily="34" charset="0"/>
              </a:rPr>
              <a:t>Differential Diagnosis</a:t>
            </a:r>
            <a:endParaRPr lang="en-IN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/>
          </a:bodyPr>
          <a:lstStyle/>
          <a:p>
            <a:r>
              <a:rPr lang="en-IN" b="1" dirty="0" smtClean="0">
                <a:solidFill>
                  <a:srgbClr val="002060"/>
                </a:solidFill>
                <a:latin typeface="Arial Narrow" pitchFamily="34" charset="0"/>
              </a:rPr>
              <a:t>Hazy/Cloudy </a:t>
            </a:r>
            <a:r>
              <a:rPr lang="en-IN" b="1" dirty="0">
                <a:solidFill>
                  <a:srgbClr val="002060"/>
                </a:solidFill>
                <a:latin typeface="Arial Narrow" pitchFamily="34" charset="0"/>
              </a:rPr>
              <a:t>cornea-</a:t>
            </a:r>
            <a:r>
              <a:rPr lang="en-IN" dirty="0" smtClean="0">
                <a:latin typeface="Arial Narrow" pitchFamily="34" charset="0"/>
              </a:rPr>
              <a:t>---</a:t>
            </a:r>
          </a:p>
          <a:p>
            <a:r>
              <a:rPr lang="en-IN" dirty="0" smtClean="0">
                <a:latin typeface="Arial Narrow" pitchFamily="34" charset="0"/>
              </a:rPr>
              <a:t>STUMPED (</a:t>
            </a:r>
            <a:r>
              <a:rPr lang="en-IN" dirty="0" err="1" smtClean="0">
                <a:latin typeface="Arial Narrow" pitchFamily="34" charset="0"/>
              </a:rPr>
              <a:t>Sclerocornea</a:t>
            </a:r>
            <a:r>
              <a:rPr lang="en-IN" dirty="0" smtClean="0">
                <a:latin typeface="Arial Narrow" pitchFamily="34" charset="0"/>
              </a:rPr>
              <a:t>, Trauma, Ulcer, Metabolic disorders, Peter’s anomaly, Endothelial dystrophy)</a:t>
            </a:r>
            <a:endParaRPr lang="en-IN" dirty="0">
              <a:latin typeface="Arial Narrow" pitchFamily="34" charset="0"/>
            </a:endParaRPr>
          </a:p>
          <a:p>
            <a:r>
              <a:rPr lang="en-IN" b="1" dirty="0">
                <a:solidFill>
                  <a:srgbClr val="002060"/>
                </a:solidFill>
                <a:latin typeface="Arial Narrow" pitchFamily="34" charset="0"/>
              </a:rPr>
              <a:t>Watering  and intolerance to light-</a:t>
            </a:r>
            <a:r>
              <a:rPr lang="en-IN" dirty="0" smtClean="0">
                <a:latin typeface="Arial Narrow" pitchFamily="34" charset="0"/>
              </a:rPr>
              <a:t>----</a:t>
            </a:r>
          </a:p>
          <a:p>
            <a:pPr marL="0" indent="0">
              <a:buNone/>
            </a:pPr>
            <a:r>
              <a:rPr lang="en-IN" dirty="0">
                <a:latin typeface="Arial Narrow" pitchFamily="34" charset="0"/>
              </a:rPr>
              <a:t> </a:t>
            </a:r>
            <a:r>
              <a:rPr lang="en-IN" dirty="0" smtClean="0">
                <a:latin typeface="Arial Narrow" pitchFamily="34" charset="0"/>
              </a:rPr>
              <a:t>   Congenital </a:t>
            </a:r>
            <a:r>
              <a:rPr lang="en-IN" dirty="0" err="1" smtClean="0">
                <a:latin typeface="Arial Narrow" pitchFamily="34" charset="0"/>
              </a:rPr>
              <a:t>Naso</a:t>
            </a:r>
            <a:r>
              <a:rPr lang="en-IN" dirty="0" smtClean="0">
                <a:latin typeface="Arial Narrow" pitchFamily="34" charset="0"/>
              </a:rPr>
              <a:t> Lacrimal Duct obstruction    </a:t>
            </a:r>
          </a:p>
          <a:p>
            <a:pPr marL="0" indent="0">
              <a:buNone/>
            </a:pPr>
            <a:r>
              <a:rPr lang="en-IN" dirty="0">
                <a:latin typeface="Arial Narrow" pitchFamily="34" charset="0"/>
              </a:rPr>
              <a:t> </a:t>
            </a:r>
            <a:r>
              <a:rPr lang="en-IN" dirty="0" smtClean="0">
                <a:latin typeface="Arial Narrow" pitchFamily="34" charset="0"/>
              </a:rPr>
              <a:t>   keratitis, conjunctivitis</a:t>
            </a:r>
            <a:endParaRPr lang="en-IN" dirty="0">
              <a:latin typeface="Arial Narrow" pitchFamily="34" charset="0"/>
            </a:endParaRPr>
          </a:p>
          <a:p>
            <a:r>
              <a:rPr lang="en-IN" b="1" dirty="0">
                <a:solidFill>
                  <a:srgbClr val="002060"/>
                </a:solidFill>
                <a:latin typeface="Arial Narrow" pitchFamily="34" charset="0"/>
              </a:rPr>
              <a:t>Optic cupping </a:t>
            </a:r>
            <a:r>
              <a:rPr lang="en-IN" dirty="0" smtClean="0">
                <a:latin typeface="Arial Narrow" pitchFamily="34" charset="0"/>
              </a:rPr>
              <a:t>---- disc </a:t>
            </a:r>
            <a:r>
              <a:rPr lang="en-IN" dirty="0" err="1" smtClean="0">
                <a:latin typeface="Arial Narrow" pitchFamily="34" charset="0"/>
              </a:rPr>
              <a:t>coloboma</a:t>
            </a:r>
            <a:r>
              <a:rPr lang="en-IN" dirty="0" smtClean="0">
                <a:latin typeface="Arial Narrow" pitchFamily="34" charset="0"/>
              </a:rPr>
              <a:t>, hypoplasia</a:t>
            </a:r>
            <a:r>
              <a:rPr lang="en-IN" dirty="0">
                <a:latin typeface="Arial Narrow" pitchFamily="34" charset="0"/>
              </a:rPr>
              <a:t>, physiological cupping</a:t>
            </a:r>
          </a:p>
          <a:p>
            <a:r>
              <a:rPr lang="en-IN" b="1" dirty="0" smtClean="0">
                <a:solidFill>
                  <a:srgbClr val="002060"/>
                </a:solidFill>
                <a:latin typeface="Arial Narrow" pitchFamily="34" charset="0"/>
              </a:rPr>
              <a:t>Corneal enlargement</a:t>
            </a:r>
            <a:r>
              <a:rPr lang="en-IN" dirty="0" smtClean="0">
                <a:latin typeface="Arial Narrow" pitchFamily="34" charset="0"/>
              </a:rPr>
              <a:t>  </a:t>
            </a:r>
            <a:r>
              <a:rPr lang="en-IN" dirty="0">
                <a:latin typeface="Arial Narrow" pitchFamily="34" charset="0"/>
              </a:rPr>
              <a:t>-- </a:t>
            </a:r>
            <a:r>
              <a:rPr lang="en-IN" dirty="0" err="1">
                <a:latin typeface="Arial Narrow" pitchFamily="34" charset="0"/>
              </a:rPr>
              <a:t>megalocornea</a:t>
            </a:r>
            <a:r>
              <a:rPr lang="en-IN" dirty="0">
                <a:latin typeface="Arial Narrow" pitchFamily="34" charset="0"/>
              </a:rPr>
              <a:t>, high myopia</a:t>
            </a:r>
          </a:p>
          <a:p>
            <a:r>
              <a:rPr lang="en-IN" b="1" dirty="0" err="1" smtClean="0">
                <a:solidFill>
                  <a:srgbClr val="002060"/>
                </a:solidFill>
                <a:latin typeface="Arial Narrow" pitchFamily="34" charset="0"/>
              </a:rPr>
              <a:t>Descemet’s</a:t>
            </a:r>
            <a:r>
              <a:rPr lang="en-IN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IN" b="1" dirty="0">
                <a:solidFill>
                  <a:srgbClr val="002060"/>
                </a:solidFill>
                <a:latin typeface="Arial Narrow" pitchFamily="34" charset="0"/>
              </a:rPr>
              <a:t>breaks </a:t>
            </a:r>
            <a:r>
              <a:rPr lang="en-IN" dirty="0" smtClean="0">
                <a:latin typeface="Arial Narrow" pitchFamily="34" charset="0"/>
              </a:rPr>
              <a:t>--- Forceps </a:t>
            </a:r>
            <a:r>
              <a:rPr lang="en-IN" dirty="0">
                <a:latin typeface="Arial Narrow" pitchFamily="34" charset="0"/>
              </a:rPr>
              <a:t>delivery ,birth trauma</a:t>
            </a:r>
          </a:p>
          <a:p>
            <a:endParaRPr lang="en-IN" dirty="0">
              <a:latin typeface="Arial Narrow" pitchFamily="34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>
                <a:latin typeface="Arial" pitchFamily="34" charset="0"/>
                <a:cs typeface="Arial" pitchFamily="34" charset="0"/>
              </a:rPr>
              <a:t>Learning Objectives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b="1" dirty="0">
                <a:latin typeface="Arial Narrow" pitchFamily="34" charset="0"/>
              </a:rPr>
              <a:t>At the end of this class the students shall be able to :</a:t>
            </a:r>
          </a:p>
          <a:p>
            <a:pPr>
              <a:defRPr/>
            </a:pPr>
            <a:r>
              <a:rPr lang="en-IN" dirty="0">
                <a:latin typeface="Arial Narrow" pitchFamily="34" charset="0"/>
              </a:rPr>
              <a:t>Define </a:t>
            </a:r>
            <a:r>
              <a:rPr lang="en-IN" dirty="0" smtClean="0">
                <a:latin typeface="Arial Narrow" pitchFamily="34" charset="0"/>
              </a:rPr>
              <a:t>and classify glaucoma</a:t>
            </a:r>
            <a:r>
              <a:rPr lang="en-IN" dirty="0" smtClean="0">
                <a:latin typeface="Arial Narrow" pitchFamily="34" charset="0"/>
              </a:rPr>
              <a:t>.</a:t>
            </a:r>
          </a:p>
          <a:p>
            <a:pPr lvl="0">
              <a:defRPr/>
            </a:pPr>
            <a:r>
              <a:rPr lang="en-IN" dirty="0">
                <a:latin typeface="Arial Narrow" pitchFamily="34" charset="0"/>
              </a:rPr>
              <a:t>Define congenital glaucoma.</a:t>
            </a:r>
          </a:p>
          <a:p>
            <a:r>
              <a:rPr lang="en-IN" dirty="0">
                <a:latin typeface="Arial Narrow" pitchFamily="34" charset="0"/>
              </a:rPr>
              <a:t>Understand the </a:t>
            </a:r>
            <a:r>
              <a:rPr lang="en-IN" dirty="0" smtClean="0">
                <a:latin typeface="Arial Narrow" pitchFamily="34" charset="0"/>
              </a:rPr>
              <a:t>aetio-pathogenesis </a:t>
            </a:r>
            <a:r>
              <a:rPr lang="en-IN" dirty="0">
                <a:latin typeface="Arial Narrow" pitchFamily="34" charset="0"/>
              </a:rPr>
              <a:t>and clinical features of congenital glaucoma.</a:t>
            </a:r>
          </a:p>
          <a:p>
            <a:r>
              <a:rPr lang="en-IN" dirty="0" smtClean="0">
                <a:latin typeface="Arial Narrow" pitchFamily="34" charset="0"/>
              </a:rPr>
              <a:t>Understand </a:t>
            </a:r>
            <a:r>
              <a:rPr lang="en-IN" dirty="0">
                <a:latin typeface="Arial Narrow" pitchFamily="34" charset="0"/>
              </a:rPr>
              <a:t>the fundamentals of managing congenital glaucoma.</a:t>
            </a:r>
          </a:p>
          <a:p>
            <a:pPr>
              <a:defRPr/>
            </a:pPr>
            <a:endParaRPr lang="en-IN" dirty="0" smtClean="0"/>
          </a:p>
          <a:p>
            <a:pPr>
              <a:defRPr/>
            </a:pP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Management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>
                <a:solidFill>
                  <a:srgbClr val="C00000"/>
                </a:solidFill>
                <a:latin typeface="Arial Narrow" pitchFamily="34" charset="0"/>
              </a:rPr>
              <a:t>Glaucoma surgery </a:t>
            </a:r>
            <a:r>
              <a:rPr lang="en-IN" dirty="0">
                <a:latin typeface="Arial Narrow" panose="020B0606020202030204" pitchFamily="34" charset="0"/>
              </a:rPr>
              <a:t>is the </a:t>
            </a:r>
            <a:r>
              <a:rPr lang="en-IN" dirty="0">
                <a:solidFill>
                  <a:srgbClr val="C00000"/>
                </a:solidFill>
                <a:latin typeface="Arial Narrow" panose="020B0606020202030204" pitchFamily="34" charset="0"/>
              </a:rPr>
              <a:t>primary option </a:t>
            </a:r>
          </a:p>
          <a:p>
            <a:r>
              <a:rPr lang="en-IN" dirty="0" smtClean="0">
                <a:latin typeface="Arial Narrow" pitchFamily="34" charset="0"/>
              </a:rPr>
              <a:t>Medications are not very effective</a:t>
            </a:r>
          </a:p>
          <a:p>
            <a:r>
              <a:rPr lang="en-IN" dirty="0" smtClean="0">
                <a:latin typeface="Arial Narrow" pitchFamily="34" charset="0"/>
              </a:rPr>
              <a:t>Role of medical management is temporary, till surgery is taken up.</a:t>
            </a:r>
          </a:p>
          <a:p>
            <a:r>
              <a:rPr lang="en-IN" dirty="0" smtClean="0">
                <a:latin typeface="Arial Narrow" pitchFamily="34" charset="0"/>
              </a:rPr>
              <a:t>Beta blockers (</a:t>
            </a:r>
            <a:r>
              <a:rPr lang="en-IN" dirty="0" err="1" smtClean="0">
                <a:latin typeface="Arial Narrow" pitchFamily="34" charset="0"/>
              </a:rPr>
              <a:t>Timolol</a:t>
            </a:r>
            <a:r>
              <a:rPr lang="en-IN" dirty="0" smtClean="0">
                <a:latin typeface="Arial Narrow" pitchFamily="34" charset="0"/>
              </a:rPr>
              <a:t>), hyperosmotic agents(</a:t>
            </a:r>
            <a:r>
              <a:rPr lang="en-IN" dirty="0" err="1">
                <a:latin typeface="Arial Narrow" pitchFamily="34" charset="0"/>
              </a:rPr>
              <a:t>M</a:t>
            </a:r>
            <a:r>
              <a:rPr lang="en-IN" dirty="0" err="1" smtClean="0">
                <a:latin typeface="Arial Narrow" pitchFamily="34" charset="0"/>
              </a:rPr>
              <a:t>annitol</a:t>
            </a:r>
            <a:r>
              <a:rPr lang="en-IN" dirty="0" smtClean="0">
                <a:latin typeface="Arial Narrow" pitchFamily="34" charset="0"/>
              </a:rPr>
              <a:t>), carbonic anhydrase inhibitors (acetazolamide/</a:t>
            </a:r>
            <a:r>
              <a:rPr lang="en-IN" dirty="0" err="1" smtClean="0">
                <a:latin typeface="Arial Narrow" pitchFamily="34" charset="0"/>
              </a:rPr>
              <a:t>dorzolamide</a:t>
            </a:r>
            <a:r>
              <a:rPr lang="en-IN" dirty="0" smtClean="0">
                <a:latin typeface="Arial Narrow" pitchFamily="34" charset="0"/>
              </a:rPr>
              <a:t>)</a:t>
            </a:r>
          </a:p>
          <a:p>
            <a:r>
              <a:rPr lang="en-IN" dirty="0" err="1" smtClean="0">
                <a:solidFill>
                  <a:srgbClr val="0070C0"/>
                </a:solidFill>
                <a:latin typeface="Arial Narrow" pitchFamily="34" charset="0"/>
              </a:rPr>
              <a:t>Miotics</a:t>
            </a:r>
            <a:r>
              <a:rPr lang="en-IN" dirty="0" smtClean="0">
                <a:solidFill>
                  <a:srgbClr val="0070C0"/>
                </a:solidFill>
                <a:latin typeface="Arial Narrow" pitchFamily="34" charset="0"/>
              </a:rPr>
              <a:t> and Alpha-2 agonists are not used in children.</a:t>
            </a:r>
            <a:endParaRPr lang="en-IN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55219670"/>
              </p:ext>
            </p:extLst>
          </p:nvPr>
        </p:nvGraphicFramePr>
        <p:xfrm>
          <a:off x="2415655" y="996287"/>
          <a:ext cx="4899545" cy="5210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914400" y="933054"/>
            <a:ext cx="762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 smtClean="0">
                <a:latin typeface="Arial Narrow" pitchFamily="34" charset="0"/>
              </a:rPr>
              <a:t>Goniotomy</a:t>
            </a:r>
            <a:r>
              <a:rPr lang="en-US" altLang="en-US" sz="2800" dirty="0" smtClean="0">
                <a:latin typeface="Arial Narrow" pitchFamily="34" charset="0"/>
              </a:rPr>
              <a:t>/</a:t>
            </a:r>
            <a:r>
              <a:rPr lang="en-US" altLang="en-US" sz="2800" dirty="0" err="1" smtClean="0">
                <a:latin typeface="Arial Narrow" pitchFamily="34" charset="0"/>
              </a:rPr>
              <a:t>Trabeculectomy</a:t>
            </a:r>
            <a:r>
              <a:rPr lang="en-US" altLang="en-US" sz="2800" dirty="0" smtClean="0">
                <a:latin typeface="Arial Narrow" pitchFamily="34" charset="0"/>
              </a:rPr>
              <a:t>/Combined </a:t>
            </a:r>
            <a:r>
              <a:rPr lang="en-US" altLang="en-US" sz="2800" dirty="0" err="1" smtClean="0">
                <a:latin typeface="Arial Narrow" pitchFamily="34" charset="0"/>
              </a:rPr>
              <a:t>Trabe-Trab</a:t>
            </a:r>
            <a:r>
              <a:rPr lang="en-US" altLang="en-US" sz="2800" dirty="0" smtClean="0">
                <a:latin typeface="Arial Narrow" pitchFamily="34" charset="0"/>
              </a:rPr>
              <a:t> </a:t>
            </a:r>
            <a:endParaRPr lang="en-US" altLang="en-US" sz="2800" dirty="0">
              <a:latin typeface="Arial Narrow" pitchFamily="34" charset="0"/>
            </a:endParaRPr>
          </a:p>
        </p:txBody>
      </p:sp>
      <p:sp>
        <p:nvSpPr>
          <p:cNvPr id="32771" name="Line 6"/>
          <p:cNvSpPr>
            <a:spLocks noChangeShapeType="1"/>
          </p:cNvSpPr>
          <p:nvPr/>
        </p:nvSpPr>
        <p:spPr bwMode="auto">
          <a:xfrm>
            <a:off x="4743450" y="1385082"/>
            <a:ext cx="0" cy="28135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3200400" y="1623318"/>
            <a:ext cx="33358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itchFamily="34" charset="0"/>
              </a:rPr>
              <a:t>Surgical outcome?</a:t>
            </a:r>
          </a:p>
        </p:txBody>
      </p:sp>
      <p:sp>
        <p:nvSpPr>
          <p:cNvPr id="32773" name="Line 8"/>
          <p:cNvSpPr>
            <a:spLocks noChangeShapeType="1"/>
          </p:cNvSpPr>
          <p:nvPr/>
        </p:nvSpPr>
        <p:spPr bwMode="auto">
          <a:xfrm>
            <a:off x="4743450" y="2025748"/>
            <a:ext cx="0" cy="18405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3200400" y="2166938"/>
            <a:ext cx="33529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itchFamily="34" charset="0"/>
              </a:rPr>
              <a:t>EUA after </a:t>
            </a:r>
            <a:r>
              <a:rPr lang="en-US" altLang="en-US" sz="2800" dirty="0" smtClean="0">
                <a:latin typeface="Arial Narrow" pitchFamily="34" charset="0"/>
              </a:rPr>
              <a:t>3-4 </a:t>
            </a:r>
            <a:r>
              <a:rPr lang="en-US" altLang="en-US" sz="2800" dirty="0">
                <a:latin typeface="Arial Narrow" pitchFamily="34" charset="0"/>
              </a:rPr>
              <a:t>weeks</a:t>
            </a:r>
          </a:p>
        </p:txBody>
      </p:sp>
      <p:sp>
        <p:nvSpPr>
          <p:cNvPr id="32775" name="Line 10"/>
          <p:cNvSpPr>
            <a:spLocks noChangeShapeType="1"/>
          </p:cNvSpPr>
          <p:nvPr/>
        </p:nvSpPr>
        <p:spPr bwMode="auto">
          <a:xfrm>
            <a:off x="4743450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2776" name="Line 11"/>
          <p:cNvSpPr>
            <a:spLocks noChangeShapeType="1"/>
          </p:cNvSpPr>
          <p:nvPr/>
        </p:nvSpPr>
        <p:spPr bwMode="auto">
          <a:xfrm flipH="1">
            <a:off x="2057400" y="2819400"/>
            <a:ext cx="26860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2777" name="Line 12"/>
          <p:cNvSpPr>
            <a:spLocks noChangeShapeType="1"/>
          </p:cNvSpPr>
          <p:nvPr/>
        </p:nvSpPr>
        <p:spPr bwMode="auto">
          <a:xfrm>
            <a:off x="4743450" y="2819400"/>
            <a:ext cx="24003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2778" name="Line 14"/>
          <p:cNvSpPr>
            <a:spLocks noChangeShapeType="1"/>
          </p:cNvSpPr>
          <p:nvPr/>
        </p:nvSpPr>
        <p:spPr bwMode="auto">
          <a:xfrm>
            <a:off x="20574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2779" name="Text Box 15"/>
          <p:cNvSpPr txBox="1">
            <a:spLocks noChangeArrowheads="1"/>
          </p:cNvSpPr>
          <p:nvPr/>
        </p:nvSpPr>
        <p:spPr bwMode="auto">
          <a:xfrm>
            <a:off x="1759745" y="2928938"/>
            <a:ext cx="20454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Arial Narrow" pitchFamily="34" charset="0"/>
              </a:rPr>
              <a:t>IOP controlled</a:t>
            </a:r>
          </a:p>
        </p:txBody>
      </p:sp>
      <p:sp>
        <p:nvSpPr>
          <p:cNvPr id="32780" name="Line 18"/>
          <p:cNvSpPr>
            <a:spLocks noChangeShapeType="1"/>
          </p:cNvSpPr>
          <p:nvPr/>
        </p:nvSpPr>
        <p:spPr bwMode="auto">
          <a:xfrm>
            <a:off x="20574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2781" name="Text Box 19"/>
          <p:cNvSpPr txBox="1">
            <a:spLocks noChangeArrowheads="1"/>
          </p:cNvSpPr>
          <p:nvPr/>
        </p:nvSpPr>
        <p:spPr bwMode="auto">
          <a:xfrm>
            <a:off x="1302545" y="3462338"/>
            <a:ext cx="35221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itchFamily="34" charset="0"/>
              </a:rPr>
              <a:t>Evaluation after 3 months</a:t>
            </a:r>
          </a:p>
        </p:txBody>
      </p:sp>
      <p:sp>
        <p:nvSpPr>
          <p:cNvPr id="32782" name="Line 21"/>
          <p:cNvSpPr>
            <a:spLocks noChangeShapeType="1"/>
          </p:cNvSpPr>
          <p:nvPr/>
        </p:nvSpPr>
        <p:spPr bwMode="auto">
          <a:xfrm>
            <a:off x="20574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2783" name="Text Box 22"/>
          <p:cNvSpPr txBox="1">
            <a:spLocks noChangeArrowheads="1"/>
          </p:cNvSpPr>
          <p:nvPr/>
        </p:nvSpPr>
        <p:spPr bwMode="auto">
          <a:xfrm>
            <a:off x="1473994" y="4071938"/>
            <a:ext cx="1723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itchFamily="34" charset="0"/>
              </a:rPr>
              <a:t>Normal IOP</a:t>
            </a:r>
          </a:p>
        </p:txBody>
      </p:sp>
      <p:sp>
        <p:nvSpPr>
          <p:cNvPr id="32784" name="Line 23"/>
          <p:cNvSpPr>
            <a:spLocks noChangeShapeType="1"/>
          </p:cNvSpPr>
          <p:nvPr/>
        </p:nvSpPr>
        <p:spPr bwMode="auto">
          <a:xfrm>
            <a:off x="20574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2785" name="Text Box 24"/>
          <p:cNvSpPr txBox="1">
            <a:spLocks noChangeArrowheads="1"/>
          </p:cNvSpPr>
          <p:nvPr/>
        </p:nvSpPr>
        <p:spPr bwMode="auto">
          <a:xfrm>
            <a:off x="1253869" y="4661872"/>
            <a:ext cx="35221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itchFamily="34" charset="0"/>
              </a:rPr>
              <a:t>Evaluation after 3 months</a:t>
            </a:r>
          </a:p>
        </p:txBody>
      </p:sp>
      <p:sp>
        <p:nvSpPr>
          <p:cNvPr id="32786" name="Line 25"/>
          <p:cNvSpPr>
            <a:spLocks noChangeShapeType="1"/>
          </p:cNvSpPr>
          <p:nvPr/>
        </p:nvSpPr>
        <p:spPr bwMode="auto">
          <a:xfrm>
            <a:off x="20574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2787" name="Text Box 26"/>
          <p:cNvSpPr txBox="1">
            <a:spLocks noChangeArrowheads="1"/>
          </p:cNvSpPr>
          <p:nvPr/>
        </p:nvSpPr>
        <p:spPr bwMode="auto">
          <a:xfrm>
            <a:off x="1138568" y="5267879"/>
            <a:ext cx="2464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Arial Narrow" pitchFamily="34" charset="0"/>
              </a:rPr>
              <a:t>  FU </a:t>
            </a:r>
            <a:r>
              <a:rPr lang="en-US" altLang="en-US" sz="2400" dirty="0">
                <a:latin typeface="Arial Narrow" pitchFamily="34" charset="0"/>
              </a:rPr>
              <a:t>every 3 months</a:t>
            </a:r>
          </a:p>
        </p:txBody>
      </p:sp>
      <p:sp>
        <p:nvSpPr>
          <p:cNvPr id="32789" name="Line 29"/>
          <p:cNvSpPr>
            <a:spLocks noChangeShapeType="1"/>
          </p:cNvSpPr>
          <p:nvPr/>
        </p:nvSpPr>
        <p:spPr bwMode="auto">
          <a:xfrm>
            <a:off x="2037482" y="567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2790" name="Text Box 30"/>
          <p:cNvSpPr txBox="1">
            <a:spLocks noChangeArrowheads="1"/>
          </p:cNvSpPr>
          <p:nvPr/>
        </p:nvSpPr>
        <p:spPr bwMode="auto">
          <a:xfrm>
            <a:off x="1073945" y="5824540"/>
            <a:ext cx="33217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itchFamily="34" charset="0"/>
              </a:rPr>
              <a:t>Record IOP, CDR, VA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itchFamily="34" charset="0"/>
              </a:rPr>
              <a:t>Axial length, VF (if possible)</a:t>
            </a:r>
          </a:p>
        </p:txBody>
      </p:sp>
      <p:sp>
        <p:nvSpPr>
          <p:cNvPr id="32791" name="Line 31"/>
          <p:cNvSpPr>
            <a:spLocks noChangeShapeType="1"/>
          </p:cNvSpPr>
          <p:nvPr/>
        </p:nvSpPr>
        <p:spPr bwMode="auto">
          <a:xfrm>
            <a:off x="714375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2792" name="Text Box 32"/>
          <p:cNvSpPr txBox="1">
            <a:spLocks noChangeArrowheads="1"/>
          </p:cNvSpPr>
          <p:nvPr/>
        </p:nvSpPr>
        <p:spPr bwMode="auto">
          <a:xfrm>
            <a:off x="5886450" y="2895600"/>
            <a:ext cx="2647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 Narrow" pitchFamily="34" charset="0"/>
              </a:rPr>
              <a:t>IOP not </a:t>
            </a:r>
            <a:r>
              <a:rPr lang="en-US" altLang="en-US" sz="2800" dirty="0" smtClean="0">
                <a:solidFill>
                  <a:srgbClr val="FF0000"/>
                </a:solidFill>
                <a:latin typeface="Arial Narrow" pitchFamily="34" charset="0"/>
              </a:rPr>
              <a:t>controlled</a:t>
            </a:r>
            <a:endParaRPr lang="en-US" alt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2793" name="Line 33"/>
          <p:cNvSpPr>
            <a:spLocks noChangeShapeType="1"/>
          </p:cNvSpPr>
          <p:nvPr/>
        </p:nvSpPr>
        <p:spPr bwMode="auto">
          <a:xfrm>
            <a:off x="714375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2794" name="Text Box 34"/>
          <p:cNvSpPr txBox="1">
            <a:spLocks noChangeArrowheads="1"/>
          </p:cNvSpPr>
          <p:nvPr/>
        </p:nvSpPr>
        <p:spPr bwMode="auto">
          <a:xfrm>
            <a:off x="5794773" y="3429000"/>
            <a:ext cx="2492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itchFamily="34" charset="0"/>
              </a:rPr>
              <a:t>Add medical therapy</a:t>
            </a:r>
          </a:p>
        </p:txBody>
      </p:sp>
      <p:sp>
        <p:nvSpPr>
          <p:cNvPr id="32795" name="Line 36"/>
          <p:cNvSpPr>
            <a:spLocks noChangeShapeType="1"/>
          </p:cNvSpPr>
          <p:nvPr/>
        </p:nvSpPr>
        <p:spPr bwMode="auto">
          <a:xfrm>
            <a:off x="7143750" y="3810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2796" name="Text Box 37"/>
          <p:cNvSpPr txBox="1">
            <a:spLocks noChangeArrowheads="1"/>
          </p:cNvSpPr>
          <p:nvPr/>
        </p:nvSpPr>
        <p:spPr bwMode="auto">
          <a:xfrm>
            <a:off x="5798344" y="3886202"/>
            <a:ext cx="24874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itchFamily="34" charset="0"/>
              </a:rPr>
              <a:t>If IOP not controlled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70C0"/>
                </a:solidFill>
                <a:latin typeface="Arial Narrow" pitchFamily="34" charset="0"/>
              </a:rPr>
              <a:t>repeat </a:t>
            </a:r>
            <a:r>
              <a:rPr lang="en-US" altLang="en-US" sz="2400" dirty="0" err="1" smtClean="0">
                <a:solidFill>
                  <a:srgbClr val="0070C0"/>
                </a:solidFill>
                <a:latin typeface="Arial Narrow" pitchFamily="34" charset="0"/>
              </a:rPr>
              <a:t>Trab</a:t>
            </a:r>
            <a:r>
              <a:rPr lang="en-US" altLang="en-US" sz="2400" dirty="0" smtClean="0">
                <a:solidFill>
                  <a:srgbClr val="0070C0"/>
                </a:solidFill>
                <a:latin typeface="Arial Narrow" pitchFamily="34" charset="0"/>
              </a:rPr>
              <a:t> ± MMC</a:t>
            </a:r>
            <a:endParaRPr lang="en-US" altLang="en-US" sz="24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2797" name="Line 38"/>
          <p:cNvSpPr>
            <a:spLocks noChangeShapeType="1"/>
          </p:cNvSpPr>
          <p:nvPr/>
        </p:nvSpPr>
        <p:spPr bwMode="auto">
          <a:xfrm flipH="1">
            <a:off x="5696111" y="4757738"/>
            <a:ext cx="85725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2798" name="Line 39"/>
          <p:cNvSpPr>
            <a:spLocks noChangeShapeType="1"/>
          </p:cNvSpPr>
          <p:nvPr/>
        </p:nvSpPr>
        <p:spPr bwMode="auto">
          <a:xfrm>
            <a:off x="6617495" y="4771082"/>
            <a:ext cx="85725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2799" name="Text Box 40"/>
          <p:cNvSpPr txBox="1">
            <a:spLocks noChangeArrowheads="1"/>
          </p:cNvSpPr>
          <p:nvPr/>
        </p:nvSpPr>
        <p:spPr bwMode="auto">
          <a:xfrm>
            <a:off x="4572001" y="4876800"/>
            <a:ext cx="2012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/>
              <a:t>      </a:t>
            </a:r>
            <a:r>
              <a:rPr lang="en-US" altLang="en-US" sz="2400" dirty="0" smtClean="0">
                <a:latin typeface="Arial Narrow" pitchFamily="34" charset="0"/>
              </a:rPr>
              <a:t>Controlled</a:t>
            </a:r>
            <a:r>
              <a:rPr lang="en-US" altLang="en-US" sz="2400" dirty="0" smtClean="0"/>
              <a:t> </a:t>
            </a:r>
            <a:endParaRPr lang="en-US" altLang="en-US" sz="2400" dirty="0"/>
          </a:p>
        </p:txBody>
      </p:sp>
      <p:sp>
        <p:nvSpPr>
          <p:cNvPr id="32801" name="Line 44"/>
          <p:cNvSpPr>
            <a:spLocks noChangeShapeType="1"/>
          </p:cNvSpPr>
          <p:nvPr/>
        </p:nvSpPr>
        <p:spPr bwMode="auto">
          <a:xfrm>
            <a:off x="5562600" y="534099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2802" name="Text Box 45"/>
          <p:cNvSpPr txBox="1">
            <a:spLocks noChangeArrowheads="1"/>
          </p:cNvSpPr>
          <p:nvPr/>
        </p:nvSpPr>
        <p:spPr bwMode="auto">
          <a:xfrm>
            <a:off x="4381500" y="5595940"/>
            <a:ext cx="1960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7030A0"/>
                </a:solidFill>
                <a:latin typeface="Arial Narrow" pitchFamily="34" charset="0"/>
              </a:rPr>
              <a:t>VISUAL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7030A0"/>
                </a:solidFill>
                <a:latin typeface="Arial Narrow" pitchFamily="34" charset="0"/>
              </a:rPr>
              <a:t>REHABILITATION</a:t>
            </a:r>
          </a:p>
        </p:txBody>
      </p:sp>
      <p:sp>
        <p:nvSpPr>
          <p:cNvPr id="32803" name="Line 46"/>
          <p:cNvSpPr>
            <a:spLocks noChangeShapeType="1"/>
          </p:cNvSpPr>
          <p:nvPr/>
        </p:nvSpPr>
        <p:spPr bwMode="auto">
          <a:xfrm>
            <a:off x="4038600" y="6096000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2804" name="Text Box 47"/>
          <p:cNvSpPr txBox="1">
            <a:spLocks noChangeArrowheads="1"/>
          </p:cNvSpPr>
          <p:nvPr/>
        </p:nvSpPr>
        <p:spPr bwMode="auto">
          <a:xfrm>
            <a:off x="6617495" y="4833938"/>
            <a:ext cx="1991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/>
              <a:t>    </a:t>
            </a:r>
            <a:r>
              <a:rPr lang="en-US" altLang="en-US" sz="2400" dirty="0" smtClean="0">
                <a:latin typeface="Arial Narrow" pitchFamily="34" charset="0"/>
              </a:rPr>
              <a:t>Uncontrolled</a:t>
            </a:r>
            <a:endParaRPr lang="en-US" altLang="en-US" sz="2400" dirty="0">
              <a:latin typeface="Arial Narrow" pitchFamily="34" charset="0"/>
            </a:endParaRPr>
          </a:p>
        </p:txBody>
      </p:sp>
      <p:sp>
        <p:nvSpPr>
          <p:cNvPr id="32805" name="Line 48"/>
          <p:cNvSpPr>
            <a:spLocks noChangeShapeType="1"/>
          </p:cNvSpPr>
          <p:nvPr/>
        </p:nvSpPr>
        <p:spPr bwMode="auto">
          <a:xfrm>
            <a:off x="74295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2806" name="Text Box 49"/>
          <p:cNvSpPr txBox="1">
            <a:spLocks noChangeArrowheads="1"/>
          </p:cNvSpPr>
          <p:nvPr/>
        </p:nvSpPr>
        <p:spPr bwMode="auto">
          <a:xfrm>
            <a:off x="6172201" y="5257800"/>
            <a:ext cx="3259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/>
              <a:t>       </a:t>
            </a:r>
            <a:r>
              <a:rPr lang="en-US" altLang="en-US" sz="2400" dirty="0" smtClean="0">
                <a:solidFill>
                  <a:srgbClr val="C00000"/>
                </a:solidFill>
              </a:rPr>
              <a:t>Poor prognosis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32807" name="Rectangle 51"/>
          <p:cNvSpPr>
            <a:spLocks noChangeArrowheads="1"/>
          </p:cNvSpPr>
          <p:nvPr/>
        </p:nvSpPr>
        <p:spPr bwMode="auto">
          <a:xfrm>
            <a:off x="4400550" y="5638800"/>
            <a:ext cx="188595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N" altLang="en-US" sz="7200"/>
          </a:p>
        </p:txBody>
      </p:sp>
      <p:sp>
        <p:nvSpPr>
          <p:cNvPr id="32808" name="Line 53"/>
          <p:cNvSpPr>
            <a:spLocks noChangeShapeType="1"/>
          </p:cNvSpPr>
          <p:nvPr/>
        </p:nvSpPr>
        <p:spPr bwMode="auto">
          <a:xfrm>
            <a:off x="7258050" y="5715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32809" name="Text Box 54"/>
          <p:cNvSpPr txBox="1">
            <a:spLocks noChangeArrowheads="1"/>
          </p:cNvSpPr>
          <p:nvPr/>
        </p:nvSpPr>
        <p:spPr bwMode="auto">
          <a:xfrm>
            <a:off x="6781800" y="5746750"/>
            <a:ext cx="2133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Arial Narrow" pitchFamily="34" charset="0"/>
              </a:rPr>
              <a:t>Consider </a:t>
            </a:r>
            <a:r>
              <a:rPr lang="en-US" altLang="en-US" sz="2200" dirty="0" smtClean="0">
                <a:solidFill>
                  <a:srgbClr val="3333CC"/>
                </a:solidFill>
                <a:latin typeface="Arial Narrow" pitchFamily="34" charset="0"/>
              </a:rPr>
              <a:t>Drainage implant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 err="1" smtClean="0">
                <a:solidFill>
                  <a:srgbClr val="3333CC"/>
                </a:solidFill>
                <a:latin typeface="Arial Narrow" pitchFamily="34" charset="0"/>
              </a:rPr>
              <a:t>Cyclodestruction</a:t>
            </a:r>
            <a:endParaRPr lang="en-US" altLang="en-US" sz="2200" dirty="0">
              <a:solidFill>
                <a:srgbClr val="3333CC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152400"/>
            <a:ext cx="666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latin typeface="Arial" pitchFamily="34" charset="0"/>
                <a:cs typeface="Arial" pitchFamily="34" charset="0"/>
              </a:rPr>
              <a:t>Approach to management  </a:t>
            </a:r>
            <a:endParaRPr lang="en-I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84631"/>
      </p:ext>
    </p:extLst>
  </p:cSld>
  <p:clrMapOvr>
    <a:masterClrMapping/>
  </p:clrMapOvr>
  <p:transition advTm="1031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err="1" smtClean="0">
                <a:latin typeface="+mn-lt"/>
              </a:rPr>
              <a:t>Goniotomy</a:t>
            </a:r>
            <a:endParaRPr lang="en-IN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51054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rial Narrow" panose="020B0606020202030204" pitchFamily="34" charset="0"/>
              </a:rPr>
              <a:t>Safe </a:t>
            </a:r>
            <a:r>
              <a:rPr lang="en-IN" sz="2800" dirty="0">
                <a:latin typeface="Arial Narrow" panose="020B0606020202030204" pitchFamily="34" charset="0"/>
              </a:rPr>
              <a:t>procedure when performed </a:t>
            </a:r>
            <a:r>
              <a:rPr lang="en-IN" sz="2800" dirty="0" smtClean="0">
                <a:latin typeface="Arial Narrow" panose="020B0606020202030204" pitchFamily="34" charset="0"/>
              </a:rPr>
              <a:t>skilfully.</a:t>
            </a:r>
          </a:p>
          <a:p>
            <a:r>
              <a:rPr lang="en-IN" sz="2800" dirty="0" smtClean="0">
                <a:latin typeface="Arial Narrow" panose="020B0606020202030204" pitchFamily="34" charset="0"/>
              </a:rPr>
              <a:t>Performed </a:t>
            </a:r>
            <a:r>
              <a:rPr lang="en-IN" sz="2800" dirty="0">
                <a:latin typeface="Arial Narrow" panose="020B0606020202030204" pitchFamily="34" charset="0"/>
              </a:rPr>
              <a:t>with direct visualization of </a:t>
            </a:r>
            <a:r>
              <a:rPr lang="en-IN" sz="2800" dirty="0" smtClean="0">
                <a:latin typeface="Arial Narrow" panose="020B0606020202030204" pitchFamily="34" charset="0"/>
              </a:rPr>
              <a:t>trabecular meshwork</a:t>
            </a:r>
          </a:p>
          <a:p>
            <a:r>
              <a:rPr lang="en-IN" sz="2800" dirty="0" smtClean="0">
                <a:latin typeface="Arial Narrow" panose="020B0606020202030204" pitchFamily="34" charset="0"/>
              </a:rPr>
              <a:t>Aims to transect </a:t>
            </a:r>
            <a:r>
              <a:rPr lang="en-IN" sz="2800" dirty="0" err="1" smtClean="0">
                <a:latin typeface="Arial Narrow" panose="020B0606020202030204" pitchFamily="34" charset="0"/>
              </a:rPr>
              <a:t>Schlemm’s</a:t>
            </a:r>
            <a:r>
              <a:rPr lang="en-IN" sz="2800" dirty="0" smtClean="0">
                <a:latin typeface="Arial Narrow" panose="020B0606020202030204" pitchFamily="34" charset="0"/>
              </a:rPr>
              <a:t> canal by ab-</a:t>
            </a:r>
            <a:r>
              <a:rPr lang="en-IN" sz="2800" dirty="0" err="1" smtClean="0">
                <a:latin typeface="Arial Narrow" panose="020B0606020202030204" pitchFamily="34" charset="0"/>
              </a:rPr>
              <a:t>interno</a:t>
            </a:r>
            <a:r>
              <a:rPr lang="en-IN" sz="2800" dirty="0" smtClean="0">
                <a:latin typeface="Arial Narrow" panose="020B0606020202030204" pitchFamily="34" charset="0"/>
              </a:rPr>
              <a:t> approach</a:t>
            </a:r>
          </a:p>
          <a:p>
            <a:r>
              <a:rPr lang="en-IN" sz="2800" dirty="0">
                <a:latin typeface="Arial Narrow" panose="020B0606020202030204" pitchFamily="34" charset="0"/>
              </a:rPr>
              <a:t>I</a:t>
            </a:r>
            <a:r>
              <a:rPr lang="en-IN" sz="2800" dirty="0" smtClean="0">
                <a:latin typeface="Arial Narrow" panose="020B0606020202030204" pitchFamily="34" charset="0"/>
              </a:rPr>
              <a:t>ncises </a:t>
            </a:r>
            <a:r>
              <a:rPr lang="en-IN" sz="2800" dirty="0">
                <a:latin typeface="Arial Narrow" panose="020B0606020202030204" pitchFamily="34" charset="0"/>
              </a:rPr>
              <a:t>only </a:t>
            </a:r>
            <a:r>
              <a:rPr lang="en-IN" sz="2800" dirty="0" smtClean="0">
                <a:latin typeface="Arial Narrow" panose="020B0606020202030204" pitchFamily="34" charset="0"/>
              </a:rPr>
              <a:t>superficial </a:t>
            </a:r>
            <a:r>
              <a:rPr lang="en-IN" sz="2800" dirty="0">
                <a:latin typeface="Arial Narrow" panose="020B0606020202030204" pitchFamily="34" charset="0"/>
              </a:rPr>
              <a:t>trabecular </a:t>
            </a:r>
            <a:r>
              <a:rPr lang="en-IN" sz="2800" dirty="0" smtClean="0">
                <a:latin typeface="Arial Narrow" panose="020B0606020202030204" pitchFamily="34" charset="0"/>
              </a:rPr>
              <a:t>tissues, </a:t>
            </a:r>
            <a:r>
              <a:rPr lang="en-IN" sz="2800" dirty="0">
                <a:latin typeface="Arial Narrow" panose="020B0606020202030204" pitchFamily="34" charset="0"/>
              </a:rPr>
              <a:t>necessary to cure this disease</a:t>
            </a:r>
          </a:p>
        </p:txBody>
      </p:sp>
      <p:pic>
        <p:nvPicPr>
          <p:cNvPr id="5" name="Picture 2" descr="https://d1niluoi1dd30v.cloudfront.net/B9780323023948X00010/B978032302394800019X/gr22.jpg?Expires=1502695176&amp;Key-Pair-Id=APKAICLNFGBCWWYGVIZQ&amp;Signature=HX6IJV624juqJAQy9s4yDGpOThzp0g3nwDWzr17aJAT%7EwpHl37mv30VKaGyNG00ZklBCLENw9KuiL2eIyiZPv8m8h1wWAhaIhslQJIcPo3U3dioncCsbTiGYtDF0p6euQ84IMxxqaYk27g3t6cAfuY4Xs3vKIL0q0WVSkaLfPno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8100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err="1" smtClean="0">
                <a:latin typeface="+mn-lt"/>
              </a:rPr>
              <a:t>Trabeculotomy</a:t>
            </a:r>
            <a:endParaRPr lang="en-IN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Arial Narrow" panose="020B0606020202030204" pitchFamily="34" charset="0"/>
              </a:rPr>
              <a:t>Ab-</a:t>
            </a:r>
            <a:r>
              <a:rPr lang="en-IN" sz="3200" dirty="0" err="1" smtClean="0">
                <a:latin typeface="Arial Narrow" panose="020B0606020202030204" pitchFamily="34" charset="0"/>
              </a:rPr>
              <a:t>externo</a:t>
            </a:r>
            <a:r>
              <a:rPr lang="en-IN" sz="3200" dirty="0" smtClean="0">
                <a:latin typeface="Arial Narrow" panose="020B0606020202030204" pitchFamily="34" charset="0"/>
              </a:rPr>
              <a:t> trabeculotomy has good success rates.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0" b="54267"/>
          <a:stretch/>
        </p:blipFill>
        <p:spPr>
          <a:xfrm>
            <a:off x="838200" y="2505074"/>
            <a:ext cx="7372350" cy="3209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3352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err="1" smtClean="0">
                <a:latin typeface="+mn-lt"/>
              </a:rPr>
              <a:t>Trabeculotomy</a:t>
            </a:r>
            <a:r>
              <a:rPr lang="en-IN" sz="4000" dirty="0" smtClean="0">
                <a:latin typeface="+mn-lt"/>
              </a:rPr>
              <a:t> with trabeculectomy</a:t>
            </a:r>
            <a:endParaRPr lang="en-IN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Arial Narrow" panose="020B0606020202030204" pitchFamily="34" charset="0"/>
              </a:rPr>
              <a:t>Most commonly performed surgery in India</a:t>
            </a:r>
          </a:p>
          <a:p>
            <a:pPr marL="0" indent="0">
              <a:buNone/>
            </a:pPr>
            <a:endParaRPr lang="en-IN" sz="3200" dirty="0" smtClean="0">
              <a:latin typeface="Arial Narrow" panose="020B0606020202030204" pitchFamily="34" charset="0"/>
            </a:endParaRPr>
          </a:p>
          <a:p>
            <a:r>
              <a:rPr lang="en-IN" sz="3200" dirty="0" smtClean="0">
                <a:latin typeface="Arial Narrow" panose="020B0606020202030204" pitchFamily="34" charset="0"/>
              </a:rPr>
              <a:t>Easy adaptability</a:t>
            </a:r>
          </a:p>
          <a:p>
            <a:r>
              <a:rPr lang="en-IN" sz="3200" dirty="0" smtClean="0">
                <a:latin typeface="Arial Narrow" panose="020B0606020202030204" pitchFamily="34" charset="0"/>
              </a:rPr>
              <a:t>Safe and successful</a:t>
            </a:r>
          </a:p>
          <a:p>
            <a:r>
              <a:rPr lang="en-IN" sz="3200" dirty="0" smtClean="0">
                <a:latin typeface="Arial Narrow" panose="020B0606020202030204" pitchFamily="34" charset="0"/>
              </a:rPr>
              <a:t>Suitable in compromised corneas</a:t>
            </a:r>
          </a:p>
          <a:p>
            <a:r>
              <a:rPr lang="en-IN" sz="3200" dirty="0" smtClean="0">
                <a:latin typeface="Arial Narrow" panose="020B0606020202030204" pitchFamily="34" charset="0"/>
              </a:rPr>
              <a:t>More predictable results</a:t>
            </a:r>
            <a:endParaRPr lang="en-IN" sz="3200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1"/>
          <p:cNvSpPr txBox="1">
            <a:spLocks noChangeArrowheads="1"/>
          </p:cNvSpPr>
          <p:nvPr/>
        </p:nvSpPr>
        <p:spPr bwMode="auto">
          <a:xfrm>
            <a:off x="2849881" y="228600"/>
            <a:ext cx="33223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Steps of </a:t>
            </a:r>
            <a:r>
              <a:rPr lang="en-US" altLang="en-US" dirty="0" err="1"/>
              <a:t>Trabeculectomy</a:t>
            </a:r>
            <a:r>
              <a:rPr lang="en-US" altLang="en-US" dirty="0"/>
              <a:t> </a:t>
            </a:r>
          </a:p>
          <a:p>
            <a:pPr algn="ctr"/>
            <a:r>
              <a:rPr lang="en-US" altLang="en-US" dirty="0"/>
              <a:t>with </a:t>
            </a:r>
            <a:r>
              <a:rPr lang="en-US" altLang="en-US" dirty="0" err="1" smtClean="0"/>
              <a:t>trabeculotomy</a:t>
            </a:r>
            <a:endParaRPr lang="en-US" altLang="en-US" dirty="0"/>
          </a:p>
        </p:txBody>
      </p:sp>
      <p:pic>
        <p:nvPicPr>
          <p:cNvPr id="9220" name="Picture 5" descr="DSC096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3847" r="27292" b="13451"/>
          <a:stretch>
            <a:fillRect/>
          </a:stretch>
        </p:blipFill>
        <p:spPr bwMode="auto">
          <a:xfrm>
            <a:off x="228600" y="533400"/>
            <a:ext cx="25908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DSC096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5" t="22502" r="33784" b="18645"/>
          <a:stretch>
            <a:fillRect/>
          </a:stretch>
        </p:blipFill>
        <p:spPr bwMode="auto">
          <a:xfrm>
            <a:off x="6012221" y="498391"/>
            <a:ext cx="259080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DSC096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2" t="8655" r="22098" b="6528"/>
          <a:stretch>
            <a:fillRect/>
          </a:stretch>
        </p:blipFill>
        <p:spPr bwMode="auto">
          <a:xfrm>
            <a:off x="472440" y="3662065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DSC096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7" r="11713"/>
          <a:stretch>
            <a:fillRect/>
          </a:stretch>
        </p:blipFill>
        <p:spPr bwMode="auto">
          <a:xfrm>
            <a:off x="6157453" y="38100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12"/>
          <p:cNvSpPr txBox="1">
            <a:spLocks noChangeArrowheads="1"/>
          </p:cNvSpPr>
          <p:nvPr/>
        </p:nvSpPr>
        <p:spPr bwMode="auto">
          <a:xfrm flipH="1">
            <a:off x="533400" y="3149769"/>
            <a:ext cx="1722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Scleral flap</a:t>
            </a:r>
            <a:endParaRPr lang="en-US" altLang="en-US" dirty="0"/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4876800" y="3200400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 smtClean="0">
                <a:solidFill>
                  <a:schemeClr val="bg1"/>
                </a:solidFill>
              </a:rPr>
              <a:t>Ds   </a:t>
            </a:r>
            <a:r>
              <a:rPr lang="en-US" altLang="en-US" dirty="0" err="1" smtClean="0">
                <a:solidFill>
                  <a:schemeClr val="bg1"/>
                </a:solidFill>
              </a:rPr>
              <a:t>s</a:t>
            </a:r>
            <a:r>
              <a:rPr lang="en-US" altLang="en-US" dirty="0" err="1" smtClean="0"/>
              <a:t>Dissection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upto</a:t>
            </a:r>
            <a:r>
              <a:rPr lang="en-US" altLang="en-US" dirty="0" smtClean="0"/>
              <a:t> grey </a:t>
            </a:r>
            <a:r>
              <a:rPr lang="en-US" altLang="en-US" dirty="0" err="1"/>
              <a:t>limbus</a:t>
            </a:r>
            <a:endParaRPr lang="en-US" altLang="en-US" dirty="0"/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304800" y="6324600"/>
            <a:ext cx="3315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Trabecular meshwork cut</a:t>
            </a:r>
            <a:endParaRPr lang="en-US" altLang="en-US" dirty="0"/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5441950" y="6324600"/>
            <a:ext cx="3731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Diffuse </a:t>
            </a:r>
            <a:r>
              <a:rPr lang="en-US" altLang="en-US" dirty="0" err="1" smtClean="0"/>
              <a:t>subconjunctival</a:t>
            </a:r>
            <a:r>
              <a:rPr lang="en-US" altLang="en-US" dirty="0" smtClean="0"/>
              <a:t> bleb</a:t>
            </a:r>
            <a:endParaRPr lang="en-US" altLang="en-US" dirty="0"/>
          </a:p>
        </p:txBody>
      </p:sp>
      <p:pic>
        <p:nvPicPr>
          <p:cNvPr id="9229" name="Picture 27" descr="DSC096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3847" r="27292" b="13451"/>
          <a:stretch>
            <a:fillRect/>
          </a:stretch>
        </p:blipFill>
        <p:spPr bwMode="auto">
          <a:xfrm>
            <a:off x="259080" y="483711"/>
            <a:ext cx="25908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" y="365127"/>
            <a:ext cx="9210040" cy="837404"/>
          </a:xfrm>
        </p:spPr>
        <p:txBody>
          <a:bodyPr>
            <a:normAutofit/>
          </a:bodyPr>
          <a:lstStyle/>
          <a:p>
            <a:r>
              <a:rPr lang="en-IN" sz="3600" dirty="0" smtClean="0">
                <a:latin typeface="+mn-lt"/>
              </a:rPr>
              <a:t>Role of antimetabolites in paediatric glaucoma</a:t>
            </a:r>
            <a:endParaRPr lang="en-IN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6"/>
            <a:ext cx="8229600" cy="5029200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 Narrow" panose="020B0606020202030204" pitchFamily="34" charset="0"/>
              </a:rPr>
              <a:t>S</a:t>
            </a:r>
            <a:r>
              <a:rPr lang="en-IN" sz="3200" dirty="0" smtClean="0">
                <a:latin typeface="Arial Narrow" panose="020B0606020202030204" pitchFamily="34" charset="0"/>
              </a:rPr>
              <a:t>ignificantly </a:t>
            </a:r>
            <a:r>
              <a:rPr lang="en-IN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more complications </a:t>
            </a:r>
            <a:r>
              <a:rPr lang="en-IN" sz="3200" dirty="0" smtClean="0">
                <a:latin typeface="Arial Narrow" panose="020B0606020202030204" pitchFamily="34" charset="0"/>
              </a:rPr>
              <a:t>associated with </a:t>
            </a:r>
            <a:r>
              <a:rPr lang="en-IN" sz="3200" dirty="0">
                <a:latin typeface="Arial Narrow" panose="020B0606020202030204" pitchFamily="34" charset="0"/>
              </a:rPr>
              <a:t>the </a:t>
            </a:r>
            <a:r>
              <a:rPr lang="en-IN" sz="3200" dirty="0" smtClean="0">
                <a:latin typeface="Arial Narrow" panose="020B0606020202030204" pitchFamily="34" charset="0"/>
              </a:rPr>
              <a:t>use   </a:t>
            </a:r>
            <a:r>
              <a:rPr lang="en-IN" sz="3200" dirty="0">
                <a:latin typeface="Arial Narrow" panose="020B0606020202030204" pitchFamily="34" charset="0"/>
              </a:rPr>
              <a:t>of </a:t>
            </a:r>
            <a:r>
              <a:rPr lang="en-IN" sz="3200" dirty="0" smtClean="0">
                <a:latin typeface="Arial Narrow" panose="020B0606020202030204" pitchFamily="34" charset="0"/>
              </a:rPr>
              <a:t>Mitomycin(</a:t>
            </a:r>
            <a:r>
              <a:rPr lang="en-IN" sz="3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MMC</a:t>
            </a:r>
            <a:r>
              <a:rPr lang="en-IN" sz="3200" dirty="0" smtClean="0">
                <a:latin typeface="Arial Narrow" panose="020B0606020202030204" pitchFamily="34" charset="0"/>
              </a:rPr>
              <a:t>) </a:t>
            </a:r>
            <a:r>
              <a:rPr lang="en-IN" sz="3200" dirty="0">
                <a:latin typeface="Arial Narrow" panose="020B0606020202030204" pitchFamily="34" charset="0"/>
              </a:rPr>
              <a:t>in </a:t>
            </a:r>
            <a:r>
              <a:rPr lang="en-IN" sz="3200" dirty="0" smtClean="0">
                <a:latin typeface="Arial Narrow" panose="020B0606020202030204" pitchFamily="34" charset="0"/>
              </a:rPr>
              <a:t>paediatric </a:t>
            </a:r>
            <a:r>
              <a:rPr lang="en-IN" sz="3200" dirty="0" err="1" smtClean="0">
                <a:latin typeface="Arial Narrow" panose="020B0606020202030204" pitchFamily="34" charset="0"/>
              </a:rPr>
              <a:t>glaucomas</a:t>
            </a:r>
            <a:endParaRPr lang="en-IN" sz="3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IN" sz="3200" dirty="0" smtClean="0">
              <a:latin typeface="Arial Narrow" panose="020B0606020202030204" pitchFamily="34" charset="0"/>
            </a:endParaRPr>
          </a:p>
          <a:p>
            <a:r>
              <a:rPr lang="en-IN" sz="3200" dirty="0" smtClean="0">
                <a:latin typeface="Arial Narrow" panose="020B0606020202030204" pitchFamily="34" charset="0"/>
              </a:rPr>
              <a:t>Thin, avascular filtering blebs</a:t>
            </a:r>
          </a:p>
          <a:p>
            <a:r>
              <a:rPr lang="en-IN" sz="3200" dirty="0" smtClean="0">
                <a:latin typeface="Arial Narrow" panose="020B0606020202030204" pitchFamily="34" charset="0"/>
              </a:rPr>
              <a:t>Wound leakage </a:t>
            </a:r>
          </a:p>
          <a:p>
            <a:r>
              <a:rPr lang="en-IN" sz="3200" dirty="0" smtClean="0">
                <a:latin typeface="Arial Narrow" panose="020B0606020202030204" pitchFamily="34" charset="0"/>
              </a:rPr>
              <a:t>Choroidal detachment</a:t>
            </a:r>
          </a:p>
          <a:p>
            <a:r>
              <a:rPr lang="en-IN" sz="3200" dirty="0" smtClean="0">
                <a:latin typeface="Arial Narrow" panose="020B0606020202030204" pitchFamily="34" charset="0"/>
              </a:rPr>
              <a:t>Bleb related </a:t>
            </a:r>
            <a:r>
              <a:rPr lang="en-IN" sz="3200" dirty="0" err="1" smtClean="0">
                <a:latin typeface="Arial Narrow" panose="020B0606020202030204" pitchFamily="34" charset="0"/>
              </a:rPr>
              <a:t>endophthalmitis</a:t>
            </a:r>
            <a:endParaRPr lang="en-IN" sz="3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t="22500"/>
          <a:stretch/>
        </p:blipFill>
        <p:spPr bwMode="auto">
          <a:xfrm>
            <a:off x="5943600" y="3124200"/>
            <a:ext cx="303784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Options for refractory glaucoma ?</a:t>
            </a:r>
            <a:br>
              <a:rPr lang="en-IN" dirty="0" smtClean="0">
                <a:latin typeface="Arial" pitchFamily="34" charset="0"/>
                <a:cs typeface="Arial" pitchFamily="34" charset="0"/>
              </a:rPr>
            </a:b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latin typeface="Arial Narrow" panose="020B0606020202030204" pitchFamily="34" charset="0"/>
              </a:rPr>
              <a:t>Glaucoma Drainage Devices</a:t>
            </a:r>
          </a:p>
          <a:p>
            <a:pPr marL="0" indent="0">
              <a:buNone/>
            </a:pPr>
            <a:endParaRPr lang="en-IN" sz="3600" dirty="0" smtClean="0">
              <a:latin typeface="Arial Narrow" panose="020B0606020202030204" pitchFamily="34" charset="0"/>
            </a:endParaRPr>
          </a:p>
          <a:p>
            <a:r>
              <a:rPr lang="en-IN" sz="3600" dirty="0" err="1" smtClean="0">
                <a:latin typeface="Arial Narrow" panose="020B0606020202030204" pitchFamily="34" charset="0"/>
              </a:rPr>
              <a:t>Cyclo</a:t>
            </a:r>
            <a:r>
              <a:rPr lang="en-IN" sz="3600" dirty="0" smtClean="0">
                <a:latin typeface="Arial Narrow" panose="020B0606020202030204" pitchFamily="34" charset="0"/>
              </a:rPr>
              <a:t>-destruction</a:t>
            </a:r>
            <a:endParaRPr lang="en-IN" sz="36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is a Glaucoma Drainage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Device?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1816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    </a:t>
            </a:r>
            <a:r>
              <a:rPr lang="en-US" sz="3200" dirty="0" smtClean="0">
                <a:latin typeface="Arial Narrow" panose="020B0606020202030204" pitchFamily="34" charset="0"/>
              </a:rPr>
              <a:t>Glaucoma drainage devices (GDDs) create an alternate aqueous pathway from the </a:t>
            </a:r>
            <a:r>
              <a:rPr lang="en-US" sz="3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anterior chamber (AC) by channeling aqueous out of the eye through a tube to a subconjunctival bleb</a:t>
            </a:r>
            <a:r>
              <a:rPr lang="en-US" sz="3200" dirty="0" smtClean="0">
                <a:latin typeface="Arial Narrow" panose="020B0606020202030204" pitchFamily="34" charset="0"/>
              </a:rPr>
              <a:t>. This tube is usually connected to an equatorial plate under the conjunctiva.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03783"/>
            <a:ext cx="2840182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 b="18182"/>
          <a:stretch>
            <a:fillRect/>
          </a:stretch>
        </p:blipFill>
        <p:spPr bwMode="auto">
          <a:xfrm>
            <a:off x="5867400" y="4343400"/>
            <a:ext cx="2840182" cy="174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8" descr="P1010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4861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1029"/>
          <p:cNvSpPr txBox="1">
            <a:spLocks noChangeArrowheads="1"/>
          </p:cNvSpPr>
          <p:nvPr/>
        </p:nvSpPr>
        <p:spPr bwMode="auto">
          <a:xfrm>
            <a:off x="1" y="470848"/>
            <a:ext cx="2743200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eaLnBrk="0" hangingPunct="0"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Excessive blinking +/-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watering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701" name="Picture 1031" descr="P10100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0"/>
            <a:ext cx="33147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1032"/>
          <p:cNvSpPr txBox="1">
            <a:spLocks noChangeArrowheads="1"/>
          </p:cNvSpPr>
          <p:nvPr/>
        </p:nvSpPr>
        <p:spPr bwMode="auto">
          <a:xfrm>
            <a:off x="6019551" y="4229100"/>
            <a:ext cx="286514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eaLnBrk="0" hangingPunct="0"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/>
            <a:r>
              <a:rPr lang="en-US" altLang="en-US" sz="2400" b="1" dirty="0">
                <a:solidFill>
                  <a:srgbClr val="FF0000"/>
                </a:solidFill>
              </a:rPr>
              <a:t>Hazy cornea</a:t>
            </a:r>
          </a:p>
          <a:p>
            <a:pPr lvl="1" eaLnBrk="1" hangingPunct="1"/>
            <a:r>
              <a:rPr lang="en-US" altLang="en-US" sz="2400" b="1" dirty="0">
                <a:solidFill>
                  <a:srgbClr val="FF0000"/>
                </a:solidFill>
              </a:rPr>
              <a:t>Large corneas</a:t>
            </a:r>
          </a:p>
          <a:p>
            <a:pPr eaLnBrk="1" hangingPunct="1"/>
            <a:endParaRPr lang="en-US" altLang="en-US" sz="1800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52400" y="4572000"/>
            <a:ext cx="5638800" cy="2286000"/>
            <a:chOff x="528" y="1776"/>
            <a:chExt cx="4704" cy="2064"/>
          </a:xfrm>
        </p:grpSpPr>
        <p:pic>
          <p:nvPicPr>
            <p:cNvPr id="8" name="Picture 5" descr="DSC0977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10" r="10414" b="8258"/>
            <a:stretch>
              <a:fillRect/>
            </a:stretch>
          </p:blipFill>
          <p:spPr bwMode="auto">
            <a:xfrm>
              <a:off x="1920" y="1776"/>
              <a:ext cx="331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DSC0977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96"/>
            <a:stretch>
              <a:fillRect/>
            </a:stretch>
          </p:blipFill>
          <p:spPr bwMode="auto">
            <a:xfrm>
              <a:off x="528" y="1776"/>
              <a:ext cx="2064" cy="2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0" name="Picture 1030" descr="Post-op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1850"/>
            <a:ext cx="34861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10259"/>
      </p:ext>
    </p:extLst>
  </p:cSld>
  <p:clrMapOvr>
    <a:masterClrMapping/>
  </p:clrMapOvr>
  <p:transition advTm="6688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</a:t>
            </a:r>
            <a:r>
              <a:rPr lang="en-IN" dirty="0" smtClean="0"/>
              <a:t> </a:t>
            </a:r>
            <a:r>
              <a:rPr lang="en-IN" sz="3600" dirty="0" smtClean="0">
                <a:latin typeface="Arial" pitchFamily="34" charset="0"/>
                <a:cs typeface="Arial" pitchFamily="34" charset="0"/>
              </a:rPr>
              <a:t>Cyclodestructive procedures</a:t>
            </a:r>
            <a:endParaRPr lang="en-IN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IN" sz="3200" dirty="0" err="1" smtClean="0">
                <a:latin typeface="Arial Narrow" panose="020B0606020202030204" pitchFamily="34" charset="0"/>
              </a:rPr>
              <a:t>Cyclocryotherapy</a:t>
            </a:r>
            <a:endParaRPr lang="en-IN" sz="3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IN" sz="3200" dirty="0" smtClean="0">
              <a:latin typeface="Arial Narrow" panose="020B0606020202030204" pitchFamily="34" charset="0"/>
            </a:endParaRPr>
          </a:p>
          <a:p>
            <a:r>
              <a:rPr lang="en-IN" sz="3200" dirty="0" err="1" smtClean="0">
                <a:latin typeface="Arial Narrow" panose="020B0606020202030204" pitchFamily="34" charset="0"/>
              </a:rPr>
              <a:t>Cyclophotocoagulation</a:t>
            </a:r>
            <a:endParaRPr lang="en-IN" sz="3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IN" sz="3200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 err="1" smtClean="0">
                <a:latin typeface="Arial Narrow" panose="020B0606020202030204" pitchFamily="34" charset="0"/>
              </a:rPr>
              <a:t>Transscleral</a:t>
            </a:r>
            <a:endParaRPr lang="en-IN" sz="3200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 err="1" smtClean="0">
                <a:latin typeface="Arial Narrow" panose="020B0606020202030204" pitchFamily="34" charset="0"/>
              </a:rPr>
              <a:t>Transpupillary</a:t>
            </a:r>
            <a:endParaRPr lang="en-IN" sz="3200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Arial Narrow" panose="020B0606020202030204" pitchFamily="34" charset="0"/>
              </a:rPr>
              <a:t>Endoscopic</a:t>
            </a:r>
          </a:p>
          <a:p>
            <a:pPr marL="0" indent="0">
              <a:buNone/>
            </a:pPr>
            <a:endParaRPr lang="en-IN" dirty="0" smtClean="0"/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 flipH="1">
            <a:off x="10287000" y="2053239"/>
            <a:ext cx="2362200" cy="68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sz="2800" b="1" dirty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 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623175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CYCLO CRYOTHERAPY</a:t>
            </a:r>
            <a:r>
              <a:rPr lang="en-US" sz="4600" b="1" dirty="0" smtClean="0">
                <a:latin typeface="MS UI Gothic" pitchFamily="34" charset="-128"/>
              </a:rPr>
              <a:t/>
            </a:r>
            <a:br>
              <a:rPr lang="en-US" sz="4600" b="1" dirty="0" smtClean="0">
                <a:latin typeface="MS UI Gothic" pitchFamily="34" charset="-128"/>
              </a:rPr>
            </a:br>
            <a:endParaRPr lang="en-US" sz="4600" b="1" dirty="0" smtClean="0">
              <a:latin typeface="MS UI Gothic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1295400"/>
            <a:ext cx="5257800" cy="99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rgbClr val="FF3300"/>
                </a:solidFill>
                <a:latin typeface="Arial Narrow" pitchFamily="34" charset="0"/>
              </a:rPr>
              <a:t>TREATMENT OF 1950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rgbClr val="FF3300"/>
                </a:solidFill>
                <a:latin typeface="Arial Narrow" pitchFamily="34" charset="0"/>
              </a:rPr>
              <a:t>BIETTI</a:t>
            </a:r>
          </a:p>
        </p:txBody>
      </p:sp>
      <p:pic>
        <p:nvPicPr>
          <p:cNvPr id="15364" name="Picture 5" descr="detail-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419600"/>
            <a:ext cx="487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cryo_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09825"/>
            <a:ext cx="48768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913479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371600" y="454095"/>
            <a:ext cx="6952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Lasers relatively safer energy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371600"/>
            <a:ext cx="46482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Trans-scleral </a:t>
            </a:r>
            <a:r>
              <a:rPr lang="en-US" sz="3200" dirty="0">
                <a:latin typeface="Arial Narrow" pitchFamily="34" charset="0"/>
                <a:cs typeface="Arial" pitchFamily="34" charset="0"/>
              </a:rPr>
              <a:t>route</a:t>
            </a:r>
          </a:p>
          <a:p>
            <a:endParaRPr lang="en-US" sz="2800" dirty="0">
              <a:latin typeface="Arial Narrow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sz="3200" dirty="0">
                <a:latin typeface="Arial Narrow" pitchFamily="34" charset="0"/>
                <a:cs typeface="Arial" pitchFamily="34" charset="0"/>
              </a:rPr>
              <a:t>   Direct application to  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ciliary 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 </a:t>
            </a:r>
          </a:p>
          <a:p>
            <a:r>
              <a:rPr lang="en-US" sz="32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    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epithelium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  <a:p>
            <a:r>
              <a:rPr lang="en-US" dirty="0">
                <a:latin typeface="Arial Narrow" pitchFamily="34" charset="0"/>
                <a:cs typeface="Arial" pitchFamily="34" charset="0"/>
              </a:rPr>
              <a:t>  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  <a:p>
            <a:r>
              <a:rPr lang="en-US" sz="3200" dirty="0">
                <a:latin typeface="Arial Narrow" pitchFamily="34" charset="0"/>
                <a:cs typeface="Arial" pitchFamily="34" charset="0"/>
              </a:rPr>
              <a:t>	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	 </a:t>
            </a:r>
            <a:r>
              <a:rPr lang="en-US" sz="2800" dirty="0">
                <a:latin typeface="Arial Narrow" pitchFamily="34" charset="0"/>
                <a:cs typeface="Arial" pitchFamily="34" charset="0"/>
              </a:rPr>
              <a:t>Trans pupillary  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   </a:t>
            </a:r>
            <a:endParaRPr lang="en-US" sz="2800" dirty="0">
              <a:latin typeface="Arial Narrow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MS UI Gothic" pitchFamily="34" charset="-128"/>
              </a:rPr>
              <a:t>	</a:t>
            </a:r>
            <a:endParaRPr lang="en-US" sz="2800" dirty="0">
              <a:latin typeface="MS UI Gothic" pitchFamily="34" charset="-128"/>
            </a:endParaRPr>
          </a:p>
        </p:txBody>
      </p:sp>
      <p:pic>
        <p:nvPicPr>
          <p:cNvPr id="17412" name="Picture 6" descr="cyc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0"/>
            <a:ext cx="41148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948283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4343399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Trans-scleral route</a:t>
            </a:r>
            <a:b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diode laser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828800"/>
            <a:ext cx="4876800" cy="50292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latin typeface="Arial Narrow" panose="020B0606020202030204" pitchFamily="34" charset="0"/>
              </a:rPr>
              <a:t>       </a:t>
            </a:r>
            <a:r>
              <a:rPr lang="en-US" sz="2400" dirty="0" smtClean="0">
                <a:solidFill>
                  <a:srgbClr val="FF3300"/>
                </a:solidFill>
                <a:latin typeface="Arial Narrow" panose="020B0606020202030204" pitchFamily="34" charset="0"/>
              </a:rPr>
              <a:t>810 nm wave length</a:t>
            </a:r>
          </a:p>
          <a:p>
            <a:pPr lvl="1"/>
            <a:r>
              <a:rPr lang="en-US" sz="2400" dirty="0" smtClean="0">
                <a:latin typeface="Arial Narrow" panose="020B0606020202030204" pitchFamily="34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Penetrates through sclera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Contact delivery through </a:t>
            </a:r>
          </a:p>
          <a:p>
            <a:pPr eaLnBrk="1" hangingPunct="1"/>
            <a:r>
              <a:rPr lang="en-US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fibre</a:t>
            </a:r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optic  cable</a:t>
            </a:r>
          </a:p>
          <a:p>
            <a:r>
              <a:rPr lang="en-IN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IN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</a:t>
            </a:r>
            <a:r>
              <a:rPr lang="en-IN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Diode </a:t>
            </a:r>
            <a:r>
              <a:rPr lang="en-IN" sz="2400" dirty="0">
                <a:solidFill>
                  <a:schemeClr val="tx1"/>
                </a:solidFill>
                <a:latin typeface="Arial Narrow" panose="020B0606020202030204" pitchFamily="34" charset="0"/>
              </a:rPr>
              <a:t>laser is preferred </a:t>
            </a:r>
            <a:endParaRPr lang="en-IN" sz="2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IN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Melanin </a:t>
            </a:r>
            <a:r>
              <a:rPr lang="en-IN" sz="2400" dirty="0">
                <a:solidFill>
                  <a:schemeClr val="tx1"/>
                </a:solidFill>
                <a:latin typeface="Arial Narrow" panose="020B0606020202030204" pitchFamily="34" charset="0"/>
              </a:rPr>
              <a:t>in the </a:t>
            </a:r>
            <a:r>
              <a:rPr lang="en-IN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ciliary</a:t>
            </a:r>
          </a:p>
          <a:p>
            <a:r>
              <a:rPr lang="en-IN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epithelium </a:t>
            </a:r>
            <a:r>
              <a:rPr lang="en-IN" sz="2400" dirty="0">
                <a:solidFill>
                  <a:schemeClr val="tx1"/>
                </a:solidFill>
                <a:latin typeface="Arial Narrow" panose="020B0606020202030204" pitchFamily="34" charset="0"/>
              </a:rPr>
              <a:t>better absorbs </a:t>
            </a:r>
            <a:r>
              <a:rPr lang="en-IN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IN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this </a:t>
            </a:r>
            <a:r>
              <a:rPr lang="en-IN" sz="2400" dirty="0">
                <a:solidFill>
                  <a:schemeClr val="tx1"/>
                </a:solidFill>
                <a:latin typeface="Arial Narrow" panose="020B0606020202030204" pitchFamily="34" charset="0"/>
              </a:rPr>
              <a:t>wavelength </a:t>
            </a:r>
            <a:endParaRPr lang="en-IN" sz="2400" dirty="0">
              <a:latin typeface="Arial Narrow" panose="020B0606020202030204" pitchFamily="34" charset="0"/>
            </a:endParaRPr>
          </a:p>
          <a:p>
            <a:r>
              <a:rPr lang="en-IN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Causes </a:t>
            </a:r>
            <a:r>
              <a:rPr lang="en-IN" sz="2400" dirty="0">
                <a:solidFill>
                  <a:schemeClr val="tx1"/>
                </a:solidFill>
                <a:latin typeface="Arial Narrow" panose="020B0606020202030204" pitchFamily="34" charset="0"/>
              </a:rPr>
              <a:t>more </a:t>
            </a:r>
            <a:r>
              <a:rPr lang="en-IN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targeted </a:t>
            </a:r>
            <a:r>
              <a:rPr lang="en-IN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IN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destruction </a:t>
            </a:r>
            <a:r>
              <a:rPr lang="en-IN" sz="2400" dirty="0">
                <a:solidFill>
                  <a:schemeClr val="tx1"/>
                </a:solidFill>
                <a:latin typeface="Arial Narrow" panose="020B0606020202030204" pitchFamily="34" charset="0"/>
              </a:rPr>
              <a:t>with </a:t>
            </a:r>
            <a:endParaRPr lang="en-IN" sz="2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IN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less </a:t>
            </a:r>
            <a:r>
              <a:rPr lang="en-IN" sz="2400" dirty="0">
                <a:solidFill>
                  <a:schemeClr val="tx1"/>
                </a:solidFill>
                <a:latin typeface="Arial Narrow" panose="020B0606020202030204" pitchFamily="34" charset="0"/>
              </a:rPr>
              <a:t>inflammation</a:t>
            </a:r>
            <a:endParaRPr lang="en-US" sz="2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3558" name="DNCP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993861"/>
            <a:ext cx="41910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laser"/>
          <p:cNvPicPr>
            <a:picLocks noChangeAspect="1" noChangeArrowheads="1"/>
          </p:cNvPicPr>
          <p:nvPr/>
        </p:nvPicPr>
        <p:blipFill rotWithShape="1">
          <a:blip r:embed="rId5" cstate="print"/>
          <a:srcRect l="1409" r="21126" b="22451"/>
          <a:stretch/>
        </p:blipFill>
        <p:spPr bwMode="auto">
          <a:xfrm>
            <a:off x="4953000" y="-13855"/>
            <a:ext cx="4191000" cy="39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872269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35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58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80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  VISUAL </a:t>
            </a:r>
            <a:r>
              <a:rPr lang="en-US" dirty="0" smtClean="0"/>
              <a:t>REHABILITATION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495800" cy="6324600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Arial Narrow" panose="020B0606020202030204" pitchFamily="34" charset="0"/>
              </a:rPr>
              <a:t>Correction of refractive error</a:t>
            </a:r>
          </a:p>
          <a:p>
            <a:pPr marL="0" indent="0">
              <a:buNone/>
            </a:pPr>
            <a:endParaRPr lang="en-US" altLang="en-US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altLang="en-US" sz="2800" dirty="0">
              <a:latin typeface="Arial Narrow" panose="020B0606020202030204" pitchFamily="34" charset="0"/>
            </a:endParaRPr>
          </a:p>
          <a:p>
            <a:r>
              <a:rPr lang="en-US" altLang="en-US" sz="2800" dirty="0" smtClean="0">
                <a:latin typeface="Arial Narrow" panose="020B0606020202030204" pitchFamily="34" charset="0"/>
              </a:rPr>
              <a:t>Management of media opacities</a:t>
            </a:r>
          </a:p>
          <a:p>
            <a:endParaRPr lang="en-US" altLang="en-US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altLang="en-US" sz="2800" dirty="0" smtClean="0">
              <a:latin typeface="Arial Narrow" panose="020B0606020202030204" pitchFamily="34" charset="0"/>
            </a:endParaRPr>
          </a:p>
          <a:p>
            <a:r>
              <a:rPr lang="en-US" altLang="en-US" sz="2800" dirty="0" smtClean="0">
                <a:latin typeface="Arial Narrow" panose="020B0606020202030204" pitchFamily="34" charset="0"/>
              </a:rPr>
              <a:t>Amblyopia therapy to achieve </a:t>
            </a:r>
          </a:p>
          <a:p>
            <a:pPr marL="0" indent="0">
              <a:buNone/>
            </a:pPr>
            <a:r>
              <a:rPr lang="en-US" altLang="en-US" sz="2800" dirty="0">
                <a:latin typeface="Arial Narrow" panose="020B0606020202030204" pitchFamily="34" charset="0"/>
              </a:rPr>
              <a:t> </a:t>
            </a:r>
            <a:r>
              <a:rPr lang="en-US" altLang="en-US" sz="2800" dirty="0" smtClean="0">
                <a:latin typeface="Arial Narrow" panose="020B0606020202030204" pitchFamily="34" charset="0"/>
              </a:rPr>
              <a:t>   </a:t>
            </a:r>
            <a:r>
              <a:rPr lang="en-US" altLang="en-US" sz="2800" dirty="0" smtClean="0">
                <a:latin typeface="Arial Narrow" panose="020B0606020202030204" pitchFamily="34" charset="0"/>
              </a:rPr>
              <a:t>binocular stereoscopic vision</a:t>
            </a:r>
          </a:p>
        </p:txBody>
      </p:sp>
      <p:sp>
        <p:nvSpPr>
          <p:cNvPr id="4" name="AutoShape 4" descr="photos of indian children with glaucoma with glasses के लिए चित्र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photos of indian children with glaucoma with glasses के लिए चित्र परिणाम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photos of indian children with glaucoma with glasses के लिए चित्र परिणाम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19200"/>
            <a:ext cx="251460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125787"/>
            <a:ext cx="2514601" cy="1733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181600"/>
            <a:ext cx="2514600" cy="16764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REHABILITATION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Low vision aids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Arial Narrow" panose="020B0606020202030204" pitchFamily="34" charset="0"/>
              </a:rPr>
              <a:t>Telescopes (hand-held or  </a:t>
            </a:r>
          </a:p>
          <a:p>
            <a:pPr marL="0" indent="0">
              <a:buNone/>
            </a:pPr>
            <a:r>
              <a:rPr lang="en-US" sz="2800" dirty="0">
                <a:latin typeface="Arial Narrow" panose="020B0606020202030204" pitchFamily="34" charset="0"/>
              </a:rPr>
              <a:t>   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>
                <a:latin typeface="Arial Narrow" panose="020B0606020202030204" pitchFamily="34" charset="0"/>
              </a:rPr>
              <a:t>spectacle-mounted</a:t>
            </a:r>
            <a:r>
              <a:rPr lang="en-US" sz="2800" dirty="0" smtClean="0">
                <a:latin typeface="Arial Narrow" panose="020B0606020202030204" pitchFamily="34" charset="0"/>
              </a:rPr>
              <a:t>)</a:t>
            </a:r>
          </a:p>
          <a:p>
            <a:pPr marL="0" indent="0">
              <a:buNone/>
            </a:pPr>
            <a:endParaRPr lang="en-US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Arial Narrow" panose="020B0606020202030204" pitchFamily="34" charset="0"/>
              </a:rPr>
              <a:t>Hand or pocket  </a:t>
            </a:r>
          </a:p>
          <a:p>
            <a:pPr marL="0" indent="0">
              <a:buNone/>
            </a:pPr>
            <a:r>
              <a:rPr lang="en-US" sz="2800" dirty="0">
                <a:latin typeface="Arial Narrow" panose="020B0606020202030204" pitchFamily="34" charset="0"/>
              </a:rPr>
              <a:t>   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>
                <a:latin typeface="Arial Narrow" panose="020B0606020202030204" pitchFamily="34" charset="0"/>
              </a:rPr>
              <a:t>magnifiers (2× to 3×)</a:t>
            </a:r>
          </a:p>
          <a:p>
            <a:pPr marL="0" indent="0">
              <a:buNone/>
            </a:pPr>
            <a:endParaRPr lang="en-IN" sz="2800" dirty="0">
              <a:latin typeface="Arial Narrow" panose="020B0606020202030204" pitchFamily="34" charset="0"/>
            </a:endParaRPr>
          </a:p>
        </p:txBody>
      </p:sp>
      <p:pic>
        <p:nvPicPr>
          <p:cNvPr id="5" name="Picture 2" descr="http://www.sankaranethralaya.org/images/patient-care/pic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5" b="8665"/>
          <a:stretch/>
        </p:blipFill>
        <p:spPr bwMode="auto">
          <a:xfrm>
            <a:off x="5486400" y="1593273"/>
            <a:ext cx="2771775" cy="216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114800"/>
            <a:ext cx="4419600" cy="25527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r>
              <a:rPr lang="en-IN" b="1" dirty="0" smtClean="0"/>
              <a:t>CONCLUSIONS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9144000" cy="48022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 smtClean="0">
                <a:solidFill>
                  <a:srgbClr val="C00000"/>
                </a:solidFill>
                <a:latin typeface="Arial Narrow" pitchFamily="34" charset="0"/>
              </a:rPr>
              <a:t>Glaucoma </a:t>
            </a:r>
            <a:r>
              <a:rPr lang="en-IN" sz="2800" dirty="0" smtClean="0">
                <a:latin typeface="Arial Narrow" pitchFamily="34" charset="0"/>
              </a:rPr>
              <a:t>is a</a:t>
            </a:r>
            <a:r>
              <a:rPr lang="en-IN" sz="2800" dirty="0" smtClean="0">
                <a:solidFill>
                  <a:srgbClr val="C00000"/>
                </a:solidFill>
                <a:latin typeface="Arial Narrow" pitchFamily="34" charset="0"/>
              </a:rPr>
              <a:t> group </a:t>
            </a:r>
            <a:r>
              <a:rPr lang="en-IN" sz="2800" dirty="0">
                <a:solidFill>
                  <a:srgbClr val="C00000"/>
                </a:solidFill>
                <a:latin typeface="Arial Narrow" pitchFamily="34" charset="0"/>
              </a:rPr>
              <a:t>of disorders </a:t>
            </a:r>
            <a:r>
              <a:rPr lang="en-IN" sz="2800" dirty="0">
                <a:latin typeface="Arial Narrow" pitchFamily="34" charset="0"/>
              </a:rPr>
              <a:t>characterized by </a:t>
            </a:r>
            <a:r>
              <a:rPr lang="en-IN" sz="2800" dirty="0">
                <a:solidFill>
                  <a:srgbClr val="C00000"/>
                </a:solidFill>
                <a:latin typeface="Arial Narrow" pitchFamily="34" charset="0"/>
              </a:rPr>
              <a:t>progressive optic </a:t>
            </a:r>
            <a:r>
              <a:rPr lang="en-IN" sz="2800" dirty="0" smtClean="0">
                <a:solidFill>
                  <a:srgbClr val="C00000"/>
                </a:solidFill>
                <a:latin typeface="Arial Narrow" pitchFamily="34" charset="0"/>
              </a:rPr>
              <a:t>neuropathy.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 Narrow" panose="020B0606020202030204" pitchFamily="34" charset="0"/>
              </a:rPr>
              <a:t>Early </a:t>
            </a:r>
            <a:r>
              <a:rPr lang="en-US" sz="2800" dirty="0">
                <a:latin typeface="Arial Narrow" panose="020B0606020202030204" pitchFamily="34" charset="0"/>
              </a:rPr>
              <a:t>diagnosis and prompt treatment </a:t>
            </a:r>
            <a:r>
              <a:rPr lang="en-US" sz="2800" dirty="0" smtClean="0">
                <a:latin typeface="Arial Narrow" panose="020B0606020202030204" pitchFamily="34" charset="0"/>
              </a:rPr>
              <a:t>can </a:t>
            </a:r>
            <a:r>
              <a:rPr lang="en-IN" sz="2800" dirty="0" smtClean="0">
                <a:latin typeface="Arial Narrow" panose="020B0606020202030204" pitchFamily="34" charset="0"/>
              </a:rPr>
              <a:t>preserve vision</a:t>
            </a:r>
            <a:r>
              <a:rPr lang="en-IN" sz="2800" dirty="0" smtClean="0"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Arial Narrow" panose="020B0606020202030204" pitchFamily="34" charset="0"/>
              </a:rPr>
              <a:t>All children with suspected childhood glaucoma should be examined under anaesthesia.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Arial Narrow" panose="020B0606020202030204" pitchFamily="34" charset="0"/>
              </a:rPr>
              <a:t>Mainstay of management of childhood glaucoma is surgery</a:t>
            </a:r>
            <a:endParaRPr lang="en-IN" sz="2800" dirty="0" smtClean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Arial Narrow" panose="020B0606020202030204" pitchFamily="34" charset="0"/>
              </a:rPr>
              <a:t>Visual rehabilitation and counseling of the parents of the child is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2800" dirty="0">
                <a:latin typeface="Arial Narrow" panose="020B0606020202030204" pitchFamily="34" charset="0"/>
              </a:rPr>
              <a:t> </a:t>
            </a:r>
            <a:r>
              <a:rPr lang="en-US" altLang="en-US" sz="2800" dirty="0" smtClean="0">
                <a:latin typeface="Arial Narrow" panose="020B0606020202030204" pitchFamily="34" charset="0"/>
              </a:rPr>
              <a:t>    </a:t>
            </a:r>
            <a:r>
              <a:rPr lang="en-US" altLang="en-US" sz="2800" dirty="0" smtClean="0">
                <a:latin typeface="Arial Narrow" panose="020B0606020202030204" pitchFamily="34" charset="0"/>
              </a:rPr>
              <a:t>as </a:t>
            </a:r>
            <a:r>
              <a:rPr lang="en-US" altLang="en-US" sz="2800" dirty="0" smtClean="0">
                <a:latin typeface="Arial Narrow" panose="020B0606020202030204" pitchFamily="34" charset="0"/>
              </a:rPr>
              <a:t>important </a:t>
            </a:r>
            <a:r>
              <a:rPr lang="en-US" altLang="en-US" sz="2800" dirty="0">
                <a:latin typeface="Arial Narrow" panose="020B0606020202030204" pitchFamily="34" charset="0"/>
              </a:rPr>
              <a:t>as IOP control. </a:t>
            </a:r>
            <a:endParaRPr lang="en-US" altLang="en-US" sz="2800" dirty="0" smtClean="0">
              <a:latin typeface="Arial Narrow" panose="020B0606020202030204" pitchFamily="34" charset="0"/>
            </a:endParaRPr>
          </a:p>
          <a:p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</a:t>
            </a:r>
            <a:endParaRPr lang="en-IN" dirty="0"/>
          </a:p>
        </p:txBody>
      </p:sp>
      <p:pic>
        <p:nvPicPr>
          <p:cNvPr id="4" name="Picture 2" descr="C:\Users\DR.Ajai Agarwal\Desktop\gr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438400"/>
            <a:ext cx="3505200" cy="258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Identify the abnormality marked by arrow.</a:t>
            </a:r>
          </a:p>
          <a:p>
            <a:r>
              <a:rPr lang="en-IN" dirty="0" smtClean="0"/>
              <a:t>Which structure is involved?</a:t>
            </a:r>
          </a:p>
          <a:p>
            <a:r>
              <a:rPr lang="en-IN" dirty="0" smtClean="0"/>
              <a:t>What type of slit lamp illumination is used in the photograph?</a:t>
            </a:r>
          </a:p>
          <a:p>
            <a:r>
              <a:rPr lang="en-IN" dirty="0" smtClean="0"/>
              <a:t>Mention one differential diagnosis of the condition</a:t>
            </a:r>
          </a:p>
          <a:p>
            <a:endParaRPr lang="en-IN" dirty="0"/>
          </a:p>
        </p:txBody>
      </p:sp>
      <p:sp>
        <p:nvSpPr>
          <p:cNvPr id="6" name="6 Sağ Ok"/>
          <p:cNvSpPr/>
          <p:nvPr/>
        </p:nvSpPr>
        <p:spPr>
          <a:xfrm>
            <a:off x="762000" y="4343400"/>
            <a:ext cx="42862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en-US" sz="2400" smtClean="0">
              <a:solidFill>
                <a:srgbClr val="0070C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400" smtClean="0">
              <a:solidFill>
                <a:srgbClr val="0070C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400" smtClean="0">
              <a:solidFill>
                <a:srgbClr val="0070C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400" smtClean="0">
              <a:solidFill>
                <a:srgbClr val="0070C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400" smtClean="0">
              <a:solidFill>
                <a:srgbClr val="0070C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400" smtClean="0">
              <a:solidFill>
                <a:srgbClr val="0070C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400" smtClean="0">
              <a:solidFill>
                <a:srgbClr val="0070C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400" smtClean="0">
              <a:solidFill>
                <a:srgbClr val="0070C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400" smtClean="0">
              <a:solidFill>
                <a:srgbClr val="0070C0"/>
              </a:solidFill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en-US" sz="2400" smtClean="0">
              <a:solidFill>
                <a:srgbClr val="0070C0"/>
              </a:solidFill>
            </a:endParaRPr>
          </a:p>
          <a:p>
            <a:pPr eaLnBrk="1" hangingPunct="1"/>
            <a:endParaRPr lang="en-US" smtClean="0"/>
          </a:p>
        </p:txBody>
      </p:sp>
      <p:pic>
        <p:nvPicPr>
          <p:cNvPr id="77828" name="Picture 3" descr="Picture 078.jpg"/>
          <p:cNvPicPr>
            <a:picLocks noChangeAspect="1"/>
          </p:cNvPicPr>
          <p:nvPr/>
        </p:nvPicPr>
        <p:blipFill>
          <a:blip r:embed="rId3" cstate="print"/>
          <a:srcRect b="13333"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4"/>
          <p:cNvSpPr/>
          <p:nvPr/>
        </p:nvSpPr>
        <p:spPr bwMode="auto">
          <a:xfrm>
            <a:off x="-76200" y="0"/>
            <a:ext cx="9144000" cy="1524000"/>
          </a:xfrm>
          <a:prstGeom prst="rect">
            <a:avLst/>
          </a:prstGeom>
          <a:scene3d>
            <a:camera prst="orthographicFront"/>
            <a:lightRig rig="glow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3350" tIns="133350" rIns="133350" bIns="133350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5400" dirty="0"/>
              <a:t>            </a:t>
            </a:r>
            <a:endParaRPr lang="en-US" sz="5400" dirty="0" smtClean="0"/>
          </a:p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en-US" sz="5400" dirty="0"/>
          </a:p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en-US" sz="5400" dirty="0" smtClean="0"/>
          </a:p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en-US" sz="5400" dirty="0"/>
          </a:p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en-US" sz="5400" dirty="0" smtClean="0"/>
          </a:p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en-US" sz="5400" dirty="0"/>
          </a:p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en-US" sz="5400" dirty="0" smtClean="0"/>
          </a:p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en-US" sz="5400" dirty="0"/>
          </a:p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en-US" sz="5400" dirty="0" smtClean="0"/>
          </a:p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en-US" sz="5400" dirty="0"/>
          </a:p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5400" dirty="0" smtClean="0"/>
              <a:t> </a:t>
            </a:r>
            <a:r>
              <a:rPr lang="en-US" sz="5400" dirty="0"/>
              <a:t>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5633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Question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</a:pPr>
            <a:r>
              <a:rPr lang="en-IN" dirty="0">
                <a:latin typeface="Arial Narrow" pitchFamily="34" charset="0"/>
              </a:rPr>
              <a:t>A child presents with </a:t>
            </a:r>
            <a:r>
              <a:rPr lang="en-IN" dirty="0" smtClean="0">
                <a:latin typeface="Arial Narrow" pitchFamily="34" charset="0"/>
              </a:rPr>
              <a:t>watering , photophobia and </a:t>
            </a:r>
            <a:r>
              <a:rPr lang="en-IN" dirty="0">
                <a:latin typeface="Arial Narrow" pitchFamily="34" charset="0"/>
              </a:rPr>
              <a:t>an enlarged cornea with a diameter of 13mm. </a:t>
            </a:r>
            <a:r>
              <a:rPr lang="en-IN" dirty="0" smtClean="0">
                <a:latin typeface="Arial Narrow" pitchFamily="34" charset="0"/>
              </a:rPr>
              <a:t>Examination </a:t>
            </a:r>
            <a:r>
              <a:rPr lang="en-IN" dirty="0">
                <a:latin typeface="Arial Narrow" pitchFamily="34" charset="0"/>
              </a:rPr>
              <a:t>of the eye reveals double contoured opacities concentric to the limbus. Which of the following is the most likely diagnosis:</a:t>
            </a:r>
          </a:p>
          <a:p>
            <a:pPr lvl="0">
              <a:lnSpc>
                <a:spcPct val="110000"/>
              </a:lnSpc>
            </a:pPr>
            <a:r>
              <a:rPr lang="en-IN" dirty="0">
                <a:latin typeface="Arial Narrow" pitchFamily="34" charset="0"/>
              </a:rPr>
              <a:t>Superficial keratitis</a:t>
            </a:r>
          </a:p>
          <a:p>
            <a:pPr lvl="0">
              <a:lnSpc>
                <a:spcPct val="110000"/>
              </a:lnSpc>
            </a:pPr>
            <a:r>
              <a:rPr lang="en-IN" dirty="0">
                <a:latin typeface="Arial Narrow" pitchFamily="34" charset="0"/>
              </a:rPr>
              <a:t>Deep keratitis</a:t>
            </a:r>
          </a:p>
          <a:p>
            <a:pPr lvl="0">
              <a:lnSpc>
                <a:spcPct val="110000"/>
              </a:lnSpc>
            </a:pPr>
            <a:r>
              <a:rPr lang="en-IN" dirty="0">
                <a:latin typeface="Arial Narrow" pitchFamily="34" charset="0"/>
              </a:rPr>
              <a:t>Thyroid </a:t>
            </a:r>
            <a:r>
              <a:rPr lang="en-IN" dirty="0" smtClean="0">
                <a:latin typeface="Arial Narrow" pitchFamily="34" charset="0"/>
              </a:rPr>
              <a:t>eye disease</a:t>
            </a:r>
          </a:p>
          <a:p>
            <a:pPr lvl="0">
              <a:lnSpc>
                <a:spcPct val="110000"/>
              </a:lnSpc>
            </a:pPr>
            <a:r>
              <a:rPr lang="en-IN" dirty="0" smtClean="0">
                <a:latin typeface="Arial Narrow" pitchFamily="34" charset="0"/>
              </a:rPr>
              <a:t>Congenital </a:t>
            </a:r>
            <a:r>
              <a:rPr lang="en-IN" dirty="0">
                <a:latin typeface="Arial Narrow" pitchFamily="34" charset="0"/>
              </a:rPr>
              <a:t>glaucoma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IN" altLang="en-US" dirty="0" smtClean="0"/>
              <a:t>What is glaucoma ?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152400" y="685800"/>
            <a:ext cx="5410200" cy="6553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altLang="en-US" dirty="0" smtClean="0">
                <a:latin typeface="Arial Narrow" pitchFamily="34" charset="0"/>
              </a:rPr>
              <a:t>The term glaucoma is derived from the Greek word “</a:t>
            </a:r>
            <a:r>
              <a:rPr lang="en-IN" altLang="en-US" dirty="0" err="1" smtClean="0">
                <a:solidFill>
                  <a:srgbClr val="002060"/>
                </a:solidFill>
                <a:latin typeface="Arial Narrow" pitchFamily="34" charset="0"/>
              </a:rPr>
              <a:t>glaukos</a:t>
            </a:r>
            <a:r>
              <a:rPr lang="en-IN" altLang="en-US" dirty="0" smtClean="0">
                <a:latin typeface="Arial Narrow" pitchFamily="34" charset="0"/>
              </a:rPr>
              <a:t>” meaning “</a:t>
            </a:r>
            <a:r>
              <a:rPr lang="en-IN" altLang="en-US" dirty="0" err="1" smtClean="0">
                <a:latin typeface="Arial Narrow" pitchFamily="34" charset="0"/>
              </a:rPr>
              <a:t>gray</a:t>
            </a:r>
            <a:r>
              <a:rPr lang="en-IN" altLang="en-US" dirty="0" smtClean="0">
                <a:latin typeface="Arial Narrow" pitchFamily="34" charset="0"/>
              </a:rPr>
              <a:t> blue”</a:t>
            </a:r>
          </a:p>
          <a:p>
            <a:pPr>
              <a:lnSpc>
                <a:spcPct val="150000"/>
              </a:lnSpc>
            </a:pPr>
            <a:r>
              <a:rPr lang="en-IN" altLang="en-US" dirty="0" smtClean="0">
                <a:latin typeface="Arial Narrow" pitchFamily="34" charset="0"/>
              </a:rPr>
              <a:t>Second leading cause of blindness worldwide</a:t>
            </a:r>
          </a:p>
          <a:p>
            <a:pPr>
              <a:lnSpc>
                <a:spcPct val="150000"/>
              </a:lnSpc>
            </a:pPr>
            <a:r>
              <a:rPr lang="en-IN" altLang="en-US" dirty="0" smtClean="0">
                <a:latin typeface="Arial Narrow" pitchFamily="34" charset="0"/>
              </a:rPr>
              <a:t>Third most common cause of blindness in India</a:t>
            </a:r>
          </a:p>
          <a:p>
            <a:pPr>
              <a:lnSpc>
                <a:spcPct val="150000"/>
              </a:lnSpc>
            </a:pPr>
            <a:r>
              <a:rPr lang="en-IN" altLang="en-US" dirty="0" smtClean="0">
                <a:latin typeface="Arial Narrow" pitchFamily="34" charset="0"/>
              </a:rPr>
              <a:t>Not reversible</a:t>
            </a:r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E35C30-76C5-4F60-9F1B-BED43FD834CA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2" descr="C:\Users\ptyagi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29718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2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Definition of glaucoma 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C00000"/>
                </a:solidFill>
                <a:latin typeface="Arial Narrow" pitchFamily="34" charset="0"/>
              </a:rPr>
              <a:t>Group of disorders </a:t>
            </a:r>
            <a:r>
              <a:rPr lang="en-IN" dirty="0" smtClean="0">
                <a:latin typeface="Arial Narrow" pitchFamily="34" charset="0"/>
              </a:rPr>
              <a:t>characterized by </a:t>
            </a:r>
            <a:r>
              <a:rPr lang="en-IN" dirty="0" smtClean="0">
                <a:solidFill>
                  <a:srgbClr val="C00000"/>
                </a:solidFill>
                <a:latin typeface="Arial Narrow" pitchFamily="34" charset="0"/>
              </a:rPr>
              <a:t>progressive optic neuropathy </a:t>
            </a:r>
            <a:r>
              <a:rPr lang="en-IN" dirty="0" smtClean="0">
                <a:latin typeface="Arial Narrow" pitchFamily="34" charset="0"/>
              </a:rPr>
              <a:t>resulting in characteristic </a:t>
            </a:r>
            <a:r>
              <a:rPr lang="en-IN" altLang="en-US" dirty="0" smtClean="0">
                <a:latin typeface="Arial Narrow" pitchFamily="34" charset="0"/>
              </a:rPr>
              <a:t>morphological </a:t>
            </a:r>
            <a:r>
              <a:rPr lang="en-IN" altLang="en-US" dirty="0">
                <a:latin typeface="Arial Narrow" pitchFamily="34" charset="0"/>
              </a:rPr>
              <a:t>changes at the </a:t>
            </a:r>
            <a:r>
              <a:rPr lang="en-IN" altLang="en-US" dirty="0">
                <a:solidFill>
                  <a:srgbClr val="C00000"/>
                </a:solidFill>
                <a:latin typeface="Arial Narrow" pitchFamily="34" charset="0"/>
              </a:rPr>
              <a:t>optic </a:t>
            </a:r>
            <a:r>
              <a:rPr lang="en-IN" altLang="en-US" dirty="0" smtClean="0">
                <a:solidFill>
                  <a:srgbClr val="C00000"/>
                </a:solidFill>
                <a:latin typeface="Arial Narrow" pitchFamily="34" charset="0"/>
              </a:rPr>
              <a:t>disc </a:t>
            </a:r>
            <a:r>
              <a:rPr lang="en-IN" altLang="en-US" dirty="0" smtClean="0">
                <a:latin typeface="Arial Narrow" pitchFamily="34" charset="0"/>
              </a:rPr>
              <a:t>leading </a:t>
            </a:r>
            <a:r>
              <a:rPr lang="en-IN" altLang="en-US" dirty="0">
                <a:latin typeface="Arial Narrow" pitchFamily="34" charset="0"/>
              </a:rPr>
              <a:t>to </a:t>
            </a:r>
            <a:r>
              <a:rPr lang="en-IN" altLang="en-US" dirty="0" smtClean="0">
                <a:latin typeface="Arial Narrow" pitchFamily="34" charset="0"/>
              </a:rPr>
              <a:t>a specific pattern of irreversible </a:t>
            </a:r>
            <a:r>
              <a:rPr lang="en-IN" altLang="en-US" dirty="0" smtClean="0">
                <a:solidFill>
                  <a:srgbClr val="C00000"/>
                </a:solidFill>
                <a:latin typeface="Arial Narrow" pitchFamily="34" charset="0"/>
              </a:rPr>
              <a:t>visual field </a:t>
            </a:r>
            <a:r>
              <a:rPr lang="en-IN" altLang="en-US" dirty="0" smtClean="0">
                <a:latin typeface="Arial Narrow" pitchFamily="34" charset="0"/>
              </a:rPr>
              <a:t>defects </a:t>
            </a:r>
            <a:r>
              <a:rPr lang="en-IN" altLang="en-US" dirty="0">
                <a:latin typeface="Arial Narrow" pitchFamily="34" charset="0"/>
              </a:rPr>
              <a:t>(with or without a raised IOP).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Classification of glaucoma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1755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Primary glaucoma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C00000"/>
                </a:solidFill>
                <a:latin typeface="Arial Narrow" pitchFamily="34" charset="0"/>
              </a:rPr>
              <a:t>Open angle </a:t>
            </a:r>
            <a:r>
              <a:rPr lang="en-IN" dirty="0" smtClean="0">
                <a:latin typeface="Arial Narrow" pitchFamily="34" charset="0"/>
              </a:rPr>
              <a:t>glaucoma</a:t>
            </a:r>
          </a:p>
          <a:p>
            <a:pPr marL="0" indent="0">
              <a:buNone/>
            </a:pPr>
            <a:endParaRPr lang="en-IN" dirty="0" smtClean="0">
              <a:latin typeface="Arial Narrow" pitchFamily="34" charset="0"/>
            </a:endParaRPr>
          </a:p>
          <a:p>
            <a:r>
              <a:rPr lang="en-IN" dirty="0" smtClean="0">
                <a:solidFill>
                  <a:srgbClr val="002060"/>
                </a:solidFill>
                <a:latin typeface="Arial Narrow" pitchFamily="34" charset="0"/>
              </a:rPr>
              <a:t>Primary</a:t>
            </a:r>
            <a:r>
              <a:rPr lang="en-IN" dirty="0" smtClean="0">
                <a:latin typeface="Arial Narrow" pitchFamily="34" charset="0"/>
              </a:rPr>
              <a:t> Open angle glaucoma</a:t>
            </a:r>
          </a:p>
          <a:p>
            <a:r>
              <a:rPr lang="en-IN" dirty="0" smtClean="0">
                <a:latin typeface="Arial Narrow" pitchFamily="34" charset="0"/>
              </a:rPr>
              <a:t>Normal Tension glaucoma</a:t>
            </a:r>
          </a:p>
          <a:p>
            <a:r>
              <a:rPr lang="en-IN" dirty="0" smtClean="0">
                <a:latin typeface="Arial Narrow" pitchFamily="34" charset="0"/>
              </a:rPr>
              <a:t>Juvenile </a:t>
            </a:r>
            <a:r>
              <a:rPr lang="en-IN" dirty="0">
                <a:latin typeface="Arial Narrow" pitchFamily="34" charset="0"/>
              </a:rPr>
              <a:t>Open angle </a:t>
            </a:r>
            <a:r>
              <a:rPr lang="en-IN" dirty="0" smtClean="0">
                <a:latin typeface="Arial Narrow" pitchFamily="34" charset="0"/>
              </a:rPr>
              <a:t>glaucoma</a:t>
            </a:r>
          </a:p>
          <a:p>
            <a:r>
              <a:rPr lang="en-IN" dirty="0" smtClean="0">
                <a:solidFill>
                  <a:srgbClr val="002060"/>
                </a:solidFill>
                <a:latin typeface="Arial Narrow" pitchFamily="34" charset="0"/>
              </a:rPr>
              <a:t>Secondary</a:t>
            </a:r>
            <a:r>
              <a:rPr lang="en-IN" dirty="0" smtClean="0">
                <a:latin typeface="Arial Narrow" pitchFamily="34" charset="0"/>
              </a:rPr>
              <a:t> </a:t>
            </a:r>
            <a:r>
              <a:rPr lang="en-IN" dirty="0">
                <a:latin typeface="Arial Narrow" pitchFamily="34" charset="0"/>
              </a:rPr>
              <a:t>Open angle </a:t>
            </a:r>
            <a:r>
              <a:rPr lang="en-IN" dirty="0" smtClean="0">
                <a:latin typeface="Arial Narrow" pitchFamily="34" charset="0"/>
              </a:rPr>
              <a:t>glaucoma</a:t>
            </a:r>
          </a:p>
          <a:p>
            <a:pPr marL="0" indent="0">
              <a:buNone/>
            </a:pPr>
            <a:endParaRPr lang="en-IN" dirty="0" smtClean="0">
              <a:latin typeface="Arial Narrow" pitchFamily="34" charset="0"/>
            </a:endParaRPr>
          </a:p>
          <a:p>
            <a:r>
              <a:rPr lang="en-IN" dirty="0" smtClean="0">
                <a:latin typeface="Arial Narrow" pitchFamily="34" charset="0"/>
              </a:rPr>
              <a:t>Steroid induced glaucoma</a:t>
            </a:r>
          </a:p>
          <a:p>
            <a:r>
              <a:rPr lang="en-IN" dirty="0" smtClean="0">
                <a:latin typeface="Arial Narrow" pitchFamily="34" charset="0"/>
              </a:rPr>
              <a:t>Pigmentary glaucoma</a:t>
            </a:r>
            <a:endParaRPr lang="en-IN" dirty="0">
              <a:latin typeface="Arial Narrow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722141" y="1935558"/>
            <a:ext cx="484632" cy="5576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2722141" y="4876800"/>
            <a:ext cx="484632" cy="5576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1562</Words>
  <Application>Microsoft Office PowerPoint</Application>
  <PresentationFormat>On-screen Show (4:3)</PresentationFormat>
  <Paragraphs>379</Paragraphs>
  <Slides>48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Default Design</vt:lpstr>
      <vt:lpstr>Introduction and classification of glaucoma  and  Congenital Glaucoma</vt:lpstr>
      <vt:lpstr>Acknowledgement</vt:lpstr>
      <vt:lpstr>Learning Objectives</vt:lpstr>
      <vt:lpstr>PowerPoint Presentation</vt:lpstr>
      <vt:lpstr>Question</vt:lpstr>
      <vt:lpstr>What is glaucoma ?</vt:lpstr>
      <vt:lpstr>Definition of glaucoma </vt:lpstr>
      <vt:lpstr>Classification of glaucoma</vt:lpstr>
      <vt:lpstr>Primary glaucoma</vt:lpstr>
      <vt:lpstr>Primary glaucoma</vt:lpstr>
      <vt:lpstr>Childhood glaucoma</vt:lpstr>
      <vt:lpstr>Secondary glaucoma</vt:lpstr>
      <vt:lpstr>Childhood glaucoma-Introduction</vt:lpstr>
      <vt:lpstr>ANGLE  OF  ANTERIOR  CHAMBER</vt:lpstr>
      <vt:lpstr>Angle of anterior chamber as seen on gonioscopy</vt:lpstr>
      <vt:lpstr>PowerPoint Presentation</vt:lpstr>
      <vt:lpstr>PowerPoint Presentation</vt:lpstr>
      <vt:lpstr>Childhood glaucomas</vt:lpstr>
      <vt:lpstr>Prevalence and genetic pattern</vt:lpstr>
      <vt:lpstr>Prevalence and genetic pattern</vt:lpstr>
      <vt:lpstr>Pathogenesis</vt:lpstr>
      <vt:lpstr>Clinical presentation</vt:lpstr>
      <vt:lpstr>Corneal signs</vt:lpstr>
      <vt:lpstr>Clinical presentation</vt:lpstr>
      <vt:lpstr>Clinical presentation</vt:lpstr>
      <vt:lpstr>Examination under anaesthesia</vt:lpstr>
      <vt:lpstr>Examination under anaesthesia</vt:lpstr>
      <vt:lpstr>Examination under anaesthesia</vt:lpstr>
      <vt:lpstr>Differential Diagnosis</vt:lpstr>
      <vt:lpstr>Management</vt:lpstr>
      <vt:lpstr>PowerPoint Presentation</vt:lpstr>
      <vt:lpstr>PowerPoint Presentation</vt:lpstr>
      <vt:lpstr>Goniotomy</vt:lpstr>
      <vt:lpstr>Trabeculotomy</vt:lpstr>
      <vt:lpstr>Trabeculotomy with trabeculectomy</vt:lpstr>
      <vt:lpstr>PowerPoint Presentation</vt:lpstr>
      <vt:lpstr>Role of antimetabolites in paediatric glaucoma</vt:lpstr>
      <vt:lpstr>Options for refractory glaucoma ? </vt:lpstr>
      <vt:lpstr>What is a Glaucoma Drainage Device? </vt:lpstr>
      <vt:lpstr>      Cyclodestructive procedures</vt:lpstr>
      <vt:lpstr>CYCLO CRYOTHERAPY </vt:lpstr>
      <vt:lpstr>PowerPoint Presentation</vt:lpstr>
      <vt:lpstr> Trans-scleral route  diode laser</vt:lpstr>
      <vt:lpstr>   VISUAL REHABILITATION</vt:lpstr>
      <vt:lpstr>VISUAL REHABILITATION</vt:lpstr>
      <vt:lpstr>CONCLUSIONS</vt:lpstr>
      <vt:lpstr>Question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classification of glaucoma  and  Congenital Glaucoma</dc:title>
  <dc:creator>DR.Ajai Agarwal</dc:creator>
  <cp:lastModifiedBy>DR.Ajai Agarwal</cp:lastModifiedBy>
  <cp:revision>39</cp:revision>
  <dcterms:created xsi:type="dcterms:W3CDTF">2006-08-16T00:00:00Z</dcterms:created>
  <dcterms:modified xsi:type="dcterms:W3CDTF">2019-03-28T06:39:09Z</dcterms:modified>
</cp:coreProperties>
</file>