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1" r:id="rId3"/>
    <p:sldId id="263" r:id="rId4"/>
    <p:sldId id="257" r:id="rId5"/>
    <p:sldId id="258" r:id="rId6"/>
    <p:sldId id="259" r:id="rId7"/>
    <p:sldId id="260" r:id="rId8"/>
    <p:sldId id="264" r:id="rId9"/>
    <p:sldId id="265" r:id="rId10"/>
    <p:sldId id="276" r:id="rId11"/>
    <p:sldId id="266" r:id="rId12"/>
    <p:sldId id="268" r:id="rId13"/>
    <p:sldId id="269" r:id="rId14"/>
    <p:sldId id="270" r:id="rId15"/>
    <p:sldId id="262" r:id="rId16"/>
    <p:sldId id="267" r:id="rId17"/>
    <p:sldId id="271" r:id="rId18"/>
    <p:sldId id="272" r:id="rId19"/>
    <p:sldId id="273" r:id="rId20"/>
    <p:sldId id="282" r:id="rId21"/>
    <p:sldId id="283" r:id="rId22"/>
    <p:sldId id="284" r:id="rId23"/>
    <p:sldId id="285" r:id="rId24"/>
    <p:sldId id="291" r:id="rId25"/>
    <p:sldId id="274" r:id="rId26"/>
    <p:sldId id="275" r:id="rId27"/>
    <p:sldId id="278" r:id="rId28"/>
    <p:sldId id="281" r:id="rId29"/>
    <p:sldId id="286" r:id="rId30"/>
    <p:sldId id="287" r:id="rId31"/>
    <p:sldId id="288" r:id="rId32"/>
    <p:sldId id="289" r:id="rId33"/>
    <p:sldId id="277" r:id="rId34"/>
    <p:sldId id="290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1FB-2306-4A7D-B554-C56B4E08FA11}" type="datetimeFigureOut">
              <a:rPr lang="en-IN" smtClean="0"/>
              <a:t>16-04-2019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9C0-ECEE-4F02-AF0F-1B7448CA8350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01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1FB-2306-4A7D-B554-C56B4E08FA11}" type="datetimeFigureOut">
              <a:rPr lang="en-IN" smtClean="0"/>
              <a:t>16-04-2019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9C0-ECEE-4F02-AF0F-1B7448CA8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900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1FB-2306-4A7D-B554-C56B4E08FA11}" type="datetimeFigureOut">
              <a:rPr lang="en-IN" smtClean="0"/>
              <a:t>16-04-2019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9C0-ECEE-4F02-AF0F-1B7448CA8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681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1FB-2306-4A7D-B554-C56B4E08FA11}" type="datetimeFigureOut">
              <a:rPr lang="en-IN" smtClean="0"/>
              <a:t>16-04-2019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9C0-ECEE-4F02-AF0F-1B7448CA8350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8286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1FB-2306-4A7D-B554-C56B4E08FA11}" type="datetimeFigureOut">
              <a:rPr lang="en-IN" smtClean="0"/>
              <a:t>16-04-2019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9C0-ECEE-4F02-AF0F-1B7448CA8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851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1FB-2306-4A7D-B554-C56B4E08FA11}" type="datetimeFigureOut">
              <a:rPr lang="en-IN" smtClean="0"/>
              <a:t>16-04-2019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9C0-ECEE-4F02-AF0F-1B7448CA8350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1738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1FB-2306-4A7D-B554-C56B4E08FA11}" type="datetimeFigureOut">
              <a:rPr lang="en-IN" smtClean="0"/>
              <a:t>16-04-2019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9C0-ECEE-4F02-AF0F-1B7448CA8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8998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1FB-2306-4A7D-B554-C56B4E08FA11}" type="datetimeFigureOut">
              <a:rPr lang="en-IN" smtClean="0"/>
              <a:t>16-04-2019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9C0-ECEE-4F02-AF0F-1B7448CA8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2014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1FB-2306-4A7D-B554-C56B4E08FA11}" type="datetimeFigureOut">
              <a:rPr lang="en-IN" smtClean="0"/>
              <a:t>16-04-2019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9C0-ECEE-4F02-AF0F-1B7448CA8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4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1FB-2306-4A7D-B554-C56B4E08FA11}" type="datetimeFigureOut">
              <a:rPr lang="en-IN" smtClean="0"/>
              <a:t>16-04-2019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9C0-ECEE-4F02-AF0F-1B7448CA8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6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1FB-2306-4A7D-B554-C56B4E08FA11}" type="datetimeFigureOut">
              <a:rPr lang="en-IN" smtClean="0"/>
              <a:t>16-04-2019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9C0-ECEE-4F02-AF0F-1B7448CA8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371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1FB-2306-4A7D-B554-C56B4E08FA11}" type="datetimeFigureOut">
              <a:rPr lang="en-IN" smtClean="0"/>
              <a:t>16-04-2019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9C0-ECEE-4F02-AF0F-1B7448CA8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585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1FB-2306-4A7D-B554-C56B4E08FA11}" type="datetimeFigureOut">
              <a:rPr lang="en-IN" smtClean="0"/>
              <a:t>16-04-2019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9C0-ECEE-4F02-AF0F-1B7448CA8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326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1FB-2306-4A7D-B554-C56B4E08FA11}" type="datetimeFigureOut">
              <a:rPr lang="en-IN" smtClean="0"/>
              <a:t>16-04-2019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9C0-ECEE-4F02-AF0F-1B7448CA8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987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1FB-2306-4A7D-B554-C56B4E08FA11}" type="datetimeFigureOut">
              <a:rPr lang="en-IN" smtClean="0"/>
              <a:t>16-04-2019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9C0-ECEE-4F02-AF0F-1B7448CA8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766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1FB-2306-4A7D-B554-C56B4E08FA11}" type="datetimeFigureOut">
              <a:rPr lang="en-IN" smtClean="0"/>
              <a:t>16-04-2019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9C0-ECEE-4F02-AF0F-1B7448CA8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82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21FB-2306-4A7D-B554-C56B4E08FA11}" type="datetimeFigureOut">
              <a:rPr lang="en-IN" smtClean="0"/>
              <a:t>16-04-2019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9C0-ECEE-4F02-AF0F-1B7448CA8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098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DBF21FB-2306-4A7D-B554-C56B4E08FA11}" type="datetimeFigureOut">
              <a:rPr lang="en-IN" smtClean="0"/>
              <a:t>16-04-2019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F3B39C0-ECEE-4F02-AF0F-1B7448CA8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7732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636" y="249381"/>
            <a:ext cx="9216247" cy="252706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br>
              <a:rPr lang="en-US" b="1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Bell MT" panose="02020503060305020303" pitchFamily="18" charset="0"/>
              </a:rPr>
              <a:t>Ambulatory aids and gait training </a:t>
            </a:r>
            <a:endParaRPr lang="en-IN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636" y="4588625"/>
            <a:ext cx="5810598" cy="209480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Osama Neyaz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PMR</a:t>
            </a:r>
            <a:endParaRPr lang="en-I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793" y="4447309"/>
            <a:ext cx="3591098" cy="22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0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98" y="206277"/>
            <a:ext cx="8534400" cy="1507067"/>
          </a:xfrm>
        </p:spPr>
        <p:txBody>
          <a:bodyPr/>
          <a:lstStyle/>
          <a:p>
            <a:r>
              <a:rPr lang="en-IN" b="1" cap="none" dirty="0" smtClean="0">
                <a:solidFill>
                  <a:srgbClr val="FFFF00"/>
                </a:solidFill>
              </a:rPr>
              <a:t>Canes</a:t>
            </a:r>
            <a:endParaRPr lang="en-IN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338" y="1713344"/>
            <a:ext cx="9066617" cy="420531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chemeClr val="bg1"/>
                </a:solidFill>
              </a:rPr>
              <a:t>The cane usually is </a:t>
            </a:r>
            <a:r>
              <a:rPr lang="en-US" sz="2400" b="1" dirty="0">
                <a:solidFill>
                  <a:srgbClr val="92D050"/>
                </a:solidFill>
              </a:rPr>
              <a:t>held on the side opposite the affected leg.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chemeClr val="bg1"/>
                </a:solidFill>
              </a:rPr>
              <a:t>The patient advances the cane and the affected foot, </a:t>
            </a:r>
            <a:r>
              <a:rPr lang="en-US" sz="2400" b="1" dirty="0" smtClean="0">
                <a:solidFill>
                  <a:schemeClr val="bg1"/>
                </a:solidFill>
              </a:rPr>
              <a:t>then </a:t>
            </a:r>
            <a:r>
              <a:rPr lang="en-IN" sz="2400" b="1" dirty="0" smtClean="0">
                <a:solidFill>
                  <a:schemeClr val="bg1"/>
                </a:solidFill>
              </a:rPr>
              <a:t>moves </a:t>
            </a:r>
            <a:r>
              <a:rPr lang="en-IN" sz="2400" b="1" dirty="0">
                <a:solidFill>
                  <a:schemeClr val="bg1"/>
                </a:solidFill>
              </a:rPr>
              <a:t>the unaffected foot.</a:t>
            </a:r>
          </a:p>
        </p:txBody>
      </p:sp>
    </p:spTree>
    <p:extLst>
      <p:ext uri="{BB962C8B-B14F-4D97-AF65-F5344CB8AC3E}">
        <p14:creationId xmlns:p14="http://schemas.microsoft.com/office/powerpoint/2010/main" val="10871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89899"/>
            <a:ext cx="8534400" cy="1507067"/>
          </a:xfrm>
        </p:spPr>
        <p:txBody>
          <a:bodyPr/>
          <a:lstStyle/>
          <a:p>
            <a:r>
              <a:rPr lang="en-IN" b="1" cap="none" dirty="0" smtClean="0">
                <a:solidFill>
                  <a:srgbClr val="FFFF00"/>
                </a:solidFill>
              </a:rPr>
              <a:t>Crutches </a:t>
            </a:r>
            <a:endParaRPr lang="en-IN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088968"/>
            <a:ext cx="8534400" cy="5461462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Types - 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Underarm (Axillary)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Forearm (Lofstrand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Canadian (Triceps </a:t>
            </a:r>
            <a:r>
              <a:rPr lang="en-US" sz="2400" b="1" dirty="0">
                <a:solidFill>
                  <a:schemeClr val="bg1"/>
                </a:solidFill>
              </a:rPr>
              <a:t>crutch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Forearm </a:t>
            </a:r>
            <a:r>
              <a:rPr lang="en-US" sz="2400" b="1" dirty="0">
                <a:solidFill>
                  <a:schemeClr val="bg1"/>
                </a:solidFill>
              </a:rPr>
              <a:t>support </a:t>
            </a: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P</a:t>
            </a:r>
            <a:r>
              <a:rPr lang="en-US" sz="2400" b="1" dirty="0" smtClean="0">
                <a:solidFill>
                  <a:schemeClr val="bg1"/>
                </a:solidFill>
              </a:rPr>
              <a:t>latform </a:t>
            </a:r>
            <a:r>
              <a:rPr lang="en-IN" sz="2400" b="1" dirty="0" smtClean="0">
                <a:solidFill>
                  <a:schemeClr val="bg1"/>
                </a:solidFill>
              </a:rPr>
              <a:t>crutch)</a:t>
            </a:r>
          </a:p>
        </p:txBody>
      </p:sp>
    </p:spTree>
    <p:extLst>
      <p:ext uri="{BB962C8B-B14F-4D97-AF65-F5344CB8AC3E}">
        <p14:creationId xmlns:p14="http://schemas.microsoft.com/office/powerpoint/2010/main" val="95426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01" y="148089"/>
            <a:ext cx="8534400" cy="1507067"/>
          </a:xfrm>
        </p:spPr>
        <p:txBody>
          <a:bodyPr/>
          <a:lstStyle/>
          <a:p>
            <a:r>
              <a:rPr lang="en-US" b="1" cap="none" dirty="0" smtClean="0">
                <a:solidFill>
                  <a:srgbClr val="FFFF00"/>
                </a:solidFill>
              </a:rPr>
              <a:t>Axillary crutch </a:t>
            </a:r>
            <a:endParaRPr lang="en-IN" b="1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21" y="1234440"/>
            <a:ext cx="6639301" cy="543236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i="1" dirty="0" smtClean="0">
                <a:solidFill>
                  <a:schemeClr val="bg1"/>
                </a:solidFill>
              </a:rPr>
              <a:t>Length: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anterior axillary fold to a point 6 inches lateral to the fifth toe </a:t>
            </a:r>
            <a:r>
              <a:rPr lang="en-US" b="1" dirty="0" smtClean="0">
                <a:solidFill>
                  <a:schemeClr val="bg1"/>
                </a:solidFill>
              </a:rPr>
              <a:t>with </a:t>
            </a:r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shoulders relaxed.</a:t>
            </a:r>
          </a:p>
          <a:p>
            <a:pPr>
              <a:lnSpc>
                <a:spcPct val="200000"/>
              </a:lnSpc>
            </a:pPr>
            <a:r>
              <a:rPr lang="en-IN" b="1" dirty="0" smtClean="0">
                <a:solidFill>
                  <a:schemeClr val="bg1"/>
                </a:solidFill>
              </a:rPr>
              <a:t>Crutch handle </a:t>
            </a:r>
            <a:r>
              <a:rPr lang="en-US" b="1" i="1" dirty="0" smtClean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bg1"/>
                </a:solidFill>
              </a:rPr>
              <a:t>elbow </a:t>
            </a:r>
            <a:r>
              <a:rPr lang="en-US" b="1" dirty="0">
                <a:solidFill>
                  <a:schemeClr val="bg1"/>
                </a:solidFill>
              </a:rPr>
              <a:t>flexed 30 degrees, the wrist in maximal extension, and the fingers forming a </a:t>
            </a:r>
            <a:r>
              <a:rPr lang="en-US" b="1" dirty="0" smtClean="0">
                <a:solidFill>
                  <a:schemeClr val="bg1"/>
                </a:solidFill>
              </a:rPr>
              <a:t>fist, </a:t>
            </a:r>
            <a:r>
              <a:rPr lang="en-US" b="1" dirty="0">
                <a:solidFill>
                  <a:schemeClr val="bg1"/>
                </a:solidFill>
              </a:rPr>
              <a:t>crutch 3 inches lateral to the foot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373" y="279169"/>
            <a:ext cx="46005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80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22903"/>
            <a:ext cx="8534400" cy="1507067"/>
          </a:xfrm>
        </p:spPr>
        <p:txBody>
          <a:bodyPr/>
          <a:lstStyle/>
          <a:p>
            <a:r>
              <a:rPr lang="en-US" b="1" cap="none" dirty="0" smtClean="0">
                <a:solidFill>
                  <a:srgbClr val="FFFF00"/>
                </a:solidFill>
              </a:rPr>
              <a:t>Forearm (</a:t>
            </a:r>
            <a:r>
              <a:rPr lang="en-US" b="1" cap="none" dirty="0" err="1" smtClean="0">
                <a:solidFill>
                  <a:srgbClr val="FFFF00"/>
                </a:solidFill>
              </a:rPr>
              <a:t>Lofstrand</a:t>
            </a:r>
            <a:r>
              <a:rPr lang="en-US" b="1" cap="none" dirty="0" smtClean="0">
                <a:solidFill>
                  <a:srgbClr val="FFFF00"/>
                </a:solidFill>
              </a:rPr>
              <a:t>)</a:t>
            </a:r>
            <a:endParaRPr lang="en-IN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6" y="1533698"/>
            <a:ext cx="8188036" cy="483385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Length: </a:t>
            </a:r>
            <a:r>
              <a:rPr lang="en-US" sz="2400" b="1" dirty="0">
                <a:solidFill>
                  <a:schemeClr val="bg1"/>
                </a:solidFill>
              </a:rPr>
              <a:t>standing upright </a:t>
            </a:r>
            <a:r>
              <a:rPr lang="en-US" sz="2400" b="1" dirty="0" smtClean="0">
                <a:solidFill>
                  <a:schemeClr val="bg1"/>
                </a:solidFill>
              </a:rPr>
              <a:t>with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elbow in 20 degrees of flexion.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Less supportive </a:t>
            </a:r>
            <a:r>
              <a:rPr lang="en-US" sz="2400" b="1" dirty="0">
                <a:solidFill>
                  <a:schemeClr val="bg1"/>
                </a:solidFill>
              </a:rPr>
              <a:t>than </a:t>
            </a:r>
            <a:r>
              <a:rPr lang="en-US" sz="2400" b="1" dirty="0" smtClean="0">
                <a:solidFill>
                  <a:schemeClr val="bg1"/>
                </a:solidFill>
              </a:rPr>
              <a:t>axillary crutches </a:t>
            </a:r>
            <a:r>
              <a:rPr lang="en-US" sz="2400" b="1" dirty="0">
                <a:solidFill>
                  <a:schemeClr val="bg1"/>
                </a:solidFill>
              </a:rPr>
              <a:t>for </a:t>
            </a:r>
            <a:r>
              <a:rPr lang="en-US" sz="2400" b="1" dirty="0" smtClean="0">
                <a:solidFill>
                  <a:schemeClr val="bg1"/>
                </a:solidFill>
              </a:rPr>
              <a:t>ambulation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612" y="71437"/>
            <a:ext cx="3258588" cy="49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8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03" y="214591"/>
            <a:ext cx="8534400" cy="1507067"/>
          </a:xfrm>
        </p:spPr>
        <p:txBody>
          <a:bodyPr/>
          <a:lstStyle/>
          <a:p>
            <a:r>
              <a:rPr lang="en-IN" b="1" cap="none" dirty="0" smtClean="0">
                <a:solidFill>
                  <a:srgbClr val="FFFF00"/>
                </a:solidFill>
              </a:rPr>
              <a:t>Platform Forearm Crutch</a:t>
            </a:r>
            <a:endParaRPr lang="en-IN" b="1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1" y="1504604"/>
            <a:ext cx="7786457" cy="500426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Length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The distance from the ground to the forearm </a:t>
            </a:r>
            <a:r>
              <a:rPr lang="en-US" sz="2400" b="1" dirty="0" smtClean="0">
                <a:solidFill>
                  <a:schemeClr val="bg1"/>
                </a:solidFill>
              </a:rPr>
              <a:t>rest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with the shoulders relaxed and the elbows flexed 90 degrees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Indications - painful wrist &amp; </a:t>
            </a:r>
            <a:r>
              <a:rPr lang="en-US" sz="2400" b="1" dirty="0">
                <a:solidFill>
                  <a:schemeClr val="bg1"/>
                </a:solidFill>
              </a:rPr>
              <a:t>hand </a:t>
            </a:r>
            <a:r>
              <a:rPr lang="en-US" sz="2400" b="1" dirty="0" smtClean="0">
                <a:solidFill>
                  <a:schemeClr val="bg1"/>
                </a:solidFill>
              </a:rPr>
              <a:t>conditions, </a:t>
            </a:r>
            <a:r>
              <a:rPr lang="en-US" sz="2400" b="1" dirty="0">
                <a:solidFill>
                  <a:schemeClr val="bg1"/>
                </a:solidFill>
              </a:rPr>
              <a:t>elbow contractures. 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339" y="399009"/>
            <a:ext cx="3325294" cy="31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65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16" y="106524"/>
            <a:ext cx="11003483" cy="1507067"/>
          </a:xfrm>
        </p:spPr>
        <p:txBody>
          <a:bodyPr/>
          <a:lstStyle/>
          <a:p>
            <a:r>
              <a:rPr lang="en-US" b="1" cap="none" dirty="0" smtClean="0">
                <a:solidFill>
                  <a:srgbClr val="FFFF00"/>
                </a:solidFill>
              </a:rPr>
              <a:t>Commonly used crutches and canes</a:t>
            </a:r>
            <a:endParaRPr lang="en-IN" b="1" cap="none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516" y="1263535"/>
            <a:ext cx="9218815" cy="53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60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73027"/>
            <a:ext cx="8534400" cy="1507067"/>
          </a:xfrm>
        </p:spPr>
        <p:txBody>
          <a:bodyPr/>
          <a:lstStyle/>
          <a:p>
            <a:r>
              <a:rPr lang="en-IN" b="1" cap="none" dirty="0" smtClean="0">
                <a:solidFill>
                  <a:srgbClr val="FFFF00"/>
                </a:solidFill>
              </a:rPr>
              <a:t>Walker </a:t>
            </a:r>
            <a:endParaRPr lang="en-IN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463040"/>
            <a:ext cx="8135591" cy="506245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Length: patient </a:t>
            </a:r>
            <a:r>
              <a:rPr lang="en-US" sz="2400" b="1" dirty="0">
                <a:solidFill>
                  <a:schemeClr val="bg1"/>
                </a:solidFill>
              </a:rPr>
              <a:t>stand upright </a:t>
            </a:r>
            <a:r>
              <a:rPr lang="en-US" sz="2400" b="1" dirty="0" smtClean="0">
                <a:solidFill>
                  <a:schemeClr val="bg1"/>
                </a:solidFill>
              </a:rPr>
              <a:t>and the </a:t>
            </a:r>
            <a:r>
              <a:rPr lang="en-US" sz="2400" b="1" dirty="0">
                <a:solidFill>
                  <a:schemeClr val="bg1"/>
                </a:solidFill>
              </a:rPr>
              <a:t>elbows flexed 20 </a:t>
            </a:r>
            <a:r>
              <a:rPr lang="en-US" sz="2400" b="1" dirty="0" smtClean="0">
                <a:solidFill>
                  <a:schemeClr val="bg1"/>
                </a:solidFill>
              </a:rPr>
              <a:t>degrees. Front </a:t>
            </a:r>
            <a:r>
              <a:rPr lang="en-US" sz="2400" b="1" dirty="0">
                <a:solidFill>
                  <a:schemeClr val="bg1"/>
                </a:solidFill>
              </a:rPr>
              <a:t>of the walker 12 inches in front of the </a:t>
            </a:r>
            <a:r>
              <a:rPr lang="en-US" sz="2400" b="1" dirty="0" smtClean="0">
                <a:solidFill>
                  <a:schemeClr val="bg1"/>
                </a:solidFill>
              </a:rPr>
              <a:t>patient. 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Provides </a:t>
            </a:r>
            <a:r>
              <a:rPr lang="en-US" sz="2400" b="1" dirty="0">
                <a:solidFill>
                  <a:schemeClr val="bg1"/>
                </a:solidFill>
              </a:rPr>
              <a:t>maximum </a:t>
            </a:r>
            <a:r>
              <a:rPr lang="en-US" sz="2400" b="1" dirty="0" smtClean="0">
                <a:solidFill>
                  <a:schemeClr val="bg1"/>
                </a:solidFill>
              </a:rPr>
              <a:t>support but </a:t>
            </a:r>
            <a:r>
              <a:rPr lang="en-US" sz="2400" b="1" dirty="0">
                <a:solidFill>
                  <a:schemeClr val="bg1"/>
                </a:solidFill>
              </a:rPr>
              <a:t>a slow gait.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Front wheels </a:t>
            </a:r>
            <a:r>
              <a:rPr lang="en-US" sz="2400" b="1" dirty="0">
                <a:solidFill>
                  <a:schemeClr val="bg1"/>
                </a:solidFill>
              </a:rPr>
              <a:t>facilitate movement of the </a:t>
            </a:r>
            <a:r>
              <a:rPr lang="en-US" sz="2400" b="1" dirty="0" smtClean="0">
                <a:solidFill>
                  <a:schemeClr val="bg1"/>
                </a:solidFill>
              </a:rPr>
              <a:t>walker </a:t>
            </a:r>
            <a:r>
              <a:rPr lang="en-US" sz="2400" b="1" dirty="0">
                <a:solidFill>
                  <a:schemeClr val="bg1"/>
                </a:solidFill>
              </a:rPr>
              <a:t>for those </a:t>
            </a:r>
            <a:r>
              <a:rPr lang="en-US" sz="2400" b="1" dirty="0" smtClean="0">
                <a:solidFill>
                  <a:schemeClr val="bg1"/>
                </a:solidFill>
              </a:rPr>
              <a:t>who </a:t>
            </a:r>
            <a:r>
              <a:rPr lang="en-US" sz="2400" b="1" dirty="0">
                <a:solidFill>
                  <a:schemeClr val="bg1"/>
                </a:solidFill>
              </a:rPr>
              <a:t>lack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upper </a:t>
            </a:r>
            <a:r>
              <a:rPr lang="en-US" sz="2400" b="1" dirty="0" smtClean="0">
                <a:solidFill>
                  <a:schemeClr val="bg1"/>
                </a:solidFill>
              </a:rPr>
              <a:t>limb coordination. </a:t>
            </a:r>
          </a:p>
          <a:p>
            <a:pPr>
              <a:lnSpc>
                <a:spcPct val="2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Useful for hemiplegia and ataxia.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074" y="4246573"/>
            <a:ext cx="3125585" cy="2454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803" y="49257"/>
            <a:ext cx="3174856" cy="407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66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91441"/>
            <a:ext cx="8534400" cy="1055716"/>
          </a:xfrm>
        </p:spPr>
        <p:txBody>
          <a:bodyPr/>
          <a:lstStyle/>
          <a:p>
            <a:r>
              <a:rPr lang="en-IN" b="1" cap="none" dirty="0" smtClean="0">
                <a:solidFill>
                  <a:srgbClr val="FFFF00"/>
                </a:solidFill>
              </a:rPr>
              <a:t>Walker </a:t>
            </a:r>
            <a:r>
              <a:rPr lang="en-IN" b="1" cap="none" dirty="0" smtClean="0">
                <a:solidFill>
                  <a:srgbClr val="FFFF00"/>
                </a:solidFill>
              </a:rPr>
              <a:t>types</a:t>
            </a:r>
            <a:endParaRPr lang="en-IN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246" y="2576562"/>
            <a:ext cx="8534400" cy="77724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059" y="1011688"/>
            <a:ext cx="2233556" cy="2812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484" y="1086503"/>
            <a:ext cx="2419105" cy="2812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352" y="3977256"/>
            <a:ext cx="2358969" cy="2701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547" y="3958822"/>
            <a:ext cx="2554981" cy="2720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445" y="3404161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Standard walker 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267796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Wheel walker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7955" y="5035046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Reverse walker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0355" y="3529335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Platform walker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63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154" y="256153"/>
            <a:ext cx="8534400" cy="1507067"/>
          </a:xfrm>
        </p:spPr>
        <p:txBody>
          <a:bodyPr/>
          <a:lstStyle/>
          <a:p>
            <a:r>
              <a:rPr lang="en-IN" b="1" cap="none" dirty="0" smtClean="0">
                <a:solidFill>
                  <a:srgbClr val="FFFF00"/>
                </a:solidFill>
              </a:rPr>
              <a:t>Gait Patterns</a:t>
            </a:r>
            <a:endParaRPr lang="en-IN" b="1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154" y="1454727"/>
            <a:ext cx="7586951" cy="5178829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Foot sequence </a:t>
            </a:r>
            <a:r>
              <a:rPr lang="en-US" sz="2800" b="1" dirty="0" smtClean="0">
                <a:solidFill>
                  <a:schemeClr val="bg1"/>
                </a:solidFill>
              </a:rPr>
              <a:t>of an </a:t>
            </a:r>
            <a:r>
              <a:rPr lang="en-US" sz="2800" b="1" dirty="0">
                <a:solidFill>
                  <a:schemeClr val="bg1"/>
                </a:solidFill>
              </a:rPr>
              <a:t>individual </a:t>
            </a:r>
            <a:r>
              <a:rPr lang="en-US" sz="2800" b="1" dirty="0" smtClean="0">
                <a:solidFill>
                  <a:schemeClr val="bg1"/>
                </a:solidFill>
              </a:rPr>
              <a:t>using </a:t>
            </a:r>
            <a:r>
              <a:rPr lang="en-US" sz="2800" b="1" dirty="0" smtClean="0">
                <a:solidFill>
                  <a:schemeClr val="bg1"/>
                </a:solidFill>
              </a:rPr>
              <a:t>assistive </a:t>
            </a:r>
            <a:r>
              <a:rPr lang="en-IN" sz="2800" b="1" dirty="0" smtClean="0">
                <a:solidFill>
                  <a:schemeClr val="bg1"/>
                </a:solidFill>
              </a:rPr>
              <a:t>devices.</a:t>
            </a:r>
          </a:p>
          <a:p>
            <a:pPr marL="0" indent="0">
              <a:buNone/>
            </a:pPr>
            <a:endParaRPr lang="en-IN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Gait pattern depends upon ability to-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Move </a:t>
            </a:r>
            <a:r>
              <a:rPr lang="en-US" sz="2800" b="1" dirty="0">
                <a:solidFill>
                  <a:schemeClr val="bg1"/>
                </a:solidFill>
              </a:rPr>
              <a:t>the feet </a:t>
            </a:r>
            <a:r>
              <a:rPr lang="en-US" sz="2800" b="1" dirty="0" smtClean="0">
                <a:solidFill>
                  <a:schemeClr val="bg1"/>
                </a:solidFill>
              </a:rPr>
              <a:t>reciprocally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Tolerate </a:t>
            </a:r>
            <a:r>
              <a:rPr lang="en-US" sz="2800" b="1" dirty="0">
                <a:solidFill>
                  <a:schemeClr val="bg1"/>
                </a:solidFill>
              </a:rPr>
              <a:t>full </a:t>
            </a:r>
            <a:r>
              <a:rPr lang="en-US" sz="2800" b="1" dirty="0" smtClean="0">
                <a:solidFill>
                  <a:schemeClr val="bg1"/>
                </a:solidFill>
              </a:rPr>
              <a:t>load on </a:t>
            </a:r>
            <a:r>
              <a:rPr lang="en-US" sz="2800" b="1" dirty="0">
                <a:solidFill>
                  <a:schemeClr val="bg1"/>
                </a:solidFill>
              </a:rPr>
              <a:t>each </a:t>
            </a:r>
            <a:r>
              <a:rPr lang="en-US" sz="2800" b="1" dirty="0" smtClean="0">
                <a:solidFill>
                  <a:schemeClr val="bg1"/>
                </a:solidFill>
              </a:rPr>
              <a:t>leg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Lift </a:t>
            </a:r>
            <a:r>
              <a:rPr lang="en-US" sz="2800" b="1" dirty="0">
                <a:solidFill>
                  <a:schemeClr val="bg1"/>
                </a:solidFill>
              </a:rPr>
              <a:t>the body off the </a:t>
            </a:r>
            <a:r>
              <a:rPr lang="en-US" sz="2800" b="1" dirty="0" smtClean="0">
                <a:solidFill>
                  <a:schemeClr val="bg1"/>
                </a:solidFill>
              </a:rPr>
              <a:t>floor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Maintain the balance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621" y="455122"/>
            <a:ext cx="26479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99506"/>
            <a:ext cx="8534400" cy="1521230"/>
          </a:xfrm>
        </p:spPr>
        <p:txBody>
          <a:bodyPr/>
          <a:lstStyle/>
          <a:p>
            <a:r>
              <a:rPr lang="en-IN" b="1" cap="none" dirty="0" smtClean="0">
                <a:solidFill>
                  <a:srgbClr val="FFFF00"/>
                </a:solidFill>
              </a:rPr>
              <a:t>Gait Patterns</a:t>
            </a:r>
            <a:endParaRPr lang="en-IN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37607"/>
            <a:ext cx="8534400" cy="46966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400" b="1" dirty="0">
                <a:solidFill>
                  <a:schemeClr val="bg1"/>
                </a:solidFill>
              </a:rPr>
              <a:t>Alternating (reciprocal) gait </a:t>
            </a:r>
            <a:r>
              <a:rPr lang="en-IN" sz="2400" b="1" dirty="0" smtClean="0">
                <a:solidFill>
                  <a:schemeClr val="bg1"/>
                </a:solidFill>
              </a:rPr>
              <a:t>pattern</a:t>
            </a:r>
          </a:p>
          <a:p>
            <a:pPr lvl="2">
              <a:lnSpc>
                <a:spcPct val="150000"/>
              </a:lnSpc>
            </a:pPr>
            <a:r>
              <a:rPr lang="en-IN" sz="2200" b="1" dirty="0">
                <a:solidFill>
                  <a:schemeClr val="bg1"/>
                </a:solidFill>
              </a:rPr>
              <a:t>Four-point </a:t>
            </a:r>
            <a:r>
              <a:rPr lang="en-IN" sz="2200" b="1" dirty="0" smtClean="0">
                <a:solidFill>
                  <a:schemeClr val="bg1"/>
                </a:solidFill>
              </a:rPr>
              <a:t>gait</a:t>
            </a:r>
          </a:p>
          <a:p>
            <a:pPr lvl="2">
              <a:lnSpc>
                <a:spcPct val="150000"/>
              </a:lnSpc>
            </a:pPr>
            <a:r>
              <a:rPr lang="en-IN" sz="2200" b="1" dirty="0">
                <a:solidFill>
                  <a:schemeClr val="bg1"/>
                </a:solidFill>
              </a:rPr>
              <a:t>Two-point </a:t>
            </a:r>
            <a:r>
              <a:rPr lang="en-IN" sz="2200" b="1" dirty="0" smtClean="0">
                <a:solidFill>
                  <a:schemeClr val="bg1"/>
                </a:solidFill>
              </a:rPr>
              <a:t>gait</a:t>
            </a:r>
          </a:p>
          <a:p>
            <a:pPr lvl="2">
              <a:lnSpc>
                <a:spcPct val="150000"/>
              </a:lnSpc>
            </a:pPr>
            <a:r>
              <a:rPr lang="en-IN" sz="2200" b="1" dirty="0">
                <a:solidFill>
                  <a:schemeClr val="bg1"/>
                </a:solidFill>
              </a:rPr>
              <a:t>Three-point </a:t>
            </a:r>
            <a:r>
              <a:rPr lang="en-IN" sz="2200" b="1" dirty="0" smtClean="0">
                <a:solidFill>
                  <a:schemeClr val="bg1"/>
                </a:solidFill>
              </a:rPr>
              <a:t>gait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400" b="1" dirty="0">
                <a:solidFill>
                  <a:schemeClr val="bg1"/>
                </a:solidFill>
              </a:rPr>
              <a:t>Swinging (simultaneous) gait </a:t>
            </a:r>
            <a:r>
              <a:rPr lang="en-IN" sz="2400" b="1" dirty="0" smtClean="0">
                <a:solidFill>
                  <a:schemeClr val="bg1"/>
                </a:solidFill>
              </a:rPr>
              <a:t>pattern</a:t>
            </a:r>
          </a:p>
          <a:p>
            <a:pPr lvl="2">
              <a:lnSpc>
                <a:spcPct val="150000"/>
              </a:lnSpc>
            </a:pPr>
            <a:r>
              <a:rPr lang="en-IN" sz="2200" b="1" dirty="0">
                <a:solidFill>
                  <a:schemeClr val="bg1"/>
                </a:solidFill>
              </a:rPr>
              <a:t>Swing-to </a:t>
            </a:r>
            <a:r>
              <a:rPr lang="en-IN" sz="2200" b="1" dirty="0" smtClean="0">
                <a:solidFill>
                  <a:schemeClr val="bg1"/>
                </a:solidFill>
              </a:rPr>
              <a:t>gait</a:t>
            </a:r>
          </a:p>
          <a:p>
            <a:pPr lvl="2">
              <a:lnSpc>
                <a:spcPct val="150000"/>
              </a:lnSpc>
            </a:pPr>
            <a:r>
              <a:rPr lang="en-IN" sz="2200" b="1" dirty="0">
                <a:solidFill>
                  <a:schemeClr val="bg1"/>
                </a:solidFill>
              </a:rPr>
              <a:t>Swing-through gait</a:t>
            </a:r>
          </a:p>
        </p:txBody>
      </p:sp>
    </p:spTree>
    <p:extLst>
      <p:ext uri="{BB962C8B-B14F-4D97-AF65-F5344CB8AC3E}">
        <p14:creationId xmlns:p14="http://schemas.microsoft.com/office/powerpoint/2010/main" val="95305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21" y="330968"/>
            <a:ext cx="8534400" cy="1507067"/>
          </a:xfrm>
        </p:spPr>
        <p:txBody>
          <a:bodyPr/>
          <a:lstStyle/>
          <a:p>
            <a:r>
              <a:rPr lang="en-IN" b="1" cap="none" dirty="0" smtClean="0">
                <a:solidFill>
                  <a:srgbClr val="FFFF00"/>
                </a:solidFill>
              </a:rPr>
              <a:t>Ambulatory Aids </a:t>
            </a:r>
            <a:endParaRPr lang="en-IN" b="1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21" y="1384069"/>
            <a:ext cx="11302741" cy="3615267"/>
          </a:xfrm>
        </p:spPr>
        <p:txBody>
          <a:bodyPr>
            <a:noAutofit/>
          </a:bodyPr>
          <a:lstStyle/>
          <a:p>
            <a:pPr>
              <a:lnSpc>
                <a:spcPct val="300000"/>
              </a:lnSpc>
            </a:pPr>
            <a:r>
              <a:rPr lang="en-IN" sz="2800" b="1" dirty="0" smtClean="0">
                <a:solidFill>
                  <a:schemeClr val="bg1"/>
                </a:solidFill>
              </a:rPr>
              <a:t>Assistive </a:t>
            </a:r>
            <a:r>
              <a:rPr lang="en-IN" sz="2800" b="1" dirty="0">
                <a:solidFill>
                  <a:schemeClr val="bg1"/>
                </a:solidFill>
              </a:rPr>
              <a:t>devices for </a:t>
            </a:r>
            <a:r>
              <a:rPr lang="en-IN" sz="2800" b="1" dirty="0" smtClean="0">
                <a:solidFill>
                  <a:schemeClr val="bg1"/>
                </a:solidFill>
              </a:rPr>
              <a:t>mobility/ambulation. </a:t>
            </a:r>
          </a:p>
          <a:p>
            <a:pPr>
              <a:lnSpc>
                <a:spcPct val="30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Provide </a:t>
            </a:r>
            <a:r>
              <a:rPr lang="en-US" sz="2800" b="1" dirty="0" smtClean="0">
                <a:solidFill>
                  <a:schemeClr val="bg1"/>
                </a:solidFill>
              </a:rPr>
              <a:t>support </a:t>
            </a:r>
            <a:r>
              <a:rPr lang="en-US" sz="2800" b="1" dirty="0" smtClean="0">
                <a:solidFill>
                  <a:schemeClr val="bg1"/>
                </a:solidFill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</a:rPr>
              <a:t>transmit </a:t>
            </a:r>
            <a:r>
              <a:rPr lang="en-US" sz="2800" b="1" dirty="0">
                <a:solidFill>
                  <a:schemeClr val="bg1"/>
                </a:solidFill>
              </a:rPr>
              <a:t>body </a:t>
            </a:r>
            <a:r>
              <a:rPr lang="en-US" sz="2800" b="1" dirty="0" smtClean="0">
                <a:solidFill>
                  <a:schemeClr val="bg1"/>
                </a:solidFill>
              </a:rPr>
              <a:t>weight.</a:t>
            </a:r>
            <a:endParaRPr lang="en-I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85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41316"/>
            <a:ext cx="8534400" cy="1388227"/>
          </a:xfrm>
        </p:spPr>
        <p:txBody>
          <a:bodyPr>
            <a:normAutofit/>
          </a:bodyPr>
          <a:lstStyle/>
          <a:p>
            <a:pPr lvl="2" algn="l" defTabSz="457200" rtl="0">
              <a:spcBef>
                <a:spcPct val="0"/>
              </a:spcBef>
            </a:pPr>
            <a:r>
              <a:rPr lang="en-IN" sz="3600" b="1" dirty="0" smtClean="0">
                <a:solidFill>
                  <a:srgbClr val="FFFF00"/>
                </a:solidFill>
              </a:rPr>
              <a:t>Four-point Gait</a:t>
            </a: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323407"/>
            <a:ext cx="8534400" cy="361526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50" y="1391612"/>
            <a:ext cx="8575962" cy="532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72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63260"/>
            <a:ext cx="8534400" cy="1507067"/>
          </a:xfrm>
        </p:spPr>
        <p:txBody>
          <a:bodyPr/>
          <a:lstStyle/>
          <a:p>
            <a:r>
              <a:rPr lang="en-IN" b="1" cap="none" dirty="0" smtClean="0">
                <a:solidFill>
                  <a:srgbClr val="FFFF00"/>
                </a:solidFill>
              </a:rPr>
              <a:t>Three-point Gait</a:t>
            </a:r>
            <a:endParaRPr lang="en-IN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087" y="2006007"/>
            <a:ext cx="6957753" cy="430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44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06031"/>
            <a:ext cx="8534400" cy="1507067"/>
          </a:xfrm>
        </p:spPr>
        <p:txBody>
          <a:bodyPr/>
          <a:lstStyle/>
          <a:p>
            <a:r>
              <a:rPr lang="en-IN" b="1" cap="none" dirty="0" smtClean="0">
                <a:solidFill>
                  <a:srgbClr val="FFFF00"/>
                </a:solidFill>
              </a:rPr>
              <a:t>Two-point Gait</a:t>
            </a:r>
            <a:endParaRPr lang="en-IN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273" y="1813098"/>
            <a:ext cx="6384173" cy="444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16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117244"/>
            <a:ext cx="8534400" cy="1262669"/>
          </a:xfrm>
        </p:spPr>
        <p:txBody>
          <a:bodyPr>
            <a:normAutofit/>
          </a:bodyPr>
          <a:lstStyle/>
          <a:p>
            <a:r>
              <a:rPr lang="en-IN" b="1" cap="none" dirty="0" smtClean="0">
                <a:solidFill>
                  <a:srgbClr val="FFFF00"/>
                </a:solidFill>
              </a:rPr>
              <a:t>Swinging (Simultaneous) Gait Pattern</a:t>
            </a:r>
            <a:endParaRPr lang="en-IN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104" y="1296785"/>
            <a:ext cx="4330932" cy="5012575"/>
          </a:xfrm>
        </p:spPr>
        <p:txBody>
          <a:bodyPr anchor="t" anchorCtr="0"/>
          <a:lstStyle/>
          <a:p>
            <a:pPr marL="0" lvl="2" indent="0">
              <a:buNone/>
            </a:pPr>
            <a:endParaRPr lang="en-IN" sz="2200" b="1" dirty="0" smtClean="0">
              <a:solidFill>
                <a:schemeClr val="bg1"/>
              </a:solidFill>
            </a:endParaRPr>
          </a:p>
          <a:p>
            <a:pPr marL="0" lvl="2" indent="0">
              <a:buNone/>
            </a:pPr>
            <a:r>
              <a:rPr lang="en-IN" sz="2800" b="1" dirty="0" smtClean="0">
                <a:solidFill>
                  <a:schemeClr val="bg1"/>
                </a:solidFill>
              </a:rPr>
              <a:t>Swing-to </a:t>
            </a:r>
            <a:r>
              <a:rPr lang="en-IN" sz="2800" b="1" dirty="0">
                <a:solidFill>
                  <a:schemeClr val="bg1"/>
                </a:solidFill>
              </a:rPr>
              <a:t>gait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lvl="2" indent="0">
              <a:buNone/>
            </a:pPr>
            <a:r>
              <a:rPr lang="en-IN" sz="2800" b="1" dirty="0">
                <a:solidFill>
                  <a:schemeClr val="bg1"/>
                </a:solidFill>
              </a:rPr>
              <a:t>Swing-through gait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106648"/>
            <a:ext cx="5313390" cy="2642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1" y="3775320"/>
            <a:ext cx="5313391" cy="30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36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652" y="1438102"/>
            <a:ext cx="9582006" cy="313389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C000"/>
                </a:solidFill>
              </a:rPr>
              <a:t>Amputation - Gait training </a:t>
            </a:r>
            <a:endParaRPr lang="en-IN" sz="4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39" y="3849563"/>
            <a:ext cx="7165369" cy="2027536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4310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88910"/>
            <a:ext cx="8534400" cy="1507067"/>
          </a:xfrm>
        </p:spPr>
        <p:txBody>
          <a:bodyPr/>
          <a:lstStyle/>
          <a:p>
            <a:r>
              <a:rPr lang="en-US" b="1" cap="none" dirty="0" smtClean="0">
                <a:solidFill>
                  <a:srgbClr val="FFFF00"/>
                </a:solidFill>
              </a:rPr>
              <a:t>Amputation - Gait Training </a:t>
            </a:r>
            <a:endParaRPr lang="en-IN" b="1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770611"/>
            <a:ext cx="8534400" cy="404337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Steps:</a:t>
            </a:r>
            <a:endParaRPr lang="en-IN" sz="2400" b="1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lphaLcParenR"/>
            </a:pPr>
            <a:r>
              <a:rPr lang="en-IN" sz="2400" b="1" dirty="0" smtClean="0">
                <a:solidFill>
                  <a:schemeClr val="bg1"/>
                </a:solidFill>
              </a:rPr>
              <a:t>Weight-bearing </a:t>
            </a:r>
            <a:r>
              <a:rPr lang="en-IN" sz="2400" b="1" dirty="0">
                <a:solidFill>
                  <a:schemeClr val="bg1"/>
                </a:solidFill>
              </a:rPr>
              <a:t>and </a:t>
            </a:r>
            <a:r>
              <a:rPr lang="en-IN" sz="2400" b="1" dirty="0" smtClean="0">
                <a:solidFill>
                  <a:schemeClr val="bg1"/>
                </a:solidFill>
              </a:rPr>
              <a:t>balance training</a:t>
            </a:r>
            <a:endParaRPr lang="en-IN" sz="2400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lphaLcParenR"/>
            </a:pPr>
            <a:r>
              <a:rPr lang="en-IN" sz="2400" b="1" dirty="0" smtClean="0">
                <a:solidFill>
                  <a:schemeClr val="bg1"/>
                </a:solidFill>
              </a:rPr>
              <a:t>Basic Gait training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LcParenR"/>
            </a:pPr>
            <a:r>
              <a:rPr lang="en-US" sz="2400" b="1" dirty="0" smtClean="0">
                <a:solidFill>
                  <a:srgbClr val="7030A0"/>
                </a:solidFill>
              </a:rPr>
              <a:t>Advance gait training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LcParenR"/>
            </a:pPr>
            <a:r>
              <a:rPr lang="en-US" sz="2400" b="1" dirty="0" smtClean="0">
                <a:solidFill>
                  <a:srgbClr val="7030A0"/>
                </a:solidFill>
              </a:rPr>
              <a:t>Functional training </a:t>
            </a:r>
            <a:endParaRPr lang="en-IN" sz="24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761" y="2638079"/>
            <a:ext cx="3804112" cy="364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61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23150"/>
            <a:ext cx="8534400" cy="1507067"/>
          </a:xfrm>
        </p:spPr>
        <p:txBody>
          <a:bodyPr/>
          <a:lstStyle/>
          <a:p>
            <a:r>
              <a:rPr lang="en-IN" b="1" cap="none" dirty="0" smtClean="0">
                <a:solidFill>
                  <a:srgbClr val="FFFF00"/>
                </a:solidFill>
              </a:rPr>
              <a:t>Weight Bearing and Balance</a:t>
            </a:r>
            <a:endParaRPr lang="en-IN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737360"/>
            <a:ext cx="8534400" cy="475488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Partial weight bearing </a:t>
            </a: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with &amp; without support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Partial weight </a:t>
            </a:r>
            <a:r>
              <a:rPr lang="en-US" sz="2400" b="1" dirty="0" smtClean="0">
                <a:solidFill>
                  <a:schemeClr val="bg1"/>
                </a:solidFill>
              </a:rPr>
              <a:t>shift </a:t>
            </a:r>
            <a:r>
              <a:rPr lang="en-US" sz="2400" b="1" dirty="0">
                <a:solidFill>
                  <a:schemeClr val="bg1"/>
                </a:solidFill>
              </a:rPr>
              <a:t>(with &amp; without support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b="1" dirty="0" smtClean="0">
                <a:solidFill>
                  <a:schemeClr val="bg1"/>
                </a:solidFill>
              </a:rPr>
              <a:t>Pelvic rotation training </a:t>
            </a:r>
            <a:endParaRPr lang="en-IN" sz="2400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Sideward </a:t>
            </a:r>
            <a:r>
              <a:rPr lang="en-US" sz="2400" b="1" dirty="0">
                <a:solidFill>
                  <a:schemeClr val="bg1"/>
                </a:solidFill>
              </a:rPr>
              <a:t>walking (two-hand support)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Full </a:t>
            </a:r>
            <a:r>
              <a:rPr lang="en-US" sz="2400" b="1" dirty="0">
                <a:solidFill>
                  <a:schemeClr val="bg1"/>
                </a:solidFill>
              </a:rPr>
              <a:t>weight shift </a:t>
            </a: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with &amp;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without support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Heel </a:t>
            </a:r>
            <a:r>
              <a:rPr lang="en-US" sz="2400" b="1" dirty="0" smtClean="0">
                <a:solidFill>
                  <a:schemeClr val="bg1"/>
                </a:solidFill>
              </a:rPr>
              <a:t>strike </a:t>
            </a:r>
            <a:r>
              <a:rPr lang="en-US" sz="2400" b="1" dirty="0">
                <a:solidFill>
                  <a:schemeClr val="bg1"/>
                </a:solidFill>
              </a:rPr>
              <a:t>(with or without support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Handball (with or without support)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25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99753"/>
            <a:ext cx="8634152" cy="1213659"/>
          </a:xfrm>
        </p:spPr>
        <p:txBody>
          <a:bodyPr/>
          <a:lstStyle/>
          <a:p>
            <a:r>
              <a:rPr lang="en-US" b="1" cap="none" dirty="0" smtClean="0">
                <a:solidFill>
                  <a:srgbClr val="FFFF00"/>
                </a:solidFill>
              </a:rPr>
              <a:t>Partial Weight Bearing</a:t>
            </a:r>
            <a:endParaRPr lang="en-IN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072342"/>
            <a:ext cx="8534400" cy="32287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313412"/>
            <a:ext cx="3014952" cy="5270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985" y="1313412"/>
            <a:ext cx="2773075" cy="5317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864" y="1313411"/>
            <a:ext cx="2869406" cy="531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78477"/>
            <a:ext cx="8534400" cy="1507067"/>
          </a:xfrm>
        </p:spPr>
        <p:txBody>
          <a:bodyPr/>
          <a:lstStyle/>
          <a:p>
            <a:r>
              <a:rPr lang="en-US" b="1" cap="none" dirty="0" smtClean="0">
                <a:solidFill>
                  <a:srgbClr val="FFFF00"/>
                </a:solidFill>
              </a:rPr>
              <a:t>Partial Weight Shift</a:t>
            </a:r>
            <a:endParaRPr lang="en-IN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790" y="1691640"/>
            <a:ext cx="8534400" cy="361526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90" y="1471353"/>
            <a:ext cx="3419475" cy="5170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635" y="1471354"/>
            <a:ext cx="3038475" cy="5170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316" y="1471353"/>
            <a:ext cx="3067050" cy="517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49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47840"/>
            <a:ext cx="9548755" cy="1507067"/>
          </a:xfrm>
        </p:spPr>
        <p:txBody>
          <a:bodyPr/>
          <a:lstStyle/>
          <a:p>
            <a:r>
              <a:rPr lang="en-IN" b="1" cap="none" dirty="0" smtClean="0">
                <a:solidFill>
                  <a:srgbClr val="FFFF00"/>
                </a:solidFill>
              </a:rPr>
              <a:t>Pelvic Rotation Training &amp; Sideward Walking  </a:t>
            </a:r>
            <a:endParaRPr lang="en-IN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921162"/>
            <a:ext cx="8534400" cy="361526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98" y="1650405"/>
            <a:ext cx="3408218" cy="501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152" y="1650404"/>
            <a:ext cx="3495675" cy="50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3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47841"/>
            <a:ext cx="8534400" cy="1507067"/>
          </a:xfrm>
        </p:spPr>
        <p:txBody>
          <a:bodyPr/>
          <a:lstStyle/>
          <a:p>
            <a:r>
              <a:rPr lang="en-US" b="1" cap="none" dirty="0" smtClean="0">
                <a:solidFill>
                  <a:srgbClr val="FFFF00"/>
                </a:solidFill>
              </a:rPr>
              <a:t>Types</a:t>
            </a:r>
            <a:endParaRPr lang="en-IN" b="1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413164"/>
            <a:ext cx="8775672" cy="4646814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en-IN" sz="2400" b="1" dirty="0" smtClean="0">
                <a:solidFill>
                  <a:schemeClr val="bg1"/>
                </a:solidFill>
              </a:rPr>
              <a:t>Canes </a:t>
            </a:r>
          </a:p>
          <a:p>
            <a:pPr>
              <a:lnSpc>
                <a:spcPct val="300000"/>
              </a:lnSpc>
            </a:pPr>
            <a:r>
              <a:rPr lang="en-IN" sz="2400" b="1" dirty="0" smtClean="0">
                <a:solidFill>
                  <a:schemeClr val="bg1"/>
                </a:solidFill>
              </a:rPr>
              <a:t>Crutches </a:t>
            </a:r>
          </a:p>
          <a:p>
            <a:pPr>
              <a:lnSpc>
                <a:spcPct val="300000"/>
              </a:lnSpc>
            </a:pPr>
            <a:r>
              <a:rPr lang="en-IN" sz="2400" b="1" dirty="0" smtClean="0">
                <a:solidFill>
                  <a:schemeClr val="bg1"/>
                </a:solidFill>
              </a:rPr>
              <a:t>Walkers </a:t>
            </a:r>
            <a:endParaRPr lang="en-IN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436" y="490451"/>
            <a:ext cx="5638699" cy="46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74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97718"/>
            <a:ext cx="8534400" cy="1507067"/>
          </a:xfrm>
        </p:spPr>
        <p:txBody>
          <a:bodyPr/>
          <a:lstStyle/>
          <a:p>
            <a:r>
              <a:rPr lang="en-US" b="1" cap="none" dirty="0" smtClean="0">
                <a:solidFill>
                  <a:srgbClr val="FFFF00"/>
                </a:solidFill>
              </a:rPr>
              <a:t>Full Weight Shift</a:t>
            </a:r>
            <a:endParaRPr lang="en-IN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838" y="2057400"/>
            <a:ext cx="8534400" cy="361526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38" y="1804785"/>
            <a:ext cx="3333750" cy="4670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659" y="1804784"/>
            <a:ext cx="3171825" cy="467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68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56154"/>
            <a:ext cx="8534400" cy="1507067"/>
          </a:xfrm>
        </p:spPr>
        <p:txBody>
          <a:bodyPr/>
          <a:lstStyle/>
          <a:p>
            <a:r>
              <a:rPr lang="en-US" b="1" cap="none" dirty="0" smtClean="0">
                <a:solidFill>
                  <a:srgbClr val="FFFF00"/>
                </a:solidFill>
              </a:rPr>
              <a:t>Heel Strike</a:t>
            </a:r>
            <a:endParaRPr lang="en-IN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83327"/>
            <a:ext cx="8534400" cy="361526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1" y="1612668"/>
            <a:ext cx="10151052" cy="48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1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56154"/>
            <a:ext cx="8534400" cy="1507067"/>
          </a:xfrm>
        </p:spPr>
        <p:txBody>
          <a:bodyPr/>
          <a:lstStyle/>
          <a:p>
            <a:r>
              <a:rPr lang="en-US" b="1" cap="none" dirty="0" smtClean="0">
                <a:solidFill>
                  <a:srgbClr val="FFFF00"/>
                </a:solidFill>
              </a:rPr>
              <a:t>Handball</a:t>
            </a:r>
            <a:endParaRPr lang="en-IN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571105"/>
            <a:ext cx="8534400" cy="2729962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23" y="1571105"/>
            <a:ext cx="9763125" cy="49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03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01" y="231216"/>
            <a:ext cx="8534400" cy="1507067"/>
          </a:xfrm>
        </p:spPr>
        <p:txBody>
          <a:bodyPr/>
          <a:lstStyle/>
          <a:p>
            <a:r>
              <a:rPr lang="en-IN" b="1" cap="none" dirty="0" smtClean="0">
                <a:solidFill>
                  <a:srgbClr val="FFFF00"/>
                </a:solidFill>
              </a:rPr>
              <a:t>Basic Gait Training</a:t>
            </a:r>
            <a:endParaRPr lang="en-IN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6" y="1500447"/>
            <a:ext cx="8121535" cy="496685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Sound-leg step forward </a:t>
            </a:r>
            <a:r>
              <a:rPr lang="en-US" sz="2400" b="1" dirty="0" smtClean="0">
                <a:solidFill>
                  <a:schemeClr val="bg1"/>
                </a:solidFill>
              </a:rPr>
              <a:t>&amp; backward (two-hand </a:t>
            </a:r>
            <a:r>
              <a:rPr lang="en-US" sz="2400" b="1" dirty="0">
                <a:solidFill>
                  <a:schemeClr val="bg1"/>
                </a:solidFill>
              </a:rPr>
              <a:t>support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Sound-leg </a:t>
            </a:r>
            <a:r>
              <a:rPr lang="en-US" sz="2400" b="1" dirty="0">
                <a:solidFill>
                  <a:schemeClr val="bg1"/>
                </a:solidFill>
              </a:rPr>
              <a:t>step through </a:t>
            </a: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with &amp; without support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Prosthetic-leg </a:t>
            </a:r>
            <a:r>
              <a:rPr lang="en-US" sz="2400" b="1" dirty="0">
                <a:solidFill>
                  <a:schemeClr val="bg1"/>
                </a:solidFill>
              </a:rPr>
              <a:t>step forward &amp; backward </a:t>
            </a: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two-hand support)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Prosthetic-leg </a:t>
            </a:r>
            <a:r>
              <a:rPr lang="en-US" sz="2400" b="1" dirty="0">
                <a:solidFill>
                  <a:schemeClr val="bg1"/>
                </a:solidFill>
              </a:rPr>
              <a:t>step through (two-hand support)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Prosthetic-leg </a:t>
            </a:r>
            <a:r>
              <a:rPr lang="en-US" sz="2400" b="1" dirty="0">
                <a:solidFill>
                  <a:schemeClr val="bg1"/>
                </a:solidFill>
              </a:rPr>
              <a:t>step forward (one-hand support)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Prosthetic-leg </a:t>
            </a:r>
            <a:r>
              <a:rPr lang="en-US" sz="2400" b="1" dirty="0">
                <a:solidFill>
                  <a:schemeClr val="bg1"/>
                </a:solidFill>
              </a:rPr>
              <a:t>step through (without support)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Walking </a:t>
            </a:r>
            <a:r>
              <a:rPr lang="en-US" sz="2400" b="1" dirty="0">
                <a:solidFill>
                  <a:schemeClr val="bg1"/>
                </a:solidFill>
              </a:rPr>
              <a:t>between the parallel bars </a:t>
            </a: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with &amp; without support</a:t>
            </a:r>
            <a:r>
              <a:rPr lang="en-US" sz="2400" b="1" dirty="0" smtClean="0">
                <a:solidFill>
                  <a:schemeClr val="bg1"/>
                </a:solidFill>
              </a:rPr>
              <a:t>)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420" y="452325"/>
            <a:ext cx="3535849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022" y="232757"/>
            <a:ext cx="9365875" cy="1371599"/>
          </a:xfrm>
        </p:spPr>
        <p:txBody>
          <a:bodyPr/>
          <a:lstStyle/>
          <a:p>
            <a:r>
              <a:rPr lang="en-US" b="1" cap="none" dirty="0" smtClean="0">
                <a:solidFill>
                  <a:srgbClr val="FFFF00"/>
                </a:solidFill>
              </a:rPr>
              <a:t>Sound-leg Steps</a:t>
            </a:r>
            <a:endParaRPr lang="en-IN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208" y="3890357"/>
            <a:ext cx="6448108" cy="1742382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416453"/>
            <a:ext cx="3721533" cy="523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250" y="1416452"/>
            <a:ext cx="3719599" cy="5242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754" y="1416451"/>
            <a:ext cx="3235296" cy="523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6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70" y="91440"/>
            <a:ext cx="8534400" cy="1429790"/>
          </a:xfrm>
        </p:spPr>
        <p:txBody>
          <a:bodyPr/>
          <a:lstStyle/>
          <a:p>
            <a:r>
              <a:rPr lang="en-US" b="1" cap="none" dirty="0" smtClean="0">
                <a:solidFill>
                  <a:srgbClr val="FFFF00"/>
                </a:solidFill>
              </a:rPr>
              <a:t>Sound-leg step through</a:t>
            </a:r>
            <a:endParaRPr lang="en-IN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718" y="2921924"/>
            <a:ext cx="8534400" cy="361526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Sound-leg step through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22" y="1288473"/>
            <a:ext cx="3738303" cy="5311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600" y="1288473"/>
            <a:ext cx="3658553" cy="5311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333" y="1288474"/>
            <a:ext cx="3383165" cy="531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91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91194"/>
            <a:ext cx="8534400" cy="1379912"/>
          </a:xfrm>
        </p:spPr>
        <p:txBody>
          <a:bodyPr/>
          <a:lstStyle/>
          <a:p>
            <a:r>
              <a:rPr lang="en-US" b="1" cap="none" dirty="0" smtClean="0">
                <a:solidFill>
                  <a:srgbClr val="FFFF00"/>
                </a:solidFill>
              </a:rPr>
              <a:t>Walking between the parallel bars</a:t>
            </a:r>
            <a:endParaRPr lang="en-IN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302" y="4763193"/>
            <a:ext cx="7323310" cy="186543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12" y="1415280"/>
            <a:ext cx="3620857" cy="4966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242" y="1415280"/>
            <a:ext cx="3429101" cy="49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53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039092"/>
            <a:ext cx="8534400" cy="4463934"/>
          </a:xfrm>
          <a:effectLst>
            <a:innerShdw blurRad="25400" dist="12700" dir="13500000">
              <a:srgbClr val="000000">
                <a:alpha val="45000"/>
              </a:srgbClr>
            </a:inn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000" b="1" i="1" cap="none" spc="600" dirty="0" smtClean="0">
                <a:solidFill>
                  <a:srgbClr val="FFC000"/>
                </a:solidFill>
              </a:rPr>
              <a:t>Thank You</a:t>
            </a:r>
            <a:endParaRPr lang="en-IN" sz="8000" b="1" i="1" cap="none" spc="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4098175"/>
            <a:ext cx="8534400" cy="202892"/>
          </a:xfrm>
        </p:spPr>
        <p:txBody>
          <a:bodyPr>
            <a:normAutofit fontScale="40000" lnSpcReduction="20000"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4376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06277"/>
            <a:ext cx="8534400" cy="1507067"/>
          </a:xfrm>
        </p:spPr>
        <p:txBody>
          <a:bodyPr/>
          <a:lstStyle/>
          <a:p>
            <a:r>
              <a:rPr lang="en-US" b="1" cap="none" dirty="0" smtClean="0">
                <a:solidFill>
                  <a:srgbClr val="FFFF00"/>
                </a:solidFill>
              </a:rPr>
              <a:t>Whom to be given?</a:t>
            </a:r>
            <a:endParaRPr lang="en-IN" b="1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209502"/>
            <a:ext cx="8534400" cy="492529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who </a:t>
            </a:r>
            <a:r>
              <a:rPr lang="en-US" sz="2400" b="1" dirty="0">
                <a:solidFill>
                  <a:schemeClr val="bg1"/>
                </a:solidFill>
              </a:rPr>
              <a:t>have difficulty maintaining their center of gravity </a:t>
            </a:r>
            <a:r>
              <a:rPr lang="en-US" sz="2400" b="1" dirty="0" smtClean="0">
                <a:solidFill>
                  <a:schemeClr val="bg1"/>
                </a:solidFill>
              </a:rPr>
              <a:t>within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support area.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It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increases </a:t>
            </a:r>
            <a:r>
              <a:rPr lang="en-US" sz="2400" b="1" dirty="0">
                <a:solidFill>
                  <a:schemeClr val="bg1"/>
                </a:solidFill>
              </a:rPr>
              <a:t>the area of </a:t>
            </a:r>
            <a:r>
              <a:rPr lang="en-US" sz="2400" b="1" dirty="0" smtClean="0">
                <a:solidFill>
                  <a:schemeClr val="bg1"/>
                </a:solidFill>
              </a:rPr>
              <a:t>support.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n-IN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697" y="537210"/>
            <a:ext cx="15144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8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340" y="91441"/>
            <a:ext cx="8534400" cy="1487978"/>
          </a:xfrm>
        </p:spPr>
        <p:txBody>
          <a:bodyPr/>
          <a:lstStyle/>
          <a:p>
            <a:r>
              <a:rPr lang="en-US" b="1" cap="none" dirty="0" smtClean="0">
                <a:solidFill>
                  <a:srgbClr val="FFFF00"/>
                </a:solidFill>
              </a:rPr>
              <a:t>How it works?</a:t>
            </a:r>
            <a:endParaRPr lang="en-IN" b="1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641" y="1088968"/>
            <a:ext cx="9440690" cy="50957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Improve balance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Redistribute and extend the weight-bearing area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Reduce lower limb pain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Provide small propulsive forces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Provide sensory feedback.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92D050"/>
                </a:solidFill>
              </a:rPr>
              <a:t>They should be considered an extension of the upper limb. </a:t>
            </a:r>
            <a:endParaRPr lang="en-IN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8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08066"/>
            <a:ext cx="8534400" cy="1321724"/>
          </a:xfrm>
        </p:spPr>
        <p:txBody>
          <a:bodyPr/>
          <a:lstStyle/>
          <a:p>
            <a:r>
              <a:rPr lang="en-US" b="1" cap="none" dirty="0" smtClean="0">
                <a:solidFill>
                  <a:srgbClr val="FFFF00"/>
                </a:solidFill>
              </a:rPr>
              <a:t>Pre-requisite for use</a:t>
            </a:r>
            <a:endParaRPr lang="en-IN" b="1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1047403"/>
            <a:ext cx="9390813" cy="5012575"/>
          </a:xfrm>
        </p:spPr>
        <p:txBody>
          <a:bodyPr>
            <a:normAutofit lnSpcReduction="10000"/>
          </a:bodyPr>
          <a:lstStyle/>
          <a:p>
            <a:pPr>
              <a:lnSpc>
                <a:spcPct val="2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Adequate </a:t>
            </a:r>
            <a:r>
              <a:rPr lang="en-US" sz="2400" b="1" dirty="0">
                <a:solidFill>
                  <a:schemeClr val="bg1"/>
                </a:solidFill>
              </a:rPr>
              <a:t>upper limb strength and </a:t>
            </a:r>
            <a:r>
              <a:rPr lang="en-US" sz="2400" b="1" dirty="0" smtClean="0">
                <a:solidFill>
                  <a:schemeClr val="bg1"/>
                </a:solidFill>
              </a:rPr>
              <a:t>coordination 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Endurance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Stability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2400" b="1" dirty="0">
                <a:solidFill>
                  <a:srgbClr val="92D050"/>
                </a:solidFill>
              </a:rPr>
              <a:t>An exercise program for the upper limbs </a:t>
            </a:r>
            <a:r>
              <a:rPr lang="en-US" sz="2400" b="1" dirty="0" smtClean="0">
                <a:solidFill>
                  <a:srgbClr val="92D050"/>
                </a:solidFill>
              </a:rPr>
              <a:t>and a </a:t>
            </a:r>
            <a:r>
              <a:rPr lang="en-US" sz="2400" b="1" dirty="0">
                <a:solidFill>
                  <a:srgbClr val="92D050"/>
                </a:solidFill>
              </a:rPr>
              <a:t>supervised period of training </a:t>
            </a:r>
            <a:r>
              <a:rPr lang="en-US" sz="2400" b="1" dirty="0" smtClean="0">
                <a:solidFill>
                  <a:srgbClr val="92D050"/>
                </a:solidFill>
              </a:rPr>
              <a:t>program is recommended.</a:t>
            </a:r>
            <a:endParaRPr lang="en-IN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99753"/>
            <a:ext cx="8534400" cy="1407314"/>
          </a:xfrm>
        </p:spPr>
        <p:txBody>
          <a:bodyPr/>
          <a:lstStyle/>
          <a:p>
            <a:r>
              <a:rPr lang="en-US" b="1" cap="none" dirty="0" smtClean="0">
                <a:solidFill>
                  <a:srgbClr val="FFFF00"/>
                </a:solidFill>
              </a:rPr>
              <a:t>Which type of aid needed ?</a:t>
            </a:r>
            <a:endParaRPr lang="en-IN" b="1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055716"/>
            <a:ext cx="10247024" cy="546146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Depends </a:t>
            </a:r>
            <a:r>
              <a:rPr lang="en-US" sz="2400" b="1" dirty="0">
                <a:solidFill>
                  <a:schemeClr val="bg1"/>
                </a:solidFill>
              </a:rPr>
              <a:t>on how much balance and weight-bearing assistance is </a:t>
            </a:r>
            <a:r>
              <a:rPr lang="en-US" sz="2400" b="1" dirty="0" smtClean="0">
                <a:solidFill>
                  <a:schemeClr val="bg1"/>
                </a:solidFill>
              </a:rPr>
              <a:t>required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The </a:t>
            </a:r>
            <a:r>
              <a:rPr lang="en-US" sz="2400" b="1" dirty="0">
                <a:solidFill>
                  <a:schemeClr val="bg1"/>
                </a:solidFill>
              </a:rPr>
              <a:t>body weight </a:t>
            </a:r>
            <a:r>
              <a:rPr lang="en-US" sz="2400" b="1" dirty="0" smtClean="0">
                <a:solidFill>
                  <a:schemeClr val="bg1"/>
                </a:solidFill>
              </a:rPr>
              <a:t>transmission - 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Unilateral </a:t>
            </a:r>
            <a:r>
              <a:rPr lang="en-US" sz="2400" b="1" dirty="0">
                <a:solidFill>
                  <a:schemeClr val="bg1"/>
                </a:solidFill>
              </a:rPr>
              <a:t>cane </a:t>
            </a:r>
            <a:r>
              <a:rPr lang="en-US" sz="2400" b="1" dirty="0" smtClean="0">
                <a:solidFill>
                  <a:schemeClr val="bg1"/>
                </a:solidFill>
              </a:rPr>
              <a:t>- 20</a:t>
            </a:r>
            <a:r>
              <a:rPr lang="en-US" sz="2400" b="1" dirty="0">
                <a:solidFill>
                  <a:schemeClr val="bg1"/>
                </a:solidFill>
              </a:rPr>
              <a:t>% to 25</a:t>
            </a:r>
            <a:r>
              <a:rPr lang="en-US" sz="2400" b="1" dirty="0" smtClean="0">
                <a:solidFill>
                  <a:schemeClr val="bg1"/>
                </a:solidFill>
              </a:rPr>
              <a:t>%</a:t>
            </a:r>
          </a:p>
          <a:p>
            <a:pPr>
              <a:lnSpc>
                <a:spcPct val="2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Forearm </a:t>
            </a:r>
            <a:r>
              <a:rPr lang="en-US" sz="2400" b="1" dirty="0">
                <a:solidFill>
                  <a:schemeClr val="bg1"/>
                </a:solidFill>
              </a:rPr>
              <a:t>or </a:t>
            </a:r>
            <a:r>
              <a:rPr lang="en-US" sz="2400" b="1" dirty="0" smtClean="0">
                <a:solidFill>
                  <a:schemeClr val="bg1"/>
                </a:solidFill>
              </a:rPr>
              <a:t>Arm </a:t>
            </a:r>
            <a:r>
              <a:rPr lang="en-US" sz="2400" b="1" dirty="0">
                <a:solidFill>
                  <a:schemeClr val="bg1"/>
                </a:solidFill>
              </a:rPr>
              <a:t>cane </a:t>
            </a:r>
            <a:r>
              <a:rPr lang="en-US" sz="2400" b="1" dirty="0" smtClean="0">
                <a:solidFill>
                  <a:schemeClr val="bg1"/>
                </a:solidFill>
              </a:rPr>
              <a:t>- 40</a:t>
            </a:r>
            <a:r>
              <a:rPr lang="en-US" sz="2400" b="1" dirty="0">
                <a:solidFill>
                  <a:schemeClr val="bg1"/>
                </a:solidFill>
              </a:rPr>
              <a:t>% to 50%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Bilateral </a:t>
            </a:r>
            <a:r>
              <a:rPr lang="en-US" sz="2400" b="1" dirty="0">
                <a:solidFill>
                  <a:schemeClr val="bg1"/>
                </a:solidFill>
              </a:rPr>
              <a:t>crutches </a:t>
            </a:r>
            <a:r>
              <a:rPr lang="en-US" sz="2400" b="1" dirty="0" smtClean="0">
                <a:solidFill>
                  <a:schemeClr val="bg1"/>
                </a:solidFill>
              </a:rPr>
              <a:t>- up </a:t>
            </a:r>
            <a:r>
              <a:rPr lang="en-US" sz="2400" b="1" dirty="0">
                <a:solidFill>
                  <a:schemeClr val="bg1"/>
                </a:solidFill>
              </a:rPr>
              <a:t>to 80</a:t>
            </a:r>
            <a:r>
              <a:rPr lang="en-US" sz="2400" b="1" dirty="0" smtClean="0">
                <a:solidFill>
                  <a:schemeClr val="bg1"/>
                </a:solidFill>
              </a:rPr>
              <a:t>%.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8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14" y="256153"/>
            <a:ext cx="8534400" cy="1507067"/>
          </a:xfrm>
        </p:spPr>
        <p:txBody>
          <a:bodyPr/>
          <a:lstStyle/>
          <a:p>
            <a:r>
              <a:rPr lang="en-IN" b="1" cap="none" dirty="0" smtClean="0">
                <a:solidFill>
                  <a:srgbClr val="FFFF00"/>
                </a:solidFill>
              </a:rPr>
              <a:t>Canes</a:t>
            </a:r>
            <a:endParaRPr lang="en-IN" b="1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31" y="1346662"/>
            <a:ext cx="9748261" cy="5245331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Length Measurement –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Tip </a:t>
            </a:r>
            <a:r>
              <a:rPr lang="en-US" sz="2400" b="1" dirty="0">
                <a:solidFill>
                  <a:schemeClr val="bg1"/>
                </a:solidFill>
              </a:rPr>
              <a:t>of the cane </a:t>
            </a:r>
            <a:r>
              <a:rPr lang="en-US" sz="2400" b="1" dirty="0" smtClean="0">
                <a:solidFill>
                  <a:schemeClr val="bg1"/>
                </a:solidFill>
              </a:rPr>
              <a:t>at </a:t>
            </a:r>
            <a:r>
              <a:rPr lang="en-US" sz="2400" b="1" dirty="0">
                <a:solidFill>
                  <a:schemeClr val="bg1"/>
                </a:solidFill>
              </a:rPr>
              <a:t>the level of the greater </a:t>
            </a:r>
            <a:r>
              <a:rPr lang="en-US" sz="2400" b="1" dirty="0" smtClean="0">
                <a:solidFill>
                  <a:schemeClr val="bg1"/>
                </a:solidFill>
              </a:rPr>
              <a:t>trochanter </a:t>
            </a:r>
            <a:r>
              <a:rPr lang="en-US" sz="2400" b="1" dirty="0">
                <a:solidFill>
                  <a:schemeClr val="bg1"/>
                </a:solidFill>
              </a:rPr>
              <a:t>in an upright </a:t>
            </a:r>
            <a:r>
              <a:rPr lang="en-US" sz="2400" b="1" dirty="0" smtClean="0">
                <a:solidFill>
                  <a:schemeClr val="bg1"/>
                </a:solidFill>
              </a:rPr>
              <a:t>position.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Elbow </a:t>
            </a:r>
            <a:r>
              <a:rPr lang="en-US" sz="2400" b="1" dirty="0">
                <a:solidFill>
                  <a:schemeClr val="bg1"/>
                </a:solidFill>
              </a:rPr>
              <a:t>flexed approximately 20 </a:t>
            </a:r>
            <a:r>
              <a:rPr lang="en-US" sz="2400" b="1" dirty="0" smtClean="0">
                <a:solidFill>
                  <a:schemeClr val="bg1"/>
                </a:solidFill>
              </a:rPr>
              <a:t>degrees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Cane with height </a:t>
            </a:r>
            <a:r>
              <a:rPr lang="en-US" sz="2400" b="1" dirty="0">
                <a:solidFill>
                  <a:srgbClr val="92D050"/>
                </a:solidFill>
              </a:rPr>
              <a:t>adjustable</a:t>
            </a:r>
            <a:r>
              <a:rPr lang="en-US" sz="2400" b="1" dirty="0">
                <a:solidFill>
                  <a:schemeClr val="bg1"/>
                </a:solidFill>
              </a:rPr>
              <a:t> notches </a:t>
            </a:r>
            <a:r>
              <a:rPr lang="en-US" sz="2400" b="1" dirty="0" smtClean="0">
                <a:solidFill>
                  <a:schemeClr val="bg1"/>
                </a:solidFill>
              </a:rPr>
              <a:t>- </a:t>
            </a:r>
            <a:r>
              <a:rPr lang="en-US" sz="2400" b="1" dirty="0">
                <a:solidFill>
                  <a:schemeClr val="bg1"/>
                </a:solidFill>
              </a:rPr>
              <a:t>“</a:t>
            </a:r>
            <a:r>
              <a:rPr lang="en-US" sz="2400" b="1" dirty="0">
                <a:solidFill>
                  <a:srgbClr val="92D050"/>
                </a:solidFill>
              </a:rPr>
              <a:t>one cane fits </a:t>
            </a:r>
            <a:r>
              <a:rPr lang="en-US" sz="2400" b="1" dirty="0" smtClean="0">
                <a:solidFill>
                  <a:srgbClr val="92D050"/>
                </a:solidFill>
              </a:rPr>
              <a:t>all</a:t>
            </a:r>
            <a:r>
              <a:rPr lang="en-US" sz="2400" b="1" dirty="0" smtClean="0">
                <a:solidFill>
                  <a:schemeClr val="bg1"/>
                </a:solidFill>
              </a:rPr>
              <a:t>”</a:t>
            </a:r>
            <a:endParaRPr lang="en-IN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869" y="358282"/>
            <a:ext cx="59150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6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22903"/>
            <a:ext cx="8534400" cy="1331577"/>
          </a:xfrm>
        </p:spPr>
        <p:txBody>
          <a:bodyPr/>
          <a:lstStyle/>
          <a:p>
            <a:r>
              <a:rPr lang="en-IN" b="1" cap="none" dirty="0" smtClean="0">
                <a:solidFill>
                  <a:srgbClr val="FFFF00"/>
                </a:solidFill>
              </a:rPr>
              <a:t>Canes</a:t>
            </a:r>
            <a:endParaRPr lang="en-IN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8472"/>
            <a:ext cx="8707236" cy="522039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30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Parts -  </a:t>
            </a:r>
            <a:r>
              <a:rPr lang="en-US" sz="2400" b="1" dirty="0">
                <a:solidFill>
                  <a:schemeClr val="bg1"/>
                </a:solidFill>
              </a:rPr>
              <a:t>handle, shaft, and </a:t>
            </a:r>
            <a:r>
              <a:rPr lang="en-US" sz="2400" b="1" dirty="0" smtClean="0">
                <a:solidFill>
                  <a:schemeClr val="bg1"/>
                </a:solidFill>
              </a:rPr>
              <a:t>base</a:t>
            </a:r>
          </a:p>
          <a:p>
            <a:pPr>
              <a:lnSpc>
                <a:spcPct val="30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Material – </a:t>
            </a:r>
            <a:r>
              <a:rPr lang="en-IN" sz="2400" b="1" dirty="0" smtClean="0">
                <a:solidFill>
                  <a:schemeClr val="bg1"/>
                </a:solidFill>
              </a:rPr>
              <a:t>woods, </a:t>
            </a:r>
            <a:r>
              <a:rPr lang="en-US" sz="2400" b="1" dirty="0" smtClean="0">
                <a:solidFill>
                  <a:schemeClr val="bg1"/>
                </a:solidFill>
              </a:rPr>
              <a:t>metal </a:t>
            </a:r>
            <a:r>
              <a:rPr lang="en-US" sz="2400" b="1" dirty="0">
                <a:solidFill>
                  <a:schemeClr val="bg1"/>
                </a:solidFill>
              </a:rPr>
              <a:t>especially </a:t>
            </a:r>
            <a:r>
              <a:rPr lang="en-US" sz="2400" b="1" dirty="0" smtClean="0">
                <a:solidFill>
                  <a:schemeClr val="bg1"/>
                </a:solidFill>
              </a:rPr>
              <a:t>aluminum, plastics, and </a:t>
            </a:r>
            <a:r>
              <a:rPr lang="en-IN" sz="2400" b="1" dirty="0" smtClean="0">
                <a:solidFill>
                  <a:schemeClr val="bg1"/>
                </a:solidFill>
              </a:rPr>
              <a:t>carbon fibre.</a:t>
            </a:r>
          </a:p>
          <a:p>
            <a:pPr>
              <a:lnSpc>
                <a:spcPct val="30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Types </a:t>
            </a:r>
            <a:r>
              <a:rPr lang="en-US" sz="2400" b="1" dirty="0">
                <a:solidFill>
                  <a:schemeClr val="bg1"/>
                </a:solidFill>
              </a:rPr>
              <a:t>- C cane </a:t>
            </a:r>
            <a:r>
              <a:rPr lang="en-US" sz="2400" b="1" dirty="0" smtClean="0">
                <a:solidFill>
                  <a:schemeClr val="bg1"/>
                </a:solidFill>
              </a:rPr>
              <a:t> (crook </a:t>
            </a:r>
            <a:r>
              <a:rPr lang="en-US" sz="2400" b="1" dirty="0">
                <a:solidFill>
                  <a:schemeClr val="bg1"/>
                </a:solidFill>
              </a:rPr>
              <a:t>top cane </a:t>
            </a:r>
            <a:r>
              <a:rPr lang="en-US" sz="2400" b="1" dirty="0" smtClean="0">
                <a:solidFill>
                  <a:schemeClr val="bg1"/>
                </a:solidFill>
              </a:rPr>
              <a:t>or </a:t>
            </a:r>
            <a:r>
              <a:rPr lang="en-US" sz="2400" b="1" dirty="0">
                <a:solidFill>
                  <a:schemeClr val="bg1"/>
                </a:solidFill>
              </a:rPr>
              <a:t>J </a:t>
            </a:r>
            <a:r>
              <a:rPr lang="en-US" sz="2400" b="1" dirty="0" smtClean="0">
                <a:solidFill>
                  <a:schemeClr val="bg1"/>
                </a:solidFill>
              </a:rPr>
              <a:t>cane), Functional grip Cane, Quad </a:t>
            </a:r>
            <a:r>
              <a:rPr lang="en-US" sz="2400" b="1" dirty="0">
                <a:solidFill>
                  <a:schemeClr val="bg1"/>
                </a:solidFill>
              </a:rPr>
              <a:t>cane</a:t>
            </a:r>
            <a:endParaRPr lang="en-IN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239" y="222903"/>
            <a:ext cx="3213215" cy="301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4715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581</TotalTime>
  <Words>719</Words>
  <Application>Microsoft Office PowerPoint</Application>
  <PresentationFormat>Widescreen</PresentationFormat>
  <Paragraphs>134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Bell MT</vt:lpstr>
      <vt:lpstr>Century Gothic</vt:lpstr>
      <vt:lpstr>Times New Roman</vt:lpstr>
      <vt:lpstr>Wingdings</vt:lpstr>
      <vt:lpstr>Wingdings 3</vt:lpstr>
      <vt:lpstr>Slice</vt:lpstr>
      <vt:lpstr>  Ambulatory aids and gait training </vt:lpstr>
      <vt:lpstr>Ambulatory Aids </vt:lpstr>
      <vt:lpstr>Types</vt:lpstr>
      <vt:lpstr>Whom to be given?</vt:lpstr>
      <vt:lpstr>How it works?</vt:lpstr>
      <vt:lpstr>Pre-requisite for use</vt:lpstr>
      <vt:lpstr>Which type of aid needed ?</vt:lpstr>
      <vt:lpstr>Canes</vt:lpstr>
      <vt:lpstr>Canes</vt:lpstr>
      <vt:lpstr>Canes</vt:lpstr>
      <vt:lpstr>Crutches </vt:lpstr>
      <vt:lpstr>Axillary crutch </vt:lpstr>
      <vt:lpstr>Forearm (Lofstrand)</vt:lpstr>
      <vt:lpstr>Platform Forearm Crutch</vt:lpstr>
      <vt:lpstr>Commonly used crutches and canes</vt:lpstr>
      <vt:lpstr>Walker </vt:lpstr>
      <vt:lpstr>Walker types</vt:lpstr>
      <vt:lpstr>Gait Patterns</vt:lpstr>
      <vt:lpstr>Gait Patterns</vt:lpstr>
      <vt:lpstr>Four-point Gait</vt:lpstr>
      <vt:lpstr>Three-point Gait</vt:lpstr>
      <vt:lpstr>Two-point Gait</vt:lpstr>
      <vt:lpstr>Swinging (Simultaneous) Gait Pattern</vt:lpstr>
      <vt:lpstr>Amputation - Gait training </vt:lpstr>
      <vt:lpstr>Amputation - Gait Training </vt:lpstr>
      <vt:lpstr>Weight Bearing and Balance</vt:lpstr>
      <vt:lpstr>Partial Weight Bearing</vt:lpstr>
      <vt:lpstr>Partial Weight Shift</vt:lpstr>
      <vt:lpstr>Pelvic Rotation Training &amp; Sideward Walking  </vt:lpstr>
      <vt:lpstr>Full Weight Shift</vt:lpstr>
      <vt:lpstr>Heel Strike</vt:lpstr>
      <vt:lpstr>Handball</vt:lpstr>
      <vt:lpstr>Basic Gait Training</vt:lpstr>
      <vt:lpstr>Sound-leg Steps</vt:lpstr>
      <vt:lpstr>Sound-leg step through</vt:lpstr>
      <vt:lpstr>Walking between the parallel bars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Amputation -   Ambulatory aids and gait training </dc:title>
  <dc:creator>AIIMS</dc:creator>
  <cp:lastModifiedBy>AIIMS</cp:lastModifiedBy>
  <cp:revision>88</cp:revision>
  <dcterms:created xsi:type="dcterms:W3CDTF">2019-03-26T03:18:05Z</dcterms:created>
  <dcterms:modified xsi:type="dcterms:W3CDTF">2019-04-16T03:53:14Z</dcterms:modified>
</cp:coreProperties>
</file>