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80" r:id="rId7"/>
    <p:sldId id="262" r:id="rId8"/>
    <p:sldId id="263" r:id="rId9"/>
    <p:sldId id="261" r:id="rId10"/>
    <p:sldId id="264" r:id="rId11"/>
    <p:sldId id="265" r:id="rId12"/>
    <p:sldId id="266" r:id="rId13"/>
    <p:sldId id="267" r:id="rId14"/>
    <p:sldId id="268" r:id="rId15"/>
    <p:sldId id="272" r:id="rId16"/>
    <p:sldId id="274" r:id="rId17"/>
    <p:sldId id="276" r:id="rId18"/>
    <p:sldId id="277" r:id="rId19"/>
    <p:sldId id="275" r:id="rId20"/>
    <p:sldId id="278" r:id="rId21"/>
    <p:sldId id="273" r:id="rId22"/>
    <p:sldId id="269" r:id="rId23"/>
    <p:sldId id="279" r:id="rId24"/>
    <p:sldId id="271" r:id="rId25"/>
    <p:sldId id="27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 Anupam</a:t>
            </a:r>
          </a:p>
          <a:p>
            <a:r>
              <a:rPr lang="en-US" dirty="0" smtClean="0"/>
              <a:t>Associate Professor</a:t>
            </a:r>
          </a:p>
          <a:p>
            <a:r>
              <a:rPr lang="en-US" dirty="0" smtClean="0"/>
              <a:t>Ophthalmology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Episcleritis and Scleritis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Management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Mild cases</a:t>
            </a:r>
          </a:p>
          <a:p>
            <a:pPr>
              <a:buNone/>
            </a:pPr>
            <a:r>
              <a:rPr lang="en-US" dirty="0" smtClean="0"/>
              <a:t>   – Usually no specific Rx</a:t>
            </a:r>
          </a:p>
          <a:p>
            <a:pPr>
              <a:buNone/>
            </a:pPr>
            <a:r>
              <a:rPr lang="en-US" dirty="0" smtClean="0"/>
              <a:t>   – If discomfort</a:t>
            </a:r>
          </a:p>
          <a:p>
            <a:pPr>
              <a:buNone/>
            </a:pPr>
            <a:r>
              <a:rPr lang="en-US" dirty="0" smtClean="0"/>
              <a:t>   • Lubricant</a:t>
            </a:r>
          </a:p>
          <a:p>
            <a:pPr>
              <a:buNone/>
            </a:pPr>
            <a:r>
              <a:rPr lang="en-US" dirty="0" smtClean="0"/>
              <a:t>   • Topical NSAID </a:t>
            </a:r>
            <a:r>
              <a:rPr lang="en-US" dirty="0" err="1" smtClean="0"/>
              <a:t>eg</a:t>
            </a:r>
            <a:r>
              <a:rPr lang="en-US" dirty="0" smtClean="0"/>
              <a:t> </a:t>
            </a:r>
            <a:r>
              <a:rPr lang="en-US" dirty="0" err="1" smtClean="0"/>
              <a:t>acular</a:t>
            </a:r>
            <a:r>
              <a:rPr lang="en-US" dirty="0" smtClean="0"/>
              <a:t> (</a:t>
            </a:r>
            <a:r>
              <a:rPr lang="en-US" dirty="0" err="1" smtClean="0"/>
              <a:t>keterolac</a:t>
            </a:r>
            <a:r>
              <a:rPr lang="en-US" dirty="0" smtClean="0"/>
              <a:t> </a:t>
            </a:r>
            <a:r>
              <a:rPr lang="en-US" dirty="0" err="1" smtClean="0"/>
              <a:t>trimethamine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   • Mild topical corticosteroid</a:t>
            </a:r>
          </a:p>
          <a:p>
            <a:pPr>
              <a:buNone/>
            </a:pPr>
            <a:r>
              <a:rPr lang="en-US" dirty="0" smtClean="0"/>
              <a:t>      Or systemic </a:t>
            </a:r>
            <a:r>
              <a:rPr lang="en-US" dirty="0" err="1" smtClean="0"/>
              <a:t>Ibuproven</a:t>
            </a:r>
            <a:r>
              <a:rPr lang="en-US" dirty="0" smtClean="0"/>
              <a:t>/aspirin</a:t>
            </a:r>
          </a:p>
          <a:p>
            <a:pPr>
              <a:buNone/>
            </a:pPr>
            <a:r>
              <a:rPr lang="en-US" b="1" dirty="0" smtClean="0"/>
              <a:t>Investigate in recurrent cases.</a:t>
            </a:r>
            <a:endParaRPr lang="en-US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SCLERITIS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84582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Scleritis refers to a chronic inflammation of the </a:t>
            </a:r>
            <a:r>
              <a:rPr lang="en-US" dirty="0" smtClean="0"/>
              <a:t>sclera proper</a:t>
            </a:r>
            <a:r>
              <a:rPr lang="en-US" dirty="0" smtClean="0"/>
              <a:t>. </a:t>
            </a:r>
            <a:r>
              <a:rPr lang="en-US" dirty="0" smtClean="0"/>
              <a:t>It </a:t>
            </a:r>
            <a:r>
              <a:rPr lang="en-US" dirty="0" smtClean="0"/>
              <a:t>is a comparatively serious disease </a:t>
            </a:r>
            <a:r>
              <a:rPr lang="en-US" dirty="0" smtClean="0"/>
              <a:t>which may </a:t>
            </a:r>
            <a:r>
              <a:rPr lang="en-US" dirty="0" smtClean="0"/>
              <a:t>cause visual impairment and even loss of </a:t>
            </a:r>
            <a:r>
              <a:rPr lang="en-US" dirty="0" smtClean="0"/>
              <a:t>the eye </a:t>
            </a:r>
            <a:r>
              <a:rPr lang="en-US" dirty="0" smtClean="0"/>
              <a:t>if treated inadequately. </a:t>
            </a:r>
            <a:endParaRPr lang="en-US" dirty="0" smtClean="0"/>
          </a:p>
          <a:p>
            <a:r>
              <a:rPr lang="en-US" dirty="0" smtClean="0"/>
              <a:t>Relatively </a:t>
            </a:r>
            <a:r>
              <a:rPr lang="en-US" dirty="0" smtClean="0"/>
              <a:t>rarer than </a:t>
            </a:r>
            <a:r>
              <a:rPr lang="en-US" dirty="0" err="1" smtClean="0"/>
              <a:t>episcleritis</a:t>
            </a:r>
            <a:endParaRPr lang="en-US" dirty="0" smtClean="0"/>
          </a:p>
          <a:p>
            <a:r>
              <a:rPr lang="en-US" dirty="0" smtClean="0"/>
              <a:t>Usually bilateral</a:t>
            </a:r>
          </a:p>
          <a:p>
            <a:r>
              <a:rPr lang="en-US" dirty="0" smtClean="0"/>
              <a:t>More common in females</a:t>
            </a:r>
          </a:p>
          <a:p>
            <a:r>
              <a:rPr lang="en-US" dirty="0" smtClean="0"/>
              <a:t>Associated with connective tissue disorders in </a:t>
            </a:r>
            <a:r>
              <a:rPr lang="en-US" dirty="0" err="1" smtClean="0"/>
              <a:t>upto</a:t>
            </a:r>
            <a:r>
              <a:rPr lang="en-US" dirty="0" smtClean="0"/>
              <a:t> 50% of cases.</a:t>
            </a:r>
          </a:p>
          <a:p>
            <a:r>
              <a:rPr lang="en-US" dirty="0" smtClean="0"/>
              <a:t> Granulomatous inflammation</a:t>
            </a:r>
          </a:p>
          <a:p>
            <a:r>
              <a:rPr lang="en-US" dirty="0" smtClean="0"/>
              <a:t> Mild to blinding spectrum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Clinical classification of Scleritis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It </a:t>
            </a:r>
            <a:r>
              <a:rPr lang="en-US" dirty="0" smtClean="0"/>
              <a:t>can be classified as follows:</a:t>
            </a:r>
          </a:p>
          <a:p>
            <a:pPr>
              <a:buNone/>
            </a:pPr>
            <a:r>
              <a:rPr lang="en-US" dirty="0" smtClean="0"/>
              <a:t>  I</a:t>
            </a:r>
            <a:r>
              <a:rPr lang="en-US" dirty="0" smtClean="0"/>
              <a:t>. </a:t>
            </a:r>
            <a:r>
              <a:rPr lang="en-US" i="1" dirty="0" smtClean="0"/>
              <a:t>Anterior </a:t>
            </a:r>
            <a:r>
              <a:rPr lang="en-US" i="1" dirty="0" err="1" smtClean="0"/>
              <a:t>scleritis</a:t>
            </a:r>
            <a:r>
              <a:rPr lang="en-US" i="1" dirty="0" smtClean="0"/>
              <a:t> (98%)</a:t>
            </a:r>
          </a:p>
          <a:p>
            <a:pPr>
              <a:buNone/>
            </a:pPr>
            <a:r>
              <a:rPr lang="en-US" dirty="0" smtClean="0"/>
              <a:t> 1</a:t>
            </a:r>
            <a:r>
              <a:rPr lang="en-US" dirty="0" smtClean="0"/>
              <a:t>. Non-necrotizing </a:t>
            </a:r>
            <a:r>
              <a:rPr lang="en-US" dirty="0" err="1" smtClean="0"/>
              <a:t>scleritis</a:t>
            </a:r>
            <a:r>
              <a:rPr lang="en-US" dirty="0" smtClean="0"/>
              <a:t> (85%)</a:t>
            </a:r>
          </a:p>
          <a:p>
            <a:pPr>
              <a:buNone/>
            </a:pPr>
            <a:r>
              <a:rPr lang="en-US" dirty="0" smtClean="0"/>
              <a:t>     (</a:t>
            </a:r>
            <a:r>
              <a:rPr lang="en-US" dirty="0" smtClean="0"/>
              <a:t>a) Diffuse</a:t>
            </a:r>
          </a:p>
          <a:p>
            <a:pPr>
              <a:buNone/>
            </a:pPr>
            <a:r>
              <a:rPr lang="en-US" dirty="0" smtClean="0"/>
              <a:t>     (</a:t>
            </a:r>
            <a:r>
              <a:rPr lang="en-US" dirty="0" smtClean="0"/>
              <a:t>b) Nodular</a:t>
            </a:r>
          </a:p>
          <a:p>
            <a:pPr>
              <a:buNone/>
            </a:pPr>
            <a:r>
              <a:rPr lang="en-US" dirty="0" smtClean="0"/>
              <a:t>   2</a:t>
            </a:r>
            <a:r>
              <a:rPr lang="en-US" dirty="0" smtClean="0"/>
              <a:t>. Necrotizing </a:t>
            </a:r>
            <a:r>
              <a:rPr lang="en-US" dirty="0" err="1" smtClean="0"/>
              <a:t>scleritis</a:t>
            </a:r>
            <a:r>
              <a:rPr lang="en-US" dirty="0" smtClean="0"/>
              <a:t> (13%)</a:t>
            </a:r>
          </a:p>
          <a:p>
            <a:pPr>
              <a:buNone/>
            </a:pPr>
            <a:r>
              <a:rPr lang="en-US" dirty="0" smtClean="0"/>
              <a:t>   (</a:t>
            </a:r>
            <a:r>
              <a:rPr lang="en-US" dirty="0" smtClean="0"/>
              <a:t>a) with inflammation</a:t>
            </a:r>
          </a:p>
          <a:p>
            <a:pPr>
              <a:buNone/>
            </a:pPr>
            <a:r>
              <a:rPr lang="en-US" dirty="0" smtClean="0"/>
              <a:t>   (</a:t>
            </a:r>
            <a:r>
              <a:rPr lang="en-US" dirty="0" smtClean="0"/>
              <a:t>b) without inflammation (</a:t>
            </a:r>
            <a:r>
              <a:rPr lang="en-US" dirty="0" err="1" smtClean="0"/>
              <a:t>scleromalacia</a:t>
            </a:r>
            <a:r>
              <a:rPr lang="en-US" dirty="0" smtClean="0"/>
              <a:t> </a:t>
            </a:r>
            <a:r>
              <a:rPr lang="en-US" dirty="0" err="1" smtClean="0"/>
              <a:t>perforans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   II</a:t>
            </a:r>
            <a:r>
              <a:rPr lang="en-US" dirty="0" smtClean="0"/>
              <a:t>. </a:t>
            </a:r>
            <a:r>
              <a:rPr lang="en-US" i="1" dirty="0" smtClean="0"/>
              <a:t>Posterior </a:t>
            </a:r>
            <a:r>
              <a:rPr lang="en-US" i="1" dirty="0" err="1" smtClean="0"/>
              <a:t>scleritis</a:t>
            </a:r>
            <a:r>
              <a:rPr lang="en-US" i="1" dirty="0" smtClean="0"/>
              <a:t> (2%)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Associated systemic conditions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87630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Rheumatoid Arthritis</a:t>
            </a:r>
          </a:p>
          <a:p>
            <a:r>
              <a:rPr lang="en-US" dirty="0" smtClean="0"/>
              <a:t>1:200 develop </a:t>
            </a:r>
            <a:r>
              <a:rPr lang="en-US" dirty="0" err="1" smtClean="0"/>
              <a:t>scleritis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Connective Tissue Disease</a:t>
            </a:r>
          </a:p>
          <a:p>
            <a:r>
              <a:rPr lang="en-US" dirty="0" smtClean="0"/>
              <a:t>Wegener </a:t>
            </a:r>
            <a:r>
              <a:rPr lang="en-US" dirty="0" err="1" smtClean="0"/>
              <a:t>granulomatosis</a:t>
            </a:r>
            <a:endParaRPr lang="en-US" dirty="0" smtClean="0"/>
          </a:p>
          <a:p>
            <a:r>
              <a:rPr lang="en-US" dirty="0" smtClean="0"/>
              <a:t>Systemic lupus </a:t>
            </a:r>
            <a:r>
              <a:rPr lang="en-US" dirty="0" err="1" smtClean="0"/>
              <a:t>erythematosus</a:t>
            </a:r>
            <a:endParaRPr lang="en-US" dirty="0" smtClean="0"/>
          </a:p>
          <a:p>
            <a:r>
              <a:rPr lang="en-US" dirty="0" err="1" smtClean="0"/>
              <a:t>Polyarteritis</a:t>
            </a:r>
            <a:r>
              <a:rPr lang="en-US" dirty="0" smtClean="0"/>
              <a:t> </a:t>
            </a:r>
            <a:r>
              <a:rPr lang="en-US" dirty="0" err="1" smtClean="0"/>
              <a:t>nodosa</a:t>
            </a:r>
            <a:endParaRPr lang="en-US" dirty="0" smtClean="0"/>
          </a:p>
          <a:p>
            <a:r>
              <a:rPr lang="en-US" dirty="0" err="1" smtClean="0"/>
              <a:t>Ankylosing</a:t>
            </a:r>
            <a:r>
              <a:rPr lang="en-US" dirty="0" smtClean="0"/>
              <a:t> </a:t>
            </a:r>
            <a:r>
              <a:rPr lang="en-US" dirty="0" err="1" smtClean="0"/>
              <a:t>spondilytis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Associated systemic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8305800" cy="51054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Herpes Zoster </a:t>
            </a:r>
            <a:r>
              <a:rPr lang="en-US" dirty="0" err="1" smtClean="0"/>
              <a:t>Ophthalmicus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Metabolic disorders like gout and </a:t>
            </a:r>
            <a:r>
              <a:rPr lang="en-US" dirty="0" err="1" smtClean="0"/>
              <a:t>thyrotoxicosis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Granulomatous diseases like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Tuberculosis</a:t>
            </a:r>
            <a:r>
              <a:rPr lang="en-US" i="1" dirty="0" smtClean="0"/>
              <a:t>,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Syphilis, </a:t>
            </a:r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Sarcoidosis</a:t>
            </a:r>
            <a:r>
              <a:rPr lang="en-US" dirty="0" smtClean="0"/>
              <a:t>,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Leprosy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Miscellaneous</a:t>
            </a:r>
          </a:p>
          <a:p>
            <a:r>
              <a:rPr lang="en-US" dirty="0" smtClean="0"/>
              <a:t>Surgically induced</a:t>
            </a:r>
          </a:p>
          <a:p>
            <a:r>
              <a:rPr lang="en-US" dirty="0" smtClean="0"/>
              <a:t>Infectious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Idiopathic</a:t>
            </a:r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Clinical features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Symptoms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Pain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Redness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Photophobia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Lacrimation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Diminution of vision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Clinical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447800"/>
            <a:ext cx="5486400" cy="4876800"/>
          </a:xfrm>
        </p:spPr>
        <p:txBody>
          <a:bodyPr/>
          <a:lstStyle/>
          <a:p>
            <a:r>
              <a:rPr lang="en-US" b="1" dirty="0" smtClean="0"/>
              <a:t>Signs</a:t>
            </a:r>
          </a:p>
          <a:p>
            <a:pPr>
              <a:buNone/>
            </a:pPr>
            <a:r>
              <a:rPr lang="en-US" b="1" dirty="0" smtClean="0"/>
              <a:t>1. Non-necrotizing anterior diffuse </a:t>
            </a:r>
            <a:r>
              <a:rPr lang="en-US" b="1" dirty="0" err="1" smtClean="0"/>
              <a:t>scleritis</a:t>
            </a:r>
            <a:r>
              <a:rPr lang="en-US" b="1" dirty="0" smtClean="0"/>
              <a:t>. </a:t>
            </a:r>
          </a:p>
          <a:p>
            <a:r>
              <a:rPr lang="en-US" dirty="0" smtClean="0"/>
              <a:t>Commonest variety, </a:t>
            </a:r>
          </a:p>
          <a:p>
            <a:r>
              <a:rPr lang="en-US" dirty="0" smtClean="0"/>
              <a:t>Widespread inflammation involving a quadrant or more of the anterior sclera. </a:t>
            </a:r>
          </a:p>
          <a:p>
            <a:r>
              <a:rPr lang="en-US" dirty="0" smtClean="0"/>
              <a:t>The involved area is raised and salmon pink to purple in colour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2209800"/>
            <a:ext cx="2914650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Clinical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447800"/>
            <a:ext cx="5486400" cy="4876800"/>
          </a:xfrm>
        </p:spPr>
        <p:txBody>
          <a:bodyPr/>
          <a:lstStyle/>
          <a:p>
            <a:r>
              <a:rPr lang="en-US" b="1" dirty="0" smtClean="0"/>
              <a:t>Signs</a:t>
            </a:r>
          </a:p>
          <a:p>
            <a:pPr>
              <a:buNone/>
            </a:pPr>
            <a:r>
              <a:rPr lang="en-US" b="1" dirty="0" smtClean="0"/>
              <a:t>2. Necrotizing anterior nodular </a:t>
            </a:r>
            <a:r>
              <a:rPr lang="en-US" b="1" dirty="0" err="1" smtClean="0"/>
              <a:t>scleritis</a:t>
            </a:r>
            <a:r>
              <a:rPr lang="en-US" b="1" dirty="0" smtClean="0"/>
              <a:t>. </a:t>
            </a:r>
          </a:p>
          <a:p>
            <a:r>
              <a:rPr lang="en-US" dirty="0" err="1" smtClean="0"/>
              <a:t>characterised</a:t>
            </a:r>
            <a:r>
              <a:rPr lang="en-US" dirty="0" smtClean="0"/>
              <a:t> by one or two hard, purplish elevated </a:t>
            </a:r>
            <a:r>
              <a:rPr lang="en-US" dirty="0" err="1" smtClean="0"/>
              <a:t>scleral</a:t>
            </a:r>
            <a:r>
              <a:rPr lang="en-US" dirty="0" smtClean="0"/>
              <a:t> nodules, usually situated near the limbus </a:t>
            </a:r>
          </a:p>
          <a:p>
            <a:r>
              <a:rPr lang="en-US" dirty="0" smtClean="0"/>
              <a:t>Sometimes, the nodules are arranged in a ring around the limbus </a:t>
            </a:r>
            <a:r>
              <a:rPr lang="en-US" b="1" dirty="0" smtClean="0"/>
              <a:t>(</a:t>
            </a:r>
            <a:r>
              <a:rPr lang="en-US" b="1" i="1" dirty="0" smtClean="0"/>
              <a:t>annular </a:t>
            </a:r>
            <a:r>
              <a:rPr lang="en-US" b="1" i="1" dirty="0" err="1" smtClean="0"/>
              <a:t>scleritis</a:t>
            </a:r>
            <a:r>
              <a:rPr lang="en-US" b="1" i="1" dirty="0" smtClean="0"/>
              <a:t>).</a:t>
            </a:r>
            <a:endParaRPr lang="en-US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2209800"/>
            <a:ext cx="2857500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Clinical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447800"/>
            <a:ext cx="80772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Signs</a:t>
            </a:r>
          </a:p>
          <a:p>
            <a:pPr>
              <a:buNone/>
            </a:pPr>
            <a:r>
              <a:rPr lang="en-US" b="1" dirty="0" smtClean="0"/>
              <a:t>3. Necrotizing </a:t>
            </a:r>
            <a:r>
              <a:rPr lang="en-US" b="1" dirty="0" err="1" smtClean="0"/>
              <a:t>scleritis</a:t>
            </a:r>
            <a:r>
              <a:rPr lang="en-US" b="1" dirty="0" smtClean="0"/>
              <a:t> with inflammation. </a:t>
            </a:r>
          </a:p>
          <a:p>
            <a:r>
              <a:rPr lang="en-US" dirty="0" smtClean="0"/>
              <a:t>The affected </a:t>
            </a:r>
            <a:r>
              <a:rPr lang="en-US" dirty="0" err="1" smtClean="0"/>
              <a:t>necrosed</a:t>
            </a:r>
            <a:r>
              <a:rPr lang="en-US" dirty="0" smtClean="0"/>
              <a:t> area is thinned out and sclera becomes transparent and </a:t>
            </a:r>
            <a:r>
              <a:rPr lang="en-US" dirty="0" err="1" smtClean="0"/>
              <a:t>ectatic</a:t>
            </a:r>
            <a:r>
              <a:rPr lang="en-US" dirty="0" smtClean="0"/>
              <a:t> with uveal tissue shining through it. </a:t>
            </a:r>
          </a:p>
          <a:p>
            <a:r>
              <a:rPr lang="en-US" dirty="0" smtClean="0"/>
              <a:t>It is usually associated with anterior uveitis.</a:t>
            </a:r>
          </a:p>
          <a:p>
            <a:pPr>
              <a:buNone/>
            </a:pPr>
            <a:r>
              <a:rPr lang="en-US" b="1" i="1" dirty="0" smtClean="0"/>
              <a:t>4. </a:t>
            </a:r>
            <a:r>
              <a:rPr lang="en-US" b="1" dirty="0" smtClean="0"/>
              <a:t>Anterior necrotizing </a:t>
            </a:r>
            <a:r>
              <a:rPr lang="en-US" b="1" dirty="0" err="1" smtClean="0"/>
              <a:t>scleritis</a:t>
            </a:r>
            <a:r>
              <a:rPr lang="en-US" b="1" dirty="0" smtClean="0"/>
              <a:t> without inflammation (</a:t>
            </a:r>
            <a:r>
              <a:rPr lang="en-US" b="1" dirty="0" err="1" smtClean="0"/>
              <a:t>scleromalacia</a:t>
            </a:r>
            <a:r>
              <a:rPr lang="en-US" b="1" dirty="0" smtClean="0"/>
              <a:t> </a:t>
            </a:r>
            <a:r>
              <a:rPr lang="en-US" b="1" dirty="0" err="1" smtClean="0"/>
              <a:t>perforans</a:t>
            </a:r>
            <a:r>
              <a:rPr lang="en-US" b="1" dirty="0" smtClean="0"/>
              <a:t>).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Usually associated with </a:t>
            </a:r>
            <a:r>
              <a:rPr lang="en-US" dirty="0" err="1" smtClean="0"/>
              <a:t>seropositive</a:t>
            </a:r>
            <a:r>
              <a:rPr lang="en-US" dirty="0" smtClean="0"/>
              <a:t> RA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Painless </a:t>
            </a:r>
            <a:r>
              <a:rPr lang="en-US" dirty="0" err="1" smtClean="0"/>
              <a:t>scleral</a:t>
            </a:r>
            <a:r>
              <a:rPr lang="en-US" dirty="0" smtClean="0"/>
              <a:t> thinning due to </a:t>
            </a:r>
            <a:r>
              <a:rPr lang="en-US" dirty="0" err="1" smtClean="0"/>
              <a:t>ischaemia</a:t>
            </a:r>
            <a:r>
              <a:rPr lang="en-US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Posterior Scleritis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Defined as primarily arising posterior to the equator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Painful or painless diminution of vision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Proptosis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Restricted ocular movements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Disc or macular edema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Choroidal</a:t>
            </a:r>
            <a:r>
              <a:rPr lang="en-US" dirty="0" smtClean="0"/>
              <a:t> folds or detachment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Uveal effusion syndrome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Retinal detachment</a:t>
            </a:r>
          </a:p>
          <a:p>
            <a:pPr>
              <a:buFont typeface="Wingdings" pitchFamily="2" charset="2"/>
              <a:buChar char="Ø"/>
            </a:pPr>
            <a:r>
              <a:rPr lang="en-US" b="1" dirty="0" err="1" smtClean="0"/>
              <a:t>Scleral</a:t>
            </a:r>
            <a:r>
              <a:rPr lang="en-US" b="1" dirty="0" smtClean="0"/>
              <a:t> thickening seen on CT or USG B scan. </a:t>
            </a:r>
            <a:endParaRPr 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Applied Anatomy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4419600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Sclera forms the posterior five-sixth opaque part of the of the eyeball. </a:t>
            </a:r>
          </a:p>
          <a:p>
            <a:r>
              <a:rPr lang="en-US" dirty="0" smtClean="0"/>
              <a:t>Its whole outer surface is covered by Tenon's capsule and bulbar conjunctiva.</a:t>
            </a:r>
          </a:p>
          <a:p>
            <a:r>
              <a:rPr lang="en-US" dirty="0" smtClean="0"/>
              <a:t>Its inner surface lies in contact with choroid with a potential suprachoroidal space in between.</a:t>
            </a:r>
            <a:endParaRPr lang="en-US" dirty="0"/>
          </a:p>
        </p:txBody>
      </p:sp>
      <p:sp>
        <p:nvSpPr>
          <p:cNvPr id="4098" name="AutoShape 2" descr="Image result for Photograph of outer coats of ey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0" name="AutoShape 4" descr="Image result for Photograph of outer coats of ey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1600200"/>
            <a:ext cx="4343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Investigation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1.  TLC, DLC and ESR</a:t>
            </a:r>
          </a:p>
          <a:p>
            <a:pPr>
              <a:buNone/>
            </a:pPr>
            <a:r>
              <a:rPr lang="en-US" dirty="0" smtClean="0"/>
              <a:t>2. Serum levels of complement (C3), immune complexes, rheumatoid factor, antinuclear antibodies and L.E cells for an immunological survey.</a:t>
            </a:r>
          </a:p>
          <a:p>
            <a:pPr>
              <a:buNone/>
            </a:pPr>
            <a:r>
              <a:rPr lang="nn-NO" dirty="0" smtClean="0"/>
              <a:t>  3. FTA - ABS, VDRL for syphilis.</a:t>
            </a:r>
          </a:p>
          <a:p>
            <a:pPr>
              <a:buNone/>
            </a:pPr>
            <a:r>
              <a:rPr lang="en-US" dirty="0" smtClean="0"/>
              <a:t>  4. Serum uric acid for gout.</a:t>
            </a:r>
          </a:p>
          <a:p>
            <a:pPr>
              <a:buNone/>
            </a:pPr>
            <a:r>
              <a:rPr lang="en-US" dirty="0" smtClean="0"/>
              <a:t>  5. Urine analysis.</a:t>
            </a:r>
          </a:p>
          <a:p>
            <a:pPr>
              <a:buNone/>
            </a:pPr>
            <a:r>
              <a:rPr lang="en-US" dirty="0" smtClean="0"/>
              <a:t>  6. </a:t>
            </a:r>
            <a:r>
              <a:rPr lang="en-US" dirty="0" err="1" smtClean="0"/>
              <a:t>Mantoux</a:t>
            </a:r>
            <a:r>
              <a:rPr lang="en-US" dirty="0" smtClean="0"/>
              <a:t> test.</a:t>
            </a:r>
          </a:p>
          <a:p>
            <a:pPr>
              <a:buNone/>
            </a:pPr>
            <a:r>
              <a:rPr lang="en-US" dirty="0" smtClean="0"/>
              <a:t>  7. X-rays of chest, </a:t>
            </a:r>
            <a:r>
              <a:rPr lang="en-US" dirty="0" err="1" smtClean="0"/>
              <a:t>paranasal</a:t>
            </a:r>
            <a:r>
              <a:rPr lang="en-US" dirty="0" smtClean="0"/>
              <a:t> sinuses, sacroiliac joint and orbit to rule out foreign body especially in patients with nodular </a:t>
            </a:r>
            <a:r>
              <a:rPr lang="en-US" dirty="0" err="1" smtClean="0"/>
              <a:t>scleritis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Management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(A) Non-</a:t>
            </a:r>
            <a:r>
              <a:rPr lang="en-US" b="1" dirty="0" err="1" smtClean="0"/>
              <a:t>necrotising</a:t>
            </a:r>
            <a:r>
              <a:rPr lang="en-US" b="1" dirty="0" smtClean="0"/>
              <a:t> </a:t>
            </a:r>
            <a:r>
              <a:rPr lang="en-US" b="1" dirty="0" err="1" smtClean="0"/>
              <a:t>scleritis</a:t>
            </a:r>
            <a:r>
              <a:rPr lang="en-US" b="1" dirty="0" smtClean="0"/>
              <a:t>. </a:t>
            </a:r>
            <a:endParaRPr lang="en-US" dirty="0" smtClean="0"/>
          </a:p>
          <a:p>
            <a:r>
              <a:rPr lang="en-US" dirty="0" smtClean="0"/>
              <a:t>Steroid </a:t>
            </a:r>
            <a:r>
              <a:rPr lang="en-US" dirty="0" smtClean="0"/>
              <a:t>eye drops </a:t>
            </a:r>
            <a:r>
              <a:rPr lang="en-US" dirty="0" smtClean="0"/>
              <a:t>and systemic </a:t>
            </a:r>
            <a:r>
              <a:rPr lang="en-US" dirty="0" err="1" smtClean="0"/>
              <a:t>indomethacin</a:t>
            </a:r>
            <a:r>
              <a:rPr lang="en-US" dirty="0" smtClean="0"/>
              <a:t> 100 mg</a:t>
            </a:r>
          </a:p>
          <a:p>
            <a:pPr>
              <a:buNone/>
            </a:pPr>
            <a:r>
              <a:rPr lang="en-US" dirty="0" smtClean="0"/>
              <a:t>    daily for a day and then 75 mg daily.</a:t>
            </a:r>
          </a:p>
          <a:p>
            <a:r>
              <a:rPr lang="en-US" b="1" dirty="0" smtClean="0"/>
              <a:t>B) </a:t>
            </a:r>
            <a:r>
              <a:rPr lang="en-US" b="1" dirty="0" err="1" smtClean="0"/>
              <a:t>Necrotising</a:t>
            </a:r>
            <a:r>
              <a:rPr lang="en-US" b="1" dirty="0" smtClean="0"/>
              <a:t> </a:t>
            </a:r>
            <a:r>
              <a:rPr lang="en-US" b="1" dirty="0" err="1" smtClean="0"/>
              <a:t>scleritis</a:t>
            </a:r>
            <a:r>
              <a:rPr lang="en-US" b="1" dirty="0" smtClean="0"/>
              <a:t>. </a:t>
            </a:r>
            <a:r>
              <a:rPr lang="en-US" dirty="0" smtClean="0"/>
              <a:t>It is treated by topical</a:t>
            </a:r>
          </a:p>
          <a:p>
            <a:pPr>
              <a:buNone/>
            </a:pPr>
            <a:r>
              <a:rPr lang="en-US" dirty="0" smtClean="0"/>
              <a:t>    steroids and heavy doses of oral steroids tapered</a:t>
            </a:r>
          </a:p>
          <a:p>
            <a:pPr>
              <a:buNone/>
            </a:pPr>
            <a:r>
              <a:rPr lang="en-US" dirty="0" smtClean="0"/>
              <a:t>    slowly. </a:t>
            </a:r>
          </a:p>
          <a:p>
            <a:r>
              <a:rPr lang="en-US" dirty="0" err="1" smtClean="0"/>
              <a:t>Immuno</a:t>
            </a:r>
            <a:r>
              <a:rPr lang="en-US" dirty="0" smtClean="0"/>
              <a:t>-suppressive agents like </a:t>
            </a:r>
            <a:r>
              <a:rPr lang="en-US" dirty="0" err="1" smtClean="0"/>
              <a:t>methotrexate</a:t>
            </a:r>
            <a:r>
              <a:rPr lang="en-US" dirty="0" smtClean="0"/>
              <a:t> or </a:t>
            </a:r>
            <a:r>
              <a:rPr lang="en-US" dirty="0" err="1" smtClean="0"/>
              <a:t>cyclophos</a:t>
            </a:r>
            <a:r>
              <a:rPr lang="en-US" dirty="0" smtClean="0"/>
              <a:t>-</a:t>
            </a:r>
            <a:r>
              <a:rPr lang="en-US" dirty="0" err="1" smtClean="0"/>
              <a:t>phamide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Subconjunctival</a:t>
            </a:r>
            <a:r>
              <a:rPr lang="en-US" dirty="0" smtClean="0"/>
              <a:t> steroids are contraindicated because they may lead to </a:t>
            </a:r>
            <a:r>
              <a:rPr lang="en-US" dirty="0" err="1" smtClean="0"/>
              <a:t>scleral</a:t>
            </a:r>
            <a:r>
              <a:rPr lang="en-US" dirty="0" smtClean="0"/>
              <a:t>  thinning and perforation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STAPHYLOMAS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Ectasia</a:t>
            </a:r>
            <a:r>
              <a:rPr lang="en-US" dirty="0" smtClean="0"/>
              <a:t> or bulging of the outer coats (cornea, sclera or both) of the eye with incarceration of the uveal tissue.</a:t>
            </a:r>
          </a:p>
          <a:p>
            <a:r>
              <a:rPr lang="en-US" dirty="0" smtClean="0"/>
              <a:t>Due to weakening of the eye wall resulting from any degenerative or inflammatory condition of the same.</a:t>
            </a:r>
          </a:p>
          <a:p>
            <a:r>
              <a:rPr lang="en-US" dirty="0" smtClean="0"/>
              <a:t>Types: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Anterior (involves cornea)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Intercalary (with in 2mm of limbus)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Ciliary</a:t>
            </a:r>
            <a:r>
              <a:rPr lang="en-US" dirty="0" smtClean="0"/>
              <a:t> (2-8mm behind the limbus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Equatorial (14mm behind the limbus)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Posterior (posterior to equator)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962400" cy="4648200"/>
          </a:xfrm>
        </p:spPr>
        <p:txBody>
          <a:bodyPr/>
          <a:lstStyle/>
          <a:p>
            <a:r>
              <a:rPr lang="en-US" dirty="0" smtClean="0"/>
              <a:t>A: Intercalary </a:t>
            </a:r>
            <a:r>
              <a:rPr lang="en-US" dirty="0" err="1" smtClean="0"/>
              <a:t>staphyloma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B. </a:t>
            </a:r>
            <a:r>
              <a:rPr lang="en-US" dirty="0" err="1" smtClean="0"/>
              <a:t>Ciliary</a:t>
            </a:r>
            <a:r>
              <a:rPr lang="en-US" dirty="0" smtClean="0"/>
              <a:t> </a:t>
            </a:r>
            <a:r>
              <a:rPr lang="en-US" dirty="0" err="1" smtClean="0"/>
              <a:t>staphyloma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Equatorial </a:t>
            </a:r>
            <a:r>
              <a:rPr lang="en-US" dirty="0" err="1" smtClean="0"/>
              <a:t>staphyloma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Posterior </a:t>
            </a:r>
            <a:r>
              <a:rPr lang="en-US" dirty="0" err="1" smtClean="0"/>
              <a:t>staphyloma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1600200"/>
            <a:ext cx="3484569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Treat the underlying cause like, </a:t>
            </a:r>
            <a:r>
              <a:rPr lang="en-US" dirty="0" err="1" smtClean="0"/>
              <a:t>scleritis</a:t>
            </a:r>
            <a:r>
              <a:rPr lang="en-US" dirty="0" smtClean="0"/>
              <a:t>, RA, </a:t>
            </a:r>
            <a:r>
              <a:rPr lang="en-US" dirty="0" err="1" smtClean="0"/>
              <a:t>vit</a:t>
            </a:r>
            <a:r>
              <a:rPr lang="en-US" dirty="0" smtClean="0"/>
              <a:t> A def or </a:t>
            </a:r>
            <a:r>
              <a:rPr lang="en-US" dirty="0" err="1" smtClean="0"/>
              <a:t>cornal</a:t>
            </a:r>
            <a:r>
              <a:rPr lang="en-US" dirty="0" smtClean="0"/>
              <a:t> ulcer.</a:t>
            </a:r>
          </a:p>
          <a:p>
            <a:r>
              <a:rPr lang="en-US" dirty="0" smtClean="0"/>
              <a:t>Local excision and patch graft of cornea or sclera</a:t>
            </a:r>
          </a:p>
          <a:p>
            <a:r>
              <a:rPr lang="en-US" dirty="0" err="1" smtClean="0"/>
              <a:t>Enucleation</a:t>
            </a:r>
            <a:r>
              <a:rPr lang="en-US" dirty="0" smtClean="0"/>
              <a:t> with implant.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7200" dirty="0" smtClean="0"/>
          </a:p>
          <a:p>
            <a:pPr>
              <a:buNone/>
            </a:pPr>
            <a:r>
              <a:rPr lang="en-US" sz="7200" dirty="0" smtClean="0"/>
              <a:t>        </a:t>
            </a:r>
            <a:r>
              <a:rPr lang="en-US" sz="9600" dirty="0" smtClean="0"/>
              <a:t>Thank You</a:t>
            </a:r>
            <a:endParaRPr lang="en-US" sz="7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is generally thinner in children &amp; females. </a:t>
            </a:r>
          </a:p>
          <a:p>
            <a:r>
              <a:rPr lang="en-US" dirty="0" smtClean="0"/>
              <a:t>Sclera is thickest posteriorly (1mm) and is thinnest at the insertion of extraocular muscles (0.3 mm). </a:t>
            </a:r>
          </a:p>
          <a:p>
            <a:r>
              <a:rPr lang="en-US" dirty="0" smtClean="0"/>
              <a:t>Lamina </a:t>
            </a:r>
            <a:r>
              <a:rPr lang="en-US" dirty="0" err="1" smtClean="0"/>
              <a:t>cribrosa</a:t>
            </a:r>
            <a:r>
              <a:rPr lang="en-US" dirty="0" smtClean="0"/>
              <a:t> is a sieve-like sclera from which fibres of optic nerve pass.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Microscopic structure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84582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1. </a:t>
            </a:r>
            <a:r>
              <a:rPr lang="en-US" dirty="0" err="1" smtClean="0"/>
              <a:t>Episcleral</a:t>
            </a:r>
            <a:r>
              <a:rPr lang="en-US" dirty="0" smtClean="0"/>
              <a:t> tissue. </a:t>
            </a:r>
          </a:p>
          <a:p>
            <a:pPr>
              <a:buNone/>
            </a:pPr>
            <a:r>
              <a:rPr lang="en-US" dirty="0" smtClean="0"/>
              <a:t>   2. Sclera proper. </a:t>
            </a:r>
          </a:p>
          <a:p>
            <a:pPr>
              <a:buNone/>
            </a:pPr>
            <a:r>
              <a:rPr lang="en-US" dirty="0" smtClean="0"/>
              <a:t>   3. Lamina </a:t>
            </a:r>
            <a:r>
              <a:rPr lang="en-US" dirty="0" err="1" smtClean="0"/>
              <a:t>fusca</a:t>
            </a:r>
            <a:r>
              <a:rPr lang="en-US" i="1" dirty="0" smtClean="0"/>
              <a:t>.</a:t>
            </a:r>
          </a:p>
          <a:p>
            <a:pPr>
              <a:buNone/>
            </a:pPr>
            <a:r>
              <a:rPr lang="en-US" dirty="0" smtClean="0"/>
              <a:t>     Vasculature:</a:t>
            </a:r>
          </a:p>
          <a:p>
            <a:pPr>
              <a:buNone/>
            </a:pPr>
            <a:r>
              <a:rPr lang="en-US" dirty="0" smtClean="0"/>
              <a:t>   1. Conjunctival vessels</a:t>
            </a:r>
          </a:p>
          <a:p>
            <a:pPr>
              <a:buNone/>
            </a:pPr>
            <a:r>
              <a:rPr lang="en-US" dirty="0" smtClean="0"/>
              <a:t>   2. </a:t>
            </a:r>
            <a:r>
              <a:rPr lang="en-US" dirty="0" err="1" smtClean="0"/>
              <a:t>Episcleral</a:t>
            </a:r>
            <a:r>
              <a:rPr lang="en-US" dirty="0" smtClean="0"/>
              <a:t> vessels</a:t>
            </a:r>
          </a:p>
          <a:p>
            <a:pPr>
              <a:buNone/>
            </a:pPr>
            <a:r>
              <a:rPr lang="en-US" smtClean="0"/>
              <a:t>   3. </a:t>
            </a:r>
            <a:r>
              <a:rPr lang="en-US" dirty="0" smtClean="0"/>
              <a:t>Deep vascular plexus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EPISCLERITIS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458200" cy="4495799"/>
          </a:xfrm>
        </p:spPr>
        <p:txBody>
          <a:bodyPr>
            <a:normAutofit/>
          </a:bodyPr>
          <a:lstStyle/>
          <a:p>
            <a:r>
              <a:rPr lang="en-US" dirty="0" smtClean="0"/>
              <a:t>Benign recurrent inflammation of the </a:t>
            </a:r>
            <a:r>
              <a:rPr lang="en-US" dirty="0" err="1" smtClean="0"/>
              <a:t>episclera</a:t>
            </a:r>
            <a:r>
              <a:rPr lang="en-US" dirty="0" smtClean="0"/>
              <a:t>,</a:t>
            </a:r>
          </a:p>
          <a:p>
            <a:r>
              <a:rPr lang="en-US" dirty="0" smtClean="0"/>
              <a:t>Common</a:t>
            </a:r>
          </a:p>
          <a:p>
            <a:r>
              <a:rPr lang="en-US" dirty="0" smtClean="0"/>
              <a:t>Benign</a:t>
            </a:r>
          </a:p>
          <a:p>
            <a:r>
              <a:rPr lang="en-US" dirty="0" smtClean="0"/>
              <a:t>Self-limiting</a:t>
            </a:r>
          </a:p>
          <a:p>
            <a:r>
              <a:rPr lang="en-US" dirty="0" smtClean="0"/>
              <a:t>Recurrent</a:t>
            </a:r>
          </a:p>
          <a:p>
            <a:r>
              <a:rPr lang="en-US" dirty="0" smtClean="0"/>
              <a:t>Never progresses to </a:t>
            </a:r>
            <a:r>
              <a:rPr lang="en-US" dirty="0" err="1" smtClean="0"/>
              <a:t>scleritis</a:t>
            </a:r>
            <a:endParaRPr lang="en-US" dirty="0" smtClean="0"/>
          </a:p>
          <a:p>
            <a:r>
              <a:rPr lang="en-US" dirty="0" smtClean="0"/>
              <a:t>Rarely associated with systemic disease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Etiology</a:t>
            </a:r>
          </a:p>
          <a:p>
            <a:r>
              <a:rPr lang="en-US" dirty="0" smtClean="0"/>
              <a:t>Exact </a:t>
            </a:r>
            <a:r>
              <a:rPr lang="en-US" dirty="0" smtClean="0"/>
              <a:t>etiology is not known.</a:t>
            </a:r>
          </a:p>
          <a:p>
            <a:r>
              <a:rPr lang="en-US" dirty="0" smtClean="0"/>
              <a:t> It is found in association with gout, </a:t>
            </a:r>
            <a:r>
              <a:rPr lang="en-US" dirty="0" err="1" smtClean="0"/>
              <a:t>rosacea</a:t>
            </a:r>
            <a:r>
              <a:rPr lang="en-US" dirty="0" smtClean="0"/>
              <a:t> </a:t>
            </a:r>
            <a:r>
              <a:rPr lang="en-US" dirty="0" smtClean="0"/>
              <a:t>and psoriasis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It has also been considered a </a:t>
            </a:r>
            <a:r>
              <a:rPr lang="en-US" dirty="0" smtClean="0"/>
              <a:t>hypersensitivity reaction </a:t>
            </a:r>
            <a:r>
              <a:rPr lang="en-US" dirty="0" smtClean="0"/>
              <a:t>to endogenous tubercular </a:t>
            </a:r>
            <a:r>
              <a:rPr lang="en-US" dirty="0" smtClean="0"/>
              <a:t>or streptococcal </a:t>
            </a:r>
            <a:r>
              <a:rPr lang="en-US" dirty="0" smtClean="0"/>
              <a:t>toxins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 smtClean="0"/>
              <a:t>Pathology</a:t>
            </a:r>
          </a:p>
          <a:p>
            <a:r>
              <a:rPr lang="en-US" dirty="0" err="1" smtClean="0"/>
              <a:t>Histologically</a:t>
            </a:r>
            <a:r>
              <a:rPr lang="en-US" dirty="0" smtClean="0"/>
              <a:t>, there occurs </a:t>
            </a:r>
            <a:r>
              <a:rPr lang="en-US" dirty="0" err="1" smtClean="0"/>
              <a:t>localised</a:t>
            </a:r>
            <a:r>
              <a:rPr lang="en-US" dirty="0" smtClean="0"/>
              <a:t> </a:t>
            </a:r>
            <a:r>
              <a:rPr lang="en-US" dirty="0" smtClean="0"/>
              <a:t>lymphocytic infiltration </a:t>
            </a:r>
            <a:r>
              <a:rPr lang="en-US" dirty="0" smtClean="0"/>
              <a:t>of </a:t>
            </a:r>
            <a:r>
              <a:rPr lang="en-US" dirty="0" err="1" smtClean="0"/>
              <a:t>episcleral</a:t>
            </a:r>
            <a:r>
              <a:rPr lang="en-US" dirty="0" smtClean="0"/>
              <a:t> tissue associated with </a:t>
            </a:r>
            <a:r>
              <a:rPr lang="en-US" dirty="0" err="1" smtClean="0"/>
              <a:t>oedema</a:t>
            </a:r>
            <a:r>
              <a:rPr lang="en-US" dirty="0" smtClean="0"/>
              <a:t> and </a:t>
            </a:r>
            <a:r>
              <a:rPr lang="en-US" dirty="0" smtClean="0"/>
              <a:t>congestion of overlying Tenon's capsule </a:t>
            </a:r>
            <a:r>
              <a:rPr lang="en-US" dirty="0" smtClean="0"/>
              <a:t>and conjunctiva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Clinical picture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Symptoms.</a:t>
            </a:r>
          </a:p>
          <a:p>
            <a:r>
              <a:rPr lang="en-US" dirty="0" smtClean="0"/>
              <a:t>Redness, mild ocular discomfort, burning sensation or foreign body sensation. </a:t>
            </a:r>
          </a:p>
          <a:p>
            <a:r>
              <a:rPr lang="en-US" dirty="0" smtClean="0"/>
              <a:t>Rarely, mild photophobia and lacrimation may occur.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5410200" cy="4495800"/>
          </a:xfrm>
        </p:spPr>
        <p:txBody>
          <a:bodyPr>
            <a:normAutofit/>
          </a:bodyPr>
          <a:lstStyle/>
          <a:p>
            <a:r>
              <a:rPr lang="en-US" b="1" dirty="0" smtClean="0"/>
              <a:t>Signs</a:t>
            </a:r>
          </a:p>
          <a:p>
            <a:r>
              <a:rPr lang="en-US" dirty="0" smtClean="0"/>
              <a:t>Simple or diffuse </a:t>
            </a:r>
            <a:r>
              <a:rPr lang="en-US" dirty="0" err="1" smtClean="0"/>
              <a:t>episcleritis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– </a:t>
            </a:r>
            <a:r>
              <a:rPr lang="en-US" dirty="0" err="1" smtClean="0"/>
              <a:t>Sectoral</a:t>
            </a:r>
            <a:r>
              <a:rPr lang="en-US" dirty="0" smtClean="0"/>
              <a:t> redness</a:t>
            </a:r>
          </a:p>
          <a:p>
            <a:pPr>
              <a:buNone/>
            </a:pPr>
            <a:r>
              <a:rPr lang="en-US" dirty="0" smtClean="0"/>
              <a:t>    – Diffuse redness</a:t>
            </a:r>
          </a:p>
          <a:p>
            <a:pPr>
              <a:buNone/>
            </a:pPr>
            <a:r>
              <a:rPr lang="en-US" dirty="0" smtClean="0"/>
              <a:t>    – Resolves in 1-2 weeks</a:t>
            </a:r>
          </a:p>
          <a:p>
            <a:r>
              <a:rPr lang="en-US" dirty="0" smtClean="0"/>
              <a:t>Nodular </a:t>
            </a:r>
            <a:r>
              <a:rPr lang="en-US" dirty="0" err="1" smtClean="0"/>
              <a:t>episcleritis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– Focal, raised, nodular</a:t>
            </a:r>
          </a:p>
          <a:p>
            <a:pPr>
              <a:buNone/>
            </a:pPr>
            <a:r>
              <a:rPr lang="en-US" dirty="0" smtClean="0"/>
              <a:t>    – Sclera uninvolved</a:t>
            </a:r>
          </a:p>
          <a:p>
            <a:pPr>
              <a:buNone/>
            </a:pPr>
            <a:r>
              <a:rPr lang="en-US" dirty="0" smtClean="0"/>
              <a:t>    – Longer to resolve</a:t>
            </a:r>
            <a:endParaRPr lang="en-US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1524000"/>
            <a:ext cx="2657475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4038600"/>
            <a:ext cx="264033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Vessels remain radial and mobile</a:t>
            </a:r>
          </a:p>
          <a:p>
            <a:r>
              <a:rPr lang="en-US" dirty="0" smtClean="0"/>
              <a:t> Palpation of the globe often elicits marked tenderness in </a:t>
            </a:r>
            <a:r>
              <a:rPr lang="en-US" dirty="0" err="1" smtClean="0"/>
              <a:t>scleritis</a:t>
            </a:r>
            <a:r>
              <a:rPr lang="en-US" dirty="0" smtClean="0"/>
              <a:t>, but generally not in </a:t>
            </a:r>
            <a:r>
              <a:rPr lang="en-US" dirty="0" err="1" smtClean="0"/>
              <a:t>episcleritis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err="1" smtClean="0"/>
              <a:t>Phenylephrine</a:t>
            </a:r>
            <a:r>
              <a:rPr lang="en-US" b="1" dirty="0" smtClean="0"/>
              <a:t> diagnostic test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    Hyperemia usually blanches with topical </a:t>
            </a:r>
            <a:r>
              <a:rPr lang="en-US" dirty="0" err="1" smtClean="0"/>
              <a:t>phenylephrine</a:t>
            </a:r>
            <a:r>
              <a:rPr lang="en-US" dirty="0" smtClean="0"/>
              <a:t> (2.5%) in </a:t>
            </a:r>
            <a:r>
              <a:rPr lang="en-US" dirty="0" err="1" smtClean="0"/>
              <a:t>episcleritis</a:t>
            </a:r>
            <a:r>
              <a:rPr lang="en-US" dirty="0" smtClean="0"/>
              <a:t> but not in </a:t>
            </a:r>
            <a:r>
              <a:rPr lang="en-US" dirty="0" err="1" smtClean="0"/>
              <a:t>scleritis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295</TotalTime>
  <Words>1018</Words>
  <Application>Microsoft Office PowerPoint</Application>
  <PresentationFormat>On-screen Show (4:3)</PresentationFormat>
  <Paragraphs>174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Equity</vt:lpstr>
      <vt:lpstr>Episcleritis and Scleritis</vt:lpstr>
      <vt:lpstr>Applied Anatomy</vt:lpstr>
      <vt:lpstr>Slide 3</vt:lpstr>
      <vt:lpstr>Microscopic structure</vt:lpstr>
      <vt:lpstr>EPISCLERITIS</vt:lpstr>
      <vt:lpstr>Slide 6</vt:lpstr>
      <vt:lpstr>Clinical picture</vt:lpstr>
      <vt:lpstr>Slide 8</vt:lpstr>
      <vt:lpstr>Slide 9</vt:lpstr>
      <vt:lpstr>Management </vt:lpstr>
      <vt:lpstr>SCLERITIS</vt:lpstr>
      <vt:lpstr>Clinical classification of Scleritis</vt:lpstr>
      <vt:lpstr>Associated systemic conditions</vt:lpstr>
      <vt:lpstr>Associated systemic conditions</vt:lpstr>
      <vt:lpstr>Clinical features</vt:lpstr>
      <vt:lpstr>Clinical features</vt:lpstr>
      <vt:lpstr>Clinical features</vt:lpstr>
      <vt:lpstr>Clinical features</vt:lpstr>
      <vt:lpstr>Slide 19</vt:lpstr>
      <vt:lpstr>Investigation</vt:lpstr>
      <vt:lpstr>Management</vt:lpstr>
      <vt:lpstr>STAPHYLOMAS</vt:lpstr>
      <vt:lpstr>Slide 23</vt:lpstr>
      <vt:lpstr>Management</vt:lpstr>
      <vt:lpstr>Slide 25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Episcleitis and Scleritis</dc:title>
  <dc:creator>OPH</dc:creator>
  <cp:lastModifiedBy>OPH</cp:lastModifiedBy>
  <cp:revision>53</cp:revision>
  <dcterms:created xsi:type="dcterms:W3CDTF">2006-08-16T00:00:00Z</dcterms:created>
  <dcterms:modified xsi:type="dcterms:W3CDTF">2019-03-09T06:59:06Z</dcterms:modified>
</cp:coreProperties>
</file>