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</p:sldMasterIdLst>
  <p:notesMasterIdLst>
    <p:notesMasterId r:id="rId73"/>
  </p:notesMasterIdLst>
  <p:sldIdLst>
    <p:sldId id="257" r:id="rId6"/>
    <p:sldId id="304" r:id="rId7"/>
    <p:sldId id="305" r:id="rId8"/>
    <p:sldId id="311" r:id="rId9"/>
    <p:sldId id="312" r:id="rId10"/>
    <p:sldId id="290" r:id="rId11"/>
    <p:sldId id="258" r:id="rId12"/>
    <p:sldId id="313" r:id="rId13"/>
    <p:sldId id="259" r:id="rId14"/>
    <p:sldId id="260" r:id="rId15"/>
    <p:sldId id="261" r:id="rId16"/>
    <p:sldId id="318" r:id="rId17"/>
    <p:sldId id="314" r:id="rId18"/>
    <p:sldId id="321" r:id="rId19"/>
    <p:sldId id="315" r:id="rId20"/>
    <p:sldId id="322" r:id="rId21"/>
    <p:sldId id="316" r:id="rId22"/>
    <p:sldId id="325" r:id="rId23"/>
    <p:sldId id="317" r:id="rId24"/>
    <p:sldId id="319" r:id="rId25"/>
    <p:sldId id="323" r:id="rId26"/>
    <p:sldId id="324" r:id="rId27"/>
    <p:sldId id="320" r:id="rId28"/>
    <p:sldId id="306" r:id="rId29"/>
    <p:sldId id="263" r:id="rId30"/>
    <p:sldId id="264" r:id="rId31"/>
    <p:sldId id="328" r:id="rId32"/>
    <p:sldId id="329" r:id="rId33"/>
    <p:sldId id="265" r:id="rId34"/>
    <p:sldId id="266" r:id="rId35"/>
    <p:sldId id="267" r:id="rId36"/>
    <p:sldId id="269" r:id="rId37"/>
    <p:sldId id="270" r:id="rId38"/>
    <p:sldId id="268" r:id="rId39"/>
    <p:sldId id="326" r:id="rId40"/>
    <p:sldId id="271" r:id="rId41"/>
    <p:sldId id="272" r:id="rId42"/>
    <p:sldId id="273" r:id="rId43"/>
    <p:sldId id="291" r:id="rId44"/>
    <p:sldId id="275" r:id="rId45"/>
    <p:sldId id="274" r:id="rId46"/>
    <p:sldId id="278" r:id="rId47"/>
    <p:sldId id="279" r:id="rId48"/>
    <p:sldId id="280" r:id="rId49"/>
    <p:sldId id="282" r:id="rId50"/>
    <p:sldId id="300" r:id="rId51"/>
    <p:sldId id="283" r:id="rId52"/>
    <p:sldId id="301" r:id="rId53"/>
    <p:sldId id="308" r:id="rId54"/>
    <p:sldId id="284" r:id="rId55"/>
    <p:sldId id="303" r:id="rId56"/>
    <p:sldId id="285" r:id="rId57"/>
    <p:sldId id="286" r:id="rId58"/>
    <p:sldId id="288" r:id="rId59"/>
    <p:sldId id="298" r:id="rId60"/>
    <p:sldId id="287" r:id="rId61"/>
    <p:sldId id="299" r:id="rId62"/>
    <p:sldId id="289" r:id="rId63"/>
    <p:sldId id="292" r:id="rId64"/>
    <p:sldId id="281" r:id="rId65"/>
    <p:sldId id="327" r:id="rId66"/>
    <p:sldId id="293" r:id="rId67"/>
    <p:sldId id="296" r:id="rId68"/>
    <p:sldId id="297" r:id="rId69"/>
    <p:sldId id="309" r:id="rId70"/>
    <p:sldId id="302" r:id="rId71"/>
    <p:sldId id="310" r:id="rId7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41674" autoAdjust="0"/>
    <p:restoredTop sz="94660"/>
  </p:normalViewPr>
  <p:slideViewPr>
    <p:cSldViewPr snapToGrid="0">
      <p:cViewPr varScale="1">
        <p:scale>
          <a:sx n="46" d="100"/>
          <a:sy n="46" d="100"/>
        </p:scale>
        <p:origin x="36" y="5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76" Type="http://schemas.openxmlformats.org/officeDocument/2006/relationships/theme" Target="theme/theme1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66" Type="http://schemas.openxmlformats.org/officeDocument/2006/relationships/slide" Target="slides/slide61.xml"/><Relationship Id="rId7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61" Type="http://schemas.openxmlformats.org/officeDocument/2006/relationships/slide" Target="slides/slide56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77" Type="http://schemas.openxmlformats.org/officeDocument/2006/relationships/tableStyles" Target="tableStyles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slide" Target="slides/slide62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slide" Target="slides/slide65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18104F-A398-4512-9C19-681BA56A6915}" type="datetimeFigureOut">
              <a:rPr lang="en-IN" smtClean="0"/>
              <a:t>27-02-2019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0198AC-AB3A-48E1-91E5-3E941B082167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010243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 dirty="0"/>
              <a:t>cement is a key component in the surgical management of pathological fractures.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B73A48-7828-4B63-9C60-7250F93EAFEA}" type="slidenum">
              <a:rPr lang="en-IN" smtClean="0"/>
              <a:t>44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4319314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N" dirty="0"/>
              <a:t>-protect the femoral neck diaphysis and distal femur in a single procedure </a:t>
            </a:r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B73A48-7828-4B63-9C60-7250F93EAFEA}" type="slidenum">
              <a:rPr lang="en-IN" smtClean="0"/>
              <a:t>50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313057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D8A997-35E3-4D18-8C6B-C994E2B7DF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BB21D1A-58B3-4EE0-B138-5C3BACC0CD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C7B878-8AC6-4ACD-A213-085EBDE31F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16461-E458-4F45-9509-70780A6EE0CD}" type="datetimeFigureOut">
              <a:rPr lang="en-IN" smtClean="0"/>
              <a:t>27-02-2019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FD1AAB-203D-4F41-AAB1-7F99BBC189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476FD6-CE19-4202-A9EB-DE83583B82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79F30-6162-494A-AD8C-5FF2154571C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6297344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189C5B-3104-482E-A377-8D83164ADC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1EB7070-39CC-49BB-9A81-99F9AB785A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664CC4-DA47-4086-AB58-2F29D6E899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16461-E458-4F45-9509-70780A6EE0CD}" type="datetimeFigureOut">
              <a:rPr lang="en-IN" smtClean="0"/>
              <a:t>27-02-2019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56FDD3-3BAC-4374-BD2E-1CA284F59E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8A15EA-FE93-417A-9354-AF908824E2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79F30-6162-494A-AD8C-5FF2154571C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091474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6517AB5-34D5-4DF3-976F-D500BB1A19C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88E3D55-5A35-46CA-81F9-1CDE26D0DE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B17AB7-F3DC-4447-94BB-8C58DAEB01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16461-E458-4F45-9509-70780A6EE0CD}" type="datetimeFigureOut">
              <a:rPr lang="en-IN" smtClean="0"/>
              <a:t>27-02-2019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A0ABF8-9E26-4361-9F89-03FF9191C6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708945-B1EA-4A9F-B3CB-FC568EE310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79F30-6162-494A-AD8C-5FF2154571C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969699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16461-E458-4F45-9509-70780A6EE0CD}" type="datetimeFigureOut">
              <a:rPr lang="en-IN" smtClean="0"/>
              <a:t>27-02-2019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79F30-6162-494A-AD8C-5FF2154571C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180771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16461-E458-4F45-9509-70780A6EE0CD}" type="datetimeFigureOut">
              <a:rPr lang="en-IN" smtClean="0"/>
              <a:t>27-02-2019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79F30-6162-494A-AD8C-5FF2154571C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9697020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16461-E458-4F45-9509-70780A6EE0CD}" type="datetimeFigureOut">
              <a:rPr lang="en-IN" smtClean="0"/>
              <a:t>27-02-2019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79F30-6162-494A-AD8C-5FF2154571C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886461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16461-E458-4F45-9509-70780A6EE0CD}" type="datetimeFigureOut">
              <a:rPr lang="en-IN" smtClean="0"/>
              <a:t>27-02-2019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79F30-6162-494A-AD8C-5FF2154571C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2865582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16461-E458-4F45-9509-70780A6EE0CD}" type="datetimeFigureOut">
              <a:rPr lang="en-IN" smtClean="0"/>
              <a:t>27-02-2019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79F30-6162-494A-AD8C-5FF2154571C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4791758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16461-E458-4F45-9509-70780A6EE0CD}" type="datetimeFigureOut">
              <a:rPr lang="en-IN" smtClean="0"/>
              <a:t>27-02-2019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79F30-6162-494A-AD8C-5FF2154571C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64620922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16461-E458-4F45-9509-70780A6EE0CD}" type="datetimeFigureOut">
              <a:rPr lang="en-IN" smtClean="0"/>
              <a:t>27-02-2019</a:t>
            </a:fld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79F30-6162-494A-AD8C-5FF2154571C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6279445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16461-E458-4F45-9509-70780A6EE0CD}" type="datetimeFigureOut">
              <a:rPr lang="en-IN" smtClean="0"/>
              <a:t>27-02-2019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79F30-6162-494A-AD8C-5FF2154571C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527315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DC637E-C66C-4955-87C6-07A41C2F83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931881-6579-4D20-BF7E-D7C00F10D0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ECDAF1-110F-4735-8E57-891E9F745D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16461-E458-4F45-9509-70780A6EE0CD}" type="datetimeFigureOut">
              <a:rPr lang="en-IN" smtClean="0"/>
              <a:t>27-02-2019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E5AE58-DAEC-4EF9-9A80-A13018875A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F0A6D8-8755-4A75-A250-9C331B7D32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79F30-6162-494A-AD8C-5FF2154571C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61107279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16461-E458-4F45-9509-70780A6EE0CD}" type="datetimeFigureOut">
              <a:rPr lang="en-IN" smtClean="0"/>
              <a:t>27-02-2019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79F30-6162-494A-AD8C-5FF2154571C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9952945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16461-E458-4F45-9509-70780A6EE0CD}" type="datetimeFigureOut">
              <a:rPr lang="en-IN" smtClean="0"/>
              <a:t>27-02-2019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79F30-6162-494A-AD8C-5FF2154571C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6787033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16461-E458-4F45-9509-70780A6EE0CD}" type="datetimeFigureOut">
              <a:rPr lang="en-IN" smtClean="0"/>
              <a:t>27-02-2019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79F30-6162-494A-AD8C-5FF2154571C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85814550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16461-E458-4F45-9509-70780A6EE0CD}" type="datetimeFigureOut">
              <a:rPr lang="en-IN" smtClean="0"/>
              <a:t>27-02-2019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79F30-6162-494A-AD8C-5FF2154571C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4777047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16461-E458-4F45-9509-70780A6EE0CD}" type="datetimeFigureOut">
              <a:rPr lang="en-IN" smtClean="0"/>
              <a:t>27-02-2019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79F30-6162-494A-AD8C-5FF2154571C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1506173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16461-E458-4F45-9509-70780A6EE0CD}" type="datetimeFigureOut">
              <a:rPr lang="en-IN" smtClean="0"/>
              <a:t>27-02-2019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79F30-6162-494A-AD8C-5FF2154571C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6542763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16461-E458-4F45-9509-70780A6EE0CD}" type="datetimeFigureOut">
              <a:rPr lang="en-IN" smtClean="0"/>
              <a:t>27-02-2019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79F30-6162-494A-AD8C-5FF2154571C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7360551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16461-E458-4F45-9509-70780A6EE0CD}" type="datetimeFigureOut">
              <a:rPr lang="en-IN" smtClean="0"/>
              <a:t>27-02-2019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79F30-6162-494A-AD8C-5FF2154571C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86694881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16461-E458-4F45-9509-70780A6EE0CD}" type="datetimeFigureOut">
              <a:rPr lang="en-IN" smtClean="0"/>
              <a:t>27-02-2019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79F30-6162-494A-AD8C-5FF2154571C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22167804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16461-E458-4F45-9509-70780A6EE0CD}" type="datetimeFigureOut">
              <a:rPr lang="en-IN" smtClean="0"/>
              <a:t>27-02-2019</a:t>
            </a:fld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79F30-6162-494A-AD8C-5FF2154571C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8901345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738F3B-E0A1-40BD-9786-6BBC989C03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FA47FB-75E5-4A88-990F-3BD53615EA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CA475F-1E34-4796-B32E-BE3327EF7A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16461-E458-4F45-9509-70780A6EE0CD}" type="datetimeFigureOut">
              <a:rPr lang="en-IN" smtClean="0"/>
              <a:t>27-02-2019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002B42-552D-45E8-8CA0-78E2E2C929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12CE59-01A6-435E-8359-99BA0D154C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79F30-6162-494A-AD8C-5FF2154571C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75484751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16461-E458-4F45-9509-70780A6EE0CD}" type="datetimeFigureOut">
              <a:rPr lang="en-IN" smtClean="0"/>
              <a:t>27-02-2019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79F30-6162-494A-AD8C-5FF2154571C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31482059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16461-E458-4F45-9509-70780A6EE0CD}" type="datetimeFigureOut">
              <a:rPr lang="en-IN" smtClean="0"/>
              <a:t>27-02-2019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79F30-6162-494A-AD8C-5FF2154571C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37569790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16461-E458-4F45-9509-70780A6EE0CD}" type="datetimeFigureOut">
              <a:rPr lang="en-IN" smtClean="0"/>
              <a:t>27-02-2019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79F30-6162-494A-AD8C-5FF2154571C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0155748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16461-E458-4F45-9509-70780A6EE0CD}" type="datetimeFigureOut">
              <a:rPr lang="en-IN" smtClean="0"/>
              <a:t>27-02-2019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79F30-6162-494A-AD8C-5FF2154571C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31231632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16461-E458-4F45-9509-70780A6EE0CD}" type="datetimeFigureOut">
              <a:rPr lang="en-IN" smtClean="0"/>
              <a:t>27-02-2019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79F30-6162-494A-AD8C-5FF2154571C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52563166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16461-E458-4F45-9509-70780A6EE0CD}" type="datetimeFigureOut">
              <a:rPr lang="en-IN" smtClean="0"/>
              <a:t>27-02-2019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79F30-6162-494A-AD8C-5FF2154571C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62499490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16461-E458-4F45-9509-70780A6EE0CD}" type="datetimeFigureOut">
              <a:rPr lang="en-IN" smtClean="0"/>
              <a:t>27-02-2019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79F30-6162-494A-AD8C-5FF2154571C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98930955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16461-E458-4F45-9509-70780A6EE0CD}" type="datetimeFigureOut">
              <a:rPr lang="en-IN" smtClean="0"/>
              <a:t>27-02-2019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79F30-6162-494A-AD8C-5FF2154571C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2872920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16461-E458-4F45-9509-70780A6EE0CD}" type="datetimeFigureOut">
              <a:rPr lang="en-IN" smtClean="0"/>
              <a:t>27-02-2019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79F30-6162-494A-AD8C-5FF2154571C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1466438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16461-E458-4F45-9509-70780A6EE0CD}" type="datetimeFigureOut">
              <a:rPr lang="en-IN" smtClean="0"/>
              <a:t>27-02-2019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79F30-6162-494A-AD8C-5FF2154571C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708950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D83BC3-1B91-4E6B-855F-4A0BEF006A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0DD6F6-1D22-416E-BCE9-B28F9680291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5F27F7D-ABF3-49DD-B834-0C60278F20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7DD224-D2CA-43CC-9901-6D3143CAE4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16461-E458-4F45-9509-70780A6EE0CD}" type="datetimeFigureOut">
              <a:rPr lang="en-IN" smtClean="0"/>
              <a:t>27-02-2019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01853F-A45A-4715-800F-7C0B9633A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CD6C8D-7074-4DDE-95BD-504DE1BC5D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79F30-6162-494A-AD8C-5FF2154571C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82591786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16461-E458-4F45-9509-70780A6EE0CD}" type="datetimeFigureOut">
              <a:rPr lang="en-IN" smtClean="0"/>
              <a:t>27-02-2019</a:t>
            </a:fld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79F30-6162-494A-AD8C-5FF2154571C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2891167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16461-E458-4F45-9509-70780A6EE0CD}" type="datetimeFigureOut">
              <a:rPr lang="en-IN" smtClean="0"/>
              <a:t>27-02-2019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79F30-6162-494A-AD8C-5FF2154571C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6325704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16461-E458-4F45-9509-70780A6EE0CD}" type="datetimeFigureOut">
              <a:rPr lang="en-IN" smtClean="0"/>
              <a:t>27-02-2019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79F30-6162-494A-AD8C-5FF2154571C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16118452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16461-E458-4F45-9509-70780A6EE0CD}" type="datetimeFigureOut">
              <a:rPr lang="en-IN" smtClean="0"/>
              <a:t>27-02-2019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79F30-6162-494A-AD8C-5FF2154571C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0923747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16461-E458-4F45-9509-70780A6EE0CD}" type="datetimeFigureOut">
              <a:rPr lang="en-IN" smtClean="0"/>
              <a:t>27-02-2019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79F30-6162-494A-AD8C-5FF2154571C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02435903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16461-E458-4F45-9509-70780A6EE0CD}" type="datetimeFigureOut">
              <a:rPr lang="en-IN" smtClean="0"/>
              <a:t>27-02-2019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79F30-6162-494A-AD8C-5FF2154571C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54877232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16461-E458-4F45-9509-70780A6EE0CD}" type="datetimeFigureOut">
              <a:rPr lang="en-IN" smtClean="0"/>
              <a:t>27-02-2019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79F30-6162-494A-AD8C-5FF2154571C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64007536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16461-E458-4F45-9509-70780A6EE0CD}" type="datetimeFigureOut">
              <a:rPr lang="en-IN" smtClean="0"/>
              <a:t>27-02-2019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79F30-6162-494A-AD8C-5FF2154571C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38896236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16461-E458-4F45-9509-70780A6EE0CD}" type="datetimeFigureOut">
              <a:rPr lang="en-IN" smtClean="0"/>
              <a:t>27-02-2019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79F30-6162-494A-AD8C-5FF2154571C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75172885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16461-E458-4F45-9509-70780A6EE0CD}" type="datetimeFigureOut">
              <a:rPr lang="en-IN" smtClean="0"/>
              <a:t>27-02-2019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79F30-6162-494A-AD8C-5FF2154571C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1724451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DCF984-E527-442E-AE77-64C86B5FA5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30427E-1FB8-40E2-B352-5E5473A876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12E1D0-2CC1-4787-9D15-1BD0D50B02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286FEC-C82C-403E-899D-582B9E5BF6E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F71A0A9-F347-46DA-A2C3-8AC2C9188BE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5884D60-BF70-4E88-8242-70246AE6FF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16461-E458-4F45-9509-70780A6EE0CD}" type="datetimeFigureOut">
              <a:rPr lang="en-IN" smtClean="0"/>
              <a:t>27-02-2019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65CC469-787E-418D-BD68-E53A2183FB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40FC38A-67A3-46D4-B17F-504AD2A1BA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79F30-6162-494A-AD8C-5FF2154571C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79096455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16461-E458-4F45-9509-70780A6EE0CD}" type="datetimeFigureOut">
              <a:rPr lang="en-IN" smtClean="0"/>
              <a:t>27-02-2019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79F30-6162-494A-AD8C-5FF2154571C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70333692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16461-E458-4F45-9509-70780A6EE0CD}" type="datetimeFigureOut">
              <a:rPr lang="en-IN" smtClean="0"/>
              <a:t>27-02-2019</a:t>
            </a:fld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79F30-6162-494A-AD8C-5FF2154571C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38711504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16461-E458-4F45-9509-70780A6EE0CD}" type="datetimeFigureOut">
              <a:rPr lang="en-IN" smtClean="0"/>
              <a:t>27-02-2019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79F30-6162-494A-AD8C-5FF2154571C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44645914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16461-E458-4F45-9509-70780A6EE0CD}" type="datetimeFigureOut">
              <a:rPr lang="en-IN" smtClean="0"/>
              <a:t>27-02-2019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79F30-6162-494A-AD8C-5FF2154571C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86757135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16461-E458-4F45-9509-70780A6EE0CD}" type="datetimeFigureOut">
              <a:rPr lang="en-IN" smtClean="0"/>
              <a:t>27-02-2019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79F30-6162-494A-AD8C-5FF2154571C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6459583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16461-E458-4F45-9509-70780A6EE0CD}" type="datetimeFigureOut">
              <a:rPr lang="en-IN" smtClean="0"/>
              <a:t>27-02-2019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79F30-6162-494A-AD8C-5FF2154571C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9185617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44011B-F8AD-4508-9FC8-FBE893B93C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53BC261-5DF9-4CB7-9BD9-A4DB749AB4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16461-E458-4F45-9509-70780A6EE0CD}" type="datetimeFigureOut">
              <a:rPr lang="en-IN" smtClean="0"/>
              <a:t>27-02-2019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C268529-4336-443D-8BF3-11373479E1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D203E48-9AFB-48E2-BA1A-7C98C2001F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79F30-6162-494A-AD8C-5FF2154571C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9687748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9B2CD6E-87DF-4260-8CE0-217861DB01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16461-E458-4F45-9509-70780A6EE0CD}" type="datetimeFigureOut">
              <a:rPr lang="en-IN" smtClean="0"/>
              <a:t>27-02-2019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3BF049E-B484-4083-B77D-C7339CC139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508217-D6D1-4E33-A187-175BE12CBE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79F30-6162-494A-AD8C-5FF2154571C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4439869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24BEDB-4A3E-4155-9C43-80AFF5540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8B7BBA-1876-4D0C-9090-4FCD19C8CB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6077B25-AAF1-4F16-87CC-5E04D9CA73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555ACF-F803-4CAA-A4E7-ED7DFF5776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16461-E458-4F45-9509-70780A6EE0CD}" type="datetimeFigureOut">
              <a:rPr lang="en-IN" smtClean="0"/>
              <a:t>27-02-2019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2AC4C2-55B0-4224-B538-41438F4B2F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0C04FB-941A-474E-8EEA-483C293924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79F30-6162-494A-AD8C-5FF2154571C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2100482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D49BA0-410A-4482-95F6-3F4FCFFB2A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650C740-706B-4405-A7E5-0011B56728F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D32D79F-5E01-4CB4-BA24-CB17999AB4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703E42-8549-484E-9621-867D16BB2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16461-E458-4F45-9509-70780A6EE0CD}" type="datetimeFigureOut">
              <a:rPr lang="en-IN" smtClean="0"/>
              <a:t>27-02-2019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B4D41C-0A93-4DF4-96BA-2C9F65F993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2737A6-711B-4D3C-8495-201C0258E7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79F30-6162-494A-AD8C-5FF2154571C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622295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16F04F8-382B-4556-AE46-02E83F370E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0BE991-0AAB-422B-988A-3794B1895D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FF2938-C828-4F46-889F-FE24E443C11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116461-E458-4F45-9509-70780A6EE0CD}" type="datetimeFigureOut">
              <a:rPr lang="en-IN" smtClean="0"/>
              <a:t>27-02-2019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DC25D9-130B-4011-A057-0C9A729678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CE1C38-80EB-479D-A8EB-7EDEB0E0DE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F79F30-6162-494A-AD8C-5FF2154571C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622817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116461-E458-4F45-9509-70780A6EE0CD}" type="datetimeFigureOut">
              <a:rPr lang="en-IN" smtClean="0"/>
              <a:t>27-02-2019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F79F30-6162-494A-AD8C-5FF2154571C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77071609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116461-E458-4F45-9509-70780A6EE0CD}" type="datetimeFigureOut">
              <a:rPr lang="en-IN" smtClean="0"/>
              <a:t>27-02-2019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F79F30-6162-494A-AD8C-5FF2154571C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91932312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116461-E458-4F45-9509-70780A6EE0CD}" type="datetimeFigureOut">
              <a:rPr lang="en-IN" smtClean="0"/>
              <a:t>27-02-2019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F79F30-6162-494A-AD8C-5FF2154571C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76995535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116461-E458-4F45-9509-70780A6EE0CD}" type="datetimeFigureOut">
              <a:rPr lang="en-IN" smtClean="0"/>
              <a:t>27-02-2019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F79F30-6162-494A-AD8C-5FF2154571C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1509866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IN" sz="5300" dirty="0"/>
              <a:t>Pathological Fractures</a:t>
            </a:r>
            <a:br>
              <a:rPr lang="en-IN" dirty="0"/>
            </a:br>
            <a:r>
              <a:rPr lang="en-IN" dirty="0"/>
              <a:t>Diagnosis, Pathophysiology and treatment.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143672" y="4077072"/>
            <a:ext cx="6400800" cy="1752600"/>
          </a:xfrm>
        </p:spPr>
        <p:txBody>
          <a:bodyPr>
            <a:normAutofit lnSpcReduction="10000"/>
          </a:bodyPr>
          <a:lstStyle/>
          <a:p>
            <a:r>
              <a:rPr lang="en-IN" dirty="0">
                <a:solidFill>
                  <a:schemeClr val="tx2">
                    <a:lumMod val="50000"/>
                  </a:schemeClr>
                </a:solidFill>
              </a:rPr>
              <a:t>Dr R B </a:t>
            </a:r>
            <a:r>
              <a:rPr lang="en-IN" dirty="0" err="1">
                <a:solidFill>
                  <a:schemeClr val="tx2">
                    <a:lumMod val="50000"/>
                  </a:schemeClr>
                </a:solidFill>
              </a:rPr>
              <a:t>Kalia</a:t>
            </a:r>
            <a:r>
              <a:rPr lang="en-IN" dirty="0">
                <a:solidFill>
                  <a:schemeClr val="tx2">
                    <a:lumMod val="50000"/>
                  </a:schemeClr>
                </a:solidFill>
              </a:rPr>
              <a:t>,</a:t>
            </a:r>
          </a:p>
          <a:p>
            <a:r>
              <a:rPr lang="en-IN" dirty="0">
                <a:solidFill>
                  <a:schemeClr val="tx2">
                    <a:lumMod val="50000"/>
                  </a:schemeClr>
                </a:solidFill>
              </a:rPr>
              <a:t>Additional Professor,</a:t>
            </a:r>
          </a:p>
          <a:p>
            <a:r>
              <a:rPr lang="en-IN" dirty="0">
                <a:solidFill>
                  <a:schemeClr val="tx2">
                    <a:lumMod val="50000"/>
                  </a:schemeClr>
                </a:solidFill>
              </a:rPr>
              <a:t>Department of Orthopaedics,</a:t>
            </a:r>
          </a:p>
          <a:p>
            <a:r>
              <a:rPr lang="en-IN" dirty="0">
                <a:solidFill>
                  <a:schemeClr val="tx2">
                    <a:lumMod val="50000"/>
                  </a:schemeClr>
                </a:solidFill>
              </a:rPr>
              <a:t>AIIMS, Rishikesh.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Investigations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700809"/>
            <a:ext cx="8229600" cy="4525963"/>
          </a:xfrm>
        </p:spPr>
        <p:txBody>
          <a:bodyPr>
            <a:normAutofit/>
          </a:bodyPr>
          <a:lstStyle/>
          <a:p>
            <a:r>
              <a:rPr lang="en-IN" dirty="0"/>
              <a:t>Plain x-rays: chest, affected bone (additional sites as directed by bone scan findings) </a:t>
            </a:r>
          </a:p>
          <a:p>
            <a:r>
              <a:rPr lang="en-IN" dirty="0"/>
              <a:t>99mTc total body bone scan (FDG-PET scan lymphoma)</a:t>
            </a:r>
          </a:p>
          <a:p>
            <a:r>
              <a:rPr lang="en-IN" dirty="0"/>
              <a:t> CT scan with contrast: chest, abdomen, pelvis</a:t>
            </a:r>
          </a:p>
          <a:p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Labs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IN" sz="3000" dirty="0">
                <a:solidFill>
                  <a:prstClr val="black"/>
                </a:solidFill>
              </a:rPr>
              <a:t>Complete blood </a:t>
            </a:r>
            <a:r>
              <a:rPr lang="en-IN" sz="3000" dirty="0" err="1">
                <a:solidFill>
                  <a:prstClr val="black"/>
                </a:solidFill>
              </a:rPr>
              <a:t>count,ESR</a:t>
            </a:r>
            <a:endParaRPr lang="en-IN" sz="3000" dirty="0">
              <a:solidFill>
                <a:prstClr val="black"/>
              </a:solidFill>
            </a:endParaRPr>
          </a:p>
          <a:p>
            <a:pPr lvl="0"/>
            <a:r>
              <a:rPr lang="en-IN" sz="3000" dirty="0">
                <a:solidFill>
                  <a:prstClr val="black"/>
                </a:solidFill>
              </a:rPr>
              <a:t>S .calcium, phosphate</a:t>
            </a:r>
          </a:p>
          <a:p>
            <a:pPr lvl="0"/>
            <a:r>
              <a:rPr lang="en-IN" sz="3000" dirty="0">
                <a:solidFill>
                  <a:prstClr val="black"/>
                </a:solidFill>
              </a:rPr>
              <a:t>Urinalysis</a:t>
            </a:r>
          </a:p>
          <a:p>
            <a:pPr lvl="0"/>
            <a:r>
              <a:rPr lang="en-IN" sz="3000" dirty="0">
                <a:solidFill>
                  <a:prstClr val="black"/>
                </a:solidFill>
              </a:rPr>
              <a:t>PSA, immuno-electrophoresis, and alkaline phosphatase</a:t>
            </a:r>
          </a:p>
          <a:p>
            <a:r>
              <a:rPr lang="en-IN" i="1" dirty="0"/>
              <a:t>Biopsy:</a:t>
            </a:r>
            <a:r>
              <a:rPr lang="en-IN" dirty="0"/>
              <a:t> needle versus open</a:t>
            </a:r>
          </a:p>
          <a:p>
            <a:pPr lvl="0"/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DD02B5-C0D9-47BE-922B-A9C24FFA7A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BEE0842-AB5D-470B-898B-1EA12D2372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039163" y="1129335"/>
            <a:ext cx="6113672" cy="4585253"/>
          </a:xfrm>
        </p:spPr>
      </p:pic>
    </p:spTree>
    <p:extLst>
      <p:ext uri="{BB962C8B-B14F-4D97-AF65-F5344CB8AC3E}">
        <p14:creationId xmlns:p14="http://schemas.microsoft.com/office/powerpoint/2010/main" val="12347315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3D08FB-A4D6-4963-A33C-01F46BAE86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Where is the lesion?</a:t>
            </a:r>
            <a:br>
              <a:rPr lang="en-IN" dirty="0"/>
            </a:br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571600-84B5-4EC3-8CF3-722354B752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dirty="0"/>
              <a:t>Epiphysis vs. metaphysis vs. diaphysis</a:t>
            </a:r>
          </a:p>
          <a:p>
            <a:r>
              <a:rPr lang="en-IN" dirty="0"/>
              <a:t>Cortex vs. medullary canal</a:t>
            </a:r>
          </a:p>
          <a:p>
            <a:r>
              <a:rPr lang="en-IN" dirty="0"/>
              <a:t>Long bone (femur, </a:t>
            </a:r>
            <a:r>
              <a:rPr lang="en-IN" dirty="0" err="1"/>
              <a:t>humerus</a:t>
            </a:r>
            <a:r>
              <a:rPr lang="en-IN" dirty="0"/>
              <a:t>) vs. flat bone (pelvis, scapula)</a:t>
            </a: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0286295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3D08FB-A4D6-4963-A33C-01F46BAE86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Where is the lesion?</a:t>
            </a:r>
            <a:br>
              <a:rPr lang="en-IN" dirty="0"/>
            </a:br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571600-84B5-4EC3-8CF3-722354B752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dirty="0"/>
              <a:t>Epiphysis vs. </a:t>
            </a:r>
            <a:r>
              <a:rPr lang="en-IN" dirty="0">
                <a:solidFill>
                  <a:srgbClr val="FF0000"/>
                </a:solidFill>
              </a:rPr>
              <a:t>metaphysis vs. diaphysis</a:t>
            </a:r>
          </a:p>
          <a:p>
            <a:r>
              <a:rPr lang="en-IN" dirty="0"/>
              <a:t>Cortex vs.</a:t>
            </a:r>
            <a:r>
              <a:rPr lang="en-IN" dirty="0">
                <a:solidFill>
                  <a:srgbClr val="FF0000"/>
                </a:solidFill>
              </a:rPr>
              <a:t> medullary canal</a:t>
            </a:r>
          </a:p>
          <a:p>
            <a:r>
              <a:rPr lang="en-IN" dirty="0"/>
              <a:t>Long bone (</a:t>
            </a:r>
            <a:r>
              <a:rPr lang="en-IN" dirty="0">
                <a:solidFill>
                  <a:srgbClr val="FF0000"/>
                </a:solidFill>
              </a:rPr>
              <a:t>femur</a:t>
            </a:r>
            <a:r>
              <a:rPr lang="en-IN" dirty="0"/>
              <a:t>, </a:t>
            </a:r>
            <a:r>
              <a:rPr lang="en-IN" dirty="0" err="1"/>
              <a:t>humerus</a:t>
            </a:r>
            <a:r>
              <a:rPr lang="en-IN" dirty="0"/>
              <a:t>) vs. flat bone (pelvis, scapula)</a:t>
            </a: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8582384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D0AB6A-8C7F-4CE6-B31F-7A427D99F0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What is the lesion doing to the bone?</a:t>
            </a:r>
            <a:br>
              <a:rPr lang="en-IN" dirty="0"/>
            </a:br>
            <a:endParaRPr lang="en-IN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28F4528-399E-4371-BBAE-F531EE1491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fontAlgn="t"/>
            <a:endParaRPr lang="en-IN" dirty="0"/>
          </a:p>
          <a:p>
            <a:pPr fontAlgn="t"/>
            <a:r>
              <a:rPr lang="fr-FR" dirty="0"/>
              <a:t>Bone destruction (</a:t>
            </a:r>
            <a:r>
              <a:rPr lang="fr-FR" dirty="0" err="1"/>
              <a:t>osteolysis</a:t>
            </a:r>
            <a:r>
              <a:rPr lang="fr-FR" dirty="0"/>
              <a:t>)</a:t>
            </a:r>
            <a:endParaRPr lang="en-IN" dirty="0"/>
          </a:p>
          <a:p>
            <a:pPr lvl="1" fontAlgn="t"/>
            <a:r>
              <a:rPr lang="fr-FR" dirty="0"/>
              <a:t>Total</a:t>
            </a:r>
            <a:endParaRPr lang="en-IN" dirty="0"/>
          </a:p>
          <a:p>
            <a:pPr lvl="1" fontAlgn="t"/>
            <a:r>
              <a:rPr lang="fr-FR" dirty="0"/>
              <a:t>Diffuse</a:t>
            </a:r>
            <a:endParaRPr lang="en-IN" dirty="0"/>
          </a:p>
          <a:p>
            <a:pPr lvl="1" fontAlgn="t"/>
            <a:r>
              <a:rPr lang="fr-FR" dirty="0"/>
              <a:t>Minimal</a:t>
            </a:r>
            <a:endParaRPr lang="en-IN" dirty="0"/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6325424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D0AB6A-8C7F-4CE6-B31F-7A427D99F0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What is the lesion doing to the bone?</a:t>
            </a:r>
            <a:br>
              <a:rPr lang="en-IN" dirty="0"/>
            </a:br>
            <a:endParaRPr lang="en-IN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28F4528-399E-4371-BBAE-F531EE1491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fontAlgn="t"/>
            <a:endParaRPr lang="en-IN" dirty="0"/>
          </a:p>
          <a:p>
            <a:pPr fontAlgn="t"/>
            <a:r>
              <a:rPr lang="fr-FR" sz="3600" dirty="0"/>
              <a:t>Bone destruction (</a:t>
            </a:r>
            <a:r>
              <a:rPr lang="fr-FR" sz="3600" dirty="0" err="1"/>
              <a:t>osteolysis</a:t>
            </a:r>
            <a:r>
              <a:rPr lang="fr-FR" sz="3600" dirty="0"/>
              <a:t>)</a:t>
            </a:r>
            <a:endParaRPr lang="en-IN" sz="3600" dirty="0"/>
          </a:p>
          <a:p>
            <a:pPr lvl="1" fontAlgn="t"/>
            <a:r>
              <a:rPr lang="fr-FR" sz="3200" dirty="0"/>
              <a:t>Total</a:t>
            </a:r>
            <a:endParaRPr lang="en-IN" sz="3200" dirty="0"/>
          </a:p>
          <a:p>
            <a:pPr lvl="1" fontAlgn="t"/>
            <a:r>
              <a:rPr lang="fr-FR" sz="3200" dirty="0">
                <a:solidFill>
                  <a:srgbClr val="FF0000"/>
                </a:solidFill>
              </a:rPr>
              <a:t>Diffuse</a:t>
            </a:r>
            <a:endParaRPr lang="en-IN" sz="3200" dirty="0">
              <a:solidFill>
                <a:srgbClr val="FF0000"/>
              </a:solidFill>
            </a:endParaRPr>
          </a:p>
          <a:p>
            <a:pPr lvl="1" fontAlgn="t"/>
            <a:r>
              <a:rPr lang="fr-FR" sz="3200" dirty="0"/>
              <a:t>Minimal</a:t>
            </a:r>
            <a:endParaRPr lang="en-IN" sz="3200" dirty="0"/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6805672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B93794-15F0-46C0-B224-9117EBD536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What is the bone doing to the lesion?</a:t>
            </a:r>
            <a:br>
              <a:rPr lang="en-IN" dirty="0"/>
            </a:br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E3FD3D-1120-4445-AFF1-14ABF0DFFF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dirty="0"/>
              <a:t>Well-defined reactive rim- Benign or slow growing</a:t>
            </a:r>
          </a:p>
          <a:p>
            <a:endParaRPr lang="en-IN" dirty="0"/>
          </a:p>
          <a:p>
            <a:r>
              <a:rPr lang="en-IN" dirty="0"/>
              <a:t>Intact but abundant periosteal reaction-Aggressive</a:t>
            </a:r>
          </a:p>
          <a:p>
            <a:endParaRPr lang="en-IN" dirty="0"/>
          </a:p>
          <a:p>
            <a:r>
              <a:rPr lang="en-IN" dirty="0"/>
              <a:t>Periosteal reaction that cannot keep up with </a:t>
            </a:r>
            <a:r>
              <a:rPr lang="en-IN" dirty="0" err="1"/>
              <a:t>tumor</a:t>
            </a:r>
            <a:r>
              <a:rPr lang="en-IN" dirty="0"/>
              <a:t> (Codman triangle)</a:t>
            </a:r>
          </a:p>
          <a:p>
            <a:pPr lvl="1"/>
            <a:r>
              <a:rPr lang="en-IN" dirty="0"/>
              <a:t>Highly malignant</a:t>
            </a: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9316733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B93794-15F0-46C0-B224-9117EBD536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What is the bone doing to the lesion?</a:t>
            </a:r>
            <a:br>
              <a:rPr lang="en-IN" dirty="0"/>
            </a:br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E3FD3D-1120-4445-AFF1-14ABF0DFFF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dirty="0"/>
              <a:t>Well-defined reactive rim- Benign or slow growing</a:t>
            </a:r>
          </a:p>
          <a:p>
            <a:endParaRPr lang="en-IN" dirty="0"/>
          </a:p>
          <a:p>
            <a:r>
              <a:rPr lang="en-IN" dirty="0">
                <a:solidFill>
                  <a:srgbClr val="FF0000"/>
                </a:solidFill>
              </a:rPr>
              <a:t>Intact but abundant periosteal reaction-Aggressive</a:t>
            </a:r>
          </a:p>
          <a:p>
            <a:endParaRPr lang="en-IN" dirty="0"/>
          </a:p>
          <a:p>
            <a:r>
              <a:rPr lang="en-IN" dirty="0"/>
              <a:t>Periosteal reaction that cannot keep up with </a:t>
            </a:r>
            <a:r>
              <a:rPr lang="en-IN" dirty="0" err="1"/>
              <a:t>tumor</a:t>
            </a:r>
            <a:r>
              <a:rPr lang="en-IN" dirty="0"/>
              <a:t> (Codman triangle)</a:t>
            </a:r>
          </a:p>
          <a:p>
            <a:pPr lvl="1"/>
            <a:r>
              <a:rPr lang="en-IN" dirty="0"/>
              <a:t>Highly malignant</a:t>
            </a: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1382432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BC34A3-DF2F-47C9-95A2-60C7387543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N" dirty="0"/>
              <a:t>What are the clues to the tissue type within the lesion?</a:t>
            </a:r>
            <a:br>
              <a:rPr lang="en-IN" dirty="0"/>
            </a:br>
            <a:endParaRPr lang="en-IN" dirty="0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820AA14B-08F3-4DBA-A11F-50BF20A8A10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3421467"/>
              </p:ext>
            </p:extLst>
          </p:nvPr>
        </p:nvGraphicFramePr>
        <p:xfrm>
          <a:off x="-3750366" y="1826049"/>
          <a:ext cx="15104166" cy="3205901"/>
        </p:xfrm>
        <a:graphic>
          <a:graphicData uri="http://schemas.openxmlformats.org/drawingml/2006/table">
            <a:tbl>
              <a:tblPr/>
              <a:tblGrid>
                <a:gridCol w="5034722">
                  <a:extLst>
                    <a:ext uri="{9D8B030D-6E8A-4147-A177-3AD203B41FA5}">
                      <a16:colId xmlns:a16="http://schemas.microsoft.com/office/drawing/2014/main" val="605865017"/>
                    </a:ext>
                  </a:extLst>
                </a:gridCol>
                <a:gridCol w="5034722">
                  <a:extLst>
                    <a:ext uri="{9D8B030D-6E8A-4147-A177-3AD203B41FA5}">
                      <a16:colId xmlns:a16="http://schemas.microsoft.com/office/drawing/2014/main" val="542600767"/>
                    </a:ext>
                  </a:extLst>
                </a:gridCol>
                <a:gridCol w="5034722">
                  <a:extLst>
                    <a:ext uri="{9D8B030D-6E8A-4147-A177-3AD203B41FA5}">
                      <a16:colId xmlns:a16="http://schemas.microsoft.com/office/drawing/2014/main" val="1199707755"/>
                    </a:ext>
                  </a:extLst>
                </a:gridCol>
              </a:tblGrid>
              <a:tr h="986431">
                <a:tc>
                  <a:txBody>
                    <a:bodyPr/>
                    <a:lstStyle/>
                    <a:p>
                      <a:endParaRPr lang="en-IN"/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>
                    <a:lnL>
                      <a:noFill/>
                    </a:lnL>
                  </a:tcPr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99367666"/>
                  </a:ext>
                </a:extLst>
              </a:tr>
              <a:tr h="2219470">
                <a:tc>
                  <a:txBody>
                    <a:bodyPr/>
                    <a:lstStyle/>
                    <a:p>
                      <a:pPr algn="l"/>
                      <a:endParaRPr lang="en-IN" dirty="0"/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IN" sz="3200" dirty="0"/>
                        <a:t>Calcification</a:t>
                      </a:r>
                    </a:p>
                    <a:p>
                      <a:pPr algn="l"/>
                      <a:r>
                        <a:rPr lang="en-IN" sz="3200" dirty="0"/>
                        <a:t>Ossification</a:t>
                      </a:r>
                    </a:p>
                    <a:p>
                      <a:pPr algn="l"/>
                      <a:r>
                        <a:rPr lang="en-IN" sz="3200" dirty="0"/>
                        <a:t>Ground-glass appearance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IN" sz="3200" dirty="0"/>
                        <a:t>Bone infarct/cartilage </a:t>
                      </a:r>
                      <a:r>
                        <a:rPr lang="en-IN" sz="3200" dirty="0" err="1"/>
                        <a:t>tumor</a:t>
                      </a:r>
                      <a:endParaRPr lang="en-IN" sz="3200" dirty="0"/>
                    </a:p>
                    <a:p>
                      <a:pPr algn="l"/>
                      <a:r>
                        <a:rPr lang="en-IN" sz="3200" dirty="0"/>
                        <a:t>Osteosarcoma/osteoblastoma</a:t>
                      </a:r>
                    </a:p>
                    <a:p>
                      <a:pPr algn="l"/>
                      <a:r>
                        <a:rPr lang="en-IN" sz="3200" dirty="0"/>
                        <a:t>Fibrous dysplasia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6004649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694390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B99C10-2887-4367-BA00-AAAD15F1F6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Learning 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8CE10B-C846-4D6E-83D8-D7796FE73E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dirty="0"/>
              <a:t>Understand the biology of Pathological #</a:t>
            </a:r>
          </a:p>
          <a:p>
            <a:r>
              <a:rPr lang="en-IN" dirty="0"/>
              <a:t>Diagnostic workup</a:t>
            </a:r>
          </a:p>
          <a:p>
            <a:r>
              <a:rPr lang="en-IN" dirty="0"/>
              <a:t>Treatment options –Which is best</a:t>
            </a:r>
          </a:p>
          <a:p>
            <a:r>
              <a:rPr lang="en-IN" dirty="0"/>
              <a:t>Future areas of development</a:t>
            </a:r>
          </a:p>
        </p:txBody>
      </p:sp>
    </p:spTree>
    <p:extLst>
      <p:ext uri="{BB962C8B-B14F-4D97-AF65-F5344CB8AC3E}">
        <p14:creationId xmlns:p14="http://schemas.microsoft.com/office/powerpoint/2010/main" val="14739548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4F7B3C-0431-49AF-B155-B25D4650CE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5D9D567-12ED-4028-B8A0-FA42E2FA08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30" b="4330"/>
          <a:stretch/>
        </p:blipFill>
        <p:spPr>
          <a:xfrm>
            <a:off x="1959918" y="261348"/>
            <a:ext cx="8942544" cy="6596652"/>
          </a:xfrm>
        </p:spPr>
      </p:pic>
    </p:spTree>
    <p:extLst>
      <p:ext uri="{BB962C8B-B14F-4D97-AF65-F5344CB8AC3E}">
        <p14:creationId xmlns:p14="http://schemas.microsoft.com/office/powerpoint/2010/main" val="19208726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84ADF4-1D49-4374-9251-5559A2C3CB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7A8705E-6674-41F2-8245-D6F91FF962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64" r="19865"/>
          <a:stretch/>
        </p:blipFill>
        <p:spPr>
          <a:xfrm rot="5400000">
            <a:off x="5166898" y="-2697608"/>
            <a:ext cx="2138289" cy="10712803"/>
          </a:xfrm>
        </p:spPr>
      </p:pic>
    </p:spTree>
    <p:extLst>
      <p:ext uri="{BB962C8B-B14F-4D97-AF65-F5344CB8AC3E}">
        <p14:creationId xmlns:p14="http://schemas.microsoft.com/office/powerpoint/2010/main" val="40762552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9FD452-5FEE-48A6-926B-FEBEEE8862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1403" y="129179"/>
            <a:ext cx="10515600" cy="1325563"/>
          </a:xfrm>
        </p:spPr>
        <p:txBody>
          <a:bodyPr/>
          <a:lstStyle/>
          <a:p>
            <a:r>
              <a:rPr lang="en-IN" dirty="0"/>
              <a:t>Evaluate</a:t>
            </a:r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EB9BD5D4-B75F-4FEA-A45C-95A38EF1A7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17" t="28714" r="9112"/>
          <a:stretch/>
        </p:blipFill>
        <p:spPr>
          <a:xfrm>
            <a:off x="2363373" y="1454742"/>
            <a:ext cx="8567224" cy="5403258"/>
          </a:xfrm>
        </p:spPr>
      </p:pic>
    </p:spTree>
    <p:extLst>
      <p:ext uri="{BB962C8B-B14F-4D97-AF65-F5344CB8AC3E}">
        <p14:creationId xmlns:p14="http://schemas.microsoft.com/office/powerpoint/2010/main" val="4223982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B97BA1-1787-484B-9732-7707458742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Analysis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27A7EF-08AF-4326-882B-C92A81A96E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dirty="0"/>
              <a:t>Epiphysis</a:t>
            </a:r>
          </a:p>
          <a:p>
            <a:r>
              <a:rPr lang="en-IN" dirty="0"/>
              <a:t>Medulla</a:t>
            </a:r>
          </a:p>
          <a:p>
            <a:r>
              <a:rPr lang="en-IN" dirty="0"/>
              <a:t>Neck femur</a:t>
            </a:r>
          </a:p>
          <a:p>
            <a:r>
              <a:rPr lang="en-IN" dirty="0"/>
              <a:t>Destruction- total osteolysis</a:t>
            </a:r>
          </a:p>
          <a:p>
            <a:r>
              <a:rPr lang="en-IN" dirty="0"/>
              <a:t>No bony reaction  </a:t>
            </a: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61926118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D92DB9-ED98-4465-AF41-B4F280F85D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err="1"/>
              <a:t>Mirel’s</a:t>
            </a:r>
            <a:r>
              <a:rPr lang="en-IN" dirty="0"/>
              <a:t> Classification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10F36A-071A-4DC7-8F25-E01C20B962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IN" sz="2400" dirty="0"/>
              <a:t>Component        1                               2                        3</a:t>
            </a:r>
          </a:p>
          <a:p>
            <a:pPr marL="0" indent="0">
              <a:buNone/>
            </a:pPr>
            <a:r>
              <a:rPr lang="en-IN" dirty="0"/>
              <a:t>Site          upper limb Lower limb </a:t>
            </a:r>
            <a:r>
              <a:rPr lang="en-IN" dirty="0" err="1"/>
              <a:t>Peritrochanteric</a:t>
            </a:r>
            <a:endParaRPr lang="en-IN" dirty="0"/>
          </a:p>
          <a:p>
            <a:pPr marL="0" indent="0">
              <a:buNone/>
            </a:pPr>
            <a:r>
              <a:rPr lang="en-IN" dirty="0"/>
              <a:t>Pain              Mild         Moderate     Functional</a:t>
            </a:r>
          </a:p>
          <a:p>
            <a:pPr marL="0" indent="0">
              <a:buNone/>
            </a:pPr>
            <a:r>
              <a:rPr lang="en-IN" dirty="0"/>
              <a:t>Lesion         </a:t>
            </a:r>
            <a:r>
              <a:rPr lang="en-IN" dirty="0" err="1"/>
              <a:t>Blastic</a:t>
            </a:r>
            <a:r>
              <a:rPr lang="en-IN" dirty="0"/>
              <a:t>          Mixed             Lytic</a:t>
            </a:r>
          </a:p>
          <a:p>
            <a:pPr marL="0" indent="0">
              <a:buNone/>
            </a:pPr>
            <a:r>
              <a:rPr lang="en-IN" dirty="0"/>
              <a:t>Size               &lt; 1/3           1/3 to 2/3      &gt; 2/3</a:t>
            </a:r>
          </a:p>
        </p:txBody>
      </p:sp>
    </p:spTree>
    <p:extLst>
      <p:ext uri="{BB962C8B-B14F-4D97-AF65-F5344CB8AC3E}">
        <p14:creationId xmlns:p14="http://schemas.microsoft.com/office/powerpoint/2010/main" val="24825348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Systemic Non –Neoplastic  Causes?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99656" y="1430576"/>
            <a:ext cx="8229600" cy="452596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IN" b="1" dirty="0"/>
              <a:t>Correctable conditions </a:t>
            </a:r>
          </a:p>
          <a:p>
            <a:r>
              <a:rPr lang="en-IN" dirty="0"/>
              <a:t>Renal osteodystrophy</a:t>
            </a:r>
          </a:p>
          <a:p>
            <a:r>
              <a:rPr lang="en-IN" dirty="0"/>
              <a:t>Hyperparathyroidism</a:t>
            </a:r>
          </a:p>
          <a:p>
            <a:r>
              <a:rPr lang="en-IN" dirty="0"/>
              <a:t>Osteomalacia</a:t>
            </a:r>
          </a:p>
          <a:p>
            <a:pPr marL="0" indent="0">
              <a:buNone/>
            </a:pPr>
            <a:r>
              <a:rPr lang="en-IN" b="1" dirty="0" err="1"/>
              <a:t>Uncorrectable</a:t>
            </a:r>
            <a:r>
              <a:rPr lang="en-IN" b="1" dirty="0"/>
              <a:t> conditions </a:t>
            </a:r>
          </a:p>
          <a:p>
            <a:r>
              <a:rPr lang="en-IN" dirty="0"/>
              <a:t>Osteogenesis imperfecta</a:t>
            </a:r>
          </a:p>
          <a:p>
            <a:r>
              <a:rPr lang="en-IN" dirty="0"/>
              <a:t>Polyostotic fibrous dysplasia</a:t>
            </a:r>
          </a:p>
          <a:p>
            <a:r>
              <a:rPr lang="en-IN" dirty="0"/>
              <a:t>Postmenopausal osteoporosis</a:t>
            </a:r>
          </a:p>
          <a:p>
            <a:r>
              <a:rPr lang="en-IN" dirty="0"/>
              <a:t>Osteopetrosis.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Benign Causes?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47528" y="1412917"/>
            <a:ext cx="5328592" cy="1143000"/>
          </a:xfrm>
        </p:spPr>
        <p:txBody>
          <a:bodyPr>
            <a:normAutofit/>
          </a:bodyPr>
          <a:lstStyle/>
          <a:p>
            <a:r>
              <a:rPr lang="en-IN" dirty="0"/>
              <a:t>Benign tumours - unicameral bone cyst, ABC,GCT.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7BD42AF-84A0-4317-8422-FA69CFE376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5000" contrast="16000"/>
                    </a14:imgEffect>
                  </a14:imgLayer>
                </a14:imgProps>
              </a:ext>
            </a:extLst>
          </a:blip>
          <a:srcRect l="4860" t="1701"/>
          <a:stretch/>
        </p:blipFill>
        <p:spPr>
          <a:xfrm>
            <a:off x="7896201" y="1124744"/>
            <a:ext cx="2577241" cy="4977264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67A3FE-8287-470E-BC9D-A9BA1221CB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5110" y="20492"/>
            <a:ext cx="10515600" cy="1325563"/>
          </a:xfrm>
        </p:spPr>
        <p:txBody>
          <a:bodyPr/>
          <a:lstStyle/>
          <a:p>
            <a:r>
              <a:rPr lang="en-IN" dirty="0"/>
              <a:t>B/L Neck femur- Osteomalacia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C26E6D7-461B-450B-A073-DE7F67C4BD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5897" y="1346055"/>
            <a:ext cx="7349260" cy="5511945"/>
          </a:xfrm>
        </p:spPr>
      </p:pic>
    </p:spTree>
    <p:extLst>
      <p:ext uri="{BB962C8B-B14F-4D97-AF65-F5344CB8AC3E}">
        <p14:creationId xmlns:p14="http://schemas.microsoft.com/office/powerpoint/2010/main" val="290229447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DF5D3A-7801-4C8D-B466-E3F40D5B50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2E521B8-897B-4DA2-A47B-ECF9040C8B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70"/>
          <a:stretch/>
        </p:blipFill>
        <p:spPr>
          <a:xfrm>
            <a:off x="2701636" y="1953166"/>
            <a:ext cx="7251219" cy="4830978"/>
          </a:xfrm>
        </p:spPr>
      </p:pic>
    </p:spTree>
    <p:extLst>
      <p:ext uri="{BB962C8B-B14F-4D97-AF65-F5344CB8AC3E}">
        <p14:creationId xmlns:p14="http://schemas.microsoft.com/office/powerpoint/2010/main" val="330050811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Goal- Metastatic bone disease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dirty="0"/>
              <a:t>Palliation</a:t>
            </a:r>
          </a:p>
          <a:p>
            <a:r>
              <a:rPr lang="en-IN" dirty="0"/>
              <a:t>Pain relief</a:t>
            </a:r>
          </a:p>
          <a:p>
            <a:r>
              <a:rPr lang="en-IN" dirty="0"/>
              <a:t>Restoration of function</a:t>
            </a:r>
          </a:p>
          <a:p>
            <a:r>
              <a:rPr lang="en-IN" dirty="0"/>
              <a:t>Improvement in quality of life.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24813BB-DA43-4A17-A797-ADB91507CA57}"/>
              </a:ext>
            </a:extLst>
          </p:cNvPr>
          <p:cNvSpPr/>
          <p:nvPr/>
        </p:nvSpPr>
        <p:spPr>
          <a:xfrm>
            <a:off x="1981200" y="4509121"/>
            <a:ext cx="797257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N" sz="3600" dirty="0">
                <a:solidFill>
                  <a:srgbClr val="FF0000"/>
                </a:solidFill>
                <a:latin typeface="FDDFA I+ Adv P 4 D F 60 E"/>
              </a:rPr>
              <a:t>Inappropriate treatment can lead to fixation failure </a:t>
            </a:r>
            <a:endParaRPr lang="en-IN" sz="36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Pathologic fractures- Introduction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2057400"/>
            <a:ext cx="8229600" cy="4525963"/>
          </a:xfrm>
        </p:spPr>
        <p:txBody>
          <a:bodyPr/>
          <a:lstStyle/>
          <a:p>
            <a:r>
              <a:rPr lang="en-IN" dirty="0"/>
              <a:t>Occur in abnormal bone. </a:t>
            </a:r>
          </a:p>
          <a:p>
            <a:r>
              <a:rPr lang="en-IN" dirty="0"/>
              <a:t>Weakened bone fractures after minor trauma</a:t>
            </a:r>
          </a:p>
          <a:p>
            <a:endParaRPr lang="en-IN" dirty="0"/>
          </a:p>
          <a:p>
            <a:endParaRPr lang="en-IN" dirty="0"/>
          </a:p>
          <a:p>
            <a:pPr marL="0" indent="0" algn="ctr">
              <a:buNone/>
            </a:pPr>
            <a:r>
              <a:rPr lang="en-IN" dirty="0">
                <a:solidFill>
                  <a:srgbClr val="FF0000"/>
                </a:solidFill>
              </a:rPr>
              <a:t>Recognition, diagnosis, and treatment of the condition affecting the bone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Problem Statement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IN" dirty="0"/>
              <a:t>Most common site for skeletal metastases- axial skeleton</a:t>
            </a:r>
          </a:p>
          <a:p>
            <a:r>
              <a:rPr lang="en-IN" dirty="0"/>
              <a:t>Most pathological fractures -long bones </a:t>
            </a:r>
          </a:p>
          <a:p>
            <a:pPr lvl="1"/>
            <a:r>
              <a:rPr lang="en-IN" dirty="0"/>
              <a:t>Two-thirds -femur </a:t>
            </a:r>
          </a:p>
          <a:p>
            <a:pPr lvl="1"/>
            <a:r>
              <a:rPr lang="en-IN" dirty="0"/>
              <a:t>Proximal Humerus- most others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Impending Fractures?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dirty="0"/>
              <a:t>Osteolytic lesions</a:t>
            </a:r>
          </a:p>
          <a:p>
            <a:r>
              <a:rPr lang="en-IN" dirty="0"/>
              <a:t>Lesions larger than 25 mm</a:t>
            </a:r>
          </a:p>
          <a:p>
            <a:r>
              <a:rPr lang="en-IN" dirty="0"/>
              <a:t>Areas subject to high anatomical stress</a:t>
            </a:r>
          </a:p>
          <a:p>
            <a:r>
              <a:rPr lang="en-IN" dirty="0"/>
              <a:t>Resorption exceeding more than 50–75% of the original bone diameter.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Morbidity?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IN" dirty="0"/>
              <a:t>Pain</a:t>
            </a:r>
          </a:p>
          <a:p>
            <a:r>
              <a:rPr lang="en-IN" dirty="0"/>
              <a:t>Hypercalcaemia</a:t>
            </a:r>
          </a:p>
          <a:p>
            <a:r>
              <a:rPr lang="en-IN" dirty="0"/>
              <a:t>Reduced mobility</a:t>
            </a:r>
          </a:p>
          <a:p>
            <a:r>
              <a:rPr lang="en-IN" dirty="0"/>
              <a:t>Fractures of lower limb- mobility </a:t>
            </a:r>
          </a:p>
          <a:p>
            <a:r>
              <a:rPr lang="en-IN" dirty="0"/>
              <a:t>Fractures of the upper limb can compromise functional independence 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N" dirty="0"/>
              <a:t>End-stage of the malignant disease?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IN" dirty="0"/>
              <a:t>Probably limits of medical management </a:t>
            </a:r>
          </a:p>
          <a:p>
            <a:r>
              <a:rPr lang="en-IN" dirty="0"/>
              <a:t>Half of patients who undergo surgery for a pathological fracture will die within 6 months </a:t>
            </a:r>
          </a:p>
          <a:p>
            <a:pPr marL="0" indent="0">
              <a:buNone/>
            </a:pPr>
            <a:r>
              <a:rPr lang="en-IN" dirty="0"/>
              <a:t>Poor Prognosis</a:t>
            </a:r>
          </a:p>
          <a:p>
            <a:r>
              <a:rPr lang="en-IN" dirty="0"/>
              <a:t>Visceral metastases</a:t>
            </a:r>
          </a:p>
          <a:p>
            <a:r>
              <a:rPr lang="en-IN" dirty="0"/>
              <a:t>Haemoglobin level less than 7g%</a:t>
            </a:r>
          </a:p>
          <a:p>
            <a:r>
              <a:rPr lang="en-IN" dirty="0"/>
              <a:t>Lung cancer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40264" y="116632"/>
            <a:ext cx="7511473" cy="1312480"/>
          </a:xfrm>
        </p:spPr>
        <p:txBody>
          <a:bodyPr/>
          <a:lstStyle/>
          <a:p>
            <a:r>
              <a:rPr lang="en-IN" dirty="0"/>
              <a:t>73 </a:t>
            </a:r>
            <a:r>
              <a:rPr lang="en-IN" dirty="0" err="1"/>
              <a:t>Yrs</a:t>
            </a:r>
            <a:r>
              <a:rPr lang="en-IN" dirty="0"/>
              <a:t> Breast Ca right hip pain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F06F6B5-9284-43E2-B621-E65DA9AB33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184" t="24222" r="5385" b="12800"/>
          <a:stretch/>
        </p:blipFill>
        <p:spPr>
          <a:xfrm>
            <a:off x="1963848" y="1268760"/>
            <a:ext cx="8264304" cy="4671128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5AE93E43-2092-4284-B015-58C319C6EDE1}"/>
              </a:ext>
            </a:extLst>
          </p:cNvPr>
          <p:cNvSpPr/>
          <p:nvPr/>
        </p:nvSpPr>
        <p:spPr>
          <a:xfrm>
            <a:off x="3287688" y="3861048"/>
            <a:ext cx="360040" cy="720080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D92DB9-ED98-4465-AF41-B4F280F85D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err="1"/>
              <a:t>Mirel’s</a:t>
            </a:r>
            <a:r>
              <a:rPr lang="en-IN" dirty="0"/>
              <a:t> Classification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10F36A-071A-4DC7-8F25-E01C20B962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3283" y="1690688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IN" sz="2400" dirty="0"/>
              <a:t>Component        1                               2                        3</a:t>
            </a:r>
          </a:p>
          <a:p>
            <a:pPr marL="0" indent="0">
              <a:buNone/>
            </a:pPr>
            <a:r>
              <a:rPr lang="en-IN" dirty="0"/>
              <a:t>Site          upper limb Lower limb </a:t>
            </a:r>
            <a:r>
              <a:rPr lang="en-IN" dirty="0" err="1">
                <a:solidFill>
                  <a:srgbClr val="FF0000"/>
                </a:solidFill>
              </a:rPr>
              <a:t>Peritrochanteric</a:t>
            </a:r>
            <a:endParaRPr lang="en-IN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IN" dirty="0"/>
              <a:t>Pain              Mild         Moderate     </a:t>
            </a:r>
            <a:r>
              <a:rPr lang="en-IN" dirty="0">
                <a:solidFill>
                  <a:srgbClr val="FF0000"/>
                </a:solidFill>
              </a:rPr>
              <a:t>Functional</a:t>
            </a:r>
          </a:p>
          <a:p>
            <a:pPr marL="0" indent="0">
              <a:buNone/>
            </a:pPr>
            <a:r>
              <a:rPr lang="en-IN" dirty="0"/>
              <a:t>Lesion         </a:t>
            </a:r>
            <a:r>
              <a:rPr lang="en-IN" dirty="0" err="1"/>
              <a:t>Blastic</a:t>
            </a:r>
            <a:r>
              <a:rPr lang="en-IN" dirty="0"/>
              <a:t>          Mixed             </a:t>
            </a:r>
            <a:r>
              <a:rPr lang="en-IN" dirty="0">
                <a:solidFill>
                  <a:srgbClr val="FF0000"/>
                </a:solidFill>
              </a:rPr>
              <a:t>Lytic</a:t>
            </a:r>
          </a:p>
          <a:p>
            <a:pPr marL="0" indent="0">
              <a:buNone/>
            </a:pPr>
            <a:r>
              <a:rPr lang="en-IN" dirty="0"/>
              <a:t>Size               &lt; 1/3           </a:t>
            </a:r>
            <a:r>
              <a:rPr lang="en-IN" dirty="0">
                <a:solidFill>
                  <a:srgbClr val="FF0000"/>
                </a:solidFill>
              </a:rPr>
              <a:t>1/3 to 2/3      </a:t>
            </a:r>
            <a:r>
              <a:rPr lang="en-IN" dirty="0"/>
              <a:t>&gt; 2/3</a:t>
            </a:r>
          </a:p>
        </p:txBody>
      </p:sp>
    </p:spTree>
    <p:extLst>
      <p:ext uri="{BB962C8B-B14F-4D97-AF65-F5344CB8AC3E}">
        <p14:creationId xmlns:p14="http://schemas.microsoft.com/office/powerpoint/2010/main" val="3594983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Primary bone malignancy with #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75520" y="1600201"/>
            <a:ext cx="8712968" cy="4525963"/>
          </a:xfrm>
        </p:spPr>
        <p:txBody>
          <a:bodyPr/>
          <a:lstStyle/>
          <a:p>
            <a:r>
              <a:rPr lang="en-IN" dirty="0"/>
              <a:t>Sarcomas -1% of all malignant tumours</a:t>
            </a:r>
          </a:p>
          <a:p>
            <a:r>
              <a:rPr lang="en-IN" dirty="0"/>
              <a:t> Osteosarcoma followed by chondrosarcoma and Ewing’s sarcoma.</a:t>
            </a:r>
          </a:p>
          <a:p>
            <a:r>
              <a:rPr lang="en-IN" dirty="0"/>
              <a:t>The incidence of fractures in osteosarcoma</a:t>
            </a:r>
          </a:p>
          <a:p>
            <a:pPr lvl="1"/>
            <a:r>
              <a:rPr lang="en-IN" dirty="0"/>
              <a:t> 5-10% 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Cause of Fracture 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35560" y="1916833"/>
            <a:ext cx="8229600" cy="4525963"/>
          </a:xfrm>
        </p:spPr>
        <p:txBody>
          <a:bodyPr/>
          <a:lstStyle/>
          <a:p>
            <a:r>
              <a:rPr lang="en-IN" dirty="0"/>
              <a:t>Underlying malignancy-bone destruction </a:t>
            </a:r>
          </a:p>
          <a:p>
            <a:r>
              <a:rPr lang="en-IN" dirty="0"/>
              <a:t>Biopsy induced weakness</a:t>
            </a:r>
          </a:p>
          <a:p>
            <a:r>
              <a:rPr lang="en-IN" dirty="0"/>
              <a:t>Radiotherapy induced necrosis </a:t>
            </a:r>
          </a:p>
          <a:p>
            <a:r>
              <a:rPr lang="en-IN" dirty="0"/>
              <a:t>Chemotherapy induced osteoporosis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Patient presents with Solitary Mets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dirty="0"/>
              <a:t>Suspicious bone lesion or pathological fracture</a:t>
            </a:r>
          </a:p>
          <a:p>
            <a:r>
              <a:rPr lang="en-IN" dirty="0"/>
              <a:t>Absence of known malignancy</a:t>
            </a:r>
          </a:p>
          <a:p>
            <a:r>
              <a:rPr lang="en-IN" dirty="0"/>
              <a:t>Expeditious cautious approach must be undertaken. </a:t>
            </a:r>
          </a:p>
          <a:p>
            <a:pPr marL="0" indent="0" algn="ctr">
              <a:buNone/>
            </a:pPr>
            <a:r>
              <a:rPr lang="en-IN" sz="4000" dirty="0">
                <a:solidFill>
                  <a:srgbClr val="FF0000"/>
                </a:solidFill>
              </a:rPr>
              <a:t>Fixation should be avoided until a definitive diagnosis is established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8815CE-D1E7-4514-B68F-AF8EDA38E4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Metastatic disease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A37CBA-4E49-4897-B83A-C8F05EFE6C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IN" dirty="0"/>
              <a:t>More common than primary bone tumours </a:t>
            </a:r>
          </a:p>
          <a:p>
            <a:r>
              <a:rPr lang="en-IN" dirty="0"/>
              <a:t>More than 50% of all primary cancers –Mets</a:t>
            </a:r>
          </a:p>
          <a:p>
            <a:r>
              <a:rPr lang="en-IN" dirty="0"/>
              <a:t>Breast, lung, prostate, kidney and thyroid </a:t>
            </a:r>
          </a:p>
          <a:p>
            <a:r>
              <a:rPr lang="en-IN" dirty="0"/>
              <a:t>Pathological fractures - 30% of patients</a:t>
            </a:r>
          </a:p>
        </p:txBody>
      </p:sp>
    </p:spTree>
    <p:extLst>
      <p:ext uri="{BB962C8B-B14F-4D97-AF65-F5344CB8AC3E}">
        <p14:creationId xmlns:p14="http://schemas.microsoft.com/office/powerpoint/2010/main" val="771320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62DD7B-C4C9-4AAB-86D4-E8E573F268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b="1" dirty="0">
                <a:solidFill>
                  <a:schemeClr val="accent1">
                    <a:lumMod val="50000"/>
                  </a:schemeClr>
                </a:solidFill>
              </a:rPr>
              <a:t>Problem Statement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BCE6E9-1301-4208-9877-AE4D08CA4A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41312"/>
            <a:ext cx="10515600" cy="4351338"/>
          </a:xfrm>
        </p:spPr>
        <p:txBody>
          <a:bodyPr/>
          <a:lstStyle/>
          <a:p>
            <a:r>
              <a:rPr lang="en-IN" dirty="0"/>
              <a:t> 10 million Americans have osteoporosis</a:t>
            </a:r>
          </a:p>
          <a:p>
            <a:r>
              <a:rPr lang="en-IN" dirty="0"/>
              <a:t> 34 million have osteomalacia </a:t>
            </a:r>
          </a:p>
          <a:p>
            <a:r>
              <a:rPr lang="en-IN" dirty="0"/>
              <a:t> 55% of people who are 50 years or older. </a:t>
            </a:r>
          </a:p>
          <a:p>
            <a:r>
              <a:rPr lang="en-IN" dirty="0"/>
              <a:t>Eighty percent of those affected by osteoporosis are women.</a:t>
            </a:r>
          </a:p>
          <a:p>
            <a:r>
              <a:rPr lang="en-IN" dirty="0"/>
              <a:t>2 million people sustain a pathologic fracture each year.</a:t>
            </a:r>
            <a:r>
              <a:rPr lang="en-IN" baseline="30000" dirty="0"/>
              <a:t>31</a:t>
            </a:r>
            <a:r>
              <a:rPr lang="en-IN" dirty="0"/>
              <a:t> Of patients over 50 years of age</a:t>
            </a:r>
          </a:p>
          <a:p>
            <a:r>
              <a:rPr lang="en-IN" dirty="0"/>
              <a:t>24% who sustain a hip fracture die within 1 year.</a:t>
            </a:r>
          </a:p>
          <a:p>
            <a:r>
              <a:rPr lang="en-IN" dirty="0"/>
              <a:t> One of every two women will have an osteoporosis-related fracture in her lifetime</a:t>
            </a:r>
          </a:p>
        </p:txBody>
      </p:sp>
    </p:spTree>
    <p:extLst>
      <p:ext uri="{BB962C8B-B14F-4D97-AF65-F5344CB8AC3E}">
        <p14:creationId xmlns:p14="http://schemas.microsoft.com/office/powerpoint/2010/main" val="1160376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Facilities/Expertise not available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dirty="0"/>
              <a:t>Early referral</a:t>
            </a:r>
          </a:p>
          <a:p>
            <a:r>
              <a:rPr lang="en-IN" dirty="0"/>
              <a:t>Immobilised in a cast/ traction </a:t>
            </a:r>
          </a:p>
          <a:p>
            <a:r>
              <a:rPr lang="en-IN" dirty="0"/>
              <a:t>External fixation -pins should be placed outside the pathological segment of bone. 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Biopsy?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39616" y="1916833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en-IN" dirty="0">
                <a:solidFill>
                  <a:srgbClr val="FF0000"/>
                </a:solidFill>
              </a:rPr>
              <a:t>Does this patient require a biopsy? </a:t>
            </a:r>
          </a:p>
          <a:p>
            <a:r>
              <a:rPr lang="en-IN" dirty="0"/>
              <a:t>Necessary for tissue diagnosis</a:t>
            </a:r>
          </a:p>
          <a:p>
            <a:r>
              <a:rPr lang="en-IN" dirty="0"/>
              <a:t>Carefully planned-Needle biopsy</a:t>
            </a:r>
          </a:p>
          <a:p>
            <a:r>
              <a:rPr lang="en-IN" dirty="0"/>
              <a:t>Definitive treatment in mind</a:t>
            </a:r>
          </a:p>
          <a:p>
            <a:r>
              <a:rPr lang="en-IN" dirty="0"/>
              <a:t>Pathologist involvement is best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Treatment- Principles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dirty="0"/>
              <a:t>Prophylactic fixation of impending fractures.</a:t>
            </a:r>
          </a:p>
          <a:p>
            <a:r>
              <a:rPr lang="en-IN" dirty="0"/>
              <a:t>Stabilisation or reconstruction of bones affected by pathological fracture</a:t>
            </a:r>
          </a:p>
          <a:p>
            <a:r>
              <a:rPr lang="en-IN" dirty="0"/>
              <a:t>Spinal disease- decompression and mechanical stabilisation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N" dirty="0"/>
              <a:t>Management of metastatic pathological fractures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dirty="0"/>
              <a:t>The prognosis should exceed the anticipated recovery time from surgery</a:t>
            </a:r>
          </a:p>
          <a:p>
            <a:r>
              <a:rPr lang="en-IN" dirty="0"/>
              <a:t>Intervention should address all areas of weakened bone/ weaken subsequently</a:t>
            </a:r>
          </a:p>
          <a:p>
            <a:r>
              <a:rPr lang="en-IN" dirty="0"/>
              <a:t>Construct employed - allow immediate full weight-bearing. </a:t>
            </a:r>
          </a:p>
          <a:p>
            <a:r>
              <a:rPr lang="en-IN" dirty="0"/>
              <a:t>All patients should be considered for post-operative radiotherapy.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Bone cement -role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IN" dirty="0"/>
              <a:t>Percutaneously -prevent vertebral collapse </a:t>
            </a:r>
          </a:p>
          <a:p>
            <a:r>
              <a:rPr lang="en-IN" dirty="0"/>
              <a:t>Lone stabilisation device in cases of focal disease following curettage</a:t>
            </a:r>
          </a:p>
          <a:p>
            <a:r>
              <a:rPr lang="en-IN" dirty="0"/>
              <a:t>Important augment for internal fixation including intramedullary or plate fixation.</a:t>
            </a:r>
          </a:p>
          <a:p>
            <a:r>
              <a:rPr lang="en-IN" dirty="0"/>
              <a:t>Cemented arthroplasty is preferred to uncemented. </a:t>
            </a:r>
          </a:p>
          <a:p>
            <a:pPr marL="0" indent="0" algn="ctr">
              <a:buNone/>
            </a:pPr>
            <a:r>
              <a:rPr lang="en-IN" dirty="0">
                <a:solidFill>
                  <a:srgbClr val="FF0000"/>
                </a:solidFill>
              </a:rPr>
              <a:t>Post-operative radiotherapy is indicated for almost all patients- negatively affect bone ingrowth in uncemented prostheses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25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25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476672"/>
            <a:ext cx="8229600" cy="940966"/>
          </a:xfrm>
        </p:spPr>
        <p:txBody>
          <a:bodyPr>
            <a:normAutofit fontScale="90000"/>
          </a:bodyPr>
          <a:lstStyle/>
          <a:p>
            <a:r>
              <a:rPr lang="en-IN" dirty="0"/>
              <a:t>Pathological fractures of the femoral neck</a:t>
            </a:r>
            <a:br>
              <a:rPr lang="en-IN" dirty="0"/>
            </a:b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dirty="0"/>
              <a:t>Most common site in the  appendicular skeleton.</a:t>
            </a:r>
          </a:p>
          <a:p>
            <a:r>
              <a:rPr lang="en-IN" dirty="0"/>
              <a:t>Preferred strategy -HRA or THR.</a:t>
            </a:r>
          </a:p>
          <a:p>
            <a:r>
              <a:rPr lang="en-IN" dirty="0"/>
              <a:t>Cemented long-stem femoral implants is the workhorse.</a:t>
            </a:r>
          </a:p>
          <a:p>
            <a:r>
              <a:rPr lang="en-IN" dirty="0"/>
              <a:t>Bypass the distal part of the lesion by two bone diameters.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B08FCD-6ECB-41A2-AFED-522612B61F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9577" y="116632"/>
            <a:ext cx="8735609" cy="1312480"/>
          </a:xfrm>
        </p:spPr>
        <p:txBody>
          <a:bodyPr/>
          <a:lstStyle/>
          <a:p>
            <a:r>
              <a:rPr lang="en-IN" dirty="0"/>
              <a:t>Metastatic Ca Lung- Bipolar Cemented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71F806E-75E8-4BDB-97DF-961FF27349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564" t="2149" r="42901" b="1970"/>
          <a:stretch/>
        </p:blipFill>
        <p:spPr>
          <a:xfrm>
            <a:off x="3141794" y="1429112"/>
            <a:ext cx="2952072" cy="4808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983DD95-A49B-44E5-AAB3-DCBAF06045B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5246" t="2980" r="1681" b="1954"/>
          <a:stretch/>
        </p:blipFill>
        <p:spPr>
          <a:xfrm>
            <a:off x="6093867" y="1429112"/>
            <a:ext cx="1874342" cy="480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842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N" dirty="0" err="1"/>
              <a:t>Peritrochanteric</a:t>
            </a:r>
            <a:r>
              <a:rPr lang="en-IN" dirty="0"/>
              <a:t> fractures</a:t>
            </a:r>
            <a:br>
              <a:rPr lang="en-IN" dirty="0"/>
            </a:b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600201"/>
            <a:ext cx="8435280" cy="4525963"/>
          </a:xfrm>
        </p:spPr>
        <p:txBody>
          <a:bodyPr>
            <a:normAutofit/>
          </a:bodyPr>
          <a:lstStyle/>
          <a:p>
            <a:r>
              <a:rPr lang="en-IN" dirty="0"/>
              <a:t>Plate and screw osteosynthesis, augmented with cement.</a:t>
            </a:r>
          </a:p>
          <a:p>
            <a:r>
              <a:rPr lang="en-IN" dirty="0"/>
              <a:t>Cephalo-medullary nails- good choice</a:t>
            </a:r>
          </a:p>
          <a:p>
            <a:endParaRPr lang="en-IN" dirty="0"/>
          </a:p>
          <a:p>
            <a:pPr marL="0" indent="0" algn="ctr">
              <a:buNone/>
            </a:pPr>
            <a:r>
              <a:rPr lang="en-IN" dirty="0">
                <a:solidFill>
                  <a:srgbClr val="FF0000"/>
                </a:solidFill>
              </a:rPr>
              <a:t>Biomechanical advantage of a </a:t>
            </a:r>
            <a:r>
              <a:rPr lang="en-IN" dirty="0" err="1">
                <a:solidFill>
                  <a:srgbClr val="FF0000"/>
                </a:solidFill>
              </a:rPr>
              <a:t>centro</a:t>
            </a:r>
            <a:r>
              <a:rPr lang="en-IN" dirty="0">
                <a:solidFill>
                  <a:srgbClr val="FF0000"/>
                </a:solidFill>
              </a:rPr>
              <a:t> medullary position-resists medialisation seen in DHS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56567B-EEBC-41E1-B388-5F32786D2A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83633" y="137650"/>
            <a:ext cx="7511473" cy="1312480"/>
          </a:xfrm>
        </p:spPr>
        <p:txBody>
          <a:bodyPr/>
          <a:lstStyle/>
          <a:p>
            <a:r>
              <a:rPr lang="en-IN" dirty="0"/>
              <a:t>Metastatic Renal Ca-EPR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8AEDD86-9F0C-43A2-9262-7C4BA4C86D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790" t="18133" r="46748"/>
          <a:stretch/>
        </p:blipFill>
        <p:spPr>
          <a:xfrm>
            <a:off x="3287688" y="1295252"/>
            <a:ext cx="3142746" cy="54250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B03CEB1-8564-4CE3-864A-C982DF3A797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1435" r="3290"/>
          <a:stretch/>
        </p:blipFill>
        <p:spPr>
          <a:xfrm>
            <a:off x="6420911" y="1245223"/>
            <a:ext cx="1907338" cy="5525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77271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041118-6A13-4F3E-9AF4-9F94F73A52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76009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IN" dirty="0"/>
              <a:t>Metastatic Breast Ca- Nailing 2 </a:t>
            </a:r>
            <a:r>
              <a:rPr lang="en-IN" dirty="0" err="1"/>
              <a:t>yrs</a:t>
            </a:r>
            <a:r>
              <a:rPr lang="en-IN" dirty="0"/>
              <a:t> later 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3B790A1-EA0D-4D5D-B4CF-DADA77FA26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959" r="64502" b="9313"/>
          <a:stretch/>
        </p:blipFill>
        <p:spPr>
          <a:xfrm>
            <a:off x="1795318" y="1417639"/>
            <a:ext cx="3258932" cy="469285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69D53C1-04CF-483B-A79B-BE75E32ECB0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975" b="9913"/>
          <a:stretch/>
        </p:blipFill>
        <p:spPr>
          <a:xfrm>
            <a:off x="5087888" y="1417639"/>
            <a:ext cx="5580112" cy="4692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3172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85978E-FED7-4138-AD91-402C933CEF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Non Metabolic causes?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8F101B-6AFA-4EA8-93F4-C07150B837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dirty="0"/>
              <a:t>1.4 million new cancer cases </a:t>
            </a:r>
          </a:p>
          <a:p>
            <a:r>
              <a:rPr lang="en-IN" dirty="0"/>
              <a:t>50% of these </a:t>
            </a:r>
            <a:r>
              <a:rPr lang="en-IN" dirty="0" err="1"/>
              <a:t>tumors</a:t>
            </a:r>
            <a:r>
              <a:rPr lang="en-IN" dirty="0"/>
              <a:t> can metastasize to the skeleton.</a:t>
            </a:r>
          </a:p>
          <a:p>
            <a:r>
              <a:rPr lang="en-IN" dirty="0"/>
              <a:t>With improved medical T/t- patients are living longer.</a:t>
            </a:r>
          </a:p>
          <a:p>
            <a:r>
              <a:rPr lang="en-IN" dirty="0"/>
              <a:t>There is an increased prevalence of bone metastasis </a:t>
            </a:r>
          </a:p>
        </p:txBody>
      </p:sp>
    </p:spTree>
    <p:extLst>
      <p:ext uri="{BB962C8B-B14F-4D97-AF65-F5344CB8AC3E}">
        <p14:creationId xmlns:p14="http://schemas.microsoft.com/office/powerpoint/2010/main" val="3291487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620688"/>
            <a:ext cx="8229600" cy="796950"/>
          </a:xfrm>
        </p:spPr>
        <p:txBody>
          <a:bodyPr>
            <a:normAutofit fontScale="90000"/>
          </a:bodyPr>
          <a:lstStyle/>
          <a:p>
            <a:r>
              <a:rPr lang="en-IN" dirty="0"/>
              <a:t>Subtrochanteric and diaphyseal femoral fractures</a:t>
            </a:r>
            <a:br>
              <a:rPr lang="en-IN" dirty="0"/>
            </a:b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2422234"/>
            <a:ext cx="8229600" cy="4525963"/>
          </a:xfrm>
        </p:spPr>
        <p:txBody>
          <a:bodyPr>
            <a:normAutofit/>
          </a:bodyPr>
          <a:lstStyle/>
          <a:p>
            <a:r>
              <a:rPr lang="en-IN" dirty="0"/>
              <a:t>Locked </a:t>
            </a:r>
            <a:r>
              <a:rPr lang="en-IN" dirty="0" err="1"/>
              <a:t>cephalomedullary</a:t>
            </a:r>
            <a:r>
              <a:rPr lang="en-IN" dirty="0"/>
              <a:t> nails</a:t>
            </a:r>
          </a:p>
          <a:p>
            <a:r>
              <a:rPr lang="en-IN" dirty="0"/>
              <a:t> Safe, effective and reliable, provide pain relief </a:t>
            </a:r>
          </a:p>
          <a:p>
            <a:r>
              <a:rPr lang="en-IN" dirty="0"/>
              <a:t>Allows early postoperative mobilisation and weight-bearing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FC7646-355A-4B8E-80FE-C3BB46F4B5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5601" y="138480"/>
            <a:ext cx="7511473" cy="1312480"/>
          </a:xfrm>
        </p:spPr>
        <p:txBody>
          <a:bodyPr>
            <a:normAutofit/>
          </a:bodyPr>
          <a:lstStyle/>
          <a:p>
            <a:r>
              <a:rPr lang="en-IN" dirty="0"/>
              <a:t>Pathological Femur diaphysis-Renal Ca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FEBB86D-75A4-410C-8BC6-73EB9AC101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6348" t="16542" r="54595"/>
          <a:stretch/>
        </p:blipFill>
        <p:spPr>
          <a:xfrm>
            <a:off x="4293310" y="1444886"/>
            <a:ext cx="1584176" cy="488824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86B1452-97A1-4E18-8D19-71015325B1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6065"/>
          <a:stretch/>
        </p:blipFill>
        <p:spPr>
          <a:xfrm>
            <a:off x="5898479" y="1448936"/>
            <a:ext cx="1547170" cy="4884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98857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98710" y="26064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IN" b="1" dirty="0">
                <a:solidFill>
                  <a:schemeClr val="tx2">
                    <a:lumMod val="50000"/>
                  </a:schemeClr>
                </a:solidFill>
              </a:rPr>
              <a:t>The distal femur</a:t>
            </a:r>
            <a:br>
              <a:rPr lang="en-IN" dirty="0"/>
            </a:b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31504" y="1991484"/>
            <a:ext cx="4806574" cy="2378803"/>
          </a:xfrm>
        </p:spPr>
        <p:txBody>
          <a:bodyPr>
            <a:normAutofit/>
          </a:bodyPr>
          <a:lstStyle/>
          <a:p>
            <a:r>
              <a:rPr lang="en-IN" dirty="0"/>
              <a:t>Retrograde nailing</a:t>
            </a:r>
          </a:p>
          <a:p>
            <a:r>
              <a:rPr lang="en-IN" dirty="0"/>
              <a:t>Curettage and internal fixation augmented with PMMA</a:t>
            </a:r>
          </a:p>
          <a:p>
            <a:r>
              <a:rPr lang="en-IN" dirty="0" err="1"/>
              <a:t>Endoprosthetic</a:t>
            </a:r>
            <a:r>
              <a:rPr lang="en-IN" dirty="0"/>
              <a:t> replacement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A817CAB-AC61-4AF6-A386-47A614A2A6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7366" y="996356"/>
            <a:ext cx="3420152" cy="5840474"/>
          </a:xfrm>
          <a:prstGeom prst="rect">
            <a:avLst/>
          </a:prstGeom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5520" y="4572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IN" dirty="0">
                <a:solidFill>
                  <a:schemeClr val="tx2">
                    <a:lumMod val="50000"/>
                  </a:schemeClr>
                </a:solidFill>
              </a:rPr>
              <a:t>The </a:t>
            </a:r>
            <a:r>
              <a:rPr lang="en-IN" dirty="0" err="1">
                <a:solidFill>
                  <a:schemeClr val="tx2">
                    <a:lumMod val="50000"/>
                  </a:schemeClr>
                </a:solidFill>
              </a:rPr>
              <a:t>humerus</a:t>
            </a:r>
            <a:br>
              <a:rPr lang="en-IN" dirty="0"/>
            </a:b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0" y="1484785"/>
            <a:ext cx="6707088" cy="4525963"/>
          </a:xfrm>
        </p:spPr>
        <p:txBody>
          <a:bodyPr>
            <a:normAutofit/>
          </a:bodyPr>
          <a:lstStyle/>
          <a:p>
            <a:r>
              <a:rPr lang="en-IN" dirty="0"/>
              <a:t>Second most common long bone site </a:t>
            </a:r>
          </a:p>
          <a:p>
            <a:r>
              <a:rPr lang="en-IN" dirty="0"/>
              <a:t>Proximal 1/3 and diaphysis frequently affected</a:t>
            </a:r>
          </a:p>
          <a:p>
            <a:r>
              <a:rPr lang="en-IN" dirty="0" err="1"/>
              <a:t>Endoprosthetic</a:t>
            </a:r>
            <a:r>
              <a:rPr lang="en-IN" dirty="0"/>
              <a:t> replacement or locking plate with cement </a:t>
            </a:r>
            <a:r>
              <a:rPr lang="en-IN" dirty="0" err="1"/>
              <a:t>aug</a:t>
            </a:r>
            <a:endParaRPr lang="en-IN" dirty="0"/>
          </a:p>
          <a:p>
            <a:r>
              <a:rPr lang="en-IN" dirty="0"/>
              <a:t>Cemented, long stem prosthesis spanning the diaphysis is ideal</a:t>
            </a:r>
          </a:p>
          <a:p>
            <a:endParaRPr lang="en-IN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2DD0D70-49CD-48E8-9E92-63E4732C26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6058" y="50161"/>
            <a:ext cx="2337829" cy="310007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79D466A-9591-4A67-8050-897AFCC8B4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75720" y="63581"/>
            <a:ext cx="4608512" cy="6730839"/>
          </a:xfrm>
          <a:prstGeom prst="rect">
            <a:avLst/>
          </a:prstGeom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DCE98A-250C-4306-9E17-AF5FAA5886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err="1"/>
              <a:t>EndoprostHetic</a:t>
            </a:r>
            <a:r>
              <a:rPr lang="en-IN" dirty="0"/>
              <a:t> Replacement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3731460-DE00-4C84-92B4-CA83397357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53995"/>
          <a:stretch/>
        </p:blipFill>
        <p:spPr>
          <a:xfrm>
            <a:off x="3870909" y="1628801"/>
            <a:ext cx="2487739" cy="45259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C9C7A3F-50DF-4A71-9EC4-7B1DF310485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632" r="4439"/>
          <a:stretch/>
        </p:blipFill>
        <p:spPr>
          <a:xfrm>
            <a:off x="6358647" y="1628800"/>
            <a:ext cx="2376264" cy="4634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29684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Humerus -Diaphyseal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IN" dirty="0"/>
              <a:t>Intramedullary nailing</a:t>
            </a:r>
          </a:p>
          <a:p>
            <a:r>
              <a:rPr lang="en-IN" dirty="0"/>
              <a:t>Plate and screw fixation (with or without cement augmentation)</a:t>
            </a:r>
          </a:p>
          <a:p>
            <a:pPr marL="0" indent="0">
              <a:buNone/>
            </a:pPr>
            <a:r>
              <a:rPr lang="en-IN" b="1" dirty="0"/>
              <a:t>Advantages</a:t>
            </a:r>
          </a:p>
          <a:p>
            <a:r>
              <a:rPr lang="en-IN" dirty="0"/>
              <a:t>Plate fixation avoids violation of the rotator cuff</a:t>
            </a:r>
          </a:p>
          <a:p>
            <a:pPr marL="0" indent="0">
              <a:buNone/>
            </a:pPr>
            <a:r>
              <a:rPr lang="en-IN" b="1" dirty="0"/>
              <a:t>Disadvantages </a:t>
            </a:r>
          </a:p>
          <a:p>
            <a:r>
              <a:rPr lang="en-IN" dirty="0"/>
              <a:t>Risks damage to the radial nerve</a:t>
            </a:r>
          </a:p>
          <a:p>
            <a:r>
              <a:rPr lang="en-IN" dirty="0"/>
              <a:t>Fails to protect as much humeral length</a:t>
            </a:r>
          </a:p>
          <a:p>
            <a:r>
              <a:rPr lang="en-IN" dirty="0"/>
              <a:t>Leads to stress risers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E55FD9-5C50-4275-AEB9-2A6CC16DF4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83633" y="267833"/>
            <a:ext cx="7511473" cy="1312480"/>
          </a:xfrm>
        </p:spPr>
        <p:txBody>
          <a:bodyPr/>
          <a:lstStyle/>
          <a:p>
            <a:r>
              <a:rPr lang="en-IN" dirty="0"/>
              <a:t>Multiple myeloma- IF Final result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24A01D0-5EE3-4F9E-B7DB-F13333C67B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6762" r="50000"/>
          <a:stretch/>
        </p:blipFill>
        <p:spPr>
          <a:xfrm>
            <a:off x="3503712" y="1417639"/>
            <a:ext cx="1728192" cy="517252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D380B01-8E80-4812-8605-CA6C085CA99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391" r="6291"/>
          <a:stretch/>
        </p:blipFill>
        <p:spPr>
          <a:xfrm>
            <a:off x="5231904" y="1417638"/>
            <a:ext cx="1764428" cy="5118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396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The tibia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94774" y="1844825"/>
            <a:ext cx="8229600" cy="4525963"/>
          </a:xfrm>
        </p:spPr>
        <p:txBody>
          <a:bodyPr>
            <a:normAutofit/>
          </a:bodyPr>
          <a:lstStyle/>
          <a:p>
            <a:r>
              <a:rPr lang="en-IN" dirty="0"/>
              <a:t>Rare –(4.4%) </a:t>
            </a:r>
          </a:p>
          <a:p>
            <a:r>
              <a:rPr lang="en-IN" dirty="0"/>
              <a:t>Proximal tibia- curettage, PMMA augmentation and locking plate fixation.</a:t>
            </a:r>
          </a:p>
          <a:p>
            <a:r>
              <a:rPr lang="en-IN" dirty="0" err="1"/>
              <a:t>Endoprosthetic</a:t>
            </a:r>
            <a:r>
              <a:rPr lang="en-IN" dirty="0"/>
              <a:t> replacement- necessitates major soft tissue reconstructive procedures</a:t>
            </a:r>
          </a:p>
          <a:p>
            <a:pPr lvl="1"/>
            <a:r>
              <a:rPr lang="en-IN" dirty="0"/>
              <a:t>Gastrocnemius flaps and split skin grafting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B15A9A-A120-4994-85DB-509B3AB680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Tibial diaphysis/Distal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B47577-38AD-4212-962E-EB903D84AE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dirty="0"/>
              <a:t>Locked antegrade intramedullary nailing is preferred +- augmented with cement. </a:t>
            </a:r>
          </a:p>
          <a:p>
            <a:r>
              <a:rPr lang="en-IN" dirty="0"/>
              <a:t>Distal tibial involvement- curettage and internal fixation with cement augmentation</a:t>
            </a:r>
          </a:p>
        </p:txBody>
      </p:sp>
    </p:spTree>
    <p:extLst>
      <p:ext uri="{BB962C8B-B14F-4D97-AF65-F5344CB8AC3E}">
        <p14:creationId xmlns:p14="http://schemas.microsoft.com/office/powerpoint/2010/main" val="1862156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773EE7-C447-4ECC-82C0-CC70EB097A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274638"/>
            <a:ext cx="8686800" cy="1143000"/>
          </a:xfrm>
        </p:spPr>
        <p:txBody>
          <a:bodyPr>
            <a:normAutofit fontScale="90000"/>
          </a:bodyPr>
          <a:lstStyle/>
          <a:p>
            <a:r>
              <a:rPr lang="en-IN" dirty="0"/>
              <a:t>Problem Statement-Skeletal metastases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752E31-5A91-4BE4-8270-3625129E27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IN" dirty="0"/>
              <a:t>Considerable morbidity </a:t>
            </a:r>
          </a:p>
          <a:p>
            <a:r>
              <a:rPr lang="en-IN" dirty="0"/>
              <a:t>Predispose to pathological fractures.</a:t>
            </a:r>
          </a:p>
          <a:p>
            <a:r>
              <a:rPr lang="en-IN" dirty="0"/>
              <a:t>Advances in the medical management of malignancy- life expectancy  is increasing</a:t>
            </a:r>
          </a:p>
          <a:p>
            <a:r>
              <a:rPr lang="en-IN" dirty="0"/>
              <a:t>Risk of skeletal metastasis- pathological fractures. </a:t>
            </a:r>
          </a:p>
          <a:p>
            <a:pPr marL="0" indent="0" algn="ctr">
              <a:buNone/>
            </a:pPr>
            <a:r>
              <a:rPr lang="en-IN" dirty="0">
                <a:solidFill>
                  <a:srgbClr val="FF0000"/>
                </a:solidFill>
              </a:rPr>
              <a:t>Conventional modes of trauma fixation may not be appropriate. </a:t>
            </a:r>
          </a:p>
        </p:txBody>
      </p:sp>
    </p:spTree>
    <p:extLst>
      <p:ext uri="{BB962C8B-B14F-4D97-AF65-F5344CB8AC3E}">
        <p14:creationId xmlns:p14="http://schemas.microsoft.com/office/powerpoint/2010/main" val="1591392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59936" y="1484784"/>
            <a:ext cx="4524097" cy="1312480"/>
          </a:xfrm>
        </p:spPr>
        <p:txBody>
          <a:bodyPr/>
          <a:lstStyle/>
          <a:p>
            <a:r>
              <a:rPr lang="en-IN" dirty="0"/>
              <a:t>Renal Cell Ca with distal tibial </a:t>
            </a:r>
            <a:r>
              <a:rPr lang="en-IN" dirty="0" err="1"/>
              <a:t>mets</a:t>
            </a:r>
            <a:endParaRPr lang="en-IN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B8B2E28-C982-45D6-8F0D-2D8C4D164E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176120" y="23660"/>
            <a:ext cx="3145216" cy="6304354"/>
          </a:xfrm>
          <a:prstGeom prst="rect">
            <a:avLst/>
          </a:prstGeom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E2F9FA-C623-4E27-B84C-9A4309F9C5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Nonoperative Treatment?</a:t>
            </a:r>
            <a:br>
              <a:rPr lang="en-IN" dirty="0"/>
            </a:br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CBC99B-9057-449C-B828-224F9AF71B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dirty="0"/>
              <a:t>Not a surgical candidate -Bracing. </a:t>
            </a:r>
          </a:p>
          <a:p>
            <a:r>
              <a:rPr lang="en-IN" dirty="0"/>
              <a:t>Limited life expectancies</a:t>
            </a:r>
          </a:p>
          <a:p>
            <a:r>
              <a:rPr lang="en-IN" dirty="0"/>
              <a:t>Severe comorbidities</a:t>
            </a:r>
          </a:p>
          <a:p>
            <a:r>
              <a:rPr lang="en-IN" dirty="0"/>
              <a:t>Small lesions</a:t>
            </a:r>
          </a:p>
          <a:p>
            <a:r>
              <a:rPr lang="en-IN" dirty="0"/>
              <a:t>Radiosensitive </a:t>
            </a:r>
            <a:r>
              <a:rPr lang="en-IN" dirty="0" err="1"/>
              <a:t>tumors</a:t>
            </a:r>
            <a:endParaRPr lang="en-IN" dirty="0"/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92205992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ADC4CF-8B30-42CF-AC07-7932A4635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Amputation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DACB4B-E89B-46E4-854B-CFBEB86681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IN" dirty="0"/>
              <a:t>Failure of internal fixation with painful non-union</a:t>
            </a:r>
          </a:p>
          <a:p>
            <a:r>
              <a:rPr lang="en-IN" dirty="0"/>
              <a:t>Local recurrence, involvement of the skin, soft tissues and neurovascular structures</a:t>
            </a:r>
          </a:p>
          <a:p>
            <a:r>
              <a:rPr lang="en-IN" dirty="0"/>
              <a:t>Severe lymphoedema, post-radiation neuropathy and fibrosis</a:t>
            </a:r>
          </a:p>
        </p:txBody>
      </p:sp>
    </p:spTree>
    <p:extLst>
      <p:ext uri="{BB962C8B-B14F-4D97-AF65-F5344CB8AC3E}">
        <p14:creationId xmlns:p14="http://schemas.microsoft.com/office/powerpoint/2010/main" val="165862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5BDC6F-1C83-4ED0-8771-78BF59272A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Radiotherapy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54D630-8C1D-429E-8BC9-DA2E08D6B4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dirty="0"/>
              <a:t>Vital adjunct in patients with metastatic disease </a:t>
            </a:r>
          </a:p>
          <a:p>
            <a:r>
              <a:rPr lang="en-IN" dirty="0"/>
              <a:t>90% of patients can expect some pain relief</a:t>
            </a:r>
          </a:p>
          <a:p>
            <a:r>
              <a:rPr lang="en-IN" dirty="0"/>
              <a:t>50–60% experiencing complete pain relief.</a:t>
            </a:r>
          </a:p>
          <a:p>
            <a:endParaRPr lang="en-IN" dirty="0"/>
          </a:p>
          <a:p>
            <a:pPr marL="0" indent="0" algn="ctr">
              <a:buNone/>
            </a:pPr>
            <a:r>
              <a:rPr lang="en-IN" b="1" dirty="0">
                <a:solidFill>
                  <a:srgbClr val="FF0000"/>
                </a:solidFill>
              </a:rPr>
              <a:t>Entire surgical field should be the default position and considered in every case.</a:t>
            </a:r>
          </a:p>
        </p:txBody>
      </p:sp>
    </p:spTree>
    <p:extLst>
      <p:ext uri="{BB962C8B-B14F-4D97-AF65-F5344CB8AC3E}">
        <p14:creationId xmlns:p14="http://schemas.microsoft.com/office/powerpoint/2010/main" val="2805799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88B7BB-BD64-484B-B2DD-1A8448EF16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Medical therapy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FBB233-E29B-49EB-B0A1-CBD16C4691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17644" y="1785868"/>
            <a:ext cx="10515600" cy="4351338"/>
          </a:xfrm>
        </p:spPr>
        <p:txBody>
          <a:bodyPr/>
          <a:lstStyle/>
          <a:p>
            <a:r>
              <a:rPr lang="en-IN" dirty="0"/>
              <a:t>Bisphosphonates</a:t>
            </a:r>
          </a:p>
          <a:p>
            <a:r>
              <a:rPr lang="en-IN" dirty="0"/>
              <a:t>Denosumab</a:t>
            </a:r>
          </a:p>
          <a:p>
            <a:r>
              <a:rPr lang="en-IN" dirty="0"/>
              <a:t>Chemotherapy</a:t>
            </a:r>
          </a:p>
          <a:p>
            <a:r>
              <a:rPr lang="en-IN" dirty="0"/>
              <a:t>Radiopharmaceuticals </a:t>
            </a:r>
          </a:p>
          <a:p>
            <a:r>
              <a:rPr lang="en-IN" dirty="0"/>
              <a:t>Hormonal therapy</a:t>
            </a:r>
          </a:p>
        </p:txBody>
      </p:sp>
    </p:spTree>
    <p:extLst>
      <p:ext uri="{BB962C8B-B14F-4D97-AF65-F5344CB8AC3E}">
        <p14:creationId xmlns:p14="http://schemas.microsoft.com/office/powerpoint/2010/main" val="207861573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58F148-702B-4383-91F4-00D85D56DD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Future-Intercalary Prosthesis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04AE799-385E-4B9C-BFC8-CCA38B1D55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77377" b="65957"/>
          <a:stretch/>
        </p:blipFill>
        <p:spPr>
          <a:xfrm>
            <a:off x="2351584" y="1967453"/>
            <a:ext cx="2016224" cy="430771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4A77385-702D-4F01-88A3-9DA1E60F5F1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780" t="73100" r="35895"/>
          <a:stretch/>
        </p:blipFill>
        <p:spPr>
          <a:xfrm>
            <a:off x="4380454" y="1967453"/>
            <a:ext cx="3227715" cy="435226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5E0D712-7A92-4AE7-90C1-D28912CFE13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8450" r="78325" b="27950"/>
          <a:stretch/>
        </p:blipFill>
        <p:spPr>
          <a:xfrm>
            <a:off x="7620813" y="1967453"/>
            <a:ext cx="2016224" cy="4437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99832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BE90EE-635A-4909-B429-08FF674137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5378" y="484074"/>
            <a:ext cx="7511473" cy="1312480"/>
          </a:xfrm>
        </p:spPr>
        <p:txBody>
          <a:bodyPr/>
          <a:lstStyle/>
          <a:p>
            <a:r>
              <a:rPr lang="en-IN" dirty="0"/>
              <a:t>Carbon </a:t>
            </a:r>
            <a:r>
              <a:rPr lang="en-IN" dirty="0" err="1"/>
              <a:t>fiber</a:t>
            </a:r>
            <a:r>
              <a:rPr lang="en-IN" dirty="0"/>
              <a:t> Nail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15F3648-6476-4413-B65C-740A5D38B9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84473" b="35856"/>
          <a:stretch/>
        </p:blipFill>
        <p:spPr>
          <a:xfrm>
            <a:off x="5759506" y="692696"/>
            <a:ext cx="1917194" cy="528047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49DC021-4463-4886-919A-CBE26DBD3C5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7325" t="7479"/>
          <a:stretch/>
        </p:blipFill>
        <p:spPr>
          <a:xfrm>
            <a:off x="7707216" y="692696"/>
            <a:ext cx="2797108" cy="528047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E1376D8-0B5E-4B7A-9009-847D558974F6}"/>
              </a:ext>
            </a:extLst>
          </p:cNvPr>
          <p:cNvSpPr/>
          <p:nvPr/>
        </p:nvSpPr>
        <p:spPr>
          <a:xfrm>
            <a:off x="1524000" y="2163708"/>
            <a:ext cx="656996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2400" dirty="0" err="1">
                <a:latin typeface="AdvOT863180fb"/>
              </a:rPr>
              <a:t>Favorable</a:t>
            </a:r>
            <a:r>
              <a:rPr lang="en-IN" sz="2400" dirty="0">
                <a:latin typeface="AdvOT863180fb"/>
              </a:rPr>
              <a:t> mechanical properties</a:t>
            </a:r>
          </a:p>
          <a:p>
            <a:r>
              <a:rPr lang="en-IN" sz="2400" dirty="0">
                <a:latin typeface="AdvOT863180fb"/>
              </a:rPr>
              <a:t>Eases radiation therapy</a:t>
            </a:r>
          </a:p>
          <a:p>
            <a:r>
              <a:rPr lang="en-IN" sz="2400" dirty="0">
                <a:latin typeface="AdvOT863180fb"/>
              </a:rPr>
              <a:t>Evaluation of fracture healing </a:t>
            </a:r>
          </a:p>
          <a:p>
            <a:r>
              <a:rPr lang="en-IN" sz="2400" dirty="0">
                <a:latin typeface="AdvOT863180fb"/>
              </a:rPr>
              <a:t>Evaluate progression or relapse</a:t>
            </a:r>
            <a:endParaRPr lang="en-IN" sz="6000" dirty="0"/>
          </a:p>
        </p:txBody>
      </p:sp>
    </p:spTree>
    <p:extLst>
      <p:ext uri="{BB962C8B-B14F-4D97-AF65-F5344CB8AC3E}">
        <p14:creationId xmlns:p14="http://schemas.microsoft.com/office/powerpoint/2010/main" val="2464756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67FD79-432B-44B1-8148-CBC8CA9D8F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7844" y="2636912"/>
            <a:ext cx="8229600" cy="1143000"/>
          </a:xfrm>
        </p:spPr>
        <p:txBody>
          <a:bodyPr/>
          <a:lstStyle/>
          <a:p>
            <a:r>
              <a:rPr lang="en-IN" dirty="0"/>
              <a:t>Thank you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AA2E77-F0AC-4C62-8547-0345BFC3C0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9894567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47528" y="62068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IN" dirty="0"/>
              <a:t>Primary benign or malignant bone </a:t>
            </a:r>
            <a:r>
              <a:rPr lang="en-IN" dirty="0" err="1"/>
              <a:t>tumors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711350"/>
            <a:ext cx="8229600" cy="4525963"/>
          </a:xfrm>
        </p:spPr>
        <p:txBody>
          <a:bodyPr/>
          <a:lstStyle/>
          <a:p>
            <a:endParaRPr lang="en-IN" dirty="0"/>
          </a:p>
          <a:p>
            <a:r>
              <a:rPr lang="en-IN" dirty="0"/>
              <a:t>Actual or impending pathologic fractures</a:t>
            </a:r>
          </a:p>
          <a:p>
            <a:r>
              <a:rPr lang="en-IN" dirty="0"/>
              <a:t>Requires a multidisciplinary approach </a:t>
            </a:r>
          </a:p>
          <a:p>
            <a:r>
              <a:rPr lang="en-IN" dirty="0"/>
              <a:t>Different principles applied to fracture fixation.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468B3C-EFBB-42E3-820C-62DC266866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Factors Suggesting a Pathologic Fracture</a:t>
            </a:r>
            <a:br>
              <a:rPr lang="en-IN" dirty="0"/>
            </a:br>
            <a:endParaRPr lang="en-IN" dirty="0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ACEF4BDB-E4B2-49BF-93D9-0CDD8C96A9D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65309513"/>
              </p:ext>
            </p:extLst>
          </p:nvPr>
        </p:nvGraphicFramePr>
        <p:xfrm>
          <a:off x="930965" y="1441637"/>
          <a:ext cx="10515600" cy="4296556"/>
        </p:xfrm>
        <a:graphic>
          <a:graphicData uri="http://schemas.openxmlformats.org/drawingml/2006/table">
            <a:tbl>
              <a:tblPr/>
              <a:tblGrid>
                <a:gridCol w="10515600">
                  <a:extLst>
                    <a:ext uri="{9D8B030D-6E8A-4147-A177-3AD203B41FA5}">
                      <a16:colId xmlns:a16="http://schemas.microsoft.com/office/drawing/2014/main" val="3351645989"/>
                    </a:ext>
                  </a:extLst>
                </a:gridCol>
              </a:tblGrid>
              <a:tr h="333353">
                <a:tc>
                  <a:txBody>
                    <a:bodyPr/>
                    <a:lstStyle/>
                    <a:p>
                      <a:endParaRPr lang="en-IN" dirty="0"/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33562905"/>
                  </a:ext>
                </a:extLst>
              </a:tr>
              <a:tr h="333353">
                <a:tc>
                  <a:txBody>
                    <a:bodyPr/>
                    <a:lstStyle/>
                    <a:p>
                      <a:endParaRPr lang="en-IN"/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24948583"/>
                  </a:ext>
                </a:extLst>
              </a:tr>
              <a:tr h="518550">
                <a:tc>
                  <a:txBody>
                    <a:bodyPr/>
                    <a:lstStyle/>
                    <a:p>
                      <a:pPr algn="l"/>
                      <a:r>
                        <a:rPr lang="en-IN" sz="2800" dirty="0"/>
                        <a:t>• Spontaneous fracture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16528126"/>
                  </a:ext>
                </a:extLst>
              </a:tr>
              <a:tr h="518550">
                <a:tc>
                  <a:txBody>
                    <a:bodyPr/>
                    <a:lstStyle/>
                    <a:p>
                      <a:pPr algn="l"/>
                      <a:r>
                        <a:rPr lang="en-IN" sz="2800" dirty="0"/>
                        <a:t>• Fracture after minor trauma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15844944"/>
                  </a:ext>
                </a:extLst>
              </a:tr>
              <a:tr h="518550">
                <a:tc>
                  <a:txBody>
                    <a:bodyPr/>
                    <a:lstStyle/>
                    <a:p>
                      <a:pPr algn="l"/>
                      <a:r>
                        <a:rPr lang="en-IN" sz="2800" dirty="0"/>
                        <a:t>• Pain at the site before the fracture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99875393"/>
                  </a:ext>
                </a:extLst>
              </a:tr>
              <a:tr h="518550">
                <a:tc>
                  <a:txBody>
                    <a:bodyPr/>
                    <a:lstStyle/>
                    <a:p>
                      <a:pPr algn="l"/>
                      <a:r>
                        <a:rPr lang="en-IN" sz="2800" dirty="0"/>
                        <a:t>• Multiple recent fractures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91338542"/>
                  </a:ext>
                </a:extLst>
              </a:tr>
              <a:tr h="518550">
                <a:tc>
                  <a:txBody>
                    <a:bodyPr/>
                    <a:lstStyle/>
                    <a:p>
                      <a:pPr algn="l"/>
                      <a:r>
                        <a:rPr lang="en-IN" sz="2800" dirty="0"/>
                        <a:t>• Unusual fracture pattern (“banana fracture”)</a:t>
                      </a:r>
                      <a:r>
                        <a:rPr lang="en-IN" sz="2800" baseline="30000" dirty="0"/>
                        <a:t>*</a:t>
                      </a:r>
                      <a:endParaRPr lang="en-IN" sz="2800" dirty="0"/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85253394"/>
                  </a:ext>
                </a:extLst>
              </a:tr>
              <a:tr h="518550">
                <a:tc>
                  <a:txBody>
                    <a:bodyPr/>
                    <a:lstStyle/>
                    <a:p>
                      <a:pPr algn="l"/>
                      <a:r>
                        <a:rPr lang="en-IN" sz="2800" dirty="0"/>
                        <a:t>• Patient older than 45 years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69676561"/>
                  </a:ext>
                </a:extLst>
              </a:tr>
              <a:tr h="518550">
                <a:tc>
                  <a:txBody>
                    <a:bodyPr/>
                    <a:lstStyle/>
                    <a:p>
                      <a:pPr algn="l"/>
                      <a:r>
                        <a:rPr lang="en-IN" sz="2800" dirty="0">
                          <a:effectLst/>
                        </a:rPr>
                        <a:t>• History of primary malignancy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7666713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37030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Evaluation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IN" dirty="0"/>
              <a:t>History: thyroid, breast, or prostate nodule </a:t>
            </a:r>
          </a:p>
          <a:p>
            <a:r>
              <a:rPr lang="en-IN" dirty="0"/>
              <a:t>Review of systems: gastrointestinal symptoms, weight loss, flank pain, </a:t>
            </a:r>
            <a:r>
              <a:rPr lang="en-IN" dirty="0" err="1"/>
              <a:t>hematuria</a:t>
            </a:r>
            <a:r>
              <a:rPr lang="en-IN" dirty="0"/>
              <a:t> </a:t>
            </a:r>
          </a:p>
          <a:p>
            <a:r>
              <a:rPr lang="en-IN" dirty="0"/>
              <a:t>Physical examination: lymph nodes, thyroid, breast, lungs, abdomen, prostate, testicles, rectum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ppt/theme/theme3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ppt/theme/theme4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ppt/theme/theme5.xml><?xml version="1.0" encoding="utf-8"?>
<a:theme xmlns:a="http://schemas.openxmlformats.org/drawingml/2006/main" name="4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</TotalTime>
  <Words>1531</Words>
  <Application>Microsoft Office PowerPoint</Application>
  <PresentationFormat>Widescreen</PresentationFormat>
  <Paragraphs>290</Paragraphs>
  <Slides>67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67</vt:i4>
      </vt:variant>
    </vt:vector>
  </HeadingPairs>
  <TitlesOfParts>
    <vt:vector size="77" baseType="lpstr">
      <vt:lpstr>AdvOT863180fb</vt:lpstr>
      <vt:lpstr>Arial</vt:lpstr>
      <vt:lpstr>Calibri</vt:lpstr>
      <vt:lpstr>Calibri Light</vt:lpstr>
      <vt:lpstr>FDDFA I+ Adv P 4 D F 60 E</vt:lpstr>
      <vt:lpstr>Office Theme</vt:lpstr>
      <vt:lpstr>1_Office Theme</vt:lpstr>
      <vt:lpstr>2_Office Theme</vt:lpstr>
      <vt:lpstr>3_Office Theme</vt:lpstr>
      <vt:lpstr>4_Office Theme</vt:lpstr>
      <vt:lpstr>Pathological Fractures Diagnosis, Pathophysiology and treatment. </vt:lpstr>
      <vt:lpstr>Learning Objectives</vt:lpstr>
      <vt:lpstr>Pathologic fractures- Introduction</vt:lpstr>
      <vt:lpstr>Problem Statement</vt:lpstr>
      <vt:lpstr>Non Metabolic causes?</vt:lpstr>
      <vt:lpstr>Problem Statement-Skeletal metastases </vt:lpstr>
      <vt:lpstr>Primary benign or malignant bone tumors</vt:lpstr>
      <vt:lpstr>Factors Suggesting a Pathologic Fracture </vt:lpstr>
      <vt:lpstr>Evaluation</vt:lpstr>
      <vt:lpstr>Investigations</vt:lpstr>
      <vt:lpstr>Labs</vt:lpstr>
      <vt:lpstr>PowerPoint Presentation</vt:lpstr>
      <vt:lpstr>Where is the lesion? </vt:lpstr>
      <vt:lpstr>Where is the lesion? </vt:lpstr>
      <vt:lpstr>What is the lesion doing to the bone? </vt:lpstr>
      <vt:lpstr>What is the lesion doing to the bone? </vt:lpstr>
      <vt:lpstr>What is the bone doing to the lesion? </vt:lpstr>
      <vt:lpstr>What is the bone doing to the lesion? </vt:lpstr>
      <vt:lpstr>What are the clues to the tissue type within the lesion? </vt:lpstr>
      <vt:lpstr>PowerPoint Presentation</vt:lpstr>
      <vt:lpstr>PowerPoint Presentation</vt:lpstr>
      <vt:lpstr>Evaluate</vt:lpstr>
      <vt:lpstr>Analysis</vt:lpstr>
      <vt:lpstr>Mirel’s Classification</vt:lpstr>
      <vt:lpstr>Systemic Non –Neoplastic  Causes?</vt:lpstr>
      <vt:lpstr>Benign Causes?</vt:lpstr>
      <vt:lpstr>B/L Neck femur- Osteomalacia</vt:lpstr>
      <vt:lpstr>PowerPoint Presentation</vt:lpstr>
      <vt:lpstr>Goal- Metastatic bone disease </vt:lpstr>
      <vt:lpstr>Problem Statement</vt:lpstr>
      <vt:lpstr>Impending Fractures?</vt:lpstr>
      <vt:lpstr>Morbidity?</vt:lpstr>
      <vt:lpstr>End-stage of the malignant disease? </vt:lpstr>
      <vt:lpstr>73 Yrs Breast Ca right hip pain</vt:lpstr>
      <vt:lpstr>Mirel’s Classification</vt:lpstr>
      <vt:lpstr>Primary bone malignancy with # </vt:lpstr>
      <vt:lpstr>Cause of Fracture ?</vt:lpstr>
      <vt:lpstr>Patient presents with Solitary Mets</vt:lpstr>
      <vt:lpstr>Metastatic disease </vt:lpstr>
      <vt:lpstr>Facilities/Expertise not available</vt:lpstr>
      <vt:lpstr>Biopsy?</vt:lpstr>
      <vt:lpstr>Treatment- Principles</vt:lpstr>
      <vt:lpstr>Management of metastatic pathological fractures </vt:lpstr>
      <vt:lpstr>Bone cement -role</vt:lpstr>
      <vt:lpstr>Pathological fractures of the femoral neck </vt:lpstr>
      <vt:lpstr>Metastatic Ca Lung- Bipolar Cemented</vt:lpstr>
      <vt:lpstr>Peritrochanteric fractures </vt:lpstr>
      <vt:lpstr>Metastatic Renal Ca-EPR</vt:lpstr>
      <vt:lpstr>Metastatic Breast Ca- Nailing 2 yrs later </vt:lpstr>
      <vt:lpstr>Subtrochanteric and diaphyseal femoral fractures </vt:lpstr>
      <vt:lpstr>Pathological Femur diaphysis-Renal Ca</vt:lpstr>
      <vt:lpstr>The distal femur </vt:lpstr>
      <vt:lpstr>The humerus </vt:lpstr>
      <vt:lpstr>PowerPoint Presentation</vt:lpstr>
      <vt:lpstr>EndoprostHetic Replacement</vt:lpstr>
      <vt:lpstr>Humerus -Diaphyseal</vt:lpstr>
      <vt:lpstr>Multiple myeloma- IF Final result</vt:lpstr>
      <vt:lpstr>The tibia</vt:lpstr>
      <vt:lpstr>Tibial diaphysis/Distal</vt:lpstr>
      <vt:lpstr>Renal Cell Ca with distal tibial mets</vt:lpstr>
      <vt:lpstr>Nonoperative Treatment? </vt:lpstr>
      <vt:lpstr>Amputation</vt:lpstr>
      <vt:lpstr>Radiotherapy</vt:lpstr>
      <vt:lpstr>Medical therapy </vt:lpstr>
      <vt:lpstr>Future-Intercalary Prosthesis</vt:lpstr>
      <vt:lpstr>Carbon fiber Nail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Pathological Fractures Diagnosis, Pathophysiology and treatment.</dc:title>
  <dc:creator>Roop Kalia</dc:creator>
  <cp:lastModifiedBy>Roop Kalia</cp:lastModifiedBy>
  <cp:revision>6</cp:revision>
  <dcterms:created xsi:type="dcterms:W3CDTF">2019-02-27T11:45:31Z</dcterms:created>
  <dcterms:modified xsi:type="dcterms:W3CDTF">2019-02-27T12:38:30Z</dcterms:modified>
</cp:coreProperties>
</file>