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309" r:id="rId3"/>
    <p:sldId id="258" r:id="rId4"/>
    <p:sldId id="308" r:id="rId5"/>
    <p:sldId id="259" r:id="rId6"/>
    <p:sldId id="260" r:id="rId7"/>
    <p:sldId id="261" r:id="rId8"/>
    <p:sldId id="262" r:id="rId9"/>
    <p:sldId id="263" r:id="rId10"/>
    <p:sldId id="265" r:id="rId11"/>
    <p:sldId id="304" r:id="rId12"/>
    <p:sldId id="266" r:id="rId13"/>
    <p:sldId id="267" r:id="rId14"/>
    <p:sldId id="268" r:id="rId15"/>
    <p:sldId id="269" r:id="rId16"/>
    <p:sldId id="305" r:id="rId17"/>
    <p:sldId id="273" r:id="rId18"/>
    <p:sldId id="274" r:id="rId19"/>
    <p:sldId id="275" r:id="rId20"/>
    <p:sldId id="276" r:id="rId21"/>
    <p:sldId id="277" r:id="rId22"/>
    <p:sldId id="280" r:id="rId23"/>
    <p:sldId id="278" r:id="rId24"/>
    <p:sldId id="279" r:id="rId25"/>
    <p:sldId id="281" r:id="rId26"/>
    <p:sldId id="282" r:id="rId27"/>
    <p:sldId id="285" r:id="rId28"/>
    <p:sldId id="284" r:id="rId29"/>
    <p:sldId id="286" r:id="rId30"/>
    <p:sldId id="287" r:id="rId31"/>
    <p:sldId id="288" r:id="rId32"/>
    <p:sldId id="289" r:id="rId33"/>
    <p:sldId id="291" r:id="rId34"/>
    <p:sldId id="290" r:id="rId35"/>
    <p:sldId id="292" r:id="rId36"/>
    <p:sldId id="293" r:id="rId37"/>
    <p:sldId id="310" r:id="rId38"/>
    <p:sldId id="312" r:id="rId39"/>
    <p:sldId id="311" r:id="rId40"/>
    <p:sldId id="313" r:id="rId41"/>
    <p:sldId id="314" r:id="rId42"/>
    <p:sldId id="315" r:id="rId43"/>
    <p:sldId id="256" r:id="rId44"/>
    <p:sldId id="322" r:id="rId45"/>
    <p:sldId id="324" r:id="rId46"/>
    <p:sldId id="326" r:id="rId47"/>
    <p:sldId id="327" r:id="rId48"/>
    <p:sldId id="328" r:id="rId49"/>
    <p:sldId id="271" r:id="rId50"/>
    <p:sldId id="316" r:id="rId51"/>
    <p:sldId id="317" r:id="rId52"/>
    <p:sldId id="318" r:id="rId53"/>
    <p:sldId id="319" r:id="rId54"/>
    <p:sldId id="321" r:id="rId55"/>
    <p:sldId id="330" r:id="rId56"/>
    <p:sldId id="331" r:id="rId57"/>
    <p:sldId id="32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406" autoAdjust="0"/>
  </p:normalViewPr>
  <p:slideViewPr>
    <p:cSldViewPr snapToGrid="0">
      <p:cViewPr varScale="1">
        <p:scale>
          <a:sx n="57" d="100"/>
          <a:sy n="57"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C3418-C621-4F9A-9D9B-2DD90B952DF9}" type="datetimeFigureOut">
              <a:rPr lang="en-IN" smtClean="0"/>
              <a:t>07-03-2019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05A28-0993-4089-A453-B2C246495D95}" type="slidenum">
              <a:rPr lang="en-IN" smtClean="0"/>
              <a:t>‹#›</a:t>
            </a:fld>
            <a:endParaRPr lang="en-IN"/>
          </a:p>
        </p:txBody>
      </p:sp>
    </p:spTree>
    <p:extLst>
      <p:ext uri="{BB962C8B-B14F-4D97-AF65-F5344CB8AC3E}">
        <p14:creationId xmlns:p14="http://schemas.microsoft.com/office/powerpoint/2010/main" val="343556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rPr>
              <a:t>The separate articulating surfaces of the distal </a:t>
            </a:r>
            <a:r>
              <a:rPr lang="en-IN" sz="1200" dirty="0" err="1">
                <a:effectLst/>
              </a:rPr>
              <a:t>humerus</a:t>
            </a:r>
            <a:r>
              <a:rPr lang="en-IN" sz="1200" dirty="0">
                <a:effectLst/>
              </a:rPr>
              <a:t> are attached to the humeral shaft via medial and lateral columns. </a:t>
            </a:r>
          </a:p>
          <a:p>
            <a:r>
              <a:rPr lang="en-IN" sz="1200" dirty="0">
                <a:effectLst/>
              </a:rPr>
              <a:t>These two columns are separated by a thin area of bone that consists of the coronoid fossa anteriorly and the olecranon fossa posteriorly</a:t>
            </a:r>
            <a:r>
              <a:rPr lang="en-IN" dirty="0">
                <a:effectLst/>
              </a:rPr>
              <a:t>. </a:t>
            </a:r>
          </a:p>
          <a:p>
            <a:pPr eaLnBrk="1" hangingPunct="1"/>
            <a:r>
              <a:rPr lang="en-US" altLang="en-US" sz="1200" dirty="0"/>
              <a:t>Bony architecture of supracondylar area is weak and vulnerable Cortex is thin Laxity of ligaments permit hyper extension at elbow</a:t>
            </a:r>
          </a:p>
          <a:p>
            <a:endParaRPr lang="en-IN" dirty="0"/>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10</a:t>
            </a:fld>
            <a:endParaRPr lang="en-IN"/>
          </a:p>
        </p:txBody>
      </p:sp>
    </p:spTree>
    <p:extLst>
      <p:ext uri="{BB962C8B-B14F-4D97-AF65-F5344CB8AC3E}">
        <p14:creationId xmlns:p14="http://schemas.microsoft.com/office/powerpoint/2010/main" val="353873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13</a:t>
            </a:fld>
            <a:endParaRPr lang="en-IN"/>
          </a:p>
        </p:txBody>
      </p:sp>
    </p:spTree>
    <p:extLst>
      <p:ext uri="{BB962C8B-B14F-4D97-AF65-F5344CB8AC3E}">
        <p14:creationId xmlns:p14="http://schemas.microsoft.com/office/powerpoint/2010/main" val="6551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FF00"/>
                </a:solidFill>
              </a:rPr>
              <a:t>Type I—the anterior cortex is broken. The posterior cortex remains intact, and there is no or minimal angulation of the distal fragment. </a:t>
            </a:r>
          </a:p>
          <a:p>
            <a:r>
              <a:rPr lang="en-IN" sz="1200" dirty="0">
                <a:solidFill>
                  <a:srgbClr val="FFFF00"/>
                </a:solidFill>
              </a:rPr>
              <a:t>Type II—the anterior cortex is fractured and the posterior cortex remains intact. However, plastic deformation of the posterior cortex, or “</a:t>
            </a:r>
            <a:r>
              <a:rPr lang="en-IN" sz="1200" dirty="0" err="1">
                <a:solidFill>
                  <a:srgbClr val="FFFF00"/>
                </a:solidFill>
              </a:rPr>
              <a:t>greensticking</a:t>
            </a:r>
            <a:r>
              <a:rPr lang="en-IN" sz="1200" dirty="0">
                <a:solidFill>
                  <a:srgbClr val="FFFF00"/>
                </a:solidFill>
              </a:rPr>
              <a:t>,” allows angulation of the distal fragment. </a:t>
            </a:r>
          </a:p>
          <a:p>
            <a:r>
              <a:rPr lang="en-IN" sz="1200" dirty="0">
                <a:solidFill>
                  <a:srgbClr val="FFFF00"/>
                </a:solidFill>
              </a:rPr>
              <a:t>Type III—the distal fragment is completely displaced posteriorly. </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14</a:t>
            </a:fld>
            <a:endParaRPr lang="en-IN"/>
          </a:p>
        </p:txBody>
      </p:sp>
    </p:spTree>
    <p:extLst>
      <p:ext uri="{BB962C8B-B14F-4D97-AF65-F5344CB8AC3E}">
        <p14:creationId xmlns:p14="http://schemas.microsoft.com/office/powerpoint/2010/main" val="387513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effectLst/>
              </a:rPr>
              <a:t>should be made immediately in the emergency department. </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20</a:t>
            </a:fld>
            <a:endParaRPr lang="en-IN"/>
          </a:p>
        </p:txBody>
      </p:sp>
    </p:spTree>
    <p:extLst>
      <p:ext uri="{BB962C8B-B14F-4D97-AF65-F5344CB8AC3E}">
        <p14:creationId xmlns:p14="http://schemas.microsoft.com/office/powerpoint/2010/main" val="281129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effectLst/>
              </a:rPr>
              <a:t>Treatment of non-displaced fractures is straightforward and noncontroversial.</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21</a:t>
            </a:fld>
            <a:endParaRPr lang="en-IN"/>
          </a:p>
        </p:txBody>
      </p:sp>
    </p:spTree>
    <p:extLst>
      <p:ext uri="{BB962C8B-B14F-4D97-AF65-F5344CB8AC3E}">
        <p14:creationId xmlns:p14="http://schemas.microsoft.com/office/powerpoint/2010/main" val="178557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effectLst/>
              </a:rPr>
              <a:t>Exposure of the brachial vessels can be performed and if the artery is found to be trapped within the fracture fragments, the pins can be removed, the artery liberated, the fracture </a:t>
            </a:r>
            <a:r>
              <a:rPr lang="en-IN" sz="1200" dirty="0" err="1">
                <a:effectLst/>
              </a:rPr>
              <a:t>repinned</a:t>
            </a:r>
            <a:r>
              <a:rPr lang="en-IN" sz="1200" dirty="0">
                <a:effectLst/>
              </a:rPr>
              <a:t>, and circulation of the limb reassessed.</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31</a:t>
            </a:fld>
            <a:endParaRPr lang="en-IN"/>
          </a:p>
        </p:txBody>
      </p:sp>
    </p:spTree>
    <p:extLst>
      <p:ext uri="{BB962C8B-B14F-4D97-AF65-F5344CB8AC3E}">
        <p14:creationId xmlns:p14="http://schemas.microsoft.com/office/powerpoint/2010/main" val="11656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effectLst/>
              </a:rPr>
              <a:t>, although the median, radial, and ulnar nerves all may be damaged.</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32</a:t>
            </a:fld>
            <a:endParaRPr lang="en-IN"/>
          </a:p>
        </p:txBody>
      </p:sp>
    </p:spTree>
    <p:extLst>
      <p:ext uri="{BB962C8B-B14F-4D97-AF65-F5344CB8AC3E}">
        <p14:creationId xmlns:p14="http://schemas.microsoft.com/office/powerpoint/2010/main" val="215511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i="1" dirty="0"/>
              <a:t>Fractures </a:t>
            </a:r>
            <a:r>
              <a:rPr lang="en-IN" dirty="0"/>
              <a:t>are likely to have intact articular cartilage medially and therefore will</a:t>
            </a:r>
          </a:p>
          <a:p>
            <a:r>
              <a:rPr lang="en-IN" dirty="0"/>
              <a:t>not displace any further. These can be treated conservatively  X-rays during and at the end of treatment should be taken</a:t>
            </a:r>
          </a:p>
          <a:p>
            <a:r>
              <a:rPr lang="en-IN" dirty="0"/>
              <a:t>to ensure that there is neither delayed displacement nor</a:t>
            </a:r>
          </a:p>
          <a:p>
            <a:r>
              <a:rPr lang="en-IN" dirty="0"/>
              <a:t>non-union.</a:t>
            </a:r>
          </a:p>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38</a:t>
            </a:fld>
            <a:endParaRPr lang="en-IN"/>
          </a:p>
        </p:txBody>
      </p:sp>
    </p:spTree>
    <p:extLst>
      <p:ext uri="{BB962C8B-B14F-4D97-AF65-F5344CB8AC3E}">
        <p14:creationId xmlns:p14="http://schemas.microsoft.com/office/powerpoint/2010/main" val="37276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A05A28-0993-4089-A453-B2C246495D95}" type="slidenum">
              <a:rPr lang="en-IN" smtClean="0"/>
              <a:t>57</a:t>
            </a:fld>
            <a:endParaRPr lang="en-IN"/>
          </a:p>
        </p:txBody>
      </p:sp>
    </p:spTree>
    <p:extLst>
      <p:ext uri="{BB962C8B-B14F-4D97-AF65-F5344CB8AC3E}">
        <p14:creationId xmlns:p14="http://schemas.microsoft.com/office/powerpoint/2010/main" val="93776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C1F3-F01C-44E3-B483-C568A69C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C09E14B-E5F4-4823-8FD1-072F7365A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3A0F725-0167-4AF5-9617-A92DB799F090}"/>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69BEB4D7-B76B-4DBD-A7A6-BC677E7AA0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2D7E40-C300-4139-B178-099D2680C5F3}"/>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13418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E06C-B8E8-42A5-95F3-82ADACFCAF1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F3E424-5FEE-458D-9FE8-694EDB6344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2397CA-49B2-45D2-8488-96FE1941CCB5}"/>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AA95FA09-4B86-4CF4-BDDD-ACFC739DCB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9201C3-AAD7-4EAA-B6A1-7FCDE1488C2A}"/>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427922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0321C-4597-4525-988F-8762614DBC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5B0D9B-7FA4-4C10-8A64-9AFC8E89B4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7777E5-9867-43CE-B113-94CD8E269D04}"/>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D299DA63-1697-40CD-8CBE-C2317A3D4C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14BB45-0EDF-4255-8C6A-2955507AD501}"/>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319794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41600" y="819150"/>
            <a:ext cx="7721600" cy="4819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3631A0CD-C414-45EC-BE4F-2018AA5CB321}" type="slidenum">
              <a:rPr lang="en-US" altLang="en-US"/>
              <a:pPr>
                <a:defRPr/>
              </a:pPr>
              <a:t>‹#›</a:t>
            </a:fld>
            <a:endParaRPr lang="en-US" altLang="en-US"/>
          </a:p>
        </p:txBody>
      </p:sp>
    </p:spTree>
    <p:extLst>
      <p:ext uri="{BB962C8B-B14F-4D97-AF65-F5344CB8AC3E}">
        <p14:creationId xmlns:p14="http://schemas.microsoft.com/office/powerpoint/2010/main" val="34167580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14F1-5926-44BF-BAD9-E12093FA7C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1A8E51-FEF2-4AA7-9381-1C035035D1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9D6A4F-1286-4594-BE64-0E39484BB94C}"/>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0BDE9A20-66EA-4E47-BC7B-36ED2B3CF3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8A11F9-5124-407F-B341-70AB7026F0FF}"/>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5591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6F6-4270-47B2-A9F3-F50EA7214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89392B7-F51F-4D66-9577-BDAAB60C9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F8BA9D-4158-4765-97D1-BAEE0C294E49}"/>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4E533878-1D97-4713-9DD2-BF2E13F329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16BB83-18CE-45D0-AB5F-3671EF5769AA}"/>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11564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2B50-B034-45C5-917A-B153A1C6BBD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4F8F51D-CEAD-4EF3-A946-92EAC672D3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52092E1-DEE8-499D-9834-F9C4293F37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1C5571A-8CE8-4034-A995-7BC42C4096F2}"/>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6" name="Footer Placeholder 5">
            <a:extLst>
              <a:ext uri="{FF2B5EF4-FFF2-40B4-BE49-F238E27FC236}">
                <a16:creationId xmlns:a16="http://schemas.microsoft.com/office/drawing/2014/main" id="{51769578-4A80-4FF9-B432-2CDBE38A520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9991B0-B218-46CF-A07C-5DCBDB1823C1}"/>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36884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5ACC-1662-4919-8067-E099EA7AEA0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8A6FD2-1C40-4424-9875-5E467AC88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E1011D-B808-443D-AEB1-212A65AE2F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6416BE7-3CE7-43AC-81E5-24B064D91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2C13CA-BB21-49C1-B1EE-DFDF4E0C3F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1CDF82B-CAE8-46CB-B5C7-53FB035C3E9F}"/>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8" name="Footer Placeholder 7">
            <a:extLst>
              <a:ext uri="{FF2B5EF4-FFF2-40B4-BE49-F238E27FC236}">
                <a16:creationId xmlns:a16="http://schemas.microsoft.com/office/drawing/2014/main" id="{91FE99E0-8F6A-463F-8C9C-540B671B21B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792C6EA-ACB2-4138-A699-4206AFEC01E1}"/>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198207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2FDE-8577-4D18-A76A-C5A67D8B8D9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7BA4237-A60A-41BD-AF1C-F777019DA441}"/>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4" name="Footer Placeholder 3">
            <a:extLst>
              <a:ext uri="{FF2B5EF4-FFF2-40B4-BE49-F238E27FC236}">
                <a16:creationId xmlns:a16="http://schemas.microsoft.com/office/drawing/2014/main" id="{E68567C1-B291-4A46-806C-BD0B42D6561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6C37013-4617-47B7-90F3-1BA97CF5EE81}"/>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313704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4B876-260E-43B5-8B00-FF3EA241910A}"/>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3" name="Footer Placeholder 2">
            <a:extLst>
              <a:ext uri="{FF2B5EF4-FFF2-40B4-BE49-F238E27FC236}">
                <a16:creationId xmlns:a16="http://schemas.microsoft.com/office/drawing/2014/main" id="{944C98F9-3752-4AAA-9EB2-ED84E3C8E7D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ECF633F-6A5A-4BD4-8372-494A8682D80C}"/>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320447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FE56-9586-40D4-8BE9-CC6C91049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F3EB7AC-DABA-4D57-AE13-56859EFF0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5268124-948B-4EC6-A6F5-79346B24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587593-B17A-42F6-B39C-9F3824E1D7D8}"/>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6" name="Footer Placeholder 5">
            <a:extLst>
              <a:ext uri="{FF2B5EF4-FFF2-40B4-BE49-F238E27FC236}">
                <a16:creationId xmlns:a16="http://schemas.microsoft.com/office/drawing/2014/main" id="{18BF1472-8D8E-4334-A8E7-A1B00CB7F75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5C4C6D-3382-4BD3-A526-13426954E7BA}"/>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404475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07E2-2A63-4277-B5C9-E07396E9A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5D62E5F-17A0-413D-9DFA-0B745B5AB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5C62324-FB35-47BB-926F-094914FF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DAB13-C769-4EDD-AA49-B82D501626A8}"/>
              </a:ext>
            </a:extLst>
          </p:cNvPr>
          <p:cNvSpPr>
            <a:spLocks noGrp="1"/>
          </p:cNvSpPr>
          <p:nvPr>
            <p:ph type="dt" sz="half" idx="10"/>
          </p:nvPr>
        </p:nvSpPr>
        <p:spPr/>
        <p:txBody>
          <a:bodyPr/>
          <a:lstStyle/>
          <a:p>
            <a:fld id="{0C1CA2C4-49A0-4001-91BE-F7075BB8C177}" type="datetimeFigureOut">
              <a:rPr lang="en-IN" smtClean="0"/>
              <a:t>07-03-2019</a:t>
            </a:fld>
            <a:endParaRPr lang="en-IN"/>
          </a:p>
        </p:txBody>
      </p:sp>
      <p:sp>
        <p:nvSpPr>
          <p:cNvPr id="6" name="Footer Placeholder 5">
            <a:extLst>
              <a:ext uri="{FF2B5EF4-FFF2-40B4-BE49-F238E27FC236}">
                <a16:creationId xmlns:a16="http://schemas.microsoft.com/office/drawing/2014/main" id="{ADAF7566-E96C-477F-8BFF-C7063B9CC0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8962AB-BF53-4FEF-A6FB-8D3912111A64}"/>
              </a:ext>
            </a:extLst>
          </p:cNvPr>
          <p:cNvSpPr>
            <a:spLocks noGrp="1"/>
          </p:cNvSpPr>
          <p:nvPr>
            <p:ph type="sldNum" sz="quarter" idx="12"/>
          </p:nvPr>
        </p:nvSpPr>
        <p:spPr/>
        <p:txBody>
          <a:bodyPr/>
          <a:lstStyle/>
          <a:p>
            <a:fld id="{C977A0B9-EE66-4BE3-B105-DDB199053388}" type="slidenum">
              <a:rPr lang="en-IN" smtClean="0"/>
              <a:t>‹#›</a:t>
            </a:fld>
            <a:endParaRPr lang="en-IN"/>
          </a:p>
        </p:txBody>
      </p:sp>
    </p:spTree>
    <p:extLst>
      <p:ext uri="{BB962C8B-B14F-4D97-AF65-F5344CB8AC3E}">
        <p14:creationId xmlns:p14="http://schemas.microsoft.com/office/powerpoint/2010/main" val="145356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FA005-37F4-4279-9A7E-96D8031BE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109B962-D3FB-4BD3-8C57-F3E2A968B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410B80-66C9-4DB3-A3E8-5214B10F5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CA2C4-49A0-4001-91BE-F7075BB8C177}" type="datetimeFigureOut">
              <a:rPr lang="en-IN" smtClean="0"/>
              <a:t>07-03-2019</a:t>
            </a:fld>
            <a:endParaRPr lang="en-IN"/>
          </a:p>
        </p:txBody>
      </p:sp>
      <p:sp>
        <p:nvSpPr>
          <p:cNvPr id="5" name="Footer Placeholder 4">
            <a:extLst>
              <a:ext uri="{FF2B5EF4-FFF2-40B4-BE49-F238E27FC236}">
                <a16:creationId xmlns:a16="http://schemas.microsoft.com/office/drawing/2014/main" id="{35502410-D261-422D-B439-88BBA411F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47FBF6-5FEA-4773-84CB-E724FA415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7A0B9-EE66-4BE3-B105-DDB199053388}" type="slidenum">
              <a:rPr lang="en-IN" smtClean="0"/>
              <a:t>‹#›</a:t>
            </a:fld>
            <a:endParaRPr lang="en-IN"/>
          </a:p>
        </p:txBody>
      </p:sp>
    </p:spTree>
    <p:extLst>
      <p:ext uri="{BB962C8B-B14F-4D97-AF65-F5344CB8AC3E}">
        <p14:creationId xmlns:p14="http://schemas.microsoft.com/office/powerpoint/2010/main" val="71088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67" y="174096"/>
            <a:ext cx="9144000" cy="2387600"/>
          </a:xfrm>
        </p:spPr>
        <p:txBody>
          <a:bodyPr/>
          <a:lstStyle/>
          <a:p>
            <a:r>
              <a:rPr lang="en-IN" dirty="0">
                <a:solidFill>
                  <a:schemeClr val="accent1">
                    <a:lumMod val="50000"/>
                  </a:schemeClr>
                </a:solidFill>
              </a:rPr>
              <a:t>Elbow Injuries</a:t>
            </a:r>
          </a:p>
        </p:txBody>
      </p:sp>
      <p:sp>
        <p:nvSpPr>
          <p:cNvPr id="3" name="Subtitle 2"/>
          <p:cNvSpPr>
            <a:spLocks noGrp="1"/>
          </p:cNvSpPr>
          <p:nvPr>
            <p:ph type="subTitle" idx="1"/>
          </p:nvPr>
        </p:nvSpPr>
        <p:spPr>
          <a:xfrm>
            <a:off x="1762694" y="4027041"/>
            <a:ext cx="9001462" cy="1655762"/>
          </a:xfrm>
        </p:spPr>
        <p:txBody>
          <a:bodyPr>
            <a:normAutofit fontScale="92500" lnSpcReduction="10000"/>
          </a:bodyPr>
          <a:lstStyle/>
          <a:p>
            <a:pPr algn="r"/>
            <a:r>
              <a:rPr lang="en-IN" sz="3600" dirty="0"/>
              <a:t>DR R B Kalia,</a:t>
            </a:r>
          </a:p>
          <a:p>
            <a:pPr algn="r"/>
            <a:r>
              <a:rPr lang="en-IN" sz="3600" dirty="0"/>
              <a:t> Additional Professor </a:t>
            </a:r>
          </a:p>
          <a:p>
            <a:pPr algn="r"/>
            <a:r>
              <a:rPr lang="en-IN" sz="3600" dirty="0"/>
              <a:t>Department of Orthopaedics.</a:t>
            </a:r>
          </a:p>
        </p:txBody>
      </p:sp>
    </p:spTree>
    <p:extLst>
      <p:ext uri="{BB962C8B-B14F-4D97-AF65-F5344CB8AC3E}">
        <p14:creationId xmlns:p14="http://schemas.microsoft.com/office/powerpoint/2010/main" val="27989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1">
                    <a:lumMod val="50000"/>
                  </a:schemeClr>
                </a:solidFill>
                <a:effectLst/>
              </a:rPr>
              <a:t>ANATOMY </a:t>
            </a:r>
            <a:endParaRPr lang="en-IN" b="1" dirty="0">
              <a:solidFill>
                <a:schemeClr val="accent1">
                  <a:lumMod val="5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6390" y="769658"/>
            <a:ext cx="4172754" cy="5745729"/>
          </a:xfrm>
        </p:spPr>
      </p:pic>
      <p:sp>
        <p:nvSpPr>
          <p:cNvPr id="5" name="TextBox 4"/>
          <p:cNvSpPr txBox="1"/>
          <p:nvPr/>
        </p:nvSpPr>
        <p:spPr>
          <a:xfrm>
            <a:off x="1171977" y="3026535"/>
            <a:ext cx="2446986" cy="461665"/>
          </a:xfrm>
          <a:prstGeom prst="rect">
            <a:avLst/>
          </a:prstGeom>
          <a:noFill/>
        </p:spPr>
        <p:txBody>
          <a:bodyPr wrap="square" rtlCol="0">
            <a:spAutoFit/>
          </a:bodyPr>
          <a:lstStyle/>
          <a:p>
            <a:r>
              <a:rPr lang="en-IN" sz="2400" dirty="0">
                <a:solidFill>
                  <a:schemeClr val="accent1">
                    <a:lumMod val="50000"/>
                  </a:schemeClr>
                </a:solidFill>
              </a:rPr>
              <a:t>Coronoid Fossa</a:t>
            </a:r>
          </a:p>
        </p:txBody>
      </p:sp>
      <p:sp>
        <p:nvSpPr>
          <p:cNvPr id="6" name="Freeform 5"/>
          <p:cNvSpPr/>
          <p:nvPr/>
        </p:nvSpPr>
        <p:spPr>
          <a:xfrm>
            <a:off x="5995628" y="3385170"/>
            <a:ext cx="392565" cy="746974"/>
          </a:xfrm>
          <a:custGeom>
            <a:avLst/>
            <a:gdLst>
              <a:gd name="connsiteX0" fmla="*/ 302141 w 392565"/>
              <a:gd name="connsiteY0" fmla="*/ 0 h 746974"/>
              <a:gd name="connsiteX1" fmla="*/ 392293 w 392565"/>
              <a:gd name="connsiteY1" fmla="*/ 373487 h 746974"/>
              <a:gd name="connsiteX2" fmla="*/ 276383 w 392565"/>
              <a:gd name="connsiteY2" fmla="*/ 528033 h 746974"/>
              <a:gd name="connsiteX3" fmla="*/ 5927 w 392565"/>
              <a:gd name="connsiteY3" fmla="*/ 695459 h 746974"/>
              <a:gd name="connsiteX4" fmla="*/ 83200 w 392565"/>
              <a:gd name="connsiteY4" fmla="*/ 746974 h 746974"/>
              <a:gd name="connsiteX5" fmla="*/ 83200 w 392565"/>
              <a:gd name="connsiteY5" fmla="*/ 746974 h 746974"/>
              <a:gd name="connsiteX6" fmla="*/ 186231 w 392565"/>
              <a:gd name="connsiteY6" fmla="*/ 656822 h 74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565" h="746974">
                <a:moveTo>
                  <a:pt x="302141" y="0"/>
                </a:moveTo>
                <a:cubicBezTo>
                  <a:pt x="349363" y="142741"/>
                  <a:pt x="396586" y="285482"/>
                  <a:pt x="392293" y="373487"/>
                </a:cubicBezTo>
                <a:cubicBezTo>
                  <a:pt x="388000" y="461492"/>
                  <a:pt x="340777" y="474371"/>
                  <a:pt x="276383" y="528033"/>
                </a:cubicBezTo>
                <a:cubicBezTo>
                  <a:pt x="211989" y="581695"/>
                  <a:pt x="38124" y="658969"/>
                  <a:pt x="5927" y="695459"/>
                </a:cubicBezTo>
                <a:cubicBezTo>
                  <a:pt x="-26270" y="731949"/>
                  <a:pt x="83200" y="746974"/>
                  <a:pt x="83200" y="746974"/>
                </a:cubicBezTo>
                <a:lnTo>
                  <a:pt x="83200" y="746974"/>
                </a:lnTo>
                <a:lnTo>
                  <a:pt x="186231" y="65682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a:off x="3618963" y="3243501"/>
            <a:ext cx="2691684" cy="4893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449324" y="3258355"/>
            <a:ext cx="337842" cy="843566"/>
          </a:xfrm>
          <a:custGeom>
            <a:avLst/>
            <a:gdLst>
              <a:gd name="connsiteX0" fmla="*/ 337842 w 337842"/>
              <a:gd name="connsiteY0" fmla="*/ 0 h 843566"/>
              <a:gd name="connsiteX1" fmla="*/ 41628 w 337842"/>
              <a:gd name="connsiteY1" fmla="*/ 206062 h 843566"/>
              <a:gd name="connsiteX2" fmla="*/ 2991 w 337842"/>
              <a:gd name="connsiteY2" fmla="*/ 321972 h 843566"/>
              <a:gd name="connsiteX3" fmla="*/ 28749 w 337842"/>
              <a:gd name="connsiteY3" fmla="*/ 528034 h 843566"/>
              <a:gd name="connsiteX4" fmla="*/ 234811 w 337842"/>
              <a:gd name="connsiteY4" fmla="*/ 811369 h 843566"/>
              <a:gd name="connsiteX5" fmla="*/ 234811 w 337842"/>
              <a:gd name="connsiteY5" fmla="*/ 837127 h 843566"/>
              <a:gd name="connsiteX6" fmla="*/ 234811 w 337842"/>
              <a:gd name="connsiteY6" fmla="*/ 811369 h 84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42" h="843566">
                <a:moveTo>
                  <a:pt x="337842" y="0"/>
                </a:moveTo>
                <a:cubicBezTo>
                  <a:pt x="217639" y="76200"/>
                  <a:pt x="97436" y="152400"/>
                  <a:pt x="41628" y="206062"/>
                </a:cubicBezTo>
                <a:cubicBezTo>
                  <a:pt x="-14180" y="259724"/>
                  <a:pt x="5137" y="268310"/>
                  <a:pt x="2991" y="321972"/>
                </a:cubicBezTo>
                <a:cubicBezTo>
                  <a:pt x="845" y="375634"/>
                  <a:pt x="-9888" y="446468"/>
                  <a:pt x="28749" y="528034"/>
                </a:cubicBezTo>
                <a:cubicBezTo>
                  <a:pt x="67386" y="609600"/>
                  <a:pt x="200467" y="759854"/>
                  <a:pt x="234811" y="811369"/>
                </a:cubicBezTo>
                <a:cubicBezTo>
                  <a:pt x="269155" y="862884"/>
                  <a:pt x="234811" y="837127"/>
                  <a:pt x="234811" y="837127"/>
                </a:cubicBezTo>
                <a:lnTo>
                  <a:pt x="234811" y="8113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577330" y="3296992"/>
            <a:ext cx="2690226" cy="461665"/>
          </a:xfrm>
          <a:prstGeom prst="rect">
            <a:avLst/>
          </a:prstGeom>
          <a:noFill/>
        </p:spPr>
        <p:txBody>
          <a:bodyPr wrap="square" rtlCol="0">
            <a:spAutoFit/>
          </a:bodyPr>
          <a:lstStyle/>
          <a:p>
            <a:r>
              <a:rPr lang="en-IN" sz="2400" dirty="0">
                <a:solidFill>
                  <a:schemeClr val="accent1">
                    <a:lumMod val="50000"/>
                  </a:schemeClr>
                </a:solidFill>
              </a:rPr>
              <a:t>Olecranon Fossa</a:t>
            </a:r>
          </a:p>
        </p:txBody>
      </p:sp>
      <p:cxnSp>
        <p:nvCxnSpPr>
          <p:cNvPr id="14" name="Straight Arrow Connector 13"/>
          <p:cNvCxnSpPr/>
          <p:nvPr/>
        </p:nvCxnSpPr>
        <p:spPr>
          <a:xfrm flipH="1">
            <a:off x="6526870" y="3642522"/>
            <a:ext cx="1993015"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6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p:nvPr>
        </p:nvSpPr>
        <p:spPr>
          <a:xfrm>
            <a:off x="858416" y="1746429"/>
            <a:ext cx="9388875" cy="4819650"/>
          </a:xfrm>
        </p:spPr>
        <p:txBody>
          <a:bodyPr>
            <a:normAutofit/>
          </a:bodyPr>
          <a:lstStyle/>
          <a:p>
            <a:pPr eaLnBrk="1" hangingPunct="1"/>
            <a:r>
              <a:rPr lang="en-US" altLang="en-US" sz="3600" dirty="0"/>
              <a:t>Extension type   97.7%</a:t>
            </a:r>
          </a:p>
          <a:p>
            <a:pPr eaLnBrk="1" hangingPunct="1"/>
            <a:r>
              <a:rPr lang="en-US" altLang="en-US" sz="3600" dirty="0"/>
              <a:t>Flexion type  2.3%</a:t>
            </a:r>
          </a:p>
          <a:p>
            <a:pPr eaLnBrk="1" hangingPunct="1">
              <a:buFont typeface="Wingdings" panose="05000000000000000000" pitchFamily="2" charset="2"/>
              <a:buNone/>
            </a:pPr>
            <a:r>
              <a:rPr lang="en-US" altLang="en-US" sz="3600" dirty="0"/>
              <a:t>  </a:t>
            </a:r>
            <a:r>
              <a:rPr lang="en-US" altLang="en-US" sz="3600" dirty="0">
                <a:solidFill>
                  <a:srgbClr val="FF0000"/>
                </a:solidFill>
              </a:rPr>
              <a:t>In extension type fracture line  runs upwards  and backwards </a:t>
            </a:r>
          </a:p>
          <a:p>
            <a:pPr eaLnBrk="1" hangingPunct="1">
              <a:buFont typeface="Wingdings" panose="05000000000000000000" pitchFamily="2" charset="2"/>
              <a:buNone/>
            </a:pPr>
            <a:r>
              <a:rPr lang="en-US" altLang="en-US" sz="3600" dirty="0">
                <a:solidFill>
                  <a:srgbClr val="FF0000"/>
                </a:solidFill>
              </a:rPr>
              <a:t>   And in flexion  type  it runs downwards and backwards </a:t>
            </a:r>
          </a:p>
        </p:txBody>
      </p:sp>
      <p:sp>
        <p:nvSpPr>
          <p:cNvPr id="2" name="TextBox 1"/>
          <p:cNvSpPr txBox="1"/>
          <p:nvPr/>
        </p:nvSpPr>
        <p:spPr>
          <a:xfrm>
            <a:off x="2369713" y="553791"/>
            <a:ext cx="7418230" cy="643894"/>
          </a:xfrm>
          <a:prstGeom prst="rect">
            <a:avLst/>
          </a:prstGeom>
          <a:noFill/>
        </p:spPr>
        <p:txBody>
          <a:bodyPr wrap="square" rtlCol="0">
            <a:spAutoFit/>
          </a:bodyPr>
          <a:lstStyle/>
          <a:p>
            <a:pPr lvl="0">
              <a:lnSpc>
                <a:spcPct val="120000"/>
              </a:lnSpc>
              <a:spcBef>
                <a:spcPts val="1000"/>
              </a:spcBef>
            </a:pPr>
            <a:r>
              <a:rPr lang="en-US" altLang="en-US" sz="3200" dirty="0">
                <a:solidFill>
                  <a:schemeClr val="accent1">
                    <a:lumMod val="50000"/>
                  </a:schemeClr>
                </a:solidFill>
                <a:effectLst>
                  <a:outerShdw blurRad="50800" dist="38100" dir="2700000" algn="tl" rotWithShape="0">
                    <a:srgbClr val="000000">
                      <a:alpha val="48000"/>
                    </a:srgbClr>
                  </a:outerShdw>
                </a:effectLst>
              </a:rPr>
              <a:t>Classification -Supracondylar fracture  </a:t>
            </a:r>
          </a:p>
        </p:txBody>
      </p:sp>
    </p:spTree>
    <p:extLst>
      <p:ext uri="{BB962C8B-B14F-4D97-AF65-F5344CB8AC3E}">
        <p14:creationId xmlns:p14="http://schemas.microsoft.com/office/powerpoint/2010/main" val="18182038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62" y="94445"/>
            <a:ext cx="10353761" cy="1326321"/>
          </a:xfrm>
        </p:spPr>
        <p:txBody>
          <a:bodyPr/>
          <a:lstStyle/>
          <a:p>
            <a:r>
              <a:rPr lang="en-IN" b="1" dirty="0">
                <a:solidFill>
                  <a:schemeClr val="tx2">
                    <a:lumMod val="50000"/>
                  </a:schemeClr>
                </a:solidFill>
              </a:rPr>
              <a:t>Extension Type Fr</a:t>
            </a:r>
          </a:p>
        </p:txBody>
      </p:sp>
      <p:sp>
        <p:nvSpPr>
          <p:cNvPr id="3" name="Content Placeholder 2"/>
          <p:cNvSpPr>
            <a:spLocks noGrp="1"/>
          </p:cNvSpPr>
          <p:nvPr>
            <p:ph idx="1"/>
          </p:nvPr>
        </p:nvSpPr>
        <p:spPr>
          <a:xfrm>
            <a:off x="913794" y="5716073"/>
            <a:ext cx="10353762" cy="1141927"/>
          </a:xfrm>
        </p:spPr>
        <p:txBody>
          <a:bodyPr>
            <a:normAutofit lnSpcReduction="10000"/>
          </a:bodyPr>
          <a:lstStyle/>
          <a:p>
            <a:pPr marL="0" indent="0" algn="ctr">
              <a:buNone/>
            </a:pPr>
            <a:r>
              <a:rPr lang="en-IN" dirty="0">
                <a:effectLst/>
              </a:rPr>
              <a:t>When forced into hyperextension, the olecranon can act as a fulcrum through which an extension force can propagate a fracture across the medial and lateral columns</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093"/>
          <a:stretch/>
        </p:blipFill>
        <p:spPr>
          <a:xfrm>
            <a:off x="1442434" y="1089607"/>
            <a:ext cx="8693239" cy="4345278"/>
          </a:xfrm>
          <a:prstGeom prst="rect">
            <a:avLst/>
          </a:prstGeom>
        </p:spPr>
      </p:pic>
      <p:cxnSp>
        <p:nvCxnSpPr>
          <p:cNvPr id="6" name="Straight Connector 5"/>
          <p:cNvCxnSpPr/>
          <p:nvPr/>
        </p:nvCxnSpPr>
        <p:spPr>
          <a:xfrm>
            <a:off x="9169758" y="1893194"/>
            <a:ext cx="412124" cy="1056068"/>
          </a:xfrm>
          <a:prstGeom prst="line">
            <a:avLst/>
          </a:prstGeom>
          <a:ln w="28575">
            <a:solidFill>
              <a:schemeClr val="tx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092485" y="2601532"/>
            <a:ext cx="321971" cy="850006"/>
          </a:xfrm>
          <a:prstGeom prst="line">
            <a:avLst/>
          </a:prstGeom>
          <a:ln w="28575">
            <a:solidFill>
              <a:schemeClr val="tx2">
                <a:lumMod val="1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228635"/>
            <a:ext cx="10353761" cy="1326321"/>
          </a:xfrm>
        </p:spPr>
        <p:txBody>
          <a:bodyPr/>
          <a:lstStyle/>
          <a:p>
            <a:r>
              <a:rPr lang="en-IN" b="1" dirty="0">
                <a:solidFill>
                  <a:schemeClr val="tx2">
                    <a:lumMod val="50000"/>
                  </a:schemeClr>
                </a:solidFill>
              </a:rPr>
              <a:t>Flexion </a:t>
            </a:r>
            <a:r>
              <a:rPr lang="en-IN" b="1" dirty="0" err="1">
                <a:solidFill>
                  <a:schemeClr val="tx2">
                    <a:lumMod val="50000"/>
                  </a:schemeClr>
                </a:solidFill>
              </a:rPr>
              <a:t>Supraconylar</a:t>
            </a:r>
            <a:r>
              <a:rPr lang="en-IN" b="1" dirty="0">
                <a:solidFill>
                  <a:schemeClr val="tx2">
                    <a:lumMod val="50000"/>
                  </a:schemeClr>
                </a:solidFill>
              </a:rPr>
              <a:t> Fr</a:t>
            </a:r>
          </a:p>
        </p:txBody>
      </p:sp>
      <p:sp>
        <p:nvSpPr>
          <p:cNvPr id="3" name="Content Placeholder 2"/>
          <p:cNvSpPr>
            <a:spLocks noGrp="1"/>
          </p:cNvSpPr>
          <p:nvPr>
            <p:ph idx="1"/>
          </p:nvPr>
        </p:nvSpPr>
        <p:spPr>
          <a:xfrm>
            <a:off x="913794" y="5486399"/>
            <a:ext cx="10353762" cy="1026017"/>
          </a:xfrm>
        </p:spPr>
        <p:txBody>
          <a:bodyPr/>
          <a:lstStyle/>
          <a:p>
            <a:pPr marL="0" indent="0" algn="ctr">
              <a:buNone/>
            </a:pPr>
            <a:r>
              <a:rPr lang="en-IN" dirty="0">
                <a:effectLst/>
              </a:rPr>
              <a:t>A posteriorly applied force with the elbow in flexion creates a flexion-type supracondylar humeral fracture (</a:t>
            </a:r>
            <a:r>
              <a:rPr lang="en-IN" i="1" dirty="0">
                <a:effectLst/>
              </a:rPr>
              <a:t>arrow</a:t>
            </a:r>
            <a:r>
              <a:rPr lang="en-IN" dirty="0">
                <a:effectLst/>
              </a:rPr>
              <a:t>). </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896" y="1338580"/>
            <a:ext cx="6812924" cy="4030980"/>
          </a:xfrm>
          <a:prstGeom prst="rect">
            <a:avLst/>
          </a:prstGeom>
        </p:spPr>
      </p:pic>
      <p:cxnSp>
        <p:nvCxnSpPr>
          <p:cNvPr id="6" name="Straight Connector 5"/>
          <p:cNvCxnSpPr/>
          <p:nvPr/>
        </p:nvCxnSpPr>
        <p:spPr>
          <a:xfrm>
            <a:off x="5743977" y="3541690"/>
            <a:ext cx="1751527" cy="167425"/>
          </a:xfrm>
          <a:prstGeom prst="line">
            <a:avLst/>
          </a:prstGeom>
          <a:ln w="28575">
            <a:solidFill>
              <a:schemeClr val="tx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147774" y="2664901"/>
            <a:ext cx="1674254" cy="1301792"/>
          </a:xfrm>
          <a:prstGeom prst="line">
            <a:avLst/>
          </a:prstGeom>
          <a:ln w="28575">
            <a:solidFill>
              <a:schemeClr val="tx2">
                <a:lumMod val="1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2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74" y="0"/>
            <a:ext cx="10894069" cy="1326321"/>
          </a:xfrm>
        </p:spPr>
        <p:txBody>
          <a:bodyPr/>
          <a:lstStyle/>
          <a:p>
            <a:pPr algn="ctr"/>
            <a:r>
              <a:rPr lang="en-IN" b="1" dirty="0">
                <a:solidFill>
                  <a:schemeClr val="tx2">
                    <a:lumMod val="50000"/>
                  </a:schemeClr>
                </a:solidFill>
                <a:effectLst/>
              </a:rPr>
              <a:t>CLASSIFICATION-</a:t>
            </a:r>
            <a:r>
              <a:rPr lang="en-IN" b="1" dirty="0" err="1">
                <a:solidFill>
                  <a:schemeClr val="tx2">
                    <a:lumMod val="50000"/>
                  </a:schemeClr>
                </a:solidFill>
                <a:effectLst/>
              </a:rPr>
              <a:t>Gartland</a:t>
            </a:r>
            <a:r>
              <a:rPr lang="en-IN" b="1" dirty="0">
                <a:solidFill>
                  <a:schemeClr val="tx2">
                    <a:lumMod val="50000"/>
                  </a:schemeClr>
                </a:solidFill>
                <a:effectLst/>
              </a:rPr>
              <a:t> Classification</a:t>
            </a:r>
            <a:endParaRPr lang="en-IN" b="1" dirty="0">
              <a:solidFill>
                <a:schemeClr val="tx2">
                  <a:lumMod val="50000"/>
                </a:schemeClr>
              </a:solidFill>
            </a:endParaRPr>
          </a:p>
        </p:txBody>
      </p:sp>
      <p:sp>
        <p:nvSpPr>
          <p:cNvPr id="3" name="Content Placeholder 2"/>
          <p:cNvSpPr>
            <a:spLocks noGrp="1"/>
          </p:cNvSpPr>
          <p:nvPr>
            <p:ph idx="1"/>
          </p:nvPr>
        </p:nvSpPr>
        <p:spPr>
          <a:xfrm>
            <a:off x="1042281" y="4902558"/>
            <a:ext cx="10353762" cy="2004811"/>
          </a:xfrm>
        </p:spPr>
        <p:txBody>
          <a:bodyPr/>
          <a:lstStyle/>
          <a:p>
            <a:r>
              <a:rPr lang="en-IN" dirty="0">
                <a:effectLst/>
              </a:rPr>
              <a:t>After initial classification as either extension or flexion injuries. </a:t>
            </a:r>
          </a:p>
          <a:p>
            <a:r>
              <a:rPr lang="en-IN" dirty="0">
                <a:effectLst/>
              </a:rPr>
              <a:t>Classified according to the amount of radiographic displacement. </a:t>
            </a:r>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517" y="953036"/>
            <a:ext cx="3692981" cy="3372923"/>
          </a:xfrm>
          <a:prstGeom prst="rect">
            <a:avLst/>
          </a:prstGeom>
        </p:spPr>
      </p:pic>
    </p:spTree>
    <p:extLst>
      <p:ext uri="{BB962C8B-B14F-4D97-AF65-F5344CB8AC3E}">
        <p14:creationId xmlns:p14="http://schemas.microsoft.com/office/powerpoint/2010/main" val="32924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52" y="200938"/>
            <a:ext cx="10353761" cy="1326321"/>
          </a:xfrm>
        </p:spPr>
        <p:txBody>
          <a:bodyPr/>
          <a:lstStyle/>
          <a:p>
            <a:r>
              <a:rPr lang="en-IN" b="1" dirty="0">
                <a:solidFill>
                  <a:schemeClr val="tx2">
                    <a:lumMod val="50000"/>
                  </a:schemeClr>
                </a:solidFill>
              </a:rPr>
              <a:t>Q 2- How Do You Classify?</a:t>
            </a:r>
          </a:p>
        </p:txBody>
      </p:sp>
      <p:pic>
        <p:nvPicPr>
          <p:cNvPr id="4" name="Content Placeholder 3"/>
          <p:cNvPicPr>
            <a:picLocks noGrp="1" noChangeAspect="1"/>
          </p:cNvPicPr>
          <p:nvPr>
            <p:ph idx="1"/>
          </p:nvPr>
        </p:nvPicPr>
        <p:blipFill>
          <a:blip r:embed="rId2"/>
          <a:stretch>
            <a:fillRect/>
          </a:stretch>
        </p:blipFill>
        <p:spPr>
          <a:xfrm>
            <a:off x="7995061" y="1527259"/>
            <a:ext cx="3441377" cy="4650511"/>
          </a:xfrm>
          <a:prstGeom prst="rect">
            <a:avLst/>
          </a:prstGeom>
        </p:spPr>
      </p:pic>
      <p:pic>
        <p:nvPicPr>
          <p:cNvPr id="5" name="Picture 4"/>
          <p:cNvPicPr>
            <a:picLocks noChangeAspect="1"/>
          </p:cNvPicPr>
          <p:nvPr/>
        </p:nvPicPr>
        <p:blipFill rotWithShape="1">
          <a:blip r:embed="rId3"/>
          <a:srcRect l="9009" r="4115"/>
          <a:stretch/>
        </p:blipFill>
        <p:spPr>
          <a:xfrm>
            <a:off x="4517765" y="1509596"/>
            <a:ext cx="3477296" cy="4685835"/>
          </a:xfrm>
          <a:prstGeom prst="rect">
            <a:avLst/>
          </a:prstGeom>
        </p:spPr>
      </p:pic>
      <p:sp>
        <p:nvSpPr>
          <p:cNvPr id="7" name="TextBox 6"/>
          <p:cNvSpPr txBox="1"/>
          <p:nvPr/>
        </p:nvSpPr>
        <p:spPr>
          <a:xfrm>
            <a:off x="447869" y="2137893"/>
            <a:ext cx="3905190" cy="1569660"/>
          </a:xfrm>
          <a:prstGeom prst="rect">
            <a:avLst/>
          </a:prstGeom>
          <a:noFill/>
        </p:spPr>
        <p:txBody>
          <a:bodyPr wrap="square" rtlCol="0">
            <a:spAutoFit/>
          </a:bodyPr>
          <a:lstStyle/>
          <a:p>
            <a:r>
              <a:rPr lang="en-IN" sz="3200" dirty="0"/>
              <a:t>Flexion/Extension?</a:t>
            </a:r>
          </a:p>
          <a:p>
            <a:endParaRPr lang="en-IN" sz="3200" dirty="0"/>
          </a:p>
          <a:p>
            <a:r>
              <a:rPr lang="en-IN" sz="3200" dirty="0" err="1"/>
              <a:t>Gartland</a:t>
            </a:r>
            <a:r>
              <a:rPr lang="en-IN" sz="3200" dirty="0"/>
              <a:t> I,II,III? </a:t>
            </a:r>
          </a:p>
        </p:txBody>
      </p:sp>
    </p:spTree>
    <p:extLst>
      <p:ext uri="{BB962C8B-B14F-4D97-AF65-F5344CB8AC3E}">
        <p14:creationId xmlns:p14="http://schemas.microsoft.com/office/powerpoint/2010/main" val="14612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52" y="200938"/>
            <a:ext cx="10353761" cy="1326321"/>
          </a:xfrm>
        </p:spPr>
        <p:txBody>
          <a:bodyPr/>
          <a:lstStyle/>
          <a:p>
            <a:r>
              <a:rPr lang="en-IN" b="1" dirty="0">
                <a:solidFill>
                  <a:schemeClr val="tx2">
                    <a:lumMod val="50000"/>
                  </a:schemeClr>
                </a:solidFill>
              </a:rPr>
              <a:t>How Do You Classify?</a:t>
            </a:r>
          </a:p>
        </p:txBody>
      </p:sp>
      <p:pic>
        <p:nvPicPr>
          <p:cNvPr id="4" name="Content Placeholder 3"/>
          <p:cNvPicPr>
            <a:picLocks noGrp="1" noChangeAspect="1"/>
          </p:cNvPicPr>
          <p:nvPr>
            <p:ph idx="1"/>
          </p:nvPr>
        </p:nvPicPr>
        <p:blipFill>
          <a:blip r:embed="rId2"/>
          <a:stretch>
            <a:fillRect/>
          </a:stretch>
        </p:blipFill>
        <p:spPr>
          <a:xfrm>
            <a:off x="7995061" y="1527259"/>
            <a:ext cx="3441377" cy="4650511"/>
          </a:xfrm>
          <a:prstGeom prst="rect">
            <a:avLst/>
          </a:prstGeom>
        </p:spPr>
      </p:pic>
      <p:pic>
        <p:nvPicPr>
          <p:cNvPr id="5" name="Picture 4"/>
          <p:cNvPicPr>
            <a:picLocks noChangeAspect="1"/>
          </p:cNvPicPr>
          <p:nvPr/>
        </p:nvPicPr>
        <p:blipFill rotWithShape="1">
          <a:blip r:embed="rId3"/>
          <a:srcRect l="9009" r="4115"/>
          <a:stretch/>
        </p:blipFill>
        <p:spPr>
          <a:xfrm>
            <a:off x="4517765" y="1509596"/>
            <a:ext cx="3477296" cy="4685835"/>
          </a:xfrm>
          <a:prstGeom prst="rect">
            <a:avLst/>
          </a:prstGeom>
        </p:spPr>
      </p:pic>
      <p:sp>
        <p:nvSpPr>
          <p:cNvPr id="7" name="TextBox 6"/>
          <p:cNvSpPr txBox="1"/>
          <p:nvPr/>
        </p:nvSpPr>
        <p:spPr>
          <a:xfrm>
            <a:off x="410547" y="2137893"/>
            <a:ext cx="3942512" cy="1569660"/>
          </a:xfrm>
          <a:prstGeom prst="rect">
            <a:avLst/>
          </a:prstGeom>
          <a:noFill/>
        </p:spPr>
        <p:txBody>
          <a:bodyPr wrap="square" rtlCol="0">
            <a:spAutoFit/>
          </a:bodyPr>
          <a:lstStyle/>
          <a:p>
            <a:r>
              <a:rPr lang="en-IN" sz="3200" dirty="0"/>
              <a:t>Flexion/</a:t>
            </a:r>
            <a:r>
              <a:rPr lang="en-IN" sz="3200" dirty="0">
                <a:solidFill>
                  <a:srgbClr val="FF0000"/>
                </a:solidFill>
              </a:rPr>
              <a:t>Extension</a:t>
            </a:r>
            <a:r>
              <a:rPr lang="en-IN" sz="3200" dirty="0"/>
              <a:t>?</a:t>
            </a:r>
          </a:p>
          <a:p>
            <a:endParaRPr lang="en-IN" sz="3200" dirty="0"/>
          </a:p>
          <a:p>
            <a:r>
              <a:rPr lang="en-IN" sz="3200" dirty="0" err="1"/>
              <a:t>Gartland</a:t>
            </a:r>
            <a:r>
              <a:rPr lang="en-IN" sz="3200" dirty="0"/>
              <a:t> I,II,</a:t>
            </a:r>
            <a:r>
              <a:rPr lang="en-IN" sz="3200" dirty="0">
                <a:solidFill>
                  <a:srgbClr val="FF0000"/>
                </a:solidFill>
              </a:rPr>
              <a:t>III</a:t>
            </a:r>
            <a:r>
              <a:rPr lang="en-IN" sz="3200" dirty="0"/>
              <a:t>? </a:t>
            </a:r>
          </a:p>
        </p:txBody>
      </p:sp>
    </p:spTree>
    <p:extLst>
      <p:ext uri="{BB962C8B-B14F-4D97-AF65-F5344CB8AC3E}">
        <p14:creationId xmlns:p14="http://schemas.microsoft.com/office/powerpoint/2010/main" val="124858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996" y="300110"/>
            <a:ext cx="10353761" cy="1326321"/>
          </a:xfrm>
        </p:spPr>
        <p:txBody>
          <a:bodyPr/>
          <a:lstStyle/>
          <a:p>
            <a:r>
              <a:rPr lang="en-IN" b="1" dirty="0">
                <a:solidFill>
                  <a:schemeClr val="tx2">
                    <a:lumMod val="50000"/>
                  </a:schemeClr>
                </a:solidFill>
                <a:effectLst/>
              </a:rPr>
              <a:t>RADIOGRAPHIC FINDINGS </a:t>
            </a:r>
            <a:br>
              <a:rPr lang="en-IN" dirty="0">
                <a:effectLst/>
              </a:rPr>
            </a:br>
            <a:endParaRPr lang="en-IN" dirty="0"/>
          </a:p>
        </p:txBody>
      </p:sp>
      <p:sp>
        <p:nvSpPr>
          <p:cNvPr id="3" name="Content Placeholder 2"/>
          <p:cNvSpPr>
            <a:spLocks noGrp="1"/>
          </p:cNvSpPr>
          <p:nvPr>
            <p:ph idx="1"/>
          </p:nvPr>
        </p:nvSpPr>
        <p:spPr>
          <a:xfrm>
            <a:off x="410547" y="2096064"/>
            <a:ext cx="7045330" cy="3695136"/>
          </a:xfrm>
        </p:spPr>
        <p:txBody>
          <a:bodyPr/>
          <a:lstStyle/>
          <a:p>
            <a:r>
              <a:rPr lang="en-IN" sz="3600" dirty="0">
                <a:effectLst/>
              </a:rPr>
              <a:t>The elbow is painful and difficult to move</a:t>
            </a:r>
          </a:p>
          <a:p>
            <a:r>
              <a:rPr lang="en-IN" sz="3600" dirty="0">
                <a:effectLst/>
              </a:rPr>
              <a:t>True AP and lateral radiographs of fractures are required </a:t>
            </a:r>
          </a:p>
          <a:p>
            <a:pPr marL="0" indent="0">
              <a:buNone/>
            </a:pPr>
            <a:r>
              <a:rPr lang="en-IN" sz="3600" dirty="0">
                <a:solidFill>
                  <a:srgbClr val="FF0000"/>
                </a:solidFill>
                <a:effectLst/>
              </a:rPr>
              <a:t>“ Bad x-rays lead to bad decisions.”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7323" y="963271"/>
            <a:ext cx="3152775" cy="5715000"/>
          </a:xfrm>
          <a:prstGeom prst="rect">
            <a:avLst/>
          </a:prstGeom>
        </p:spPr>
      </p:pic>
    </p:spTree>
    <p:extLst>
      <p:ext uri="{BB962C8B-B14F-4D97-AF65-F5344CB8AC3E}">
        <p14:creationId xmlns:p14="http://schemas.microsoft.com/office/powerpoint/2010/main" val="292785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chemeClr val="tx2">
                    <a:lumMod val="50000"/>
                  </a:schemeClr>
                </a:solidFill>
                <a:effectLst/>
              </a:rPr>
              <a:t>TREATMENT -</a:t>
            </a:r>
            <a:r>
              <a:rPr lang="en-IN" dirty="0"/>
              <a:t> </a:t>
            </a:r>
            <a:r>
              <a:rPr lang="en-IN" b="1" dirty="0"/>
              <a:t>Goal </a:t>
            </a:r>
            <a:br>
              <a:rPr lang="en-IN" b="1" dirty="0">
                <a:solidFill>
                  <a:schemeClr val="tx2">
                    <a:lumMod val="50000"/>
                  </a:schemeClr>
                </a:solidFill>
                <a:effectLst/>
              </a:rPr>
            </a:br>
            <a:endParaRPr lang="en-IN" b="1" dirty="0">
              <a:solidFill>
                <a:schemeClr val="tx2">
                  <a:lumMod val="50000"/>
                </a:schemeClr>
              </a:solidFill>
            </a:endParaRPr>
          </a:p>
        </p:txBody>
      </p:sp>
      <p:sp>
        <p:nvSpPr>
          <p:cNvPr id="3" name="Content Placeholder 2"/>
          <p:cNvSpPr>
            <a:spLocks noGrp="1"/>
          </p:cNvSpPr>
          <p:nvPr>
            <p:ph idx="1"/>
          </p:nvPr>
        </p:nvSpPr>
        <p:spPr>
          <a:xfrm>
            <a:off x="2909595" y="1844286"/>
            <a:ext cx="10515600" cy="4351338"/>
          </a:xfrm>
        </p:spPr>
        <p:txBody>
          <a:bodyPr/>
          <a:lstStyle/>
          <a:p>
            <a:pPr marL="0" indent="0">
              <a:buNone/>
            </a:pPr>
            <a:r>
              <a:rPr lang="en-IN" sz="3600" dirty="0">
                <a:effectLst/>
              </a:rPr>
              <a:t>“</a:t>
            </a:r>
            <a:r>
              <a:rPr lang="en-IN" sz="4000" dirty="0">
                <a:effectLst/>
              </a:rPr>
              <a:t>Avoid catastrophes”</a:t>
            </a:r>
          </a:p>
          <a:p>
            <a:r>
              <a:rPr lang="en-IN" sz="4000" dirty="0">
                <a:effectLst/>
              </a:rPr>
              <a:t> Vascular compromise</a:t>
            </a:r>
          </a:p>
          <a:p>
            <a:r>
              <a:rPr lang="en-IN" sz="4000" dirty="0">
                <a:effectLst/>
              </a:rPr>
              <a:t>Compartment syndrome</a:t>
            </a:r>
          </a:p>
          <a:p>
            <a:pPr marL="0" indent="0">
              <a:buNone/>
            </a:pPr>
            <a:r>
              <a:rPr lang="en-IN" sz="4000" dirty="0">
                <a:effectLst/>
              </a:rPr>
              <a:t>“minimize embarrassments” </a:t>
            </a:r>
          </a:p>
          <a:p>
            <a:r>
              <a:rPr lang="en-IN" sz="4000" dirty="0" err="1">
                <a:effectLst/>
              </a:rPr>
              <a:t>cubitus</a:t>
            </a:r>
            <a:r>
              <a:rPr lang="en-IN" sz="4000" dirty="0">
                <a:effectLst/>
              </a:rPr>
              <a:t> </a:t>
            </a:r>
            <a:r>
              <a:rPr lang="en-IN" sz="4000" dirty="0" err="1">
                <a:effectLst/>
              </a:rPr>
              <a:t>varus</a:t>
            </a:r>
            <a:r>
              <a:rPr lang="en-IN" sz="4000" dirty="0">
                <a:effectLst/>
              </a:rPr>
              <a:t>, </a:t>
            </a:r>
          </a:p>
          <a:p>
            <a:r>
              <a:rPr lang="en-IN" sz="4000" dirty="0">
                <a:effectLst/>
              </a:rPr>
              <a:t>iatrogenic nerve palsies</a:t>
            </a:r>
          </a:p>
          <a:p>
            <a:endParaRPr lang="en-IN" dirty="0"/>
          </a:p>
        </p:txBody>
      </p:sp>
    </p:spTree>
    <p:extLst>
      <p:ext uri="{BB962C8B-B14F-4D97-AF65-F5344CB8AC3E}">
        <p14:creationId xmlns:p14="http://schemas.microsoft.com/office/powerpoint/2010/main" val="6953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800" b="1" dirty="0">
                <a:solidFill>
                  <a:schemeClr val="tx2">
                    <a:lumMod val="50000"/>
                  </a:schemeClr>
                </a:solidFill>
                <a:effectLst/>
              </a:rPr>
              <a:t>Emergency Treatment </a:t>
            </a:r>
            <a:br>
              <a:rPr lang="en-IN" dirty="0">
                <a:effectLst/>
              </a:rPr>
            </a:br>
            <a:endParaRPr lang="en-IN" dirty="0"/>
          </a:p>
        </p:txBody>
      </p:sp>
      <p:sp>
        <p:nvSpPr>
          <p:cNvPr id="3" name="Content Placeholder 2"/>
          <p:cNvSpPr>
            <a:spLocks noGrp="1"/>
          </p:cNvSpPr>
          <p:nvPr>
            <p:ph idx="1"/>
          </p:nvPr>
        </p:nvSpPr>
        <p:spPr>
          <a:xfrm>
            <a:off x="384313" y="2096064"/>
            <a:ext cx="7553739" cy="3695136"/>
          </a:xfrm>
        </p:spPr>
        <p:txBody>
          <a:bodyPr>
            <a:normAutofit/>
          </a:bodyPr>
          <a:lstStyle/>
          <a:p>
            <a:r>
              <a:rPr lang="en-IN" dirty="0">
                <a:effectLst/>
              </a:rPr>
              <a:t>Immobilized - simple splint(radiolucent splint).</a:t>
            </a:r>
          </a:p>
          <a:p>
            <a:r>
              <a:rPr lang="en-IN" dirty="0">
                <a:effectLst/>
              </a:rPr>
              <a:t> Contraindication-  Ischemic hand or tented skin, </a:t>
            </a:r>
          </a:p>
          <a:p>
            <a:r>
              <a:rPr lang="en-IN" dirty="0">
                <a:effectLst/>
              </a:rPr>
              <a:t>Radiographs should be obtained before splinting, or should be used.</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883" y="1252431"/>
            <a:ext cx="3706837" cy="3706837"/>
          </a:xfrm>
          <a:prstGeom prst="rect">
            <a:avLst/>
          </a:prstGeom>
        </p:spPr>
      </p:pic>
    </p:spTree>
    <p:extLst>
      <p:ext uri="{BB962C8B-B14F-4D97-AF65-F5344CB8AC3E}">
        <p14:creationId xmlns:p14="http://schemas.microsoft.com/office/powerpoint/2010/main" val="407345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1ACE-2655-4019-B830-3B8D5E56C3A0}"/>
              </a:ext>
            </a:extLst>
          </p:cNvPr>
          <p:cNvSpPr>
            <a:spLocks noGrp="1"/>
          </p:cNvSpPr>
          <p:nvPr>
            <p:ph type="title"/>
          </p:nvPr>
        </p:nvSpPr>
        <p:spPr/>
        <p:txBody>
          <a:bodyPr/>
          <a:lstStyle/>
          <a:p>
            <a:r>
              <a:rPr lang="en-IN" dirty="0"/>
              <a:t>Objectives</a:t>
            </a:r>
          </a:p>
        </p:txBody>
      </p:sp>
      <p:sp>
        <p:nvSpPr>
          <p:cNvPr id="3" name="Content Placeholder 2">
            <a:extLst>
              <a:ext uri="{FF2B5EF4-FFF2-40B4-BE49-F238E27FC236}">
                <a16:creationId xmlns:a16="http://schemas.microsoft.com/office/drawing/2014/main" id="{DE85E7D9-1D52-4F74-A77E-E12940BA58C0}"/>
              </a:ext>
            </a:extLst>
          </p:cNvPr>
          <p:cNvSpPr>
            <a:spLocks noGrp="1"/>
          </p:cNvSpPr>
          <p:nvPr>
            <p:ph idx="1"/>
          </p:nvPr>
        </p:nvSpPr>
        <p:spPr/>
        <p:txBody>
          <a:bodyPr/>
          <a:lstStyle/>
          <a:p>
            <a:r>
              <a:rPr lang="en-IN" dirty="0"/>
              <a:t>Understand the spectrum of Disease </a:t>
            </a:r>
          </a:p>
          <a:p>
            <a:r>
              <a:rPr lang="en-IN" dirty="0"/>
              <a:t>Common Paediatric fractures</a:t>
            </a:r>
          </a:p>
          <a:p>
            <a:r>
              <a:rPr lang="en-IN" dirty="0"/>
              <a:t>Common Adult Injuries</a:t>
            </a:r>
          </a:p>
          <a:p>
            <a:r>
              <a:rPr lang="en-IN" dirty="0"/>
              <a:t>Develop evaluation of elbow injuries</a:t>
            </a:r>
          </a:p>
          <a:p>
            <a:r>
              <a:rPr lang="en-IN" dirty="0"/>
              <a:t>Diagnose and choose treatment</a:t>
            </a:r>
          </a:p>
        </p:txBody>
      </p:sp>
    </p:spTree>
    <p:extLst>
      <p:ext uri="{BB962C8B-B14F-4D97-AF65-F5344CB8AC3E}">
        <p14:creationId xmlns:p14="http://schemas.microsoft.com/office/powerpoint/2010/main" val="295367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50000"/>
                  </a:schemeClr>
                </a:solidFill>
                <a:effectLst/>
              </a:rPr>
              <a:t>If distal extremity is initially ischemic?</a:t>
            </a:r>
            <a:endParaRPr lang="en-IN" dirty="0">
              <a:solidFill>
                <a:schemeClr val="tx2">
                  <a:lumMod val="50000"/>
                </a:schemeClr>
              </a:solidFill>
            </a:endParaRPr>
          </a:p>
        </p:txBody>
      </p:sp>
      <p:sp>
        <p:nvSpPr>
          <p:cNvPr id="3" name="Content Placeholder 2"/>
          <p:cNvSpPr>
            <a:spLocks noGrp="1"/>
          </p:cNvSpPr>
          <p:nvPr>
            <p:ph idx="1"/>
          </p:nvPr>
        </p:nvSpPr>
        <p:spPr>
          <a:xfrm>
            <a:off x="838200" y="2124303"/>
            <a:ext cx="5494327" cy="3934160"/>
          </a:xfrm>
        </p:spPr>
        <p:txBody>
          <a:bodyPr>
            <a:normAutofit/>
          </a:bodyPr>
          <a:lstStyle/>
          <a:p>
            <a:r>
              <a:rPr lang="en-IN" sz="3200" dirty="0">
                <a:effectLst/>
              </a:rPr>
              <a:t>Align the fracture fragments </a:t>
            </a:r>
          </a:p>
          <a:p>
            <a:r>
              <a:rPr lang="en-IN" sz="3200" dirty="0"/>
              <a:t>Re </a:t>
            </a:r>
            <a:r>
              <a:rPr lang="en-IN" sz="3200" dirty="0" err="1"/>
              <a:t>evaluaie</a:t>
            </a:r>
            <a:r>
              <a:rPr lang="en-IN" sz="3200" dirty="0"/>
              <a:t> vascularity</a:t>
            </a:r>
          </a:p>
          <a:p>
            <a:r>
              <a:rPr lang="en-IN" sz="3200" dirty="0">
                <a:effectLst/>
              </a:rPr>
              <a:t>Avoid Flexion &gt;90 degrees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281" y="1857040"/>
            <a:ext cx="3867150" cy="4173183"/>
          </a:xfrm>
          <a:prstGeom prst="rect">
            <a:avLst/>
          </a:prstGeom>
        </p:spPr>
      </p:pic>
    </p:spTree>
    <p:extLst>
      <p:ext uri="{BB962C8B-B14F-4D97-AF65-F5344CB8AC3E}">
        <p14:creationId xmlns:p14="http://schemas.microsoft.com/office/powerpoint/2010/main" val="38252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chemeClr val="tx2">
                    <a:lumMod val="50000"/>
                  </a:schemeClr>
                </a:solidFill>
                <a:effectLst/>
              </a:rPr>
              <a:t>Treatment of Nondisplaced Fractures ?</a:t>
            </a:r>
            <a:br>
              <a:rPr lang="en-IN" dirty="0">
                <a:effectLst/>
              </a:rPr>
            </a:br>
            <a:endParaRPr lang="en-IN" dirty="0"/>
          </a:p>
        </p:txBody>
      </p:sp>
      <p:sp>
        <p:nvSpPr>
          <p:cNvPr id="3" name="Content Placeholder 2"/>
          <p:cNvSpPr>
            <a:spLocks noGrp="1"/>
          </p:cNvSpPr>
          <p:nvPr>
            <p:ph idx="1"/>
          </p:nvPr>
        </p:nvSpPr>
        <p:spPr>
          <a:xfrm>
            <a:off x="1812908" y="2277257"/>
            <a:ext cx="9819249" cy="4215618"/>
          </a:xfrm>
        </p:spPr>
        <p:txBody>
          <a:bodyPr>
            <a:normAutofit/>
          </a:bodyPr>
          <a:lstStyle/>
          <a:p>
            <a:r>
              <a:rPr lang="en-IN" dirty="0">
                <a:effectLst/>
              </a:rPr>
              <a:t> Long-arm cast immobilization for 3 weeks . </a:t>
            </a:r>
          </a:p>
          <a:p>
            <a:r>
              <a:rPr lang="en-IN" dirty="0">
                <a:effectLst/>
              </a:rPr>
              <a:t>Radiographs are repeated at one week –Check</a:t>
            </a:r>
            <a:endParaRPr lang="en-IN" dirty="0"/>
          </a:p>
        </p:txBody>
      </p:sp>
    </p:spTree>
    <p:extLst>
      <p:ext uri="{BB962C8B-B14F-4D97-AF65-F5344CB8AC3E}">
        <p14:creationId xmlns:p14="http://schemas.microsoft.com/office/powerpoint/2010/main" val="376079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lumMod val="50000"/>
                  </a:schemeClr>
                </a:solidFill>
              </a:rPr>
              <a:t>Extension </a:t>
            </a:r>
            <a:r>
              <a:rPr lang="en-IN" b="1" dirty="0" err="1">
                <a:solidFill>
                  <a:schemeClr val="tx2">
                    <a:lumMod val="50000"/>
                  </a:schemeClr>
                </a:solidFill>
              </a:rPr>
              <a:t>Gartland</a:t>
            </a:r>
            <a:r>
              <a:rPr lang="en-IN" b="1" dirty="0">
                <a:solidFill>
                  <a:schemeClr val="tx2">
                    <a:lumMod val="50000"/>
                  </a:schemeClr>
                </a:solidFill>
              </a:rPr>
              <a:t> III- Treatment?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536" b="28405"/>
          <a:stretch/>
        </p:blipFill>
        <p:spPr>
          <a:xfrm>
            <a:off x="1110684" y="2208627"/>
            <a:ext cx="10156872" cy="3559127"/>
          </a:xfrm>
        </p:spPr>
      </p:pic>
    </p:spTree>
    <p:extLst>
      <p:ext uri="{BB962C8B-B14F-4D97-AF65-F5344CB8AC3E}">
        <p14:creationId xmlns:p14="http://schemas.microsoft.com/office/powerpoint/2010/main" val="327795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tx2">
                    <a:lumMod val="50000"/>
                  </a:schemeClr>
                </a:solidFill>
                <a:effectLst/>
              </a:rPr>
              <a:t>Treatment of Displaced Fractures (types II and III).</a:t>
            </a:r>
            <a:r>
              <a:rPr lang="en-IN" dirty="0">
                <a:solidFill>
                  <a:srgbClr val="FFFF00"/>
                </a:solidFill>
                <a:effectLst/>
              </a:rPr>
              <a:t> </a:t>
            </a:r>
            <a:br>
              <a:rPr lang="en-IN" dirty="0">
                <a:solidFill>
                  <a:srgbClr val="FFFF00"/>
                </a:solidFill>
                <a:effectLst/>
              </a:rPr>
            </a:br>
            <a:endParaRPr lang="en-IN" dirty="0">
              <a:solidFill>
                <a:srgbClr val="FFFF00"/>
              </a:solidFill>
            </a:endParaRPr>
          </a:p>
        </p:txBody>
      </p:sp>
      <p:sp>
        <p:nvSpPr>
          <p:cNvPr id="3" name="Content Placeholder 2"/>
          <p:cNvSpPr>
            <a:spLocks noGrp="1"/>
          </p:cNvSpPr>
          <p:nvPr>
            <p:ph idx="1"/>
          </p:nvPr>
        </p:nvSpPr>
        <p:spPr/>
        <p:txBody>
          <a:bodyPr>
            <a:normAutofit/>
          </a:bodyPr>
          <a:lstStyle/>
          <a:p>
            <a:r>
              <a:rPr lang="en-IN" sz="3600" dirty="0">
                <a:effectLst/>
              </a:rPr>
              <a:t>Require reduction. </a:t>
            </a:r>
          </a:p>
          <a:p>
            <a:r>
              <a:rPr lang="en-IN" sz="3600" dirty="0">
                <a:effectLst/>
              </a:rPr>
              <a:t>Reduction can be accomplished in closed fashion. </a:t>
            </a:r>
          </a:p>
          <a:p>
            <a:r>
              <a:rPr lang="en-IN" sz="3600" dirty="0">
                <a:effectLst/>
              </a:rPr>
              <a:t>Maintaining the reduction?</a:t>
            </a:r>
          </a:p>
          <a:p>
            <a:pPr lvl="1"/>
            <a:r>
              <a:rPr lang="en-IN" sz="3200" dirty="0">
                <a:effectLst/>
              </a:rPr>
              <a:t>Cast immobilization, traction, and percutaneous pin fixation.</a:t>
            </a:r>
          </a:p>
          <a:p>
            <a:r>
              <a:rPr lang="en-IN" sz="3600" dirty="0">
                <a:effectLst/>
              </a:rPr>
              <a:t> Adequate closed reduction cannot be achieved- open reduction pinning</a:t>
            </a:r>
          </a:p>
          <a:p>
            <a:endParaRPr lang="en-IN" dirty="0"/>
          </a:p>
        </p:txBody>
      </p:sp>
    </p:spTree>
    <p:extLst>
      <p:ext uri="{BB962C8B-B14F-4D97-AF65-F5344CB8AC3E}">
        <p14:creationId xmlns:p14="http://schemas.microsoft.com/office/powerpoint/2010/main" val="253342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dirty="0">
                <a:solidFill>
                  <a:schemeClr val="tx2">
                    <a:lumMod val="50000"/>
                  </a:schemeClr>
                </a:solidFill>
              </a:rPr>
              <a:t>CR and K-wire fixation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59" y="2000819"/>
            <a:ext cx="6575978"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075" y="1935921"/>
            <a:ext cx="3965481" cy="3760598"/>
          </a:xfrm>
          <a:prstGeom prst="rect">
            <a:avLst/>
          </a:prstGeom>
        </p:spPr>
      </p:pic>
    </p:spTree>
    <p:extLst>
      <p:ext uri="{BB962C8B-B14F-4D97-AF65-F5344CB8AC3E}">
        <p14:creationId xmlns:p14="http://schemas.microsoft.com/office/powerpoint/2010/main" val="270720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50000"/>
                  </a:schemeClr>
                </a:solidFill>
              </a:rPr>
              <a:t>Per op Images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097" y="1716258"/>
            <a:ext cx="9003324" cy="4501662"/>
          </a:xfrm>
        </p:spPr>
      </p:pic>
    </p:spTree>
    <p:extLst>
      <p:ext uri="{BB962C8B-B14F-4D97-AF65-F5344CB8AC3E}">
        <p14:creationId xmlns:p14="http://schemas.microsoft.com/office/powerpoint/2010/main" val="7168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27"/>
            <a:ext cx="11873132" cy="1326321"/>
          </a:xfrm>
        </p:spPr>
        <p:txBody>
          <a:bodyPr/>
          <a:lstStyle/>
          <a:p>
            <a:pPr algn="ctr"/>
            <a:r>
              <a:rPr lang="en-IN" b="1" dirty="0">
                <a:solidFill>
                  <a:schemeClr val="tx2">
                    <a:lumMod val="50000"/>
                  </a:schemeClr>
                </a:solidFill>
              </a:rPr>
              <a:t>Healed fracture at 4 weeks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57" t="18667" b="9009"/>
          <a:stretch/>
        </p:blipFill>
        <p:spPr>
          <a:xfrm>
            <a:off x="1153551" y="1236494"/>
            <a:ext cx="10030264" cy="4852700"/>
          </a:xfrm>
        </p:spPr>
      </p:pic>
    </p:spTree>
    <p:extLst>
      <p:ext uri="{BB962C8B-B14F-4D97-AF65-F5344CB8AC3E}">
        <p14:creationId xmlns:p14="http://schemas.microsoft.com/office/powerpoint/2010/main" val="362953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69" y="271976"/>
            <a:ext cx="10353761" cy="1326321"/>
          </a:xfrm>
        </p:spPr>
        <p:txBody>
          <a:bodyPr/>
          <a:lstStyle/>
          <a:p>
            <a:r>
              <a:rPr lang="en-IN" dirty="0">
                <a:solidFill>
                  <a:schemeClr val="tx2">
                    <a:lumMod val="50000"/>
                  </a:schemeClr>
                </a:solidFill>
              </a:rPr>
              <a:t>Collateral circulation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532" y="1453364"/>
            <a:ext cx="4684542" cy="5214704"/>
          </a:xfrm>
        </p:spPr>
      </p:pic>
    </p:spTree>
    <p:extLst>
      <p:ext uri="{BB962C8B-B14F-4D97-AF65-F5344CB8AC3E}">
        <p14:creationId xmlns:p14="http://schemas.microsoft.com/office/powerpoint/2010/main" val="675625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effectLst/>
              </a:rPr>
              <a:t>Viable hand with abnormal pulses ?</a:t>
            </a:r>
            <a:endParaRPr lang="en-IN" dirty="0"/>
          </a:p>
        </p:txBody>
      </p:sp>
      <p:sp>
        <p:nvSpPr>
          <p:cNvPr id="3" name="Content Placeholder 2"/>
          <p:cNvSpPr>
            <a:spLocks noGrp="1"/>
          </p:cNvSpPr>
          <p:nvPr>
            <p:ph idx="1"/>
          </p:nvPr>
        </p:nvSpPr>
        <p:spPr>
          <a:xfrm>
            <a:off x="389467" y="1825625"/>
            <a:ext cx="10964333" cy="4351338"/>
          </a:xfrm>
        </p:spPr>
        <p:txBody>
          <a:bodyPr>
            <a:normAutofit/>
          </a:bodyPr>
          <a:lstStyle/>
          <a:p>
            <a:r>
              <a:rPr lang="en-IN" sz="3200" dirty="0">
                <a:effectLst/>
              </a:rPr>
              <a:t>Close observation. </a:t>
            </a:r>
          </a:p>
          <a:p>
            <a:r>
              <a:rPr lang="en-IN" sz="3200" dirty="0">
                <a:effectLst/>
              </a:rPr>
              <a:t>Unidentified vascular pathology-thrombus formation- </a:t>
            </a:r>
            <a:r>
              <a:rPr lang="en-IN" sz="3200" dirty="0">
                <a:solidFill>
                  <a:srgbClr val="FF0000"/>
                </a:solidFill>
                <a:effectLst/>
              </a:rPr>
              <a:t>an ischemic limb. </a:t>
            </a:r>
          </a:p>
          <a:p>
            <a:r>
              <a:rPr lang="en-IN" sz="3200" dirty="0">
                <a:effectLst/>
              </a:rPr>
              <a:t>Pulse oximetry- valuable tool after closed reduction and pinning.</a:t>
            </a:r>
          </a:p>
          <a:p>
            <a:r>
              <a:rPr lang="en-IN" sz="3200" dirty="0">
                <a:effectLst/>
              </a:rPr>
              <a:t>Pulseless, viable limb-ischemic- </a:t>
            </a:r>
            <a:r>
              <a:rPr lang="en-IN" sz="3200" dirty="0">
                <a:solidFill>
                  <a:srgbClr val="FF0000"/>
                </a:solidFill>
                <a:effectLst/>
              </a:rPr>
              <a:t>arteriography and thrombolytic therapy</a:t>
            </a:r>
            <a:endParaRPr lang="en-IN" sz="3200" dirty="0">
              <a:solidFill>
                <a:srgbClr val="FF0000"/>
              </a:solidFill>
            </a:endParaRPr>
          </a:p>
        </p:txBody>
      </p:sp>
    </p:spTree>
    <p:extLst>
      <p:ext uri="{BB962C8B-B14F-4D97-AF65-F5344CB8AC3E}">
        <p14:creationId xmlns:p14="http://schemas.microsoft.com/office/powerpoint/2010/main" val="99214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18073"/>
            <a:ext cx="10353761" cy="1326321"/>
          </a:xfrm>
        </p:spPr>
        <p:txBody>
          <a:bodyPr/>
          <a:lstStyle/>
          <a:p>
            <a:r>
              <a:rPr lang="en-IN" dirty="0">
                <a:solidFill>
                  <a:srgbClr val="FF0000"/>
                </a:solidFill>
              </a:rPr>
              <a:t>COMPLICATIONS</a:t>
            </a:r>
          </a:p>
        </p:txBody>
      </p:sp>
      <p:sp>
        <p:nvSpPr>
          <p:cNvPr id="3" name="Content Placeholder 2"/>
          <p:cNvSpPr>
            <a:spLocks noGrp="1"/>
          </p:cNvSpPr>
          <p:nvPr>
            <p:ph idx="1"/>
          </p:nvPr>
        </p:nvSpPr>
        <p:spPr>
          <a:xfrm>
            <a:off x="913795" y="1744394"/>
            <a:ext cx="10353762" cy="4046806"/>
          </a:xfrm>
        </p:spPr>
        <p:txBody>
          <a:bodyPr>
            <a:normAutofit/>
          </a:bodyPr>
          <a:lstStyle/>
          <a:p>
            <a:pPr marL="0" indent="0">
              <a:buNone/>
            </a:pPr>
            <a:r>
              <a:rPr lang="en-IN" sz="2800" dirty="0">
                <a:solidFill>
                  <a:srgbClr val="FF0000"/>
                </a:solidFill>
                <a:effectLst/>
              </a:rPr>
              <a:t>Early complications </a:t>
            </a:r>
          </a:p>
          <a:p>
            <a:r>
              <a:rPr lang="en-IN" dirty="0">
                <a:effectLst/>
              </a:rPr>
              <a:t>Vascular injury</a:t>
            </a:r>
          </a:p>
          <a:p>
            <a:r>
              <a:rPr lang="en-IN" dirty="0">
                <a:effectLst/>
              </a:rPr>
              <a:t>Peripheral nerve palsies</a:t>
            </a:r>
          </a:p>
          <a:p>
            <a:r>
              <a:rPr lang="en-IN" dirty="0">
                <a:effectLst/>
              </a:rPr>
              <a:t>Volkmann's ischemia (compartment syndrome). </a:t>
            </a:r>
          </a:p>
          <a:p>
            <a:pPr marL="0" indent="0">
              <a:buNone/>
            </a:pPr>
            <a:r>
              <a:rPr lang="en-IN" sz="2400" dirty="0">
                <a:solidFill>
                  <a:srgbClr val="FF0000"/>
                </a:solidFill>
                <a:effectLst/>
              </a:rPr>
              <a:t>Late complications </a:t>
            </a:r>
          </a:p>
          <a:p>
            <a:r>
              <a:rPr lang="en-IN" dirty="0" err="1">
                <a:effectLst/>
              </a:rPr>
              <a:t>Malunion</a:t>
            </a:r>
            <a:endParaRPr lang="en-IN" dirty="0">
              <a:effectLst/>
            </a:endParaRPr>
          </a:p>
          <a:p>
            <a:r>
              <a:rPr lang="en-IN" dirty="0">
                <a:effectLst/>
              </a:rPr>
              <a:t>Stiffness</a:t>
            </a:r>
          </a:p>
          <a:p>
            <a:r>
              <a:rPr lang="en-IN" dirty="0">
                <a:effectLst/>
              </a:rPr>
              <a:t>Myositis </a:t>
            </a:r>
            <a:r>
              <a:rPr lang="en-IN" dirty="0" err="1">
                <a:effectLst/>
              </a:rPr>
              <a:t>ossificans</a:t>
            </a:r>
            <a:r>
              <a:rPr lang="en-IN" dirty="0">
                <a:effectLst/>
              </a:rPr>
              <a:t>.</a:t>
            </a:r>
            <a:endParaRPr lang="en-IN" dirty="0"/>
          </a:p>
        </p:txBody>
      </p:sp>
    </p:spTree>
    <p:extLst>
      <p:ext uri="{BB962C8B-B14F-4D97-AF65-F5344CB8AC3E}">
        <p14:creationId xmlns:p14="http://schemas.microsoft.com/office/powerpoint/2010/main" val="17378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6104"/>
            <a:ext cx="10353761" cy="1326321"/>
          </a:xfrm>
        </p:spPr>
        <p:txBody>
          <a:bodyPr/>
          <a:lstStyle/>
          <a:p>
            <a:r>
              <a:rPr lang="en-IN" b="1" dirty="0">
                <a:solidFill>
                  <a:schemeClr val="accent1">
                    <a:lumMod val="50000"/>
                  </a:schemeClr>
                </a:solidFill>
              </a:rPr>
              <a:t>Introduction</a:t>
            </a:r>
          </a:p>
        </p:txBody>
      </p:sp>
      <p:sp>
        <p:nvSpPr>
          <p:cNvPr id="3" name="Content Placeholder 2"/>
          <p:cNvSpPr>
            <a:spLocks noGrp="1"/>
          </p:cNvSpPr>
          <p:nvPr>
            <p:ph idx="1"/>
          </p:nvPr>
        </p:nvSpPr>
        <p:spPr>
          <a:xfrm>
            <a:off x="913795" y="1692425"/>
            <a:ext cx="10353762" cy="647136"/>
          </a:xfrm>
        </p:spPr>
        <p:txBody>
          <a:bodyPr>
            <a:normAutofit fontScale="92500"/>
          </a:bodyPr>
          <a:lstStyle/>
          <a:p>
            <a:pPr marL="0" indent="0">
              <a:buNone/>
            </a:pPr>
            <a:r>
              <a:rPr lang="en-IN" dirty="0">
                <a:effectLst/>
              </a:rPr>
              <a:t>“</a:t>
            </a:r>
            <a:r>
              <a:rPr lang="en-IN" sz="2800" dirty="0">
                <a:effectLst/>
              </a:rPr>
              <a:t>Pity the young surgeon whose first case is a fracture around the elbow</a:t>
            </a:r>
            <a:r>
              <a:rPr lang="en-IN" dirty="0">
                <a:effectLst/>
              </a:rPr>
              <a:t>”</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113"/>
          <a:stretch/>
        </p:blipFill>
        <p:spPr>
          <a:xfrm>
            <a:off x="3266478" y="2339561"/>
            <a:ext cx="5367303" cy="3993912"/>
          </a:xfrm>
          <a:prstGeom prst="rect">
            <a:avLst/>
          </a:prstGeom>
        </p:spPr>
      </p:pic>
    </p:spTree>
    <p:extLst>
      <p:ext uri="{BB962C8B-B14F-4D97-AF65-F5344CB8AC3E}">
        <p14:creationId xmlns:p14="http://schemas.microsoft.com/office/powerpoint/2010/main" val="2270249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1">
                    <a:lumMod val="50000"/>
                  </a:schemeClr>
                </a:solidFill>
                <a:effectLst/>
              </a:rPr>
              <a:t>Vascular Injury-Spectrum? </a:t>
            </a:r>
            <a:endParaRPr lang="en-IN"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IN" sz="3200" dirty="0">
                <a:effectLst/>
              </a:rPr>
              <a:t>A diminished pulse/Without a pulse/With an ischemic limb. </a:t>
            </a:r>
          </a:p>
          <a:p>
            <a:r>
              <a:rPr lang="en-IN" sz="3200" dirty="0">
                <a:effectLst/>
              </a:rPr>
              <a:t>Complete transection of the brachial artery</a:t>
            </a:r>
          </a:p>
          <a:p>
            <a:r>
              <a:rPr lang="en-IN" sz="3200" dirty="0">
                <a:effectLst/>
              </a:rPr>
              <a:t>An intimal tear</a:t>
            </a:r>
          </a:p>
          <a:p>
            <a:r>
              <a:rPr lang="en-IN" sz="3200" dirty="0">
                <a:effectLst/>
              </a:rPr>
              <a:t>Compression either between the fracture fragments or over the anteriorly displaced fragment.</a:t>
            </a:r>
          </a:p>
          <a:p>
            <a:r>
              <a:rPr lang="en-IN" sz="3200" dirty="0">
                <a:effectLst/>
              </a:rPr>
              <a:t>Indirect injury is usually the result of compression due to the swelling. </a:t>
            </a:r>
            <a:endParaRPr lang="en-IN" sz="3200" dirty="0"/>
          </a:p>
        </p:txBody>
      </p:sp>
    </p:spTree>
    <p:extLst>
      <p:ext uri="{BB962C8B-B14F-4D97-AF65-F5344CB8AC3E}">
        <p14:creationId xmlns:p14="http://schemas.microsoft.com/office/powerpoint/2010/main" val="11469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333" y="187569"/>
            <a:ext cx="10353761" cy="1326321"/>
          </a:xfrm>
        </p:spPr>
        <p:txBody>
          <a:bodyPr/>
          <a:lstStyle/>
          <a:p>
            <a:pPr algn="ctr"/>
            <a:r>
              <a:rPr lang="en-IN" dirty="0">
                <a:solidFill>
                  <a:schemeClr val="accent1">
                    <a:lumMod val="50000"/>
                  </a:schemeClr>
                </a:solidFill>
              </a:rPr>
              <a:t>Management</a:t>
            </a:r>
          </a:p>
        </p:txBody>
      </p:sp>
      <p:sp>
        <p:nvSpPr>
          <p:cNvPr id="3" name="Content Placeholder 2"/>
          <p:cNvSpPr>
            <a:spLocks noGrp="1"/>
          </p:cNvSpPr>
          <p:nvPr>
            <p:ph idx="1"/>
          </p:nvPr>
        </p:nvSpPr>
        <p:spPr>
          <a:xfrm>
            <a:off x="861493" y="1378632"/>
            <a:ext cx="10557439" cy="5120641"/>
          </a:xfrm>
        </p:spPr>
        <p:txBody>
          <a:bodyPr>
            <a:normAutofit/>
          </a:bodyPr>
          <a:lstStyle/>
          <a:p>
            <a:pPr marL="0" indent="0" algn="ctr">
              <a:buNone/>
            </a:pPr>
            <a:r>
              <a:rPr lang="en-IN" sz="3200" dirty="0">
                <a:effectLst/>
              </a:rPr>
              <a:t>Thorough assessment of the skin and neurologic status</a:t>
            </a:r>
          </a:p>
          <a:p>
            <a:pPr marL="0" indent="0" algn="ctr">
              <a:buNone/>
            </a:pPr>
            <a:endParaRPr lang="en-IN" sz="3200" dirty="0">
              <a:effectLst/>
            </a:endParaRPr>
          </a:p>
          <a:p>
            <a:pPr marL="0" indent="0" algn="ctr">
              <a:buNone/>
            </a:pPr>
            <a:r>
              <a:rPr lang="en-IN" sz="3200" dirty="0">
                <a:effectLst/>
              </a:rPr>
              <a:t>If ischemic- manipulated into an extended position.</a:t>
            </a:r>
          </a:p>
          <a:p>
            <a:pPr marL="0" indent="0" algn="ctr">
              <a:buNone/>
            </a:pPr>
            <a:r>
              <a:rPr lang="en-IN" sz="3200" dirty="0">
                <a:effectLst/>
              </a:rPr>
              <a:t> </a:t>
            </a:r>
          </a:p>
          <a:p>
            <a:pPr marL="0" indent="0" algn="ctr">
              <a:buNone/>
            </a:pPr>
            <a:r>
              <a:rPr lang="en-IN" sz="3200" dirty="0">
                <a:effectLst/>
              </a:rPr>
              <a:t>If fails to provide distal circulation</a:t>
            </a:r>
          </a:p>
          <a:p>
            <a:pPr marL="0" indent="0" algn="ctr">
              <a:buNone/>
            </a:pPr>
            <a:endParaRPr lang="en-IN" sz="3200" dirty="0">
              <a:effectLst/>
            </a:endParaRPr>
          </a:p>
          <a:p>
            <a:pPr marL="0" indent="0" algn="ctr">
              <a:buNone/>
            </a:pPr>
            <a:r>
              <a:rPr lang="en-IN" sz="3200" dirty="0">
                <a:effectLst/>
              </a:rPr>
              <a:t>Closed reduction and pinning</a:t>
            </a:r>
          </a:p>
          <a:p>
            <a:pPr marL="0" indent="0" algn="ctr">
              <a:buNone/>
            </a:pPr>
            <a:endParaRPr lang="en-IN" sz="3200" dirty="0">
              <a:effectLst/>
            </a:endParaRPr>
          </a:p>
          <a:p>
            <a:pPr marL="0" indent="0" algn="ctr">
              <a:buNone/>
            </a:pPr>
            <a:r>
              <a:rPr lang="en-IN" sz="3200" dirty="0">
                <a:effectLst/>
              </a:rPr>
              <a:t>Reduction of the fracture frequently restores the circulation</a:t>
            </a:r>
          </a:p>
          <a:p>
            <a:endParaRPr lang="en-IN" dirty="0"/>
          </a:p>
        </p:txBody>
      </p:sp>
      <p:cxnSp>
        <p:nvCxnSpPr>
          <p:cNvPr id="5" name="Straight Arrow Connector 4">
            <a:extLst>
              <a:ext uri="{FF2B5EF4-FFF2-40B4-BE49-F238E27FC236}">
                <a16:creationId xmlns:a16="http://schemas.microsoft.com/office/drawing/2014/main" id="{177B2A9F-E602-4DA1-A04C-7FADB75ED8B7}"/>
              </a:ext>
            </a:extLst>
          </p:cNvPr>
          <p:cNvCxnSpPr/>
          <p:nvPr/>
        </p:nvCxnSpPr>
        <p:spPr>
          <a:xfrm>
            <a:off x="6096000" y="189653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8DAA92E-E74A-4B40-964C-241E91E67DA7}"/>
              </a:ext>
            </a:extLst>
          </p:cNvPr>
          <p:cNvCxnSpPr/>
          <p:nvPr/>
        </p:nvCxnSpPr>
        <p:spPr>
          <a:xfrm>
            <a:off x="6096000" y="2946400"/>
            <a:ext cx="0" cy="677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3CBBDB-0BC1-49D0-BCD2-066DBAE503B1}"/>
              </a:ext>
            </a:extLst>
          </p:cNvPr>
          <p:cNvCxnSpPr/>
          <p:nvPr/>
        </p:nvCxnSpPr>
        <p:spPr>
          <a:xfrm>
            <a:off x="6096000" y="40640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8D70C0-4045-4A2A-A7EC-8A8F8AD48279}"/>
              </a:ext>
            </a:extLst>
          </p:cNvPr>
          <p:cNvCxnSpPr/>
          <p:nvPr/>
        </p:nvCxnSpPr>
        <p:spPr>
          <a:xfrm>
            <a:off x="6096000" y="5215467"/>
            <a:ext cx="0" cy="795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6381"/>
            <a:ext cx="10353761" cy="1326321"/>
          </a:xfrm>
        </p:spPr>
        <p:txBody>
          <a:bodyPr>
            <a:noAutofit/>
          </a:bodyPr>
          <a:lstStyle/>
          <a:p>
            <a:pPr algn="ctr"/>
            <a:r>
              <a:rPr lang="en-IN" sz="4800" dirty="0">
                <a:solidFill>
                  <a:schemeClr val="accent1">
                    <a:lumMod val="50000"/>
                  </a:schemeClr>
                </a:solidFill>
                <a:effectLst/>
              </a:rPr>
              <a:t>Peripheral Nerve Injury </a:t>
            </a:r>
            <a:br>
              <a:rPr lang="en-IN" sz="4800" dirty="0">
                <a:solidFill>
                  <a:schemeClr val="accent1">
                    <a:lumMod val="50000"/>
                  </a:schemeClr>
                </a:solidFill>
                <a:effectLst/>
              </a:rPr>
            </a:br>
            <a:endParaRPr lang="en-IN" sz="4800" dirty="0">
              <a:solidFill>
                <a:schemeClr val="accent1">
                  <a:lumMod val="50000"/>
                </a:schemeClr>
              </a:solidFill>
            </a:endParaRPr>
          </a:p>
        </p:txBody>
      </p:sp>
      <p:sp>
        <p:nvSpPr>
          <p:cNvPr id="3" name="Content Placeholder 2"/>
          <p:cNvSpPr>
            <a:spLocks noGrp="1"/>
          </p:cNvSpPr>
          <p:nvPr>
            <p:ph idx="1"/>
          </p:nvPr>
        </p:nvSpPr>
        <p:spPr>
          <a:xfrm>
            <a:off x="1026941" y="1350498"/>
            <a:ext cx="10564837" cy="5219114"/>
          </a:xfrm>
        </p:spPr>
        <p:txBody>
          <a:bodyPr>
            <a:normAutofit/>
          </a:bodyPr>
          <a:lstStyle/>
          <a:p>
            <a:r>
              <a:rPr lang="en-IN" sz="3200" dirty="0">
                <a:effectLst/>
              </a:rPr>
              <a:t>10% to 15% of supracondylar humeral fractures.</a:t>
            </a:r>
          </a:p>
          <a:p>
            <a:r>
              <a:rPr lang="en-IN" sz="3200" dirty="0">
                <a:effectLst/>
              </a:rPr>
              <a:t>The anterior interosseous nerve is the most commonly injured nerve with extension-type supracondylar fractures</a:t>
            </a:r>
          </a:p>
          <a:p>
            <a:r>
              <a:rPr lang="en-IN" sz="3200" dirty="0">
                <a:effectLst/>
              </a:rPr>
              <a:t>Usually recover spontaneously</a:t>
            </a:r>
          </a:p>
          <a:p>
            <a:r>
              <a:rPr lang="en-IN" sz="3200" dirty="0">
                <a:effectLst/>
              </a:rPr>
              <a:t>If within 8 to 12 weeks function is not returning-NCV/EMG nerve has not been </a:t>
            </a:r>
            <a:r>
              <a:rPr lang="en-IN" sz="3200" dirty="0" err="1">
                <a:effectLst/>
              </a:rPr>
              <a:t>transected</a:t>
            </a:r>
            <a:r>
              <a:rPr lang="en-IN" sz="3200" dirty="0">
                <a:effectLst/>
              </a:rPr>
              <a:t>. </a:t>
            </a:r>
          </a:p>
          <a:p>
            <a:r>
              <a:rPr lang="en-IN" sz="3200" dirty="0" err="1">
                <a:effectLst/>
              </a:rPr>
              <a:t>Transected</a:t>
            </a:r>
            <a:r>
              <a:rPr lang="en-IN" sz="3200" dirty="0">
                <a:effectLst/>
              </a:rPr>
              <a:t>- </a:t>
            </a:r>
            <a:r>
              <a:rPr lang="en-IN" sz="3200" dirty="0" err="1">
                <a:effectLst/>
              </a:rPr>
              <a:t>reanastomosis</a:t>
            </a:r>
            <a:r>
              <a:rPr lang="en-IN" sz="3200" dirty="0">
                <a:effectLst/>
              </a:rPr>
              <a:t> with grafting or tendon transfers</a:t>
            </a:r>
            <a:endParaRPr lang="en-IN" sz="4000" dirty="0"/>
          </a:p>
        </p:txBody>
      </p:sp>
    </p:spTree>
    <p:extLst>
      <p:ext uri="{BB962C8B-B14F-4D97-AF65-F5344CB8AC3E}">
        <p14:creationId xmlns:p14="http://schemas.microsoft.com/office/powerpoint/2010/main" val="26783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Compartment Syndrome?</a:t>
            </a:r>
          </a:p>
        </p:txBody>
      </p:sp>
      <p:sp>
        <p:nvSpPr>
          <p:cNvPr id="3" name="Content Placeholder 2"/>
          <p:cNvSpPr>
            <a:spLocks noGrp="1"/>
          </p:cNvSpPr>
          <p:nvPr>
            <p:ph idx="1"/>
          </p:nvPr>
        </p:nvSpPr>
        <p:spPr>
          <a:xfrm>
            <a:off x="575733" y="2096064"/>
            <a:ext cx="6767602" cy="3695136"/>
          </a:xfrm>
        </p:spPr>
        <p:txBody>
          <a:bodyPr>
            <a:normAutofit/>
          </a:bodyPr>
          <a:lstStyle/>
          <a:p>
            <a:r>
              <a:rPr lang="en-IN" dirty="0">
                <a:effectLst/>
              </a:rPr>
              <a:t>Best managed by closed reduction and pinning.</a:t>
            </a:r>
          </a:p>
          <a:p>
            <a:r>
              <a:rPr lang="en-IN" dirty="0">
                <a:effectLst/>
              </a:rPr>
              <a:t>A </a:t>
            </a:r>
            <a:r>
              <a:rPr lang="en-IN" dirty="0" err="1">
                <a:effectLst/>
              </a:rPr>
              <a:t>fasciotomy</a:t>
            </a:r>
            <a:r>
              <a:rPr lang="en-IN" dirty="0">
                <a:effectLst/>
              </a:rPr>
              <a:t> is essential to decompress the increased pressure</a:t>
            </a:r>
          </a:p>
          <a:p>
            <a:r>
              <a:rPr lang="en-IN" dirty="0">
                <a:effectLst/>
              </a:rPr>
              <a:t> Splinting and active and passive range-of-motion exercises -essential to maintain joint mobility until function returns.</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335" y="2096064"/>
            <a:ext cx="4649845" cy="2897967"/>
          </a:xfrm>
          <a:prstGeom prst="rect">
            <a:avLst/>
          </a:prstGeom>
        </p:spPr>
      </p:pic>
    </p:spTree>
    <p:extLst>
      <p:ext uri="{BB962C8B-B14F-4D97-AF65-F5344CB8AC3E}">
        <p14:creationId xmlns:p14="http://schemas.microsoft.com/office/powerpoint/2010/main" val="273562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effectLst/>
              </a:rPr>
              <a:t>Volkmann's Ischemic Contracture (</a:t>
            </a:r>
            <a:r>
              <a:rPr lang="en-IN" dirty="0" err="1">
                <a:effectLst/>
              </a:rPr>
              <a:t>Chr</a:t>
            </a:r>
            <a:r>
              <a:rPr lang="en-IN" dirty="0">
                <a:effectLst/>
              </a:rPr>
              <a:t> Compartment Syndrome) </a:t>
            </a:r>
            <a:br>
              <a:rPr lang="en-IN" dirty="0">
                <a:effectLst/>
              </a:rPr>
            </a:br>
            <a:endParaRPr lang="en-IN" dirty="0"/>
          </a:p>
        </p:txBody>
      </p:sp>
      <p:sp>
        <p:nvSpPr>
          <p:cNvPr id="3" name="Content Placeholder 2"/>
          <p:cNvSpPr>
            <a:spLocks noGrp="1"/>
          </p:cNvSpPr>
          <p:nvPr>
            <p:ph idx="1"/>
          </p:nvPr>
        </p:nvSpPr>
        <p:spPr>
          <a:xfrm>
            <a:off x="135468" y="2200556"/>
            <a:ext cx="5657296" cy="3695136"/>
          </a:xfrm>
        </p:spPr>
        <p:txBody>
          <a:bodyPr/>
          <a:lstStyle/>
          <a:p>
            <a:r>
              <a:rPr lang="en-IN" dirty="0">
                <a:effectLst/>
              </a:rPr>
              <a:t>Ischemic paralysis and contracture of the muscles of the forearm and hand </a:t>
            </a:r>
          </a:p>
          <a:p>
            <a:r>
              <a:rPr lang="en-IN" dirty="0">
                <a:effectLst/>
              </a:rPr>
              <a:t>Primarily resulted from obstruction of arterial blood flow, resulting in death of the muscles which get replaced by fibrous tissue</a:t>
            </a:r>
          </a:p>
          <a:p>
            <a:endParaRPr lang="en-IN" dirty="0">
              <a:effectLst/>
            </a:endParaRP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95" y="1825930"/>
            <a:ext cx="5958737" cy="3965269"/>
          </a:xfrm>
          <a:prstGeom prst="rect">
            <a:avLst/>
          </a:prstGeom>
        </p:spPr>
      </p:pic>
    </p:spTree>
    <p:extLst>
      <p:ext uri="{BB962C8B-B14F-4D97-AF65-F5344CB8AC3E}">
        <p14:creationId xmlns:p14="http://schemas.microsoft.com/office/powerpoint/2010/main" val="23042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2652"/>
            <a:ext cx="10353761" cy="1326321"/>
          </a:xfrm>
        </p:spPr>
        <p:txBody>
          <a:bodyPr>
            <a:normAutofit/>
          </a:bodyPr>
          <a:lstStyle/>
          <a:p>
            <a:r>
              <a:rPr lang="en-IN" b="1" dirty="0" err="1">
                <a:solidFill>
                  <a:schemeClr val="accent1">
                    <a:lumMod val="50000"/>
                  </a:schemeClr>
                </a:solidFill>
                <a:effectLst/>
              </a:rPr>
              <a:t>Malunion</a:t>
            </a:r>
            <a:r>
              <a:rPr lang="en-IN" b="1" dirty="0">
                <a:solidFill>
                  <a:schemeClr val="accent1">
                    <a:lumMod val="50000"/>
                  </a:schemeClr>
                </a:solidFill>
                <a:effectLst/>
              </a:rPr>
              <a:t>: </a:t>
            </a:r>
            <a:r>
              <a:rPr lang="en-IN" b="1" dirty="0" err="1">
                <a:solidFill>
                  <a:schemeClr val="accent1">
                    <a:lumMod val="50000"/>
                  </a:schemeClr>
                </a:solidFill>
                <a:effectLst/>
              </a:rPr>
              <a:t>Cubitus</a:t>
            </a:r>
            <a:r>
              <a:rPr lang="en-IN" b="1" dirty="0">
                <a:solidFill>
                  <a:schemeClr val="accent1">
                    <a:lumMod val="50000"/>
                  </a:schemeClr>
                </a:solidFill>
                <a:effectLst/>
              </a:rPr>
              <a:t> </a:t>
            </a:r>
            <a:r>
              <a:rPr lang="en-IN" b="1" dirty="0" err="1">
                <a:solidFill>
                  <a:schemeClr val="accent1">
                    <a:lumMod val="50000"/>
                  </a:schemeClr>
                </a:solidFill>
                <a:effectLst/>
              </a:rPr>
              <a:t>Varus</a:t>
            </a:r>
            <a:r>
              <a:rPr lang="en-IN" b="1" dirty="0">
                <a:solidFill>
                  <a:schemeClr val="accent1">
                    <a:lumMod val="50000"/>
                  </a:schemeClr>
                </a:solidFill>
                <a:effectLst/>
              </a:rPr>
              <a:t> and </a:t>
            </a:r>
            <a:r>
              <a:rPr lang="en-IN" b="1" dirty="0" err="1">
                <a:solidFill>
                  <a:schemeClr val="accent1">
                    <a:lumMod val="50000"/>
                  </a:schemeClr>
                </a:solidFill>
                <a:effectLst/>
              </a:rPr>
              <a:t>Cubitus</a:t>
            </a:r>
            <a:r>
              <a:rPr lang="en-IN" b="1" dirty="0">
                <a:solidFill>
                  <a:schemeClr val="accent1">
                    <a:lumMod val="50000"/>
                  </a:schemeClr>
                </a:solidFill>
                <a:effectLst/>
              </a:rPr>
              <a:t> Valgus </a:t>
            </a:r>
            <a:br>
              <a:rPr lang="en-IN" b="1" dirty="0">
                <a:solidFill>
                  <a:schemeClr val="accent1">
                    <a:lumMod val="50000"/>
                  </a:schemeClr>
                </a:solidFill>
              </a:rPr>
            </a:br>
            <a:endParaRPr lang="en-IN" b="1" dirty="0">
              <a:solidFill>
                <a:schemeClr val="accent1">
                  <a:lumMod val="50000"/>
                </a:schemeClr>
              </a:solidFill>
            </a:endParaRPr>
          </a:p>
        </p:txBody>
      </p:sp>
      <p:sp>
        <p:nvSpPr>
          <p:cNvPr id="3" name="Content Placeholder 2"/>
          <p:cNvSpPr>
            <a:spLocks noGrp="1"/>
          </p:cNvSpPr>
          <p:nvPr>
            <p:ph idx="1"/>
          </p:nvPr>
        </p:nvSpPr>
        <p:spPr>
          <a:xfrm>
            <a:off x="647176" y="4994030"/>
            <a:ext cx="10353760" cy="1430215"/>
          </a:xfrm>
        </p:spPr>
        <p:txBody>
          <a:bodyPr>
            <a:normAutofit/>
          </a:bodyPr>
          <a:lstStyle/>
          <a:p>
            <a:r>
              <a:rPr lang="en-IN" dirty="0" err="1">
                <a:effectLst/>
              </a:rPr>
              <a:t>Posteromedially</a:t>
            </a:r>
            <a:r>
              <a:rPr lang="en-IN" dirty="0">
                <a:effectLst/>
              </a:rPr>
              <a:t> displaced fractures tend to develop </a:t>
            </a:r>
            <a:r>
              <a:rPr lang="en-IN" dirty="0" err="1">
                <a:effectLst/>
              </a:rPr>
              <a:t>Cubitus</a:t>
            </a:r>
            <a:r>
              <a:rPr lang="en-IN" dirty="0">
                <a:effectLst/>
              </a:rPr>
              <a:t> </a:t>
            </a:r>
            <a:r>
              <a:rPr lang="en-IN" dirty="0" err="1">
                <a:effectLst/>
              </a:rPr>
              <a:t>varus</a:t>
            </a:r>
            <a:r>
              <a:rPr lang="en-IN" dirty="0">
                <a:effectLst/>
              </a:rPr>
              <a:t> angulation-more common</a:t>
            </a:r>
          </a:p>
          <a:p>
            <a:r>
              <a:rPr lang="en-IN" dirty="0" err="1">
                <a:effectLst/>
              </a:rPr>
              <a:t>Posterolaterally</a:t>
            </a:r>
            <a:r>
              <a:rPr lang="en-IN" dirty="0">
                <a:effectLst/>
              </a:rPr>
              <a:t> displaced fractures tend to develop valgus deviation.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71"/>
          <a:stretch/>
        </p:blipFill>
        <p:spPr>
          <a:xfrm>
            <a:off x="2449325" y="1485020"/>
            <a:ext cx="6498850" cy="3382402"/>
          </a:xfrm>
          <a:prstGeom prst="rect">
            <a:avLst/>
          </a:prstGeom>
        </p:spPr>
      </p:pic>
    </p:spTree>
    <p:extLst>
      <p:ext uri="{BB962C8B-B14F-4D97-AF65-F5344CB8AC3E}">
        <p14:creationId xmlns:p14="http://schemas.microsoft.com/office/powerpoint/2010/main" val="5564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1">
                    <a:lumMod val="50000"/>
                  </a:schemeClr>
                </a:solidFill>
              </a:rPr>
              <a:t>T/T -Osteotomy and k-wire fixation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8226" b="2797"/>
          <a:stretch/>
        </p:blipFill>
        <p:spPr>
          <a:xfrm>
            <a:off x="3516923" y="2286332"/>
            <a:ext cx="5655212" cy="3959723"/>
          </a:xfrm>
        </p:spPr>
      </p:pic>
    </p:spTree>
    <p:extLst>
      <p:ext uri="{BB962C8B-B14F-4D97-AF65-F5344CB8AC3E}">
        <p14:creationId xmlns:p14="http://schemas.microsoft.com/office/powerpoint/2010/main" val="3980171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AABD-8D9B-476B-BE52-EF727E50674C}"/>
              </a:ext>
            </a:extLst>
          </p:cNvPr>
          <p:cNvSpPr>
            <a:spLocks noGrp="1"/>
          </p:cNvSpPr>
          <p:nvPr>
            <p:ph type="title"/>
          </p:nvPr>
        </p:nvSpPr>
        <p:spPr/>
        <p:txBody>
          <a:bodyPr/>
          <a:lstStyle/>
          <a:p>
            <a:r>
              <a:rPr lang="en-IN" b="1" i="1" dirty="0"/>
              <a:t>Lateral Condyle Fractures</a:t>
            </a:r>
            <a:br>
              <a:rPr lang="en-IN" b="1" i="1" dirty="0"/>
            </a:br>
            <a:endParaRPr lang="en-IN" dirty="0"/>
          </a:p>
        </p:txBody>
      </p:sp>
      <p:sp>
        <p:nvSpPr>
          <p:cNvPr id="3" name="Content Placeholder 2">
            <a:extLst>
              <a:ext uri="{FF2B5EF4-FFF2-40B4-BE49-F238E27FC236}">
                <a16:creationId xmlns:a16="http://schemas.microsoft.com/office/drawing/2014/main" id="{568F9B96-D98E-43B7-8A56-38050D88A84B}"/>
              </a:ext>
            </a:extLst>
          </p:cNvPr>
          <p:cNvSpPr>
            <a:spLocks noGrp="1"/>
          </p:cNvSpPr>
          <p:nvPr>
            <p:ph idx="1"/>
          </p:nvPr>
        </p:nvSpPr>
        <p:spPr>
          <a:xfrm>
            <a:off x="838200" y="1825625"/>
            <a:ext cx="8356600" cy="4351338"/>
          </a:xfrm>
        </p:spPr>
        <p:txBody>
          <a:bodyPr>
            <a:normAutofit/>
          </a:bodyPr>
          <a:lstStyle/>
          <a:p>
            <a:pPr marL="0" indent="0">
              <a:buNone/>
            </a:pPr>
            <a:r>
              <a:rPr lang="en-IN" sz="3600" dirty="0"/>
              <a:t>These fractures are the second most common children’s</a:t>
            </a:r>
          </a:p>
          <a:p>
            <a:pPr marL="0" indent="0">
              <a:buNone/>
            </a:pPr>
            <a:r>
              <a:rPr lang="en-IN" sz="3600" dirty="0"/>
              <a:t>elbow fracture to need operative treatment. </a:t>
            </a:r>
          </a:p>
          <a:p>
            <a:pPr marL="0" indent="0">
              <a:buNone/>
            </a:pPr>
            <a:r>
              <a:rPr lang="en-IN" sz="3600" dirty="0"/>
              <a:t>(1) The fracture heals slowly.</a:t>
            </a:r>
          </a:p>
          <a:p>
            <a:pPr marL="0" indent="0">
              <a:buNone/>
            </a:pPr>
            <a:r>
              <a:rPr lang="en-IN" sz="3600" dirty="0"/>
              <a:t>(2) Late deformity can occur.</a:t>
            </a:r>
          </a:p>
          <a:p>
            <a:pPr marL="0" indent="0">
              <a:buNone/>
            </a:pPr>
            <a:r>
              <a:rPr lang="en-IN" sz="3600" dirty="0"/>
              <a:t>(3) Non-union is a recognized complication</a:t>
            </a:r>
          </a:p>
        </p:txBody>
      </p:sp>
      <p:pic>
        <p:nvPicPr>
          <p:cNvPr id="4" name="Picture 3">
            <a:extLst>
              <a:ext uri="{FF2B5EF4-FFF2-40B4-BE49-F238E27FC236}">
                <a16:creationId xmlns:a16="http://schemas.microsoft.com/office/drawing/2014/main" id="{4FCED2B5-CFD3-48C2-BFDF-0A52A04189E0}"/>
              </a:ext>
            </a:extLst>
          </p:cNvPr>
          <p:cNvPicPr>
            <a:picLocks noChangeAspect="1"/>
          </p:cNvPicPr>
          <p:nvPr/>
        </p:nvPicPr>
        <p:blipFill>
          <a:blip r:embed="rId2"/>
          <a:stretch>
            <a:fillRect/>
          </a:stretch>
        </p:blipFill>
        <p:spPr>
          <a:xfrm>
            <a:off x="8094134" y="229482"/>
            <a:ext cx="3872172" cy="4946363"/>
          </a:xfrm>
          <a:prstGeom prst="rect">
            <a:avLst/>
          </a:prstGeom>
        </p:spPr>
      </p:pic>
      <p:cxnSp>
        <p:nvCxnSpPr>
          <p:cNvPr id="6" name="Straight Connector 5">
            <a:extLst>
              <a:ext uri="{FF2B5EF4-FFF2-40B4-BE49-F238E27FC236}">
                <a16:creationId xmlns:a16="http://schemas.microsoft.com/office/drawing/2014/main" id="{D380C908-16B6-4552-B071-C9E276B7AA5E}"/>
              </a:ext>
            </a:extLst>
          </p:cNvPr>
          <p:cNvCxnSpPr>
            <a:cxnSpLocks/>
          </p:cNvCxnSpPr>
          <p:nvPr/>
        </p:nvCxnSpPr>
        <p:spPr>
          <a:xfrm flipH="1">
            <a:off x="9956800" y="2404533"/>
            <a:ext cx="778933" cy="47413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7DB8-FC52-4D92-8DB5-C17A8AD34F64}"/>
              </a:ext>
            </a:extLst>
          </p:cNvPr>
          <p:cNvSpPr>
            <a:spLocks noGrp="1"/>
          </p:cNvSpPr>
          <p:nvPr>
            <p:ph type="title"/>
          </p:nvPr>
        </p:nvSpPr>
        <p:spPr/>
        <p:txBody>
          <a:bodyPr/>
          <a:lstStyle/>
          <a:p>
            <a:r>
              <a:rPr lang="en-IN" dirty="0"/>
              <a:t>Treatment</a:t>
            </a:r>
          </a:p>
        </p:txBody>
      </p:sp>
      <p:sp>
        <p:nvSpPr>
          <p:cNvPr id="3" name="Content Placeholder 2">
            <a:extLst>
              <a:ext uri="{FF2B5EF4-FFF2-40B4-BE49-F238E27FC236}">
                <a16:creationId xmlns:a16="http://schemas.microsoft.com/office/drawing/2014/main" id="{3CFA001A-5434-4BE4-831F-3B2430CBDFDB}"/>
              </a:ext>
            </a:extLst>
          </p:cNvPr>
          <p:cNvSpPr>
            <a:spLocks noGrp="1"/>
          </p:cNvSpPr>
          <p:nvPr>
            <p:ph idx="1"/>
          </p:nvPr>
        </p:nvSpPr>
        <p:spPr>
          <a:xfrm>
            <a:off x="1109133" y="5550959"/>
            <a:ext cx="10515600" cy="4351338"/>
          </a:xfrm>
        </p:spPr>
        <p:txBody>
          <a:bodyPr>
            <a:normAutofit/>
          </a:bodyPr>
          <a:lstStyle/>
          <a:p>
            <a:r>
              <a:rPr lang="en-IN" i="1" dirty="0"/>
              <a:t>Undisplaced lateral condyle-</a:t>
            </a:r>
            <a:r>
              <a:rPr lang="en-IN" dirty="0"/>
              <a:t> Long arm cast.</a:t>
            </a:r>
          </a:p>
          <a:p>
            <a:r>
              <a:rPr lang="en-IN" i="1" dirty="0"/>
              <a:t>Displaced fractures –</a:t>
            </a:r>
            <a:r>
              <a:rPr lang="en-IN" dirty="0"/>
              <a:t> stabilized by Open reduction K-wire fixation. </a:t>
            </a:r>
          </a:p>
        </p:txBody>
      </p:sp>
      <p:pic>
        <p:nvPicPr>
          <p:cNvPr id="4" name="Picture 3">
            <a:extLst>
              <a:ext uri="{FF2B5EF4-FFF2-40B4-BE49-F238E27FC236}">
                <a16:creationId xmlns:a16="http://schemas.microsoft.com/office/drawing/2014/main" id="{F25A1E59-FED9-46D2-86F6-2C1631DCE64C}"/>
              </a:ext>
            </a:extLst>
          </p:cNvPr>
          <p:cNvPicPr>
            <a:picLocks noChangeAspect="1"/>
          </p:cNvPicPr>
          <p:nvPr/>
        </p:nvPicPr>
        <p:blipFill>
          <a:blip r:embed="rId3"/>
          <a:stretch>
            <a:fillRect/>
          </a:stretch>
        </p:blipFill>
        <p:spPr>
          <a:xfrm>
            <a:off x="4233333" y="537944"/>
            <a:ext cx="7391399" cy="4498859"/>
          </a:xfrm>
          <a:prstGeom prst="rect">
            <a:avLst/>
          </a:prstGeom>
        </p:spPr>
      </p:pic>
    </p:spTree>
    <p:extLst>
      <p:ext uri="{BB962C8B-B14F-4D97-AF65-F5344CB8AC3E}">
        <p14:creationId xmlns:p14="http://schemas.microsoft.com/office/powerpoint/2010/main" val="1309301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DCAA-3AED-4413-A187-6AE862B9681C}"/>
              </a:ext>
            </a:extLst>
          </p:cNvPr>
          <p:cNvSpPr>
            <a:spLocks noGrp="1"/>
          </p:cNvSpPr>
          <p:nvPr>
            <p:ph type="title"/>
          </p:nvPr>
        </p:nvSpPr>
        <p:spPr/>
        <p:txBody>
          <a:bodyPr/>
          <a:lstStyle/>
          <a:p>
            <a:pPr algn="ctr"/>
            <a:r>
              <a:rPr lang="en-IN" b="1" i="1" dirty="0"/>
              <a:t>Complete Articular Fractures of the Distal</a:t>
            </a:r>
            <a:br>
              <a:rPr lang="en-IN" b="1" i="1" dirty="0"/>
            </a:br>
            <a:r>
              <a:rPr lang="en-IN" b="1" i="1" dirty="0"/>
              <a:t>Humerus—T-Fracture</a:t>
            </a:r>
            <a:endParaRPr lang="en-IN" dirty="0"/>
          </a:p>
        </p:txBody>
      </p:sp>
      <p:pic>
        <p:nvPicPr>
          <p:cNvPr id="6" name="Content Placeholder 5">
            <a:extLst>
              <a:ext uri="{FF2B5EF4-FFF2-40B4-BE49-F238E27FC236}">
                <a16:creationId xmlns:a16="http://schemas.microsoft.com/office/drawing/2014/main" id="{67E0568C-3635-4712-9DB3-79346B9EB9D0}"/>
              </a:ext>
            </a:extLst>
          </p:cNvPr>
          <p:cNvPicPr>
            <a:picLocks noGrp="1" noChangeAspect="1"/>
          </p:cNvPicPr>
          <p:nvPr>
            <p:ph idx="1"/>
          </p:nvPr>
        </p:nvPicPr>
        <p:blipFill>
          <a:blip r:embed="rId2"/>
          <a:stretch>
            <a:fillRect/>
          </a:stretch>
        </p:blipFill>
        <p:spPr>
          <a:xfrm>
            <a:off x="2607733" y="1807406"/>
            <a:ext cx="6582791" cy="4140138"/>
          </a:xfrm>
          <a:prstGeom prst="rect">
            <a:avLst/>
          </a:prstGeom>
        </p:spPr>
      </p:pic>
    </p:spTree>
    <p:extLst>
      <p:ext uri="{BB962C8B-B14F-4D97-AF65-F5344CB8AC3E}">
        <p14:creationId xmlns:p14="http://schemas.microsoft.com/office/powerpoint/2010/main" val="384454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6104"/>
            <a:ext cx="10353761" cy="1326321"/>
          </a:xfrm>
        </p:spPr>
        <p:txBody>
          <a:bodyPr/>
          <a:lstStyle/>
          <a:p>
            <a:r>
              <a:rPr lang="en-IN" b="1" dirty="0">
                <a:solidFill>
                  <a:schemeClr val="accent1">
                    <a:lumMod val="50000"/>
                  </a:schemeClr>
                </a:solidFill>
              </a:rPr>
              <a:t>Question 1- Identify this injury in a 3 years old boy</a:t>
            </a:r>
          </a:p>
        </p:txBody>
      </p:sp>
      <p:sp>
        <p:nvSpPr>
          <p:cNvPr id="3" name="Content Placeholder 2"/>
          <p:cNvSpPr>
            <a:spLocks noGrp="1"/>
          </p:cNvSpPr>
          <p:nvPr>
            <p:ph idx="1"/>
          </p:nvPr>
        </p:nvSpPr>
        <p:spPr>
          <a:xfrm>
            <a:off x="913795" y="1692425"/>
            <a:ext cx="10353762" cy="647136"/>
          </a:xfrm>
        </p:spPr>
        <p:txBody>
          <a:bodyPr>
            <a:normAutofit/>
          </a:bodyPr>
          <a:lstStyle/>
          <a:p>
            <a:pPr marL="0" indent="0">
              <a:buNone/>
            </a:pP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113"/>
          <a:stretch/>
        </p:blipFill>
        <p:spPr>
          <a:xfrm>
            <a:off x="331133" y="1887280"/>
            <a:ext cx="5367303" cy="3993912"/>
          </a:xfrm>
          <a:prstGeom prst="rect">
            <a:avLst/>
          </a:prstGeom>
        </p:spPr>
      </p:pic>
      <p:sp>
        <p:nvSpPr>
          <p:cNvPr id="5" name="TextBox 4">
            <a:extLst>
              <a:ext uri="{FF2B5EF4-FFF2-40B4-BE49-F238E27FC236}">
                <a16:creationId xmlns:a16="http://schemas.microsoft.com/office/drawing/2014/main" id="{DE4E5D7A-6E65-443D-843D-2C5A55A2B29B}"/>
              </a:ext>
            </a:extLst>
          </p:cNvPr>
          <p:cNvSpPr txBox="1"/>
          <p:nvPr/>
        </p:nvSpPr>
        <p:spPr>
          <a:xfrm>
            <a:off x="5804452" y="2676939"/>
            <a:ext cx="5777948" cy="1815882"/>
          </a:xfrm>
          <a:prstGeom prst="rect">
            <a:avLst/>
          </a:prstGeom>
          <a:noFill/>
        </p:spPr>
        <p:txBody>
          <a:bodyPr wrap="square" rtlCol="0">
            <a:spAutoFit/>
          </a:bodyPr>
          <a:lstStyle/>
          <a:p>
            <a:pPr marL="342900" indent="-342900">
              <a:buFont typeface="+mj-lt"/>
              <a:buAutoNum type="alphaLcParenR"/>
            </a:pPr>
            <a:r>
              <a:rPr lang="en-IN" sz="2800" dirty="0"/>
              <a:t> Dislocation elbow</a:t>
            </a:r>
          </a:p>
          <a:p>
            <a:pPr marL="342900" indent="-342900">
              <a:buFont typeface="+mj-lt"/>
              <a:buAutoNum type="alphaLcParenR"/>
            </a:pPr>
            <a:r>
              <a:rPr lang="en-IN" sz="2800" dirty="0"/>
              <a:t>Supracondylar fracture Humerus</a:t>
            </a:r>
          </a:p>
          <a:p>
            <a:pPr marL="342900" indent="-342900">
              <a:buFont typeface="+mj-lt"/>
              <a:buAutoNum type="alphaLcParenR"/>
            </a:pPr>
            <a:r>
              <a:rPr lang="en-IN" sz="2800" dirty="0"/>
              <a:t>Separation distal humeral </a:t>
            </a:r>
            <a:r>
              <a:rPr lang="en-IN" sz="2800" dirty="0" err="1"/>
              <a:t>physis</a:t>
            </a:r>
            <a:endParaRPr lang="en-IN" sz="2800" dirty="0"/>
          </a:p>
          <a:p>
            <a:pPr marL="342900" indent="-342900">
              <a:buFont typeface="+mj-lt"/>
              <a:buAutoNum type="alphaLcParenR"/>
            </a:pPr>
            <a:r>
              <a:rPr lang="en-IN" sz="2800" dirty="0"/>
              <a:t>Lateral condyle Humerus fracture </a:t>
            </a:r>
            <a:endParaRPr lang="en-IN" dirty="0"/>
          </a:p>
        </p:txBody>
      </p:sp>
    </p:spTree>
    <p:extLst>
      <p:ext uri="{BB962C8B-B14F-4D97-AF65-F5344CB8AC3E}">
        <p14:creationId xmlns:p14="http://schemas.microsoft.com/office/powerpoint/2010/main" val="2875081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77C8-CD18-4F57-8605-AC22E9C99A46}"/>
              </a:ext>
            </a:extLst>
          </p:cNvPr>
          <p:cNvSpPr>
            <a:spLocks noGrp="1"/>
          </p:cNvSpPr>
          <p:nvPr>
            <p:ph type="title"/>
          </p:nvPr>
        </p:nvSpPr>
        <p:spPr/>
        <p:txBody>
          <a:bodyPr/>
          <a:lstStyle/>
          <a:p>
            <a:r>
              <a:rPr lang="en-IN" b="1" dirty="0"/>
              <a:t>Radial Neck</a:t>
            </a:r>
            <a:endParaRPr lang="en-IN" dirty="0"/>
          </a:p>
        </p:txBody>
      </p:sp>
      <p:sp>
        <p:nvSpPr>
          <p:cNvPr id="3" name="Content Placeholder 2">
            <a:extLst>
              <a:ext uri="{FF2B5EF4-FFF2-40B4-BE49-F238E27FC236}">
                <a16:creationId xmlns:a16="http://schemas.microsoft.com/office/drawing/2014/main" id="{8A6028F5-86C9-46B7-ABD3-4688C774CB6F}"/>
              </a:ext>
            </a:extLst>
          </p:cNvPr>
          <p:cNvSpPr>
            <a:spLocks noGrp="1"/>
          </p:cNvSpPr>
          <p:nvPr>
            <p:ph idx="1"/>
          </p:nvPr>
        </p:nvSpPr>
        <p:spPr>
          <a:xfrm>
            <a:off x="838200" y="5788025"/>
            <a:ext cx="10515600" cy="4351338"/>
          </a:xfrm>
        </p:spPr>
        <p:txBody>
          <a:bodyPr/>
          <a:lstStyle/>
          <a:p>
            <a:r>
              <a:rPr lang="en-IN" dirty="0"/>
              <a:t>30◦ of angulation can be treated conservatively provided there is no displacement- Long arm cast</a:t>
            </a:r>
          </a:p>
        </p:txBody>
      </p:sp>
      <p:pic>
        <p:nvPicPr>
          <p:cNvPr id="4" name="Picture 3">
            <a:extLst>
              <a:ext uri="{FF2B5EF4-FFF2-40B4-BE49-F238E27FC236}">
                <a16:creationId xmlns:a16="http://schemas.microsoft.com/office/drawing/2014/main" id="{700A9565-A078-44B1-B6C8-CA281E0114E1}"/>
              </a:ext>
            </a:extLst>
          </p:cNvPr>
          <p:cNvPicPr>
            <a:picLocks noChangeAspect="1"/>
          </p:cNvPicPr>
          <p:nvPr/>
        </p:nvPicPr>
        <p:blipFill rotWithShape="1">
          <a:blip r:embed="rId2"/>
          <a:srcRect b="51499"/>
          <a:stretch/>
        </p:blipFill>
        <p:spPr>
          <a:xfrm>
            <a:off x="1682048" y="1838325"/>
            <a:ext cx="6892548" cy="3377142"/>
          </a:xfrm>
          <a:prstGeom prst="rect">
            <a:avLst/>
          </a:prstGeom>
        </p:spPr>
      </p:pic>
      <p:sp>
        <p:nvSpPr>
          <p:cNvPr id="5" name="Oval 4">
            <a:extLst>
              <a:ext uri="{FF2B5EF4-FFF2-40B4-BE49-F238E27FC236}">
                <a16:creationId xmlns:a16="http://schemas.microsoft.com/office/drawing/2014/main" id="{3B778B5A-B409-42A5-A635-BBA3DE0C7522}"/>
              </a:ext>
            </a:extLst>
          </p:cNvPr>
          <p:cNvSpPr/>
          <p:nvPr/>
        </p:nvSpPr>
        <p:spPr>
          <a:xfrm>
            <a:off x="6096000" y="1478227"/>
            <a:ext cx="2726266" cy="4097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54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CCED-85A4-4F40-8980-4F06AAFD7F3C}"/>
              </a:ext>
            </a:extLst>
          </p:cNvPr>
          <p:cNvSpPr>
            <a:spLocks noGrp="1"/>
          </p:cNvSpPr>
          <p:nvPr>
            <p:ph type="title"/>
          </p:nvPr>
        </p:nvSpPr>
        <p:spPr>
          <a:xfrm>
            <a:off x="1176866" y="0"/>
            <a:ext cx="10515600" cy="1325563"/>
          </a:xfrm>
        </p:spPr>
        <p:txBody>
          <a:bodyPr/>
          <a:lstStyle/>
          <a:p>
            <a:r>
              <a:rPr lang="en-IN" dirty="0"/>
              <a:t>Displaced fractures ?</a:t>
            </a:r>
          </a:p>
        </p:txBody>
      </p:sp>
      <p:sp>
        <p:nvSpPr>
          <p:cNvPr id="3" name="Content Placeholder 2">
            <a:extLst>
              <a:ext uri="{FF2B5EF4-FFF2-40B4-BE49-F238E27FC236}">
                <a16:creationId xmlns:a16="http://schemas.microsoft.com/office/drawing/2014/main" id="{5018A51A-2E11-4490-A9C3-2DB2BEB4F287}"/>
              </a:ext>
            </a:extLst>
          </p:cNvPr>
          <p:cNvSpPr>
            <a:spLocks noGrp="1"/>
          </p:cNvSpPr>
          <p:nvPr>
            <p:ph idx="1"/>
          </p:nvPr>
        </p:nvSpPr>
        <p:spPr>
          <a:xfrm>
            <a:off x="313267" y="5735397"/>
            <a:ext cx="10515600" cy="4351338"/>
          </a:xfrm>
        </p:spPr>
        <p:txBody>
          <a:bodyPr/>
          <a:lstStyle/>
          <a:p>
            <a:r>
              <a:rPr lang="en-IN" dirty="0"/>
              <a:t> Need to be reduced but closed reduction can be difficult</a:t>
            </a:r>
          </a:p>
        </p:txBody>
      </p:sp>
      <p:pic>
        <p:nvPicPr>
          <p:cNvPr id="4" name="Picture 3">
            <a:extLst>
              <a:ext uri="{FF2B5EF4-FFF2-40B4-BE49-F238E27FC236}">
                <a16:creationId xmlns:a16="http://schemas.microsoft.com/office/drawing/2014/main" id="{D29A5C15-6110-4AD7-9F9F-1744FD8AE237}"/>
              </a:ext>
            </a:extLst>
          </p:cNvPr>
          <p:cNvPicPr>
            <a:picLocks noChangeAspect="1"/>
          </p:cNvPicPr>
          <p:nvPr/>
        </p:nvPicPr>
        <p:blipFill>
          <a:blip r:embed="rId2"/>
          <a:stretch>
            <a:fillRect/>
          </a:stretch>
        </p:blipFill>
        <p:spPr>
          <a:xfrm>
            <a:off x="9198513" y="398848"/>
            <a:ext cx="2493953" cy="6001808"/>
          </a:xfrm>
          <a:prstGeom prst="rect">
            <a:avLst/>
          </a:prstGeom>
        </p:spPr>
      </p:pic>
      <p:pic>
        <p:nvPicPr>
          <p:cNvPr id="5" name="Picture 4">
            <a:extLst>
              <a:ext uri="{FF2B5EF4-FFF2-40B4-BE49-F238E27FC236}">
                <a16:creationId xmlns:a16="http://schemas.microsoft.com/office/drawing/2014/main" id="{F0E98DD7-73A7-476A-9C47-288B9220F164}"/>
              </a:ext>
            </a:extLst>
          </p:cNvPr>
          <p:cNvPicPr>
            <a:picLocks noChangeAspect="1"/>
          </p:cNvPicPr>
          <p:nvPr/>
        </p:nvPicPr>
        <p:blipFill>
          <a:blip r:embed="rId3"/>
          <a:stretch>
            <a:fillRect/>
          </a:stretch>
        </p:blipFill>
        <p:spPr>
          <a:xfrm>
            <a:off x="4024101" y="1122603"/>
            <a:ext cx="4408699" cy="4351338"/>
          </a:xfrm>
          <a:prstGeom prst="rect">
            <a:avLst/>
          </a:prstGeom>
        </p:spPr>
      </p:pic>
    </p:spTree>
    <p:extLst>
      <p:ext uri="{BB962C8B-B14F-4D97-AF65-F5344CB8AC3E}">
        <p14:creationId xmlns:p14="http://schemas.microsoft.com/office/powerpoint/2010/main" val="25617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D613-7638-4BB1-A5D2-6BA497E99625}"/>
              </a:ext>
            </a:extLst>
          </p:cNvPr>
          <p:cNvSpPr>
            <a:spLocks noGrp="1"/>
          </p:cNvSpPr>
          <p:nvPr>
            <p:ph type="title"/>
          </p:nvPr>
        </p:nvSpPr>
        <p:spPr>
          <a:xfrm>
            <a:off x="4614334" y="794"/>
            <a:ext cx="10515600" cy="1325563"/>
          </a:xfrm>
        </p:spPr>
        <p:txBody>
          <a:bodyPr/>
          <a:lstStyle/>
          <a:p>
            <a:r>
              <a:rPr lang="en-IN" dirty="0"/>
              <a:t>Post Op</a:t>
            </a:r>
          </a:p>
        </p:txBody>
      </p:sp>
      <p:pic>
        <p:nvPicPr>
          <p:cNvPr id="6" name="Content Placeholder 5">
            <a:extLst>
              <a:ext uri="{FF2B5EF4-FFF2-40B4-BE49-F238E27FC236}">
                <a16:creationId xmlns:a16="http://schemas.microsoft.com/office/drawing/2014/main" id="{B7C62A26-7EF6-468F-990A-B9A3244A0928}"/>
              </a:ext>
            </a:extLst>
          </p:cNvPr>
          <p:cNvPicPr>
            <a:picLocks noGrp="1" noChangeAspect="1"/>
          </p:cNvPicPr>
          <p:nvPr>
            <p:ph idx="1"/>
          </p:nvPr>
        </p:nvPicPr>
        <p:blipFill>
          <a:blip r:embed="rId2"/>
          <a:stretch>
            <a:fillRect/>
          </a:stretch>
        </p:blipFill>
        <p:spPr>
          <a:xfrm>
            <a:off x="1016001" y="1326359"/>
            <a:ext cx="4799108" cy="4524804"/>
          </a:xfrm>
          <a:prstGeom prst="rect">
            <a:avLst/>
          </a:prstGeom>
        </p:spPr>
      </p:pic>
      <p:pic>
        <p:nvPicPr>
          <p:cNvPr id="7" name="Picture 6">
            <a:extLst>
              <a:ext uri="{FF2B5EF4-FFF2-40B4-BE49-F238E27FC236}">
                <a16:creationId xmlns:a16="http://schemas.microsoft.com/office/drawing/2014/main" id="{09F8AACB-B3F9-4CB7-98C3-3646D7EECCE0}"/>
              </a:ext>
            </a:extLst>
          </p:cNvPr>
          <p:cNvPicPr>
            <a:picLocks noChangeAspect="1"/>
          </p:cNvPicPr>
          <p:nvPr/>
        </p:nvPicPr>
        <p:blipFill>
          <a:blip r:embed="rId3"/>
          <a:stretch>
            <a:fillRect/>
          </a:stretch>
        </p:blipFill>
        <p:spPr>
          <a:xfrm>
            <a:off x="5779271" y="1326358"/>
            <a:ext cx="4566995" cy="4497334"/>
          </a:xfrm>
          <a:prstGeom prst="rect">
            <a:avLst/>
          </a:prstGeom>
        </p:spPr>
      </p:pic>
    </p:spTree>
    <p:extLst>
      <p:ext uri="{BB962C8B-B14F-4D97-AF65-F5344CB8AC3E}">
        <p14:creationId xmlns:p14="http://schemas.microsoft.com/office/powerpoint/2010/main" val="625628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Injuries of Adult Elbow</a:t>
            </a:r>
          </a:p>
        </p:txBody>
      </p:sp>
      <p:sp>
        <p:nvSpPr>
          <p:cNvPr id="3" name="Subtitle 2"/>
          <p:cNvSpPr>
            <a:spLocks noGrp="1"/>
          </p:cNvSpPr>
          <p:nvPr>
            <p:ph type="subTitle" idx="1"/>
          </p:nvPr>
        </p:nvSpPr>
        <p:spPr>
          <a:xfrm>
            <a:off x="4267200" y="5105400"/>
            <a:ext cx="6400800" cy="1752600"/>
          </a:xfrm>
        </p:spPr>
        <p:txBody>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Olecranon &amp; Proximal Ulnar Fractures</a:t>
            </a:r>
          </a:p>
          <a:p>
            <a:r>
              <a:rPr lang="en-US" dirty="0"/>
              <a:t>Radial Head Fractures</a:t>
            </a:r>
          </a:p>
          <a:p>
            <a:r>
              <a:rPr lang="en-US" dirty="0"/>
              <a:t>Elbow Dislocations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Anatomy-Olecranon Fractures-</a:t>
            </a:r>
          </a:p>
        </p:txBody>
      </p:sp>
      <p:sp>
        <p:nvSpPr>
          <p:cNvPr id="3" name="Content Placeholder 2"/>
          <p:cNvSpPr>
            <a:spLocks noGrp="1"/>
          </p:cNvSpPr>
          <p:nvPr>
            <p:ph idx="1"/>
          </p:nvPr>
        </p:nvSpPr>
        <p:spPr>
          <a:xfrm>
            <a:off x="2040467" y="2334154"/>
            <a:ext cx="10515600" cy="4351338"/>
          </a:xfrm>
        </p:spPr>
        <p:txBody>
          <a:bodyPr/>
          <a:lstStyle/>
          <a:p>
            <a:r>
              <a:rPr lang="en-US" dirty="0"/>
              <a:t>The triceps attaches to the olecranon </a:t>
            </a:r>
          </a:p>
          <a:p>
            <a:r>
              <a:rPr lang="en-US" dirty="0"/>
              <a:t>Principle force which displaces the fracture.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normAutofit/>
          </a:bodyPr>
          <a:lstStyle/>
          <a:p>
            <a:r>
              <a:rPr lang="en-US" dirty="0"/>
              <a:t>H/O Trauma: Direct/Indirect</a:t>
            </a:r>
          </a:p>
          <a:p>
            <a:r>
              <a:rPr lang="en-US" dirty="0"/>
              <a:t>Pain </a:t>
            </a:r>
          </a:p>
          <a:p>
            <a:r>
              <a:rPr lang="en-US" dirty="0"/>
              <a:t>Swelling</a:t>
            </a:r>
          </a:p>
          <a:p>
            <a:r>
              <a:rPr lang="en-US" dirty="0"/>
              <a:t>Inability to extend against gravity</a:t>
            </a:r>
          </a:p>
          <a:p>
            <a:r>
              <a:rPr lang="en-US" dirty="0"/>
              <a:t>Tenderness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Swelling</a:t>
            </a:r>
          </a:p>
          <a:p>
            <a:r>
              <a:rPr lang="en-US" dirty="0"/>
              <a:t>Contusion </a:t>
            </a:r>
          </a:p>
          <a:p>
            <a:r>
              <a:rPr lang="en-US" dirty="0"/>
              <a:t>Gap at fracture site</a:t>
            </a:r>
          </a:p>
          <a:p>
            <a:r>
              <a:rPr lang="en-US" dirty="0"/>
              <a:t>Extension lag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Mayo Classification</a:t>
            </a:r>
          </a:p>
        </p:txBody>
      </p:sp>
      <p:sp>
        <p:nvSpPr>
          <p:cNvPr id="3" name="Content Placeholder 2"/>
          <p:cNvSpPr>
            <a:spLocks noGrp="1"/>
          </p:cNvSpPr>
          <p:nvPr>
            <p:ph idx="1"/>
          </p:nvPr>
        </p:nvSpPr>
        <p:spPr>
          <a:xfrm>
            <a:off x="160866" y="3848099"/>
            <a:ext cx="10515600" cy="4351338"/>
          </a:xfrm>
        </p:spPr>
        <p:txBody>
          <a:bodyPr/>
          <a:lstStyle/>
          <a:p>
            <a:r>
              <a:rPr lang="en-US" dirty="0"/>
              <a:t>Type 1: Minimally displaced-</a:t>
            </a:r>
            <a:r>
              <a:rPr lang="en-IN" dirty="0"/>
              <a:t>Nonoperative</a:t>
            </a:r>
          </a:p>
          <a:p>
            <a:endParaRPr lang="en-US" dirty="0"/>
          </a:p>
          <a:p>
            <a:r>
              <a:rPr lang="en-US" dirty="0"/>
              <a:t>Type 2: Displaced without </a:t>
            </a:r>
            <a:r>
              <a:rPr lang="en-US" dirty="0" err="1"/>
              <a:t>ulnohumeral</a:t>
            </a:r>
            <a:r>
              <a:rPr lang="en-US" dirty="0"/>
              <a:t> instability-</a:t>
            </a:r>
            <a:r>
              <a:rPr lang="en-IN" dirty="0"/>
              <a:t>Surgery</a:t>
            </a:r>
          </a:p>
          <a:p>
            <a:endParaRPr lang="en-US" dirty="0"/>
          </a:p>
          <a:p>
            <a:r>
              <a:rPr lang="en-US" dirty="0"/>
              <a:t>Type 3: Displaced with </a:t>
            </a:r>
            <a:r>
              <a:rPr lang="en-US" dirty="0" err="1"/>
              <a:t>ulnohumeral</a:t>
            </a:r>
            <a:r>
              <a:rPr lang="en-US" dirty="0"/>
              <a:t> instability-</a:t>
            </a:r>
            <a:r>
              <a:rPr lang="en-IN" dirty="0"/>
              <a:t>Surgery</a:t>
            </a:r>
          </a:p>
        </p:txBody>
      </p:sp>
      <p:pic>
        <p:nvPicPr>
          <p:cNvPr id="4" name="Picture 3">
            <a:extLst>
              <a:ext uri="{FF2B5EF4-FFF2-40B4-BE49-F238E27FC236}">
                <a16:creationId xmlns:a16="http://schemas.microsoft.com/office/drawing/2014/main" id="{C0B65E0A-44CC-4952-A792-153F099D9381}"/>
              </a:ext>
            </a:extLst>
          </p:cNvPr>
          <p:cNvPicPr>
            <a:picLocks noChangeAspect="1"/>
          </p:cNvPicPr>
          <p:nvPr/>
        </p:nvPicPr>
        <p:blipFill>
          <a:blip r:embed="rId2"/>
          <a:stretch>
            <a:fillRect/>
          </a:stretch>
        </p:blipFill>
        <p:spPr>
          <a:xfrm>
            <a:off x="7726775" y="0"/>
            <a:ext cx="3627025" cy="479742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30DD5-B809-4686-8D0C-CAB497419317}"/>
              </a:ext>
            </a:extLst>
          </p:cNvPr>
          <p:cNvPicPr>
            <a:picLocks noChangeAspect="1"/>
          </p:cNvPicPr>
          <p:nvPr/>
        </p:nvPicPr>
        <p:blipFill rotWithShape="1">
          <a:blip r:embed="rId2"/>
          <a:srcRect b="49327"/>
          <a:stretch/>
        </p:blipFill>
        <p:spPr>
          <a:xfrm>
            <a:off x="1643535" y="1337733"/>
            <a:ext cx="10091879" cy="3979334"/>
          </a:xfrm>
          <a:prstGeom prst="rect">
            <a:avLst/>
          </a:prstGeom>
        </p:spPr>
      </p:pic>
      <p:sp>
        <p:nvSpPr>
          <p:cNvPr id="6" name="TextBox 5">
            <a:extLst>
              <a:ext uri="{FF2B5EF4-FFF2-40B4-BE49-F238E27FC236}">
                <a16:creationId xmlns:a16="http://schemas.microsoft.com/office/drawing/2014/main" id="{AAC65F83-EF02-469B-9904-4ADED747E395}"/>
              </a:ext>
            </a:extLst>
          </p:cNvPr>
          <p:cNvSpPr txBox="1"/>
          <p:nvPr/>
        </p:nvSpPr>
        <p:spPr>
          <a:xfrm>
            <a:off x="3313112" y="321733"/>
            <a:ext cx="6570456" cy="646331"/>
          </a:xfrm>
          <a:prstGeom prst="rect">
            <a:avLst/>
          </a:prstGeom>
          <a:noFill/>
        </p:spPr>
        <p:txBody>
          <a:bodyPr wrap="square" rtlCol="0">
            <a:spAutoFit/>
          </a:bodyPr>
          <a:lstStyle/>
          <a:p>
            <a:r>
              <a:rPr lang="en-IN" sz="3600" dirty="0"/>
              <a:t>OR&amp;IF- Tension band wiring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1">
                    <a:lumMod val="50000"/>
                  </a:schemeClr>
                </a:solidFill>
              </a:rPr>
              <a:t>Introduction-</a:t>
            </a:r>
            <a:r>
              <a:rPr lang="en-IN" dirty="0"/>
              <a:t> Elbow fractures </a:t>
            </a:r>
            <a:endParaRPr lang="en-IN" b="1" dirty="0">
              <a:solidFill>
                <a:schemeClr val="accent1">
                  <a:lumMod val="50000"/>
                </a:schemeClr>
              </a:solidFill>
            </a:endParaRPr>
          </a:p>
        </p:txBody>
      </p:sp>
      <p:sp>
        <p:nvSpPr>
          <p:cNvPr id="3" name="Content Placeholder 2"/>
          <p:cNvSpPr>
            <a:spLocks noGrp="1"/>
          </p:cNvSpPr>
          <p:nvPr>
            <p:ph idx="1"/>
          </p:nvPr>
        </p:nvSpPr>
        <p:spPr>
          <a:xfrm>
            <a:off x="913794" y="2096064"/>
            <a:ext cx="10888999" cy="3695136"/>
          </a:xfrm>
        </p:spPr>
        <p:txBody>
          <a:bodyPr>
            <a:normAutofit/>
          </a:bodyPr>
          <a:lstStyle/>
          <a:p>
            <a:r>
              <a:rPr lang="en-IN" sz="3200" dirty="0">
                <a:effectLst/>
              </a:rPr>
              <a:t>5% to 10% of all fractures in children are fractures of the elbow.</a:t>
            </a:r>
          </a:p>
          <a:p>
            <a:r>
              <a:rPr lang="en-IN" sz="3200" dirty="0">
                <a:effectLst/>
              </a:rPr>
              <a:t>High potential for complications-difficult to manage.</a:t>
            </a:r>
          </a:p>
          <a:p>
            <a:r>
              <a:rPr lang="en-IN" sz="3200" dirty="0">
                <a:effectLst/>
              </a:rPr>
              <a:t> Supracondylar fractures- 50% to 70% of all elbow fractures</a:t>
            </a:r>
          </a:p>
          <a:p>
            <a:r>
              <a:rPr lang="en-IN" sz="3200" dirty="0"/>
              <a:t>F</a:t>
            </a:r>
            <a:r>
              <a:rPr lang="en-IN" sz="3200" dirty="0">
                <a:effectLst/>
              </a:rPr>
              <a:t>requently in children between the ages of 3- 10 years.</a:t>
            </a:r>
            <a:endParaRPr lang="en-IN" sz="3200" dirty="0"/>
          </a:p>
        </p:txBody>
      </p:sp>
    </p:spTree>
    <p:extLst>
      <p:ext uri="{BB962C8B-B14F-4D97-AF65-F5344CB8AC3E}">
        <p14:creationId xmlns:p14="http://schemas.microsoft.com/office/powerpoint/2010/main" val="15306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7386-A5C0-44E0-A3FF-1320EF6E5CA0}"/>
              </a:ext>
            </a:extLst>
          </p:cNvPr>
          <p:cNvSpPr>
            <a:spLocks noGrp="1"/>
          </p:cNvSpPr>
          <p:nvPr>
            <p:ph type="title"/>
          </p:nvPr>
        </p:nvSpPr>
        <p:spPr>
          <a:xfrm>
            <a:off x="4817533" y="0"/>
            <a:ext cx="10515600" cy="1325563"/>
          </a:xfrm>
        </p:spPr>
        <p:txBody>
          <a:bodyPr/>
          <a:lstStyle/>
          <a:p>
            <a:r>
              <a:rPr lang="en-IN" dirty="0"/>
              <a:t>Post Op</a:t>
            </a:r>
          </a:p>
        </p:txBody>
      </p:sp>
      <p:pic>
        <p:nvPicPr>
          <p:cNvPr id="4" name="Content Placeholder 3">
            <a:extLst>
              <a:ext uri="{FF2B5EF4-FFF2-40B4-BE49-F238E27FC236}">
                <a16:creationId xmlns:a16="http://schemas.microsoft.com/office/drawing/2014/main" id="{15DDD9CD-1CB4-46E4-B94E-8B13C28A0335}"/>
              </a:ext>
            </a:extLst>
          </p:cNvPr>
          <p:cNvPicPr>
            <a:picLocks noGrp="1" noChangeAspect="1"/>
          </p:cNvPicPr>
          <p:nvPr>
            <p:ph idx="1"/>
          </p:nvPr>
        </p:nvPicPr>
        <p:blipFill rotWithShape="1">
          <a:blip r:embed="rId2"/>
          <a:srcRect t="57656"/>
          <a:stretch/>
        </p:blipFill>
        <p:spPr>
          <a:xfrm>
            <a:off x="1154570" y="1265237"/>
            <a:ext cx="9520993" cy="5413905"/>
          </a:xfrm>
          <a:prstGeom prst="rect">
            <a:avLst/>
          </a:prstGeom>
        </p:spPr>
      </p:pic>
    </p:spTree>
    <p:extLst>
      <p:ext uri="{BB962C8B-B14F-4D97-AF65-F5344CB8AC3E}">
        <p14:creationId xmlns:p14="http://schemas.microsoft.com/office/powerpoint/2010/main" val="2112700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A1CC-CE48-4144-A40C-A01513193937}"/>
              </a:ext>
            </a:extLst>
          </p:cNvPr>
          <p:cNvSpPr>
            <a:spLocks noGrp="1"/>
          </p:cNvSpPr>
          <p:nvPr>
            <p:ph type="title"/>
          </p:nvPr>
        </p:nvSpPr>
        <p:spPr/>
        <p:txBody>
          <a:bodyPr>
            <a:normAutofit/>
          </a:bodyPr>
          <a:lstStyle/>
          <a:p>
            <a:r>
              <a:rPr lang="en-IN" dirty="0"/>
              <a:t>Complex fractures or fracture-dislocations</a:t>
            </a:r>
          </a:p>
        </p:txBody>
      </p:sp>
      <p:sp>
        <p:nvSpPr>
          <p:cNvPr id="3" name="Content Placeholder 2">
            <a:extLst>
              <a:ext uri="{FF2B5EF4-FFF2-40B4-BE49-F238E27FC236}">
                <a16:creationId xmlns:a16="http://schemas.microsoft.com/office/drawing/2014/main" id="{6FDE7E06-1A46-423E-8459-E8C5820C69D2}"/>
              </a:ext>
            </a:extLst>
          </p:cNvPr>
          <p:cNvSpPr>
            <a:spLocks noGrp="1"/>
          </p:cNvSpPr>
          <p:nvPr>
            <p:ph idx="1"/>
          </p:nvPr>
        </p:nvSpPr>
        <p:spPr>
          <a:xfrm>
            <a:off x="1676400" y="5347758"/>
            <a:ext cx="10515600" cy="4351338"/>
          </a:xfrm>
        </p:spPr>
        <p:txBody>
          <a:bodyPr/>
          <a:lstStyle/>
          <a:p>
            <a:r>
              <a:rPr lang="en-IN" dirty="0"/>
              <a:t>Tension band wire constructs can fail- Plating is the choice</a:t>
            </a:r>
          </a:p>
        </p:txBody>
      </p:sp>
      <p:pic>
        <p:nvPicPr>
          <p:cNvPr id="4" name="Picture 3">
            <a:extLst>
              <a:ext uri="{FF2B5EF4-FFF2-40B4-BE49-F238E27FC236}">
                <a16:creationId xmlns:a16="http://schemas.microsoft.com/office/drawing/2014/main" id="{7D6B8E0C-3163-43F5-B8EF-684CFB6375DD}"/>
              </a:ext>
            </a:extLst>
          </p:cNvPr>
          <p:cNvPicPr>
            <a:picLocks noChangeAspect="1"/>
          </p:cNvPicPr>
          <p:nvPr/>
        </p:nvPicPr>
        <p:blipFill>
          <a:blip r:embed="rId2"/>
          <a:stretch>
            <a:fillRect/>
          </a:stretch>
        </p:blipFill>
        <p:spPr>
          <a:xfrm>
            <a:off x="1460275" y="1964267"/>
            <a:ext cx="8842713" cy="2794000"/>
          </a:xfrm>
          <a:prstGeom prst="rect">
            <a:avLst/>
          </a:prstGeom>
        </p:spPr>
      </p:pic>
    </p:spTree>
    <p:extLst>
      <p:ext uri="{BB962C8B-B14F-4D97-AF65-F5344CB8AC3E}">
        <p14:creationId xmlns:p14="http://schemas.microsoft.com/office/powerpoint/2010/main" val="1847961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6993-8D3D-4C1A-8746-F4EBFB73CEF6}"/>
              </a:ext>
            </a:extLst>
          </p:cNvPr>
          <p:cNvSpPr>
            <a:spLocks noGrp="1"/>
          </p:cNvSpPr>
          <p:nvPr>
            <p:ph type="title"/>
          </p:nvPr>
        </p:nvSpPr>
        <p:spPr/>
        <p:txBody>
          <a:bodyPr/>
          <a:lstStyle/>
          <a:p>
            <a:r>
              <a:rPr lang="en-IN" dirty="0"/>
              <a:t>RADIAL HEAD FRACTURES-Mechanism</a:t>
            </a:r>
            <a:br>
              <a:rPr lang="en-IN" dirty="0"/>
            </a:br>
            <a:endParaRPr lang="en-IN" dirty="0"/>
          </a:p>
        </p:txBody>
      </p:sp>
      <p:sp>
        <p:nvSpPr>
          <p:cNvPr id="3" name="Content Placeholder 2">
            <a:extLst>
              <a:ext uri="{FF2B5EF4-FFF2-40B4-BE49-F238E27FC236}">
                <a16:creationId xmlns:a16="http://schemas.microsoft.com/office/drawing/2014/main" id="{1C80A819-96A1-4898-9FF5-D822F1B8CAA5}"/>
              </a:ext>
            </a:extLst>
          </p:cNvPr>
          <p:cNvSpPr>
            <a:spLocks noGrp="1"/>
          </p:cNvSpPr>
          <p:nvPr>
            <p:ph idx="1"/>
          </p:nvPr>
        </p:nvSpPr>
        <p:spPr/>
        <p:txBody>
          <a:bodyPr/>
          <a:lstStyle/>
          <a:p>
            <a:r>
              <a:rPr lang="en-IN" dirty="0"/>
              <a:t>Fractures when it collides with the capitellum</a:t>
            </a:r>
          </a:p>
          <a:p>
            <a:r>
              <a:rPr lang="en-IN" dirty="0"/>
              <a:t>Fall onto the outstretched hand</a:t>
            </a:r>
          </a:p>
          <a:p>
            <a:endParaRPr lang="en-IN" dirty="0"/>
          </a:p>
        </p:txBody>
      </p:sp>
    </p:spTree>
    <p:extLst>
      <p:ext uri="{BB962C8B-B14F-4D97-AF65-F5344CB8AC3E}">
        <p14:creationId xmlns:p14="http://schemas.microsoft.com/office/powerpoint/2010/main" val="14643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E91-9517-49C4-89A0-202C4583FB6F}"/>
              </a:ext>
            </a:extLst>
          </p:cNvPr>
          <p:cNvSpPr>
            <a:spLocks noGrp="1"/>
          </p:cNvSpPr>
          <p:nvPr>
            <p:ph type="title"/>
          </p:nvPr>
        </p:nvSpPr>
        <p:spPr/>
        <p:txBody>
          <a:bodyPr/>
          <a:lstStyle/>
          <a:p>
            <a:r>
              <a:rPr lang="en-IN" dirty="0"/>
              <a:t>Classification- Mason</a:t>
            </a:r>
          </a:p>
        </p:txBody>
      </p:sp>
      <p:sp>
        <p:nvSpPr>
          <p:cNvPr id="3" name="Content Placeholder 2">
            <a:extLst>
              <a:ext uri="{FF2B5EF4-FFF2-40B4-BE49-F238E27FC236}">
                <a16:creationId xmlns:a16="http://schemas.microsoft.com/office/drawing/2014/main" id="{AFC35843-9BC5-4C19-9B14-C79EABAC8A62}"/>
              </a:ext>
            </a:extLst>
          </p:cNvPr>
          <p:cNvSpPr>
            <a:spLocks noGrp="1"/>
          </p:cNvSpPr>
          <p:nvPr>
            <p:ph idx="1"/>
          </p:nvPr>
        </p:nvSpPr>
        <p:spPr>
          <a:xfrm>
            <a:off x="1024467" y="4682331"/>
            <a:ext cx="10515600" cy="4351338"/>
          </a:xfrm>
        </p:spPr>
        <p:txBody>
          <a:bodyPr/>
          <a:lstStyle/>
          <a:p>
            <a:r>
              <a:rPr lang="en-IN" dirty="0"/>
              <a:t>Type 1- Nondisplaced fractures- nonoperative treatment</a:t>
            </a:r>
          </a:p>
          <a:p>
            <a:r>
              <a:rPr lang="en-IN" dirty="0"/>
              <a:t>Type 2- Displaced fractures involving part of the radial head- Screws</a:t>
            </a:r>
          </a:p>
          <a:p>
            <a:r>
              <a:rPr lang="en-IN" dirty="0"/>
              <a:t>Type 3- comminuted fractures -excision</a:t>
            </a:r>
          </a:p>
        </p:txBody>
      </p:sp>
      <p:pic>
        <p:nvPicPr>
          <p:cNvPr id="4" name="Picture 3">
            <a:extLst>
              <a:ext uri="{FF2B5EF4-FFF2-40B4-BE49-F238E27FC236}">
                <a16:creationId xmlns:a16="http://schemas.microsoft.com/office/drawing/2014/main" id="{366ED000-5241-4E94-A26F-80A9B75101A0}"/>
              </a:ext>
            </a:extLst>
          </p:cNvPr>
          <p:cNvPicPr>
            <a:picLocks noChangeAspect="1"/>
          </p:cNvPicPr>
          <p:nvPr/>
        </p:nvPicPr>
        <p:blipFill>
          <a:blip r:embed="rId2"/>
          <a:stretch>
            <a:fillRect/>
          </a:stretch>
        </p:blipFill>
        <p:spPr>
          <a:xfrm>
            <a:off x="6096000" y="556419"/>
            <a:ext cx="5667375" cy="3238500"/>
          </a:xfrm>
          <a:prstGeom prst="rect">
            <a:avLst/>
          </a:prstGeom>
        </p:spPr>
      </p:pic>
    </p:spTree>
    <p:extLst>
      <p:ext uri="{BB962C8B-B14F-4D97-AF65-F5344CB8AC3E}">
        <p14:creationId xmlns:p14="http://schemas.microsoft.com/office/powerpoint/2010/main" val="16417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625B-6D5F-4328-BB6F-32235BFE1CF5}"/>
              </a:ext>
            </a:extLst>
          </p:cNvPr>
          <p:cNvSpPr>
            <a:spLocks noGrp="1"/>
          </p:cNvSpPr>
          <p:nvPr>
            <p:ph type="title"/>
          </p:nvPr>
        </p:nvSpPr>
        <p:spPr>
          <a:xfrm>
            <a:off x="2107721" y="0"/>
            <a:ext cx="10515600" cy="1325563"/>
          </a:xfrm>
        </p:spPr>
        <p:txBody>
          <a:bodyPr/>
          <a:lstStyle/>
          <a:p>
            <a:r>
              <a:rPr lang="en-IN" dirty="0"/>
              <a:t>Type 2</a:t>
            </a:r>
          </a:p>
        </p:txBody>
      </p:sp>
      <p:pic>
        <p:nvPicPr>
          <p:cNvPr id="5" name="Content Placeholder 4">
            <a:extLst>
              <a:ext uri="{FF2B5EF4-FFF2-40B4-BE49-F238E27FC236}">
                <a16:creationId xmlns:a16="http://schemas.microsoft.com/office/drawing/2014/main" id="{E3148EB5-056B-44DF-A931-F81AE9C74CCB}"/>
              </a:ext>
            </a:extLst>
          </p:cNvPr>
          <p:cNvPicPr>
            <a:picLocks noGrp="1" noChangeAspect="1"/>
          </p:cNvPicPr>
          <p:nvPr>
            <p:ph idx="1"/>
          </p:nvPr>
        </p:nvPicPr>
        <p:blipFill rotWithShape="1">
          <a:blip r:embed="rId2"/>
          <a:srcRect l="5610" b="4784"/>
          <a:stretch/>
        </p:blipFill>
        <p:spPr>
          <a:xfrm>
            <a:off x="2107721" y="1117601"/>
            <a:ext cx="7675197" cy="5113866"/>
          </a:xfrm>
          <a:prstGeom prst="rect">
            <a:avLst/>
          </a:prstGeom>
        </p:spPr>
      </p:pic>
    </p:spTree>
    <p:extLst>
      <p:ext uri="{BB962C8B-B14F-4D97-AF65-F5344CB8AC3E}">
        <p14:creationId xmlns:p14="http://schemas.microsoft.com/office/powerpoint/2010/main" val="2265956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4CF3-A4D9-4A6E-AD9E-1C953C319EC4}"/>
              </a:ext>
            </a:extLst>
          </p:cNvPr>
          <p:cNvSpPr>
            <a:spLocks noGrp="1"/>
          </p:cNvSpPr>
          <p:nvPr>
            <p:ph type="title"/>
          </p:nvPr>
        </p:nvSpPr>
        <p:spPr>
          <a:xfrm>
            <a:off x="616852" y="263525"/>
            <a:ext cx="4903415" cy="1325563"/>
          </a:xfrm>
        </p:spPr>
        <p:txBody>
          <a:bodyPr/>
          <a:lstStyle/>
          <a:p>
            <a:r>
              <a:rPr lang="en-IN" dirty="0"/>
              <a:t>SIMPLE ELBOW DISLOCATIONS</a:t>
            </a:r>
          </a:p>
        </p:txBody>
      </p:sp>
      <p:sp>
        <p:nvSpPr>
          <p:cNvPr id="3" name="Content Placeholder 2">
            <a:extLst>
              <a:ext uri="{FF2B5EF4-FFF2-40B4-BE49-F238E27FC236}">
                <a16:creationId xmlns:a16="http://schemas.microsoft.com/office/drawing/2014/main" id="{690C20C3-38A6-44AD-ADC8-F033FB6A859D}"/>
              </a:ext>
            </a:extLst>
          </p:cNvPr>
          <p:cNvSpPr>
            <a:spLocks noGrp="1"/>
          </p:cNvSpPr>
          <p:nvPr>
            <p:ph idx="1"/>
          </p:nvPr>
        </p:nvSpPr>
        <p:spPr>
          <a:xfrm>
            <a:off x="330200" y="4317206"/>
            <a:ext cx="10515600" cy="4351338"/>
          </a:xfrm>
        </p:spPr>
        <p:txBody>
          <a:bodyPr/>
          <a:lstStyle/>
          <a:p>
            <a:r>
              <a:rPr lang="en-IN" dirty="0"/>
              <a:t>Stable after manipulative reduction.</a:t>
            </a:r>
          </a:p>
          <a:p>
            <a:r>
              <a:rPr lang="en-IN" dirty="0"/>
              <a:t>Acute </a:t>
            </a:r>
            <a:r>
              <a:rPr lang="en-IN" dirty="0" err="1"/>
              <a:t>redislocations</a:t>
            </a:r>
            <a:r>
              <a:rPr lang="en-IN" dirty="0"/>
              <a:t> and chronic recurrent dislocations are uncommon.</a:t>
            </a:r>
          </a:p>
          <a:p>
            <a:r>
              <a:rPr lang="en-IN" dirty="0"/>
              <a:t>Mobilization of the elbow within 2 weeks results in less stiffness and pain</a:t>
            </a:r>
          </a:p>
        </p:txBody>
      </p:sp>
      <p:pic>
        <p:nvPicPr>
          <p:cNvPr id="5" name="Picture 4">
            <a:extLst>
              <a:ext uri="{FF2B5EF4-FFF2-40B4-BE49-F238E27FC236}">
                <a16:creationId xmlns:a16="http://schemas.microsoft.com/office/drawing/2014/main" id="{3C5F97F1-9B38-456F-B025-4B1910C8617E}"/>
              </a:ext>
            </a:extLst>
          </p:cNvPr>
          <p:cNvPicPr>
            <a:picLocks noChangeAspect="1"/>
          </p:cNvPicPr>
          <p:nvPr/>
        </p:nvPicPr>
        <p:blipFill rotWithShape="1">
          <a:blip r:embed="rId2">
            <a:extLst>
              <a:ext uri="{28A0092B-C50C-407E-A947-70E740481C1C}">
                <a14:useLocalDpi xmlns:a14="http://schemas.microsoft.com/office/drawing/2010/main" val="0"/>
              </a:ext>
            </a:extLst>
          </a:blip>
          <a:srcRect l="7844" t="6924" r="18102" b="-1389"/>
          <a:stretch/>
        </p:blipFill>
        <p:spPr>
          <a:xfrm rot="5400000">
            <a:off x="6500709" y="-908840"/>
            <a:ext cx="3902075" cy="6246803"/>
          </a:xfrm>
          <a:prstGeom prst="rect">
            <a:avLst/>
          </a:prstGeom>
        </p:spPr>
      </p:pic>
    </p:spTree>
    <p:extLst>
      <p:ext uri="{BB962C8B-B14F-4D97-AF65-F5344CB8AC3E}">
        <p14:creationId xmlns:p14="http://schemas.microsoft.com/office/powerpoint/2010/main" val="2147107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6104"/>
            <a:ext cx="10353761" cy="1326321"/>
          </a:xfrm>
        </p:spPr>
        <p:txBody>
          <a:bodyPr/>
          <a:lstStyle/>
          <a:p>
            <a:r>
              <a:rPr lang="en-IN" b="1" dirty="0">
                <a:solidFill>
                  <a:schemeClr val="accent1">
                    <a:lumMod val="50000"/>
                  </a:schemeClr>
                </a:solidFill>
              </a:rPr>
              <a:t>Question 1- Identify this injury in a 3 years old boy?</a:t>
            </a:r>
          </a:p>
        </p:txBody>
      </p:sp>
      <p:sp>
        <p:nvSpPr>
          <p:cNvPr id="3" name="Content Placeholder 2"/>
          <p:cNvSpPr>
            <a:spLocks noGrp="1"/>
          </p:cNvSpPr>
          <p:nvPr>
            <p:ph idx="1"/>
          </p:nvPr>
        </p:nvSpPr>
        <p:spPr>
          <a:xfrm>
            <a:off x="913795" y="1692425"/>
            <a:ext cx="10353762" cy="647136"/>
          </a:xfrm>
        </p:spPr>
        <p:txBody>
          <a:bodyPr>
            <a:normAutofit/>
          </a:bodyPr>
          <a:lstStyle/>
          <a:p>
            <a:pPr marL="0" indent="0">
              <a:buNone/>
            </a:pP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113"/>
          <a:stretch/>
        </p:blipFill>
        <p:spPr>
          <a:xfrm>
            <a:off x="331133" y="1887280"/>
            <a:ext cx="5367303" cy="3993912"/>
          </a:xfrm>
          <a:prstGeom prst="rect">
            <a:avLst/>
          </a:prstGeom>
        </p:spPr>
      </p:pic>
      <p:sp>
        <p:nvSpPr>
          <p:cNvPr id="5" name="TextBox 4">
            <a:extLst>
              <a:ext uri="{FF2B5EF4-FFF2-40B4-BE49-F238E27FC236}">
                <a16:creationId xmlns:a16="http://schemas.microsoft.com/office/drawing/2014/main" id="{DE4E5D7A-6E65-443D-843D-2C5A55A2B29B}"/>
              </a:ext>
            </a:extLst>
          </p:cNvPr>
          <p:cNvSpPr txBox="1"/>
          <p:nvPr/>
        </p:nvSpPr>
        <p:spPr>
          <a:xfrm>
            <a:off x="5804452" y="2676939"/>
            <a:ext cx="5777948" cy="1815882"/>
          </a:xfrm>
          <a:prstGeom prst="rect">
            <a:avLst/>
          </a:prstGeom>
          <a:noFill/>
        </p:spPr>
        <p:txBody>
          <a:bodyPr wrap="square" rtlCol="0">
            <a:spAutoFit/>
          </a:bodyPr>
          <a:lstStyle/>
          <a:p>
            <a:pPr marL="342900" indent="-342900">
              <a:buFont typeface="+mj-lt"/>
              <a:buAutoNum type="alphaLcParenR"/>
            </a:pPr>
            <a:r>
              <a:rPr lang="en-IN" sz="2800" dirty="0"/>
              <a:t> Dislocation elbow</a:t>
            </a:r>
          </a:p>
          <a:p>
            <a:pPr marL="342900" indent="-342900">
              <a:buFont typeface="+mj-lt"/>
              <a:buAutoNum type="alphaLcParenR"/>
            </a:pPr>
            <a:r>
              <a:rPr lang="en-IN" sz="2800" dirty="0"/>
              <a:t>Supracondylar fracture Humerus</a:t>
            </a:r>
          </a:p>
          <a:p>
            <a:pPr marL="342900" indent="-342900">
              <a:buFont typeface="+mj-lt"/>
              <a:buAutoNum type="alphaLcParenR"/>
            </a:pPr>
            <a:r>
              <a:rPr lang="en-IN" sz="2800" dirty="0">
                <a:solidFill>
                  <a:srgbClr val="FF0000"/>
                </a:solidFill>
              </a:rPr>
              <a:t>Separation distal humeral </a:t>
            </a:r>
            <a:r>
              <a:rPr lang="en-IN" sz="2800" dirty="0" err="1">
                <a:solidFill>
                  <a:srgbClr val="FF0000"/>
                </a:solidFill>
              </a:rPr>
              <a:t>physis</a:t>
            </a:r>
            <a:endParaRPr lang="en-IN" sz="2800" dirty="0">
              <a:solidFill>
                <a:srgbClr val="FF0000"/>
              </a:solidFill>
            </a:endParaRPr>
          </a:p>
          <a:p>
            <a:pPr marL="342900" indent="-342900">
              <a:buFont typeface="+mj-lt"/>
              <a:buAutoNum type="alphaLcParenR"/>
            </a:pPr>
            <a:r>
              <a:rPr lang="en-IN" sz="2800" dirty="0"/>
              <a:t>Lateral condyle Humerus fracture </a:t>
            </a:r>
            <a:endParaRPr lang="en-IN" dirty="0"/>
          </a:p>
        </p:txBody>
      </p:sp>
    </p:spTree>
    <p:extLst>
      <p:ext uri="{BB962C8B-B14F-4D97-AF65-F5344CB8AC3E}">
        <p14:creationId xmlns:p14="http://schemas.microsoft.com/office/powerpoint/2010/main" val="2337676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9279-21AB-41EB-8615-04E8C24FA990}"/>
              </a:ext>
            </a:extLst>
          </p:cNvPr>
          <p:cNvSpPr>
            <a:spLocks noGrp="1"/>
          </p:cNvSpPr>
          <p:nvPr>
            <p:ph type="title"/>
          </p:nvPr>
        </p:nvSpPr>
        <p:spPr>
          <a:xfrm>
            <a:off x="4233333" y="2103437"/>
            <a:ext cx="12877800" cy="1325563"/>
          </a:xfrm>
        </p:spPr>
        <p:txBody>
          <a:bodyPr/>
          <a:lstStyle/>
          <a:p>
            <a:r>
              <a:rPr lang="en-IN" dirty="0"/>
              <a:t>Questions?</a:t>
            </a:r>
          </a:p>
        </p:txBody>
      </p:sp>
    </p:spTree>
    <p:extLst>
      <p:ext uri="{BB962C8B-B14F-4D97-AF65-F5344CB8AC3E}">
        <p14:creationId xmlns:p14="http://schemas.microsoft.com/office/powerpoint/2010/main" val="256720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21" y="145961"/>
            <a:ext cx="10353761" cy="1326321"/>
          </a:xfrm>
        </p:spPr>
        <p:txBody>
          <a:bodyPr>
            <a:normAutofit/>
          </a:bodyPr>
          <a:lstStyle/>
          <a:p>
            <a:r>
              <a:rPr lang="en-IN" sz="6000" b="1" dirty="0">
                <a:solidFill>
                  <a:schemeClr val="accent1">
                    <a:lumMod val="50000"/>
                  </a:schemeClr>
                </a:solidFill>
              </a:rPr>
              <a:t>CRITOE</a:t>
            </a:r>
            <a:endParaRPr lang="en-IN" sz="6600" b="1" dirty="0">
              <a:solidFill>
                <a:schemeClr val="accent1">
                  <a:lumMod val="50000"/>
                </a:schemeClr>
              </a:solidFill>
            </a:endParaRPr>
          </a:p>
        </p:txBody>
      </p:sp>
      <p:sp>
        <p:nvSpPr>
          <p:cNvPr id="3" name="Content Placeholder 2"/>
          <p:cNvSpPr>
            <a:spLocks noGrp="1"/>
          </p:cNvSpPr>
          <p:nvPr>
            <p:ph idx="1"/>
          </p:nvPr>
        </p:nvSpPr>
        <p:spPr>
          <a:xfrm>
            <a:off x="115910" y="1935921"/>
            <a:ext cx="7213359" cy="3695136"/>
          </a:xfrm>
        </p:spPr>
        <p:txBody>
          <a:bodyPr>
            <a:noAutofit/>
          </a:bodyPr>
          <a:lstStyle/>
          <a:p>
            <a:r>
              <a:rPr lang="en-IN" sz="3200" b="1" i="1" dirty="0" err="1">
                <a:solidFill>
                  <a:srgbClr val="FF0000"/>
                </a:solidFill>
                <a:effectLst/>
              </a:rPr>
              <a:t>C</a:t>
            </a:r>
            <a:r>
              <a:rPr lang="en-IN" sz="3200" b="1" dirty="0" err="1">
                <a:effectLst/>
              </a:rPr>
              <a:t>apitellum</a:t>
            </a:r>
            <a:r>
              <a:rPr lang="en-IN" sz="3200" b="1" dirty="0">
                <a:effectLst/>
              </a:rPr>
              <a:t> (2years)</a:t>
            </a:r>
          </a:p>
          <a:p>
            <a:r>
              <a:rPr lang="en-IN" sz="3200" b="1" i="1" dirty="0">
                <a:solidFill>
                  <a:srgbClr val="FF0000"/>
                </a:solidFill>
                <a:effectLst/>
              </a:rPr>
              <a:t>R</a:t>
            </a:r>
            <a:r>
              <a:rPr lang="en-IN" sz="3200" b="1" dirty="0">
                <a:effectLst/>
              </a:rPr>
              <a:t>adius(4years)</a:t>
            </a:r>
          </a:p>
          <a:p>
            <a:r>
              <a:rPr lang="en-IN" sz="3200" b="1" i="1" dirty="0">
                <a:solidFill>
                  <a:srgbClr val="FF0000"/>
                </a:solidFill>
                <a:effectLst/>
              </a:rPr>
              <a:t>I</a:t>
            </a:r>
            <a:r>
              <a:rPr lang="en-IN" sz="3200" b="1" dirty="0">
                <a:effectLst/>
              </a:rPr>
              <a:t>nternal (or medial) epicondyle(6years)</a:t>
            </a:r>
          </a:p>
          <a:p>
            <a:r>
              <a:rPr lang="en-IN" sz="3200" b="1" i="1" dirty="0">
                <a:solidFill>
                  <a:srgbClr val="FF0000"/>
                </a:solidFill>
                <a:effectLst/>
              </a:rPr>
              <a:t>T</a:t>
            </a:r>
            <a:r>
              <a:rPr lang="en-IN" sz="3200" b="1" dirty="0">
                <a:effectLst/>
              </a:rPr>
              <a:t>rochlea(8 years)</a:t>
            </a:r>
          </a:p>
          <a:p>
            <a:r>
              <a:rPr lang="en-IN" sz="3200" b="1" i="1" dirty="0">
                <a:solidFill>
                  <a:srgbClr val="FF0000"/>
                </a:solidFill>
                <a:effectLst/>
              </a:rPr>
              <a:t>O</a:t>
            </a:r>
            <a:r>
              <a:rPr lang="en-IN" sz="3200" b="1" dirty="0">
                <a:effectLst/>
              </a:rPr>
              <a:t>lecranon(10 years)</a:t>
            </a:r>
          </a:p>
          <a:p>
            <a:r>
              <a:rPr lang="en-IN" sz="3200" b="1" i="1" dirty="0">
                <a:solidFill>
                  <a:srgbClr val="FF0000"/>
                </a:solidFill>
                <a:effectLst/>
              </a:rPr>
              <a:t>E</a:t>
            </a:r>
            <a:r>
              <a:rPr lang="en-IN" sz="3200" b="1" dirty="0">
                <a:effectLst/>
              </a:rPr>
              <a:t>xternal (or lateral) epicondyle(12 years)</a:t>
            </a:r>
            <a:endParaRPr lang="en-IN" sz="32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4718"/>
          <a:stretch/>
        </p:blipFill>
        <p:spPr>
          <a:xfrm>
            <a:off x="7673825" y="1157369"/>
            <a:ext cx="4107766" cy="4916554"/>
          </a:xfrm>
          <a:prstGeom prst="rect">
            <a:avLst/>
          </a:prstGeom>
        </p:spPr>
      </p:pic>
    </p:spTree>
    <p:extLst>
      <p:ext uri="{BB962C8B-B14F-4D97-AF65-F5344CB8AC3E}">
        <p14:creationId xmlns:p14="http://schemas.microsoft.com/office/powerpoint/2010/main" val="30737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chemeClr val="accent1">
                    <a:lumMod val="50000"/>
                  </a:schemeClr>
                </a:solidFill>
              </a:rPr>
              <a:t>Common Fractures</a:t>
            </a:r>
          </a:p>
        </p:txBody>
      </p:sp>
      <p:sp>
        <p:nvSpPr>
          <p:cNvPr id="3" name="Content Placeholder 2"/>
          <p:cNvSpPr>
            <a:spLocks noGrp="1"/>
          </p:cNvSpPr>
          <p:nvPr>
            <p:ph idx="1"/>
          </p:nvPr>
        </p:nvSpPr>
        <p:spPr>
          <a:xfrm>
            <a:off x="913795" y="2096064"/>
            <a:ext cx="10780222" cy="3695136"/>
          </a:xfrm>
        </p:spPr>
        <p:txBody>
          <a:bodyPr/>
          <a:lstStyle/>
          <a:p>
            <a:r>
              <a:rPr lang="en-IN" sz="2400" dirty="0">
                <a:effectLst/>
              </a:rPr>
              <a:t>The supracondylar Humerus</a:t>
            </a:r>
          </a:p>
          <a:p>
            <a:r>
              <a:rPr lang="en-IN" sz="2400" dirty="0">
                <a:effectLst/>
              </a:rPr>
              <a:t>The </a:t>
            </a:r>
            <a:r>
              <a:rPr lang="en-IN" sz="2400" dirty="0" err="1">
                <a:effectLst/>
              </a:rPr>
              <a:t>transphyseal</a:t>
            </a:r>
            <a:r>
              <a:rPr lang="en-IN" sz="2400" dirty="0">
                <a:effectLst/>
              </a:rPr>
              <a:t> distal Humerus</a:t>
            </a:r>
          </a:p>
          <a:p>
            <a:r>
              <a:rPr lang="en-IN" sz="2400" dirty="0">
                <a:effectLst/>
              </a:rPr>
              <a:t>The lateral humeral condyle</a:t>
            </a:r>
          </a:p>
          <a:p>
            <a:r>
              <a:rPr lang="en-IN" sz="2400" dirty="0">
                <a:effectLst/>
              </a:rPr>
              <a:t>The medial humeral epicondyle (often associated with elbow dislocation)</a:t>
            </a:r>
            <a:endParaRPr lang="en-IN" sz="2400" dirty="0"/>
          </a:p>
        </p:txBody>
      </p:sp>
    </p:spTree>
    <p:extLst>
      <p:ext uri="{BB962C8B-B14F-4D97-AF65-F5344CB8AC3E}">
        <p14:creationId xmlns:p14="http://schemas.microsoft.com/office/powerpoint/2010/main" val="353680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chemeClr val="accent1">
                    <a:lumMod val="50000"/>
                  </a:schemeClr>
                </a:solidFill>
              </a:rPr>
              <a:t>Uncommon FRACTURES </a:t>
            </a:r>
          </a:p>
        </p:txBody>
      </p:sp>
      <p:sp>
        <p:nvSpPr>
          <p:cNvPr id="3" name="Content Placeholder 2"/>
          <p:cNvSpPr>
            <a:spLocks noGrp="1"/>
          </p:cNvSpPr>
          <p:nvPr>
            <p:ph idx="1"/>
          </p:nvPr>
        </p:nvSpPr>
        <p:spPr/>
        <p:txBody>
          <a:bodyPr/>
          <a:lstStyle/>
          <a:p>
            <a:r>
              <a:rPr lang="en-IN" sz="2400" dirty="0">
                <a:effectLst/>
              </a:rPr>
              <a:t>The capitellum</a:t>
            </a:r>
          </a:p>
          <a:p>
            <a:r>
              <a:rPr lang="en-IN" sz="2400" dirty="0">
                <a:effectLst/>
              </a:rPr>
              <a:t>Coronoid</a:t>
            </a:r>
          </a:p>
          <a:p>
            <a:r>
              <a:rPr lang="en-IN" sz="2400" dirty="0">
                <a:effectLst/>
              </a:rPr>
              <a:t>Medial condyle</a:t>
            </a:r>
          </a:p>
          <a:p>
            <a:r>
              <a:rPr lang="en-IN" sz="2400" dirty="0">
                <a:effectLst/>
              </a:rPr>
              <a:t>Lateral epicondyle</a:t>
            </a:r>
          </a:p>
          <a:p>
            <a:r>
              <a:rPr lang="en-IN" sz="2400" dirty="0" err="1">
                <a:effectLst/>
              </a:rPr>
              <a:t>Intracondylar</a:t>
            </a:r>
            <a:r>
              <a:rPr lang="en-IN" sz="2400" dirty="0">
                <a:effectLst/>
              </a:rPr>
              <a:t> or T-condylar fractures</a:t>
            </a:r>
            <a:endParaRPr lang="en-IN" sz="2400" dirty="0"/>
          </a:p>
        </p:txBody>
      </p:sp>
    </p:spTree>
    <p:extLst>
      <p:ext uri="{BB962C8B-B14F-4D97-AF65-F5344CB8AC3E}">
        <p14:creationId xmlns:p14="http://schemas.microsoft.com/office/powerpoint/2010/main" val="77512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1">
                    <a:lumMod val="50000"/>
                  </a:schemeClr>
                </a:solidFill>
                <a:effectLst/>
              </a:rPr>
              <a:t>Supracondylar Fractures of the Humerus </a:t>
            </a:r>
            <a:endParaRPr lang="en-IN" b="1" dirty="0">
              <a:solidFill>
                <a:schemeClr val="accent1">
                  <a:lumMod val="50000"/>
                </a:schemeClr>
              </a:solidFill>
            </a:endParaRPr>
          </a:p>
        </p:txBody>
      </p:sp>
      <p:sp>
        <p:nvSpPr>
          <p:cNvPr id="3" name="Content Placeholder 2"/>
          <p:cNvSpPr>
            <a:spLocks noGrp="1"/>
          </p:cNvSpPr>
          <p:nvPr>
            <p:ph idx="1"/>
          </p:nvPr>
        </p:nvSpPr>
        <p:spPr>
          <a:xfrm>
            <a:off x="283336" y="1935921"/>
            <a:ext cx="7349916" cy="4600950"/>
          </a:xfrm>
        </p:spPr>
        <p:txBody>
          <a:bodyPr>
            <a:normAutofit/>
          </a:bodyPr>
          <a:lstStyle/>
          <a:p>
            <a:r>
              <a:rPr lang="en-IN" sz="2400" dirty="0">
                <a:effectLst/>
              </a:rPr>
              <a:t>Devastating long-term complications. </a:t>
            </a:r>
          </a:p>
          <a:p>
            <a:r>
              <a:rPr lang="en-IN" sz="2400" dirty="0">
                <a:effectLst/>
              </a:rPr>
              <a:t>Anteriorly- the brachial artery and median nerve </a:t>
            </a:r>
          </a:p>
          <a:p>
            <a:r>
              <a:rPr lang="en-IN" sz="2400" dirty="0">
                <a:effectLst/>
              </a:rPr>
              <a:t>Laterally, the radial nerve crosses</a:t>
            </a:r>
          </a:p>
          <a:p>
            <a:r>
              <a:rPr lang="en-IN" sz="2400" dirty="0">
                <a:effectLst/>
              </a:rPr>
              <a:t>The ulnar nerve passes behind the medial epicondyle </a:t>
            </a:r>
            <a:endParaRPr lang="en-IN" sz="2400" dirty="0"/>
          </a:p>
          <a:p>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211"/>
          <a:stretch/>
        </p:blipFill>
        <p:spPr>
          <a:xfrm>
            <a:off x="6943590" y="1756408"/>
            <a:ext cx="4229100" cy="4959976"/>
          </a:xfrm>
          <a:prstGeom prst="rect">
            <a:avLst/>
          </a:prstGeom>
        </p:spPr>
      </p:pic>
    </p:spTree>
    <p:extLst>
      <p:ext uri="{BB962C8B-B14F-4D97-AF65-F5344CB8AC3E}">
        <p14:creationId xmlns:p14="http://schemas.microsoft.com/office/powerpoint/2010/main" val="3038061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1435</Words>
  <Application>Microsoft Office PowerPoint</Application>
  <PresentationFormat>Widescreen</PresentationFormat>
  <Paragraphs>233</Paragraphs>
  <Slides>57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Wingdings</vt:lpstr>
      <vt:lpstr>Office Theme</vt:lpstr>
      <vt:lpstr>Elbow Injuries</vt:lpstr>
      <vt:lpstr>Objectives</vt:lpstr>
      <vt:lpstr>Introduction</vt:lpstr>
      <vt:lpstr>Question 1- Identify this injury in a 3 years old boy</vt:lpstr>
      <vt:lpstr>Introduction- Elbow fractures </vt:lpstr>
      <vt:lpstr>CRITOE</vt:lpstr>
      <vt:lpstr>Common Fractures</vt:lpstr>
      <vt:lpstr>Uncommon FRACTURES </vt:lpstr>
      <vt:lpstr>Supracondylar Fractures of the Humerus </vt:lpstr>
      <vt:lpstr>ANATOMY </vt:lpstr>
      <vt:lpstr>PowerPoint Presentation</vt:lpstr>
      <vt:lpstr>Extension Type Fr</vt:lpstr>
      <vt:lpstr>Flexion Supraconylar Fr</vt:lpstr>
      <vt:lpstr>CLASSIFICATION-Gartland Classification</vt:lpstr>
      <vt:lpstr>Q 2- How Do You Classify?</vt:lpstr>
      <vt:lpstr>How Do You Classify?</vt:lpstr>
      <vt:lpstr>RADIOGRAPHIC FINDINGS  </vt:lpstr>
      <vt:lpstr>TREATMENT - Goal  </vt:lpstr>
      <vt:lpstr>Emergency Treatment  </vt:lpstr>
      <vt:lpstr>If distal extremity is initially ischemic?</vt:lpstr>
      <vt:lpstr>Treatment of Nondisplaced Fractures ? </vt:lpstr>
      <vt:lpstr>Extension Gartland III- Treatment?</vt:lpstr>
      <vt:lpstr>Treatment of Displaced Fractures (types II and III).  </vt:lpstr>
      <vt:lpstr>CR and K-wire fixation</vt:lpstr>
      <vt:lpstr>Per op Images</vt:lpstr>
      <vt:lpstr>Healed fracture at 4 weeks</vt:lpstr>
      <vt:lpstr>Collateral circulation</vt:lpstr>
      <vt:lpstr>Viable hand with abnormal pulses ?</vt:lpstr>
      <vt:lpstr>COMPLICATIONS</vt:lpstr>
      <vt:lpstr>Vascular Injury-Spectrum? </vt:lpstr>
      <vt:lpstr>Management</vt:lpstr>
      <vt:lpstr>Peripheral Nerve Injury  </vt:lpstr>
      <vt:lpstr>Compartment Syndrome?</vt:lpstr>
      <vt:lpstr>Volkmann's Ischemic Contracture (Chr Compartment Syndrome)  </vt:lpstr>
      <vt:lpstr>Malunion: Cubitus Varus and Cubitus Valgus  </vt:lpstr>
      <vt:lpstr>T/T -Osteotomy and k-wire fixation</vt:lpstr>
      <vt:lpstr>Lateral Condyle Fractures </vt:lpstr>
      <vt:lpstr>Treatment</vt:lpstr>
      <vt:lpstr>Complete Articular Fractures of the Distal Humerus—T-Fracture</vt:lpstr>
      <vt:lpstr>Radial Neck</vt:lpstr>
      <vt:lpstr>Displaced fractures ?</vt:lpstr>
      <vt:lpstr>Post Op</vt:lpstr>
      <vt:lpstr>Injuries of Adult Elbow</vt:lpstr>
      <vt:lpstr>Spectrum</vt:lpstr>
      <vt:lpstr>Anatomy-Olecranon Fractures-</vt:lpstr>
      <vt:lpstr>Symptoms</vt:lpstr>
      <vt:lpstr>Signs</vt:lpstr>
      <vt:lpstr>Mayo Classification</vt:lpstr>
      <vt:lpstr>PowerPoint Presentation</vt:lpstr>
      <vt:lpstr>Post Op</vt:lpstr>
      <vt:lpstr>Complex fractures or fracture-dislocations</vt:lpstr>
      <vt:lpstr>RADIAL HEAD FRACTURES-Mechanism </vt:lpstr>
      <vt:lpstr>Classification- Mason</vt:lpstr>
      <vt:lpstr>Type 2</vt:lpstr>
      <vt:lpstr>SIMPLE ELBOW DISLOCATIONS</vt:lpstr>
      <vt:lpstr>Question 1- Identify this injury in a 3 years old boy?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Roop Kalia</dc:creator>
  <cp:lastModifiedBy>Roop Kalia</cp:lastModifiedBy>
  <cp:revision>13</cp:revision>
  <dcterms:created xsi:type="dcterms:W3CDTF">2019-03-07T12:51:28Z</dcterms:created>
  <dcterms:modified xsi:type="dcterms:W3CDTF">2019-03-07T12:45:42Z</dcterms:modified>
</cp:coreProperties>
</file>