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49"/>
  </p:notesMasterIdLst>
  <p:sldIdLst>
    <p:sldId id="256" r:id="rId2"/>
    <p:sldId id="303"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304" r:id="rId25"/>
    <p:sldId id="279" r:id="rId26"/>
    <p:sldId id="280" r:id="rId27"/>
    <p:sldId id="281" r:id="rId28"/>
    <p:sldId id="282" r:id="rId29"/>
    <p:sldId id="283" r:id="rId30"/>
    <p:sldId id="284" r:id="rId31"/>
    <p:sldId id="285" r:id="rId32"/>
    <p:sldId id="286" r:id="rId33"/>
    <p:sldId id="287" r:id="rId34"/>
    <p:sldId id="288" r:id="rId35"/>
    <p:sldId id="289" r:id="rId36"/>
    <p:sldId id="290" r:id="rId37"/>
    <p:sldId id="291" r:id="rId38"/>
    <p:sldId id="292" r:id="rId39"/>
    <p:sldId id="293" r:id="rId40"/>
    <p:sldId id="294" r:id="rId41"/>
    <p:sldId id="295" r:id="rId42"/>
    <p:sldId id="296" r:id="rId43"/>
    <p:sldId id="297" r:id="rId44"/>
    <p:sldId id="298" r:id="rId45"/>
    <p:sldId id="299" r:id="rId46"/>
    <p:sldId id="301" r:id="rId47"/>
    <p:sldId id="302" r:id="rId4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99"/>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4" d="100"/>
          <a:sy n="64" d="100"/>
        </p:scale>
        <p:origin x="-924"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62E0B19-AD97-4080-B2C1-41F473A55E48}" type="datetimeFigureOut">
              <a:rPr lang="en-IN" smtClean="0"/>
              <a:pPr/>
              <a:t>19-02-2019</a:t>
            </a:fld>
            <a:endParaRPr lang="en-I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F322ED8-B18B-4B61-8872-3A6893224D03}" type="slidenum">
              <a:rPr lang="en-IN" smtClean="0"/>
              <a:pPr/>
              <a:t>‹#›</a:t>
            </a:fld>
            <a:endParaRPr lang="en-IN"/>
          </a:p>
        </p:txBody>
      </p:sp>
    </p:spTree>
    <p:extLst>
      <p:ext uri="{BB962C8B-B14F-4D97-AF65-F5344CB8AC3E}">
        <p14:creationId xmlns:p14="http://schemas.microsoft.com/office/powerpoint/2010/main" xmlns="" val="28207613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9F322ED8-B18B-4B61-8872-3A6893224D03}" type="slidenum">
              <a:rPr lang="en-IN" smtClean="0"/>
              <a:pPr/>
              <a:t>42</a:t>
            </a:fld>
            <a:endParaRPr lang="en-IN"/>
          </a:p>
        </p:txBody>
      </p:sp>
    </p:spTree>
    <p:extLst>
      <p:ext uri="{BB962C8B-B14F-4D97-AF65-F5344CB8AC3E}">
        <p14:creationId xmlns:p14="http://schemas.microsoft.com/office/powerpoint/2010/main" xmlns="" val="12915046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F0E6B6E5-DB2D-48E2-B83B-DE4CAF2F83CF}" type="datetimeFigureOut">
              <a:rPr lang="en-US" smtClean="0"/>
              <a:pPr/>
              <a:t>2/19/2019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BD6862-5B30-423F-A0E6-8FE6B0B3F8C0}" type="slidenum">
              <a:rPr lang="en-US" smtClean="0"/>
              <a:pPr/>
              <a:t>‹#›</a:t>
            </a:fld>
            <a:endParaRPr lang="en-US"/>
          </a:p>
        </p:txBody>
      </p:sp>
    </p:spTree>
    <p:extLst>
      <p:ext uri="{BB962C8B-B14F-4D97-AF65-F5344CB8AC3E}">
        <p14:creationId xmlns:p14="http://schemas.microsoft.com/office/powerpoint/2010/main" xmlns="" val="41658469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F0E6B6E5-DB2D-48E2-B83B-DE4CAF2F83CF}" type="datetimeFigureOut">
              <a:rPr lang="en-US" smtClean="0"/>
              <a:pPr/>
              <a:t>2/19/2019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BD6862-5B30-423F-A0E6-8FE6B0B3F8C0}" type="slidenum">
              <a:rPr lang="en-US" smtClean="0"/>
              <a:pPr/>
              <a:t>‹#›</a:t>
            </a:fld>
            <a:endParaRPr lang="en-US"/>
          </a:p>
        </p:txBody>
      </p:sp>
    </p:spTree>
    <p:extLst>
      <p:ext uri="{BB962C8B-B14F-4D97-AF65-F5344CB8AC3E}">
        <p14:creationId xmlns:p14="http://schemas.microsoft.com/office/powerpoint/2010/main" xmlns="" val="1425554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F0E6B6E5-DB2D-48E2-B83B-DE4CAF2F83CF}" type="datetimeFigureOut">
              <a:rPr lang="en-US" smtClean="0"/>
              <a:pPr/>
              <a:t>2/19/2019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BD6862-5B30-423F-A0E6-8FE6B0B3F8C0}" type="slidenum">
              <a:rPr lang="en-US" smtClean="0"/>
              <a:pPr/>
              <a:t>‹#›</a:t>
            </a:fld>
            <a:endParaRPr lang="en-US"/>
          </a:p>
        </p:txBody>
      </p:sp>
    </p:spTree>
    <p:extLst>
      <p:ext uri="{BB962C8B-B14F-4D97-AF65-F5344CB8AC3E}">
        <p14:creationId xmlns:p14="http://schemas.microsoft.com/office/powerpoint/2010/main" xmlns="" val="11536132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F0E6B6E5-DB2D-48E2-B83B-DE4CAF2F83CF}" type="datetimeFigureOut">
              <a:rPr lang="en-US" smtClean="0"/>
              <a:pPr/>
              <a:t>2/19/2019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BD6862-5B30-423F-A0E6-8FE6B0B3F8C0}" type="slidenum">
              <a:rPr lang="en-US" smtClean="0"/>
              <a:pPr/>
              <a:t>‹#›</a:t>
            </a:fld>
            <a:endParaRPr lang="en-US"/>
          </a:p>
        </p:txBody>
      </p:sp>
    </p:spTree>
    <p:extLst>
      <p:ext uri="{BB962C8B-B14F-4D97-AF65-F5344CB8AC3E}">
        <p14:creationId xmlns:p14="http://schemas.microsoft.com/office/powerpoint/2010/main" xmlns="" val="39233840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0E6B6E5-DB2D-48E2-B83B-DE4CAF2F83CF}" type="datetimeFigureOut">
              <a:rPr lang="en-US" smtClean="0"/>
              <a:pPr/>
              <a:t>2/19/2019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BD6862-5B30-423F-A0E6-8FE6B0B3F8C0}" type="slidenum">
              <a:rPr lang="en-US" smtClean="0"/>
              <a:pPr/>
              <a:t>‹#›</a:t>
            </a:fld>
            <a:endParaRPr lang="en-US"/>
          </a:p>
        </p:txBody>
      </p:sp>
    </p:spTree>
    <p:extLst>
      <p:ext uri="{BB962C8B-B14F-4D97-AF65-F5344CB8AC3E}">
        <p14:creationId xmlns:p14="http://schemas.microsoft.com/office/powerpoint/2010/main" xmlns="" val="22764006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F0E6B6E5-DB2D-48E2-B83B-DE4CAF2F83CF}" type="datetimeFigureOut">
              <a:rPr lang="en-US" smtClean="0"/>
              <a:pPr/>
              <a:t>2/19/2019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7BD6862-5B30-423F-A0E6-8FE6B0B3F8C0}" type="slidenum">
              <a:rPr lang="en-US" smtClean="0"/>
              <a:pPr/>
              <a:t>‹#›</a:t>
            </a:fld>
            <a:endParaRPr lang="en-US"/>
          </a:p>
        </p:txBody>
      </p:sp>
    </p:spTree>
    <p:extLst>
      <p:ext uri="{BB962C8B-B14F-4D97-AF65-F5344CB8AC3E}">
        <p14:creationId xmlns:p14="http://schemas.microsoft.com/office/powerpoint/2010/main" xmlns="" val="36506354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F0E6B6E5-DB2D-48E2-B83B-DE4CAF2F83CF}" type="datetimeFigureOut">
              <a:rPr lang="en-US" smtClean="0"/>
              <a:pPr/>
              <a:t>2/19/2019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7BD6862-5B30-423F-A0E6-8FE6B0B3F8C0}" type="slidenum">
              <a:rPr lang="en-US" smtClean="0"/>
              <a:pPr/>
              <a:t>‹#›</a:t>
            </a:fld>
            <a:endParaRPr lang="en-US"/>
          </a:p>
        </p:txBody>
      </p:sp>
    </p:spTree>
    <p:extLst>
      <p:ext uri="{BB962C8B-B14F-4D97-AF65-F5344CB8AC3E}">
        <p14:creationId xmlns:p14="http://schemas.microsoft.com/office/powerpoint/2010/main" xmlns="" val="25561697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F0E6B6E5-DB2D-48E2-B83B-DE4CAF2F83CF}" type="datetimeFigureOut">
              <a:rPr lang="en-US" smtClean="0"/>
              <a:pPr/>
              <a:t>2/19/2019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7BD6862-5B30-423F-A0E6-8FE6B0B3F8C0}" type="slidenum">
              <a:rPr lang="en-US" smtClean="0"/>
              <a:pPr/>
              <a:t>‹#›</a:t>
            </a:fld>
            <a:endParaRPr lang="en-US"/>
          </a:p>
        </p:txBody>
      </p:sp>
    </p:spTree>
    <p:extLst>
      <p:ext uri="{BB962C8B-B14F-4D97-AF65-F5344CB8AC3E}">
        <p14:creationId xmlns:p14="http://schemas.microsoft.com/office/powerpoint/2010/main" xmlns="" val="31666295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0E6B6E5-DB2D-48E2-B83B-DE4CAF2F83CF}" type="datetimeFigureOut">
              <a:rPr lang="en-US" smtClean="0"/>
              <a:pPr/>
              <a:t>2/19/2019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7BD6862-5B30-423F-A0E6-8FE6B0B3F8C0}" type="slidenum">
              <a:rPr lang="en-US" smtClean="0"/>
              <a:pPr/>
              <a:t>‹#›</a:t>
            </a:fld>
            <a:endParaRPr lang="en-US"/>
          </a:p>
        </p:txBody>
      </p:sp>
    </p:spTree>
    <p:extLst>
      <p:ext uri="{BB962C8B-B14F-4D97-AF65-F5344CB8AC3E}">
        <p14:creationId xmlns:p14="http://schemas.microsoft.com/office/powerpoint/2010/main" xmlns="" val="9154285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0E6B6E5-DB2D-48E2-B83B-DE4CAF2F83CF}" type="datetimeFigureOut">
              <a:rPr lang="en-US" smtClean="0"/>
              <a:pPr/>
              <a:t>2/19/2019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7BD6862-5B30-423F-A0E6-8FE6B0B3F8C0}" type="slidenum">
              <a:rPr lang="en-US" smtClean="0"/>
              <a:pPr/>
              <a:t>‹#›</a:t>
            </a:fld>
            <a:endParaRPr lang="en-US"/>
          </a:p>
        </p:txBody>
      </p:sp>
    </p:spTree>
    <p:extLst>
      <p:ext uri="{BB962C8B-B14F-4D97-AF65-F5344CB8AC3E}">
        <p14:creationId xmlns:p14="http://schemas.microsoft.com/office/powerpoint/2010/main" xmlns="" val="6380873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0E6B6E5-DB2D-48E2-B83B-DE4CAF2F83CF}" type="datetimeFigureOut">
              <a:rPr lang="en-US" smtClean="0"/>
              <a:pPr/>
              <a:t>2/19/2019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7BD6862-5B30-423F-A0E6-8FE6B0B3F8C0}" type="slidenum">
              <a:rPr lang="en-US" smtClean="0"/>
              <a:pPr/>
              <a:t>‹#›</a:t>
            </a:fld>
            <a:endParaRPr lang="en-US"/>
          </a:p>
        </p:txBody>
      </p:sp>
    </p:spTree>
    <p:extLst>
      <p:ext uri="{BB962C8B-B14F-4D97-AF65-F5344CB8AC3E}">
        <p14:creationId xmlns:p14="http://schemas.microsoft.com/office/powerpoint/2010/main" xmlns="" val="37973522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0E6B6E5-DB2D-48E2-B83B-DE4CAF2F83CF}" type="datetimeFigureOut">
              <a:rPr lang="en-US" smtClean="0"/>
              <a:pPr/>
              <a:t>2/19/2019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7BD6862-5B30-423F-A0E6-8FE6B0B3F8C0}" type="slidenum">
              <a:rPr lang="en-US" smtClean="0"/>
              <a:pPr/>
              <a:t>‹#›</a:t>
            </a:fld>
            <a:endParaRPr lang="en-US"/>
          </a:p>
        </p:txBody>
      </p:sp>
    </p:spTree>
    <p:extLst>
      <p:ext uri="{BB962C8B-B14F-4D97-AF65-F5344CB8AC3E}">
        <p14:creationId xmlns:p14="http://schemas.microsoft.com/office/powerpoint/2010/main" xmlns="" val="315420484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685800"/>
            <a:ext cx="8229600" cy="1981200"/>
          </a:xfrm>
        </p:spPr>
        <p:txBody>
          <a:bodyPr>
            <a:noAutofit/>
          </a:bodyPr>
          <a:lstStyle/>
          <a:p>
            <a:pPr algn="ctr"/>
            <a:r>
              <a:rPr lang="en-US" sz="4800" b="1" dirty="0" smtClean="0">
                <a:solidFill>
                  <a:srgbClr val="C00000"/>
                </a:solidFill>
              </a:rPr>
              <a:t>Basic Concepts, Diagnosis Methods and Treatment Modalities in Unani Medicine </a:t>
            </a:r>
            <a:endParaRPr lang="en-US" sz="4800" b="1" dirty="0">
              <a:solidFill>
                <a:srgbClr val="C00000"/>
              </a:solidFill>
            </a:endParaRPr>
          </a:p>
        </p:txBody>
      </p:sp>
      <p:sp>
        <p:nvSpPr>
          <p:cNvPr id="3" name="Subtitle 2"/>
          <p:cNvSpPr>
            <a:spLocks noGrp="1"/>
          </p:cNvSpPr>
          <p:nvPr>
            <p:ph type="subTitle" idx="1"/>
          </p:nvPr>
        </p:nvSpPr>
        <p:spPr>
          <a:xfrm>
            <a:off x="990600" y="4267200"/>
            <a:ext cx="6560234" cy="1752600"/>
          </a:xfrm>
        </p:spPr>
        <p:txBody>
          <a:bodyPr>
            <a:normAutofit fontScale="25000" lnSpcReduction="20000"/>
          </a:bodyPr>
          <a:lstStyle/>
          <a:p>
            <a:pPr algn="ctr"/>
            <a:endParaRPr lang="en-US" dirty="0" smtClean="0"/>
          </a:p>
          <a:p>
            <a:pPr algn="ctr"/>
            <a:r>
              <a:rPr lang="en-US" sz="12800" b="1" dirty="0" smtClean="0">
                <a:solidFill>
                  <a:srgbClr val="000099"/>
                </a:solidFill>
              </a:rPr>
              <a:t>Dr. Mohammad </a:t>
            </a:r>
            <a:r>
              <a:rPr lang="en-US" sz="12800" b="1" dirty="0" err="1" smtClean="0">
                <a:solidFill>
                  <a:srgbClr val="000099"/>
                </a:solidFill>
              </a:rPr>
              <a:t>Mohsin</a:t>
            </a:r>
            <a:endParaRPr lang="en-US" sz="12800" b="1" dirty="0" smtClean="0">
              <a:solidFill>
                <a:srgbClr val="000099"/>
              </a:solidFill>
            </a:endParaRPr>
          </a:p>
          <a:p>
            <a:pPr algn="ctr"/>
            <a:r>
              <a:rPr lang="en-US" sz="8600" b="1" dirty="0" smtClean="0">
                <a:solidFill>
                  <a:schemeClr val="tx2"/>
                </a:solidFill>
              </a:rPr>
              <a:t>MD (</a:t>
            </a:r>
            <a:r>
              <a:rPr lang="en-US" sz="8600" b="1" dirty="0" err="1" smtClean="0">
                <a:solidFill>
                  <a:schemeClr val="tx2"/>
                </a:solidFill>
              </a:rPr>
              <a:t>Moalijat</a:t>
            </a:r>
            <a:r>
              <a:rPr lang="en-US" sz="8600" b="1" dirty="0" smtClean="0">
                <a:solidFill>
                  <a:schemeClr val="tx2"/>
                </a:solidFill>
              </a:rPr>
              <a:t>), Ph. D. (Unani Medicine)</a:t>
            </a:r>
          </a:p>
          <a:p>
            <a:pPr algn="ctr"/>
            <a:r>
              <a:rPr lang="en-US" sz="8600" b="1" dirty="0" smtClean="0">
                <a:solidFill>
                  <a:schemeClr val="tx2"/>
                </a:solidFill>
              </a:rPr>
              <a:t>Faculty of Unani Medicine</a:t>
            </a:r>
          </a:p>
          <a:p>
            <a:pPr algn="ctr"/>
            <a:r>
              <a:rPr lang="en-US" sz="8600" b="1" dirty="0" smtClean="0">
                <a:solidFill>
                  <a:schemeClr val="tx2"/>
                </a:solidFill>
              </a:rPr>
              <a:t>Aligarh Muslim University, Aligarh</a:t>
            </a:r>
          </a:p>
          <a:p>
            <a:endParaRPr lang="en-US" sz="86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381000"/>
            <a:ext cx="8763000" cy="6019800"/>
          </a:xfrm>
        </p:spPr>
        <p:txBody>
          <a:bodyPr>
            <a:normAutofit fontScale="40000" lnSpcReduction="20000"/>
          </a:bodyPr>
          <a:lstStyle/>
          <a:p>
            <a:pPr marL="0" indent="0" algn="ctr">
              <a:buNone/>
            </a:pPr>
            <a:r>
              <a:rPr lang="en-US" sz="8000" b="1" dirty="0" smtClean="0">
                <a:solidFill>
                  <a:srgbClr val="000099"/>
                </a:solidFill>
              </a:rPr>
              <a:t>Four Proximate Qualities (Hot &amp; Cold, Wet &amp; Dry)</a:t>
            </a:r>
          </a:p>
          <a:p>
            <a:pPr marL="0" indent="0" algn="ctr">
              <a:buNone/>
            </a:pPr>
            <a:endParaRPr lang="en-US" sz="8000" b="1" dirty="0" smtClean="0">
              <a:solidFill>
                <a:srgbClr val="000099"/>
              </a:solidFill>
            </a:endParaRPr>
          </a:p>
          <a:p>
            <a:pPr marL="0" indent="0" algn="ctr">
              <a:buNone/>
            </a:pPr>
            <a:endParaRPr lang="en-US" sz="8000" b="1" dirty="0" smtClean="0">
              <a:solidFill>
                <a:srgbClr val="000099"/>
              </a:solidFill>
            </a:endParaRPr>
          </a:p>
          <a:p>
            <a:pPr marL="0" indent="0" algn="ctr">
              <a:buNone/>
            </a:pPr>
            <a:r>
              <a:rPr lang="en-US" sz="8000" b="1" dirty="0" smtClean="0">
                <a:solidFill>
                  <a:srgbClr val="000099"/>
                </a:solidFill>
              </a:rPr>
              <a:t>Four Elements (Fire, Air, Water, Soil)</a:t>
            </a:r>
          </a:p>
          <a:p>
            <a:pPr marL="0" indent="0" algn="ctr">
              <a:buNone/>
            </a:pPr>
            <a:endParaRPr lang="en-US" sz="8000" b="1" dirty="0" smtClean="0">
              <a:solidFill>
                <a:srgbClr val="000099"/>
              </a:solidFill>
            </a:endParaRPr>
          </a:p>
          <a:p>
            <a:pPr marL="0" indent="0" algn="ctr">
              <a:buNone/>
            </a:pPr>
            <a:endParaRPr lang="en-US" sz="8000" b="1" dirty="0" smtClean="0">
              <a:solidFill>
                <a:srgbClr val="000099"/>
              </a:solidFill>
            </a:endParaRPr>
          </a:p>
          <a:p>
            <a:pPr marL="0" indent="0" algn="ctr">
              <a:buNone/>
            </a:pPr>
            <a:r>
              <a:rPr lang="en-US" sz="8000" b="1" dirty="0" smtClean="0">
                <a:solidFill>
                  <a:srgbClr val="000099"/>
                </a:solidFill>
              </a:rPr>
              <a:t>Four Temperaments </a:t>
            </a:r>
          </a:p>
          <a:p>
            <a:pPr marL="0" indent="0" algn="ctr">
              <a:buNone/>
            </a:pPr>
            <a:r>
              <a:rPr lang="en-US" sz="8000" b="1" dirty="0" smtClean="0">
                <a:solidFill>
                  <a:srgbClr val="000099"/>
                </a:solidFill>
              </a:rPr>
              <a:t>(Hot &amp; Wet, Hot &amp; Dry, Cold &amp; Wet, Cold &amp; Dry)</a:t>
            </a:r>
            <a:endParaRPr lang="en-IN" sz="8000" b="1" dirty="0" smtClean="0">
              <a:solidFill>
                <a:srgbClr val="000099"/>
              </a:solidFill>
            </a:endParaRPr>
          </a:p>
          <a:p>
            <a:pPr marL="0" indent="0" algn="ctr">
              <a:buNone/>
            </a:pPr>
            <a:endParaRPr lang="en-US" sz="8000" b="1" dirty="0" smtClean="0">
              <a:solidFill>
                <a:srgbClr val="000099"/>
              </a:solidFill>
            </a:endParaRPr>
          </a:p>
          <a:p>
            <a:pPr marL="0" indent="0" algn="ctr">
              <a:buNone/>
            </a:pPr>
            <a:endParaRPr lang="en-US" sz="8000" b="1" dirty="0">
              <a:solidFill>
                <a:srgbClr val="000099"/>
              </a:solidFill>
            </a:endParaRPr>
          </a:p>
          <a:p>
            <a:pPr marL="0" indent="0" algn="ctr">
              <a:buNone/>
            </a:pPr>
            <a:r>
              <a:rPr lang="en-US" sz="8000" b="1" dirty="0" smtClean="0">
                <a:solidFill>
                  <a:srgbClr val="000099"/>
                </a:solidFill>
              </a:rPr>
              <a:t>Four Humours</a:t>
            </a:r>
          </a:p>
          <a:p>
            <a:pPr marL="0" indent="0" algn="ctr">
              <a:buNone/>
            </a:pPr>
            <a:r>
              <a:rPr lang="en-US" sz="8000" b="1" dirty="0" smtClean="0">
                <a:solidFill>
                  <a:srgbClr val="000099"/>
                </a:solidFill>
              </a:rPr>
              <a:t>(Sanguine, Choleric, Phlegmatic, Melancholic)</a:t>
            </a:r>
          </a:p>
          <a:p>
            <a:pPr marL="0" indent="0" algn="ctr">
              <a:buNone/>
            </a:pPr>
            <a:endParaRPr lang="en-IN" sz="3600" b="1" dirty="0">
              <a:solidFill>
                <a:srgbClr val="C00000"/>
              </a:solidFill>
            </a:endParaRPr>
          </a:p>
        </p:txBody>
      </p:sp>
      <p:sp>
        <p:nvSpPr>
          <p:cNvPr id="5" name="Down Arrow 4"/>
          <p:cNvSpPr/>
          <p:nvPr/>
        </p:nvSpPr>
        <p:spPr>
          <a:xfrm>
            <a:off x="4343400" y="914400"/>
            <a:ext cx="533400" cy="914400"/>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6" name="Down Arrow 5"/>
          <p:cNvSpPr/>
          <p:nvPr/>
        </p:nvSpPr>
        <p:spPr>
          <a:xfrm>
            <a:off x="4343400" y="2286000"/>
            <a:ext cx="533400" cy="990600"/>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7" name="Down Arrow 6"/>
          <p:cNvSpPr/>
          <p:nvPr/>
        </p:nvSpPr>
        <p:spPr>
          <a:xfrm>
            <a:off x="4419600" y="4267200"/>
            <a:ext cx="609600" cy="990600"/>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extLst>
      <p:ext uri="{BB962C8B-B14F-4D97-AF65-F5344CB8AC3E}">
        <p14:creationId xmlns:p14="http://schemas.microsoft.com/office/powerpoint/2010/main" xmlns="" val="3196626257"/>
      </p:ext>
    </p:extLst>
  </p:cSld>
  <p:clrMapOvr>
    <a:masterClrMapping/>
  </p:clrMapOvr>
  <mc:AlternateContent xmlns:mc="http://schemas.openxmlformats.org/markup-compatibility/2006">
    <mc:Choice xmlns:p14="http://schemas.microsoft.com/office/powerpoint/2010/main" xmlns="" Requires="p14">
      <p:transition p14:dur="100">
        <p:cut/>
      </p:transition>
    </mc:Choice>
    <mc:Fallback>
      <p:transition>
        <p:cu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lide(fromBottom)">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slide(fromBottom)">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nodeType="click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animEffect transition="in" filter="slide(fromBottom)">
                                      <p:cBhvr>
                                        <p:cTn id="17" dur="500"/>
                                        <p:tgtEl>
                                          <p:spTgt spid="3">
                                            <p:txEl>
                                              <p:pRg st="6" end="6"/>
                                            </p:txEl>
                                          </p:spTgt>
                                        </p:tgtEl>
                                      </p:cBhvr>
                                    </p:animEffect>
                                  </p:childTnLst>
                                </p:cTn>
                              </p:par>
                              <p:par>
                                <p:cTn id="18" presetID="12" presetClass="entr" presetSubtype="4" fill="hold" nodeType="withEffect">
                                  <p:stCondLst>
                                    <p:cond delay="0"/>
                                  </p:stCondLst>
                                  <p:childTnLst>
                                    <p:set>
                                      <p:cBhvr>
                                        <p:cTn id="19" dur="1" fill="hold">
                                          <p:stCondLst>
                                            <p:cond delay="0"/>
                                          </p:stCondLst>
                                        </p:cTn>
                                        <p:tgtEl>
                                          <p:spTgt spid="3">
                                            <p:txEl>
                                              <p:pRg st="7" end="7"/>
                                            </p:txEl>
                                          </p:spTgt>
                                        </p:tgtEl>
                                        <p:attrNameLst>
                                          <p:attrName>style.visibility</p:attrName>
                                        </p:attrNameLst>
                                      </p:cBhvr>
                                      <p:to>
                                        <p:strVal val="visible"/>
                                      </p:to>
                                    </p:set>
                                    <p:animEffect transition="in" filter="slide(fromBottom)">
                                      <p:cBhvr>
                                        <p:cTn id="20" dur="500"/>
                                        <p:tgtEl>
                                          <p:spTgt spid="3">
                                            <p:txEl>
                                              <p:pRg st="7" end="7"/>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2" presetClass="entr" presetSubtype="4" fill="hold" nodeType="clickEffect">
                                  <p:stCondLst>
                                    <p:cond delay="0"/>
                                  </p:stCondLst>
                                  <p:childTnLst>
                                    <p:set>
                                      <p:cBhvr>
                                        <p:cTn id="24" dur="1" fill="hold">
                                          <p:stCondLst>
                                            <p:cond delay="0"/>
                                          </p:stCondLst>
                                        </p:cTn>
                                        <p:tgtEl>
                                          <p:spTgt spid="3">
                                            <p:txEl>
                                              <p:pRg st="10" end="10"/>
                                            </p:txEl>
                                          </p:spTgt>
                                        </p:tgtEl>
                                        <p:attrNameLst>
                                          <p:attrName>style.visibility</p:attrName>
                                        </p:attrNameLst>
                                      </p:cBhvr>
                                      <p:to>
                                        <p:strVal val="visible"/>
                                      </p:to>
                                    </p:set>
                                    <p:animEffect transition="in" filter="slide(fromBottom)">
                                      <p:cBhvr>
                                        <p:cTn id="25" dur="500"/>
                                        <p:tgtEl>
                                          <p:spTgt spid="3">
                                            <p:txEl>
                                              <p:pRg st="10" end="10"/>
                                            </p:txEl>
                                          </p:spTgt>
                                        </p:tgtEl>
                                      </p:cBhvr>
                                    </p:animEffect>
                                  </p:childTnLst>
                                </p:cTn>
                              </p:par>
                              <p:par>
                                <p:cTn id="26" presetID="12" presetClass="entr" presetSubtype="4" fill="hold" nodeType="withEffect">
                                  <p:stCondLst>
                                    <p:cond delay="0"/>
                                  </p:stCondLst>
                                  <p:childTnLst>
                                    <p:set>
                                      <p:cBhvr>
                                        <p:cTn id="27" dur="1" fill="hold">
                                          <p:stCondLst>
                                            <p:cond delay="0"/>
                                          </p:stCondLst>
                                        </p:cTn>
                                        <p:tgtEl>
                                          <p:spTgt spid="3">
                                            <p:txEl>
                                              <p:pRg st="11" end="11"/>
                                            </p:txEl>
                                          </p:spTgt>
                                        </p:tgtEl>
                                        <p:attrNameLst>
                                          <p:attrName>style.visibility</p:attrName>
                                        </p:attrNameLst>
                                      </p:cBhvr>
                                      <p:to>
                                        <p:strVal val="visible"/>
                                      </p:to>
                                    </p:set>
                                    <p:animEffect transition="in" filter="slide(fromBottom)">
                                      <p:cBhvr>
                                        <p:cTn id="28" dur="5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20762"/>
          </a:xfrm>
        </p:spPr>
        <p:txBody>
          <a:bodyPr/>
          <a:lstStyle/>
          <a:p>
            <a:r>
              <a:rPr lang="en-US" b="1" dirty="0" smtClean="0">
                <a:solidFill>
                  <a:srgbClr val="C00000"/>
                </a:solidFill>
              </a:rPr>
              <a:t>1. Elements (</a:t>
            </a:r>
            <a:r>
              <a:rPr lang="en-US" b="1" i="1" dirty="0" err="1" smtClean="0">
                <a:solidFill>
                  <a:srgbClr val="C00000"/>
                </a:solidFill>
              </a:rPr>
              <a:t>Arkan</a:t>
            </a:r>
            <a:r>
              <a:rPr lang="en-US" b="1" dirty="0" smtClean="0">
                <a:solidFill>
                  <a:srgbClr val="C00000"/>
                </a:solidFill>
              </a:rPr>
              <a:t>)</a:t>
            </a:r>
            <a:endParaRPr lang="en-IN" b="1" dirty="0">
              <a:solidFill>
                <a:srgbClr val="C00000"/>
              </a:solidFill>
            </a:endParaRPr>
          </a:p>
        </p:txBody>
      </p:sp>
      <p:sp>
        <p:nvSpPr>
          <p:cNvPr id="3" name="Content Placeholder 2"/>
          <p:cNvSpPr>
            <a:spLocks noGrp="1"/>
          </p:cNvSpPr>
          <p:nvPr>
            <p:ph idx="1"/>
          </p:nvPr>
        </p:nvSpPr>
        <p:spPr/>
        <p:txBody>
          <a:bodyPr>
            <a:normAutofit/>
          </a:bodyPr>
          <a:lstStyle/>
          <a:p>
            <a:pPr algn="just"/>
            <a:r>
              <a:rPr lang="en-US" sz="3600" b="1" dirty="0" smtClean="0"/>
              <a:t>These are the primary component of the human body.</a:t>
            </a:r>
          </a:p>
          <a:p>
            <a:pPr marL="0" indent="0" algn="just">
              <a:buNone/>
            </a:pPr>
            <a:endParaRPr lang="en-US" sz="3600" b="1" dirty="0" smtClean="0"/>
          </a:p>
          <a:p>
            <a:pPr algn="just"/>
            <a:r>
              <a:rPr lang="en-US" sz="3600" b="1" dirty="0" smtClean="0"/>
              <a:t>The concept of four elements i.e. Air, water Fire and Earth have four proximate qualities i.e. hot, cold, wet &amp; dry.</a:t>
            </a:r>
            <a:endParaRPr lang="en-IN" sz="3600" b="1" dirty="0"/>
          </a:p>
        </p:txBody>
      </p:sp>
    </p:spTree>
    <p:extLst>
      <p:ext uri="{BB962C8B-B14F-4D97-AF65-F5344CB8AC3E}">
        <p14:creationId xmlns:p14="http://schemas.microsoft.com/office/powerpoint/2010/main" xmlns="" val="12760531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lide(fromBottom)">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slide(fromBottom)">
                                      <p:cBhvr>
                                        <p:cTn id="12"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lstStyle/>
          <a:p>
            <a:r>
              <a:rPr lang="en-US" b="1" dirty="0" smtClean="0">
                <a:solidFill>
                  <a:srgbClr val="C00000"/>
                </a:solidFill>
              </a:rPr>
              <a:t>2. Temperament (</a:t>
            </a:r>
            <a:r>
              <a:rPr lang="en-US" b="1" i="1" dirty="0" err="1" smtClean="0">
                <a:solidFill>
                  <a:srgbClr val="C00000"/>
                </a:solidFill>
              </a:rPr>
              <a:t>Mizaj</a:t>
            </a:r>
            <a:r>
              <a:rPr lang="en-US" b="1" dirty="0" smtClean="0">
                <a:solidFill>
                  <a:srgbClr val="C00000"/>
                </a:solidFill>
              </a:rPr>
              <a:t>)</a:t>
            </a:r>
            <a:endParaRPr lang="en-IN" b="1" dirty="0">
              <a:solidFill>
                <a:srgbClr val="C00000"/>
              </a:solidFill>
            </a:endParaRPr>
          </a:p>
        </p:txBody>
      </p:sp>
      <p:sp>
        <p:nvSpPr>
          <p:cNvPr id="3" name="Content Placeholder 2"/>
          <p:cNvSpPr>
            <a:spLocks noGrp="1"/>
          </p:cNvSpPr>
          <p:nvPr>
            <p:ph idx="1"/>
          </p:nvPr>
        </p:nvSpPr>
        <p:spPr/>
        <p:txBody>
          <a:bodyPr/>
          <a:lstStyle/>
          <a:p>
            <a:pPr algn="just"/>
            <a:r>
              <a:rPr lang="en-US" b="1" dirty="0" smtClean="0"/>
              <a:t>The temperaments comes into existence after combination of two or more different proximate qualities i.e. hot-dry, hot-wet, cold-dry, cold-wet.</a:t>
            </a:r>
          </a:p>
          <a:p>
            <a:pPr algn="just"/>
            <a:endParaRPr lang="en-US" b="1" dirty="0"/>
          </a:p>
          <a:p>
            <a:pPr algn="just"/>
            <a:r>
              <a:rPr lang="en-US" b="1" dirty="0" smtClean="0"/>
              <a:t>Temperament is most peculiar feature which deals with properties of organ, individual, species, races as well as of genes. </a:t>
            </a:r>
            <a:endParaRPr lang="en-IN" b="1" dirty="0"/>
          </a:p>
        </p:txBody>
      </p:sp>
    </p:spTree>
    <p:extLst>
      <p:ext uri="{BB962C8B-B14F-4D97-AF65-F5344CB8AC3E}">
        <p14:creationId xmlns:p14="http://schemas.microsoft.com/office/powerpoint/2010/main" xmlns="" val="2154577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lide(fromBottom)">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slide(fromBottom)">
                                      <p:cBhvr>
                                        <p:cTn id="12"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smtClean="0">
                <a:solidFill>
                  <a:srgbClr val="C00000"/>
                </a:solidFill>
              </a:rPr>
              <a:t>Cont..</a:t>
            </a:r>
            <a:endParaRPr lang="en-IN" b="1" dirty="0">
              <a:solidFill>
                <a:srgbClr val="C00000"/>
              </a:solidFill>
            </a:endParaRPr>
          </a:p>
        </p:txBody>
      </p:sp>
      <p:sp>
        <p:nvSpPr>
          <p:cNvPr id="3" name="Content Placeholder 2"/>
          <p:cNvSpPr>
            <a:spLocks noGrp="1"/>
          </p:cNvSpPr>
          <p:nvPr>
            <p:ph idx="1"/>
          </p:nvPr>
        </p:nvSpPr>
        <p:spPr/>
        <p:txBody>
          <a:bodyPr>
            <a:normAutofit lnSpcReduction="10000"/>
          </a:bodyPr>
          <a:lstStyle/>
          <a:p>
            <a:pPr algn="just"/>
            <a:r>
              <a:rPr lang="en-US" b="1" dirty="0" smtClean="0"/>
              <a:t>Temperaments indicates state of equilibrium in a compound and state of homeostasis in the cells upon which the life depends at cellular as well as organ level.</a:t>
            </a:r>
          </a:p>
          <a:p>
            <a:pPr algn="just"/>
            <a:endParaRPr lang="en-US" b="1" dirty="0"/>
          </a:p>
          <a:p>
            <a:pPr algn="just"/>
            <a:r>
              <a:rPr lang="en-US" b="1" dirty="0" smtClean="0"/>
              <a:t>As the temperament is maintained the homeostasis is maintained and thus health is maintained at the level of cell, tissues, organs and entire body.</a:t>
            </a:r>
            <a:endParaRPr lang="en-IN" b="1" dirty="0"/>
          </a:p>
        </p:txBody>
      </p:sp>
    </p:spTree>
    <p:extLst>
      <p:ext uri="{BB962C8B-B14F-4D97-AF65-F5344CB8AC3E}">
        <p14:creationId xmlns:p14="http://schemas.microsoft.com/office/powerpoint/2010/main" xmlns="" val="21600679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lide(fromBottom)">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slide(fromBottom)">
                                      <p:cBhvr>
                                        <p:cTn id="12"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smtClean="0">
                <a:solidFill>
                  <a:srgbClr val="C00000"/>
                </a:solidFill>
              </a:rPr>
              <a:t>Cont..</a:t>
            </a:r>
            <a:endParaRPr lang="en-IN" b="1" dirty="0">
              <a:solidFill>
                <a:srgbClr val="C00000"/>
              </a:solidFill>
            </a:endParaRPr>
          </a:p>
        </p:txBody>
      </p:sp>
      <p:sp>
        <p:nvSpPr>
          <p:cNvPr id="3" name="Content Placeholder 2"/>
          <p:cNvSpPr>
            <a:spLocks noGrp="1"/>
          </p:cNvSpPr>
          <p:nvPr>
            <p:ph idx="1"/>
          </p:nvPr>
        </p:nvSpPr>
        <p:spPr/>
        <p:txBody>
          <a:bodyPr/>
          <a:lstStyle/>
          <a:p>
            <a:pPr algn="just"/>
            <a:r>
              <a:rPr lang="en-US" b="1" i="1" dirty="0" err="1" smtClean="0"/>
              <a:t>Tabiyat</a:t>
            </a:r>
            <a:r>
              <a:rPr lang="en-US" b="1" dirty="0" smtClean="0"/>
              <a:t> (</a:t>
            </a:r>
            <a:r>
              <a:rPr lang="en-US" b="1" dirty="0" err="1" smtClean="0"/>
              <a:t>Medicatrix</a:t>
            </a:r>
            <a:r>
              <a:rPr lang="en-US" b="1" dirty="0" smtClean="0"/>
              <a:t> Nature/ </a:t>
            </a:r>
            <a:r>
              <a:rPr lang="en-US" b="1" dirty="0" err="1" smtClean="0"/>
              <a:t>Physis</a:t>
            </a:r>
            <a:r>
              <a:rPr lang="en-US" b="1" dirty="0" smtClean="0"/>
              <a:t>) which is the supreme planner of our body is the controller of all homeostatic mechanism and the basis of our health.</a:t>
            </a:r>
          </a:p>
          <a:p>
            <a:pPr algn="just"/>
            <a:endParaRPr lang="en-US" b="1" dirty="0" smtClean="0"/>
          </a:p>
          <a:p>
            <a:pPr algn="just"/>
            <a:r>
              <a:rPr lang="en-US" b="1" dirty="0" smtClean="0"/>
              <a:t>The power of maintaining equilibrium is delegated upon </a:t>
            </a:r>
            <a:r>
              <a:rPr lang="en-US" b="1" i="1" dirty="0" err="1" smtClean="0"/>
              <a:t>Tabiyat</a:t>
            </a:r>
            <a:r>
              <a:rPr lang="en-US" b="1" i="1" dirty="0" smtClean="0"/>
              <a:t> </a:t>
            </a:r>
            <a:r>
              <a:rPr lang="en-US" b="1" dirty="0" smtClean="0"/>
              <a:t>(</a:t>
            </a:r>
            <a:r>
              <a:rPr lang="en-US" b="1" dirty="0" err="1" smtClean="0"/>
              <a:t>Medicatrix</a:t>
            </a:r>
            <a:r>
              <a:rPr lang="en-US" b="1" dirty="0" smtClean="0"/>
              <a:t> Nature/ </a:t>
            </a:r>
            <a:r>
              <a:rPr lang="en-US" b="1" dirty="0" err="1" smtClean="0"/>
              <a:t>Physis</a:t>
            </a:r>
            <a:r>
              <a:rPr lang="en-US" b="1" dirty="0" smtClean="0"/>
              <a:t>).</a:t>
            </a:r>
            <a:endParaRPr lang="en-US" b="1" i="1" dirty="0" smtClean="0"/>
          </a:p>
          <a:p>
            <a:pPr algn="just"/>
            <a:endParaRPr lang="en-IN" b="1" dirty="0"/>
          </a:p>
        </p:txBody>
      </p:sp>
    </p:spTree>
    <p:extLst>
      <p:ext uri="{BB962C8B-B14F-4D97-AF65-F5344CB8AC3E}">
        <p14:creationId xmlns:p14="http://schemas.microsoft.com/office/powerpoint/2010/main" xmlns="" val="15985590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lide(fromBottom)">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slide(fromBottom)">
                                      <p:cBhvr>
                                        <p:cTn id="12"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C00000"/>
                </a:solidFill>
              </a:rPr>
              <a:t>3. Humours (</a:t>
            </a:r>
            <a:r>
              <a:rPr lang="en-US" b="1" i="1" dirty="0" err="1" smtClean="0">
                <a:solidFill>
                  <a:srgbClr val="C00000"/>
                </a:solidFill>
              </a:rPr>
              <a:t>Akhlat</a:t>
            </a:r>
            <a:r>
              <a:rPr lang="en-US" b="1" dirty="0" smtClean="0">
                <a:solidFill>
                  <a:srgbClr val="C00000"/>
                </a:solidFill>
              </a:rPr>
              <a:t>)</a:t>
            </a:r>
            <a:endParaRPr lang="en-IN" b="1" dirty="0">
              <a:solidFill>
                <a:srgbClr val="C00000"/>
              </a:solidFill>
            </a:endParaRPr>
          </a:p>
        </p:txBody>
      </p:sp>
      <p:sp>
        <p:nvSpPr>
          <p:cNvPr id="3" name="Content Placeholder 2"/>
          <p:cNvSpPr>
            <a:spLocks noGrp="1"/>
          </p:cNvSpPr>
          <p:nvPr>
            <p:ph idx="1"/>
          </p:nvPr>
        </p:nvSpPr>
        <p:spPr/>
        <p:txBody>
          <a:bodyPr>
            <a:normAutofit fontScale="92500"/>
          </a:bodyPr>
          <a:lstStyle/>
          <a:p>
            <a:pPr algn="just"/>
            <a:r>
              <a:rPr lang="en-US" b="1" dirty="0" smtClean="0"/>
              <a:t>The concept of humours was proposed by Hippocrates, the Father of Unani Medicine.</a:t>
            </a:r>
          </a:p>
          <a:p>
            <a:pPr marL="0" indent="0" algn="just">
              <a:buNone/>
            </a:pPr>
            <a:endParaRPr lang="en-US" b="1" dirty="0" smtClean="0"/>
          </a:p>
          <a:p>
            <a:pPr algn="just"/>
            <a:r>
              <a:rPr lang="en-US" b="1" dirty="0" smtClean="0"/>
              <a:t>Concept of humours is the most distinguish feature of this art of healing and concept of health and disease solely depend on it. Basically humours (</a:t>
            </a:r>
            <a:r>
              <a:rPr lang="en-US" b="1" i="1" dirty="0" err="1" smtClean="0"/>
              <a:t>akhlat</a:t>
            </a:r>
            <a:r>
              <a:rPr lang="en-US" b="1" dirty="0" smtClean="0"/>
              <a:t>) stand for admixture and all body fluids are called humours which are responsible for different physiological functions.</a:t>
            </a:r>
            <a:endParaRPr lang="en-IN" b="1" dirty="0"/>
          </a:p>
        </p:txBody>
      </p:sp>
    </p:spTree>
    <p:extLst>
      <p:ext uri="{BB962C8B-B14F-4D97-AF65-F5344CB8AC3E}">
        <p14:creationId xmlns:p14="http://schemas.microsoft.com/office/powerpoint/2010/main" xmlns="" val="3582911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lide(fromBottom)">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slide(fromBottom)">
                                      <p:cBhvr>
                                        <p:cTn id="12"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smtClean="0">
                <a:solidFill>
                  <a:srgbClr val="C00000"/>
                </a:solidFill>
              </a:rPr>
              <a:t>Cont..</a:t>
            </a:r>
            <a:endParaRPr lang="en-IN" b="1" dirty="0">
              <a:solidFill>
                <a:srgbClr val="C00000"/>
              </a:solidFill>
            </a:endParaRPr>
          </a:p>
        </p:txBody>
      </p:sp>
      <p:sp>
        <p:nvSpPr>
          <p:cNvPr id="3" name="Content Placeholder 2"/>
          <p:cNvSpPr>
            <a:spLocks noGrp="1"/>
          </p:cNvSpPr>
          <p:nvPr>
            <p:ph idx="1"/>
          </p:nvPr>
        </p:nvSpPr>
        <p:spPr/>
        <p:txBody>
          <a:bodyPr>
            <a:normAutofit fontScale="92500"/>
          </a:bodyPr>
          <a:lstStyle/>
          <a:p>
            <a:pPr algn="just"/>
            <a:r>
              <a:rPr lang="en-US" b="1" dirty="0" smtClean="0"/>
              <a:t>The proper and proportionate mixture in terms of quality as well as quantity constitute the health. Whereas improper and disproportionate composition leads to the state of disease. </a:t>
            </a:r>
          </a:p>
          <a:p>
            <a:pPr marL="0" indent="0" algn="just">
              <a:buNone/>
            </a:pPr>
            <a:endParaRPr lang="en-US" b="1" dirty="0" smtClean="0"/>
          </a:p>
          <a:p>
            <a:pPr algn="just"/>
            <a:r>
              <a:rPr lang="en-US" b="1" dirty="0" smtClean="0"/>
              <a:t>If the equilibrium of humours is maintained in the internal environment of body or organs the state of health remains intact and contrary to this the disease arises.</a:t>
            </a:r>
          </a:p>
          <a:p>
            <a:pPr algn="just"/>
            <a:endParaRPr lang="en-US" b="1" dirty="0" smtClean="0"/>
          </a:p>
          <a:p>
            <a:pPr algn="just"/>
            <a:endParaRPr lang="en-IN" b="1" dirty="0"/>
          </a:p>
        </p:txBody>
      </p:sp>
    </p:spTree>
    <p:extLst>
      <p:ext uri="{BB962C8B-B14F-4D97-AF65-F5344CB8AC3E}">
        <p14:creationId xmlns:p14="http://schemas.microsoft.com/office/powerpoint/2010/main" xmlns="" val="13062917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lide(fromBottom)">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slide(fromBottom)">
                                      <p:cBhvr>
                                        <p:cTn id="12"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smtClean="0">
                <a:solidFill>
                  <a:srgbClr val="C00000"/>
                </a:solidFill>
              </a:rPr>
              <a:t>Cont..</a:t>
            </a:r>
            <a:endParaRPr lang="en-IN" b="1" dirty="0">
              <a:solidFill>
                <a:srgbClr val="C00000"/>
              </a:solidFill>
            </a:endParaRPr>
          </a:p>
        </p:txBody>
      </p:sp>
      <p:sp>
        <p:nvSpPr>
          <p:cNvPr id="3" name="Content Placeholder 2"/>
          <p:cNvSpPr>
            <a:spLocks noGrp="1"/>
          </p:cNvSpPr>
          <p:nvPr>
            <p:ph idx="1"/>
          </p:nvPr>
        </p:nvSpPr>
        <p:spPr>
          <a:xfrm>
            <a:off x="457200" y="1752600"/>
            <a:ext cx="8229600" cy="4373563"/>
          </a:xfrm>
        </p:spPr>
        <p:txBody>
          <a:bodyPr/>
          <a:lstStyle/>
          <a:p>
            <a:pPr algn="just"/>
            <a:r>
              <a:rPr lang="en-US" b="1" dirty="0" smtClean="0"/>
              <a:t>This is the basis of </a:t>
            </a:r>
            <a:r>
              <a:rPr lang="en-US" b="1" dirty="0" err="1" smtClean="0"/>
              <a:t>etiopathogenesis</a:t>
            </a:r>
            <a:r>
              <a:rPr lang="en-US" b="1" dirty="0" smtClean="0"/>
              <a:t> of disease in Unani system of medicine.</a:t>
            </a:r>
          </a:p>
          <a:p>
            <a:pPr marL="0" indent="0" algn="just">
              <a:buNone/>
            </a:pPr>
            <a:endParaRPr lang="en-US" b="1" dirty="0" smtClean="0"/>
          </a:p>
          <a:p>
            <a:pPr algn="just"/>
            <a:r>
              <a:rPr lang="en-US" b="1" dirty="0" smtClean="0"/>
              <a:t>As and when the imbalance in temperament and humours are corrected the health is </a:t>
            </a:r>
            <a:r>
              <a:rPr lang="en-US" b="1" dirty="0" smtClean="0"/>
              <a:t>restored.</a:t>
            </a:r>
            <a:endParaRPr lang="en-IN" b="1" dirty="0"/>
          </a:p>
        </p:txBody>
      </p:sp>
    </p:spTree>
    <p:extLst>
      <p:ext uri="{BB962C8B-B14F-4D97-AF65-F5344CB8AC3E}">
        <p14:creationId xmlns:p14="http://schemas.microsoft.com/office/powerpoint/2010/main" xmlns="" val="10891645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lide(fromBottom)">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slide(fromBottom)">
                                      <p:cBhvr>
                                        <p:cTn id="12"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C00000"/>
                </a:solidFill>
              </a:rPr>
              <a:t>4. Tissues/ Organ (</a:t>
            </a:r>
            <a:r>
              <a:rPr lang="en-US" b="1" i="1" dirty="0" err="1" smtClean="0">
                <a:solidFill>
                  <a:srgbClr val="C00000"/>
                </a:solidFill>
              </a:rPr>
              <a:t>A’za</a:t>
            </a:r>
            <a:r>
              <a:rPr lang="en-US" b="1" dirty="0" smtClean="0">
                <a:solidFill>
                  <a:srgbClr val="C00000"/>
                </a:solidFill>
              </a:rPr>
              <a:t>)</a:t>
            </a:r>
            <a:endParaRPr lang="en-IN" b="1" dirty="0">
              <a:solidFill>
                <a:srgbClr val="C00000"/>
              </a:solidFill>
            </a:endParaRPr>
          </a:p>
        </p:txBody>
      </p:sp>
      <p:sp>
        <p:nvSpPr>
          <p:cNvPr id="3" name="Content Placeholder 2"/>
          <p:cNvSpPr>
            <a:spLocks noGrp="1"/>
          </p:cNvSpPr>
          <p:nvPr>
            <p:ph idx="1"/>
          </p:nvPr>
        </p:nvSpPr>
        <p:spPr/>
        <p:txBody>
          <a:bodyPr/>
          <a:lstStyle/>
          <a:p>
            <a:r>
              <a:rPr lang="en-US" b="1" dirty="0" smtClean="0"/>
              <a:t>It may be </a:t>
            </a:r>
            <a:r>
              <a:rPr lang="en-US" sz="4000" b="1" dirty="0" smtClean="0">
                <a:solidFill>
                  <a:srgbClr val="C00000"/>
                </a:solidFill>
              </a:rPr>
              <a:t>simple organ </a:t>
            </a:r>
          </a:p>
          <a:p>
            <a:pPr marL="0" indent="0">
              <a:buNone/>
            </a:pPr>
            <a:r>
              <a:rPr lang="en-US" b="1" dirty="0" smtClean="0"/>
              <a:t>e.g. cartilage, ligaments, tendons, membrane, bone etc.</a:t>
            </a:r>
          </a:p>
          <a:p>
            <a:pPr marL="0" indent="0">
              <a:buNone/>
            </a:pPr>
            <a:endParaRPr lang="en-US" b="1" dirty="0" smtClean="0"/>
          </a:p>
          <a:p>
            <a:pPr marL="0" indent="0">
              <a:buNone/>
            </a:pPr>
            <a:r>
              <a:rPr lang="en-US" b="1" dirty="0" smtClean="0"/>
              <a:t>A piece of bone is still a bone. The smallest part which resembles the </a:t>
            </a:r>
            <a:r>
              <a:rPr lang="en-US" b="1" dirty="0" smtClean="0"/>
              <a:t>whole.</a:t>
            </a:r>
            <a:endParaRPr lang="en-US" b="1" dirty="0" smtClean="0"/>
          </a:p>
          <a:p>
            <a:pPr marL="0" indent="0">
              <a:buNone/>
            </a:pPr>
            <a:endParaRPr lang="en-IN" b="1" dirty="0"/>
          </a:p>
        </p:txBody>
      </p:sp>
    </p:spTree>
    <p:extLst>
      <p:ext uri="{BB962C8B-B14F-4D97-AF65-F5344CB8AC3E}">
        <p14:creationId xmlns:p14="http://schemas.microsoft.com/office/powerpoint/2010/main" xmlns="" val="13936108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lide(fromBottom)">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slide(fromBottom)">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slide(fromBottom)">
                                      <p:cBhvr>
                                        <p:cTn id="17"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C00000"/>
                </a:solidFill>
              </a:rPr>
              <a:t>Compound Organ</a:t>
            </a:r>
            <a:endParaRPr lang="en-IN" b="1" dirty="0">
              <a:solidFill>
                <a:srgbClr val="C00000"/>
              </a:solidFill>
            </a:endParaRPr>
          </a:p>
        </p:txBody>
      </p:sp>
      <p:sp>
        <p:nvSpPr>
          <p:cNvPr id="3" name="Content Placeholder 2"/>
          <p:cNvSpPr>
            <a:spLocks noGrp="1"/>
          </p:cNvSpPr>
          <p:nvPr>
            <p:ph idx="1"/>
          </p:nvPr>
        </p:nvSpPr>
        <p:spPr/>
        <p:txBody>
          <a:bodyPr/>
          <a:lstStyle/>
          <a:p>
            <a:pPr marL="0" indent="0" algn="just">
              <a:buNone/>
            </a:pPr>
            <a:r>
              <a:rPr lang="en-US" b="1" dirty="0" smtClean="0"/>
              <a:t>Heterogeneous and have the composition of various tissues or a composition of simple organ. These may be </a:t>
            </a:r>
          </a:p>
          <a:p>
            <a:pPr marL="0" indent="0" algn="just">
              <a:buNone/>
            </a:pPr>
            <a:endParaRPr lang="en-US" b="1" dirty="0" smtClean="0"/>
          </a:p>
          <a:p>
            <a:pPr marL="514350" indent="-514350" algn="just">
              <a:buFont typeface="+mj-lt"/>
              <a:buAutoNum type="arabicPeriod"/>
            </a:pPr>
            <a:r>
              <a:rPr lang="en-US" b="1" dirty="0" smtClean="0"/>
              <a:t>Natural Organs</a:t>
            </a:r>
          </a:p>
          <a:p>
            <a:pPr marL="514350" indent="-514350" algn="just">
              <a:buFont typeface="+mj-lt"/>
              <a:buAutoNum type="arabicPeriod"/>
            </a:pPr>
            <a:r>
              <a:rPr lang="en-US" b="1" dirty="0" smtClean="0"/>
              <a:t>Mental Organs</a:t>
            </a:r>
          </a:p>
          <a:p>
            <a:pPr marL="514350" indent="-514350" algn="just">
              <a:buFont typeface="+mj-lt"/>
              <a:buAutoNum type="arabicPeriod"/>
            </a:pPr>
            <a:r>
              <a:rPr lang="en-US" b="1" dirty="0" smtClean="0"/>
              <a:t>Vital Organs</a:t>
            </a:r>
            <a:endParaRPr lang="en-IN" b="1" dirty="0"/>
          </a:p>
        </p:txBody>
      </p:sp>
    </p:spTree>
    <p:extLst>
      <p:ext uri="{BB962C8B-B14F-4D97-AF65-F5344CB8AC3E}">
        <p14:creationId xmlns:p14="http://schemas.microsoft.com/office/powerpoint/2010/main" xmlns="" val="7389660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lide(fromBottom)">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slide(fromBottom)">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slide(fromBottom)">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slide(fromBottom)">
                                      <p:cBhvr>
                                        <p:cTn id="22"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C00000"/>
                </a:solidFill>
              </a:rPr>
              <a:t>Specific Objectives of Learning</a:t>
            </a:r>
            <a:endParaRPr lang="en-IN" b="1" dirty="0">
              <a:solidFill>
                <a:srgbClr val="C00000"/>
              </a:solidFill>
            </a:endParaRPr>
          </a:p>
        </p:txBody>
      </p:sp>
      <p:sp>
        <p:nvSpPr>
          <p:cNvPr id="3" name="Content Placeholder 2"/>
          <p:cNvSpPr>
            <a:spLocks noGrp="1"/>
          </p:cNvSpPr>
          <p:nvPr>
            <p:ph idx="1"/>
          </p:nvPr>
        </p:nvSpPr>
        <p:spPr>
          <a:xfrm>
            <a:off x="457200" y="2133600"/>
            <a:ext cx="8458200" cy="3992563"/>
          </a:xfrm>
        </p:spPr>
        <p:txBody>
          <a:bodyPr/>
          <a:lstStyle/>
          <a:p>
            <a:pPr algn="just"/>
            <a:r>
              <a:rPr lang="en-US" b="1" dirty="0" smtClean="0"/>
              <a:t>To know about the Unani system of medicine.</a:t>
            </a:r>
          </a:p>
          <a:p>
            <a:pPr algn="just"/>
            <a:endParaRPr lang="en-US" b="1" dirty="0" smtClean="0"/>
          </a:p>
          <a:p>
            <a:pPr algn="just"/>
            <a:r>
              <a:rPr lang="en-US" b="1" dirty="0" smtClean="0"/>
              <a:t>To identify and integrate the knowledge and to make it fruitful for the humanity.</a:t>
            </a:r>
          </a:p>
          <a:p>
            <a:pPr algn="just"/>
            <a:endParaRPr lang="en-US" b="1" dirty="0" smtClean="0"/>
          </a:p>
          <a:p>
            <a:pPr algn="just"/>
            <a:r>
              <a:rPr lang="en-US" b="1" dirty="0" smtClean="0"/>
              <a:t>To globalize the system.</a:t>
            </a:r>
            <a:endParaRPr lang="en-IN" b="1" dirty="0"/>
          </a:p>
        </p:txBody>
      </p:sp>
    </p:spTree>
    <p:extLst>
      <p:ext uri="{BB962C8B-B14F-4D97-AF65-F5344CB8AC3E}">
        <p14:creationId xmlns:p14="http://schemas.microsoft.com/office/powerpoint/2010/main" xmlns="" val="6337779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lide(fromBottom)">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slide(fromBottom)">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slide(fromBottom)">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74638"/>
            <a:ext cx="7086600" cy="1143000"/>
          </a:xfrm>
        </p:spPr>
        <p:txBody>
          <a:bodyPr>
            <a:noAutofit/>
          </a:bodyPr>
          <a:lstStyle/>
          <a:p>
            <a:r>
              <a:rPr lang="en-US" b="1" dirty="0" smtClean="0">
                <a:solidFill>
                  <a:srgbClr val="C00000"/>
                </a:solidFill>
              </a:rPr>
              <a:t>5. </a:t>
            </a:r>
            <a:r>
              <a:rPr lang="en-US" b="1" dirty="0" err="1" smtClean="0">
                <a:solidFill>
                  <a:srgbClr val="C00000"/>
                </a:solidFill>
              </a:rPr>
              <a:t>Pneuma</a:t>
            </a:r>
            <a:r>
              <a:rPr lang="en-US" b="1" dirty="0" smtClean="0">
                <a:solidFill>
                  <a:srgbClr val="C00000"/>
                </a:solidFill>
              </a:rPr>
              <a:t>/ Vital Sprit (</a:t>
            </a:r>
            <a:r>
              <a:rPr lang="en-US" b="1" i="1" dirty="0" err="1" smtClean="0">
                <a:solidFill>
                  <a:srgbClr val="C00000"/>
                </a:solidFill>
              </a:rPr>
              <a:t>Arwah</a:t>
            </a:r>
            <a:r>
              <a:rPr lang="en-US" b="1" i="1" dirty="0" smtClean="0">
                <a:solidFill>
                  <a:srgbClr val="C00000"/>
                </a:solidFill>
              </a:rPr>
              <a:t>/ </a:t>
            </a:r>
            <a:r>
              <a:rPr lang="en-US" b="1" i="1" dirty="0" err="1" smtClean="0">
                <a:solidFill>
                  <a:srgbClr val="C00000"/>
                </a:solidFill>
              </a:rPr>
              <a:t>Rooh</a:t>
            </a:r>
            <a:r>
              <a:rPr lang="en-US" b="1" dirty="0" smtClean="0">
                <a:solidFill>
                  <a:srgbClr val="C00000"/>
                </a:solidFill>
              </a:rPr>
              <a:t>)</a:t>
            </a:r>
            <a:endParaRPr lang="en-IN" b="1" dirty="0">
              <a:solidFill>
                <a:srgbClr val="C00000"/>
              </a:solidFill>
            </a:endParaRPr>
          </a:p>
        </p:txBody>
      </p:sp>
      <p:sp>
        <p:nvSpPr>
          <p:cNvPr id="3" name="Content Placeholder 2"/>
          <p:cNvSpPr>
            <a:spLocks noGrp="1"/>
          </p:cNvSpPr>
          <p:nvPr>
            <p:ph idx="1"/>
          </p:nvPr>
        </p:nvSpPr>
        <p:spPr>
          <a:xfrm>
            <a:off x="457200" y="1951037"/>
            <a:ext cx="8229600" cy="4525963"/>
          </a:xfrm>
        </p:spPr>
        <p:txBody>
          <a:bodyPr/>
          <a:lstStyle/>
          <a:p>
            <a:pPr algn="just"/>
            <a:r>
              <a:rPr lang="en-US" b="1" dirty="0" err="1" smtClean="0"/>
              <a:t>Pneuma</a:t>
            </a:r>
            <a:r>
              <a:rPr lang="en-US" b="1" dirty="0" smtClean="0"/>
              <a:t> is the vital sprit of life or breath of life and thus indispensible to our body. No life is possible without it.</a:t>
            </a:r>
          </a:p>
          <a:p>
            <a:pPr algn="just"/>
            <a:endParaRPr lang="en-US" b="1" dirty="0" smtClean="0"/>
          </a:p>
          <a:p>
            <a:pPr algn="just"/>
            <a:r>
              <a:rPr lang="en-US" b="1" dirty="0" err="1" smtClean="0"/>
              <a:t>Pneuma</a:t>
            </a:r>
            <a:r>
              <a:rPr lang="en-US" b="1" dirty="0" smtClean="0"/>
              <a:t> is the gaseous substances which helps in all metabolic functions oxidation and reduction reaction. Once departed the vitality is lost.</a:t>
            </a:r>
            <a:endParaRPr lang="en-IN" b="1" dirty="0"/>
          </a:p>
        </p:txBody>
      </p:sp>
    </p:spTree>
    <p:extLst>
      <p:ext uri="{BB962C8B-B14F-4D97-AF65-F5344CB8AC3E}">
        <p14:creationId xmlns:p14="http://schemas.microsoft.com/office/powerpoint/2010/main" xmlns="" val="2943205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lide(fromBottom)">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slide(fromBottom)">
                                      <p:cBhvr>
                                        <p:cTn id="12"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C00000"/>
                </a:solidFill>
              </a:rPr>
              <a:t>6. Faculty/ Power (</a:t>
            </a:r>
            <a:r>
              <a:rPr lang="en-US" b="1" i="1" dirty="0" smtClean="0">
                <a:solidFill>
                  <a:srgbClr val="C00000"/>
                </a:solidFill>
              </a:rPr>
              <a:t>Qua</a:t>
            </a:r>
            <a:r>
              <a:rPr lang="en-US" b="1" dirty="0" smtClean="0">
                <a:solidFill>
                  <a:srgbClr val="C00000"/>
                </a:solidFill>
              </a:rPr>
              <a:t>)</a:t>
            </a:r>
            <a:endParaRPr lang="en-IN" b="1" dirty="0">
              <a:solidFill>
                <a:srgbClr val="C00000"/>
              </a:solidFill>
            </a:endParaRPr>
          </a:p>
        </p:txBody>
      </p:sp>
      <p:sp>
        <p:nvSpPr>
          <p:cNvPr id="3" name="Content Placeholder 2"/>
          <p:cNvSpPr>
            <a:spLocks noGrp="1"/>
          </p:cNvSpPr>
          <p:nvPr>
            <p:ph idx="1"/>
          </p:nvPr>
        </p:nvSpPr>
        <p:spPr/>
        <p:txBody>
          <a:bodyPr/>
          <a:lstStyle/>
          <a:p>
            <a:pPr algn="just"/>
            <a:r>
              <a:rPr lang="en-US" b="1" dirty="0" smtClean="0"/>
              <a:t>The Faculties are basis of body functions and each organ has its own faculty to carry out physiological functions.</a:t>
            </a:r>
          </a:p>
          <a:p>
            <a:pPr algn="just"/>
            <a:endParaRPr lang="en-US" b="1" dirty="0" smtClean="0"/>
          </a:p>
          <a:p>
            <a:pPr algn="just"/>
            <a:r>
              <a:rPr lang="en-US" b="1" dirty="0" smtClean="0"/>
              <a:t>Specific functions of all organs can not be overcome by others. e.g. function of brain cannot be perform by heart.</a:t>
            </a:r>
            <a:endParaRPr lang="en-IN" b="1" dirty="0"/>
          </a:p>
        </p:txBody>
      </p:sp>
    </p:spTree>
    <p:extLst>
      <p:ext uri="{BB962C8B-B14F-4D97-AF65-F5344CB8AC3E}">
        <p14:creationId xmlns:p14="http://schemas.microsoft.com/office/powerpoint/2010/main" xmlns="" val="30913203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lide(fromBottom)">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slide(fromBottom)">
                                      <p:cBhvr>
                                        <p:cTn id="12"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smtClean="0">
                <a:solidFill>
                  <a:srgbClr val="C00000"/>
                </a:solidFill>
              </a:rPr>
              <a:t>Cont..</a:t>
            </a:r>
            <a:endParaRPr lang="en-IN" b="1" dirty="0">
              <a:solidFill>
                <a:srgbClr val="C00000"/>
              </a:solidFill>
            </a:endParaRPr>
          </a:p>
        </p:txBody>
      </p:sp>
      <p:sp>
        <p:nvSpPr>
          <p:cNvPr id="3" name="Content Placeholder 2"/>
          <p:cNvSpPr>
            <a:spLocks noGrp="1"/>
          </p:cNvSpPr>
          <p:nvPr>
            <p:ph idx="1"/>
          </p:nvPr>
        </p:nvSpPr>
        <p:spPr/>
        <p:txBody>
          <a:bodyPr/>
          <a:lstStyle/>
          <a:p>
            <a:pPr algn="just"/>
            <a:r>
              <a:rPr lang="en-US" b="1" dirty="0" smtClean="0"/>
              <a:t>Faculties are divided in three major components same as organ.</a:t>
            </a:r>
          </a:p>
          <a:p>
            <a:pPr algn="just"/>
            <a:endParaRPr lang="en-US" b="1" dirty="0" smtClean="0"/>
          </a:p>
          <a:p>
            <a:pPr marL="514350" indent="-514350" algn="just">
              <a:buFont typeface="+mj-lt"/>
              <a:buAutoNum type="arabicPeriod"/>
            </a:pPr>
            <a:r>
              <a:rPr lang="en-US" b="1" dirty="0" smtClean="0"/>
              <a:t>Natural Faculty</a:t>
            </a:r>
          </a:p>
          <a:p>
            <a:pPr marL="514350" indent="-514350" algn="just">
              <a:buFont typeface="+mj-lt"/>
              <a:buAutoNum type="arabicPeriod"/>
            </a:pPr>
            <a:r>
              <a:rPr lang="en-US" b="1" dirty="0" smtClean="0"/>
              <a:t>Psychic/ Mental Faculty</a:t>
            </a:r>
          </a:p>
          <a:p>
            <a:pPr marL="514350" indent="-514350" algn="just">
              <a:buFont typeface="+mj-lt"/>
              <a:buAutoNum type="arabicPeriod"/>
            </a:pPr>
            <a:r>
              <a:rPr lang="en-US" b="1" dirty="0" smtClean="0"/>
              <a:t>Viral Faculty</a:t>
            </a:r>
            <a:endParaRPr lang="en-IN" b="1" dirty="0"/>
          </a:p>
        </p:txBody>
      </p:sp>
    </p:spTree>
    <p:extLst>
      <p:ext uri="{BB962C8B-B14F-4D97-AF65-F5344CB8AC3E}">
        <p14:creationId xmlns:p14="http://schemas.microsoft.com/office/powerpoint/2010/main" xmlns="" val="29423873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lide(fromBottom)">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slide(fromBottom)">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slide(fromBottom)">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slide(fromBottom)">
                                      <p:cBhvr>
                                        <p:cTn id="22"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C00000"/>
                </a:solidFill>
              </a:rPr>
              <a:t>7. Functions (</a:t>
            </a:r>
            <a:r>
              <a:rPr lang="en-US" b="1" i="1" dirty="0" err="1" smtClean="0">
                <a:solidFill>
                  <a:srgbClr val="C00000"/>
                </a:solidFill>
              </a:rPr>
              <a:t>Afa’l</a:t>
            </a:r>
            <a:r>
              <a:rPr lang="en-US" b="1" dirty="0" smtClean="0">
                <a:solidFill>
                  <a:srgbClr val="C00000"/>
                </a:solidFill>
              </a:rPr>
              <a:t>)</a:t>
            </a:r>
            <a:endParaRPr lang="en-IN" b="1" dirty="0">
              <a:solidFill>
                <a:srgbClr val="C00000"/>
              </a:solidFill>
            </a:endParaRPr>
          </a:p>
        </p:txBody>
      </p:sp>
      <p:sp>
        <p:nvSpPr>
          <p:cNvPr id="3" name="Content Placeholder 2"/>
          <p:cNvSpPr>
            <a:spLocks noGrp="1"/>
          </p:cNvSpPr>
          <p:nvPr>
            <p:ph idx="1"/>
          </p:nvPr>
        </p:nvSpPr>
        <p:spPr/>
        <p:txBody>
          <a:bodyPr/>
          <a:lstStyle/>
          <a:p>
            <a:pPr algn="just"/>
            <a:r>
              <a:rPr lang="en-US" b="1" dirty="0" smtClean="0"/>
              <a:t>The power (Faculty) and Function are complementary to each other because the function testify the presence of power (Faculty). These are </a:t>
            </a:r>
          </a:p>
          <a:p>
            <a:pPr algn="just"/>
            <a:endParaRPr lang="en-US" b="1" dirty="0" smtClean="0"/>
          </a:p>
          <a:p>
            <a:pPr marL="514350" indent="-514350" algn="just">
              <a:buFont typeface="+mj-lt"/>
              <a:buAutoNum type="arabicPeriod"/>
            </a:pPr>
            <a:r>
              <a:rPr lang="en-US" b="1" dirty="0" smtClean="0"/>
              <a:t>Natural Function</a:t>
            </a:r>
          </a:p>
          <a:p>
            <a:pPr marL="514350" indent="-514350" algn="just">
              <a:buFont typeface="+mj-lt"/>
              <a:buAutoNum type="arabicPeriod"/>
            </a:pPr>
            <a:r>
              <a:rPr lang="en-US" b="1" dirty="0" smtClean="0"/>
              <a:t>Mental Function</a:t>
            </a:r>
          </a:p>
          <a:p>
            <a:pPr marL="514350" indent="-514350" algn="just">
              <a:buFont typeface="+mj-lt"/>
              <a:buAutoNum type="arabicPeriod"/>
            </a:pPr>
            <a:r>
              <a:rPr lang="en-US" b="1" dirty="0" smtClean="0"/>
              <a:t>Vital Function</a:t>
            </a:r>
            <a:endParaRPr lang="en-IN" b="1" dirty="0"/>
          </a:p>
        </p:txBody>
      </p:sp>
    </p:spTree>
    <p:extLst>
      <p:ext uri="{BB962C8B-B14F-4D97-AF65-F5344CB8AC3E}">
        <p14:creationId xmlns:p14="http://schemas.microsoft.com/office/powerpoint/2010/main" xmlns="" val="38823846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lide(fromBottom)">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slide(fromBottom)">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slide(fromBottom)">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slide(fromBottom)">
                                      <p:cBhvr>
                                        <p:cTn id="22"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Image result for humours (akhlat)"/>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295400" y="381000"/>
            <a:ext cx="6248400" cy="6019800"/>
          </a:xfrm>
          <a:prstGeom prst="rect">
            <a:avLst/>
          </a:prstGeom>
          <a:noFill/>
          <a:ln>
            <a:noFill/>
          </a:ln>
        </p:spPr>
      </p:pic>
    </p:spTree>
    <p:extLst>
      <p:ext uri="{BB962C8B-B14F-4D97-AF65-F5344CB8AC3E}">
        <p14:creationId xmlns:p14="http://schemas.microsoft.com/office/powerpoint/2010/main" xmlns="" val="216541639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C00000"/>
                </a:solidFill>
              </a:rPr>
              <a:t>Concept of Disease</a:t>
            </a:r>
            <a:endParaRPr lang="en-IN" b="1" dirty="0">
              <a:solidFill>
                <a:srgbClr val="C00000"/>
              </a:solidFill>
            </a:endParaRPr>
          </a:p>
        </p:txBody>
      </p:sp>
      <p:sp>
        <p:nvSpPr>
          <p:cNvPr id="3" name="Content Placeholder 2"/>
          <p:cNvSpPr>
            <a:spLocks noGrp="1"/>
          </p:cNvSpPr>
          <p:nvPr>
            <p:ph idx="1"/>
          </p:nvPr>
        </p:nvSpPr>
        <p:spPr>
          <a:xfrm>
            <a:off x="457200" y="2057400"/>
            <a:ext cx="8229600" cy="4068763"/>
          </a:xfrm>
        </p:spPr>
        <p:txBody>
          <a:bodyPr/>
          <a:lstStyle/>
          <a:p>
            <a:pPr marL="0" indent="0">
              <a:buNone/>
            </a:pPr>
            <a:r>
              <a:rPr lang="en-US" b="1" dirty="0" smtClean="0"/>
              <a:t>The body remains in three states.</a:t>
            </a:r>
          </a:p>
          <a:p>
            <a:endParaRPr lang="en-US" b="1" dirty="0" smtClean="0"/>
          </a:p>
          <a:p>
            <a:pPr marL="514350" indent="-514350">
              <a:buFont typeface="+mj-lt"/>
              <a:buAutoNum type="arabicPeriod"/>
            </a:pPr>
            <a:r>
              <a:rPr lang="en-US" b="1" dirty="0" smtClean="0"/>
              <a:t>State of Health</a:t>
            </a:r>
          </a:p>
          <a:p>
            <a:pPr marL="514350" indent="-514350">
              <a:buFont typeface="+mj-lt"/>
              <a:buAutoNum type="arabicPeriod"/>
            </a:pPr>
            <a:r>
              <a:rPr lang="en-US" b="1" dirty="0" smtClean="0"/>
              <a:t>State of Disease</a:t>
            </a:r>
          </a:p>
          <a:p>
            <a:pPr marL="514350" indent="-514350" algn="just">
              <a:buFont typeface="+mj-lt"/>
              <a:buAutoNum type="arabicPeriod"/>
            </a:pPr>
            <a:r>
              <a:rPr lang="en-US" b="1" dirty="0" smtClean="0"/>
              <a:t>Intermediate state (neither health nor disease)</a:t>
            </a:r>
            <a:endParaRPr lang="en-IN" b="1" dirty="0"/>
          </a:p>
        </p:txBody>
      </p:sp>
    </p:spTree>
    <p:extLst>
      <p:ext uri="{BB962C8B-B14F-4D97-AF65-F5344CB8AC3E}">
        <p14:creationId xmlns:p14="http://schemas.microsoft.com/office/powerpoint/2010/main" xmlns="" val="40824003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lide(fromBottom)">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slide(fromBottom)">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slide(fromBottom)">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slide(fromBottom)">
                                      <p:cBhvr>
                                        <p:cTn id="22"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smtClean="0">
                <a:solidFill>
                  <a:srgbClr val="C00000"/>
                </a:solidFill>
              </a:rPr>
              <a:t>Cont..</a:t>
            </a:r>
            <a:endParaRPr lang="en-IN" b="1" dirty="0">
              <a:solidFill>
                <a:srgbClr val="C00000"/>
              </a:solidFill>
            </a:endParaRPr>
          </a:p>
        </p:txBody>
      </p:sp>
      <p:sp>
        <p:nvSpPr>
          <p:cNvPr id="3" name="Content Placeholder 2"/>
          <p:cNvSpPr>
            <a:spLocks noGrp="1"/>
          </p:cNvSpPr>
          <p:nvPr>
            <p:ph idx="1"/>
          </p:nvPr>
        </p:nvSpPr>
        <p:spPr>
          <a:xfrm>
            <a:off x="457200" y="1981200"/>
            <a:ext cx="8229600" cy="4144963"/>
          </a:xfrm>
        </p:spPr>
        <p:txBody>
          <a:bodyPr/>
          <a:lstStyle/>
          <a:p>
            <a:pPr algn="just"/>
            <a:r>
              <a:rPr lang="en-US" b="1" dirty="0" smtClean="0"/>
              <a:t>The state of disease is either due to </a:t>
            </a:r>
            <a:r>
              <a:rPr lang="en-US" b="1" dirty="0" err="1" smtClean="0"/>
              <a:t>dyscrasia</a:t>
            </a:r>
            <a:r>
              <a:rPr lang="en-US" b="1" dirty="0" smtClean="0"/>
              <a:t> in temperament and humours, structural defect, break in the continuity or integrity. </a:t>
            </a:r>
          </a:p>
          <a:p>
            <a:pPr algn="just"/>
            <a:endParaRPr lang="en-US" b="1" dirty="0"/>
          </a:p>
          <a:p>
            <a:pPr algn="just"/>
            <a:r>
              <a:rPr lang="en-US" b="1" dirty="0" smtClean="0"/>
              <a:t>It is the individual susceptibility not the virulence.</a:t>
            </a:r>
          </a:p>
          <a:p>
            <a:pPr marL="0" indent="0" algn="just">
              <a:buNone/>
            </a:pPr>
            <a:endParaRPr lang="en-US" b="1" dirty="0" smtClean="0"/>
          </a:p>
          <a:p>
            <a:pPr algn="just"/>
            <a:endParaRPr lang="en-IN" b="1" dirty="0"/>
          </a:p>
        </p:txBody>
      </p:sp>
    </p:spTree>
    <p:extLst>
      <p:ext uri="{BB962C8B-B14F-4D97-AF65-F5344CB8AC3E}">
        <p14:creationId xmlns:p14="http://schemas.microsoft.com/office/powerpoint/2010/main" xmlns="" val="9862070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lide(fromBottom)">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slide(fromBottom)">
                                      <p:cBhvr>
                                        <p:cTn id="12"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C00000"/>
                </a:solidFill>
              </a:rPr>
              <a:t>Principles of Diagnosis</a:t>
            </a:r>
            <a:endParaRPr lang="en-IN" b="1" dirty="0">
              <a:solidFill>
                <a:srgbClr val="C00000"/>
              </a:solidFill>
            </a:endParaRPr>
          </a:p>
        </p:txBody>
      </p:sp>
      <p:sp>
        <p:nvSpPr>
          <p:cNvPr id="3" name="Content Placeholder 2"/>
          <p:cNvSpPr>
            <a:spLocks noGrp="1"/>
          </p:cNvSpPr>
          <p:nvPr>
            <p:ph idx="1"/>
          </p:nvPr>
        </p:nvSpPr>
        <p:spPr>
          <a:xfrm>
            <a:off x="457200" y="1600200"/>
            <a:ext cx="8229600" cy="4648200"/>
          </a:xfrm>
        </p:spPr>
        <p:txBody>
          <a:bodyPr>
            <a:normAutofit lnSpcReduction="10000"/>
          </a:bodyPr>
          <a:lstStyle/>
          <a:p>
            <a:pPr algn="just"/>
            <a:r>
              <a:rPr lang="en-US" b="1" dirty="0" smtClean="0"/>
              <a:t>Subjective parameters are the primary tools of diagnosis rather than the objective parameters like Biochemical, Microscopic and imagining studies. </a:t>
            </a:r>
          </a:p>
          <a:p>
            <a:pPr algn="just"/>
            <a:r>
              <a:rPr lang="en-US" b="1" dirty="0" smtClean="0"/>
              <a:t>The main diagnostic parameters are </a:t>
            </a:r>
          </a:p>
          <a:p>
            <a:pPr algn="just"/>
            <a:endParaRPr lang="en-US" b="1" dirty="0" smtClean="0"/>
          </a:p>
          <a:p>
            <a:pPr marL="514350" indent="-514350" algn="just">
              <a:buFont typeface="+mj-lt"/>
              <a:buAutoNum type="arabicPeriod"/>
            </a:pPr>
            <a:r>
              <a:rPr lang="en-US" b="1" dirty="0" smtClean="0"/>
              <a:t>history taking</a:t>
            </a:r>
          </a:p>
          <a:p>
            <a:pPr marL="514350" indent="-514350" algn="just">
              <a:buFont typeface="+mj-lt"/>
              <a:buAutoNum type="arabicPeriod"/>
            </a:pPr>
            <a:endParaRPr lang="en-US" b="1" dirty="0" smtClean="0"/>
          </a:p>
          <a:p>
            <a:pPr marL="514350" indent="-514350" algn="just">
              <a:buFont typeface="+mj-lt"/>
              <a:buAutoNum type="arabicPeriod"/>
            </a:pPr>
            <a:r>
              <a:rPr lang="en-US" b="1" dirty="0" smtClean="0"/>
              <a:t>Physical examination</a:t>
            </a:r>
          </a:p>
          <a:p>
            <a:pPr algn="just"/>
            <a:endParaRPr lang="en-US" b="1" dirty="0"/>
          </a:p>
          <a:p>
            <a:pPr algn="just"/>
            <a:endParaRPr lang="en-IN" b="1" dirty="0"/>
          </a:p>
        </p:txBody>
      </p:sp>
    </p:spTree>
    <p:extLst>
      <p:ext uri="{BB962C8B-B14F-4D97-AF65-F5344CB8AC3E}">
        <p14:creationId xmlns:p14="http://schemas.microsoft.com/office/powerpoint/2010/main" xmlns="" val="3899988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lide(fromBottom)">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slide(fromBottom)">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slide(fromBottom)">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slide(fromBottom)">
                                      <p:cBhvr>
                                        <p:cTn id="22" dur="1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smtClean="0">
                <a:solidFill>
                  <a:srgbClr val="C00000"/>
                </a:solidFill>
              </a:rPr>
              <a:t>Cont..</a:t>
            </a:r>
            <a:endParaRPr lang="en-IN" b="1" dirty="0">
              <a:solidFill>
                <a:srgbClr val="C00000"/>
              </a:solidFill>
            </a:endParaRPr>
          </a:p>
        </p:txBody>
      </p:sp>
      <p:sp>
        <p:nvSpPr>
          <p:cNvPr id="3" name="Content Placeholder 2"/>
          <p:cNvSpPr>
            <a:spLocks noGrp="1"/>
          </p:cNvSpPr>
          <p:nvPr>
            <p:ph idx="1"/>
          </p:nvPr>
        </p:nvSpPr>
        <p:spPr/>
        <p:txBody>
          <a:bodyPr/>
          <a:lstStyle/>
          <a:p>
            <a:pPr marL="0" indent="0" algn="just">
              <a:buNone/>
            </a:pPr>
            <a:r>
              <a:rPr lang="en-US" b="1" dirty="0" smtClean="0"/>
              <a:t>3. Identification of pulse</a:t>
            </a:r>
          </a:p>
          <a:p>
            <a:pPr marL="0" indent="0" algn="just">
              <a:buNone/>
            </a:pPr>
            <a:endParaRPr lang="en-US" b="1" dirty="0" smtClean="0"/>
          </a:p>
          <a:p>
            <a:pPr marL="0" indent="0" algn="just">
              <a:buNone/>
            </a:pPr>
            <a:r>
              <a:rPr lang="en-US" b="1" dirty="0" smtClean="0"/>
              <a:t>4. Stool and urine examination</a:t>
            </a:r>
          </a:p>
          <a:p>
            <a:pPr marL="0" indent="0" algn="just">
              <a:buNone/>
            </a:pPr>
            <a:endParaRPr lang="en-US" b="1" dirty="0" smtClean="0"/>
          </a:p>
          <a:p>
            <a:pPr marL="0" indent="0" algn="just">
              <a:buNone/>
            </a:pPr>
            <a:r>
              <a:rPr lang="en-US" b="1" dirty="0" smtClean="0"/>
              <a:t>5. Different types of Pulses with peculiar characteristics have been mentioned to indicate the diagnosis and prognosis of disease.</a:t>
            </a:r>
          </a:p>
          <a:p>
            <a:endParaRPr lang="en-IN" dirty="0"/>
          </a:p>
        </p:txBody>
      </p:sp>
    </p:spTree>
    <p:extLst>
      <p:ext uri="{BB962C8B-B14F-4D97-AF65-F5344CB8AC3E}">
        <p14:creationId xmlns:p14="http://schemas.microsoft.com/office/powerpoint/2010/main" xmlns="" val="30163056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lide(fromBottom)">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slide(fromBottom)">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slide(fromBottom)">
                                      <p:cBhvr>
                                        <p:cTn id="17"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smtClean="0">
                <a:solidFill>
                  <a:srgbClr val="C00000"/>
                </a:solidFill>
              </a:rPr>
              <a:t>Cont..</a:t>
            </a:r>
            <a:endParaRPr lang="en-IN" b="1" dirty="0">
              <a:solidFill>
                <a:srgbClr val="C00000"/>
              </a:solidFill>
            </a:endParaRPr>
          </a:p>
        </p:txBody>
      </p:sp>
      <p:sp>
        <p:nvSpPr>
          <p:cNvPr id="3" name="Content Placeholder 2"/>
          <p:cNvSpPr>
            <a:spLocks noGrp="1"/>
          </p:cNvSpPr>
          <p:nvPr>
            <p:ph idx="1"/>
          </p:nvPr>
        </p:nvSpPr>
        <p:spPr/>
        <p:txBody>
          <a:bodyPr>
            <a:normAutofit fontScale="92500"/>
          </a:bodyPr>
          <a:lstStyle/>
          <a:p>
            <a:pPr marL="0" indent="0" algn="just">
              <a:buNone/>
            </a:pPr>
            <a:r>
              <a:rPr lang="en-US" b="1" dirty="0" smtClean="0"/>
              <a:t>6. Different </a:t>
            </a:r>
            <a:r>
              <a:rPr lang="en-US" b="1" dirty="0" err="1" smtClean="0"/>
              <a:t>Humoral</a:t>
            </a:r>
            <a:r>
              <a:rPr lang="en-US" b="1" dirty="0" smtClean="0"/>
              <a:t> and temperamental abnormalities can also be determined with the help of pulse examination. </a:t>
            </a:r>
          </a:p>
          <a:p>
            <a:pPr marL="0" indent="0" algn="just">
              <a:buNone/>
            </a:pPr>
            <a:endParaRPr lang="en-US" b="1" dirty="0" smtClean="0"/>
          </a:p>
          <a:p>
            <a:pPr marL="0" indent="0" algn="just">
              <a:buNone/>
            </a:pPr>
            <a:r>
              <a:rPr lang="en-US" b="1" dirty="0" smtClean="0"/>
              <a:t>7. However due to availability of different more objective diagnostic tools the Unani physicians have advocated to incorporate all those tools and techniques for the diagnosis as well as validation of Unani parameters in treatment and research.</a:t>
            </a:r>
          </a:p>
        </p:txBody>
      </p:sp>
    </p:spTree>
    <p:extLst>
      <p:ext uri="{BB962C8B-B14F-4D97-AF65-F5344CB8AC3E}">
        <p14:creationId xmlns:p14="http://schemas.microsoft.com/office/powerpoint/2010/main" xmlns="" val="23052227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lide(fromBottom)">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slide(fromBottom)">
                                      <p:cBhvr>
                                        <p:cTn id="12"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458200" cy="1020762"/>
          </a:xfrm>
        </p:spPr>
        <p:txBody>
          <a:bodyPr>
            <a:noAutofit/>
          </a:bodyPr>
          <a:lstStyle/>
          <a:p>
            <a:r>
              <a:rPr lang="en-US" b="1" dirty="0" smtClean="0">
                <a:solidFill>
                  <a:srgbClr val="C00000"/>
                </a:solidFill>
              </a:rPr>
              <a:t>Topics to be covered at a Glance</a:t>
            </a:r>
            <a:endParaRPr lang="en-US" b="1" dirty="0">
              <a:solidFill>
                <a:srgbClr val="C00000"/>
              </a:solidFill>
            </a:endParaRPr>
          </a:p>
        </p:txBody>
      </p:sp>
      <p:sp>
        <p:nvSpPr>
          <p:cNvPr id="3" name="Content Placeholder 2"/>
          <p:cNvSpPr>
            <a:spLocks noGrp="1"/>
          </p:cNvSpPr>
          <p:nvPr>
            <p:ph idx="1"/>
          </p:nvPr>
        </p:nvSpPr>
        <p:spPr>
          <a:xfrm>
            <a:off x="228600" y="1905000"/>
            <a:ext cx="8686800" cy="4572000"/>
          </a:xfrm>
        </p:spPr>
        <p:txBody>
          <a:bodyPr>
            <a:normAutofit fontScale="92500" lnSpcReduction="10000"/>
          </a:bodyPr>
          <a:lstStyle/>
          <a:p>
            <a:pPr algn="just">
              <a:buFont typeface="Wingdings" pitchFamily="2" charset="2"/>
              <a:buChar char="ü"/>
            </a:pPr>
            <a:r>
              <a:rPr lang="en-US" sz="3600" b="1" dirty="0" smtClean="0"/>
              <a:t>Unani Medicine and its Brief account of History</a:t>
            </a:r>
          </a:p>
          <a:p>
            <a:pPr marL="0" indent="0" algn="just">
              <a:buNone/>
            </a:pPr>
            <a:endParaRPr lang="en-US" sz="3600" b="1" dirty="0" smtClean="0"/>
          </a:p>
          <a:p>
            <a:pPr algn="just">
              <a:buFont typeface="Wingdings" pitchFamily="2" charset="2"/>
              <a:buChar char="ü"/>
            </a:pPr>
            <a:r>
              <a:rPr lang="en-US" sz="3600" b="1" dirty="0" smtClean="0"/>
              <a:t>Fundamental Principles of Unani Medicine</a:t>
            </a:r>
          </a:p>
          <a:p>
            <a:pPr marL="0" indent="0" algn="just">
              <a:buNone/>
            </a:pPr>
            <a:endParaRPr lang="en-US" sz="3600" b="1" dirty="0" smtClean="0"/>
          </a:p>
          <a:p>
            <a:pPr algn="just">
              <a:buFont typeface="Wingdings" pitchFamily="2" charset="2"/>
              <a:buChar char="ü"/>
            </a:pPr>
            <a:r>
              <a:rPr lang="en-US" sz="3600" b="1" dirty="0" smtClean="0"/>
              <a:t>Concept of Disease and Pathogenesis</a:t>
            </a:r>
          </a:p>
          <a:p>
            <a:pPr marL="0" indent="0" algn="just">
              <a:buNone/>
            </a:pPr>
            <a:endParaRPr lang="en-US" sz="3600" b="1" dirty="0" smtClean="0"/>
          </a:p>
          <a:p>
            <a:pPr algn="just">
              <a:buFont typeface="Wingdings" pitchFamily="2" charset="2"/>
              <a:buChar char="ü"/>
            </a:pPr>
            <a:r>
              <a:rPr lang="en-US" sz="3600" b="1" dirty="0" smtClean="0"/>
              <a:t>Principles of Diagnosis</a:t>
            </a:r>
          </a:p>
        </p:txBody>
      </p:sp>
    </p:spTree>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lide(fromBottom)">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slide(fromBottom)">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slide(fromBottom)">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slide(fromBottom)">
                                      <p:cBhvr>
                                        <p:cTn id="2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C00000"/>
                </a:solidFill>
              </a:rPr>
              <a:t>Principles of Treatment</a:t>
            </a:r>
            <a:endParaRPr lang="en-IN" b="1" dirty="0">
              <a:solidFill>
                <a:srgbClr val="C00000"/>
              </a:solidFill>
            </a:endParaRPr>
          </a:p>
        </p:txBody>
      </p:sp>
      <p:sp>
        <p:nvSpPr>
          <p:cNvPr id="3" name="Content Placeholder 2"/>
          <p:cNvSpPr>
            <a:spLocks noGrp="1"/>
          </p:cNvSpPr>
          <p:nvPr>
            <p:ph idx="1"/>
          </p:nvPr>
        </p:nvSpPr>
        <p:spPr/>
        <p:txBody>
          <a:bodyPr>
            <a:normAutofit fontScale="92500" lnSpcReduction="10000"/>
          </a:bodyPr>
          <a:lstStyle/>
          <a:p>
            <a:pPr algn="just"/>
            <a:r>
              <a:rPr lang="en-US" b="1" dirty="0" err="1" smtClean="0"/>
              <a:t>Heterotherapy</a:t>
            </a:r>
            <a:r>
              <a:rPr lang="en-US" b="1" dirty="0" smtClean="0"/>
              <a:t> (</a:t>
            </a:r>
            <a:r>
              <a:rPr lang="en-US" b="1" i="1" dirty="0" err="1" smtClean="0"/>
              <a:t>Ilaj</a:t>
            </a:r>
            <a:r>
              <a:rPr lang="en-US" b="1" i="1" dirty="0" smtClean="0"/>
              <a:t> </a:t>
            </a:r>
            <a:r>
              <a:rPr lang="en-US" b="1" i="1" dirty="0" err="1" smtClean="0"/>
              <a:t>bil</a:t>
            </a:r>
            <a:r>
              <a:rPr lang="en-US" b="1" i="1" dirty="0" smtClean="0"/>
              <a:t> </a:t>
            </a:r>
            <a:r>
              <a:rPr lang="en-US" b="1" i="1" dirty="0" err="1" smtClean="0"/>
              <a:t>Zid</a:t>
            </a:r>
            <a:r>
              <a:rPr lang="en-US" b="1" dirty="0" smtClean="0"/>
              <a:t>) is the main principle of management.</a:t>
            </a:r>
          </a:p>
          <a:p>
            <a:pPr algn="just"/>
            <a:endParaRPr lang="en-US" b="1" dirty="0" smtClean="0"/>
          </a:p>
          <a:p>
            <a:pPr algn="just"/>
            <a:r>
              <a:rPr lang="en-US" b="1" dirty="0" smtClean="0"/>
              <a:t>Number of Regimens are available not only to treat the diseases but also preserve the health.</a:t>
            </a:r>
          </a:p>
          <a:p>
            <a:pPr algn="just"/>
            <a:endParaRPr lang="en-US" b="1" dirty="0"/>
          </a:p>
          <a:p>
            <a:pPr algn="just"/>
            <a:r>
              <a:rPr lang="en-US" b="1" dirty="0" smtClean="0"/>
              <a:t>Various Regimens of different age groups, seasons, pregnant mother as well as of geriatrics are available.</a:t>
            </a:r>
            <a:endParaRPr lang="en-IN" b="1" dirty="0"/>
          </a:p>
        </p:txBody>
      </p:sp>
    </p:spTree>
    <p:extLst>
      <p:ext uri="{BB962C8B-B14F-4D97-AF65-F5344CB8AC3E}">
        <p14:creationId xmlns:p14="http://schemas.microsoft.com/office/powerpoint/2010/main" xmlns="" val="37788510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lide(fromBottom)">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slide(fromBottom)">
                                      <p:cBhvr>
                                        <p:cTn id="12" dur="1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slide(fromBottom)">
                                      <p:cBhvr>
                                        <p:cTn id="17"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smtClean="0">
                <a:solidFill>
                  <a:srgbClr val="C00000"/>
                </a:solidFill>
              </a:rPr>
              <a:t>Cont..</a:t>
            </a:r>
            <a:endParaRPr lang="en-IN" b="1" dirty="0">
              <a:solidFill>
                <a:srgbClr val="C00000"/>
              </a:solidFill>
            </a:endParaRPr>
          </a:p>
        </p:txBody>
      </p:sp>
      <p:sp>
        <p:nvSpPr>
          <p:cNvPr id="3" name="Content Placeholder 2"/>
          <p:cNvSpPr>
            <a:spLocks noGrp="1"/>
          </p:cNvSpPr>
          <p:nvPr>
            <p:ph idx="1"/>
          </p:nvPr>
        </p:nvSpPr>
        <p:spPr>
          <a:xfrm>
            <a:off x="457200" y="1600200"/>
            <a:ext cx="8229600" cy="4953000"/>
          </a:xfrm>
        </p:spPr>
        <p:txBody>
          <a:bodyPr>
            <a:normAutofit fontScale="92500" lnSpcReduction="20000"/>
          </a:bodyPr>
          <a:lstStyle/>
          <a:p>
            <a:pPr algn="just"/>
            <a:r>
              <a:rPr lang="en-US" b="1" dirty="0" smtClean="0"/>
              <a:t>Regimens for prevention as well as for maintenance of health are also applied including six essential factors of life (</a:t>
            </a:r>
            <a:r>
              <a:rPr lang="en-US" b="1" dirty="0" err="1" smtClean="0"/>
              <a:t>Asbabe</a:t>
            </a:r>
            <a:r>
              <a:rPr lang="en-US" b="1" dirty="0" smtClean="0"/>
              <a:t> </a:t>
            </a:r>
            <a:r>
              <a:rPr lang="en-US" b="1" dirty="0" err="1" smtClean="0"/>
              <a:t>Sitta</a:t>
            </a:r>
            <a:r>
              <a:rPr lang="en-US" b="1" dirty="0" smtClean="0"/>
              <a:t> </a:t>
            </a:r>
            <a:r>
              <a:rPr lang="en-US" b="1" dirty="0" err="1" smtClean="0"/>
              <a:t>Zarooriya</a:t>
            </a:r>
            <a:r>
              <a:rPr lang="en-US" b="1" dirty="0" smtClean="0"/>
              <a:t>). These are</a:t>
            </a:r>
          </a:p>
          <a:p>
            <a:pPr algn="just"/>
            <a:endParaRPr lang="en-US" b="1" dirty="0" smtClean="0"/>
          </a:p>
          <a:p>
            <a:pPr marL="514350" indent="-514350" algn="just">
              <a:buFont typeface="+mj-lt"/>
              <a:buAutoNum type="arabicPeriod"/>
            </a:pPr>
            <a:r>
              <a:rPr lang="en-US" b="1" dirty="0" smtClean="0"/>
              <a:t>Air</a:t>
            </a:r>
          </a:p>
          <a:p>
            <a:pPr marL="514350" indent="-514350" algn="just">
              <a:buFont typeface="+mj-lt"/>
              <a:buAutoNum type="arabicPeriod"/>
            </a:pPr>
            <a:r>
              <a:rPr lang="en-US" b="1" dirty="0" smtClean="0"/>
              <a:t>Foods and Drinks</a:t>
            </a:r>
          </a:p>
          <a:p>
            <a:pPr marL="514350" indent="-514350" algn="just">
              <a:buFont typeface="+mj-lt"/>
              <a:buAutoNum type="arabicPeriod"/>
            </a:pPr>
            <a:r>
              <a:rPr lang="en-US" b="1" dirty="0" smtClean="0"/>
              <a:t>Body Dynamism</a:t>
            </a:r>
          </a:p>
          <a:p>
            <a:pPr marL="514350" indent="-514350" algn="just">
              <a:buFont typeface="+mj-lt"/>
              <a:buAutoNum type="arabicPeriod"/>
            </a:pPr>
            <a:r>
              <a:rPr lang="en-US" b="1" dirty="0" smtClean="0"/>
              <a:t>Psychic Dynamism</a:t>
            </a:r>
          </a:p>
          <a:p>
            <a:pPr marL="514350" indent="-514350" algn="just">
              <a:buFont typeface="+mj-lt"/>
              <a:buAutoNum type="arabicPeriod"/>
            </a:pPr>
            <a:r>
              <a:rPr lang="en-US" b="1" dirty="0" smtClean="0"/>
              <a:t>Sleep and Awakening</a:t>
            </a:r>
          </a:p>
          <a:p>
            <a:pPr marL="514350" indent="-514350" algn="just">
              <a:buFont typeface="+mj-lt"/>
              <a:buAutoNum type="arabicPeriod"/>
            </a:pPr>
            <a:r>
              <a:rPr lang="en-US" b="1" dirty="0" smtClean="0"/>
              <a:t>Elimination and Retention</a:t>
            </a:r>
            <a:endParaRPr lang="en-IN" b="1" dirty="0"/>
          </a:p>
        </p:txBody>
      </p:sp>
    </p:spTree>
    <p:extLst>
      <p:ext uri="{BB962C8B-B14F-4D97-AF65-F5344CB8AC3E}">
        <p14:creationId xmlns:p14="http://schemas.microsoft.com/office/powerpoint/2010/main" xmlns="" val="30181568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lide(fromBottom)">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slide(fromBottom)">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slide(fromBottom)">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slide(fromBottom)">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2" presetClass="entr" presetSubtype="4"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slide(fromBottom)">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2" presetClass="entr" presetSubtype="4" fill="hold"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slide(fromBottom)">
                                      <p:cBhvr>
                                        <p:cTn id="32" dur="5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2" presetClass="entr" presetSubtype="4" fill="hold"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slide(fromBottom)">
                                      <p:cBhvr>
                                        <p:cTn id="37" dur="1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C00000"/>
                </a:solidFill>
              </a:rPr>
              <a:t>Treatment Modules</a:t>
            </a:r>
            <a:endParaRPr lang="en-IN" b="1" dirty="0">
              <a:solidFill>
                <a:srgbClr val="C00000"/>
              </a:solidFill>
            </a:endParaRPr>
          </a:p>
        </p:txBody>
      </p:sp>
      <p:sp>
        <p:nvSpPr>
          <p:cNvPr id="3" name="Content Placeholder 2"/>
          <p:cNvSpPr>
            <a:spLocks noGrp="1"/>
          </p:cNvSpPr>
          <p:nvPr>
            <p:ph idx="1"/>
          </p:nvPr>
        </p:nvSpPr>
        <p:spPr/>
        <p:txBody>
          <a:bodyPr>
            <a:normAutofit lnSpcReduction="10000"/>
          </a:bodyPr>
          <a:lstStyle/>
          <a:p>
            <a:r>
              <a:rPr lang="en-US" b="1" dirty="0" smtClean="0"/>
              <a:t>Holistic approach is the main strength of the system.</a:t>
            </a:r>
          </a:p>
          <a:p>
            <a:r>
              <a:rPr lang="en-US" b="1" dirty="0" smtClean="0"/>
              <a:t>Removal of causative factors</a:t>
            </a:r>
          </a:p>
          <a:p>
            <a:r>
              <a:rPr lang="en-US" b="1" dirty="0" smtClean="0"/>
              <a:t>Normalization of temperament</a:t>
            </a:r>
          </a:p>
          <a:p>
            <a:r>
              <a:rPr lang="en-US" b="1" dirty="0" smtClean="0"/>
              <a:t>Evacuation of morbid material</a:t>
            </a:r>
          </a:p>
          <a:p>
            <a:r>
              <a:rPr lang="en-US" b="1" dirty="0" err="1" smtClean="0"/>
              <a:t>Heterotherapy</a:t>
            </a:r>
            <a:endParaRPr lang="en-US" b="1" dirty="0" smtClean="0"/>
          </a:p>
          <a:p>
            <a:r>
              <a:rPr lang="en-US" b="1" dirty="0" smtClean="0"/>
              <a:t>Psychiatric and Spiritual support</a:t>
            </a:r>
          </a:p>
          <a:p>
            <a:r>
              <a:rPr lang="en-US" b="1" dirty="0" smtClean="0"/>
              <a:t>Surgical intervention</a:t>
            </a:r>
            <a:endParaRPr lang="en-IN" b="1" dirty="0"/>
          </a:p>
        </p:txBody>
      </p:sp>
    </p:spTree>
    <p:extLst>
      <p:ext uri="{BB962C8B-B14F-4D97-AF65-F5344CB8AC3E}">
        <p14:creationId xmlns:p14="http://schemas.microsoft.com/office/powerpoint/2010/main" xmlns="" val="10895061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lide(fromBottom)">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slide(fromBottom)">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slide(fromBottom)">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slide(fromBottom)">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2" presetClass="entr" presetSubtype="4"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slide(fromBottom)">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2" presetClass="entr" presetSubtype="4"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slide(fromBottom)">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2" presetClass="entr" presetSubtype="4"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slide(fromBottom)">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smtClean="0">
                <a:solidFill>
                  <a:srgbClr val="C00000"/>
                </a:solidFill>
              </a:rPr>
              <a:t>Cont..</a:t>
            </a:r>
            <a:endParaRPr lang="en-IN" b="1" dirty="0">
              <a:solidFill>
                <a:srgbClr val="C00000"/>
              </a:solidFill>
            </a:endParaRPr>
          </a:p>
        </p:txBody>
      </p:sp>
      <p:sp>
        <p:nvSpPr>
          <p:cNvPr id="3" name="Content Placeholder 2"/>
          <p:cNvSpPr>
            <a:spLocks noGrp="1"/>
          </p:cNvSpPr>
          <p:nvPr>
            <p:ph idx="1"/>
          </p:nvPr>
        </p:nvSpPr>
        <p:spPr/>
        <p:txBody>
          <a:bodyPr/>
          <a:lstStyle/>
          <a:p>
            <a:pPr algn="just"/>
            <a:r>
              <a:rPr lang="en-US" b="1" dirty="0" smtClean="0"/>
              <a:t>With this holistic approach we follows the following modules.</a:t>
            </a:r>
          </a:p>
          <a:p>
            <a:pPr algn="just"/>
            <a:endParaRPr lang="en-US" b="1" dirty="0" smtClean="0"/>
          </a:p>
          <a:p>
            <a:pPr marL="514350" indent="-514350" algn="just">
              <a:buFont typeface="+mj-lt"/>
              <a:buAutoNum type="arabicPeriod"/>
            </a:pPr>
            <a:r>
              <a:rPr lang="en-US" b="1" dirty="0" smtClean="0"/>
              <a:t>Regimenal therapy</a:t>
            </a:r>
          </a:p>
          <a:p>
            <a:pPr marL="514350" indent="-514350" algn="just">
              <a:buFont typeface="+mj-lt"/>
              <a:buAutoNum type="arabicPeriod"/>
            </a:pPr>
            <a:r>
              <a:rPr lang="en-US" b="1" dirty="0" err="1" smtClean="0"/>
              <a:t>Dietotherapy</a:t>
            </a:r>
            <a:endParaRPr lang="en-US" b="1" dirty="0" smtClean="0"/>
          </a:p>
          <a:p>
            <a:pPr marL="514350" indent="-514350" algn="just">
              <a:buFont typeface="+mj-lt"/>
              <a:buAutoNum type="arabicPeriod"/>
            </a:pPr>
            <a:r>
              <a:rPr lang="en-US" b="1" dirty="0" smtClean="0"/>
              <a:t>Pharmacotherapy</a:t>
            </a:r>
            <a:endParaRPr lang="en-US" b="1" dirty="0" smtClean="0"/>
          </a:p>
          <a:p>
            <a:pPr marL="514350" indent="-514350" algn="just">
              <a:buFont typeface="+mj-lt"/>
              <a:buAutoNum type="arabicPeriod"/>
            </a:pPr>
            <a:r>
              <a:rPr lang="en-US" b="1" dirty="0" smtClean="0"/>
              <a:t>Surgical therapy </a:t>
            </a:r>
            <a:endParaRPr lang="en-IN" b="1" dirty="0"/>
          </a:p>
        </p:txBody>
      </p:sp>
    </p:spTree>
    <p:extLst>
      <p:ext uri="{BB962C8B-B14F-4D97-AF65-F5344CB8AC3E}">
        <p14:creationId xmlns:p14="http://schemas.microsoft.com/office/powerpoint/2010/main" xmlns="" val="10565033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lide(fromBottom)">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slide(fromBottom)">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slide(fromBottom)">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slide(fromBottom)">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2" presetClass="entr" presetSubtype="4"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slide(fromBottom)">
                                      <p:cBhvr>
                                        <p:cTn id="27" dur="1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C00000"/>
                </a:solidFill>
              </a:rPr>
              <a:t>Regimenal therapy</a:t>
            </a:r>
            <a:endParaRPr lang="en-IN" dirty="0">
              <a:solidFill>
                <a:srgbClr val="C00000"/>
              </a:solidFill>
            </a:endParaRPr>
          </a:p>
        </p:txBody>
      </p:sp>
      <p:sp>
        <p:nvSpPr>
          <p:cNvPr id="3" name="Content Placeholder 2"/>
          <p:cNvSpPr>
            <a:spLocks noGrp="1"/>
          </p:cNvSpPr>
          <p:nvPr>
            <p:ph idx="1"/>
          </p:nvPr>
        </p:nvSpPr>
        <p:spPr/>
        <p:txBody>
          <a:bodyPr>
            <a:normAutofit/>
          </a:bodyPr>
          <a:lstStyle/>
          <a:p>
            <a:r>
              <a:rPr lang="en-US" b="1" dirty="0" smtClean="0"/>
              <a:t>It is a type of intervention in which least or no drug is required. The most common and popular regimes are</a:t>
            </a:r>
          </a:p>
          <a:p>
            <a:endParaRPr lang="en-US" b="1" dirty="0" smtClean="0"/>
          </a:p>
          <a:p>
            <a:pPr marL="514350" indent="-514350">
              <a:buFont typeface="+mj-lt"/>
              <a:buAutoNum type="arabicPeriod"/>
            </a:pPr>
            <a:r>
              <a:rPr lang="en-US" b="1" dirty="0" smtClean="0"/>
              <a:t>Cupping therapy (</a:t>
            </a:r>
            <a:r>
              <a:rPr lang="en-US" b="1" i="1" dirty="0" err="1" smtClean="0"/>
              <a:t>Hijama</a:t>
            </a:r>
            <a:r>
              <a:rPr lang="en-US" b="1" dirty="0" smtClean="0"/>
              <a:t>)</a:t>
            </a:r>
          </a:p>
          <a:p>
            <a:pPr marL="514350" indent="-514350">
              <a:buFont typeface="+mj-lt"/>
              <a:buAutoNum type="arabicPeriod"/>
            </a:pPr>
            <a:r>
              <a:rPr lang="en-US" b="1" dirty="0" smtClean="0"/>
              <a:t>Leech therapy (</a:t>
            </a:r>
            <a:r>
              <a:rPr lang="en-US" b="1" i="1" dirty="0" err="1" smtClean="0"/>
              <a:t>Irsale</a:t>
            </a:r>
            <a:r>
              <a:rPr lang="en-US" b="1" i="1" dirty="0" smtClean="0"/>
              <a:t> </a:t>
            </a:r>
            <a:r>
              <a:rPr lang="en-US" b="1" i="1" dirty="0" err="1" smtClean="0"/>
              <a:t>Alaq</a:t>
            </a:r>
            <a:r>
              <a:rPr lang="en-US" b="1" dirty="0" smtClean="0"/>
              <a:t>)</a:t>
            </a:r>
          </a:p>
          <a:p>
            <a:pPr marL="514350" indent="-514350">
              <a:buFont typeface="+mj-lt"/>
              <a:buAutoNum type="arabicPeriod"/>
            </a:pPr>
            <a:r>
              <a:rPr lang="en-US" b="1" dirty="0" err="1" smtClean="0"/>
              <a:t>Venesection</a:t>
            </a:r>
            <a:r>
              <a:rPr lang="en-US" b="1" dirty="0" smtClean="0"/>
              <a:t> (</a:t>
            </a:r>
            <a:r>
              <a:rPr lang="en-US" b="1" i="1" dirty="0" err="1" smtClean="0"/>
              <a:t>Fasd</a:t>
            </a:r>
            <a:r>
              <a:rPr lang="en-US" b="1" dirty="0" smtClean="0"/>
              <a:t>)</a:t>
            </a:r>
          </a:p>
          <a:p>
            <a:pPr marL="514350" indent="-514350">
              <a:buFont typeface="+mj-lt"/>
              <a:buAutoNum type="arabicPeriod"/>
            </a:pPr>
            <a:r>
              <a:rPr lang="en-US" b="1" dirty="0" smtClean="0"/>
              <a:t>Enema (</a:t>
            </a:r>
            <a:r>
              <a:rPr lang="en-US" b="1" i="1" dirty="0" err="1" smtClean="0"/>
              <a:t>Huqna</a:t>
            </a:r>
            <a:r>
              <a:rPr lang="en-US" b="1" dirty="0" smtClean="0"/>
              <a:t>)</a:t>
            </a:r>
          </a:p>
        </p:txBody>
      </p:sp>
    </p:spTree>
    <p:extLst>
      <p:ext uri="{BB962C8B-B14F-4D97-AF65-F5344CB8AC3E}">
        <p14:creationId xmlns:p14="http://schemas.microsoft.com/office/powerpoint/2010/main" xmlns="" val="3263922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lide(fromBottom)">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slide(fromBottom)">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slide(fromBottom)">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slide(fromBottom)">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2" presetClass="entr" presetSubtype="4"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slide(fromBottom)">
                                      <p:cBhvr>
                                        <p:cTn id="27" dur="1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smtClean="0">
                <a:solidFill>
                  <a:srgbClr val="C00000"/>
                </a:solidFill>
              </a:rPr>
              <a:t>Cont..</a:t>
            </a:r>
            <a:endParaRPr lang="en-IN" b="1" dirty="0">
              <a:solidFill>
                <a:srgbClr val="C00000"/>
              </a:solidFill>
            </a:endParaRPr>
          </a:p>
        </p:txBody>
      </p:sp>
      <p:sp>
        <p:nvSpPr>
          <p:cNvPr id="3" name="Content Placeholder 2"/>
          <p:cNvSpPr>
            <a:spLocks noGrp="1"/>
          </p:cNvSpPr>
          <p:nvPr>
            <p:ph idx="1"/>
          </p:nvPr>
        </p:nvSpPr>
        <p:spPr/>
        <p:txBody>
          <a:bodyPr/>
          <a:lstStyle/>
          <a:p>
            <a:pPr marL="0" indent="0">
              <a:buNone/>
            </a:pPr>
            <a:r>
              <a:rPr lang="en-US" b="1" dirty="0" smtClean="0"/>
              <a:t>5. Turkish Bath (</a:t>
            </a:r>
            <a:r>
              <a:rPr lang="en-US" b="1" i="1" dirty="0" err="1" smtClean="0"/>
              <a:t>Hammam</a:t>
            </a:r>
            <a:r>
              <a:rPr lang="en-US" b="1" dirty="0" smtClean="0"/>
              <a:t>)</a:t>
            </a:r>
          </a:p>
          <a:p>
            <a:pPr marL="0" indent="0">
              <a:buNone/>
            </a:pPr>
            <a:r>
              <a:rPr lang="en-US" b="1" dirty="0" smtClean="0"/>
              <a:t>6. Irrigation (</a:t>
            </a:r>
            <a:r>
              <a:rPr lang="en-US" b="1" i="1" dirty="0" err="1" smtClean="0"/>
              <a:t>Nutool</a:t>
            </a:r>
            <a:r>
              <a:rPr lang="en-US" b="1" dirty="0" smtClean="0"/>
              <a:t>)</a:t>
            </a:r>
          </a:p>
          <a:p>
            <a:pPr marL="0" indent="0">
              <a:buNone/>
            </a:pPr>
            <a:r>
              <a:rPr lang="en-US" b="1" dirty="0" smtClean="0"/>
              <a:t>7. Vomiting (</a:t>
            </a:r>
            <a:r>
              <a:rPr lang="en-US" b="1" i="1" dirty="0" err="1" smtClean="0"/>
              <a:t>Qai</a:t>
            </a:r>
            <a:r>
              <a:rPr lang="en-US" b="1" dirty="0" smtClean="0"/>
              <a:t>)</a:t>
            </a:r>
          </a:p>
          <a:p>
            <a:pPr marL="0" indent="0">
              <a:buNone/>
            </a:pPr>
            <a:r>
              <a:rPr lang="en-US" b="1" dirty="0" smtClean="0"/>
              <a:t>8. Diaphoresis (</a:t>
            </a:r>
            <a:r>
              <a:rPr lang="en-US" b="1" i="1" dirty="0" err="1" smtClean="0"/>
              <a:t>Ta’reeq</a:t>
            </a:r>
            <a:r>
              <a:rPr lang="en-US" b="1" dirty="0" smtClean="0"/>
              <a:t>)</a:t>
            </a:r>
          </a:p>
          <a:p>
            <a:pPr marL="0" indent="0">
              <a:buNone/>
            </a:pPr>
            <a:r>
              <a:rPr lang="en-US" b="1" dirty="0" smtClean="0"/>
              <a:t>9. </a:t>
            </a:r>
            <a:r>
              <a:rPr lang="en-US" b="1" dirty="0" err="1" smtClean="0"/>
              <a:t>Sitz</a:t>
            </a:r>
            <a:r>
              <a:rPr lang="en-US" b="1" dirty="0" smtClean="0"/>
              <a:t> Bath (</a:t>
            </a:r>
            <a:r>
              <a:rPr lang="en-US" b="1" i="1" dirty="0" err="1" smtClean="0"/>
              <a:t>Aabzan</a:t>
            </a:r>
            <a:r>
              <a:rPr lang="en-US" b="1" dirty="0" smtClean="0"/>
              <a:t>)</a:t>
            </a:r>
          </a:p>
          <a:p>
            <a:pPr marL="0" indent="0">
              <a:buNone/>
            </a:pPr>
            <a:r>
              <a:rPr lang="en-US" b="1" dirty="0" smtClean="0"/>
              <a:t>10. Massage (</a:t>
            </a:r>
            <a:r>
              <a:rPr lang="en-US" b="1" i="1" dirty="0" err="1" smtClean="0"/>
              <a:t>Dalk</a:t>
            </a:r>
            <a:r>
              <a:rPr lang="en-US" b="1" dirty="0" smtClean="0"/>
              <a:t>)</a:t>
            </a:r>
          </a:p>
          <a:p>
            <a:pPr marL="0" indent="0">
              <a:buNone/>
            </a:pPr>
            <a:endParaRPr lang="en-US" b="1" dirty="0" smtClean="0"/>
          </a:p>
          <a:p>
            <a:pPr marL="0" indent="0">
              <a:buNone/>
            </a:pPr>
            <a:endParaRPr lang="en-US" b="1" dirty="0" smtClean="0"/>
          </a:p>
          <a:p>
            <a:pPr marL="0" indent="0">
              <a:buNone/>
            </a:pPr>
            <a:endParaRPr lang="en-US" b="1" dirty="0" smtClean="0"/>
          </a:p>
          <a:p>
            <a:endParaRPr lang="en-IN" dirty="0"/>
          </a:p>
        </p:txBody>
      </p:sp>
    </p:spTree>
    <p:extLst>
      <p:ext uri="{BB962C8B-B14F-4D97-AF65-F5344CB8AC3E}">
        <p14:creationId xmlns:p14="http://schemas.microsoft.com/office/powerpoint/2010/main" xmlns="" val="39262480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lide(fromBottom)">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slide(fromBottom)">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slide(fromBottom)">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slide(fromBottom)">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2" presetClass="entr" presetSubtype="4"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slide(fromBottom)">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2" presetClass="entr" presetSubtype="4"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slide(fromBottom)">
                                      <p:cBhvr>
                                        <p:cTn id="32" dur="1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C00000"/>
                </a:solidFill>
              </a:rPr>
              <a:t>Cupping and Leech Therapy</a:t>
            </a:r>
            <a:endParaRPr lang="en-IN" b="1" dirty="0">
              <a:solidFill>
                <a:srgbClr val="C00000"/>
              </a:solidFill>
            </a:endParaRPr>
          </a:p>
        </p:txBody>
      </p:sp>
      <p:sp>
        <p:nvSpPr>
          <p:cNvPr id="3" name="Content Placeholder 2"/>
          <p:cNvSpPr>
            <a:spLocks noGrp="1"/>
          </p:cNvSpPr>
          <p:nvPr>
            <p:ph idx="1"/>
          </p:nvPr>
        </p:nvSpPr>
        <p:spPr/>
        <p:txBody>
          <a:bodyPr/>
          <a:lstStyle/>
          <a:p>
            <a:endParaRPr lang="en-IN"/>
          </a:p>
        </p:txBody>
      </p:sp>
      <p:pic>
        <p:nvPicPr>
          <p:cNvPr id="4" name="Picture 3" descr="Image result for cupping therapy"/>
          <p:cNvPicPr/>
          <p:nvPr/>
        </p:nvPicPr>
        <p:blipFill>
          <a:blip r:embed="rId2">
            <a:extLst>
              <a:ext uri="{28A0092B-C50C-407E-A947-70E740481C1C}">
                <a14:useLocalDpi xmlns:a14="http://schemas.microsoft.com/office/drawing/2010/main" xmlns="" val="0"/>
              </a:ext>
            </a:extLst>
          </a:blip>
          <a:srcRect/>
          <a:stretch>
            <a:fillRect/>
          </a:stretch>
        </p:blipFill>
        <p:spPr bwMode="auto">
          <a:xfrm>
            <a:off x="533400" y="1739264"/>
            <a:ext cx="4038600" cy="4051936"/>
          </a:xfrm>
          <a:prstGeom prst="rect">
            <a:avLst/>
          </a:prstGeom>
          <a:noFill/>
          <a:ln>
            <a:noFill/>
          </a:ln>
        </p:spPr>
      </p:pic>
      <p:pic>
        <p:nvPicPr>
          <p:cNvPr id="5" name="Picture 4" descr="G:\Leech Images\img1532843083019.jpg"/>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4953000" y="1739264"/>
            <a:ext cx="3657600" cy="4051937"/>
          </a:xfrm>
          <a:prstGeom prst="rect">
            <a:avLst/>
          </a:prstGeom>
          <a:noFill/>
          <a:ln>
            <a:noFill/>
          </a:ln>
        </p:spPr>
      </p:pic>
    </p:spTree>
    <p:extLst>
      <p:ext uri="{BB962C8B-B14F-4D97-AF65-F5344CB8AC3E}">
        <p14:creationId xmlns:p14="http://schemas.microsoft.com/office/powerpoint/2010/main" xmlns="" val="25718379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slide(fromBottom)">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slide(fromBottom)">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smtClean="0">
                <a:solidFill>
                  <a:srgbClr val="C00000"/>
                </a:solidFill>
              </a:rPr>
              <a:t>Dieto</a:t>
            </a:r>
            <a:r>
              <a:rPr lang="en-US" b="1" dirty="0" smtClean="0">
                <a:solidFill>
                  <a:srgbClr val="C00000"/>
                </a:solidFill>
              </a:rPr>
              <a:t>-therapy (</a:t>
            </a:r>
            <a:r>
              <a:rPr lang="en-US" b="1" i="1" dirty="0" err="1" smtClean="0">
                <a:solidFill>
                  <a:srgbClr val="C00000"/>
                </a:solidFill>
              </a:rPr>
              <a:t>Ilaj</a:t>
            </a:r>
            <a:r>
              <a:rPr lang="en-US" b="1" i="1" dirty="0" smtClean="0">
                <a:solidFill>
                  <a:srgbClr val="C00000"/>
                </a:solidFill>
              </a:rPr>
              <a:t> </a:t>
            </a:r>
            <a:r>
              <a:rPr lang="en-US" b="1" i="1" dirty="0" err="1" smtClean="0">
                <a:solidFill>
                  <a:srgbClr val="C00000"/>
                </a:solidFill>
              </a:rPr>
              <a:t>bil</a:t>
            </a:r>
            <a:r>
              <a:rPr lang="en-US" b="1" i="1" dirty="0" smtClean="0">
                <a:solidFill>
                  <a:srgbClr val="C00000"/>
                </a:solidFill>
              </a:rPr>
              <a:t> </a:t>
            </a:r>
            <a:r>
              <a:rPr lang="en-US" b="1" i="1" dirty="0" err="1" smtClean="0">
                <a:solidFill>
                  <a:srgbClr val="C00000"/>
                </a:solidFill>
              </a:rPr>
              <a:t>Ghiza</a:t>
            </a:r>
            <a:r>
              <a:rPr lang="en-US" b="1" dirty="0" smtClean="0">
                <a:solidFill>
                  <a:srgbClr val="C00000"/>
                </a:solidFill>
              </a:rPr>
              <a:t>)</a:t>
            </a:r>
            <a:endParaRPr lang="en-IN" b="1" dirty="0">
              <a:solidFill>
                <a:srgbClr val="C00000"/>
              </a:solidFill>
            </a:endParaRPr>
          </a:p>
        </p:txBody>
      </p:sp>
      <p:sp>
        <p:nvSpPr>
          <p:cNvPr id="3" name="Content Placeholder 2"/>
          <p:cNvSpPr>
            <a:spLocks noGrp="1"/>
          </p:cNvSpPr>
          <p:nvPr>
            <p:ph idx="1"/>
          </p:nvPr>
        </p:nvSpPr>
        <p:spPr/>
        <p:txBody>
          <a:bodyPr/>
          <a:lstStyle/>
          <a:p>
            <a:pPr algn="just"/>
            <a:r>
              <a:rPr lang="en-US" b="1" dirty="0" smtClean="0"/>
              <a:t>Regulation of normal diet to maintain the health as well as therapeutic diet in case of diseases.</a:t>
            </a:r>
          </a:p>
          <a:p>
            <a:pPr marL="0" indent="0" algn="just">
              <a:buNone/>
            </a:pPr>
            <a:endParaRPr lang="en-US" b="1" dirty="0" smtClean="0"/>
          </a:p>
          <a:p>
            <a:pPr algn="just"/>
            <a:r>
              <a:rPr lang="en-US" b="1" dirty="0" smtClean="0"/>
              <a:t>The Unani scholars are on forefront in advocacy of </a:t>
            </a:r>
            <a:r>
              <a:rPr lang="en-US" b="1" dirty="0" err="1" smtClean="0"/>
              <a:t>dieto</a:t>
            </a:r>
            <a:r>
              <a:rPr lang="en-US" b="1" dirty="0" smtClean="0"/>
              <a:t>-therapy.</a:t>
            </a:r>
          </a:p>
          <a:p>
            <a:pPr algn="just"/>
            <a:endParaRPr lang="en-IN" b="1" dirty="0"/>
          </a:p>
        </p:txBody>
      </p:sp>
    </p:spTree>
    <p:extLst>
      <p:ext uri="{BB962C8B-B14F-4D97-AF65-F5344CB8AC3E}">
        <p14:creationId xmlns:p14="http://schemas.microsoft.com/office/powerpoint/2010/main" xmlns="" val="24000315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lide(fromBottom)">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slide(fromBottom)">
                                      <p:cBhvr>
                                        <p:cTn id="12"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C00000"/>
                </a:solidFill>
              </a:rPr>
              <a:t>Pharmacotherapy (</a:t>
            </a:r>
            <a:r>
              <a:rPr lang="en-US" b="1" i="1" dirty="0" err="1" smtClean="0">
                <a:solidFill>
                  <a:srgbClr val="C00000"/>
                </a:solidFill>
              </a:rPr>
              <a:t>Ilaj</a:t>
            </a:r>
            <a:r>
              <a:rPr lang="en-US" b="1" i="1" dirty="0" smtClean="0">
                <a:solidFill>
                  <a:srgbClr val="C00000"/>
                </a:solidFill>
              </a:rPr>
              <a:t> </a:t>
            </a:r>
            <a:r>
              <a:rPr lang="en-US" b="1" i="1" dirty="0" err="1" smtClean="0">
                <a:solidFill>
                  <a:srgbClr val="C00000"/>
                </a:solidFill>
              </a:rPr>
              <a:t>bil</a:t>
            </a:r>
            <a:r>
              <a:rPr lang="en-US" b="1" i="1" dirty="0" smtClean="0">
                <a:solidFill>
                  <a:srgbClr val="C00000"/>
                </a:solidFill>
              </a:rPr>
              <a:t> </a:t>
            </a:r>
            <a:r>
              <a:rPr lang="en-US" b="1" i="1" dirty="0" err="1" smtClean="0">
                <a:solidFill>
                  <a:srgbClr val="C00000"/>
                </a:solidFill>
              </a:rPr>
              <a:t>Dawa</a:t>
            </a:r>
            <a:r>
              <a:rPr lang="en-US" b="1" dirty="0" smtClean="0">
                <a:solidFill>
                  <a:srgbClr val="C00000"/>
                </a:solidFill>
              </a:rPr>
              <a:t>)</a:t>
            </a:r>
            <a:endParaRPr lang="en-IN" b="1" dirty="0">
              <a:solidFill>
                <a:srgbClr val="C00000"/>
              </a:solidFill>
            </a:endParaRPr>
          </a:p>
        </p:txBody>
      </p:sp>
      <p:sp>
        <p:nvSpPr>
          <p:cNvPr id="3" name="Content Placeholder 2"/>
          <p:cNvSpPr>
            <a:spLocks noGrp="1"/>
          </p:cNvSpPr>
          <p:nvPr>
            <p:ph idx="1"/>
          </p:nvPr>
        </p:nvSpPr>
        <p:spPr/>
        <p:txBody>
          <a:bodyPr/>
          <a:lstStyle/>
          <a:p>
            <a:pPr marL="0" indent="0">
              <a:buNone/>
            </a:pPr>
            <a:r>
              <a:rPr lang="en-US" sz="3600" b="1" dirty="0" smtClean="0">
                <a:solidFill>
                  <a:srgbClr val="000099"/>
                </a:solidFill>
              </a:rPr>
              <a:t>On the principle of Hetero-therapy</a:t>
            </a:r>
          </a:p>
          <a:p>
            <a:pPr algn="just"/>
            <a:r>
              <a:rPr lang="en-US" b="1" dirty="0" smtClean="0"/>
              <a:t>The drugs are selected having opposite temperament to the existing morbidity.</a:t>
            </a:r>
          </a:p>
          <a:p>
            <a:pPr marL="0" indent="0" algn="just">
              <a:buNone/>
            </a:pPr>
            <a:endParaRPr lang="en-US" b="1" dirty="0" smtClean="0"/>
          </a:p>
          <a:p>
            <a:pPr algn="just"/>
            <a:r>
              <a:rPr lang="en-US" b="1" dirty="0" smtClean="0"/>
              <a:t>In case of chronic ailments concoctive and purgative (</a:t>
            </a:r>
            <a:r>
              <a:rPr lang="en-US" b="1" i="1" dirty="0" err="1" smtClean="0"/>
              <a:t>Munzij</a:t>
            </a:r>
            <a:r>
              <a:rPr lang="en-US" b="1" i="1" dirty="0" smtClean="0"/>
              <a:t> and </a:t>
            </a:r>
            <a:r>
              <a:rPr lang="en-US" b="1" i="1" dirty="0" err="1" smtClean="0"/>
              <a:t>Mushil</a:t>
            </a:r>
            <a:r>
              <a:rPr lang="en-US" b="1" dirty="0" smtClean="0"/>
              <a:t> therapy) are recommended to counter the morbidity by eliminating the morbid humours.</a:t>
            </a:r>
            <a:endParaRPr lang="en-IN" b="1" dirty="0"/>
          </a:p>
        </p:txBody>
      </p:sp>
    </p:spTree>
    <p:extLst>
      <p:ext uri="{BB962C8B-B14F-4D97-AF65-F5344CB8AC3E}">
        <p14:creationId xmlns:p14="http://schemas.microsoft.com/office/powerpoint/2010/main" xmlns="" val="21859919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lide(fromBottom)">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slide(fromBottom)">
                                      <p:cBhvr>
                                        <p:cTn id="12" dur="1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slide(fromBottom)">
                                      <p:cBhvr>
                                        <p:cTn id="17"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smtClean="0">
                <a:solidFill>
                  <a:srgbClr val="C00000"/>
                </a:solidFill>
              </a:rPr>
              <a:t>Cont..</a:t>
            </a:r>
            <a:endParaRPr lang="en-IN" b="1" dirty="0">
              <a:solidFill>
                <a:srgbClr val="C00000"/>
              </a:solidFill>
            </a:endParaRPr>
          </a:p>
        </p:txBody>
      </p:sp>
      <p:sp>
        <p:nvSpPr>
          <p:cNvPr id="3" name="Content Placeholder 2"/>
          <p:cNvSpPr>
            <a:spLocks noGrp="1"/>
          </p:cNvSpPr>
          <p:nvPr>
            <p:ph idx="1"/>
          </p:nvPr>
        </p:nvSpPr>
        <p:spPr>
          <a:xfrm>
            <a:off x="457200" y="2133600"/>
            <a:ext cx="8229600" cy="3992563"/>
          </a:xfrm>
        </p:spPr>
        <p:txBody>
          <a:bodyPr/>
          <a:lstStyle/>
          <a:p>
            <a:pPr algn="just"/>
            <a:r>
              <a:rPr lang="en-US" b="1" dirty="0" smtClean="0"/>
              <a:t>This is the most successful way of treatment of all chronic morbid conditions of the body irrespective with the cause.</a:t>
            </a:r>
          </a:p>
          <a:p>
            <a:pPr algn="just"/>
            <a:endParaRPr lang="en-US" b="1" dirty="0"/>
          </a:p>
          <a:p>
            <a:pPr algn="just"/>
            <a:endParaRPr lang="en-IN" b="1" dirty="0"/>
          </a:p>
        </p:txBody>
      </p:sp>
    </p:spTree>
    <p:extLst>
      <p:ext uri="{BB962C8B-B14F-4D97-AF65-F5344CB8AC3E}">
        <p14:creationId xmlns:p14="http://schemas.microsoft.com/office/powerpoint/2010/main" xmlns="" val="18162758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lide(fromBottom)">
                                      <p:cBhvr>
                                        <p:cTn id="7"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Autofit/>
          </a:bodyPr>
          <a:lstStyle/>
          <a:p>
            <a:pPr algn="l"/>
            <a:r>
              <a:rPr lang="en-US" b="1" dirty="0" smtClean="0">
                <a:solidFill>
                  <a:srgbClr val="C00000"/>
                </a:solidFill>
              </a:rPr>
              <a:t>Cont..</a:t>
            </a:r>
            <a:endParaRPr lang="en-IN" b="1" dirty="0">
              <a:solidFill>
                <a:srgbClr val="C00000"/>
              </a:solidFill>
            </a:endParaRPr>
          </a:p>
        </p:txBody>
      </p:sp>
      <p:sp>
        <p:nvSpPr>
          <p:cNvPr id="3" name="Content Placeholder 2"/>
          <p:cNvSpPr>
            <a:spLocks noGrp="1"/>
          </p:cNvSpPr>
          <p:nvPr>
            <p:ph idx="1"/>
          </p:nvPr>
        </p:nvSpPr>
        <p:spPr>
          <a:xfrm>
            <a:off x="685800" y="1600200"/>
            <a:ext cx="7696200" cy="4800600"/>
          </a:xfrm>
        </p:spPr>
        <p:txBody>
          <a:bodyPr>
            <a:normAutofit fontScale="92500" lnSpcReduction="20000"/>
          </a:bodyPr>
          <a:lstStyle/>
          <a:p>
            <a:pPr>
              <a:buFont typeface="Wingdings" pitchFamily="2" charset="2"/>
              <a:buChar char="ü"/>
            </a:pPr>
            <a:r>
              <a:rPr lang="en-US" sz="3600" b="1" dirty="0" smtClean="0"/>
              <a:t>Principle of Treatment</a:t>
            </a:r>
          </a:p>
          <a:p>
            <a:pPr marL="0" indent="0">
              <a:buNone/>
            </a:pPr>
            <a:endParaRPr lang="en-US" sz="3600" b="1" dirty="0" smtClean="0"/>
          </a:p>
          <a:p>
            <a:pPr>
              <a:buFont typeface="Wingdings" pitchFamily="2" charset="2"/>
              <a:buChar char="ü"/>
            </a:pPr>
            <a:r>
              <a:rPr lang="en-US" sz="3600" b="1" dirty="0" smtClean="0"/>
              <a:t>Various Modules of Treatment followed</a:t>
            </a:r>
          </a:p>
          <a:p>
            <a:pPr marL="0" indent="0">
              <a:buNone/>
            </a:pPr>
            <a:endParaRPr lang="en-US" sz="3600" b="1" dirty="0" smtClean="0"/>
          </a:p>
          <a:p>
            <a:pPr>
              <a:buFont typeface="Wingdings" pitchFamily="2" charset="2"/>
              <a:buChar char="ü"/>
            </a:pPr>
            <a:r>
              <a:rPr lang="en-US" sz="3600" b="1" dirty="0" smtClean="0"/>
              <a:t>Pharmacotherapy </a:t>
            </a:r>
          </a:p>
          <a:p>
            <a:pPr marL="0" indent="0">
              <a:buNone/>
            </a:pPr>
            <a:endParaRPr lang="en-US" sz="3600" b="1" dirty="0" smtClean="0"/>
          </a:p>
          <a:p>
            <a:pPr>
              <a:buFont typeface="Wingdings" pitchFamily="2" charset="2"/>
              <a:buChar char="ü"/>
            </a:pPr>
            <a:r>
              <a:rPr lang="en-US" sz="3600" b="1" dirty="0" smtClean="0"/>
              <a:t>Drugs and Pharmaceutics</a:t>
            </a:r>
          </a:p>
          <a:p>
            <a:pPr marL="0" indent="0">
              <a:buNone/>
            </a:pPr>
            <a:endParaRPr lang="en-US" sz="3600" b="1" dirty="0" smtClean="0"/>
          </a:p>
          <a:p>
            <a:pPr>
              <a:buFont typeface="Wingdings" pitchFamily="2" charset="2"/>
              <a:buChar char="ü"/>
            </a:pPr>
            <a:r>
              <a:rPr lang="en-US" sz="3600" b="1" dirty="0" smtClean="0"/>
              <a:t>Strength of Unani Medicine</a:t>
            </a:r>
          </a:p>
        </p:txBody>
      </p:sp>
    </p:spTree>
    <p:extLst>
      <p:ext uri="{BB962C8B-B14F-4D97-AF65-F5344CB8AC3E}">
        <p14:creationId xmlns:p14="http://schemas.microsoft.com/office/powerpoint/2010/main" xmlns="" val="42595763"/>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wipe(down)">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wipe(down)">
                                      <p:cBhvr>
                                        <p:cTn id="22" dur="500"/>
                                        <p:tgtEl>
                                          <p:spTgt spid="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animEffect transition="in" filter="wipe(down)">
                                      <p:cBhvr>
                                        <p:cTn id="2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C00000"/>
                </a:solidFill>
              </a:rPr>
              <a:t>Surgical Therapy (</a:t>
            </a:r>
            <a:r>
              <a:rPr lang="en-US" b="1" i="1" dirty="0" err="1" smtClean="0">
                <a:solidFill>
                  <a:srgbClr val="C00000"/>
                </a:solidFill>
              </a:rPr>
              <a:t>Ilaj</a:t>
            </a:r>
            <a:r>
              <a:rPr lang="en-US" b="1" i="1" dirty="0" smtClean="0">
                <a:solidFill>
                  <a:srgbClr val="C00000"/>
                </a:solidFill>
              </a:rPr>
              <a:t> </a:t>
            </a:r>
            <a:r>
              <a:rPr lang="en-US" b="1" i="1" dirty="0" err="1" smtClean="0">
                <a:solidFill>
                  <a:srgbClr val="C00000"/>
                </a:solidFill>
              </a:rPr>
              <a:t>bil</a:t>
            </a:r>
            <a:r>
              <a:rPr lang="en-US" b="1" i="1" dirty="0" smtClean="0">
                <a:solidFill>
                  <a:srgbClr val="C00000"/>
                </a:solidFill>
              </a:rPr>
              <a:t> </a:t>
            </a:r>
            <a:r>
              <a:rPr lang="en-US" b="1" i="1" dirty="0" err="1" smtClean="0">
                <a:solidFill>
                  <a:srgbClr val="C00000"/>
                </a:solidFill>
              </a:rPr>
              <a:t>Yad</a:t>
            </a:r>
            <a:r>
              <a:rPr lang="en-US" b="1" dirty="0" smtClean="0">
                <a:solidFill>
                  <a:srgbClr val="C00000"/>
                </a:solidFill>
              </a:rPr>
              <a:t>)</a:t>
            </a:r>
            <a:endParaRPr lang="en-IN" b="1" dirty="0">
              <a:solidFill>
                <a:srgbClr val="C00000"/>
              </a:solidFill>
            </a:endParaRPr>
          </a:p>
        </p:txBody>
      </p:sp>
      <p:sp>
        <p:nvSpPr>
          <p:cNvPr id="3" name="Content Placeholder 2"/>
          <p:cNvSpPr>
            <a:spLocks noGrp="1"/>
          </p:cNvSpPr>
          <p:nvPr>
            <p:ph idx="1"/>
          </p:nvPr>
        </p:nvSpPr>
        <p:spPr>
          <a:xfrm>
            <a:off x="457200" y="2438400"/>
            <a:ext cx="8229600" cy="3687763"/>
          </a:xfrm>
        </p:spPr>
        <p:txBody>
          <a:bodyPr/>
          <a:lstStyle/>
          <a:p>
            <a:pPr algn="just"/>
            <a:r>
              <a:rPr lang="en-US" b="1" dirty="0" smtClean="0"/>
              <a:t>The contribution of Unani surgeons are substantial and the work of </a:t>
            </a:r>
            <a:r>
              <a:rPr lang="en-US" b="1" dirty="0" err="1" smtClean="0"/>
              <a:t>Albucasis</a:t>
            </a:r>
            <a:r>
              <a:rPr lang="en-US" b="1" dirty="0" smtClean="0"/>
              <a:t> (</a:t>
            </a:r>
            <a:r>
              <a:rPr lang="en-US" b="1" i="1" dirty="0" err="1" smtClean="0"/>
              <a:t>Abul</a:t>
            </a:r>
            <a:r>
              <a:rPr lang="en-US" b="1" i="1" dirty="0" smtClean="0"/>
              <a:t> </a:t>
            </a:r>
            <a:r>
              <a:rPr lang="en-US" b="1" i="1" dirty="0" err="1" smtClean="0"/>
              <a:t>Qasim</a:t>
            </a:r>
            <a:r>
              <a:rPr lang="en-US" b="1" i="1" dirty="0" smtClean="0"/>
              <a:t> </a:t>
            </a:r>
            <a:r>
              <a:rPr lang="en-US" b="1" i="1" dirty="0" err="1" smtClean="0"/>
              <a:t>Zohrawi</a:t>
            </a:r>
            <a:r>
              <a:rPr lang="en-US" b="1" dirty="0" smtClean="0"/>
              <a:t>) is a testament in this regard.</a:t>
            </a:r>
          </a:p>
          <a:p>
            <a:pPr algn="just"/>
            <a:endParaRPr lang="en-US" b="1" dirty="0"/>
          </a:p>
          <a:p>
            <a:pPr marL="0" indent="0" algn="just">
              <a:buNone/>
            </a:pPr>
            <a:endParaRPr lang="en-IN" b="1" dirty="0"/>
          </a:p>
        </p:txBody>
      </p:sp>
    </p:spTree>
    <p:extLst>
      <p:ext uri="{BB962C8B-B14F-4D97-AF65-F5344CB8AC3E}">
        <p14:creationId xmlns:p14="http://schemas.microsoft.com/office/powerpoint/2010/main" xmlns="" val="25287956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lide(fromBottom)">
                                      <p:cBhvr>
                                        <p:cTn id="7"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C00000"/>
                </a:solidFill>
              </a:rPr>
              <a:t>Drugs and Pharmaceutics</a:t>
            </a:r>
            <a:endParaRPr lang="en-IN" b="1" dirty="0">
              <a:solidFill>
                <a:srgbClr val="C00000"/>
              </a:solidFill>
            </a:endParaRPr>
          </a:p>
        </p:txBody>
      </p:sp>
      <p:sp>
        <p:nvSpPr>
          <p:cNvPr id="3" name="Content Placeholder 2"/>
          <p:cNvSpPr>
            <a:spLocks noGrp="1"/>
          </p:cNvSpPr>
          <p:nvPr>
            <p:ph idx="1"/>
          </p:nvPr>
        </p:nvSpPr>
        <p:spPr>
          <a:xfrm>
            <a:off x="457200" y="1600200"/>
            <a:ext cx="8229600" cy="4953000"/>
          </a:xfrm>
        </p:spPr>
        <p:txBody>
          <a:bodyPr>
            <a:normAutofit lnSpcReduction="10000"/>
          </a:bodyPr>
          <a:lstStyle/>
          <a:p>
            <a:pPr algn="just"/>
            <a:r>
              <a:rPr lang="en-US" b="1" dirty="0" smtClean="0"/>
              <a:t>Only natural and wholesome of drugs are used.</a:t>
            </a:r>
          </a:p>
          <a:p>
            <a:pPr algn="just"/>
            <a:endParaRPr lang="en-US" b="1" dirty="0" smtClean="0"/>
          </a:p>
          <a:p>
            <a:pPr algn="just"/>
            <a:r>
              <a:rPr lang="en-US" b="1" dirty="0" smtClean="0"/>
              <a:t>Source of drugs are </a:t>
            </a:r>
            <a:r>
              <a:rPr lang="en-US" b="1" dirty="0" err="1" smtClean="0"/>
              <a:t>Herbo</a:t>
            </a:r>
            <a:r>
              <a:rPr lang="en-US" b="1" dirty="0" smtClean="0"/>
              <a:t>-</a:t>
            </a:r>
            <a:r>
              <a:rPr lang="en-US" b="1" dirty="0" err="1" smtClean="0"/>
              <a:t>animo</a:t>
            </a:r>
            <a:r>
              <a:rPr lang="en-US" b="1" dirty="0" smtClean="0"/>
              <a:t>-minerals.</a:t>
            </a:r>
          </a:p>
          <a:p>
            <a:pPr algn="just"/>
            <a:endParaRPr lang="en-US" b="1" dirty="0" smtClean="0"/>
          </a:p>
          <a:p>
            <a:pPr algn="just"/>
            <a:r>
              <a:rPr lang="en-US" b="1" dirty="0" smtClean="0"/>
              <a:t>Each drug has its individual qualitative temperament even the potency of drug is greater in terms of temperament from first to four degree both in cold and hot proximate qualities.</a:t>
            </a:r>
            <a:endParaRPr lang="en-IN" b="1" dirty="0"/>
          </a:p>
        </p:txBody>
      </p:sp>
    </p:spTree>
    <p:extLst>
      <p:ext uri="{BB962C8B-B14F-4D97-AF65-F5344CB8AC3E}">
        <p14:creationId xmlns:p14="http://schemas.microsoft.com/office/powerpoint/2010/main" xmlns="" val="18652529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lide(fromBottom)">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slide(fromBottom)">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slide(fromBottom)">
                                      <p:cBhvr>
                                        <p:cTn id="17"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smtClean="0">
                <a:solidFill>
                  <a:srgbClr val="C00000"/>
                </a:solidFill>
              </a:rPr>
              <a:t>Cont..</a:t>
            </a:r>
            <a:endParaRPr lang="en-IN" b="1" dirty="0">
              <a:solidFill>
                <a:srgbClr val="C00000"/>
              </a:solidFill>
            </a:endParaRPr>
          </a:p>
        </p:txBody>
      </p:sp>
      <p:sp>
        <p:nvSpPr>
          <p:cNvPr id="3" name="Content Placeholder 2"/>
          <p:cNvSpPr>
            <a:spLocks noGrp="1"/>
          </p:cNvSpPr>
          <p:nvPr>
            <p:ph idx="1"/>
          </p:nvPr>
        </p:nvSpPr>
        <p:spPr/>
        <p:txBody>
          <a:bodyPr/>
          <a:lstStyle/>
          <a:p>
            <a:pPr algn="just"/>
            <a:r>
              <a:rPr lang="en-US" b="1" dirty="0" smtClean="0"/>
              <a:t>Fourth degree drug are very potent but are highly toxic. Therefore, only subjected after properly prescribed detoxification process.</a:t>
            </a:r>
          </a:p>
          <a:p>
            <a:pPr algn="just"/>
            <a:endParaRPr lang="en-US" b="1" dirty="0"/>
          </a:p>
          <a:p>
            <a:pPr algn="just"/>
            <a:r>
              <a:rPr lang="en-US" b="1" dirty="0" smtClean="0"/>
              <a:t>The process of purification not only detoxify the drugs but also enhances its therapeutic effects.</a:t>
            </a:r>
            <a:endParaRPr lang="en-IN" b="1" dirty="0"/>
          </a:p>
        </p:txBody>
      </p:sp>
    </p:spTree>
    <p:extLst>
      <p:ext uri="{BB962C8B-B14F-4D97-AF65-F5344CB8AC3E}">
        <p14:creationId xmlns:p14="http://schemas.microsoft.com/office/powerpoint/2010/main" xmlns="" val="29146960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lide(fromBottom)">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slide(fromBottom)">
                                      <p:cBhvr>
                                        <p:cTn id="12"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C00000"/>
                </a:solidFill>
              </a:rPr>
              <a:t>Strength of Unani Medicine</a:t>
            </a:r>
            <a:endParaRPr lang="en-IN" b="1" dirty="0">
              <a:solidFill>
                <a:srgbClr val="C00000"/>
              </a:solidFill>
            </a:endParaRPr>
          </a:p>
        </p:txBody>
      </p:sp>
      <p:sp>
        <p:nvSpPr>
          <p:cNvPr id="3" name="Content Placeholder 2"/>
          <p:cNvSpPr>
            <a:spLocks noGrp="1"/>
          </p:cNvSpPr>
          <p:nvPr>
            <p:ph idx="1"/>
          </p:nvPr>
        </p:nvSpPr>
        <p:spPr/>
        <p:txBody>
          <a:bodyPr>
            <a:normAutofit fontScale="92500" lnSpcReduction="10000"/>
          </a:bodyPr>
          <a:lstStyle/>
          <a:p>
            <a:pPr marL="514350" indent="-514350" algn="just">
              <a:buFont typeface="+mj-lt"/>
              <a:buAutoNum type="arabicPeriod"/>
            </a:pPr>
            <a:r>
              <a:rPr lang="en-US" b="1" dirty="0" smtClean="0"/>
              <a:t>Concept of Temperament both of the individuals as well as the drugs.</a:t>
            </a:r>
          </a:p>
          <a:p>
            <a:pPr marL="514350" indent="-514350" algn="just">
              <a:buFont typeface="+mj-lt"/>
              <a:buAutoNum type="arabicPeriod"/>
            </a:pPr>
            <a:endParaRPr lang="en-US" b="1" dirty="0" smtClean="0"/>
          </a:p>
          <a:p>
            <a:pPr marL="514350" indent="-514350" algn="just">
              <a:buFont typeface="+mj-lt"/>
              <a:buAutoNum type="arabicPeriod"/>
            </a:pPr>
            <a:r>
              <a:rPr lang="en-US" b="1" dirty="0" smtClean="0"/>
              <a:t>Concept of Six Essential Factors of Life both for health and disease condition.</a:t>
            </a:r>
          </a:p>
          <a:p>
            <a:pPr marL="514350" indent="-514350" algn="just">
              <a:buFont typeface="+mj-lt"/>
              <a:buAutoNum type="arabicPeriod"/>
            </a:pPr>
            <a:endParaRPr lang="en-US" b="1" dirty="0" smtClean="0"/>
          </a:p>
          <a:p>
            <a:pPr marL="514350" indent="-514350" algn="just">
              <a:buFont typeface="+mj-lt"/>
              <a:buAutoNum type="arabicPeriod"/>
            </a:pPr>
            <a:r>
              <a:rPr lang="en-US" b="1" dirty="0" err="1" smtClean="0"/>
              <a:t>Regimenal</a:t>
            </a:r>
            <a:r>
              <a:rPr lang="en-US" b="1" dirty="0" smtClean="0"/>
              <a:t> </a:t>
            </a:r>
            <a:r>
              <a:rPr lang="en-US" b="1" dirty="0" smtClean="0"/>
              <a:t>Therapy</a:t>
            </a:r>
            <a:endParaRPr lang="en-US" b="1" dirty="0" smtClean="0"/>
          </a:p>
          <a:p>
            <a:pPr marL="514350" indent="-514350" algn="just">
              <a:buFont typeface="+mj-lt"/>
              <a:buAutoNum type="arabicPeriod"/>
            </a:pPr>
            <a:endParaRPr lang="en-US" b="1" dirty="0" smtClean="0"/>
          </a:p>
          <a:p>
            <a:pPr marL="514350" indent="-514350" algn="just">
              <a:buFont typeface="+mj-lt"/>
              <a:buAutoNum type="arabicPeriod"/>
            </a:pPr>
            <a:r>
              <a:rPr lang="en-US" b="1" dirty="0" smtClean="0"/>
              <a:t>Concoctive and Purgative </a:t>
            </a:r>
            <a:r>
              <a:rPr lang="en-US" b="1" dirty="0" smtClean="0"/>
              <a:t>Therapy</a:t>
            </a:r>
            <a:endParaRPr lang="en-US" b="1" dirty="0" smtClean="0"/>
          </a:p>
        </p:txBody>
      </p:sp>
    </p:spTree>
    <p:extLst>
      <p:ext uri="{BB962C8B-B14F-4D97-AF65-F5344CB8AC3E}">
        <p14:creationId xmlns:p14="http://schemas.microsoft.com/office/powerpoint/2010/main" xmlns="" val="16884949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lide(fromBottom)">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slide(fromBottom)">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slide(fromBottom)">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slide(fromBottom)">
                                      <p:cBhvr>
                                        <p:cTn id="22" dur="1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smtClean="0">
                <a:solidFill>
                  <a:srgbClr val="C00000"/>
                </a:solidFill>
              </a:rPr>
              <a:t>Cont..</a:t>
            </a:r>
            <a:endParaRPr lang="en-IN" b="1" dirty="0">
              <a:solidFill>
                <a:srgbClr val="C00000"/>
              </a:solidFill>
            </a:endParaRPr>
          </a:p>
        </p:txBody>
      </p:sp>
      <p:sp>
        <p:nvSpPr>
          <p:cNvPr id="3" name="Content Placeholder 2"/>
          <p:cNvSpPr>
            <a:spLocks noGrp="1"/>
          </p:cNvSpPr>
          <p:nvPr>
            <p:ph idx="1"/>
          </p:nvPr>
        </p:nvSpPr>
        <p:spPr>
          <a:xfrm>
            <a:off x="457200" y="1828800"/>
            <a:ext cx="8229600" cy="4297363"/>
          </a:xfrm>
        </p:spPr>
        <p:txBody>
          <a:bodyPr/>
          <a:lstStyle/>
          <a:p>
            <a:pPr marL="0" indent="0" algn="just">
              <a:buNone/>
            </a:pPr>
            <a:r>
              <a:rPr lang="en-US" b="1" dirty="0" smtClean="0"/>
              <a:t>5. </a:t>
            </a:r>
            <a:r>
              <a:rPr lang="en-US" b="1" dirty="0" err="1" smtClean="0"/>
              <a:t>Immuno</a:t>
            </a:r>
            <a:r>
              <a:rPr lang="en-US" b="1" dirty="0" smtClean="0"/>
              <a:t>-modulators and </a:t>
            </a:r>
            <a:r>
              <a:rPr lang="en-US" b="1" dirty="0" err="1" smtClean="0"/>
              <a:t>Immun</a:t>
            </a:r>
            <a:r>
              <a:rPr lang="en-US" b="1" dirty="0" smtClean="0"/>
              <a:t> boosters.</a:t>
            </a:r>
          </a:p>
          <a:p>
            <a:pPr marL="0" indent="0" algn="just">
              <a:buNone/>
            </a:pPr>
            <a:endParaRPr lang="en-US" b="1" dirty="0" smtClean="0"/>
          </a:p>
          <a:p>
            <a:pPr marL="0" indent="0">
              <a:buNone/>
            </a:pPr>
            <a:r>
              <a:rPr lang="en-US" b="1" dirty="0" smtClean="0"/>
              <a:t>6. Organ and system specific tonics</a:t>
            </a:r>
          </a:p>
          <a:p>
            <a:pPr marL="0" indent="0">
              <a:buNone/>
            </a:pPr>
            <a:endParaRPr lang="en-IN" b="1" dirty="0" smtClean="0"/>
          </a:p>
          <a:p>
            <a:pPr marL="0" indent="0">
              <a:buNone/>
            </a:pPr>
            <a:r>
              <a:rPr lang="en-US" b="1" dirty="0" smtClean="0"/>
              <a:t>7. Concept of </a:t>
            </a:r>
            <a:r>
              <a:rPr lang="en-US" b="1" dirty="0" err="1" smtClean="0"/>
              <a:t>elatives</a:t>
            </a:r>
            <a:r>
              <a:rPr lang="en-US" b="1" dirty="0" smtClean="0"/>
              <a:t> and exhilarants</a:t>
            </a:r>
          </a:p>
          <a:p>
            <a:pPr marL="0" indent="0">
              <a:buNone/>
            </a:pPr>
            <a:endParaRPr lang="en-US" b="1" dirty="0" smtClean="0"/>
          </a:p>
          <a:p>
            <a:pPr marL="0" indent="0">
              <a:buNone/>
            </a:pPr>
            <a:r>
              <a:rPr lang="en-US" b="1" dirty="0" smtClean="0"/>
              <a:t>8. Safe and Radical Cures</a:t>
            </a:r>
            <a:endParaRPr lang="en-IN" b="1" dirty="0"/>
          </a:p>
        </p:txBody>
      </p:sp>
    </p:spTree>
    <p:extLst>
      <p:ext uri="{BB962C8B-B14F-4D97-AF65-F5344CB8AC3E}">
        <p14:creationId xmlns:p14="http://schemas.microsoft.com/office/powerpoint/2010/main" xmlns="" val="1603418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lide(fromBottom)">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slide(fromBottom)">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slide(fromBottom)">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slide(fromBottom)">
                                      <p:cBhvr>
                                        <p:cTn id="22" dur="1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C00000"/>
                </a:solidFill>
              </a:rPr>
              <a:t>Take Home Massage</a:t>
            </a:r>
            <a:endParaRPr lang="en-IN" b="1" dirty="0">
              <a:solidFill>
                <a:srgbClr val="C00000"/>
              </a:solidFill>
            </a:endParaRPr>
          </a:p>
        </p:txBody>
      </p:sp>
      <p:sp>
        <p:nvSpPr>
          <p:cNvPr id="3" name="Content Placeholder 2"/>
          <p:cNvSpPr>
            <a:spLocks noGrp="1"/>
          </p:cNvSpPr>
          <p:nvPr>
            <p:ph idx="1"/>
          </p:nvPr>
        </p:nvSpPr>
        <p:spPr/>
        <p:txBody>
          <a:bodyPr>
            <a:normAutofit lnSpcReduction="10000"/>
          </a:bodyPr>
          <a:lstStyle/>
          <a:p>
            <a:pPr algn="just"/>
            <a:r>
              <a:rPr lang="en-US" b="1" dirty="0" smtClean="0"/>
              <a:t>It is one of the oldest system and has its cosmopolitan character due to its vast journey.</a:t>
            </a:r>
          </a:p>
          <a:p>
            <a:pPr algn="just"/>
            <a:endParaRPr lang="en-US" b="1" dirty="0" smtClean="0"/>
          </a:p>
          <a:p>
            <a:pPr algn="just"/>
            <a:r>
              <a:rPr lang="en-US" b="1" dirty="0" smtClean="0"/>
              <a:t>The concept of </a:t>
            </a:r>
            <a:r>
              <a:rPr lang="en-US" b="1" dirty="0" smtClean="0">
                <a:solidFill>
                  <a:srgbClr val="000099"/>
                </a:solidFill>
              </a:rPr>
              <a:t>Temperament and Humours </a:t>
            </a:r>
            <a:r>
              <a:rPr lang="en-US" b="1" dirty="0" smtClean="0"/>
              <a:t>are the back bone of Unani medicine.</a:t>
            </a:r>
          </a:p>
          <a:p>
            <a:pPr algn="just"/>
            <a:endParaRPr lang="en-US" b="1" dirty="0" smtClean="0"/>
          </a:p>
          <a:p>
            <a:pPr algn="just"/>
            <a:r>
              <a:rPr lang="en-US" b="1" dirty="0" smtClean="0"/>
              <a:t>The system address the state of health as well as disease.</a:t>
            </a:r>
          </a:p>
        </p:txBody>
      </p:sp>
    </p:spTree>
    <p:extLst>
      <p:ext uri="{BB962C8B-B14F-4D97-AF65-F5344CB8AC3E}">
        <p14:creationId xmlns:p14="http://schemas.microsoft.com/office/powerpoint/2010/main" xmlns="" val="19668620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lide(fromBottom)">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slide(fromBottom)">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slide(fromBottom)">
                                      <p:cBhvr>
                                        <p:cTn id="17"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pPr algn="l"/>
            <a:r>
              <a:rPr lang="en-US" b="1" dirty="0" smtClean="0">
                <a:solidFill>
                  <a:srgbClr val="C00000"/>
                </a:solidFill>
              </a:rPr>
              <a:t>Cont..</a:t>
            </a:r>
            <a:endParaRPr lang="en-IN" b="1" dirty="0">
              <a:solidFill>
                <a:srgbClr val="C00000"/>
              </a:solidFill>
            </a:endParaRPr>
          </a:p>
        </p:txBody>
      </p:sp>
      <p:sp>
        <p:nvSpPr>
          <p:cNvPr id="3" name="Content Placeholder 2"/>
          <p:cNvSpPr>
            <a:spLocks noGrp="1"/>
          </p:cNvSpPr>
          <p:nvPr>
            <p:ph idx="1"/>
          </p:nvPr>
        </p:nvSpPr>
        <p:spPr>
          <a:xfrm>
            <a:off x="457200" y="1447800"/>
            <a:ext cx="8229600" cy="5105400"/>
          </a:xfrm>
        </p:spPr>
        <p:txBody>
          <a:bodyPr>
            <a:normAutofit lnSpcReduction="10000"/>
          </a:bodyPr>
          <a:lstStyle/>
          <a:p>
            <a:pPr algn="just"/>
            <a:r>
              <a:rPr lang="en-US" b="1" dirty="0" smtClean="0"/>
              <a:t>The system believes in holistic approach temperament base prescription and treatment.</a:t>
            </a:r>
          </a:p>
          <a:p>
            <a:pPr algn="just"/>
            <a:endParaRPr lang="en-IN" b="1" dirty="0" smtClean="0"/>
          </a:p>
          <a:p>
            <a:pPr algn="just"/>
            <a:r>
              <a:rPr lang="en-US" b="1" dirty="0" smtClean="0"/>
              <a:t>The temperament of drug must be compatible with the temperament of patient on the principle of </a:t>
            </a:r>
            <a:r>
              <a:rPr lang="en-US" b="1" dirty="0" smtClean="0"/>
              <a:t>Hetero-therapy.</a:t>
            </a:r>
            <a:endParaRPr lang="en-US" b="1" dirty="0" smtClean="0"/>
          </a:p>
          <a:p>
            <a:pPr algn="just"/>
            <a:endParaRPr lang="en-US" b="1" dirty="0"/>
          </a:p>
          <a:p>
            <a:pPr algn="just"/>
            <a:r>
              <a:rPr lang="en-US" b="1" dirty="0" smtClean="0"/>
              <a:t>Regimenal therapy and Pharmacotherapy are the key attraction of system.</a:t>
            </a:r>
            <a:endParaRPr lang="en-IN" b="1" dirty="0" smtClean="0"/>
          </a:p>
        </p:txBody>
      </p:sp>
    </p:spTree>
    <p:extLst>
      <p:ext uri="{BB962C8B-B14F-4D97-AF65-F5344CB8AC3E}">
        <p14:creationId xmlns:p14="http://schemas.microsoft.com/office/powerpoint/2010/main" xmlns="" val="20035554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lide(fromBottom)">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slide(fromBottom)">
                                      <p:cBhvr>
                                        <p:cTn id="12" dur="1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slide(fromBottom)">
                                      <p:cBhvr>
                                        <p:cTn id="17"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229600" cy="5059363"/>
          </a:xfrm>
        </p:spPr>
        <p:txBody>
          <a:bodyPr>
            <a:noAutofit/>
          </a:bodyPr>
          <a:lstStyle/>
          <a:p>
            <a:pPr marL="0" indent="0" algn="ctr">
              <a:buNone/>
            </a:pPr>
            <a:r>
              <a:rPr lang="en-US" sz="9600" b="1" dirty="0" smtClean="0">
                <a:solidFill>
                  <a:srgbClr val="000099"/>
                </a:solidFill>
              </a:rPr>
              <a:t>You are welcome for your quarries</a:t>
            </a:r>
            <a:endParaRPr lang="en-IN" sz="9600" b="1" dirty="0">
              <a:solidFill>
                <a:srgbClr val="000099"/>
              </a:solidFill>
            </a:endParaRPr>
          </a:p>
        </p:txBody>
      </p:sp>
    </p:spTree>
    <p:extLst>
      <p:ext uri="{BB962C8B-B14F-4D97-AF65-F5344CB8AC3E}">
        <p14:creationId xmlns:p14="http://schemas.microsoft.com/office/powerpoint/2010/main" xmlns="" val="3378109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lide(fromBottom)">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52400"/>
            <a:ext cx="8153400" cy="1173162"/>
          </a:xfrm>
        </p:spPr>
        <p:txBody>
          <a:bodyPr>
            <a:noAutofit/>
          </a:bodyPr>
          <a:lstStyle/>
          <a:p>
            <a:r>
              <a:rPr lang="en-US" b="1" dirty="0">
                <a:solidFill>
                  <a:srgbClr val="C00000"/>
                </a:solidFill>
              </a:rPr>
              <a:t>Unani Medicine and its Brief account of </a:t>
            </a:r>
            <a:r>
              <a:rPr lang="en-US" b="1" dirty="0" smtClean="0">
                <a:solidFill>
                  <a:srgbClr val="C00000"/>
                </a:solidFill>
              </a:rPr>
              <a:t>History</a:t>
            </a:r>
            <a:endParaRPr lang="en-IN" dirty="0">
              <a:solidFill>
                <a:srgbClr val="C00000"/>
              </a:solidFill>
            </a:endParaRPr>
          </a:p>
        </p:txBody>
      </p:sp>
      <p:sp>
        <p:nvSpPr>
          <p:cNvPr id="3" name="Content Placeholder 2"/>
          <p:cNvSpPr>
            <a:spLocks noGrp="1"/>
          </p:cNvSpPr>
          <p:nvPr>
            <p:ph idx="1"/>
          </p:nvPr>
        </p:nvSpPr>
        <p:spPr>
          <a:xfrm>
            <a:off x="762000" y="2362200"/>
            <a:ext cx="7924800" cy="4038600"/>
          </a:xfrm>
        </p:spPr>
        <p:txBody>
          <a:bodyPr>
            <a:noAutofit/>
          </a:bodyPr>
          <a:lstStyle/>
          <a:p>
            <a:pPr algn="just"/>
            <a:r>
              <a:rPr lang="en-US" sz="3600" b="1" dirty="0" smtClean="0"/>
              <a:t>Unani system of medicine as its name suggest originated from ancient Greece (</a:t>
            </a:r>
            <a:r>
              <a:rPr lang="en-US" sz="3600" b="1" dirty="0" err="1" smtClean="0"/>
              <a:t>Yunan</a:t>
            </a:r>
            <a:r>
              <a:rPr lang="en-US" sz="3600" b="1" dirty="0" smtClean="0"/>
              <a:t>).</a:t>
            </a:r>
          </a:p>
          <a:p>
            <a:pPr marL="0" indent="0" algn="just">
              <a:buNone/>
            </a:pPr>
            <a:endParaRPr lang="en-US" sz="3600" b="1" dirty="0" smtClean="0"/>
          </a:p>
          <a:p>
            <a:pPr algn="just"/>
            <a:r>
              <a:rPr lang="en-US" sz="3600" b="1" dirty="0" smtClean="0"/>
              <a:t>It is the oldest system of human civilization practiced on earth.</a:t>
            </a:r>
          </a:p>
        </p:txBody>
      </p:sp>
    </p:spTree>
    <p:extLst>
      <p:ext uri="{BB962C8B-B14F-4D97-AF65-F5344CB8AC3E}">
        <p14:creationId xmlns:p14="http://schemas.microsoft.com/office/powerpoint/2010/main" xmlns="" val="41369320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lide(fromBottom)">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slide(fromBottom)">
                                      <p:cBhvr>
                                        <p:cTn id="12"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pPr algn="l"/>
            <a:r>
              <a:rPr lang="en-US" b="1" dirty="0" smtClean="0">
                <a:solidFill>
                  <a:srgbClr val="C00000"/>
                </a:solidFill>
              </a:rPr>
              <a:t>Cont..</a:t>
            </a:r>
            <a:endParaRPr lang="en-IN" b="1" dirty="0">
              <a:solidFill>
                <a:srgbClr val="C00000"/>
              </a:solidFill>
            </a:endParaRPr>
          </a:p>
        </p:txBody>
      </p:sp>
      <p:sp>
        <p:nvSpPr>
          <p:cNvPr id="3" name="Content Placeholder 2"/>
          <p:cNvSpPr>
            <a:spLocks noGrp="1"/>
          </p:cNvSpPr>
          <p:nvPr>
            <p:ph idx="1"/>
          </p:nvPr>
        </p:nvSpPr>
        <p:spPr/>
        <p:txBody>
          <a:bodyPr>
            <a:normAutofit/>
          </a:bodyPr>
          <a:lstStyle/>
          <a:p>
            <a:pPr algn="just"/>
            <a:r>
              <a:rPr lang="en-US" sz="3600" b="1" dirty="0" smtClean="0"/>
              <a:t>Basically the system has its cosmopolitan character as originated from Egypt &amp; Mesopotamian civilization adopted by Greeks and Romans, traveled to  Arab world, Persian land, central Asia, part of Europe and finally in India.</a:t>
            </a:r>
            <a:endParaRPr lang="en-IN" sz="3600" b="1" dirty="0" smtClean="0"/>
          </a:p>
        </p:txBody>
      </p:sp>
    </p:spTree>
    <p:extLst>
      <p:ext uri="{BB962C8B-B14F-4D97-AF65-F5344CB8AC3E}">
        <p14:creationId xmlns:p14="http://schemas.microsoft.com/office/powerpoint/2010/main" xmlns="" val="25044927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lide(fromBottom)">
                                      <p:cBhvr>
                                        <p:cTn id="7"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smtClean="0">
                <a:solidFill>
                  <a:srgbClr val="C00000"/>
                </a:solidFill>
              </a:rPr>
              <a:t>Cont..</a:t>
            </a:r>
            <a:endParaRPr lang="en-IN" b="1" dirty="0">
              <a:solidFill>
                <a:srgbClr val="C00000"/>
              </a:solidFill>
            </a:endParaRPr>
          </a:p>
        </p:txBody>
      </p:sp>
      <p:sp>
        <p:nvSpPr>
          <p:cNvPr id="3" name="Content Placeholder 2"/>
          <p:cNvSpPr>
            <a:spLocks noGrp="1"/>
          </p:cNvSpPr>
          <p:nvPr>
            <p:ph idx="1"/>
          </p:nvPr>
        </p:nvSpPr>
        <p:spPr/>
        <p:txBody>
          <a:bodyPr>
            <a:normAutofit/>
          </a:bodyPr>
          <a:lstStyle/>
          <a:p>
            <a:pPr algn="just"/>
            <a:r>
              <a:rPr lang="en-US" sz="3600" b="1" dirty="0" smtClean="0"/>
              <a:t>The system has tremendous potential and vast pharmacopeia and </a:t>
            </a:r>
            <a:r>
              <a:rPr lang="en-US" sz="3600" b="1" dirty="0" err="1" smtClean="0"/>
              <a:t>Materia</a:t>
            </a:r>
            <a:r>
              <a:rPr lang="en-US" sz="3600" b="1" dirty="0" smtClean="0"/>
              <a:t> Medical. The pharmaceutical process are the great attraction of it.</a:t>
            </a:r>
          </a:p>
          <a:p>
            <a:pPr marL="0" indent="0" algn="just">
              <a:buNone/>
            </a:pPr>
            <a:endParaRPr lang="en-IN" sz="3600" b="1" dirty="0" smtClean="0"/>
          </a:p>
          <a:p>
            <a:pPr algn="just"/>
            <a:r>
              <a:rPr lang="en-US" sz="3600" b="1" dirty="0" smtClean="0"/>
              <a:t>Now India has emerged as world leader in Unani Medicine.</a:t>
            </a:r>
            <a:endParaRPr lang="en-IN" sz="3600" b="1" dirty="0"/>
          </a:p>
        </p:txBody>
      </p:sp>
    </p:spTree>
    <p:extLst>
      <p:ext uri="{BB962C8B-B14F-4D97-AF65-F5344CB8AC3E}">
        <p14:creationId xmlns:p14="http://schemas.microsoft.com/office/powerpoint/2010/main" xmlns="" val="6742819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lide(fromBottom)">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slide(fromBottom)">
                                      <p:cBhvr>
                                        <p:cTn id="12"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325562"/>
          </a:xfrm>
        </p:spPr>
        <p:txBody>
          <a:bodyPr>
            <a:noAutofit/>
          </a:bodyPr>
          <a:lstStyle/>
          <a:p>
            <a:r>
              <a:rPr lang="en-US" b="1" dirty="0">
                <a:solidFill>
                  <a:srgbClr val="C00000"/>
                </a:solidFill>
              </a:rPr>
              <a:t>Fundamental Principles of Unani </a:t>
            </a:r>
            <a:r>
              <a:rPr lang="en-US" b="1" dirty="0" smtClean="0">
                <a:solidFill>
                  <a:srgbClr val="C00000"/>
                </a:solidFill>
              </a:rPr>
              <a:t>Medicine</a:t>
            </a:r>
            <a:endParaRPr lang="en-IN" dirty="0">
              <a:solidFill>
                <a:srgbClr val="C00000"/>
              </a:solidFill>
            </a:endParaRPr>
          </a:p>
        </p:txBody>
      </p:sp>
      <p:sp>
        <p:nvSpPr>
          <p:cNvPr id="3" name="Content Placeholder 2"/>
          <p:cNvSpPr>
            <a:spLocks noGrp="1"/>
          </p:cNvSpPr>
          <p:nvPr>
            <p:ph idx="1"/>
          </p:nvPr>
        </p:nvSpPr>
        <p:spPr>
          <a:xfrm>
            <a:off x="457200" y="2362200"/>
            <a:ext cx="8229600" cy="3886200"/>
          </a:xfrm>
        </p:spPr>
        <p:txBody>
          <a:bodyPr>
            <a:normAutofit/>
          </a:bodyPr>
          <a:lstStyle/>
          <a:p>
            <a:pPr marL="0" indent="0">
              <a:buNone/>
            </a:pPr>
            <a:r>
              <a:rPr lang="en-US" sz="4000" b="1" dirty="0" smtClean="0">
                <a:solidFill>
                  <a:srgbClr val="000099"/>
                </a:solidFill>
              </a:rPr>
              <a:t>Concept of Proximate qualities:</a:t>
            </a:r>
          </a:p>
          <a:p>
            <a:pPr marL="0" indent="0">
              <a:buNone/>
            </a:pPr>
            <a:endParaRPr lang="en-US" b="1" dirty="0" smtClean="0"/>
          </a:p>
          <a:p>
            <a:pPr marL="0" indent="0">
              <a:buNone/>
            </a:pPr>
            <a:r>
              <a:rPr lang="en-US" sz="3600" b="1" dirty="0" smtClean="0"/>
              <a:t>Hot: Cold</a:t>
            </a:r>
          </a:p>
          <a:p>
            <a:pPr marL="0" indent="0">
              <a:buNone/>
            </a:pPr>
            <a:endParaRPr lang="en-US" sz="3600" b="1" dirty="0" smtClean="0"/>
          </a:p>
          <a:p>
            <a:pPr marL="0" indent="0">
              <a:buNone/>
            </a:pPr>
            <a:r>
              <a:rPr lang="en-US" sz="3600" b="1" dirty="0" smtClean="0"/>
              <a:t>Wet: Dry</a:t>
            </a:r>
          </a:p>
          <a:p>
            <a:pPr marL="0" indent="0">
              <a:buNone/>
            </a:pPr>
            <a:endParaRPr lang="en-IN" sz="3600" b="1" dirty="0"/>
          </a:p>
        </p:txBody>
      </p:sp>
    </p:spTree>
    <p:extLst>
      <p:ext uri="{BB962C8B-B14F-4D97-AF65-F5344CB8AC3E}">
        <p14:creationId xmlns:p14="http://schemas.microsoft.com/office/powerpoint/2010/main" xmlns="" val="7990311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lide(fromBottom)">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slide(fromBottom)">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slide(fromBottom)">
                                      <p:cBhvr>
                                        <p:cTn id="17"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C00000"/>
                </a:solidFill>
              </a:rPr>
              <a:t>Components of Human Body</a:t>
            </a:r>
            <a:endParaRPr lang="en-IN" b="1" dirty="0">
              <a:solidFill>
                <a:srgbClr val="C00000"/>
              </a:solidFill>
            </a:endParaRPr>
          </a:p>
        </p:txBody>
      </p:sp>
      <p:sp>
        <p:nvSpPr>
          <p:cNvPr id="3" name="Content Placeholder 2"/>
          <p:cNvSpPr>
            <a:spLocks noGrp="1"/>
          </p:cNvSpPr>
          <p:nvPr>
            <p:ph idx="1"/>
          </p:nvPr>
        </p:nvSpPr>
        <p:spPr/>
        <p:txBody>
          <a:bodyPr>
            <a:normAutofit fontScale="92500" lnSpcReduction="10000"/>
          </a:bodyPr>
          <a:lstStyle/>
          <a:p>
            <a:pPr marL="0" indent="0">
              <a:buNone/>
            </a:pPr>
            <a:r>
              <a:rPr lang="en-US" sz="4300" b="1" dirty="0" smtClean="0">
                <a:solidFill>
                  <a:srgbClr val="000099"/>
                </a:solidFill>
              </a:rPr>
              <a:t>Seven Natural components:</a:t>
            </a:r>
          </a:p>
          <a:p>
            <a:pPr marL="742950" indent="-742950">
              <a:buFont typeface="+mj-lt"/>
              <a:buAutoNum type="arabicPeriod"/>
            </a:pPr>
            <a:r>
              <a:rPr lang="en-US" sz="3600" b="1" dirty="0" smtClean="0"/>
              <a:t>Elements (</a:t>
            </a:r>
            <a:r>
              <a:rPr lang="en-US" sz="3600" b="1" i="1" dirty="0" err="1" smtClean="0"/>
              <a:t>Anasir</a:t>
            </a:r>
            <a:r>
              <a:rPr lang="en-US" sz="3600" b="1" i="1" dirty="0" smtClean="0"/>
              <a:t> or </a:t>
            </a:r>
            <a:r>
              <a:rPr lang="en-US" sz="3600" b="1" i="1" dirty="0" err="1" smtClean="0"/>
              <a:t>Arkan</a:t>
            </a:r>
            <a:r>
              <a:rPr lang="en-US" sz="3600" b="1" dirty="0" smtClean="0"/>
              <a:t>)</a:t>
            </a:r>
          </a:p>
          <a:p>
            <a:pPr marL="742950" indent="-742950">
              <a:buFont typeface="+mj-lt"/>
              <a:buAutoNum type="arabicPeriod"/>
            </a:pPr>
            <a:r>
              <a:rPr lang="en-US" sz="3600" b="1" dirty="0" smtClean="0"/>
              <a:t>Temperament (</a:t>
            </a:r>
            <a:r>
              <a:rPr lang="en-US" sz="3600" b="1" i="1" dirty="0" err="1" smtClean="0"/>
              <a:t>Mizaj</a:t>
            </a:r>
            <a:r>
              <a:rPr lang="en-US" sz="3600" b="1" dirty="0" smtClean="0"/>
              <a:t>)</a:t>
            </a:r>
          </a:p>
          <a:p>
            <a:pPr marL="742950" indent="-742950">
              <a:buFont typeface="+mj-lt"/>
              <a:buAutoNum type="arabicPeriod"/>
            </a:pPr>
            <a:r>
              <a:rPr lang="en-US" sz="3600" b="1" dirty="0" smtClean="0"/>
              <a:t>Humours/ Body Fluids (</a:t>
            </a:r>
            <a:r>
              <a:rPr lang="en-US" sz="3600" b="1" i="1" dirty="0" err="1" smtClean="0"/>
              <a:t>Akhlat</a:t>
            </a:r>
            <a:r>
              <a:rPr lang="en-US" sz="3600" b="1" dirty="0" smtClean="0"/>
              <a:t>)</a:t>
            </a:r>
          </a:p>
          <a:p>
            <a:pPr marL="742950" indent="-742950">
              <a:buFont typeface="+mj-lt"/>
              <a:buAutoNum type="arabicPeriod"/>
            </a:pPr>
            <a:r>
              <a:rPr lang="en-US" sz="3600" b="1" dirty="0" smtClean="0"/>
              <a:t>Tissues/ Organs (</a:t>
            </a:r>
            <a:r>
              <a:rPr lang="en-US" sz="3600" b="1" i="1" dirty="0" err="1" smtClean="0"/>
              <a:t>A’aza</a:t>
            </a:r>
            <a:r>
              <a:rPr lang="en-US" sz="3600" b="1" dirty="0" smtClean="0"/>
              <a:t>)</a:t>
            </a:r>
          </a:p>
          <a:p>
            <a:pPr marL="742950" indent="-742950">
              <a:buFont typeface="+mj-lt"/>
              <a:buAutoNum type="arabicPeriod"/>
            </a:pPr>
            <a:r>
              <a:rPr lang="en-US" sz="3600" b="1" dirty="0" err="1" smtClean="0"/>
              <a:t>Pneuma</a:t>
            </a:r>
            <a:r>
              <a:rPr lang="en-US" sz="3600" b="1" dirty="0" smtClean="0"/>
              <a:t>/ Vital Sprit (</a:t>
            </a:r>
            <a:r>
              <a:rPr lang="en-US" sz="3600" b="1" i="1" dirty="0" err="1" smtClean="0"/>
              <a:t>Arwah</a:t>
            </a:r>
            <a:r>
              <a:rPr lang="en-US" sz="3600" b="1" i="1" dirty="0" smtClean="0"/>
              <a:t>/ </a:t>
            </a:r>
            <a:r>
              <a:rPr lang="en-US" sz="3600" b="1" i="1" dirty="0" err="1" smtClean="0"/>
              <a:t>Rooh</a:t>
            </a:r>
            <a:r>
              <a:rPr lang="en-US" sz="3600" b="1" dirty="0" smtClean="0"/>
              <a:t>)</a:t>
            </a:r>
          </a:p>
          <a:p>
            <a:pPr marL="742950" indent="-742950">
              <a:buFont typeface="+mj-lt"/>
              <a:buAutoNum type="arabicPeriod"/>
            </a:pPr>
            <a:r>
              <a:rPr lang="en-US" sz="3600" b="1" dirty="0" smtClean="0"/>
              <a:t>Faculties/ Power (</a:t>
            </a:r>
            <a:r>
              <a:rPr lang="en-US" sz="3600" b="1" i="1" dirty="0" smtClean="0"/>
              <a:t>Qua</a:t>
            </a:r>
            <a:r>
              <a:rPr lang="en-US" sz="3600" b="1" dirty="0" smtClean="0"/>
              <a:t>)</a:t>
            </a:r>
          </a:p>
          <a:p>
            <a:pPr marL="742950" indent="-742950">
              <a:buFont typeface="+mj-lt"/>
              <a:buAutoNum type="arabicPeriod"/>
            </a:pPr>
            <a:r>
              <a:rPr lang="en-US" sz="3600" b="1" dirty="0" smtClean="0"/>
              <a:t>Functions (</a:t>
            </a:r>
            <a:r>
              <a:rPr lang="en-US" sz="3600" b="1" i="1" dirty="0" err="1" smtClean="0"/>
              <a:t>Afa’l</a:t>
            </a:r>
            <a:r>
              <a:rPr lang="en-US" sz="3600" b="1" dirty="0" smtClean="0"/>
              <a:t>)</a:t>
            </a:r>
          </a:p>
          <a:p>
            <a:pPr marL="742950" indent="-742950">
              <a:buFont typeface="+mj-lt"/>
              <a:buAutoNum type="arabicPeriod"/>
            </a:pPr>
            <a:endParaRPr lang="en-IN" sz="3600" b="1" dirty="0">
              <a:solidFill>
                <a:srgbClr val="000099"/>
              </a:solidFill>
            </a:endParaRPr>
          </a:p>
        </p:txBody>
      </p:sp>
    </p:spTree>
    <p:extLst>
      <p:ext uri="{BB962C8B-B14F-4D97-AF65-F5344CB8AC3E}">
        <p14:creationId xmlns:p14="http://schemas.microsoft.com/office/powerpoint/2010/main" xmlns="" val="16007249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lide(fromBottom)">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slide(fromBottom)">
                                      <p:cBhvr>
                                        <p:cTn id="12" dur="1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slide(fromBottom)">
                                      <p:cBhvr>
                                        <p:cTn id="17" dur="1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slide(fromBottom)">
                                      <p:cBhvr>
                                        <p:cTn id="22" dur="1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2" presetClass="entr" presetSubtype="4"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slide(fromBottom)">
                                      <p:cBhvr>
                                        <p:cTn id="27" dur="1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2" presetClass="entr" presetSubtype="4"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slide(fromBottom)">
                                      <p:cBhvr>
                                        <p:cTn id="32" dur="1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2" presetClass="entr" presetSubtype="4"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slide(fromBottom)">
                                      <p:cBhvr>
                                        <p:cTn id="37" dur="10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2" presetClass="entr" presetSubtype="4"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slide(fromBottom)">
                                      <p:cBhvr>
                                        <p:cTn id="42" dur="1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603</TotalTime>
  <Words>1744</Words>
  <Application>Microsoft Office PowerPoint</Application>
  <PresentationFormat>On-screen Show (4:3)</PresentationFormat>
  <Paragraphs>253</Paragraphs>
  <Slides>47</Slides>
  <Notes>1</Notes>
  <HiddenSlides>0</HiddenSlides>
  <MMClips>0</MMClips>
  <ScaleCrop>false</ScaleCrop>
  <HeadingPairs>
    <vt:vector size="4" baseType="variant">
      <vt:variant>
        <vt:lpstr>Theme</vt:lpstr>
      </vt:variant>
      <vt:variant>
        <vt:i4>1</vt:i4>
      </vt:variant>
      <vt:variant>
        <vt:lpstr>Slide Titles</vt:lpstr>
      </vt:variant>
      <vt:variant>
        <vt:i4>47</vt:i4>
      </vt:variant>
    </vt:vector>
  </HeadingPairs>
  <TitlesOfParts>
    <vt:vector size="48" baseType="lpstr">
      <vt:lpstr>Office Theme</vt:lpstr>
      <vt:lpstr>Basic Concepts, Diagnosis Methods and Treatment Modalities in Unani Medicine </vt:lpstr>
      <vt:lpstr>Specific Objectives of Learning</vt:lpstr>
      <vt:lpstr>Topics to be covered at a Glance</vt:lpstr>
      <vt:lpstr>Cont..</vt:lpstr>
      <vt:lpstr>Unani Medicine and its Brief account of History</vt:lpstr>
      <vt:lpstr>Cont..</vt:lpstr>
      <vt:lpstr>Cont..</vt:lpstr>
      <vt:lpstr>Fundamental Principles of Unani Medicine</vt:lpstr>
      <vt:lpstr>Components of Human Body</vt:lpstr>
      <vt:lpstr>Slide 10</vt:lpstr>
      <vt:lpstr>1. Elements (Arkan)</vt:lpstr>
      <vt:lpstr>2. Temperament (Mizaj)</vt:lpstr>
      <vt:lpstr>Cont..</vt:lpstr>
      <vt:lpstr>Cont..</vt:lpstr>
      <vt:lpstr>3. Humours (Akhlat)</vt:lpstr>
      <vt:lpstr>Cont..</vt:lpstr>
      <vt:lpstr>Cont..</vt:lpstr>
      <vt:lpstr>4. Tissues/ Organ (A’za)</vt:lpstr>
      <vt:lpstr>Compound Organ</vt:lpstr>
      <vt:lpstr>5. Pneuma/ Vital Sprit (Arwah/ Rooh)</vt:lpstr>
      <vt:lpstr>6. Faculty/ Power (Qua)</vt:lpstr>
      <vt:lpstr>Cont..</vt:lpstr>
      <vt:lpstr>7. Functions (Afa’l)</vt:lpstr>
      <vt:lpstr>Slide 24</vt:lpstr>
      <vt:lpstr>Concept of Disease</vt:lpstr>
      <vt:lpstr>Cont..</vt:lpstr>
      <vt:lpstr>Principles of Diagnosis</vt:lpstr>
      <vt:lpstr>Cont..</vt:lpstr>
      <vt:lpstr>Cont..</vt:lpstr>
      <vt:lpstr>Principles of Treatment</vt:lpstr>
      <vt:lpstr>Cont..</vt:lpstr>
      <vt:lpstr>Treatment Modules</vt:lpstr>
      <vt:lpstr>Cont..</vt:lpstr>
      <vt:lpstr>Regimenal therapy</vt:lpstr>
      <vt:lpstr>Cont..</vt:lpstr>
      <vt:lpstr>Cupping and Leech Therapy</vt:lpstr>
      <vt:lpstr>Dieto-therapy (Ilaj bil Ghiza)</vt:lpstr>
      <vt:lpstr>Pharmacotherapy (Ilaj bil Dawa)</vt:lpstr>
      <vt:lpstr>Cont..</vt:lpstr>
      <vt:lpstr>Surgical Therapy (Ilaj bil Yad)</vt:lpstr>
      <vt:lpstr>Drugs and Pharmaceutics</vt:lpstr>
      <vt:lpstr>Cont..</vt:lpstr>
      <vt:lpstr>Strength of Unani Medicine</vt:lpstr>
      <vt:lpstr>Cont..</vt:lpstr>
      <vt:lpstr>Take Home Massage</vt:lpstr>
      <vt:lpstr>Cont..</vt:lpstr>
      <vt:lpstr>Slide 47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Basic Concepts, Diagnosis Methods, and Treatment Modalities in Unani Medicine</dc:title>
  <dc:creator>MOHSIN</dc:creator>
  <cp:lastModifiedBy>TAJUDDIN</cp:lastModifiedBy>
  <cp:revision>109</cp:revision>
  <dcterms:created xsi:type="dcterms:W3CDTF">2019-02-17T13:42:02Z</dcterms:created>
  <dcterms:modified xsi:type="dcterms:W3CDTF">2019-02-19T08:20:36Z</dcterms:modified>
</cp:coreProperties>
</file>