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49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5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6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2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16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51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2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21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06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1260-580D-4856-B8F6-274D7A0ED338}" type="datetimeFigureOut">
              <a:rPr lang="en-IN" smtClean="0"/>
              <a:t>16-01-2019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7ABF-0CE4-4132-8F50-9A1C075874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8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Cerebellum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4239" y="5061561"/>
            <a:ext cx="2878015" cy="5831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Dr M S Ansari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906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cerebellum viewed from below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/>
          <a:stretch/>
        </p:blipFill>
        <p:spPr>
          <a:xfrm>
            <a:off x="2268416" y="1683515"/>
            <a:ext cx="7974623" cy="4615787"/>
          </a:xfrm>
        </p:spPr>
      </p:pic>
    </p:spTree>
    <p:extLst>
      <p:ext uri="{BB962C8B-B14F-4D97-AF65-F5344CB8AC3E}">
        <p14:creationId xmlns:p14="http://schemas.microsoft.com/office/powerpoint/2010/main" val="2250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94" y="259976"/>
            <a:ext cx="9193305" cy="328050"/>
          </a:xfrm>
        </p:spPr>
        <p:txBody>
          <a:bodyPr>
            <a:normAutofit fontScale="90000"/>
          </a:bodyPr>
          <a:lstStyle/>
          <a:p>
            <a:pPr algn="ctr"/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>
          <a:xfrm>
            <a:off x="1075765" y="1231042"/>
            <a:ext cx="10387321" cy="5304223"/>
          </a:xfrm>
        </p:spPr>
      </p:pic>
      <p:sp>
        <p:nvSpPr>
          <p:cNvPr id="5" name="TextBox 4"/>
          <p:cNvSpPr txBox="1"/>
          <p:nvPr/>
        </p:nvSpPr>
        <p:spPr>
          <a:xfrm>
            <a:off x="6956625" y="385482"/>
            <a:ext cx="439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Classical Nomenclature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3435" y="358582"/>
            <a:ext cx="670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Comparative Anatomical Nomenclature and </a:t>
            </a:r>
            <a:r>
              <a:rPr lang="en-US" sz="3200" dirty="0" err="1" smtClean="0"/>
              <a:t>Larsell’s</a:t>
            </a:r>
            <a:r>
              <a:rPr lang="en-US" sz="3200" dirty="0" smtClean="0"/>
              <a:t> numbering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581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Anterior and dorsal, views of the human cerebellum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4"/>
          <a:stretch/>
        </p:blipFill>
        <p:spPr>
          <a:xfrm>
            <a:off x="4249444" y="1710315"/>
            <a:ext cx="4850594" cy="4862302"/>
          </a:xfrm>
        </p:spPr>
      </p:pic>
    </p:spTree>
    <p:extLst>
      <p:ext uri="{BB962C8B-B14F-4D97-AF65-F5344CB8AC3E}">
        <p14:creationId xmlns:p14="http://schemas.microsoft.com/office/powerpoint/2010/main" val="16914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Posterior and ventral views of the human cerebellum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6"/>
          <a:stretch/>
        </p:blipFill>
        <p:spPr>
          <a:xfrm>
            <a:off x="3547544" y="1634985"/>
            <a:ext cx="4998579" cy="5148562"/>
          </a:xfrm>
        </p:spPr>
      </p:pic>
    </p:spTree>
    <p:extLst>
      <p:ext uri="{BB962C8B-B14F-4D97-AF65-F5344CB8AC3E}">
        <p14:creationId xmlns:p14="http://schemas.microsoft.com/office/powerpoint/2010/main" val="4101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10"/>
            <a:ext cx="10515600" cy="909760"/>
          </a:xfrm>
        </p:spPr>
        <p:txBody>
          <a:bodyPr/>
          <a:lstStyle/>
          <a:p>
            <a:pPr algn="ctr"/>
            <a:r>
              <a:rPr lang="en-IN" dirty="0" smtClean="0"/>
              <a:t>Functional Classification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692" y="1111753"/>
            <a:ext cx="6084277" cy="57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Connections(Afferents and </a:t>
            </a:r>
            <a:r>
              <a:rPr lang="en-IN" dirty="0" err="1" smtClean="0"/>
              <a:t>Efferents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0" y="1531308"/>
            <a:ext cx="4809391" cy="49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9"/>
          <a:stretch/>
        </p:blipFill>
        <p:spPr>
          <a:xfrm>
            <a:off x="1951883" y="195711"/>
            <a:ext cx="8431822" cy="65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Question</a:t>
            </a:r>
            <a:r>
              <a:rPr lang="en-IN" dirty="0" smtClean="0"/>
              <a:t>- Which of the following corresponds to </a:t>
            </a:r>
            <a:r>
              <a:rPr lang="en-IN" dirty="0" err="1" smtClean="0"/>
              <a:t>Larsell’s</a:t>
            </a:r>
            <a:r>
              <a:rPr lang="en-IN" dirty="0" smtClean="0"/>
              <a:t> lobule V of vermis</a:t>
            </a:r>
          </a:p>
          <a:p>
            <a:pPr marL="514350" indent="-514350">
              <a:buFont typeface="+mj-lt"/>
              <a:buAutoNum type="alphaLcPeriod"/>
            </a:pPr>
            <a:r>
              <a:rPr lang="en-IN" dirty="0" smtClean="0"/>
              <a:t>Central lobule</a:t>
            </a:r>
          </a:p>
          <a:p>
            <a:pPr marL="514350" indent="-514350">
              <a:buFont typeface="+mj-lt"/>
              <a:buAutoNum type="alphaLcPeriod"/>
            </a:pPr>
            <a:r>
              <a:rPr lang="en-IN" dirty="0" smtClean="0"/>
              <a:t>Culmen</a:t>
            </a:r>
          </a:p>
          <a:p>
            <a:pPr marL="514350" indent="-514350">
              <a:buFont typeface="+mj-lt"/>
              <a:buAutoNum type="alphaLcPeriod"/>
            </a:pPr>
            <a:r>
              <a:rPr lang="en-IN" dirty="0" smtClean="0"/>
              <a:t>Declive</a:t>
            </a:r>
          </a:p>
          <a:p>
            <a:pPr marL="514350" indent="-514350">
              <a:buFont typeface="+mj-lt"/>
              <a:buAutoNum type="alphaLcPeriod"/>
            </a:pPr>
            <a:r>
              <a:rPr lang="en-IN" dirty="0" smtClean="0"/>
              <a:t>Folium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6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61" y="140679"/>
            <a:ext cx="11830711" cy="66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0"/>
            <a:ext cx="10515600" cy="1325563"/>
          </a:xfrm>
        </p:spPr>
        <p:txBody>
          <a:bodyPr/>
          <a:lstStyle/>
          <a:p>
            <a:pPr algn="ctr"/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503"/>
            <a:ext cx="10515600" cy="481256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Relations</a:t>
            </a:r>
          </a:p>
          <a:p>
            <a:r>
              <a:rPr lang="en-IN" dirty="0" smtClean="0"/>
              <a:t>External Features</a:t>
            </a:r>
          </a:p>
          <a:p>
            <a:pPr marL="457200" lvl="1" indent="0">
              <a:buNone/>
            </a:pPr>
            <a:r>
              <a:rPr lang="en-IN" dirty="0" smtClean="0"/>
              <a:t>Parts of cerebellum</a:t>
            </a:r>
          </a:p>
          <a:p>
            <a:pPr marL="457200" lvl="1" indent="0">
              <a:buNone/>
            </a:pPr>
            <a:r>
              <a:rPr lang="en-IN" dirty="0" smtClean="0"/>
              <a:t>Morphological and functional divisions of cerebellum</a:t>
            </a:r>
          </a:p>
          <a:p>
            <a:r>
              <a:rPr lang="en-IN" dirty="0" smtClean="0"/>
              <a:t>Internal Organizations</a:t>
            </a:r>
          </a:p>
          <a:p>
            <a:pPr marL="457200" lvl="1" indent="0">
              <a:buNone/>
            </a:pPr>
            <a:r>
              <a:rPr lang="it-IT" dirty="0" smtClean="0"/>
              <a:t>Cerebellar cortex</a:t>
            </a:r>
          </a:p>
          <a:p>
            <a:pPr marL="457200" lvl="1" indent="0">
              <a:buNone/>
            </a:pPr>
            <a:r>
              <a:rPr lang="it-IT" dirty="0" smtClean="0"/>
              <a:t>Cerebellar Grey Matter/Nuclei</a:t>
            </a:r>
            <a:endParaRPr lang="en-IN" dirty="0" smtClean="0"/>
          </a:p>
          <a:p>
            <a:r>
              <a:rPr lang="en-IN" dirty="0" smtClean="0"/>
              <a:t>Connections of </a:t>
            </a:r>
            <a:r>
              <a:rPr lang="en-IN" dirty="0" smtClean="0"/>
              <a:t>Cerebellum</a:t>
            </a:r>
          </a:p>
          <a:p>
            <a:r>
              <a:rPr lang="en-IN" dirty="0" smtClean="0"/>
              <a:t>Blood Supply and Venous Drainage</a:t>
            </a:r>
            <a:endParaRPr lang="en-IN" dirty="0" smtClean="0"/>
          </a:p>
          <a:p>
            <a:r>
              <a:rPr lang="en-IN" dirty="0" smtClean="0"/>
              <a:t>Clinical Correlates</a:t>
            </a:r>
          </a:p>
          <a:p>
            <a:endParaRPr lang="en-IN" dirty="0" smtClean="0"/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79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horizontal section through the cerebellum and brainstem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885"/>
          <a:stretch/>
        </p:blipFill>
        <p:spPr>
          <a:xfrm>
            <a:off x="4360980" y="1088474"/>
            <a:ext cx="5398482" cy="57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MRI images of the cerebellum of a 16-year-old female. </a:t>
            </a:r>
            <a:r>
              <a:rPr lang="en-US" b="1" dirty="0" smtClean="0"/>
              <a:t>Sagittal view</a:t>
            </a:r>
            <a:endParaRPr lang="en-IN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60" y="1825625"/>
            <a:ext cx="8386080" cy="4351338"/>
          </a:xfrm>
        </p:spPr>
      </p:pic>
    </p:spTree>
    <p:extLst>
      <p:ext uri="{BB962C8B-B14F-4D97-AF65-F5344CB8AC3E}">
        <p14:creationId xmlns:p14="http://schemas.microsoft.com/office/powerpoint/2010/main" val="24622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MRI images of the cerebellum of a 16-year-old female. </a:t>
            </a:r>
            <a:r>
              <a:rPr lang="en-US" b="1" dirty="0" smtClean="0"/>
              <a:t>Axial view </a:t>
            </a:r>
            <a:endParaRPr lang="en-IN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/>
          <a:stretch/>
        </p:blipFill>
        <p:spPr>
          <a:xfrm>
            <a:off x="940777" y="1864073"/>
            <a:ext cx="10413023" cy="4274441"/>
          </a:xfrm>
        </p:spPr>
      </p:pic>
    </p:spTree>
    <p:extLst>
      <p:ext uri="{BB962C8B-B14F-4D97-AF65-F5344CB8AC3E}">
        <p14:creationId xmlns:p14="http://schemas.microsoft.com/office/powerpoint/2010/main" val="36138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MRI images of the cerebellum of a 16-year-old female. </a:t>
            </a:r>
            <a:r>
              <a:rPr lang="en-US" b="1" dirty="0" smtClean="0"/>
              <a:t>Coronal view</a:t>
            </a:r>
            <a:endParaRPr lang="en-IN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/>
          <a:stretch/>
        </p:blipFill>
        <p:spPr>
          <a:xfrm>
            <a:off x="1934312" y="1589213"/>
            <a:ext cx="8671639" cy="5066562"/>
          </a:xfrm>
        </p:spPr>
      </p:pic>
    </p:spTree>
    <p:extLst>
      <p:ext uri="{BB962C8B-B14F-4D97-AF65-F5344CB8AC3E}">
        <p14:creationId xmlns:p14="http://schemas.microsoft.com/office/powerpoint/2010/main" val="36149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Unrolled cerebellar</a:t>
            </a:r>
            <a:br>
              <a:rPr lang="en-IN" dirty="0" smtClean="0"/>
            </a:br>
            <a:r>
              <a:rPr lang="en-IN" dirty="0" smtClean="0"/>
              <a:t>cortex</a:t>
            </a:r>
            <a:endParaRPr lang="en-IN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/>
          <a:stretch/>
        </p:blipFill>
        <p:spPr>
          <a:xfrm>
            <a:off x="3970456" y="1780388"/>
            <a:ext cx="4937291" cy="4893286"/>
          </a:xfrm>
        </p:spPr>
      </p:pic>
      <p:sp>
        <p:nvSpPr>
          <p:cNvPr id="7" name="TextBox 6"/>
          <p:cNvSpPr txBox="1"/>
          <p:nvPr/>
        </p:nvSpPr>
        <p:spPr>
          <a:xfrm>
            <a:off x="8220631" y="1676407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(precentral)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8229596" y="1954302"/>
            <a:ext cx="160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(preculminate)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175809" y="2242949"/>
            <a:ext cx="15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(primary)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8193736" y="2725272"/>
            <a:ext cx="218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(posterior superior)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211666" y="3801036"/>
            <a:ext cx="16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(horizontal)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8247526" y="5065063"/>
            <a:ext cx="208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(ansoparamedian)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8247526" y="5540188"/>
            <a:ext cx="18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(prebiventral)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256491" y="5943598"/>
            <a:ext cx="201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(intrabiventral)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8265456" y="6364937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(secondary)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96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cerebellum viewed from above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/>
          <a:stretch/>
        </p:blipFill>
        <p:spPr>
          <a:xfrm>
            <a:off x="2495488" y="2007211"/>
            <a:ext cx="7388260" cy="4439740"/>
          </a:xfrm>
        </p:spPr>
      </p:pic>
    </p:spTree>
    <p:extLst>
      <p:ext uri="{BB962C8B-B14F-4D97-AF65-F5344CB8AC3E}">
        <p14:creationId xmlns:p14="http://schemas.microsoft.com/office/powerpoint/2010/main" val="3146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median sagittal section of cerebellum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/>
          <a:stretch/>
        </p:blipFill>
        <p:spPr>
          <a:xfrm>
            <a:off x="2583830" y="2110155"/>
            <a:ext cx="6808667" cy="4649634"/>
          </a:xfrm>
        </p:spPr>
      </p:pic>
    </p:spTree>
    <p:extLst>
      <p:ext uri="{BB962C8B-B14F-4D97-AF65-F5344CB8AC3E}">
        <p14:creationId xmlns:p14="http://schemas.microsoft.com/office/powerpoint/2010/main" val="42289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176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Cerebellum</vt:lpstr>
      <vt:lpstr>Learning Objectives</vt:lpstr>
      <vt:lpstr>A horizontal section through the cerebellum and brainstem</vt:lpstr>
      <vt:lpstr>MRI images of the cerebellum of a 16-year-old female. Sagittal view</vt:lpstr>
      <vt:lpstr>MRI images of the cerebellum of a 16-year-old female. Axial view </vt:lpstr>
      <vt:lpstr>MRI images of the cerebellum of a 16-year-old female. Coronal view</vt:lpstr>
      <vt:lpstr>Unrolled cerebellar cortex</vt:lpstr>
      <vt:lpstr>The cerebellum viewed from above</vt:lpstr>
      <vt:lpstr>A median sagittal section of cerebellum</vt:lpstr>
      <vt:lpstr>The cerebellum viewed from below</vt:lpstr>
      <vt:lpstr>PowerPoint Presentation</vt:lpstr>
      <vt:lpstr>Anterior and dorsal, views of the human cerebellum</vt:lpstr>
      <vt:lpstr>Posterior and ventral views of the human cerebellum</vt:lpstr>
      <vt:lpstr>Functional Classification</vt:lpstr>
      <vt:lpstr>Connections(Afferents and Efferents)</vt:lpstr>
      <vt:lpstr>PowerPoint Presentation</vt:lpstr>
      <vt:lpstr>MCQs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Dr M S ANSARI</dc:creator>
  <cp:lastModifiedBy>Dr M S ANSARI</cp:lastModifiedBy>
  <cp:revision>24</cp:revision>
  <dcterms:created xsi:type="dcterms:W3CDTF">2019-01-15T03:55:41Z</dcterms:created>
  <dcterms:modified xsi:type="dcterms:W3CDTF">2019-01-16T04:22:43Z</dcterms:modified>
</cp:coreProperties>
</file>