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sldIdLst>
    <p:sldId id="256" r:id="rId2"/>
    <p:sldId id="257" r:id="rId3"/>
    <p:sldId id="332" r:id="rId4"/>
    <p:sldId id="258" r:id="rId5"/>
    <p:sldId id="331" r:id="rId6"/>
    <p:sldId id="259" r:id="rId7"/>
    <p:sldId id="260" r:id="rId8"/>
    <p:sldId id="261" r:id="rId9"/>
    <p:sldId id="330" r:id="rId10"/>
    <p:sldId id="278" r:id="rId11"/>
    <p:sldId id="262" r:id="rId12"/>
    <p:sldId id="263" r:id="rId13"/>
    <p:sldId id="279" r:id="rId14"/>
    <p:sldId id="280" r:id="rId15"/>
    <p:sldId id="281" r:id="rId16"/>
    <p:sldId id="282" r:id="rId17"/>
    <p:sldId id="283" r:id="rId18"/>
    <p:sldId id="28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329" r:id="rId32"/>
    <p:sldId id="277" r:id="rId33"/>
    <p:sldId id="285" r:id="rId34"/>
    <p:sldId id="286" r:id="rId35"/>
    <p:sldId id="287" r:id="rId36"/>
    <p:sldId id="288" r:id="rId37"/>
    <p:sldId id="289" r:id="rId38"/>
    <p:sldId id="291" r:id="rId39"/>
    <p:sldId id="292" r:id="rId40"/>
    <p:sldId id="293" r:id="rId41"/>
    <p:sldId id="294" r:id="rId42"/>
    <p:sldId id="295" r:id="rId43"/>
    <p:sldId id="308" r:id="rId44"/>
    <p:sldId id="296" r:id="rId45"/>
    <p:sldId id="298" r:id="rId46"/>
    <p:sldId id="299" r:id="rId47"/>
    <p:sldId id="300" r:id="rId48"/>
    <p:sldId id="301" r:id="rId49"/>
    <p:sldId id="302" r:id="rId50"/>
    <p:sldId id="303" r:id="rId51"/>
    <p:sldId id="327" r:id="rId52"/>
    <p:sldId id="304" r:id="rId53"/>
    <p:sldId id="309" r:id="rId54"/>
    <p:sldId id="305" r:id="rId55"/>
    <p:sldId id="306" r:id="rId56"/>
    <p:sldId id="307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34" r:id="rId65"/>
    <p:sldId id="317" r:id="rId66"/>
    <p:sldId id="318" r:id="rId67"/>
    <p:sldId id="319" r:id="rId68"/>
    <p:sldId id="321" r:id="rId69"/>
    <p:sldId id="322" r:id="rId70"/>
    <p:sldId id="323" r:id="rId71"/>
    <p:sldId id="324" r:id="rId72"/>
    <p:sldId id="325" r:id="rId73"/>
    <p:sldId id="326" r:id="rId74"/>
    <p:sldId id="335" r:id="rId75"/>
    <p:sldId id="336" r:id="rId7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48" autoAdjust="0"/>
    <p:restoredTop sz="94721" autoAdjust="0"/>
  </p:normalViewPr>
  <p:slideViewPr>
    <p:cSldViewPr snapToGrid="0">
      <p:cViewPr varScale="1">
        <p:scale>
          <a:sx n="86" d="100"/>
          <a:sy n="86" d="100"/>
        </p:scale>
        <p:origin x="100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12EB01-4CC4-424C-B950-FCF240462020}" type="datetimeFigureOut">
              <a:rPr lang="en-IN" smtClean="0"/>
              <a:t>25-01-2019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325467-2D9A-4E21-8E19-15D76A552D7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9102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25467-2D9A-4E21-8E19-15D76A552D7F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474197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25467-2D9A-4E21-8E19-15D76A552D7F}" type="slidenum">
              <a:rPr lang="en-IN" smtClean="0"/>
              <a:t>25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012983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25467-2D9A-4E21-8E19-15D76A552D7F}" type="slidenum">
              <a:rPr lang="en-IN" smtClean="0"/>
              <a:t>27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604550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25467-2D9A-4E21-8E19-15D76A552D7F}" type="slidenum">
              <a:rPr lang="en-IN" smtClean="0"/>
              <a:t>28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92026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 cytotoxic T-lymphocyte–associated antigen 4                 Protein tyrosine phosphatase PTPN22 affects the responsiveness of T and B cell receptors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25467-2D9A-4E21-8E19-15D76A552D7F}" type="slidenum">
              <a:rPr lang="en-IN" smtClean="0"/>
              <a:t>34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131230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25467-2D9A-4E21-8E19-15D76A552D7F}" type="slidenum">
              <a:rPr lang="en-IN" smtClean="0"/>
              <a:t>38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852511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25467-2D9A-4E21-8E19-15D76A552D7F}" type="slidenum">
              <a:rPr lang="en-IN" smtClean="0"/>
              <a:t>41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669269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25467-2D9A-4E21-8E19-15D76A552D7F}" type="slidenum">
              <a:rPr lang="en-IN" smtClean="0"/>
              <a:t>42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13880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25467-2D9A-4E21-8E19-15D76A552D7F}" type="slidenum">
              <a:rPr lang="en-IN" smtClean="0"/>
              <a:t>43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811990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25467-2D9A-4E21-8E19-15D76A552D7F}" type="slidenum">
              <a:rPr lang="en-IN" smtClean="0"/>
              <a:t>45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407780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25467-2D9A-4E21-8E19-15D76A552D7F}" type="slidenum">
              <a:rPr lang="en-IN" smtClean="0"/>
              <a:t>46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16867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25467-2D9A-4E21-8E19-15D76A552D7F}" type="slidenum">
              <a:rPr lang="en-IN" smtClean="0"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03252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25467-2D9A-4E21-8E19-15D76A552D7F}" type="slidenum">
              <a:rPr lang="en-IN" smtClean="0"/>
              <a:t>48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4838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25467-2D9A-4E21-8E19-15D76A552D7F}" type="slidenum">
              <a:rPr lang="en-IN" smtClean="0"/>
              <a:t>50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18283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25467-2D9A-4E21-8E19-15D76A552D7F}" type="slidenum">
              <a:rPr lang="en-IN" smtClean="0"/>
              <a:t>52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911492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25467-2D9A-4E21-8E19-15D76A552D7F}" type="slidenum">
              <a:rPr lang="en-IN" smtClean="0"/>
              <a:t>53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75572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25467-2D9A-4E21-8E19-15D76A552D7F}" type="slidenum">
              <a:rPr lang="en-IN" smtClean="0"/>
              <a:t>54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109735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 oncogene PIK3CA   CTNNB1Catenin (cadherin-associated protein)-beta catenin 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25467-2D9A-4E21-8E19-15D76A552D7F}" type="slidenum">
              <a:rPr lang="en-IN" smtClean="0"/>
              <a:t>56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865129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25467-2D9A-4E21-8E19-15D76A552D7F}" type="slidenum">
              <a:rPr lang="en-IN" smtClean="0"/>
              <a:t>65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286581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Acellular amyloid deposits derived from calcitonin polypeptides  solid pattern of growth and do not have connective tissue capsules.</a:t>
            </a:r>
          </a:p>
          <a:p>
            <a:r>
              <a:rPr lang="en-IN" dirty="0" smtClean="0"/>
              <a:t>B, Histology demonstrates abundant deposition of amyloid, visible here as homogeneous extracellular material, derived from calcitonin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25467-2D9A-4E21-8E19-15D76A552D7F}" type="slidenum">
              <a:rPr lang="en-IN" smtClean="0"/>
              <a:t>71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395373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25467-2D9A-4E21-8E19-15D76A552D7F}" type="slidenum">
              <a:rPr lang="en-IN" smtClean="0"/>
              <a:t>73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214422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25467-2D9A-4E21-8E19-15D76A552D7F}" type="slidenum">
              <a:rPr lang="en-IN" smtClean="0"/>
              <a:t>74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46878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25467-2D9A-4E21-8E19-15D76A552D7F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79980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25467-2D9A-4E21-8E19-15D76A552D7F}" type="slidenum">
              <a:rPr lang="en-IN" smtClean="0"/>
              <a:t>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45477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25467-2D9A-4E21-8E19-15D76A552D7F}" type="slidenum">
              <a:rPr lang="en-IN" smtClean="0"/>
              <a:t>17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7824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25467-2D9A-4E21-8E19-15D76A552D7F}" type="slidenum">
              <a:rPr lang="en-IN" smtClean="0"/>
              <a:t>19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6857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25467-2D9A-4E21-8E19-15D76A552D7F}" type="slidenum">
              <a:rPr lang="en-IN" smtClean="0"/>
              <a:t>20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8319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25467-2D9A-4E21-8E19-15D76A552D7F}" type="slidenum">
              <a:rPr lang="en-IN" smtClean="0"/>
              <a:t>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93020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25467-2D9A-4E21-8E19-15D76A552D7F}" type="slidenum">
              <a:rPr lang="en-IN" smtClean="0"/>
              <a:t>24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72888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DF8B2-7FFF-4BE4-9FF7-6490D3D0A791}" type="datetimeFigureOut">
              <a:rPr lang="en-IN" smtClean="0"/>
              <a:t>25-01-2019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6C7E-5AB3-4F93-8411-0C23C7DE4E5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95159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DF8B2-7FFF-4BE4-9FF7-6490D3D0A791}" type="datetimeFigureOut">
              <a:rPr lang="en-IN" smtClean="0"/>
              <a:t>25-01-2019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6C7E-5AB3-4F93-8411-0C23C7DE4E5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695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DF8B2-7FFF-4BE4-9FF7-6490D3D0A791}" type="datetimeFigureOut">
              <a:rPr lang="en-IN" smtClean="0"/>
              <a:t>25-01-2019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6C7E-5AB3-4F93-8411-0C23C7DE4E5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1435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DF8B2-7FFF-4BE4-9FF7-6490D3D0A791}" type="datetimeFigureOut">
              <a:rPr lang="en-IN" smtClean="0"/>
              <a:t>25-01-2019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6C7E-5AB3-4F93-8411-0C23C7DE4E5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5026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DF8B2-7FFF-4BE4-9FF7-6490D3D0A791}" type="datetimeFigureOut">
              <a:rPr lang="en-IN" smtClean="0"/>
              <a:t>25-01-2019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6C7E-5AB3-4F93-8411-0C23C7DE4E5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53438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DF8B2-7FFF-4BE4-9FF7-6490D3D0A791}" type="datetimeFigureOut">
              <a:rPr lang="en-IN" smtClean="0"/>
              <a:t>25-01-2019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6C7E-5AB3-4F93-8411-0C23C7DE4E5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51557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DF8B2-7FFF-4BE4-9FF7-6490D3D0A791}" type="datetimeFigureOut">
              <a:rPr lang="en-IN" smtClean="0"/>
              <a:t>25-01-2019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6C7E-5AB3-4F93-8411-0C23C7DE4E5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00817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DF8B2-7FFF-4BE4-9FF7-6490D3D0A791}" type="datetimeFigureOut">
              <a:rPr lang="en-IN" smtClean="0"/>
              <a:t>25-01-2019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6C7E-5AB3-4F93-8411-0C23C7DE4E5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73176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DF8B2-7FFF-4BE4-9FF7-6490D3D0A791}" type="datetimeFigureOut">
              <a:rPr lang="en-IN" smtClean="0"/>
              <a:t>25-01-2019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6C7E-5AB3-4F93-8411-0C23C7DE4E5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69733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DF8B2-7FFF-4BE4-9FF7-6490D3D0A791}" type="datetimeFigureOut">
              <a:rPr lang="en-IN" smtClean="0"/>
              <a:t>25-01-2019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6C7E-5AB3-4F93-8411-0C23C7DE4E5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32569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DF8B2-7FFF-4BE4-9FF7-6490D3D0A791}" type="datetimeFigureOut">
              <a:rPr lang="en-IN" smtClean="0"/>
              <a:t>25-01-2019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6C7E-5AB3-4F93-8411-0C23C7DE4E5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51896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DF8B2-7FFF-4BE4-9FF7-6490D3D0A791}" type="datetimeFigureOut">
              <a:rPr lang="en-IN" smtClean="0"/>
              <a:t>25-01-2019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36C7E-5AB3-4F93-8411-0C23C7DE4E5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43445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 smtClean="0"/>
              <a:t>THYROID DISORDER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73682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Primary</a:t>
            </a:r>
          </a:p>
          <a:p>
            <a:r>
              <a:rPr lang="en-IN" dirty="0" smtClean="0"/>
              <a:t>Secondary</a:t>
            </a:r>
          </a:p>
          <a:p>
            <a:endParaRPr lang="en-IN" dirty="0" smtClean="0"/>
          </a:p>
          <a:p>
            <a:pPr marL="0" indent="0">
              <a:buNone/>
            </a:pPr>
            <a:r>
              <a:rPr lang="en-IN" dirty="0" smtClean="0"/>
              <a:t> Primary hypothyroidism-</a:t>
            </a:r>
          </a:p>
          <a:p>
            <a:pPr>
              <a:buFont typeface="Wingdings" pitchFamily="2" charset="2"/>
              <a:buChar char="Ø"/>
            </a:pPr>
            <a:r>
              <a:rPr lang="en-IN" dirty="0" smtClean="0"/>
              <a:t>Congenital- endemic iodine deficiency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67605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IN" dirty="0" smtClean="0"/>
              <a:t>Autoimmune-</a:t>
            </a:r>
          </a:p>
          <a:p>
            <a:r>
              <a:rPr lang="en-IN" b="1" dirty="0" smtClean="0"/>
              <a:t>most common </a:t>
            </a:r>
            <a:r>
              <a:rPr lang="en-IN" dirty="0" smtClean="0"/>
              <a:t>cause of hypothyroidism in </a:t>
            </a:r>
            <a:r>
              <a:rPr lang="en-IN" b="1" dirty="0" smtClean="0"/>
              <a:t>iodine-sufficient</a:t>
            </a:r>
            <a:r>
              <a:rPr lang="en-IN" dirty="0" smtClean="0"/>
              <a:t> areas of the world</a:t>
            </a:r>
          </a:p>
          <a:p>
            <a:r>
              <a:rPr lang="en-IN" dirty="0" smtClean="0"/>
              <a:t>Hashimoto thyroiditis</a:t>
            </a:r>
          </a:p>
          <a:p>
            <a:r>
              <a:rPr lang="en-IN" dirty="0" smtClean="0"/>
              <a:t>Circulating autoantibodies, including </a:t>
            </a:r>
            <a:r>
              <a:rPr lang="en-IN" dirty="0" err="1" smtClean="0"/>
              <a:t>antimicrosomal</a:t>
            </a:r>
            <a:r>
              <a:rPr lang="en-IN" dirty="0" smtClean="0"/>
              <a:t>, antithyroid peroxidase, and </a:t>
            </a:r>
            <a:r>
              <a:rPr lang="en-IN" dirty="0" err="1" smtClean="0"/>
              <a:t>antithyroglobulin</a:t>
            </a:r>
            <a:r>
              <a:rPr lang="en-IN" dirty="0" smtClean="0"/>
              <a:t> antibodies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205965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IN" dirty="0" smtClean="0"/>
              <a:t>Iatrogenic-</a:t>
            </a:r>
          </a:p>
          <a:p>
            <a:r>
              <a:rPr lang="en-IN" dirty="0" smtClean="0"/>
              <a:t>Surgical resection</a:t>
            </a:r>
          </a:p>
          <a:p>
            <a:r>
              <a:rPr lang="en-IN" dirty="0" smtClean="0"/>
              <a:t>Radiation</a:t>
            </a:r>
          </a:p>
          <a:p>
            <a:r>
              <a:rPr lang="en-IN" dirty="0" smtClean="0"/>
              <a:t>drugs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07425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b="1" dirty="0" smtClean="0"/>
              <a:t>Clinical manifestations of hypothyroidism</a:t>
            </a:r>
            <a:endParaRPr lang="en-IN" dirty="0"/>
          </a:p>
          <a:p>
            <a:r>
              <a:rPr lang="en-IN" dirty="0" smtClean="0"/>
              <a:t>Cretinism</a:t>
            </a:r>
          </a:p>
          <a:p>
            <a:r>
              <a:rPr lang="en-IN" dirty="0" err="1" smtClean="0"/>
              <a:t>Myxedema</a:t>
            </a:r>
            <a:endParaRPr lang="en-IN" dirty="0" smtClean="0"/>
          </a:p>
          <a:p>
            <a:endParaRPr lang="en-IN" dirty="0" smtClean="0"/>
          </a:p>
        </p:txBody>
      </p:sp>
    </p:spTree>
    <p:extLst>
      <p:ext uri="{BB962C8B-B14F-4D97-AF65-F5344CB8AC3E}">
        <p14:creationId xmlns:p14="http://schemas.microsoft.com/office/powerpoint/2010/main" val="4154817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N" dirty="0" smtClean="0"/>
              <a:t>1.</a:t>
            </a:r>
            <a:r>
              <a:rPr lang="en-IN" b="1" dirty="0" smtClean="0"/>
              <a:t>Cretinism</a:t>
            </a:r>
            <a:r>
              <a:rPr lang="en-IN" dirty="0" smtClean="0"/>
              <a:t>- congenital hypothyroidism</a:t>
            </a:r>
          </a:p>
          <a:p>
            <a:pPr marL="0" indent="0">
              <a:buNone/>
            </a:pPr>
            <a:r>
              <a:rPr lang="en-IN" dirty="0" smtClean="0"/>
              <a:t>ETIOPATHOGENESIS-</a:t>
            </a:r>
          </a:p>
          <a:p>
            <a:pPr marL="0" indent="0">
              <a:buNone/>
            </a:pPr>
            <a:r>
              <a:rPr lang="en-IN" dirty="0" smtClean="0"/>
              <a:t>1.Developmental anomalies </a:t>
            </a:r>
          </a:p>
          <a:p>
            <a:pPr marL="0" indent="0">
              <a:buNone/>
            </a:pPr>
            <a:r>
              <a:rPr lang="en-IN" dirty="0" smtClean="0"/>
              <a:t>2. Genetic defect in thyroid hormone synthesis</a:t>
            </a:r>
          </a:p>
          <a:p>
            <a:pPr marL="0" indent="0">
              <a:buNone/>
            </a:pPr>
            <a:r>
              <a:rPr lang="en-IN" dirty="0" smtClean="0"/>
              <a:t>3. Foetal exposure to iodides and antithyroid drugs</a:t>
            </a:r>
          </a:p>
          <a:p>
            <a:pPr marL="0" indent="0">
              <a:buNone/>
            </a:pPr>
            <a:r>
              <a:rPr lang="en-IN" dirty="0" smtClean="0"/>
              <a:t>4. Endemic cretinism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2508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CLINICAL FEATURES-slow to thrive, poor feeding, constipation, dry scaly skin, hoarse cry and bradycardia</a:t>
            </a:r>
          </a:p>
          <a:p>
            <a:r>
              <a:rPr lang="en-IN" dirty="0" smtClean="0"/>
              <a:t>rise in TSH level and fall in T3 and T4 levels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820984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b="1" dirty="0" smtClean="0"/>
              <a:t>Myxoedema</a:t>
            </a:r>
            <a:r>
              <a:rPr lang="en-IN" dirty="0" smtClean="0"/>
              <a:t>-non-pitting oedema due to accumulation of hydrophilic </a:t>
            </a:r>
            <a:r>
              <a:rPr lang="en-IN" dirty="0" err="1" smtClean="0"/>
              <a:t>mucopolysaccharides</a:t>
            </a:r>
            <a:r>
              <a:rPr lang="en-IN" dirty="0" smtClean="0"/>
              <a:t> in the ground substance of dermis and other tissues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995425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N" dirty="0" smtClean="0"/>
              <a:t>ETIOPATHOGENESIS.</a:t>
            </a:r>
          </a:p>
          <a:p>
            <a:pPr marL="0" indent="0">
              <a:buNone/>
            </a:pPr>
            <a:r>
              <a:rPr lang="en-IN" dirty="0" smtClean="0"/>
              <a:t>1.Ablation of the thyroid by surgery or radiation</a:t>
            </a:r>
          </a:p>
          <a:p>
            <a:pPr marL="0" indent="0">
              <a:buNone/>
            </a:pPr>
            <a:r>
              <a:rPr lang="en-IN" dirty="0" smtClean="0"/>
              <a:t>2. Autoimmune (lymphocytic) thyroiditis (termed primary idiopathic myxoedema)</a:t>
            </a:r>
          </a:p>
          <a:p>
            <a:pPr marL="0" indent="0">
              <a:buNone/>
            </a:pPr>
            <a:r>
              <a:rPr lang="en-IN" dirty="0" smtClean="0"/>
              <a:t>3. Endemic or sporadic goitre</a:t>
            </a:r>
          </a:p>
          <a:p>
            <a:pPr marL="0" indent="0">
              <a:buNone/>
            </a:pPr>
            <a:r>
              <a:rPr lang="en-IN" dirty="0" smtClean="0"/>
              <a:t>4. Hypothalamic-pituitary lesions</a:t>
            </a:r>
          </a:p>
          <a:p>
            <a:pPr marL="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225655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CLINICAL FEATURES-cold intolerance, mental and physical lethargy, constipation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54768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37" y="365125"/>
            <a:ext cx="10515600" cy="1325563"/>
          </a:xfrm>
        </p:spPr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b="1" dirty="0" smtClean="0"/>
              <a:t>Thyroiditis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smtClean="0"/>
              <a:t>Hashimoto thyroiditis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smtClean="0"/>
              <a:t> granulomatous (de </a:t>
            </a:r>
            <a:r>
              <a:rPr lang="en-IN" dirty="0" err="1" smtClean="0"/>
              <a:t>Quervain</a:t>
            </a:r>
            <a:r>
              <a:rPr lang="en-IN" dirty="0" smtClean="0"/>
              <a:t>) thyroiditis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smtClean="0"/>
              <a:t>subacute lymphocytic thyroiditis</a:t>
            </a:r>
          </a:p>
        </p:txBody>
      </p:sp>
    </p:spTree>
    <p:extLst>
      <p:ext uri="{BB962C8B-B14F-4D97-AF65-F5344CB8AC3E}">
        <p14:creationId xmlns:p14="http://schemas.microsoft.com/office/powerpoint/2010/main" val="2739281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Hyperthyroidism</a:t>
            </a:r>
          </a:p>
          <a:p>
            <a:r>
              <a:rPr lang="en-IN" dirty="0" smtClean="0"/>
              <a:t>Hypothyroidism</a:t>
            </a:r>
          </a:p>
          <a:p>
            <a:r>
              <a:rPr lang="en-IN" dirty="0" smtClean="0"/>
              <a:t>Thyroiditis</a:t>
            </a:r>
          </a:p>
          <a:p>
            <a:r>
              <a:rPr lang="en-IN" dirty="0" smtClean="0"/>
              <a:t>Diffuse and Multinodular </a:t>
            </a:r>
            <a:r>
              <a:rPr lang="en-IN" dirty="0" err="1" smtClean="0"/>
              <a:t>Goiters</a:t>
            </a:r>
            <a:endParaRPr lang="en-IN" dirty="0" smtClean="0"/>
          </a:p>
          <a:p>
            <a:r>
              <a:rPr lang="en-IN" dirty="0" smtClean="0"/>
              <a:t>Neoplasms of the Thyroid</a:t>
            </a:r>
          </a:p>
          <a:p>
            <a:r>
              <a:rPr lang="en-IN" dirty="0" smtClean="0"/>
              <a:t>Congenital cyst</a:t>
            </a:r>
          </a:p>
          <a:p>
            <a:r>
              <a:rPr lang="en-IN" dirty="0" smtClean="0"/>
              <a:t>TFT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432129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b="1" dirty="0" smtClean="0"/>
              <a:t>Hashimoto Thyroiditis</a:t>
            </a:r>
            <a:r>
              <a:rPr lang="en-IN" dirty="0" smtClean="0"/>
              <a:t>-destruction of the thyroid gland and gradual and progressive thyroid failure.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360787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dirty="0" smtClean="0"/>
              <a:t>Pathogenesis-</a:t>
            </a:r>
          </a:p>
          <a:p>
            <a:r>
              <a:rPr lang="en-IN" dirty="0" smtClean="0"/>
              <a:t>Anti -thyroglobulin and anti-thyroid peroxidase Ab</a:t>
            </a:r>
          </a:p>
          <a:p>
            <a:r>
              <a:rPr lang="en-IN" dirty="0" smtClean="0"/>
              <a:t>Cytotoxic T lymphocyte-associated antigen-4 (CTLA4) and protein tyrosine phosphatase-22 (PTPN22)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064905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5981" y="219849"/>
            <a:ext cx="10772146" cy="645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8913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dirty="0" smtClean="0"/>
              <a:t>MORPHOLOGY- </a:t>
            </a:r>
          </a:p>
          <a:p>
            <a:r>
              <a:rPr lang="en-IN" dirty="0" smtClean="0"/>
              <a:t>gross-diffusely enlarged</a:t>
            </a:r>
          </a:p>
          <a:p>
            <a:r>
              <a:rPr lang="en-IN" dirty="0" smtClean="0"/>
              <a:t>Cut surface- firm, pale, yellow-tan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049856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51217" y="365125"/>
            <a:ext cx="9108266" cy="615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8051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dirty="0" smtClean="0"/>
              <a:t>Clinical Course.</a:t>
            </a:r>
          </a:p>
          <a:p>
            <a:r>
              <a:rPr lang="en-IN" dirty="0" smtClean="0"/>
              <a:t> Hypothyroidism</a:t>
            </a:r>
          </a:p>
          <a:p>
            <a:r>
              <a:rPr lang="en-IN" dirty="0" smtClean="0"/>
              <a:t>preceded by transient thyrotoxicosis</a:t>
            </a:r>
          </a:p>
          <a:p>
            <a:r>
              <a:rPr lang="en-IN" dirty="0" smtClean="0"/>
              <a:t>Increased risk for developing other autoimmune diseases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652441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b="1" dirty="0" smtClean="0"/>
              <a:t>Subacute Lymphocytic (Painless) Thyroiditis- </a:t>
            </a:r>
            <a:r>
              <a:rPr lang="en-IN" dirty="0" smtClean="0"/>
              <a:t>subset of HT</a:t>
            </a:r>
          </a:p>
          <a:p>
            <a:pPr marL="0" indent="0">
              <a:buNone/>
            </a:pPr>
            <a:r>
              <a:rPr lang="en-IN" dirty="0" smtClean="0"/>
              <a:t> similar to Hashimoto thyroiditis, however, fibrosis and </a:t>
            </a:r>
            <a:r>
              <a:rPr lang="en-IN" dirty="0" err="1" smtClean="0"/>
              <a:t>Hürthle</a:t>
            </a:r>
            <a:r>
              <a:rPr lang="en-IN" dirty="0" smtClean="0"/>
              <a:t> cell metaplasia are not prominent.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04010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b="1" dirty="0" smtClean="0"/>
              <a:t>Granulomatous Thyroiditis-</a:t>
            </a:r>
          </a:p>
          <a:p>
            <a:pPr marL="0" indent="0">
              <a:buNone/>
            </a:pPr>
            <a:r>
              <a:rPr lang="en-IN" dirty="0" smtClean="0"/>
              <a:t>De </a:t>
            </a:r>
            <a:r>
              <a:rPr lang="en-IN" dirty="0" err="1" smtClean="0"/>
              <a:t>Quervain</a:t>
            </a:r>
            <a:r>
              <a:rPr lang="en-IN" dirty="0" smtClean="0"/>
              <a:t> thyroiditis</a:t>
            </a:r>
          </a:p>
          <a:p>
            <a:r>
              <a:rPr lang="en-IN" dirty="0" smtClean="0"/>
              <a:t>40 and 50</a:t>
            </a:r>
          </a:p>
          <a:p>
            <a:r>
              <a:rPr lang="en-IN" dirty="0" smtClean="0"/>
              <a:t>F:M(4:1)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450375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dirty="0" smtClean="0"/>
              <a:t>Pathogenesis-</a:t>
            </a:r>
          </a:p>
          <a:p>
            <a:r>
              <a:rPr lang="en-IN" dirty="0" smtClean="0"/>
              <a:t>viral infection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821847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dirty="0" smtClean="0"/>
              <a:t>MORPHOLOGIC FEATURES. </a:t>
            </a:r>
          </a:p>
          <a:p>
            <a:r>
              <a:rPr lang="en-IN" dirty="0" smtClean="0"/>
              <a:t>Grossly,  asymmetric  moderate enlargement </a:t>
            </a:r>
          </a:p>
          <a:p>
            <a:r>
              <a:rPr lang="en-IN" dirty="0" smtClean="0"/>
              <a:t>Cut surface-firm and yellowish-white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14993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41935" y="365125"/>
            <a:ext cx="5999900" cy="633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3604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dirty="0" smtClean="0"/>
              <a:t>Microscopically-vary to the stage</a:t>
            </a:r>
          </a:p>
          <a:p>
            <a:r>
              <a:rPr lang="en-IN" b="1" dirty="0" smtClean="0"/>
              <a:t>acute inflammation</a:t>
            </a:r>
            <a:endParaRPr lang="en-IN" dirty="0" smtClean="0"/>
          </a:p>
          <a:p>
            <a:r>
              <a:rPr lang="en-IN" b="1" dirty="0" smtClean="0"/>
              <a:t>granulomatous</a:t>
            </a:r>
            <a:r>
              <a:rPr lang="en-IN" dirty="0" smtClean="0"/>
              <a:t> appearance </a:t>
            </a:r>
          </a:p>
          <a:p>
            <a:r>
              <a:rPr lang="en-IN" dirty="0" smtClean="0"/>
              <a:t>advanced cases may show </a:t>
            </a:r>
            <a:r>
              <a:rPr lang="en-IN" b="1" dirty="0" smtClean="0"/>
              <a:t>fibroblastic proliferation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21585324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8903" y="365125"/>
            <a:ext cx="9648569" cy="635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6567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7839" y="1937137"/>
            <a:ext cx="10515600" cy="4351338"/>
          </a:xfrm>
        </p:spPr>
        <p:txBody>
          <a:bodyPr/>
          <a:lstStyle/>
          <a:p>
            <a:r>
              <a:rPr lang="en-IN" b="1" dirty="0" smtClean="0"/>
              <a:t>RIEDEL’S THYROIDITIS-</a:t>
            </a:r>
          </a:p>
          <a:p>
            <a:pPr marL="0" indent="0">
              <a:buNone/>
            </a:pPr>
            <a:r>
              <a:rPr lang="en-IN" dirty="0" smtClean="0"/>
              <a:t>MORPHOLOGIC FEATURES. </a:t>
            </a:r>
          </a:p>
          <a:p>
            <a:r>
              <a:rPr lang="en-IN" dirty="0" smtClean="0"/>
              <a:t>Grossly-contracted, stony-hard, asymmetric</a:t>
            </a:r>
          </a:p>
          <a:p>
            <a:r>
              <a:rPr lang="en-IN" dirty="0" smtClean="0"/>
              <a:t>Cut section- hard and devoid of </a:t>
            </a:r>
            <a:r>
              <a:rPr lang="en-IN" dirty="0" err="1" smtClean="0"/>
              <a:t>lobulations</a:t>
            </a:r>
            <a:endParaRPr lang="en-IN" dirty="0" smtClean="0"/>
          </a:p>
          <a:p>
            <a:r>
              <a:rPr lang="en-IN" dirty="0" smtClean="0"/>
              <a:t>Microscopically, there is extensive </a:t>
            </a:r>
            <a:r>
              <a:rPr lang="en-IN" dirty="0" err="1" smtClean="0"/>
              <a:t>fibrocollagenous</a:t>
            </a:r>
            <a:r>
              <a:rPr lang="en-IN" dirty="0" smtClean="0"/>
              <a:t> replacement, marked atrophy of the thyroid parenchyma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383330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 </a:t>
            </a:r>
            <a:r>
              <a:rPr lang="fr-FR" b="1" dirty="0" smtClean="0"/>
              <a:t>GRAVES’ DISEASE (DIFFUSE TOXIC GOITRE)-</a:t>
            </a:r>
          </a:p>
          <a:p>
            <a:r>
              <a:rPr lang="en-IN" dirty="0" smtClean="0"/>
              <a:t>most common cause of endogenous hyperthyroidism</a:t>
            </a:r>
          </a:p>
          <a:p>
            <a:pPr marL="0" indent="0">
              <a:buNone/>
            </a:pPr>
            <a:r>
              <a:rPr lang="en-IN" b="1" dirty="0" smtClean="0"/>
              <a:t>Clinical findings</a:t>
            </a:r>
          </a:p>
          <a:p>
            <a:r>
              <a:rPr lang="en-IN" dirty="0" smtClean="0"/>
              <a:t>Hyperthyroidism (thyrotoxicosis)</a:t>
            </a:r>
          </a:p>
          <a:p>
            <a:r>
              <a:rPr lang="en-IN" dirty="0" smtClean="0"/>
              <a:t>Diffuse thyroid enlargement</a:t>
            </a:r>
          </a:p>
          <a:p>
            <a:r>
              <a:rPr lang="en-IN" dirty="0" err="1" smtClean="0"/>
              <a:t>Ophthalmopathy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809353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dirty="0" smtClean="0"/>
              <a:t>ETIOPATHOGENESIS-</a:t>
            </a:r>
          </a:p>
          <a:p>
            <a:r>
              <a:rPr lang="en-IN" dirty="0" smtClean="0"/>
              <a:t>Genetic factor association-HLA-DR3, CTLA-4 and PTPN22</a:t>
            </a:r>
          </a:p>
          <a:p>
            <a:r>
              <a:rPr lang="en-IN" dirty="0" smtClean="0"/>
              <a:t>Autoimmune disease association</a:t>
            </a:r>
          </a:p>
          <a:p>
            <a:r>
              <a:rPr lang="en-IN" dirty="0" smtClean="0"/>
              <a:t>Autoantibodies- against TSH-receptor </a:t>
            </a:r>
            <a:r>
              <a:rPr lang="en-IN" dirty="0" err="1" smtClean="0"/>
              <a:t>autoantigen</a:t>
            </a:r>
            <a:r>
              <a:rPr lang="en-IN" dirty="0" smtClean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dirty="0" smtClean="0"/>
              <a:t>Thyroid-stimulating immunoglobulin (TSI)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dirty="0" smtClean="0"/>
              <a:t>Thyroid growth-stimulating immunoglobulins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dirty="0" smtClean="0"/>
              <a:t>TSH-binding inhibitor immunoglobulins</a:t>
            </a:r>
          </a:p>
        </p:txBody>
      </p:sp>
    </p:spTree>
    <p:extLst>
      <p:ext uri="{BB962C8B-B14F-4D97-AF65-F5344CB8AC3E}">
        <p14:creationId xmlns:p14="http://schemas.microsoft.com/office/powerpoint/2010/main" val="33797241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Other factors-</a:t>
            </a:r>
            <a:r>
              <a:rPr lang="en-IN" dirty="0" err="1" smtClean="0"/>
              <a:t>female,stress</a:t>
            </a:r>
            <a:r>
              <a:rPr lang="en-IN" dirty="0" smtClean="0"/>
              <a:t>, and smoking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32443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dirty="0" smtClean="0"/>
              <a:t> MORPHOLOGIC FEATURES-</a:t>
            </a:r>
          </a:p>
          <a:p>
            <a:r>
              <a:rPr lang="en-IN" dirty="0" smtClean="0"/>
              <a:t>Grossly-moderately, diffusely and symmetrically enlarged</a:t>
            </a:r>
          </a:p>
          <a:p>
            <a:r>
              <a:rPr lang="en-IN" dirty="0" smtClean="0"/>
              <a:t>Cut surface-homogeneous, red-brown and meaty and lacks the normal translucency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147198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dirty="0" smtClean="0"/>
              <a:t> Histology-</a:t>
            </a:r>
          </a:p>
          <a:p>
            <a:r>
              <a:rPr lang="en-IN" dirty="0" smtClean="0"/>
              <a:t>epithelial hyperplasia</a:t>
            </a:r>
          </a:p>
          <a:p>
            <a:r>
              <a:rPr lang="en-IN" dirty="0" smtClean="0"/>
              <a:t>colloid is markedly diminished</a:t>
            </a:r>
          </a:p>
          <a:p>
            <a:r>
              <a:rPr lang="en-IN" dirty="0" smtClean="0"/>
              <a:t>increased vascularity and accumulation of lymphoid cells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675461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6304" y="181747"/>
            <a:ext cx="5492285" cy="42421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0485" y="181747"/>
            <a:ext cx="5585211" cy="431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5844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b="1" dirty="0" smtClean="0"/>
              <a:t>GOITRE</a:t>
            </a:r>
            <a:r>
              <a:rPr lang="en-IN" dirty="0" smtClean="0"/>
              <a:t>-Thyroid enlargement caused by compensatory hyperplasia and hypertrophy of the follicular epithelium in response to thyroid hormone deficiency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dirty="0" smtClean="0"/>
              <a:t>Diffuse goitre (simple nontoxic goitre or colloid goitre).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dirty="0" smtClean="0"/>
              <a:t>Nodular goitre (multinodular goitre or adenomatous goitre).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68707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b="1" dirty="0" smtClean="0"/>
              <a:t>Hyperthyroidism</a:t>
            </a:r>
            <a:r>
              <a:rPr lang="en-IN" dirty="0" smtClean="0"/>
              <a:t>-Thyrotoxicosis is a </a:t>
            </a:r>
            <a:r>
              <a:rPr lang="en-IN" dirty="0" err="1" smtClean="0"/>
              <a:t>hypermetabolic</a:t>
            </a:r>
            <a:r>
              <a:rPr lang="en-IN" dirty="0" smtClean="0"/>
              <a:t> state caused by elevated circulating levels of free T3 and T4</a:t>
            </a:r>
          </a:p>
          <a:p>
            <a:r>
              <a:rPr lang="en-IN" dirty="0" smtClean="0"/>
              <a:t>Primary</a:t>
            </a:r>
          </a:p>
          <a:p>
            <a:r>
              <a:rPr lang="en-IN" dirty="0" smtClean="0"/>
              <a:t>Secondary</a:t>
            </a:r>
          </a:p>
          <a:p>
            <a:r>
              <a:rPr lang="en-IN" dirty="0" smtClean="0"/>
              <a:t>most common causes of thyrotoxicosis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dirty="0" smtClean="0"/>
              <a:t>Diffuse hyperplasia of the thyroid associated with Graves disease (approximately 85% of cases)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dirty="0" smtClean="0"/>
              <a:t>• </a:t>
            </a:r>
            <a:r>
              <a:rPr lang="en-IN" dirty="0" err="1" smtClean="0"/>
              <a:t>Hyperfunctional</a:t>
            </a:r>
            <a:r>
              <a:rPr lang="en-IN" dirty="0" smtClean="0"/>
              <a:t> multinodular goiter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dirty="0" smtClean="0"/>
              <a:t>• </a:t>
            </a:r>
            <a:r>
              <a:rPr lang="en-IN" dirty="0" err="1" smtClean="0"/>
              <a:t>Hyperfunctional</a:t>
            </a:r>
            <a:r>
              <a:rPr lang="en-IN" dirty="0" smtClean="0"/>
              <a:t> thyroid adenoma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113204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9797" y="186394"/>
            <a:ext cx="4845852" cy="651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000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ETIOLOGY. Epidemiologically, goitre occurs in 2 forms: endemic, and non-endemic or sporadic.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N" dirty="0" smtClean="0"/>
              <a:t>Endemic goitre.</a:t>
            </a:r>
          </a:p>
          <a:p>
            <a:r>
              <a:rPr lang="en-IN" dirty="0" smtClean="0"/>
              <a:t>Endemic zone-  more than 10% of the population is termed endemic goitre</a:t>
            </a:r>
          </a:p>
          <a:p>
            <a:r>
              <a:rPr lang="en-IN" dirty="0" err="1" smtClean="0"/>
              <a:t>Goitrogens</a:t>
            </a:r>
            <a:endParaRPr lang="en-IN" dirty="0" smtClean="0"/>
          </a:p>
        </p:txBody>
      </p:sp>
    </p:spTree>
    <p:extLst>
      <p:ext uri="{BB962C8B-B14F-4D97-AF65-F5344CB8AC3E}">
        <p14:creationId xmlns:p14="http://schemas.microsoft.com/office/powerpoint/2010/main" val="39815872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IN" dirty="0" smtClean="0"/>
              <a:t>Sporadic (non-endemic) goitre-</a:t>
            </a:r>
          </a:p>
          <a:p>
            <a:r>
              <a:rPr lang="en-IN" dirty="0" smtClean="0"/>
              <a:t>Increased demand as in puberty and pregnancy</a:t>
            </a:r>
          </a:p>
          <a:p>
            <a:r>
              <a:rPr lang="en-IN" dirty="0" smtClean="0"/>
              <a:t>Genetic factors.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dirty="0" smtClean="0"/>
              <a:t> germline mutations in DICER1 gene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dirty="0" smtClean="0"/>
              <a:t>PTEN hamartoma </a:t>
            </a:r>
            <a:r>
              <a:rPr lang="en-IN" dirty="0" err="1" smtClean="0"/>
              <a:t>tumor</a:t>
            </a:r>
            <a:r>
              <a:rPr lang="en-IN" dirty="0" smtClean="0"/>
              <a:t> syndrome</a:t>
            </a:r>
          </a:p>
        </p:txBody>
      </p:sp>
    </p:spTree>
    <p:extLst>
      <p:ext uri="{BB962C8B-B14F-4D97-AF65-F5344CB8AC3E}">
        <p14:creationId xmlns:p14="http://schemas.microsoft.com/office/powerpoint/2010/main" val="33123480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Dietary </a:t>
            </a:r>
            <a:r>
              <a:rPr lang="en-IN" dirty="0" err="1" smtClean="0"/>
              <a:t>goitrogenes</a:t>
            </a:r>
            <a:endParaRPr lang="en-IN" dirty="0" smtClean="0"/>
          </a:p>
          <a:p>
            <a:r>
              <a:rPr lang="en-IN" dirty="0" smtClean="0"/>
              <a:t>Drug induced goiter</a:t>
            </a:r>
          </a:p>
          <a:p>
            <a:r>
              <a:rPr lang="en-IN" dirty="0" smtClean="0"/>
              <a:t>Hereditary defect in thyroid hormone synthesis and transport </a:t>
            </a:r>
          </a:p>
          <a:p>
            <a:r>
              <a:rPr lang="en-IN" dirty="0" smtClean="0"/>
              <a:t>Inborn errors of iodine metabolism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00809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dirty="0" smtClean="0"/>
              <a:t>MORPHOLOGIC FEATURES-</a:t>
            </a:r>
          </a:p>
          <a:p>
            <a:r>
              <a:rPr lang="en-IN" dirty="0" smtClean="0"/>
              <a:t>Gross-moderate </a:t>
            </a:r>
            <a:r>
              <a:rPr lang="en-IN" dirty="0" err="1" smtClean="0"/>
              <a:t>enlargement,symmetric</a:t>
            </a:r>
            <a:r>
              <a:rPr lang="en-IN" dirty="0" smtClean="0"/>
              <a:t> and diffuse</a:t>
            </a:r>
          </a:p>
          <a:p>
            <a:r>
              <a:rPr lang="en-IN" dirty="0" smtClean="0"/>
              <a:t>Cut surface-gelatinous and translucent brown</a:t>
            </a:r>
          </a:p>
          <a:p>
            <a:pPr marL="0" indent="0">
              <a:buNone/>
            </a:pPr>
            <a:r>
              <a:rPr lang="en-IN" dirty="0" smtClean="0"/>
              <a:t>Histologically -stage</a:t>
            </a:r>
          </a:p>
          <a:p>
            <a:r>
              <a:rPr lang="en-IN" dirty="0" smtClean="0"/>
              <a:t>Hyperplastic stage-</a:t>
            </a:r>
            <a:r>
              <a:rPr lang="en-IN" dirty="0" err="1" smtClean="0"/>
              <a:t>papillae,new</a:t>
            </a:r>
            <a:r>
              <a:rPr lang="en-IN" dirty="0" smtClean="0"/>
              <a:t> follicles</a:t>
            </a:r>
          </a:p>
          <a:p>
            <a:r>
              <a:rPr lang="en-IN" dirty="0" smtClean="0"/>
              <a:t>Involution stage-large follicles distended by colloid and lined by flattened follicular epithelium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893845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b="1" dirty="0" smtClean="0"/>
              <a:t>Nodular Goitre (Multinodular Goitre, Adenomatous Goitre)-</a:t>
            </a:r>
          </a:p>
          <a:p>
            <a:r>
              <a:rPr lang="en-IN" dirty="0" smtClean="0"/>
              <a:t>nodular goitre is regarded as the end-stage of long-standing simple goitre. </a:t>
            </a:r>
          </a:p>
          <a:p>
            <a:r>
              <a:rPr lang="en-IN" dirty="0" smtClean="0"/>
              <a:t>tumour-like enlargement of the thyroid gland and characteristic nodularity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759476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N" dirty="0" smtClean="0"/>
              <a:t>MORPHOLOGIC FEATURES. </a:t>
            </a:r>
          </a:p>
          <a:p>
            <a:r>
              <a:rPr lang="en-IN" dirty="0" smtClean="0"/>
              <a:t>Grossly, asymmetric and extreme enlargement, weighing 100-500 gm or even more</a:t>
            </a:r>
          </a:p>
          <a:p>
            <a:r>
              <a:rPr lang="en-IN" dirty="0" smtClean="0"/>
              <a:t>Five cardinal macroscopic features are as under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smtClean="0"/>
              <a:t>Nodularity with poor encapsulation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smtClean="0"/>
              <a:t>Fibrous scarring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smtClean="0"/>
              <a:t>Haemorrhages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smtClean="0"/>
              <a:t>Focal calcification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smtClean="0"/>
              <a:t>Cystic degeneration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301671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Cut surface- poorly-circumscribed multinodular</a:t>
            </a:r>
          </a:p>
          <a:p>
            <a:pPr marL="0" indent="0">
              <a:buNone/>
            </a:pPr>
            <a:r>
              <a:rPr lang="en-IN" dirty="0" smtClean="0"/>
              <a:t>Histologically,</a:t>
            </a:r>
          </a:p>
          <a:p>
            <a:r>
              <a:rPr lang="en-IN" dirty="0" smtClean="0"/>
              <a:t>Partial or incomplete encapsulation of nodules</a:t>
            </a:r>
          </a:p>
          <a:p>
            <a:r>
              <a:rPr lang="en-IN" dirty="0" smtClean="0"/>
              <a:t> follicles varying from small to large</a:t>
            </a:r>
          </a:p>
          <a:p>
            <a:r>
              <a:rPr lang="en-IN" dirty="0" smtClean="0"/>
              <a:t>Areas of haemorrhages</a:t>
            </a:r>
          </a:p>
          <a:p>
            <a:r>
              <a:rPr lang="en-IN" dirty="0" smtClean="0"/>
              <a:t>Fibrous scarring with foci of calcification</a:t>
            </a:r>
          </a:p>
          <a:p>
            <a:r>
              <a:rPr lang="en-IN" dirty="0" smtClean="0"/>
              <a:t>Micro-</a:t>
            </a:r>
            <a:r>
              <a:rPr lang="en-IN" dirty="0" err="1" smtClean="0"/>
              <a:t>macrocystic</a:t>
            </a:r>
            <a:r>
              <a:rPr lang="en-IN" dirty="0" smtClean="0"/>
              <a:t> change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035666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0778"/>
          <a:stretch/>
        </p:blipFill>
        <p:spPr>
          <a:xfrm>
            <a:off x="6259551" y="1451365"/>
            <a:ext cx="4930698" cy="38286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036" y="1451365"/>
            <a:ext cx="5681964" cy="38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4650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568712"/>
            <a:ext cx="10515600" cy="2259401"/>
          </a:xfrm>
        </p:spPr>
        <p:txBody>
          <a:bodyPr>
            <a:normAutofit/>
          </a:bodyPr>
          <a:lstStyle/>
          <a:p>
            <a:r>
              <a:rPr lang="en-IN" sz="3200" dirty="0" smtClean="0"/>
              <a:t>THYROID TUMOURS</a:t>
            </a:r>
            <a:endParaRPr lang="en-IN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7479" y="758283"/>
            <a:ext cx="9597041" cy="594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45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8383" y="146709"/>
            <a:ext cx="9366426" cy="656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445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N" b="1" dirty="0" smtClean="0"/>
              <a:t> FOLLICULAR ADENOMA</a:t>
            </a:r>
            <a:r>
              <a:rPr lang="en-IN" dirty="0" smtClean="0"/>
              <a:t>-most common </a:t>
            </a:r>
          </a:p>
          <a:p>
            <a:pPr marL="0" indent="0">
              <a:buNone/>
            </a:pPr>
            <a:r>
              <a:rPr lang="en-IN" dirty="0" smtClean="0"/>
              <a:t>Pathogenesis-Somatic mutations of the </a:t>
            </a:r>
            <a:r>
              <a:rPr lang="en-IN" b="1" dirty="0" smtClean="0"/>
              <a:t>TSH receptor signalling </a:t>
            </a:r>
            <a:r>
              <a:rPr lang="en-IN" dirty="0" smtClean="0"/>
              <a:t>pathway are found in toxic adenomas, as well as in toxic multinodular goiter.</a:t>
            </a:r>
          </a:p>
          <a:p>
            <a:r>
              <a:rPr lang="en-IN" dirty="0" smtClean="0"/>
              <a:t>TSHR and GNAS mutations,50% </a:t>
            </a:r>
          </a:p>
          <a:p>
            <a:r>
              <a:rPr lang="en-IN" dirty="0" smtClean="0"/>
              <a:t>RAS or PIK3CA (&lt;20%)</a:t>
            </a:r>
          </a:p>
          <a:p>
            <a:r>
              <a:rPr lang="en-IN" dirty="0" smtClean="0"/>
              <a:t>&lt;10% of follicular adenomas </a:t>
            </a:r>
            <a:r>
              <a:rPr lang="en-IN" dirty="0" err="1" smtClean="0"/>
              <a:t>harbor</a:t>
            </a:r>
            <a:r>
              <a:rPr lang="en-IN" dirty="0" smtClean="0"/>
              <a:t> PAX8- PPARG fusion genes</a:t>
            </a:r>
          </a:p>
          <a:p>
            <a:endParaRPr lang="en-IN" dirty="0" smtClean="0"/>
          </a:p>
          <a:p>
            <a:endParaRPr lang="en-IN" dirty="0" smtClean="0"/>
          </a:p>
        </p:txBody>
      </p:sp>
    </p:spTree>
    <p:extLst>
      <p:ext uri="{BB962C8B-B14F-4D97-AF65-F5344CB8AC3E}">
        <p14:creationId xmlns:p14="http://schemas.microsoft.com/office/powerpoint/2010/main" val="108539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dirty="0" smtClean="0"/>
              <a:t>MORPHOLOGIC FEATURES. </a:t>
            </a:r>
          </a:p>
          <a:p>
            <a:r>
              <a:rPr lang="en-IN" dirty="0" smtClean="0"/>
              <a:t>Grossly, the follicular adenoma is characterised by four features</a:t>
            </a:r>
          </a:p>
          <a:p>
            <a:pPr marL="0" indent="0">
              <a:buNone/>
            </a:pPr>
            <a:r>
              <a:rPr lang="en-IN" dirty="0" smtClean="0"/>
              <a:t>1.solitary nodule  </a:t>
            </a:r>
          </a:p>
          <a:p>
            <a:pPr marL="0" indent="0">
              <a:buNone/>
            </a:pPr>
            <a:r>
              <a:rPr lang="en-IN" dirty="0" smtClean="0"/>
              <a:t>2. complete encapsulation</a:t>
            </a:r>
          </a:p>
          <a:p>
            <a:pPr marL="0" indent="0">
              <a:buNone/>
            </a:pPr>
            <a:r>
              <a:rPr lang="en-IN" dirty="0" smtClean="0"/>
              <a:t>3. clearly distinct architecture inside and outside the capsule</a:t>
            </a:r>
          </a:p>
          <a:p>
            <a:pPr marL="0" indent="0">
              <a:buNone/>
            </a:pPr>
            <a:r>
              <a:rPr lang="en-IN" dirty="0" smtClean="0"/>
              <a:t>4. compression of the thyroid parenchyma outside the capsule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4616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small ,up to 3 cm in diameter</a:t>
            </a:r>
          </a:p>
          <a:p>
            <a:r>
              <a:rPr lang="en-IN" dirty="0" smtClean="0"/>
              <a:t>cut section-grey-white to red-brown</a:t>
            </a:r>
          </a:p>
          <a:p>
            <a:pPr marL="0" indent="0">
              <a:buNone/>
            </a:pPr>
            <a:r>
              <a:rPr lang="en-IN" dirty="0" smtClean="0"/>
              <a:t>Histologically, </a:t>
            </a:r>
          </a:p>
          <a:p>
            <a:r>
              <a:rPr lang="en-IN" dirty="0" smtClean="0"/>
              <a:t>complete fibrous encapsulation</a:t>
            </a:r>
          </a:p>
          <a:p>
            <a:r>
              <a:rPr lang="en-IN" dirty="0" smtClean="0"/>
              <a:t>epithelial cells forming follicles of various size</a:t>
            </a:r>
          </a:p>
          <a:p>
            <a:r>
              <a:rPr lang="en-IN" dirty="0" smtClean="0"/>
              <a:t>surrounding thyroid tissue shows signs of compression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6830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08106" y="119797"/>
            <a:ext cx="4166774" cy="36352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4389" y="490653"/>
            <a:ext cx="3871488" cy="32232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5229" y="3755095"/>
            <a:ext cx="4159405" cy="30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16442" y="236349"/>
            <a:ext cx="9121099" cy="607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7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Thyroid Carcinoma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dirty="0" smtClean="0"/>
              <a:t>Major subtypes of thyroid carcinoma-</a:t>
            </a:r>
          </a:p>
          <a:p>
            <a:r>
              <a:rPr lang="en-IN" dirty="0" smtClean="0"/>
              <a:t>Papillary carcinoma (&gt;85% of cases)</a:t>
            </a:r>
          </a:p>
          <a:p>
            <a:r>
              <a:rPr lang="en-IN" dirty="0" smtClean="0"/>
              <a:t>Follicular carcinoma (5% to 15% of cases)</a:t>
            </a:r>
          </a:p>
          <a:p>
            <a:r>
              <a:rPr lang="en-IN" dirty="0" smtClean="0"/>
              <a:t>Anaplastic (undifferentiated) carcinoma (&lt;5% of cases)</a:t>
            </a:r>
          </a:p>
          <a:p>
            <a:r>
              <a:rPr lang="en-IN" dirty="0" smtClean="0"/>
              <a:t> Medullary carcinoma (5% of cases)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679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234177"/>
            <a:ext cx="10696459" cy="662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2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3629" y="0"/>
            <a:ext cx="5196467" cy="673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72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dirty="0" smtClean="0"/>
              <a:t>Papillary Carcinomas-</a:t>
            </a:r>
          </a:p>
          <a:p>
            <a:r>
              <a:rPr lang="en-IN" dirty="0" smtClean="0"/>
              <a:t>Fusion gene RET/PTC </a:t>
            </a:r>
          </a:p>
          <a:p>
            <a:pPr marL="0" indent="0">
              <a:buNone/>
            </a:pPr>
            <a:r>
              <a:rPr lang="en-IN" dirty="0" smtClean="0"/>
              <a:t> (RET/papillary thyroid carcinoma) and are present in approximately 20% to 40%</a:t>
            </a:r>
          </a:p>
          <a:p>
            <a:r>
              <a:rPr lang="en-IN" dirty="0" smtClean="0"/>
              <a:t>NTRK1, 5-10%</a:t>
            </a:r>
          </a:p>
          <a:p>
            <a:r>
              <a:rPr lang="en-IN" dirty="0" smtClean="0"/>
              <a:t>BRAF gene, advance stage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093605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dirty="0" smtClean="0"/>
              <a:t>Follicular Carcinomas-</a:t>
            </a:r>
          </a:p>
          <a:p>
            <a:r>
              <a:rPr lang="en-IN" dirty="0" smtClean="0"/>
              <a:t>RAS or the PI-3K/AKT</a:t>
            </a:r>
          </a:p>
          <a:p>
            <a:r>
              <a:rPr lang="en-IN" dirty="0" smtClean="0"/>
              <a:t>PIK3CA amplifications</a:t>
            </a:r>
          </a:p>
          <a:p>
            <a:r>
              <a:rPr lang="en-IN" dirty="0" smtClean="0"/>
              <a:t>PTEN, a </a:t>
            </a:r>
            <a:r>
              <a:rPr lang="en-IN" dirty="0" err="1" smtClean="0"/>
              <a:t>tumor</a:t>
            </a:r>
            <a:r>
              <a:rPr lang="en-IN" dirty="0" smtClean="0"/>
              <a:t> suppressor gene</a:t>
            </a:r>
          </a:p>
          <a:p>
            <a:endParaRPr lang="en-IN" dirty="0" smtClean="0"/>
          </a:p>
          <a:p>
            <a:pPr marL="0" indent="0">
              <a:buNone/>
            </a:pPr>
            <a:r>
              <a:rPr lang="en-IN" dirty="0" smtClean="0"/>
              <a:t>Anaplastic (Undifferentiated) Carcinomas-RAS or PIK3CA mutations)</a:t>
            </a:r>
          </a:p>
          <a:p>
            <a:pPr marL="0" indent="0">
              <a:buNone/>
            </a:pPr>
            <a:r>
              <a:rPr lang="en-IN" dirty="0" smtClean="0"/>
              <a:t> Second hit ,inactivation of TP53 or activating mutations of β-catenin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36212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dirty="0" smtClean="0"/>
              <a:t>Clinical manifestation-</a:t>
            </a:r>
          </a:p>
          <a:p>
            <a:r>
              <a:rPr lang="en-IN" dirty="0" smtClean="0"/>
              <a:t>weight loss despite increased appetite</a:t>
            </a:r>
          </a:p>
          <a:p>
            <a:r>
              <a:rPr lang="en-IN" dirty="0" smtClean="0"/>
              <a:t>left ventricular dysfunction</a:t>
            </a:r>
          </a:p>
          <a:p>
            <a:r>
              <a:rPr lang="en-IN" dirty="0" err="1" smtClean="0"/>
              <a:t>hypermotility</a:t>
            </a:r>
            <a:r>
              <a:rPr lang="en-IN" dirty="0" smtClean="0"/>
              <a:t>, </a:t>
            </a:r>
            <a:r>
              <a:rPr lang="en-IN" dirty="0" err="1" smtClean="0"/>
              <a:t>diarrhea</a:t>
            </a:r>
            <a:r>
              <a:rPr lang="en-IN" dirty="0" smtClean="0"/>
              <a:t>, and </a:t>
            </a:r>
            <a:r>
              <a:rPr lang="en-IN" dirty="0" err="1" smtClean="0"/>
              <a:t>malabsorption</a:t>
            </a:r>
            <a:endParaRPr lang="en-IN" dirty="0" smtClean="0"/>
          </a:p>
          <a:p>
            <a:r>
              <a:rPr lang="en-IN" dirty="0" smtClean="0"/>
              <a:t>Proximal muscle weakness and decreased muscle mass are common (thyroid myopathy)</a:t>
            </a:r>
          </a:p>
          <a:p>
            <a:r>
              <a:rPr lang="en-IN" dirty="0" smtClean="0"/>
              <a:t>osteoporosis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044081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dirty="0" smtClean="0"/>
              <a:t>Medullary Thyroid Carcinomas-</a:t>
            </a:r>
          </a:p>
          <a:p>
            <a:r>
              <a:rPr lang="en-IN" dirty="0" smtClean="0"/>
              <a:t>  MEN-2 syndrome</a:t>
            </a:r>
          </a:p>
          <a:p>
            <a:r>
              <a:rPr lang="en-IN" dirty="0" smtClean="0"/>
              <a:t>   RET mutations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485050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b="1" dirty="0" smtClean="0"/>
              <a:t>Papillary Carcinoma-</a:t>
            </a:r>
          </a:p>
          <a:p>
            <a:pPr marL="0" indent="0">
              <a:buNone/>
            </a:pPr>
            <a:r>
              <a:rPr lang="en-IN" dirty="0" smtClean="0"/>
              <a:t>most common form of thyroid cancer</a:t>
            </a:r>
          </a:p>
          <a:p>
            <a:pPr marL="0" indent="0">
              <a:buNone/>
            </a:pPr>
            <a:r>
              <a:rPr lang="en-IN" dirty="0" smtClean="0"/>
              <a:t>MORPHOLOGY-</a:t>
            </a:r>
          </a:p>
          <a:p>
            <a:pPr marL="0" indent="0">
              <a:buNone/>
            </a:pPr>
            <a:r>
              <a:rPr lang="en-IN" dirty="0" smtClean="0"/>
              <a:t>Gross-</a:t>
            </a:r>
          </a:p>
          <a:p>
            <a:pPr marL="0" indent="0">
              <a:buNone/>
            </a:pPr>
            <a:r>
              <a:rPr lang="en-IN" dirty="0" smtClean="0"/>
              <a:t>solitary or multifocal</a:t>
            </a:r>
          </a:p>
          <a:p>
            <a:pPr marL="0" indent="0">
              <a:buNone/>
            </a:pPr>
            <a:r>
              <a:rPr lang="en-IN" dirty="0" smtClean="0"/>
              <a:t>Cut surface-greyish-white, hard, </a:t>
            </a:r>
            <a:r>
              <a:rPr lang="en-IN" dirty="0" err="1" smtClean="0"/>
              <a:t>Fibrosis,calcification</a:t>
            </a:r>
            <a:r>
              <a:rPr lang="en-IN" dirty="0" smtClean="0"/>
              <a:t> and papillary foci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640694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dirty="0" smtClean="0"/>
              <a:t>microscopic hallmarks-</a:t>
            </a:r>
          </a:p>
          <a:p>
            <a:r>
              <a:rPr lang="en-IN" dirty="0" smtClean="0"/>
              <a:t>branching papillae</a:t>
            </a:r>
          </a:p>
          <a:p>
            <a:r>
              <a:rPr lang="en-IN" dirty="0" smtClean="0"/>
              <a:t>Ground glass or Orphan Annie eye </a:t>
            </a:r>
            <a:r>
              <a:rPr lang="en-IN" dirty="0" err="1" smtClean="0"/>
              <a:t>nuclei,intranuclear</a:t>
            </a:r>
            <a:r>
              <a:rPr lang="en-IN" dirty="0" smtClean="0"/>
              <a:t> cytoplasmic inclusion</a:t>
            </a:r>
          </a:p>
          <a:p>
            <a:r>
              <a:rPr lang="en-IN" dirty="0" err="1" smtClean="0"/>
              <a:t>Psammoma</a:t>
            </a:r>
            <a:r>
              <a:rPr lang="en-IN" dirty="0" smtClean="0"/>
              <a:t> bodies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8042067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094" y="67208"/>
            <a:ext cx="4983751" cy="32469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929" y="67208"/>
            <a:ext cx="4864141" cy="3137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094" y="3412699"/>
            <a:ext cx="4983751" cy="31573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9929" y="3412699"/>
            <a:ext cx="4864141" cy="315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31794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6707" y="655522"/>
            <a:ext cx="7638585" cy="572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4932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dirty="0" smtClean="0"/>
              <a:t>Variants-</a:t>
            </a:r>
          </a:p>
          <a:p>
            <a:r>
              <a:rPr lang="en-IN" dirty="0" smtClean="0"/>
              <a:t>follicular variant</a:t>
            </a:r>
          </a:p>
          <a:p>
            <a:r>
              <a:rPr lang="en-IN" dirty="0" smtClean="0"/>
              <a:t>tall-cell variant</a:t>
            </a:r>
          </a:p>
          <a:p>
            <a:r>
              <a:rPr lang="en-IN" dirty="0" smtClean="0"/>
              <a:t>diffuse </a:t>
            </a:r>
            <a:r>
              <a:rPr lang="en-IN" dirty="0" err="1" smtClean="0"/>
              <a:t>sclerosing</a:t>
            </a:r>
            <a:r>
              <a:rPr lang="en-IN" dirty="0" smtClean="0"/>
              <a:t> variant</a:t>
            </a:r>
          </a:p>
          <a:p>
            <a:r>
              <a:rPr lang="en-IN" dirty="0" smtClean="0"/>
              <a:t>papillary </a:t>
            </a:r>
            <a:r>
              <a:rPr lang="en-IN" dirty="0" err="1" smtClean="0"/>
              <a:t>microcarcinoma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0353103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b="1" dirty="0" smtClean="0"/>
              <a:t>Follicular Thyroid Carcinoma-</a:t>
            </a:r>
          </a:p>
          <a:p>
            <a:r>
              <a:rPr lang="en-IN" dirty="0" smtClean="0"/>
              <a:t>5% to 15% of primary thyroid cancers, but are more frequent in areas with </a:t>
            </a:r>
            <a:r>
              <a:rPr lang="en-IN" b="1" dirty="0" smtClean="0"/>
              <a:t>dietary iodine deficiency</a:t>
            </a:r>
          </a:p>
          <a:p>
            <a:pPr marL="0" indent="0">
              <a:buNone/>
            </a:pPr>
            <a:r>
              <a:rPr lang="en-IN" dirty="0" smtClean="0"/>
              <a:t>MORPHOLOGY-</a:t>
            </a:r>
          </a:p>
          <a:p>
            <a:r>
              <a:rPr lang="en-IN" dirty="0" smtClean="0"/>
              <a:t>Solitary nodule</a:t>
            </a:r>
          </a:p>
          <a:p>
            <a:r>
              <a:rPr lang="en-IN" dirty="0" smtClean="0"/>
              <a:t>Cut surface-grey-white with areas of haemorrhages, necrosis and cyst formation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173761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dirty="0" smtClean="0"/>
              <a:t>Microscopically,-</a:t>
            </a:r>
          </a:p>
          <a:p>
            <a:r>
              <a:rPr lang="en-IN" dirty="0" smtClean="0"/>
              <a:t>follicles of various </a:t>
            </a:r>
            <a:r>
              <a:rPr lang="en-IN" dirty="0" err="1" smtClean="0"/>
              <a:t>sizes,solid</a:t>
            </a:r>
            <a:r>
              <a:rPr lang="en-IN" dirty="0" smtClean="0"/>
              <a:t> trabecular pattern</a:t>
            </a:r>
          </a:p>
          <a:p>
            <a:r>
              <a:rPr lang="en-IN" dirty="0" smtClean="0"/>
              <a:t>Vascular invasion and direct extension</a:t>
            </a:r>
          </a:p>
          <a:p>
            <a:r>
              <a:rPr lang="en-IN" dirty="0" smtClean="0"/>
              <a:t>lymphatic invasion is rare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226810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171" y="0"/>
            <a:ext cx="3975410" cy="30264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6581" y="1"/>
            <a:ext cx="4385218" cy="30264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468" y="259946"/>
            <a:ext cx="10515600" cy="1325563"/>
          </a:xfrm>
        </p:spPr>
        <p:txBody>
          <a:bodyPr/>
          <a:lstStyle/>
          <a:p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78781" y="3093744"/>
            <a:ext cx="10515600" cy="357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46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dirty="0" smtClean="0"/>
              <a:t>Anaplastic (Undifferentiated) Carcinoma-</a:t>
            </a:r>
          </a:p>
          <a:p>
            <a:r>
              <a:rPr lang="en-IN" dirty="0" smtClean="0"/>
              <a:t>&lt;5%</a:t>
            </a:r>
          </a:p>
          <a:p>
            <a:r>
              <a:rPr lang="en-IN" dirty="0" smtClean="0"/>
              <a:t>100% </a:t>
            </a:r>
            <a:r>
              <a:rPr lang="en-IN" dirty="0" err="1" smtClean="0"/>
              <a:t>moratality</a:t>
            </a:r>
            <a:endParaRPr lang="en-IN" dirty="0" smtClean="0"/>
          </a:p>
          <a:p>
            <a:pPr marL="0" indent="0">
              <a:buNone/>
            </a:pPr>
            <a:r>
              <a:rPr lang="en-IN" dirty="0" smtClean="0"/>
              <a:t>Microscopy-</a:t>
            </a:r>
          </a:p>
          <a:p>
            <a:r>
              <a:rPr lang="en-IN" dirty="0" smtClean="0"/>
              <a:t>pleomorphic giant cells</a:t>
            </a:r>
          </a:p>
          <a:p>
            <a:r>
              <a:rPr lang="en-IN" dirty="0" smtClean="0"/>
              <a:t>spindle cells</a:t>
            </a:r>
          </a:p>
          <a:p>
            <a:r>
              <a:rPr lang="en-IN" dirty="0" smtClean="0"/>
              <a:t>mixed spindle and giant cells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2156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dirty="0" smtClean="0"/>
              <a:t>Thyroid storm-</a:t>
            </a:r>
          </a:p>
          <a:p>
            <a:r>
              <a:rPr lang="en-IN" dirty="0" smtClean="0"/>
              <a:t>underlying Graves disease</a:t>
            </a:r>
          </a:p>
          <a:p>
            <a:r>
              <a:rPr lang="en-IN" dirty="0" smtClean="0"/>
              <a:t>during infection, surgery, cessation of antithyroid medication, or any form of stress.</a:t>
            </a:r>
          </a:p>
          <a:p>
            <a:r>
              <a:rPr lang="en-IN" dirty="0" smtClean="0"/>
              <a:t>febrile and present with tachycardia</a:t>
            </a:r>
          </a:p>
          <a:p>
            <a:pPr marL="0" indent="0">
              <a:buNone/>
            </a:pPr>
            <a:r>
              <a:rPr lang="en-IN" dirty="0" smtClean="0"/>
              <a:t>apathetic hyperthyroidism-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9211557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1210" y="208697"/>
            <a:ext cx="8660213" cy="649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94620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Medullary Carcinoma</a:t>
            </a:r>
            <a:br>
              <a:rPr lang="en-IN" dirty="0" smtClean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764" y="2333432"/>
            <a:ext cx="5143231" cy="42429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2021" y="2333432"/>
            <a:ext cx="5757215" cy="424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57277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b="1" dirty="0" smtClean="0"/>
              <a:t>Congenital Anomalies-</a:t>
            </a:r>
          </a:p>
          <a:p>
            <a:pPr marL="0" indent="0">
              <a:buNone/>
            </a:pPr>
            <a:r>
              <a:rPr lang="en-IN" dirty="0" smtClean="0"/>
              <a:t>  </a:t>
            </a:r>
            <a:r>
              <a:rPr lang="en-IN" dirty="0" err="1" smtClean="0"/>
              <a:t>Thyroglossal</a:t>
            </a:r>
            <a:r>
              <a:rPr lang="en-IN" dirty="0" smtClean="0"/>
              <a:t> duct cyst</a:t>
            </a:r>
          </a:p>
          <a:p>
            <a:r>
              <a:rPr lang="en-IN" dirty="0" smtClean="0"/>
              <a:t> most common congenital neck mass</a:t>
            </a:r>
          </a:p>
          <a:p>
            <a:r>
              <a:rPr lang="en-IN" dirty="0" smtClean="0"/>
              <a:t>Midline neck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3604980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75210" y="1225395"/>
            <a:ext cx="7136780" cy="547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55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96548" y="271906"/>
            <a:ext cx="9352505" cy="571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61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N" sz="5400" dirty="0" smtClean="0"/>
              <a:t>THANKS</a:t>
            </a:r>
            <a:endParaRPr lang="en-IN" sz="5400" dirty="0"/>
          </a:p>
        </p:txBody>
      </p:sp>
    </p:spTree>
    <p:extLst>
      <p:ext uri="{BB962C8B-B14F-4D97-AF65-F5344CB8AC3E}">
        <p14:creationId xmlns:p14="http://schemas.microsoft.com/office/powerpoint/2010/main" val="109447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IN" b="1" dirty="0" smtClean="0"/>
              <a:t>Hypothyroidism</a:t>
            </a:r>
            <a:r>
              <a:rPr lang="en-IN" dirty="0" smtClean="0"/>
              <a:t>-structural or functional derangement that interferes with the production of thyroid hormone</a:t>
            </a:r>
          </a:p>
          <a:p>
            <a:pPr>
              <a:buFont typeface="Wingdings" panose="05000000000000000000" pitchFamily="2" charset="2"/>
              <a:buChar char="v"/>
            </a:pPr>
            <a:endParaRPr lang="en-IN" dirty="0" smtClean="0"/>
          </a:p>
        </p:txBody>
      </p:sp>
    </p:spTree>
    <p:extLst>
      <p:ext uri="{BB962C8B-B14F-4D97-AF65-F5344CB8AC3E}">
        <p14:creationId xmlns:p14="http://schemas.microsoft.com/office/powerpoint/2010/main" val="1357824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8135" y="112708"/>
            <a:ext cx="10195665" cy="642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4934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1604</TotalTime>
  <Words>1269</Words>
  <Application>Microsoft Office PowerPoint</Application>
  <PresentationFormat>Widescreen</PresentationFormat>
  <Paragraphs>265</Paragraphs>
  <Slides>75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0" baseType="lpstr">
      <vt:lpstr>Arial</vt:lpstr>
      <vt:lpstr>Calibri</vt:lpstr>
      <vt:lpstr>Calibri Light</vt:lpstr>
      <vt:lpstr>Wingdings</vt:lpstr>
      <vt:lpstr>Office Theme</vt:lpstr>
      <vt:lpstr>THYROID DISORDER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THYROID TUMOURS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Thyroid Carcinoma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Medullary Carcinoma 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THYROID DISORDER</dc:title>
  <dc:creator>ak kumar</dc:creator>
  <cp:lastModifiedBy>ak kumar</cp:lastModifiedBy>
  <cp:revision>63</cp:revision>
  <dcterms:created xsi:type="dcterms:W3CDTF">2018-07-23T08:36:37Z</dcterms:created>
  <dcterms:modified xsi:type="dcterms:W3CDTF">2019-01-25T04:45:32Z</dcterms:modified>
</cp:coreProperties>
</file>